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notesMasterIdLst>
    <p:notesMasterId r:id="rId14"/>
  </p:notesMasterIdLst>
  <p:sldIdLst>
    <p:sldId id="256" r:id="rId4"/>
    <p:sldId id="259" r:id="rId5"/>
    <p:sldId id="280" r:id="rId6"/>
    <p:sldId id="281" r:id="rId7"/>
    <p:sldId id="265" r:id="rId8"/>
    <p:sldId id="296" r:id="rId9"/>
    <p:sldId id="286" r:id="rId10"/>
    <p:sldId id="287" r:id="rId11"/>
    <p:sldId id="288" r:id="rId12"/>
    <p:sldId id="271" r:id="rId13"/>
  </p:sldIdLst>
  <p:sldSz cx="9144000" cy="5143500" type="screen16x9"/>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7"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781" autoAdjust="0"/>
    <p:restoredTop sz="99852" autoAdjust="0"/>
  </p:normalViewPr>
  <p:slideViewPr>
    <p:cSldViewPr showGuides="1">
      <p:cViewPr varScale="1">
        <p:scale>
          <a:sx n="113" d="100"/>
          <a:sy n="113" d="100"/>
        </p:scale>
        <p:origin x="120" y="198"/>
      </p:cViewPr>
      <p:guideLst>
        <p:guide orient="horz" pos="1587"/>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tags" Target="tags/tag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notesMaster" Target="notesMasters/notes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3" name="页脚占位符 2"/>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4" name="灯片编号占位符 3"/>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4.png"/><Relationship Id="rId6" Type="http://schemas.openxmlformats.org/officeDocument/2006/relationships/slide" Target="../slides/slide1.xml"/><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
        <p:nvSpPr>
          <p:cNvPr id="14" name="矩形 13"/>
          <p:cNvSpPr/>
          <p:nvPr userDrawn="1"/>
        </p:nvSpPr>
        <p:spPr>
          <a:xfrm flipH="1">
            <a:off x="0" y="123478"/>
            <a:ext cx="2411760" cy="216000"/>
          </a:xfrm>
          <a:prstGeom prst="rect">
            <a:avLst/>
          </a:prstGeom>
          <a:gradFill flip="none" rotWithShape="1">
            <a:gsLst>
              <a:gs pos="40000">
                <a:srgbClr val="63D6FF"/>
              </a:gs>
              <a:gs pos="97000">
                <a:schemeClr val="bg1">
                  <a:alpha val="0"/>
                </a:schemeClr>
              </a:gs>
              <a:gs pos="70000">
                <a:srgbClr val="96E4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5" name="图片 1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6" name="TextBox 15"/>
          <p:cNvSpPr txBox="1"/>
          <p:nvPr userDrawn="1"/>
        </p:nvSpPr>
        <p:spPr>
          <a:xfrm>
            <a:off x="179705" y="92710"/>
            <a:ext cx="995680" cy="275590"/>
          </a:xfrm>
          <a:prstGeom prst="rect">
            <a:avLst/>
          </a:prstGeom>
          <a:noFill/>
        </p:spPr>
        <p:txBody>
          <a:bodyPr wrap="square" rtlCol="0">
            <a:spAutoFit/>
          </a:bodyPr>
          <a:lstStyle/>
          <a:p>
            <a:r>
              <a:rPr lang="zh-CN" altLang="en-US" sz="1200" dirty="0">
                <a:latin typeface="黑体" panose="02010609060101010101" pitchFamily="49" charset="-122"/>
                <a:ea typeface="黑体" panose="02010609060101010101" pitchFamily="49" charset="-122"/>
              </a:rPr>
              <a:t>练习十四</a:t>
            </a:r>
            <a:endParaRPr lang="zh-CN" altLang="en-US" sz="1200" dirty="0">
              <a:latin typeface="黑体" panose="02010609060101010101" pitchFamily="49" charset="-122"/>
              <a:ea typeface="黑体" panose="02010609060101010101" pitchFamily="49" charset="-122"/>
            </a:endParaRPr>
          </a:p>
        </p:txBody>
      </p:sp>
      <p:grpSp>
        <p:nvGrpSpPr>
          <p:cNvPr id="17" name="组合 16"/>
          <p:cNvGrpSpPr/>
          <p:nvPr userDrawn="1"/>
        </p:nvGrpSpPr>
        <p:grpSpPr>
          <a:xfrm>
            <a:off x="8038958" y="4772781"/>
            <a:ext cx="1105042" cy="370719"/>
            <a:chOff x="7643422" y="4681236"/>
            <a:chExt cx="1105042" cy="370719"/>
          </a:xfrm>
        </p:grpSpPr>
        <p:pic>
          <p:nvPicPr>
            <p:cNvPr id="18" name="图片 17">
              <a:hlinkClick r:id="rId6"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43422" y="4713389"/>
              <a:ext cx="1105042" cy="338566"/>
            </a:xfrm>
            <a:prstGeom prst="rect">
              <a:avLst/>
            </a:prstGeom>
          </p:spPr>
        </p:pic>
        <p:sp>
          <p:nvSpPr>
            <p:cNvPr id="19" name="文本框 26">
              <a:hlinkClick r:id="rId6" action="ppaction://hlinksldjump"/>
            </p:cNvPr>
            <p:cNvSpPr txBox="1"/>
            <p:nvPr/>
          </p:nvSpPr>
          <p:spPr>
            <a:xfrm>
              <a:off x="7763282" y="4681236"/>
              <a:ext cx="646331" cy="369332"/>
            </a:xfrm>
            <a:prstGeom prst="rect">
              <a:avLst/>
            </a:prstGeom>
            <a:noFill/>
          </p:spPr>
          <p:txBody>
            <a:bodyPr wrap="none" rtlCol="0">
              <a:spAutoFit/>
            </a:bodyPr>
            <a:lstStyle/>
            <a:p>
              <a:r>
                <a:rPr kumimoji="1" lang="zh-CN" altLang="en-US" sz="1800" dirty="0">
                  <a:latin typeface="黑体" panose="02010609060101010101" pitchFamily="49" charset="-122"/>
                  <a:ea typeface="黑体" panose="02010609060101010101" pitchFamily="49" charset="-122"/>
                </a:rPr>
                <a:t>返回</a:t>
              </a:r>
              <a:endParaRPr kumimoji="1" lang="zh-CN" altLang="en-US" sz="1800" dirty="0">
                <a:latin typeface="黑体" panose="02010609060101010101" pitchFamily="49" charset="-122"/>
                <a:ea typeface="黑体" panose="02010609060101010101" pitchFamily="49"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3"/>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slide" Target="slide4.xml"/><Relationship Id="rId4" Type="http://schemas.openxmlformats.org/officeDocument/2006/relationships/slide" Target="slide1.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image" Target="../media/image5.em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7.em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jpe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0" y="0"/>
            <a:ext cx="3491880" cy="424168"/>
            <a:chOff x="0" y="0"/>
            <a:chExt cx="3491880" cy="424168"/>
          </a:xfrm>
        </p:grpSpPr>
        <p:sp>
          <p:nvSpPr>
            <p:cNvPr id="4" name="矩形 3"/>
            <p:cNvSpPr/>
            <p:nvPr/>
          </p:nvSpPr>
          <p:spPr>
            <a:xfrm>
              <a:off x="0" y="0"/>
              <a:ext cx="3491880" cy="424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flipH="1">
              <a:off x="0" y="66537"/>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0" y="51470"/>
              <a:ext cx="3275856" cy="276999"/>
              <a:chOff x="0" y="51470"/>
              <a:chExt cx="3275856" cy="276999"/>
            </a:xfrm>
          </p:grpSpPr>
          <p:sp>
            <p:nvSpPr>
              <p:cNvPr id="7" name="文本框 22"/>
              <p:cNvSpPr txBox="1"/>
              <p:nvPr/>
            </p:nvSpPr>
            <p:spPr>
              <a:xfrm>
                <a:off x="179512" y="51470"/>
                <a:ext cx="2339102" cy="276999"/>
              </a:xfrm>
              <a:prstGeom prst="rect">
                <a:avLst/>
              </a:prstGeom>
              <a:noFill/>
            </p:spPr>
            <p:txBody>
              <a:bodyPr wrap="none" rtlCol="0">
                <a:spAutoFit/>
              </a:bodyPr>
              <a:lstStyle/>
              <a:p>
                <a:r>
                  <a:rPr kumimoji="1" lang="zh-CN" altLang="en-US" sz="1200" dirty="0">
                    <a:latin typeface="黑体" panose="02010609060101010101" pitchFamily="49" charset="-122"/>
                    <a:ea typeface="黑体" panose="02010609060101010101" pitchFamily="49" charset="-122"/>
                  </a:rPr>
                  <a:t>西师大版  数学  五年级  上册</a:t>
                </a:r>
                <a:endParaRPr kumimoji="1" lang="zh-CN" altLang="en-US" sz="1200" dirty="0">
                  <a:latin typeface="黑体" panose="02010609060101010101" pitchFamily="49" charset="-122"/>
                  <a:ea typeface="黑体" panose="02010609060101010101" pitchFamily="49" charset="-122"/>
                </a:endParaRPr>
              </a:p>
            </p:txBody>
          </p:sp>
          <p:cxnSp>
            <p:nvCxnSpPr>
              <p:cNvPr id="8" name="直线连接符 4"/>
              <p:cNvCxnSpPr/>
              <p:nvPr/>
            </p:nvCxnSpPr>
            <p:spPr>
              <a:xfrm>
                <a:off x="0" y="318537"/>
                <a:ext cx="3275856" cy="0"/>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grpSp>
      </p:grpSp>
      <p:sp>
        <p:nvSpPr>
          <p:cNvPr id="9" name="单圆角矩形 8"/>
          <p:cNvSpPr/>
          <p:nvPr/>
        </p:nvSpPr>
        <p:spPr>
          <a:xfrm>
            <a:off x="5004488" y="3719576"/>
            <a:ext cx="1799760" cy="432048"/>
          </a:xfrm>
          <a:prstGeom prst="round1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单圆角矩形 9"/>
          <p:cNvSpPr/>
          <p:nvPr/>
        </p:nvSpPr>
        <p:spPr>
          <a:xfrm>
            <a:off x="2195736" y="3719576"/>
            <a:ext cx="1799760" cy="432048"/>
          </a:xfrm>
          <a:prstGeom prst="round1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单圆角矩形 10"/>
          <p:cNvSpPr/>
          <p:nvPr/>
        </p:nvSpPr>
        <p:spPr>
          <a:xfrm>
            <a:off x="5004488" y="2952839"/>
            <a:ext cx="1799760" cy="432048"/>
          </a:xfrm>
          <a:prstGeom prst="round1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单圆角矩形 11"/>
          <p:cNvSpPr/>
          <p:nvPr/>
        </p:nvSpPr>
        <p:spPr>
          <a:xfrm>
            <a:off x="2195736" y="2952839"/>
            <a:ext cx="1799760" cy="432048"/>
          </a:xfrm>
          <a:prstGeom prst="round1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p:nvSpPr>
        <p:spPr>
          <a:xfrm>
            <a:off x="2714157" y="1435155"/>
            <a:ext cx="3505200" cy="1083945"/>
          </a:xfrm>
          <a:prstGeom prst="rect">
            <a:avLst/>
          </a:prstGeom>
          <a:noFill/>
          <a:effectLst>
            <a:softEdge rad="0"/>
          </a:effectLst>
        </p:spPr>
        <p:txBody>
          <a:bodyPr wrap="none" lIns="68580" tIns="34290" rIns="68580" bIns="34290" rtlCol="0">
            <a:spAutoFit/>
          </a:bodyPr>
          <a:lstStyle/>
          <a:p>
            <a:pPr algn="ctr"/>
            <a:r>
              <a:rPr lang="zh-CN" altLang="en-US" sz="6600" b="1" dirty="0">
                <a:latin typeface="宋体" panose="02010600030101010101" pitchFamily="2" charset="-122"/>
                <a:ea typeface="宋体" panose="02010600030101010101" pitchFamily="2" charset="-122"/>
                <a:cs typeface="宋体" panose="02010600030101010101" pitchFamily="2" charset="-122"/>
              </a:rPr>
              <a:t>练习十四</a:t>
            </a:r>
            <a:endParaRPr lang="zh-CN" altLang="en-US" sz="6600" b="1" dirty="0">
              <a:latin typeface="宋体" panose="02010600030101010101" pitchFamily="2" charset="-122"/>
              <a:ea typeface="宋体" panose="02010600030101010101" pitchFamily="2" charset="-122"/>
              <a:cs typeface="宋体" panose="02010600030101010101" pitchFamily="2" charset="-122"/>
            </a:endParaRPr>
          </a:p>
        </p:txBody>
      </p:sp>
      <p:pic>
        <p:nvPicPr>
          <p:cNvPr id="15" name="图片 5"/>
          <p:cNvPicPr>
            <a:picLocks noChangeAspect="1"/>
          </p:cNvPicPr>
          <p:nvPr/>
        </p:nvPicPr>
        <p:blipFill rotWithShape="1">
          <a:blip r:embed="rId1" cstate="print"/>
          <a:srcRect l="35500" r="32250" b="80044"/>
          <a:stretch>
            <a:fillRect/>
          </a:stretch>
        </p:blipFill>
        <p:spPr bwMode="auto">
          <a:xfrm flipH="1">
            <a:off x="1613654" y="4457278"/>
            <a:ext cx="321771" cy="287729"/>
          </a:xfrm>
          <a:prstGeom prst="rect">
            <a:avLst/>
          </a:prstGeom>
          <a:noFill/>
          <a:ln w="9525">
            <a:noFill/>
            <a:miter lim="800000"/>
            <a:headEnd/>
            <a:tailEnd/>
          </a:ln>
        </p:spPr>
      </p:pic>
      <p:sp>
        <p:nvSpPr>
          <p:cNvPr id="17" name="圆角矩形 16">
            <a:hlinkClick r:id="rId2" action="ppaction://hlinksldjump"/>
          </p:cNvPr>
          <p:cNvSpPr/>
          <p:nvPr/>
        </p:nvSpPr>
        <p:spPr>
          <a:xfrm>
            <a:off x="2256301" y="285978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复习旧知</a:t>
            </a:r>
            <a:endParaRPr lang="zh-CN" altLang="en-US" sz="2800" b="1" dirty="0">
              <a:latin typeface="+mj-ea"/>
              <a:ea typeface="+mj-ea"/>
            </a:endParaRPr>
          </a:p>
        </p:txBody>
      </p:sp>
      <p:sp>
        <p:nvSpPr>
          <p:cNvPr id="18" name="圆角矩形 17">
            <a:hlinkClick r:id="rId3" action="ppaction://hlinksldjump"/>
          </p:cNvPr>
          <p:cNvSpPr/>
          <p:nvPr/>
        </p:nvSpPr>
        <p:spPr>
          <a:xfrm>
            <a:off x="2247861"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课堂小结</a:t>
            </a:r>
            <a:endParaRPr lang="zh-CN" altLang="en-US" sz="2800" b="1" dirty="0">
              <a:latin typeface="+mj-ea"/>
              <a:ea typeface="+mj-ea"/>
            </a:endParaRPr>
          </a:p>
        </p:txBody>
      </p:sp>
      <p:sp>
        <p:nvSpPr>
          <p:cNvPr id="19" name="圆角矩形 18">
            <a:hlinkClick r:id="rId4" action="ppaction://hlinksldjump"/>
          </p:cNvPr>
          <p:cNvSpPr/>
          <p:nvPr/>
        </p:nvSpPr>
        <p:spPr>
          <a:xfrm>
            <a:off x="5073757"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课后作业</a:t>
            </a:r>
            <a:endParaRPr lang="zh-CN" altLang="en-US" sz="2800" b="1" dirty="0">
              <a:latin typeface="+mj-ea"/>
              <a:ea typeface="+mj-ea"/>
            </a:endParaRPr>
          </a:p>
        </p:txBody>
      </p:sp>
      <p:sp>
        <p:nvSpPr>
          <p:cNvPr id="20" name="矩形 19"/>
          <p:cNvSpPr/>
          <p:nvPr/>
        </p:nvSpPr>
        <p:spPr>
          <a:xfrm>
            <a:off x="912693" y="519703"/>
            <a:ext cx="2179320" cy="683895"/>
          </a:xfrm>
          <a:prstGeom prst="rect">
            <a:avLst/>
          </a:prstGeom>
        </p:spPr>
        <p:txBody>
          <a:bodyPr wrap="none" lIns="68580" tIns="34290" rIns="68580" bIns="34290">
            <a:spAutoFit/>
          </a:bodyPr>
          <a:lstStyle/>
          <a:p>
            <a:r>
              <a:rPr lang="zh-CN" altLang="en-US" sz="4000" b="1" dirty="0">
                <a:solidFill>
                  <a:srgbClr val="0050AA"/>
                </a:solidFill>
                <a:latin typeface="+mj-ea"/>
                <a:ea typeface="+mj-ea"/>
              </a:rPr>
              <a:t>小数除法</a:t>
            </a:r>
            <a:endParaRPr lang="en-US" altLang="zh-CN" sz="4000" b="1" dirty="0">
              <a:solidFill>
                <a:srgbClr val="0050AA"/>
              </a:solidFill>
              <a:latin typeface="+mj-ea"/>
              <a:ea typeface="+mj-ea"/>
            </a:endParaRPr>
          </a:p>
        </p:txBody>
      </p:sp>
      <p:sp>
        <p:nvSpPr>
          <p:cNvPr id="21" name="圆角矩形 20">
            <a:hlinkClick r:id="rId5" action="ppaction://hlinksldjump"/>
          </p:cNvPr>
          <p:cNvSpPr/>
          <p:nvPr/>
        </p:nvSpPr>
        <p:spPr>
          <a:xfrm>
            <a:off x="5076056" y="285978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巩固练习</a:t>
            </a:r>
            <a:endParaRPr lang="zh-CN" altLang="en-US" sz="2800" b="1" dirty="0">
              <a:latin typeface="+mj-ea"/>
              <a:ea typeface="+mj-ea"/>
            </a:endParaRPr>
          </a:p>
        </p:txBody>
      </p:sp>
      <p:pic>
        <p:nvPicPr>
          <p:cNvPr id="22" name="图片 5"/>
          <p:cNvPicPr>
            <a:picLocks noChangeAspect="1"/>
          </p:cNvPicPr>
          <p:nvPr/>
        </p:nvPicPr>
        <p:blipFill rotWithShape="1">
          <a:blip r:embed="rId1" cstate="print"/>
          <a:srcRect l="35500" r="32250" b="80044"/>
          <a:stretch>
            <a:fillRect/>
          </a:stretch>
        </p:blipFill>
        <p:spPr bwMode="auto">
          <a:xfrm>
            <a:off x="6780547" y="4413687"/>
            <a:ext cx="321771" cy="287729"/>
          </a:xfrm>
          <a:prstGeom prst="rect">
            <a:avLst/>
          </a:prstGeom>
          <a:noFill/>
          <a:ln w="9525">
            <a:noFill/>
            <a:miter lim="800000"/>
            <a:headEnd/>
            <a:tailEnd/>
          </a:ln>
          <a:effectLst/>
        </p:spPr>
      </p:pic>
      <p:grpSp>
        <p:nvGrpSpPr>
          <p:cNvPr id="23" name="组合 22"/>
          <p:cNvGrpSpPr/>
          <p:nvPr/>
        </p:nvGrpSpPr>
        <p:grpSpPr>
          <a:xfrm>
            <a:off x="231783" y="500648"/>
            <a:ext cx="654821" cy="702878"/>
            <a:chOff x="1306635" y="1385539"/>
            <a:chExt cx="654821" cy="702878"/>
          </a:xfrm>
        </p:grpSpPr>
        <p:pic>
          <p:nvPicPr>
            <p:cNvPr id="24" name="图片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06635" y="1440417"/>
              <a:ext cx="654821" cy="648000"/>
            </a:xfrm>
            <a:prstGeom prst="rect">
              <a:avLst/>
            </a:prstGeom>
          </p:spPr>
        </p:pic>
        <p:sp>
          <p:nvSpPr>
            <p:cNvPr id="25" name="文本框 10"/>
            <p:cNvSpPr txBox="1"/>
            <p:nvPr/>
          </p:nvSpPr>
          <p:spPr>
            <a:xfrm>
              <a:off x="1435768" y="1385539"/>
              <a:ext cx="407035" cy="629920"/>
            </a:xfrm>
            <a:prstGeom prst="rect">
              <a:avLst/>
            </a:prstGeom>
            <a:noFill/>
          </p:spPr>
          <p:txBody>
            <a:bodyPr wrap="none" rtlCol="0">
              <a:spAutoFit/>
            </a:bodyPr>
            <a:lstStyle/>
            <a:p>
              <a:r>
                <a:rPr kumimoji="1" lang="en-US" altLang="zh-CN" sz="3500" b="1" dirty="0">
                  <a:solidFill>
                    <a:srgbClr val="0050AA"/>
                  </a:solidFill>
                  <a:latin typeface="+mj-ea"/>
                  <a:ea typeface="+mj-ea"/>
                </a:rPr>
                <a:t>3</a:t>
              </a:r>
              <a:endParaRPr kumimoji="1" lang="zh-CN" altLang="en-US" sz="3500" b="1" dirty="0">
                <a:solidFill>
                  <a:srgbClr val="0050AA"/>
                </a:solidFill>
                <a:latin typeface="+mj-ea"/>
                <a:ea typeface="+mj-ea"/>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83568" y="1751774"/>
            <a:ext cx="7776864" cy="2836200"/>
          </a:xfrm>
          <a:prstGeom prst="rect">
            <a:avLst/>
          </a:prstGeom>
        </p:spPr>
      </p:pic>
      <p:sp>
        <p:nvSpPr>
          <p:cNvPr id="3" name="Rectangle 5"/>
          <p:cNvSpPr>
            <a:spLocks noChangeArrowheads="1"/>
          </p:cNvSpPr>
          <p:nvPr/>
        </p:nvSpPr>
        <p:spPr bwMode="auto">
          <a:xfrm>
            <a:off x="783813" y="1059582"/>
            <a:ext cx="5165517" cy="500137"/>
          </a:xfrm>
          <a:prstGeom prst="rect">
            <a:avLst/>
          </a:prstGeom>
          <a:noFill/>
          <a:effectLst>
            <a:softEdge rad="0"/>
          </a:effectLst>
        </p:spPr>
        <p:txBody>
          <a:bodyPr wrap="none" lIns="68580" tIns="34290" rIns="68580" bIns="34290" rtlCol="0">
            <a:spAutoFit/>
          </a:bodyPr>
          <a:lstStyle/>
          <a:p>
            <a:r>
              <a:rPr lang="zh-CN" altLang="zh-CN" sz="2800" b="1" dirty="0">
                <a:latin typeface="+mn-ea"/>
              </a:rPr>
              <a:t>这节课你们都学会了哪些知识？</a:t>
            </a:r>
            <a:endParaRPr lang="zh-CN" altLang="en-US" sz="2800" b="1" dirty="0">
              <a:latin typeface="+mn-ea"/>
            </a:endParaRPr>
          </a:p>
        </p:txBody>
      </p:sp>
      <p:sp>
        <p:nvSpPr>
          <p:cNvPr id="4" name="矩形 3"/>
          <p:cNvSpPr/>
          <p:nvPr/>
        </p:nvSpPr>
        <p:spPr>
          <a:xfrm>
            <a:off x="1043608" y="2144715"/>
            <a:ext cx="7056784" cy="2038350"/>
          </a:xfrm>
          <a:prstGeom prst="rect">
            <a:avLst/>
          </a:prstGeom>
        </p:spPr>
        <p:txBody>
          <a:bodyPr wrap="square" lIns="68580" tIns="34290" rIns="68580" bIns="34290">
            <a:spAutoFit/>
          </a:bodyPr>
          <a:lstStyle/>
          <a:p>
            <a:r>
              <a:rPr lang="zh-CN" altLang="en-US" sz="3200" dirty="0">
                <a:latin typeface="楷体" panose="02010609060101010101" pitchFamily="49" charset="-122"/>
                <a:ea typeface="楷体" panose="02010609060101010101" pitchFamily="49" charset="-122"/>
                <a:cs typeface="楷体" panose="02010609060101010101" pitchFamily="49" charset="-122"/>
                <a:sym typeface="+mn-ea"/>
              </a:rPr>
              <a:t>如果小数部分只有一个数字重复出现</a:t>
            </a:r>
            <a:r>
              <a:rPr lang="en-US" altLang="zh-CN" sz="32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dirty="0">
                <a:latin typeface="楷体" panose="02010609060101010101" pitchFamily="49" charset="-122"/>
                <a:ea typeface="楷体" panose="02010609060101010101" pitchFamily="49" charset="-122"/>
                <a:cs typeface="楷体" panose="02010609060101010101" pitchFamily="49" charset="-122"/>
                <a:sym typeface="+mn-ea"/>
              </a:rPr>
              <a:t>就在这个数字上面点一个圆点</a:t>
            </a:r>
            <a:r>
              <a:rPr lang="en-US" altLang="zh-CN" sz="32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dirty="0">
                <a:latin typeface="楷体" panose="02010609060101010101" pitchFamily="49" charset="-122"/>
                <a:ea typeface="楷体" panose="02010609060101010101" pitchFamily="49" charset="-122"/>
                <a:cs typeface="楷体" panose="02010609060101010101" pitchFamily="49" charset="-122"/>
                <a:sym typeface="+mn-ea"/>
              </a:rPr>
              <a:t>如果几个数字重复出现</a:t>
            </a:r>
            <a:r>
              <a:rPr lang="en-US" altLang="zh-CN" sz="32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dirty="0">
                <a:latin typeface="楷体" panose="02010609060101010101" pitchFamily="49" charset="-122"/>
                <a:ea typeface="楷体" panose="02010609060101010101" pitchFamily="49" charset="-122"/>
                <a:cs typeface="楷体" panose="02010609060101010101" pitchFamily="49" charset="-122"/>
                <a:sym typeface="+mn-ea"/>
              </a:rPr>
              <a:t>就在首尾两个数字上面各点一个圆点。</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grpSp>
        <p:nvGrpSpPr>
          <p:cNvPr id="13" name="组合 12"/>
          <p:cNvGrpSpPr/>
          <p:nvPr/>
        </p:nvGrpSpPr>
        <p:grpSpPr>
          <a:xfrm>
            <a:off x="212193" y="411510"/>
            <a:ext cx="2246579" cy="561692"/>
            <a:chOff x="212193" y="411510"/>
            <a:chExt cx="2246579" cy="561692"/>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193" y="492071"/>
              <a:ext cx="366860" cy="456339"/>
            </a:xfrm>
            <a:prstGeom prst="rect">
              <a:avLst/>
            </a:prstGeom>
          </p:spPr>
        </p:pic>
        <p:sp>
          <p:nvSpPr>
            <p:cNvPr id="12" name="文本框 14"/>
            <p:cNvSpPr txBox="1"/>
            <p:nvPr/>
          </p:nvSpPr>
          <p:spPr>
            <a:xfrm>
              <a:off x="611560" y="411510"/>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课堂小结</a:t>
              </a:r>
              <a:endParaRPr lang="zh-CN" altLang="en-US" sz="3200" b="1" dirty="0">
                <a:solidFill>
                  <a:srgbClr val="875000"/>
                </a:solidFill>
                <a:latin typeface="幼圆" panose="02010509060101010101" pitchFamily="49" charset="-122"/>
                <a:ea typeface="幼圆" panose="020105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92083" y="439395"/>
            <a:ext cx="2266689" cy="561692"/>
            <a:chOff x="192083" y="439395"/>
            <a:chExt cx="2266689" cy="561692"/>
          </a:xfrm>
        </p:grpSpPr>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2083" y="479078"/>
              <a:ext cx="366860" cy="456339"/>
            </a:xfrm>
            <a:prstGeom prst="rect">
              <a:avLst/>
            </a:prstGeom>
          </p:spPr>
        </p:pic>
        <p:sp>
          <p:nvSpPr>
            <p:cNvPr id="21" name="文本框 14"/>
            <p:cNvSpPr txBox="1"/>
            <p:nvPr/>
          </p:nvSpPr>
          <p:spPr>
            <a:xfrm>
              <a:off x="611560" y="439395"/>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复习旧知</a:t>
              </a:r>
              <a:endParaRPr lang="zh-CN" altLang="en-US" sz="3200" b="1" dirty="0">
                <a:solidFill>
                  <a:srgbClr val="875000"/>
                </a:solidFill>
                <a:latin typeface="幼圆" panose="02010509060101010101" pitchFamily="49" charset="-122"/>
                <a:ea typeface="幼圆" panose="02010509060101010101" pitchFamily="49" charset="-122"/>
              </a:endParaRPr>
            </a:p>
          </p:txBody>
        </p:sp>
      </p:grpSp>
      <p:sp>
        <p:nvSpPr>
          <p:cNvPr id="5" name="圆角矩形 4"/>
          <p:cNvSpPr/>
          <p:nvPr/>
        </p:nvSpPr>
        <p:spPr>
          <a:xfrm>
            <a:off x="558943" y="1112338"/>
            <a:ext cx="7560839" cy="664771"/>
          </a:xfrm>
          <a:prstGeom prst="roundRect">
            <a:avLst/>
          </a:prstGeom>
          <a:solidFill>
            <a:srgbClr val="AFF22A"/>
          </a:solidFill>
          <a:ln>
            <a:solidFill>
              <a:schemeClr val="accent1"/>
            </a:solidFill>
          </a:ln>
        </p:spPr>
        <p:txBody>
          <a:bodyPr wrap="square" lIns="0" rIns="0">
            <a:spAutoFit/>
          </a:bodyPr>
          <a:lstStyle/>
          <a:p>
            <a:pPr marL="0" marR="0" lvl="0" indent="0" algn="l" defTabSz="914400" rtl="0" eaLnBrk="1" fontAlgn="auto" latinLnBrk="0" hangingPunct="1">
              <a:lnSpc>
                <a:spcPct val="120000"/>
              </a:lnSpc>
              <a:spcBef>
                <a:spcPct val="0"/>
              </a:spcBef>
              <a:spcAft>
                <a:spcPts val="0"/>
              </a:spcAft>
              <a:buClrTx/>
              <a:buSzTx/>
              <a:buFontTx/>
              <a:buNone/>
              <a:defRPr/>
            </a:pP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依次不断重复出现</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”的现象叫做“</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循环</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000" b="1" dirty="0">
                <a:latin typeface="微软雅黑" panose="020B0503020204020204" charset="-122"/>
                <a:ea typeface="微软雅黑" panose="020B0503020204020204" charset="-122"/>
                <a:sym typeface="+mn-ea"/>
              </a:rPr>
              <a:t>   </a:t>
            </a:r>
            <a:endParaRPr lang="zh-CN" altLang="en-US" sz="2000" b="1" dirty="0">
              <a:latin typeface="楷体" panose="02010609060101010101" pitchFamily="49" charset="-122"/>
              <a:ea typeface="楷体" panose="02010609060101010101" pitchFamily="49" charset="-122"/>
            </a:endParaRPr>
          </a:p>
        </p:txBody>
      </p:sp>
      <p:sp>
        <p:nvSpPr>
          <p:cNvPr id="3" name="圆角矩形标注 2"/>
          <p:cNvSpPr/>
          <p:nvPr/>
        </p:nvSpPr>
        <p:spPr>
          <a:xfrm>
            <a:off x="1402080" y="1965325"/>
            <a:ext cx="4961890" cy="784225"/>
          </a:xfrm>
          <a:prstGeom prst="wedgeRoundRectCallout">
            <a:avLst>
              <a:gd name="adj1" fmla="val 75831"/>
              <a:gd name="adj2" fmla="val 7936"/>
              <a:gd name="adj3" fmla="val 16667"/>
            </a:avLst>
          </a:prstGeom>
        </p:spPr>
        <p:style>
          <a:lnRef idx="1">
            <a:schemeClr val="accent5"/>
          </a:lnRef>
          <a:fillRef idx="2">
            <a:schemeClr val="accent5"/>
          </a:fillRef>
          <a:effectRef idx="1">
            <a:schemeClr val="accent5"/>
          </a:effectRef>
          <a:fontRef idx="minor">
            <a:schemeClr val="dk1"/>
          </a:fontRef>
        </p:style>
        <p:txBody>
          <a:bodyPr rtlCol="0" anchor="ctr"/>
          <a:lstStyle/>
          <a:p>
            <a:pPr>
              <a:lnSpc>
                <a:spcPct val="130000"/>
              </a:lnSpc>
              <a:spcBef>
                <a:spcPct val="50000"/>
              </a:spcBef>
              <a:buFont typeface="Arial" panose="020B0604020202020204" pitchFamily="34" charset="0"/>
              <a:buNone/>
            </a:pPr>
            <a:r>
              <a:rPr lang="zh-CN" altLang="en-US" sz="2000" b="1" dirty="0">
                <a:latin typeface="微软雅黑" panose="020B0503020204020204" charset="-122"/>
                <a:ea typeface="微软雅黑" panose="020B0503020204020204" charset="-122"/>
                <a:sym typeface="+mn-ea"/>
              </a:rPr>
              <a:t>从小数部分某一位起一个或几个数字依次不断重复出现的小数叫循环小数。 </a:t>
            </a:r>
            <a:endParaRPr lang="zh-CN" altLang="en-US" sz="2000" b="1" dirty="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4" name="图片 3"/>
          <p:cNvPicPr>
            <a:picLocks noChangeAspect="1"/>
          </p:cNvPicPr>
          <p:nvPr/>
        </p:nvPicPr>
        <p:blipFill>
          <a:blip r:embed="rId2"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a:xfrm>
            <a:off x="6857082" y="1753432"/>
            <a:ext cx="1511812" cy="1208426"/>
          </a:xfrm>
          <a:prstGeom prst="rect">
            <a:avLst/>
          </a:prstGeom>
        </p:spPr>
      </p:pic>
      <p:sp>
        <p:nvSpPr>
          <p:cNvPr id="319491" name="Rectangle 19"/>
          <p:cNvSpPr/>
          <p:nvPr/>
        </p:nvSpPr>
        <p:spPr>
          <a:xfrm>
            <a:off x="2758089" y="3074353"/>
            <a:ext cx="1618048" cy="586957"/>
          </a:xfrm>
          <a:prstGeom prst="rect">
            <a:avLst/>
          </a:prstGeom>
          <a:noFill/>
          <a:ln w="9525">
            <a:noFill/>
          </a:ln>
        </p:spPr>
        <p:txBody>
          <a:bodyPr wrap="none" lIns="90000" tIns="46800" rIns="90000" bIns="46800">
            <a:spAutoFit/>
          </a:bodyPr>
          <a:lstStyle/>
          <a:p>
            <a:pPr algn="ctr">
              <a:spcBef>
                <a:spcPct val="30000"/>
              </a:spcBef>
              <a:buFont typeface="Arial" panose="020B0604020202020204" pitchFamily="34" charset="0"/>
              <a:buNone/>
            </a:pPr>
            <a:r>
              <a:rPr lang="en-US" altLang="zh-CN" sz="3200" dirty="0">
                <a:latin typeface="楷体" panose="02010609060101010101" pitchFamily="49" charset="-122"/>
                <a:ea typeface="楷体" panose="02010609060101010101" pitchFamily="49" charset="-122"/>
                <a:cs typeface="楷体" panose="02010609060101010101" pitchFamily="49" charset="-122"/>
              </a:rPr>
              <a:t>28÷18=</a:t>
            </a:r>
            <a:endParaRPr lang="en-US" altLang="zh-CN" sz="3200" dirty="0">
              <a:latin typeface="楷体" panose="02010609060101010101" pitchFamily="49" charset="-122"/>
              <a:ea typeface="楷体" panose="02010609060101010101" pitchFamily="49" charset="-122"/>
              <a:cs typeface="楷体" panose="02010609060101010101" pitchFamily="49" charset="-122"/>
            </a:endParaRPr>
          </a:p>
        </p:txBody>
      </p:sp>
      <p:sp>
        <p:nvSpPr>
          <p:cNvPr id="319492" name="Rectangle 20"/>
          <p:cNvSpPr/>
          <p:nvPr/>
        </p:nvSpPr>
        <p:spPr>
          <a:xfrm>
            <a:off x="2679904" y="3827780"/>
            <a:ext cx="2028418" cy="586957"/>
          </a:xfrm>
          <a:prstGeom prst="rect">
            <a:avLst/>
          </a:prstGeom>
          <a:noFill/>
          <a:ln w="9525">
            <a:noFill/>
          </a:ln>
        </p:spPr>
        <p:txBody>
          <a:bodyPr wrap="none" lIns="90000" tIns="46800" rIns="90000" bIns="46800">
            <a:spAutoFit/>
          </a:bodyPr>
          <a:lstStyle/>
          <a:p>
            <a:pPr algn="ctr">
              <a:spcBef>
                <a:spcPct val="30000"/>
              </a:spcBef>
              <a:buFont typeface="Arial" panose="020B0604020202020204" pitchFamily="34" charset="0"/>
              <a:buNone/>
            </a:pPr>
            <a:r>
              <a:rPr lang="en-US" altLang="zh-CN" sz="3200" dirty="0">
                <a:latin typeface="楷体" panose="02010609060101010101" pitchFamily="49" charset="-122"/>
                <a:ea typeface="楷体" panose="02010609060101010101" pitchFamily="49" charset="-122"/>
                <a:cs typeface="楷体" panose="02010609060101010101" pitchFamily="49" charset="-122"/>
              </a:rPr>
              <a:t>78.6÷11=</a:t>
            </a:r>
            <a:endParaRPr lang="en-US" altLang="zh-CN" sz="3200" dirty="0">
              <a:latin typeface="楷体" panose="02010609060101010101" pitchFamily="49" charset="-122"/>
              <a:ea typeface="楷体" panose="02010609060101010101" pitchFamily="49" charset="-122"/>
              <a:cs typeface="楷体" panose="02010609060101010101" pitchFamily="49" charset="-122"/>
            </a:endParaRPr>
          </a:p>
        </p:txBody>
      </p:sp>
      <p:grpSp>
        <p:nvGrpSpPr>
          <p:cNvPr id="832545" name="Group 33"/>
          <p:cNvGrpSpPr/>
          <p:nvPr/>
        </p:nvGrpSpPr>
        <p:grpSpPr>
          <a:xfrm>
            <a:off x="4173300" y="3074353"/>
            <a:ext cx="1617664" cy="587376"/>
            <a:chOff x="200" y="3961"/>
            <a:chExt cx="1019" cy="370"/>
          </a:xfrm>
        </p:grpSpPr>
        <p:sp>
          <p:nvSpPr>
            <p:cNvPr id="319497" name="Rectangle 34"/>
            <p:cNvSpPr/>
            <p:nvPr/>
          </p:nvSpPr>
          <p:spPr>
            <a:xfrm>
              <a:off x="200" y="3961"/>
              <a:ext cx="761" cy="370"/>
            </a:xfrm>
            <a:prstGeom prst="rect">
              <a:avLst/>
            </a:prstGeom>
            <a:noFill/>
            <a:ln w="9525">
              <a:noFill/>
            </a:ln>
          </p:spPr>
          <p:txBody>
            <a:bodyPr wrap="none" lIns="90000" tIns="46800" rIns="90000" bIns="46800">
              <a:spAutoFit/>
            </a:bodyPr>
            <a:lstStyle/>
            <a:p>
              <a:pPr algn="ctr">
                <a:spcBef>
                  <a:spcPct val="30000"/>
                </a:spcBef>
                <a:buFont typeface="Arial" panose="020B0604020202020204" pitchFamily="34" charset="0"/>
                <a:buNone/>
              </a:pPr>
              <a:r>
                <a:rPr lang="en-US" altLang="zh-CN" sz="3200" dirty="0">
                  <a:solidFill>
                    <a:srgbClr val="FF0000"/>
                  </a:solidFill>
                  <a:latin typeface="楷体" panose="02010609060101010101" pitchFamily="49" charset="-122"/>
                  <a:ea typeface="楷体" panose="02010609060101010101" pitchFamily="49" charset="-122"/>
                </a:rPr>
                <a:t>1.555</a:t>
              </a:r>
              <a:endParaRPr lang="en-US" altLang="zh-CN" sz="3200" dirty="0">
                <a:solidFill>
                  <a:srgbClr val="FF0000"/>
                </a:solidFill>
                <a:latin typeface="楷体" panose="02010609060101010101" pitchFamily="49" charset="-122"/>
                <a:ea typeface="楷体" panose="02010609060101010101" pitchFamily="49" charset="-122"/>
              </a:endParaRPr>
            </a:p>
          </p:txBody>
        </p:sp>
        <p:sp>
          <p:nvSpPr>
            <p:cNvPr id="319498" name="Rectangle 35"/>
            <p:cNvSpPr/>
            <p:nvPr/>
          </p:nvSpPr>
          <p:spPr>
            <a:xfrm>
              <a:off x="946" y="3961"/>
              <a:ext cx="273" cy="370"/>
            </a:xfrm>
            <a:prstGeom prst="rect">
              <a:avLst/>
            </a:prstGeom>
            <a:noFill/>
            <a:ln w="9525">
              <a:noFill/>
            </a:ln>
          </p:spPr>
          <p:txBody>
            <a:bodyPr wrap="square" lIns="90000" tIns="46800" rIns="90000" bIns="46800">
              <a:spAutoFit/>
            </a:bodyPr>
            <a:lstStyle/>
            <a:p>
              <a:pPr algn="ctr">
                <a:buFont typeface="Arial" panose="020B0604020202020204" pitchFamily="34" charset="0"/>
                <a:buNone/>
              </a:pPr>
              <a:r>
                <a:rPr lang="en-US" altLang="zh-CN" sz="3200" dirty="0">
                  <a:solidFill>
                    <a:srgbClr val="FF0000"/>
                  </a:solidFill>
                  <a:latin typeface="楷体" panose="02010609060101010101" pitchFamily="49" charset="-122"/>
                  <a:ea typeface="楷体" panose="02010609060101010101" pitchFamily="49" charset="-122"/>
                </a:rPr>
                <a:t>…</a:t>
              </a:r>
              <a:endParaRPr lang="en-US" altLang="zh-CN" sz="3200" dirty="0">
                <a:solidFill>
                  <a:srgbClr val="FF0000"/>
                </a:solidFill>
                <a:latin typeface="楷体" panose="02010609060101010101" pitchFamily="49" charset="-122"/>
                <a:ea typeface="楷体" panose="02010609060101010101" pitchFamily="49" charset="-122"/>
              </a:endParaRPr>
            </a:p>
          </p:txBody>
        </p:sp>
      </p:grpSp>
      <p:grpSp>
        <p:nvGrpSpPr>
          <p:cNvPr id="832548" name="Group 36"/>
          <p:cNvGrpSpPr/>
          <p:nvPr/>
        </p:nvGrpSpPr>
        <p:grpSpPr>
          <a:xfrm>
            <a:off x="4562156" y="3827783"/>
            <a:ext cx="2028828" cy="588964"/>
            <a:chOff x="4329" y="2438"/>
            <a:chExt cx="1278" cy="371"/>
          </a:xfrm>
        </p:grpSpPr>
        <p:sp>
          <p:nvSpPr>
            <p:cNvPr id="319495" name="Rectangle 37"/>
            <p:cNvSpPr/>
            <p:nvPr/>
          </p:nvSpPr>
          <p:spPr>
            <a:xfrm>
              <a:off x="4329" y="2438"/>
              <a:ext cx="1019" cy="370"/>
            </a:xfrm>
            <a:prstGeom prst="rect">
              <a:avLst/>
            </a:prstGeom>
            <a:noFill/>
            <a:ln w="9525">
              <a:noFill/>
            </a:ln>
          </p:spPr>
          <p:txBody>
            <a:bodyPr wrap="none" lIns="90000" tIns="46800" rIns="90000" bIns="46800">
              <a:spAutoFit/>
            </a:bodyPr>
            <a:lstStyle/>
            <a:p>
              <a:pPr algn="ctr">
                <a:spcBef>
                  <a:spcPct val="30000"/>
                </a:spcBef>
                <a:buFont typeface="Arial" panose="020B0604020202020204" pitchFamily="34" charset="0"/>
                <a:buNone/>
              </a:pPr>
              <a:r>
                <a:rPr lang="en-US" altLang="zh-CN" sz="3200" dirty="0">
                  <a:solidFill>
                    <a:srgbClr val="FF0000"/>
                  </a:solidFill>
                  <a:latin typeface="楷体" panose="02010609060101010101" pitchFamily="49" charset="-122"/>
                  <a:ea typeface="楷体" panose="02010609060101010101" pitchFamily="49" charset="-122"/>
                </a:rPr>
                <a:t>7.14545</a:t>
              </a:r>
              <a:endParaRPr lang="en-US" altLang="zh-CN" sz="3200" dirty="0">
                <a:solidFill>
                  <a:srgbClr val="FF0000"/>
                </a:solidFill>
                <a:latin typeface="楷体" panose="02010609060101010101" pitchFamily="49" charset="-122"/>
                <a:ea typeface="楷体" panose="02010609060101010101" pitchFamily="49" charset="-122"/>
              </a:endParaRPr>
            </a:p>
          </p:txBody>
        </p:sp>
        <p:sp>
          <p:nvSpPr>
            <p:cNvPr id="319496" name="Rectangle 38"/>
            <p:cNvSpPr/>
            <p:nvPr/>
          </p:nvSpPr>
          <p:spPr>
            <a:xfrm>
              <a:off x="5234" y="2439"/>
              <a:ext cx="373" cy="370"/>
            </a:xfrm>
            <a:prstGeom prst="rect">
              <a:avLst/>
            </a:prstGeom>
            <a:noFill/>
            <a:ln w="9525">
              <a:noFill/>
            </a:ln>
          </p:spPr>
          <p:txBody>
            <a:bodyPr wrap="none" lIns="90000" tIns="46800" rIns="90000" bIns="46800">
              <a:spAutoFit/>
            </a:bodyPr>
            <a:lstStyle/>
            <a:p>
              <a:pPr algn="ctr">
                <a:buFont typeface="Arial" panose="020B0604020202020204" pitchFamily="34" charset="0"/>
                <a:buNone/>
              </a:pPr>
              <a:r>
                <a:rPr lang="en-US" altLang="zh-CN" sz="3200" dirty="0">
                  <a:solidFill>
                    <a:srgbClr val="FF0000"/>
                  </a:solidFill>
                  <a:latin typeface="楷体" panose="02010609060101010101" pitchFamily="49" charset="-122"/>
                  <a:ea typeface="楷体" panose="02010609060101010101" pitchFamily="49" charset="-122"/>
                </a:rPr>
                <a:t>…</a:t>
              </a:r>
              <a:endParaRPr lang="en-US" altLang="zh-CN" sz="3200" dirty="0">
                <a:solidFill>
                  <a:srgbClr val="FF0000"/>
                </a:solidFill>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32545"/>
                                        </p:tgtEl>
                                        <p:attrNameLst>
                                          <p:attrName>style.visibility</p:attrName>
                                        </p:attrNameLst>
                                      </p:cBhvr>
                                      <p:to>
                                        <p:strVal val="visible"/>
                                      </p:to>
                                    </p:set>
                                    <p:animEffect transition="in" filter="fade">
                                      <p:cBhvr>
                                        <p:cTn id="18" dur="1000"/>
                                        <p:tgtEl>
                                          <p:spTgt spid="83254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32548"/>
                                        </p:tgtEl>
                                        <p:attrNameLst>
                                          <p:attrName>style.visibility</p:attrName>
                                        </p:attrNameLst>
                                      </p:cBhvr>
                                      <p:to>
                                        <p:strVal val="visible"/>
                                      </p:to>
                                    </p:set>
                                    <p:animEffect transition="in" filter="fade">
                                      <p:cBhvr>
                                        <p:cTn id="23" dur="1000"/>
                                        <p:tgtEl>
                                          <p:spTgt spid="832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a:xfrm flipH="1">
            <a:off x="6854171" y="2831481"/>
            <a:ext cx="2098712" cy="1677548"/>
          </a:xfrm>
          <a:prstGeom prst="rect">
            <a:avLst/>
          </a:prstGeom>
        </p:spPr>
      </p:pic>
      <p:sp>
        <p:nvSpPr>
          <p:cNvPr id="835606" name="Text Box 22"/>
          <p:cNvSpPr txBox="1"/>
          <p:nvPr/>
        </p:nvSpPr>
        <p:spPr>
          <a:xfrm>
            <a:off x="5120639" y="2798037"/>
            <a:ext cx="863600" cy="521970"/>
          </a:xfrm>
          <a:prstGeom prst="rect">
            <a:avLst/>
          </a:prstGeom>
          <a:noFill/>
          <a:ln w="9525">
            <a:noFill/>
          </a:ln>
        </p:spPr>
        <p:txBody>
          <a:bodyPr>
            <a:spAutoFit/>
          </a:bodyPr>
          <a:lstStyle/>
          <a:p>
            <a:pPr>
              <a:spcBef>
                <a:spcPct val="50000"/>
              </a:spcBef>
              <a:buFont typeface="Arial" panose="020B0604020202020204" pitchFamily="34" charset="0"/>
              <a:buNone/>
            </a:pPr>
            <a:r>
              <a:rPr lang="en-GB" altLang="zh-CN" sz="2800" b="1" dirty="0">
                <a:latin typeface="楷体" panose="02010609060101010101" pitchFamily="49" charset="-122"/>
                <a:ea typeface="楷体" panose="02010609060101010101" pitchFamily="49" charset="-122"/>
              </a:rPr>
              <a:t>3.3</a:t>
            </a:r>
            <a:endParaRPr lang="en-GB" altLang="zh-CN" sz="2800" b="1" dirty="0">
              <a:latin typeface="楷体" panose="02010609060101010101" pitchFamily="49" charset="-122"/>
              <a:ea typeface="楷体" panose="02010609060101010101" pitchFamily="49" charset="-122"/>
            </a:endParaRPr>
          </a:p>
        </p:txBody>
      </p:sp>
      <p:sp>
        <p:nvSpPr>
          <p:cNvPr id="835607" name="Text Box 23"/>
          <p:cNvSpPr txBox="1"/>
          <p:nvPr/>
        </p:nvSpPr>
        <p:spPr>
          <a:xfrm>
            <a:off x="5030152" y="3348899"/>
            <a:ext cx="1439862" cy="519113"/>
          </a:xfrm>
          <a:prstGeom prst="rect">
            <a:avLst/>
          </a:prstGeom>
          <a:noFill/>
          <a:ln w="9525">
            <a:noFill/>
          </a:ln>
        </p:spPr>
        <p:txBody>
          <a:bodyPr>
            <a:spAutoFit/>
          </a:bodyPr>
          <a:lstStyle/>
          <a:p>
            <a:pPr>
              <a:spcBef>
                <a:spcPct val="50000"/>
              </a:spcBef>
              <a:buFont typeface="Arial" panose="020B0604020202020204" pitchFamily="34" charset="0"/>
              <a:buNone/>
            </a:pPr>
            <a:r>
              <a:rPr lang="en-GB" altLang="zh-CN" sz="2800" b="1" dirty="0">
                <a:latin typeface="楷体" panose="02010609060101010101" pitchFamily="49" charset="-122"/>
                <a:ea typeface="楷体" panose="02010609060101010101" pitchFamily="49" charset="-122"/>
              </a:rPr>
              <a:t>5.327</a:t>
            </a:r>
            <a:endParaRPr lang="en-GB" altLang="zh-CN" sz="2800" b="1" dirty="0">
              <a:latin typeface="楷体" panose="02010609060101010101" pitchFamily="49" charset="-122"/>
              <a:ea typeface="楷体" panose="02010609060101010101" pitchFamily="49" charset="-122"/>
            </a:endParaRPr>
          </a:p>
        </p:txBody>
      </p:sp>
      <p:sp>
        <p:nvSpPr>
          <p:cNvPr id="835608" name="Text Box 24"/>
          <p:cNvSpPr txBox="1"/>
          <p:nvPr/>
        </p:nvSpPr>
        <p:spPr>
          <a:xfrm>
            <a:off x="5042852" y="3853724"/>
            <a:ext cx="1906587" cy="519113"/>
          </a:xfrm>
          <a:prstGeom prst="rect">
            <a:avLst/>
          </a:prstGeom>
          <a:noFill/>
          <a:ln w="9525">
            <a:noFill/>
          </a:ln>
        </p:spPr>
        <p:txBody>
          <a:bodyPr>
            <a:spAutoFit/>
          </a:bodyPr>
          <a:lstStyle/>
          <a:p>
            <a:pPr>
              <a:spcBef>
                <a:spcPct val="50000"/>
              </a:spcBef>
              <a:buFont typeface="Arial" panose="020B0604020202020204" pitchFamily="34" charset="0"/>
              <a:buNone/>
            </a:pPr>
            <a:r>
              <a:rPr lang="en-GB" altLang="zh-CN" sz="2800" b="1" dirty="0">
                <a:latin typeface="楷体" panose="02010609060101010101" pitchFamily="49" charset="-122"/>
                <a:ea typeface="楷体" panose="02010609060101010101" pitchFamily="49" charset="-122"/>
              </a:rPr>
              <a:t>6.258</a:t>
            </a:r>
            <a:endParaRPr lang="en-GB" altLang="zh-CN" sz="2800" b="1" dirty="0">
              <a:latin typeface="楷体" panose="02010609060101010101" pitchFamily="49" charset="-122"/>
              <a:ea typeface="楷体" panose="02010609060101010101" pitchFamily="49" charset="-122"/>
            </a:endParaRPr>
          </a:p>
        </p:txBody>
      </p:sp>
      <p:sp>
        <p:nvSpPr>
          <p:cNvPr id="835587" name="Text Box 3"/>
          <p:cNvSpPr txBox="1"/>
          <p:nvPr/>
        </p:nvSpPr>
        <p:spPr>
          <a:xfrm>
            <a:off x="619730" y="634471"/>
            <a:ext cx="8060432" cy="1820862"/>
          </a:xfrm>
          <a:prstGeom prst="rect">
            <a:avLst/>
          </a:prstGeom>
          <a:noFill/>
          <a:ln w="9525">
            <a:noFill/>
          </a:ln>
        </p:spPr>
        <p:txBody>
          <a:bodyPr wrap="square">
            <a:spAutoFit/>
          </a:bodyPr>
          <a:lstStyle/>
          <a:p>
            <a:pPr>
              <a:lnSpc>
                <a:spcPct val="135000"/>
              </a:lnSpc>
              <a:buFont typeface="Arial" panose="020B0604020202020204" pitchFamily="34" charset="0"/>
              <a:buNone/>
            </a:pPr>
            <a:r>
              <a:rPr lang="zh-CN" altLang="en-GB" sz="2800" b="1" dirty="0">
                <a:latin typeface="楷体" panose="02010609060101010101" pitchFamily="49" charset="-122"/>
                <a:ea typeface="楷体" panose="02010609060101010101" pitchFamily="49" charset="-122"/>
                <a:cs typeface="楷体" panose="02010609060101010101" pitchFamily="49" charset="-122"/>
              </a:rPr>
              <a:t>写循环小数的时候，为了简便，小数的循环部分只写出第一个</a:t>
            </a:r>
            <a:r>
              <a:rPr lang="zh-CN" altLang="en-GB"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循环节</a:t>
            </a:r>
            <a:r>
              <a:rPr lang="zh-CN" altLang="en-GB" sz="2800" b="1" dirty="0">
                <a:latin typeface="楷体" panose="02010609060101010101" pitchFamily="49" charset="-122"/>
                <a:ea typeface="楷体" panose="02010609060101010101" pitchFamily="49" charset="-122"/>
                <a:cs typeface="楷体" panose="02010609060101010101" pitchFamily="49" charset="-122"/>
              </a:rPr>
              <a:t>，并在这个循环节的</a:t>
            </a:r>
            <a:r>
              <a:rPr lang="zh-CN" altLang="en-GB"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首位和末位</a:t>
            </a:r>
            <a:r>
              <a:rPr lang="zh-CN" altLang="en-GB" sz="2800" b="1" dirty="0">
                <a:latin typeface="楷体" panose="02010609060101010101" pitchFamily="49" charset="-122"/>
                <a:ea typeface="楷体" panose="02010609060101010101" pitchFamily="49" charset="-122"/>
                <a:cs typeface="楷体" panose="02010609060101010101" pitchFamily="49" charset="-122"/>
              </a:rPr>
              <a:t>数字上面各记一个</a:t>
            </a:r>
            <a:r>
              <a:rPr lang="zh-CN" altLang="en-GB"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圆点</a:t>
            </a:r>
            <a:r>
              <a:rPr lang="zh-CN" altLang="en-GB" sz="2800" b="1" dirty="0">
                <a:latin typeface="楷体" panose="02010609060101010101" pitchFamily="49" charset="-122"/>
                <a:ea typeface="楷体" panose="02010609060101010101" pitchFamily="49" charset="-122"/>
                <a:cs typeface="楷体" panose="02010609060101010101" pitchFamily="49" charset="-122"/>
              </a:rPr>
              <a:t>。</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835588" name="Text Box 4"/>
          <p:cNvSpPr txBox="1"/>
          <p:nvPr/>
        </p:nvSpPr>
        <p:spPr>
          <a:xfrm>
            <a:off x="4131627" y="2798037"/>
            <a:ext cx="1036637" cy="519112"/>
          </a:xfrm>
          <a:prstGeom prst="rect">
            <a:avLst/>
          </a:prstGeom>
          <a:noFill/>
          <a:ln w="9525">
            <a:noFill/>
          </a:ln>
        </p:spPr>
        <p:txBody>
          <a:bodyPr>
            <a:spAutoFit/>
          </a:bodyPr>
          <a:lstStyle/>
          <a:p>
            <a:pPr>
              <a:spcBef>
                <a:spcPct val="50000"/>
              </a:spcBef>
              <a:buFont typeface="Arial" panose="020B0604020202020204" pitchFamily="34" charset="0"/>
              <a:buNone/>
            </a:pPr>
            <a:r>
              <a:rPr lang="zh-CN" altLang="en-GB" sz="2800" b="1" dirty="0">
                <a:latin typeface="楷体" panose="02010609060101010101" pitchFamily="49" charset="-122"/>
                <a:ea typeface="楷体" panose="02010609060101010101" pitchFamily="49" charset="-122"/>
                <a:cs typeface="楷体" panose="02010609060101010101" pitchFamily="49" charset="-122"/>
              </a:rPr>
              <a:t>写作</a:t>
            </a:r>
            <a:r>
              <a:rPr lang="en-GB" altLang="zh-CN" sz="2800" b="1" dirty="0">
                <a:latin typeface="楷体" panose="02010609060101010101" pitchFamily="49" charset="-122"/>
                <a:ea typeface="楷体" panose="02010609060101010101" pitchFamily="49" charset="-122"/>
                <a:cs typeface="楷体" panose="02010609060101010101" pitchFamily="49" charset="-122"/>
              </a:rPr>
              <a:t>:</a:t>
            </a:r>
            <a:endParaRPr lang="en-US" altLang="zh-CN"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835589" name="Text Box 5"/>
          <p:cNvSpPr txBox="1"/>
          <p:nvPr/>
        </p:nvSpPr>
        <p:spPr>
          <a:xfrm>
            <a:off x="4120514" y="3348899"/>
            <a:ext cx="1196975" cy="519113"/>
          </a:xfrm>
          <a:prstGeom prst="rect">
            <a:avLst/>
          </a:prstGeom>
          <a:noFill/>
          <a:ln w="9525">
            <a:noFill/>
          </a:ln>
        </p:spPr>
        <p:txBody>
          <a:bodyPr>
            <a:spAutoFit/>
          </a:bodyPr>
          <a:lstStyle/>
          <a:p>
            <a:pPr>
              <a:spcBef>
                <a:spcPct val="50000"/>
              </a:spcBef>
              <a:buFont typeface="Arial" panose="020B0604020202020204" pitchFamily="34" charset="0"/>
              <a:buNone/>
            </a:pPr>
            <a:r>
              <a:rPr lang="zh-CN" altLang="en-GB" sz="2800" b="1" dirty="0">
                <a:latin typeface="楷体" panose="02010609060101010101" pitchFamily="49" charset="-122"/>
                <a:ea typeface="楷体" panose="02010609060101010101" pitchFamily="49" charset="-122"/>
                <a:cs typeface="楷体" panose="02010609060101010101" pitchFamily="49" charset="-122"/>
              </a:rPr>
              <a:t>写作</a:t>
            </a:r>
            <a:r>
              <a:rPr lang="en-GB" altLang="zh-CN" sz="2800" b="1" dirty="0">
                <a:latin typeface="楷体" panose="02010609060101010101" pitchFamily="49" charset="-122"/>
                <a:ea typeface="楷体" panose="02010609060101010101" pitchFamily="49" charset="-122"/>
                <a:cs typeface="楷体" panose="02010609060101010101" pitchFamily="49" charset="-122"/>
              </a:rPr>
              <a:t>:</a:t>
            </a:r>
            <a:endParaRPr lang="en-US" altLang="zh-CN"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835590" name="Rectangle 6"/>
          <p:cNvSpPr/>
          <p:nvPr/>
        </p:nvSpPr>
        <p:spPr>
          <a:xfrm>
            <a:off x="4152264" y="3868012"/>
            <a:ext cx="1122363" cy="519112"/>
          </a:xfrm>
          <a:prstGeom prst="rect">
            <a:avLst/>
          </a:prstGeom>
          <a:noFill/>
          <a:ln w="9525">
            <a:noFill/>
          </a:ln>
        </p:spPr>
        <p:txBody>
          <a:bodyPr>
            <a:spAutoFit/>
          </a:bodyPr>
          <a:lstStyle/>
          <a:p>
            <a:pPr>
              <a:spcBef>
                <a:spcPct val="50000"/>
              </a:spcBef>
              <a:buFont typeface="Arial" panose="020B0604020202020204" pitchFamily="34" charset="0"/>
              <a:buNone/>
            </a:pPr>
            <a:r>
              <a:rPr lang="zh-CN" altLang="en-GB" sz="2800" b="1" dirty="0">
                <a:latin typeface="楷体" panose="02010609060101010101" pitchFamily="49" charset="-122"/>
                <a:ea typeface="楷体" panose="02010609060101010101" pitchFamily="49" charset="-122"/>
                <a:cs typeface="楷体" panose="02010609060101010101" pitchFamily="49" charset="-122"/>
              </a:rPr>
              <a:t>写作</a:t>
            </a:r>
            <a:r>
              <a:rPr lang="en-GB" altLang="zh-CN" sz="2800" b="1" dirty="0">
                <a:latin typeface="楷体" panose="02010609060101010101" pitchFamily="49" charset="-122"/>
                <a:ea typeface="楷体" panose="02010609060101010101" pitchFamily="49" charset="-122"/>
                <a:cs typeface="楷体" panose="02010609060101010101" pitchFamily="49" charset="-122"/>
              </a:rPr>
              <a:t>:</a:t>
            </a:r>
            <a:endParaRPr lang="en-US" altLang="zh-CN" sz="2000"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grpSp>
        <p:nvGrpSpPr>
          <p:cNvPr id="835591" name="Group 7"/>
          <p:cNvGrpSpPr/>
          <p:nvPr/>
        </p:nvGrpSpPr>
        <p:grpSpPr>
          <a:xfrm>
            <a:off x="1606915" y="2772637"/>
            <a:ext cx="1305169" cy="531813"/>
            <a:chOff x="960" y="2496"/>
            <a:chExt cx="668" cy="335"/>
          </a:xfrm>
        </p:grpSpPr>
        <p:sp>
          <p:nvSpPr>
            <p:cNvPr id="322582" name="Text Box 8"/>
            <p:cNvSpPr txBox="1"/>
            <p:nvPr/>
          </p:nvSpPr>
          <p:spPr>
            <a:xfrm>
              <a:off x="1359" y="2504"/>
              <a:ext cx="269" cy="327"/>
            </a:xfrm>
            <a:prstGeom prst="rect">
              <a:avLst/>
            </a:prstGeom>
            <a:noFill/>
            <a:ln w="9525">
              <a:noFill/>
            </a:ln>
          </p:spPr>
          <p:txBody>
            <a:bodyPr wrap="none">
              <a:spAutoFit/>
            </a:bodyPr>
            <a:lstStyle/>
            <a:p>
              <a:pPr>
                <a:buFont typeface="Arial" panose="020B0604020202020204" pitchFamily="34" charset="0"/>
                <a:buNone/>
              </a:pPr>
              <a:r>
                <a:rPr lang="zh-CN" altLang="en-GB" sz="2800" b="1" dirty="0">
                  <a:latin typeface="楷体" panose="02010609060101010101" pitchFamily="49" charset="-122"/>
                  <a:ea typeface="楷体" panose="02010609060101010101" pitchFamily="49" charset="-122"/>
                </a:rPr>
                <a:t>…</a:t>
              </a:r>
              <a:endParaRPr lang="zh-CN" altLang="en-GB" sz="2800" b="1" dirty="0">
                <a:latin typeface="楷体" panose="02010609060101010101" pitchFamily="49" charset="-122"/>
                <a:ea typeface="楷体" panose="02010609060101010101" pitchFamily="49" charset="-122"/>
              </a:endParaRPr>
            </a:p>
          </p:txBody>
        </p:sp>
        <p:sp>
          <p:nvSpPr>
            <p:cNvPr id="322583" name="Text Box 9"/>
            <p:cNvSpPr txBox="1"/>
            <p:nvPr/>
          </p:nvSpPr>
          <p:spPr>
            <a:xfrm>
              <a:off x="960" y="2496"/>
              <a:ext cx="576" cy="327"/>
            </a:xfrm>
            <a:prstGeom prst="rect">
              <a:avLst/>
            </a:prstGeom>
            <a:noFill/>
            <a:ln w="9525">
              <a:noFill/>
            </a:ln>
          </p:spPr>
          <p:txBody>
            <a:bodyPr>
              <a:spAutoFit/>
            </a:bodyPr>
            <a:lstStyle/>
            <a:p>
              <a:pPr>
                <a:spcBef>
                  <a:spcPct val="50000"/>
                </a:spcBef>
                <a:buFont typeface="Arial" panose="020B0604020202020204" pitchFamily="34" charset="0"/>
                <a:buNone/>
              </a:pPr>
              <a:r>
                <a:rPr lang="zh-CN" altLang="en-GB" sz="2800" b="1" dirty="0">
                  <a:latin typeface="楷体" panose="02010609060101010101" pitchFamily="49" charset="-122"/>
                  <a:ea typeface="楷体" panose="02010609060101010101" pitchFamily="49" charset="-122"/>
                </a:rPr>
                <a:t>3.33</a:t>
              </a:r>
              <a:endParaRPr lang="zh-CN" altLang="en-GB" sz="2800" b="1" dirty="0">
                <a:latin typeface="楷体" panose="02010609060101010101" pitchFamily="49" charset="-122"/>
                <a:ea typeface="楷体" panose="02010609060101010101" pitchFamily="49" charset="-122"/>
              </a:endParaRPr>
            </a:p>
          </p:txBody>
        </p:sp>
      </p:grpSp>
      <p:grpSp>
        <p:nvGrpSpPr>
          <p:cNvPr id="835594" name="Group 10"/>
          <p:cNvGrpSpPr/>
          <p:nvPr/>
        </p:nvGrpSpPr>
        <p:grpSpPr>
          <a:xfrm>
            <a:off x="1586864" y="3358420"/>
            <a:ext cx="1908672" cy="527050"/>
            <a:chOff x="912" y="2832"/>
            <a:chExt cx="1125" cy="332"/>
          </a:xfrm>
        </p:grpSpPr>
        <p:sp>
          <p:nvSpPr>
            <p:cNvPr id="322580" name="Text Box 11"/>
            <p:cNvSpPr txBox="1"/>
            <p:nvPr/>
          </p:nvSpPr>
          <p:spPr>
            <a:xfrm>
              <a:off x="1727" y="2837"/>
              <a:ext cx="310" cy="327"/>
            </a:xfrm>
            <a:prstGeom prst="rect">
              <a:avLst/>
            </a:prstGeom>
            <a:noFill/>
            <a:ln w="9525">
              <a:noFill/>
            </a:ln>
          </p:spPr>
          <p:txBody>
            <a:bodyPr wrap="none">
              <a:spAutoFit/>
            </a:bodyPr>
            <a:lstStyle/>
            <a:p>
              <a:pPr>
                <a:buFont typeface="Arial" panose="020B0604020202020204" pitchFamily="34" charset="0"/>
                <a:buNone/>
              </a:pPr>
              <a:r>
                <a:rPr lang="zh-CN" altLang="en-GB" sz="2800" b="1" dirty="0">
                  <a:latin typeface="楷体" panose="02010609060101010101" pitchFamily="49" charset="-122"/>
                  <a:ea typeface="楷体" panose="02010609060101010101" pitchFamily="49" charset="-122"/>
                </a:rPr>
                <a:t>…</a:t>
              </a:r>
              <a:endParaRPr lang="zh-CN" altLang="en-GB" sz="2800" b="1" dirty="0">
                <a:latin typeface="楷体" panose="02010609060101010101" pitchFamily="49" charset="-122"/>
                <a:ea typeface="楷体" panose="02010609060101010101" pitchFamily="49" charset="-122"/>
              </a:endParaRPr>
            </a:p>
          </p:txBody>
        </p:sp>
        <p:sp>
          <p:nvSpPr>
            <p:cNvPr id="322581" name="Text Box 12"/>
            <p:cNvSpPr txBox="1"/>
            <p:nvPr/>
          </p:nvSpPr>
          <p:spPr>
            <a:xfrm>
              <a:off x="912" y="2832"/>
              <a:ext cx="960" cy="327"/>
            </a:xfrm>
            <a:prstGeom prst="rect">
              <a:avLst/>
            </a:prstGeom>
            <a:noFill/>
            <a:ln w="9525">
              <a:noFill/>
            </a:ln>
          </p:spPr>
          <p:txBody>
            <a:bodyPr>
              <a:spAutoFit/>
            </a:bodyPr>
            <a:lstStyle/>
            <a:p>
              <a:pPr>
                <a:spcBef>
                  <a:spcPct val="50000"/>
                </a:spcBef>
                <a:buFont typeface="Arial" panose="020B0604020202020204" pitchFamily="34" charset="0"/>
                <a:buNone/>
              </a:pPr>
              <a:r>
                <a:rPr lang="zh-CN" altLang="en-GB" sz="2800" b="1" dirty="0">
                  <a:latin typeface="楷体" panose="02010609060101010101" pitchFamily="49" charset="-122"/>
                  <a:ea typeface="楷体" panose="02010609060101010101" pitchFamily="49" charset="-122"/>
                </a:rPr>
                <a:t>5.32727</a:t>
              </a:r>
              <a:endParaRPr lang="zh-CN" altLang="en-GB" sz="2800" b="1" dirty="0">
                <a:latin typeface="楷体" panose="02010609060101010101" pitchFamily="49" charset="-122"/>
                <a:ea typeface="楷体" panose="02010609060101010101" pitchFamily="49" charset="-122"/>
              </a:endParaRPr>
            </a:p>
          </p:txBody>
        </p:sp>
      </p:grpSp>
      <p:grpSp>
        <p:nvGrpSpPr>
          <p:cNvPr id="835597" name="Group 13"/>
          <p:cNvGrpSpPr/>
          <p:nvPr/>
        </p:nvGrpSpPr>
        <p:grpSpPr>
          <a:xfrm>
            <a:off x="1591627" y="3936585"/>
            <a:ext cx="2165350" cy="526666"/>
            <a:chOff x="912" y="3225"/>
            <a:chExt cx="816" cy="223"/>
          </a:xfrm>
        </p:grpSpPr>
        <p:sp>
          <p:nvSpPr>
            <p:cNvPr id="322578" name="Text Box 14"/>
            <p:cNvSpPr txBox="1"/>
            <p:nvPr/>
          </p:nvSpPr>
          <p:spPr>
            <a:xfrm>
              <a:off x="1519" y="3228"/>
              <a:ext cx="199" cy="220"/>
            </a:xfrm>
            <a:prstGeom prst="rect">
              <a:avLst/>
            </a:prstGeom>
            <a:noFill/>
            <a:ln w="9525">
              <a:noFill/>
            </a:ln>
          </p:spPr>
          <p:txBody>
            <a:bodyPr wrap="none">
              <a:spAutoFit/>
            </a:bodyPr>
            <a:lstStyle/>
            <a:p>
              <a:pPr>
                <a:buFont typeface="Arial" panose="020B0604020202020204" pitchFamily="34" charset="0"/>
                <a:buNone/>
              </a:pPr>
              <a:r>
                <a:rPr lang="zh-CN" altLang="en-GB" sz="2800" b="1" dirty="0">
                  <a:latin typeface="楷体" panose="02010609060101010101" pitchFamily="49" charset="-122"/>
                  <a:ea typeface="楷体" panose="02010609060101010101" pitchFamily="49" charset="-122"/>
                </a:rPr>
                <a:t>…</a:t>
              </a:r>
              <a:endParaRPr lang="zh-CN" altLang="en-GB" sz="2800" b="1" dirty="0">
                <a:latin typeface="楷体" panose="02010609060101010101" pitchFamily="49" charset="-122"/>
                <a:ea typeface="楷体" panose="02010609060101010101" pitchFamily="49" charset="-122"/>
              </a:endParaRPr>
            </a:p>
          </p:txBody>
        </p:sp>
        <p:sp>
          <p:nvSpPr>
            <p:cNvPr id="322579" name="Rectangle 15"/>
            <p:cNvSpPr/>
            <p:nvPr/>
          </p:nvSpPr>
          <p:spPr>
            <a:xfrm>
              <a:off x="912" y="3225"/>
              <a:ext cx="816" cy="219"/>
            </a:xfrm>
            <a:prstGeom prst="rect">
              <a:avLst/>
            </a:prstGeom>
            <a:noFill/>
            <a:ln w="9525">
              <a:noFill/>
            </a:ln>
          </p:spPr>
          <p:txBody>
            <a:bodyPr>
              <a:spAutoFit/>
            </a:bodyPr>
            <a:lstStyle/>
            <a:p>
              <a:pPr>
                <a:spcBef>
                  <a:spcPct val="50000"/>
                </a:spcBef>
                <a:buFont typeface="Arial" panose="020B0604020202020204" pitchFamily="34" charset="0"/>
                <a:buNone/>
              </a:pPr>
              <a:r>
                <a:rPr lang="en-GB" altLang="zh-CN" sz="2800" b="1" dirty="0">
                  <a:latin typeface="楷体" panose="02010609060101010101" pitchFamily="49" charset="-122"/>
                  <a:ea typeface="楷体" panose="02010609060101010101" pitchFamily="49" charset="-122"/>
                </a:rPr>
                <a:t>6.258258</a:t>
              </a:r>
              <a:endParaRPr lang="en-GB" altLang="zh-CN" sz="2800" b="1" dirty="0">
                <a:solidFill>
                  <a:srgbClr val="FF0000"/>
                </a:solidFill>
                <a:latin typeface="楷体" panose="02010609060101010101" pitchFamily="49" charset="-122"/>
                <a:ea typeface="楷体" panose="02010609060101010101" pitchFamily="49" charset="-122"/>
              </a:endParaRPr>
            </a:p>
          </p:txBody>
        </p:sp>
      </p:grpSp>
      <p:sp>
        <p:nvSpPr>
          <p:cNvPr id="835601" name="Oval 17"/>
          <p:cNvSpPr/>
          <p:nvPr/>
        </p:nvSpPr>
        <p:spPr>
          <a:xfrm>
            <a:off x="5604827" y="2778987"/>
            <a:ext cx="73025" cy="73025"/>
          </a:xfrm>
          <a:prstGeom prst="ellipse">
            <a:avLst/>
          </a:prstGeom>
          <a:solidFill>
            <a:srgbClr val="FF0000"/>
          </a:solidFill>
          <a:ln w="9525" cap="flat" cmpd="sng">
            <a:solidFill>
              <a:schemeClr val="tx1"/>
            </a:solidFill>
            <a:prstDash val="solid"/>
            <a:headEnd type="none" w="med" len="med"/>
            <a:tailEnd type="none" w="med" len="med"/>
          </a:ln>
        </p:spPr>
        <p:txBody>
          <a:bodyPr wrap="none" anchor="ctr"/>
          <a:lstStyle/>
          <a:p>
            <a:pPr>
              <a:buFont typeface="Arial" panose="020B0604020202020204" pitchFamily="34" charset="0"/>
              <a:buNone/>
            </a:pPr>
            <a:endParaRPr lang="zh-CN" altLang="zh-CN" dirty="0">
              <a:latin typeface="楷体" panose="02010609060101010101" pitchFamily="49" charset="-122"/>
              <a:ea typeface="楷体" panose="02010609060101010101" pitchFamily="49" charset="-122"/>
            </a:endParaRPr>
          </a:p>
        </p:txBody>
      </p:sp>
      <p:sp>
        <p:nvSpPr>
          <p:cNvPr id="835602" name="Oval 18"/>
          <p:cNvSpPr/>
          <p:nvPr/>
        </p:nvSpPr>
        <p:spPr>
          <a:xfrm>
            <a:off x="5738177" y="3310799"/>
            <a:ext cx="73025" cy="73025"/>
          </a:xfrm>
          <a:prstGeom prst="ellipse">
            <a:avLst/>
          </a:prstGeom>
          <a:solidFill>
            <a:srgbClr val="FF0000"/>
          </a:solidFill>
          <a:ln w="9525" cap="flat" cmpd="sng">
            <a:solidFill>
              <a:schemeClr val="tx1"/>
            </a:solidFill>
            <a:prstDash val="solid"/>
            <a:headEnd type="none" w="med" len="med"/>
            <a:tailEnd type="none" w="med" len="med"/>
          </a:ln>
        </p:spPr>
        <p:txBody>
          <a:bodyPr wrap="none" anchor="ctr"/>
          <a:lstStyle/>
          <a:p>
            <a:pPr>
              <a:buFont typeface="Arial" panose="020B0604020202020204" pitchFamily="34" charset="0"/>
              <a:buNone/>
            </a:pPr>
            <a:endParaRPr lang="zh-CN" altLang="zh-CN" dirty="0">
              <a:latin typeface="楷体" panose="02010609060101010101" pitchFamily="49" charset="-122"/>
              <a:ea typeface="楷体" panose="02010609060101010101" pitchFamily="49" charset="-122"/>
            </a:endParaRPr>
          </a:p>
        </p:txBody>
      </p:sp>
      <p:sp>
        <p:nvSpPr>
          <p:cNvPr id="835603" name="Oval 19"/>
          <p:cNvSpPr/>
          <p:nvPr/>
        </p:nvSpPr>
        <p:spPr>
          <a:xfrm>
            <a:off x="5960427" y="3853724"/>
            <a:ext cx="73025" cy="73025"/>
          </a:xfrm>
          <a:prstGeom prst="ellipse">
            <a:avLst/>
          </a:prstGeom>
          <a:solidFill>
            <a:srgbClr val="FF0000"/>
          </a:solidFill>
          <a:ln w="9525" cap="flat" cmpd="sng">
            <a:solidFill>
              <a:schemeClr val="tx1"/>
            </a:solidFill>
            <a:prstDash val="solid"/>
            <a:headEnd type="none" w="med" len="med"/>
            <a:tailEnd type="none" w="med" len="med"/>
          </a:ln>
        </p:spPr>
        <p:txBody>
          <a:bodyPr wrap="none" anchor="ctr"/>
          <a:lstStyle/>
          <a:p>
            <a:pPr>
              <a:buFont typeface="Arial" panose="020B0604020202020204" pitchFamily="34" charset="0"/>
              <a:buNone/>
            </a:pPr>
            <a:endParaRPr lang="zh-CN" altLang="zh-CN" dirty="0">
              <a:latin typeface="楷体" panose="02010609060101010101" pitchFamily="49" charset="-122"/>
              <a:ea typeface="楷体" panose="02010609060101010101" pitchFamily="49" charset="-122"/>
            </a:endParaRPr>
          </a:p>
        </p:txBody>
      </p:sp>
      <p:sp>
        <p:nvSpPr>
          <p:cNvPr id="835604" name="Oval 20"/>
          <p:cNvSpPr/>
          <p:nvPr/>
        </p:nvSpPr>
        <p:spPr>
          <a:xfrm>
            <a:off x="5533389" y="3853724"/>
            <a:ext cx="73025" cy="73025"/>
          </a:xfrm>
          <a:prstGeom prst="ellipse">
            <a:avLst/>
          </a:prstGeom>
          <a:solidFill>
            <a:srgbClr val="FF0000"/>
          </a:solidFill>
          <a:ln w="9525" cap="flat" cmpd="sng">
            <a:solidFill>
              <a:schemeClr val="tx1"/>
            </a:solidFill>
            <a:prstDash val="solid"/>
            <a:headEnd type="none" w="med" len="med"/>
            <a:tailEnd type="none" w="med" len="med"/>
          </a:ln>
        </p:spPr>
        <p:txBody>
          <a:bodyPr wrap="none" anchor="ctr"/>
          <a:lstStyle/>
          <a:p>
            <a:pPr>
              <a:buFont typeface="Arial" panose="020B0604020202020204" pitchFamily="34" charset="0"/>
              <a:buNone/>
            </a:pPr>
            <a:endParaRPr lang="zh-CN" altLang="zh-CN" dirty="0">
              <a:latin typeface="楷体" panose="02010609060101010101" pitchFamily="49" charset="-122"/>
              <a:ea typeface="楷体" panose="02010609060101010101" pitchFamily="49" charset="-122"/>
            </a:endParaRPr>
          </a:p>
        </p:txBody>
      </p:sp>
      <p:sp>
        <p:nvSpPr>
          <p:cNvPr id="835605" name="Oval 21"/>
          <p:cNvSpPr/>
          <p:nvPr/>
        </p:nvSpPr>
        <p:spPr>
          <a:xfrm>
            <a:off x="5958839" y="3310799"/>
            <a:ext cx="73025" cy="73025"/>
          </a:xfrm>
          <a:prstGeom prst="ellipse">
            <a:avLst/>
          </a:prstGeom>
          <a:solidFill>
            <a:srgbClr val="FF0000"/>
          </a:solidFill>
          <a:ln w="9525" cap="flat" cmpd="sng">
            <a:solidFill>
              <a:schemeClr val="tx1"/>
            </a:solidFill>
            <a:prstDash val="solid"/>
            <a:headEnd type="none" w="med" len="med"/>
            <a:tailEnd type="none" w="med" len="med"/>
          </a:ln>
        </p:spPr>
        <p:txBody>
          <a:bodyPr wrap="none" anchor="ctr"/>
          <a:lstStyle/>
          <a:p>
            <a:pPr>
              <a:buFont typeface="Arial" panose="020B0604020202020204" pitchFamily="34" charset="0"/>
              <a:buNone/>
            </a:pPr>
            <a:endParaRPr lang="zh-CN" altLang="zh-CN"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835587"/>
                                        </p:tgtEl>
                                        <p:attrNameLst>
                                          <p:attrName>style.visibility</p:attrName>
                                        </p:attrNameLst>
                                      </p:cBhvr>
                                      <p:to>
                                        <p:strVal val="visible"/>
                                      </p:to>
                                    </p:set>
                                    <p:animEffect transition="in" filter="wipe(up)">
                                      <p:cBhvr>
                                        <p:cTn id="10" dur="500"/>
                                        <p:tgtEl>
                                          <p:spTgt spid="83558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835591"/>
                                        </p:tgtEl>
                                        <p:attrNameLst>
                                          <p:attrName>style.visibility</p:attrName>
                                        </p:attrNameLst>
                                      </p:cBhvr>
                                      <p:to>
                                        <p:strVal val="visible"/>
                                      </p:to>
                                    </p:set>
                                    <p:anim calcmode="lin" valueType="num">
                                      <p:cBhvr additive="base">
                                        <p:cTn id="15" dur="500" fill="hold"/>
                                        <p:tgtEl>
                                          <p:spTgt spid="835591"/>
                                        </p:tgtEl>
                                        <p:attrNameLst>
                                          <p:attrName>ppt_x</p:attrName>
                                        </p:attrNameLst>
                                      </p:cBhvr>
                                      <p:tavLst>
                                        <p:tav tm="0">
                                          <p:val>
                                            <p:strVal val="0-#ppt_w/2"/>
                                          </p:val>
                                        </p:tav>
                                        <p:tav tm="100000">
                                          <p:val>
                                            <p:strVal val="#ppt_x"/>
                                          </p:val>
                                        </p:tav>
                                      </p:tavLst>
                                    </p:anim>
                                    <p:anim calcmode="lin" valueType="num">
                                      <p:cBhvr additive="base">
                                        <p:cTn id="16" dur="500" fill="hold"/>
                                        <p:tgtEl>
                                          <p:spTgt spid="83559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835588"/>
                                        </p:tgtEl>
                                        <p:attrNameLst>
                                          <p:attrName>style.visibility</p:attrName>
                                        </p:attrNameLst>
                                      </p:cBhvr>
                                      <p:to>
                                        <p:strVal val="visible"/>
                                      </p:to>
                                    </p:set>
                                    <p:animEffect transition="in" filter="diamond(in)">
                                      <p:cBhvr>
                                        <p:cTn id="21" dur="1000"/>
                                        <p:tgtEl>
                                          <p:spTgt spid="83558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835606"/>
                                        </p:tgtEl>
                                        <p:attrNameLst>
                                          <p:attrName>style.visibility</p:attrName>
                                        </p:attrNameLst>
                                      </p:cBhvr>
                                      <p:to>
                                        <p:strVal val="visible"/>
                                      </p:to>
                                    </p:set>
                                    <p:animEffect transition="in" filter="blinds(horizontal)">
                                      <p:cBhvr>
                                        <p:cTn id="26" dur="500"/>
                                        <p:tgtEl>
                                          <p:spTgt spid="835606"/>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35601"/>
                                        </p:tgtEl>
                                        <p:attrNameLst>
                                          <p:attrName>style.visibility</p:attrName>
                                        </p:attrNameLst>
                                      </p:cBhvr>
                                      <p:to>
                                        <p:strVal val="visible"/>
                                      </p:to>
                                    </p:set>
                                    <p:anim calcmode="lin" valueType="num">
                                      <p:cBhvr additive="base">
                                        <p:cTn id="31" dur="500" fill="hold"/>
                                        <p:tgtEl>
                                          <p:spTgt spid="835601"/>
                                        </p:tgtEl>
                                        <p:attrNameLst>
                                          <p:attrName>ppt_x</p:attrName>
                                        </p:attrNameLst>
                                      </p:cBhvr>
                                      <p:tavLst>
                                        <p:tav tm="0">
                                          <p:val>
                                            <p:strVal val="#ppt_x"/>
                                          </p:val>
                                        </p:tav>
                                        <p:tav tm="100000">
                                          <p:val>
                                            <p:strVal val="#ppt_x"/>
                                          </p:val>
                                        </p:tav>
                                      </p:tavLst>
                                    </p:anim>
                                    <p:anim calcmode="lin" valueType="num">
                                      <p:cBhvr additive="base">
                                        <p:cTn id="32" dur="500" fill="hold"/>
                                        <p:tgtEl>
                                          <p:spTgt spid="83560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35594"/>
                                        </p:tgtEl>
                                        <p:attrNameLst>
                                          <p:attrName>style.visibility</p:attrName>
                                        </p:attrNameLst>
                                      </p:cBhvr>
                                      <p:to>
                                        <p:strVal val="visible"/>
                                      </p:to>
                                    </p:set>
                                    <p:animEffect transition="in" filter="blinds(horizontal)">
                                      <p:cBhvr>
                                        <p:cTn id="37" dur="500"/>
                                        <p:tgtEl>
                                          <p:spTgt spid="83559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35589"/>
                                        </p:tgtEl>
                                        <p:attrNameLst>
                                          <p:attrName>style.visibility</p:attrName>
                                        </p:attrNameLst>
                                      </p:cBhvr>
                                      <p:to>
                                        <p:strVal val="visible"/>
                                      </p:to>
                                    </p:set>
                                    <p:animEffect transition="in" filter="blinds(horizontal)">
                                      <p:cBhvr>
                                        <p:cTn id="42" dur="500"/>
                                        <p:tgtEl>
                                          <p:spTgt spid="83558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835607"/>
                                        </p:tgtEl>
                                        <p:attrNameLst>
                                          <p:attrName>style.visibility</p:attrName>
                                        </p:attrNameLst>
                                      </p:cBhvr>
                                      <p:to>
                                        <p:strVal val="visible"/>
                                      </p:to>
                                    </p:set>
                                    <p:animEffect transition="in" filter="blinds(horizontal)">
                                      <p:cBhvr>
                                        <p:cTn id="47" dur="500"/>
                                        <p:tgtEl>
                                          <p:spTgt spid="835607"/>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835602"/>
                                        </p:tgtEl>
                                        <p:attrNameLst>
                                          <p:attrName>style.visibility</p:attrName>
                                        </p:attrNameLst>
                                      </p:cBhvr>
                                      <p:to>
                                        <p:strVal val="visible"/>
                                      </p:to>
                                    </p:set>
                                    <p:anim calcmode="lin" valueType="num">
                                      <p:cBhvr additive="base">
                                        <p:cTn id="52" dur="500" fill="hold"/>
                                        <p:tgtEl>
                                          <p:spTgt spid="835602"/>
                                        </p:tgtEl>
                                        <p:attrNameLst>
                                          <p:attrName>ppt_x</p:attrName>
                                        </p:attrNameLst>
                                      </p:cBhvr>
                                      <p:tavLst>
                                        <p:tav tm="0">
                                          <p:val>
                                            <p:strVal val="#ppt_x"/>
                                          </p:val>
                                        </p:tav>
                                        <p:tav tm="100000">
                                          <p:val>
                                            <p:strVal val="#ppt_x"/>
                                          </p:val>
                                        </p:tav>
                                      </p:tavLst>
                                    </p:anim>
                                    <p:anim calcmode="lin" valueType="num">
                                      <p:cBhvr additive="base">
                                        <p:cTn id="53" dur="500" fill="hold"/>
                                        <p:tgtEl>
                                          <p:spTgt spid="835602"/>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835605"/>
                                        </p:tgtEl>
                                        <p:attrNameLst>
                                          <p:attrName>style.visibility</p:attrName>
                                        </p:attrNameLst>
                                      </p:cBhvr>
                                      <p:to>
                                        <p:strVal val="visible"/>
                                      </p:to>
                                    </p:set>
                                    <p:anim calcmode="lin" valueType="num">
                                      <p:cBhvr additive="base">
                                        <p:cTn id="58" dur="500" fill="hold"/>
                                        <p:tgtEl>
                                          <p:spTgt spid="835605"/>
                                        </p:tgtEl>
                                        <p:attrNameLst>
                                          <p:attrName>ppt_x</p:attrName>
                                        </p:attrNameLst>
                                      </p:cBhvr>
                                      <p:tavLst>
                                        <p:tav tm="0">
                                          <p:val>
                                            <p:strVal val="#ppt_x"/>
                                          </p:val>
                                        </p:tav>
                                        <p:tav tm="100000">
                                          <p:val>
                                            <p:strVal val="#ppt_x"/>
                                          </p:val>
                                        </p:tav>
                                      </p:tavLst>
                                    </p:anim>
                                    <p:anim calcmode="lin" valueType="num">
                                      <p:cBhvr additive="base">
                                        <p:cTn id="59" dur="500" fill="hold"/>
                                        <p:tgtEl>
                                          <p:spTgt spid="835605"/>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nodeType="clickEffect">
                                  <p:stCondLst>
                                    <p:cond delay="0"/>
                                  </p:stCondLst>
                                  <p:childTnLst>
                                    <p:set>
                                      <p:cBhvr>
                                        <p:cTn id="63" dur="1" fill="hold">
                                          <p:stCondLst>
                                            <p:cond delay="0"/>
                                          </p:stCondLst>
                                        </p:cTn>
                                        <p:tgtEl>
                                          <p:spTgt spid="835597"/>
                                        </p:tgtEl>
                                        <p:attrNameLst>
                                          <p:attrName>style.visibility</p:attrName>
                                        </p:attrNameLst>
                                      </p:cBhvr>
                                      <p:to>
                                        <p:strVal val="visible"/>
                                      </p:to>
                                    </p:set>
                                    <p:animEffect transition="in" filter="blinds(horizontal)">
                                      <p:cBhvr>
                                        <p:cTn id="64" dur="500"/>
                                        <p:tgtEl>
                                          <p:spTgt spid="835597"/>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835590"/>
                                        </p:tgtEl>
                                        <p:attrNameLst>
                                          <p:attrName>style.visibility</p:attrName>
                                        </p:attrNameLst>
                                      </p:cBhvr>
                                      <p:to>
                                        <p:strVal val="visible"/>
                                      </p:to>
                                    </p:set>
                                    <p:animEffect transition="in" filter="blinds(horizontal)">
                                      <p:cBhvr>
                                        <p:cTn id="69" dur="500"/>
                                        <p:tgtEl>
                                          <p:spTgt spid="835590"/>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835608"/>
                                        </p:tgtEl>
                                        <p:attrNameLst>
                                          <p:attrName>style.visibility</p:attrName>
                                        </p:attrNameLst>
                                      </p:cBhvr>
                                      <p:to>
                                        <p:strVal val="visible"/>
                                      </p:to>
                                    </p:set>
                                    <p:animEffect transition="in" filter="blinds(horizontal)">
                                      <p:cBhvr>
                                        <p:cTn id="74" dur="500"/>
                                        <p:tgtEl>
                                          <p:spTgt spid="835608"/>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835604"/>
                                        </p:tgtEl>
                                        <p:attrNameLst>
                                          <p:attrName>style.visibility</p:attrName>
                                        </p:attrNameLst>
                                      </p:cBhvr>
                                      <p:to>
                                        <p:strVal val="visible"/>
                                      </p:to>
                                    </p:set>
                                    <p:anim calcmode="lin" valueType="num">
                                      <p:cBhvr additive="base">
                                        <p:cTn id="79" dur="500" fill="hold"/>
                                        <p:tgtEl>
                                          <p:spTgt spid="835604"/>
                                        </p:tgtEl>
                                        <p:attrNameLst>
                                          <p:attrName>ppt_x</p:attrName>
                                        </p:attrNameLst>
                                      </p:cBhvr>
                                      <p:tavLst>
                                        <p:tav tm="0">
                                          <p:val>
                                            <p:strVal val="#ppt_x"/>
                                          </p:val>
                                        </p:tav>
                                        <p:tav tm="100000">
                                          <p:val>
                                            <p:strVal val="#ppt_x"/>
                                          </p:val>
                                        </p:tav>
                                      </p:tavLst>
                                    </p:anim>
                                    <p:anim calcmode="lin" valueType="num">
                                      <p:cBhvr additive="base">
                                        <p:cTn id="80" dur="500" fill="hold"/>
                                        <p:tgtEl>
                                          <p:spTgt spid="835604"/>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835603"/>
                                        </p:tgtEl>
                                        <p:attrNameLst>
                                          <p:attrName>style.visibility</p:attrName>
                                        </p:attrNameLst>
                                      </p:cBhvr>
                                      <p:to>
                                        <p:strVal val="visible"/>
                                      </p:to>
                                    </p:set>
                                    <p:anim calcmode="lin" valueType="num">
                                      <p:cBhvr additive="base">
                                        <p:cTn id="85" dur="500" fill="hold"/>
                                        <p:tgtEl>
                                          <p:spTgt spid="835603"/>
                                        </p:tgtEl>
                                        <p:attrNameLst>
                                          <p:attrName>ppt_x</p:attrName>
                                        </p:attrNameLst>
                                      </p:cBhvr>
                                      <p:tavLst>
                                        <p:tav tm="0">
                                          <p:val>
                                            <p:strVal val="#ppt_x"/>
                                          </p:val>
                                        </p:tav>
                                        <p:tav tm="100000">
                                          <p:val>
                                            <p:strVal val="#ppt_x"/>
                                          </p:val>
                                        </p:tav>
                                      </p:tavLst>
                                    </p:anim>
                                    <p:anim calcmode="lin" valueType="num">
                                      <p:cBhvr additive="base">
                                        <p:cTn id="86" dur="500" fill="hold"/>
                                        <p:tgtEl>
                                          <p:spTgt spid="8356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5606" grpId="0"/>
      <p:bldP spid="835607" grpId="0"/>
      <p:bldP spid="835608" grpId="0"/>
      <p:bldP spid="835587" grpId="0"/>
      <p:bldP spid="835588" grpId="0"/>
      <p:bldP spid="835589" grpId="0"/>
      <p:bldP spid="835590" grpId="0"/>
      <p:bldP spid="835601" grpId="0" bldLvl="0" animBg="1"/>
      <p:bldP spid="835602" grpId="0" bldLvl="0" animBg="1"/>
      <p:bldP spid="835603" grpId="0" bldLvl="0" animBg="1"/>
      <p:bldP spid="835604" grpId="0" bldLvl="0" animBg="1"/>
      <p:bldP spid="83560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clrChange>
              <a:clrFrom>
                <a:srgbClr val="FEF3F6"/>
              </a:clrFrom>
              <a:clrTo>
                <a:srgbClr val="FEF3F6">
                  <a:alpha val="0"/>
                </a:srgbClr>
              </a:clrTo>
            </a:clrChange>
            <a:extLst>
              <a:ext uri="{28A0092B-C50C-407E-A947-70E740481C1C}">
                <a14:useLocalDpi xmlns:a14="http://schemas.microsoft.com/office/drawing/2010/main" val="0"/>
              </a:ext>
            </a:extLst>
          </a:blip>
          <a:stretch>
            <a:fillRect/>
          </a:stretch>
        </p:blipFill>
        <p:spPr>
          <a:xfrm>
            <a:off x="683552" y="1068224"/>
            <a:ext cx="792088" cy="902846"/>
          </a:xfrm>
          <a:prstGeom prst="rect">
            <a:avLst/>
          </a:prstGeom>
        </p:spPr>
      </p:pic>
      <p:sp>
        <p:nvSpPr>
          <p:cNvPr id="5" name="TextBox 4"/>
          <p:cNvSpPr txBox="1"/>
          <p:nvPr/>
        </p:nvSpPr>
        <p:spPr>
          <a:xfrm>
            <a:off x="1491416" y="1298553"/>
            <a:ext cx="5094550" cy="523220"/>
          </a:xfrm>
          <a:prstGeom prst="rect">
            <a:avLst/>
          </a:prstGeom>
          <a:noFill/>
        </p:spPr>
        <p:txBody>
          <a:bodyPr wrap="square" rtlCol="0">
            <a:spAutoFit/>
          </a:bodyPr>
          <a:lstStyle/>
          <a:p>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把下面的循环小数圈起来。</a:t>
            </a:r>
            <a:endParaRPr lang="zh-CN" altLang="en-US" sz="2800" b="1" dirty="0">
              <a:latin typeface="楷体" panose="02010609060101010101" pitchFamily="49" charset="-122"/>
              <a:ea typeface="楷体" panose="02010609060101010101" pitchFamily="49" charset="-122"/>
            </a:endParaRPr>
          </a:p>
        </p:txBody>
      </p:sp>
      <p:grpSp>
        <p:nvGrpSpPr>
          <p:cNvPr id="22" name="组合 21"/>
          <p:cNvGrpSpPr/>
          <p:nvPr/>
        </p:nvGrpSpPr>
        <p:grpSpPr>
          <a:xfrm>
            <a:off x="192082" y="411510"/>
            <a:ext cx="2266690" cy="561692"/>
            <a:chOff x="192082" y="411510"/>
            <a:chExt cx="2266690" cy="561692"/>
          </a:xfrm>
        </p:grpSpPr>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082" y="492072"/>
              <a:ext cx="366860" cy="456338"/>
            </a:xfrm>
            <a:prstGeom prst="rect">
              <a:avLst/>
            </a:prstGeom>
          </p:spPr>
        </p:pic>
        <p:sp>
          <p:nvSpPr>
            <p:cNvPr id="24" name="文本框 14"/>
            <p:cNvSpPr txBox="1"/>
            <p:nvPr/>
          </p:nvSpPr>
          <p:spPr>
            <a:xfrm>
              <a:off x="611560" y="411510"/>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巩固练习</a:t>
              </a:r>
              <a:endParaRPr lang="zh-CN" altLang="en-US" sz="3200" b="1" dirty="0">
                <a:solidFill>
                  <a:srgbClr val="875000"/>
                </a:solidFill>
                <a:latin typeface="幼圆" panose="02010509060101010101" pitchFamily="49" charset="-122"/>
                <a:ea typeface="幼圆" panose="02010509060101010101" pitchFamily="49" charset="-122"/>
              </a:endParaRPr>
            </a:p>
          </p:txBody>
        </p:sp>
      </p:grpSp>
      <p:sp>
        <p:nvSpPr>
          <p:cNvPr id="333827" name="文本框 2"/>
          <p:cNvSpPr txBox="1"/>
          <p:nvPr/>
        </p:nvSpPr>
        <p:spPr>
          <a:xfrm>
            <a:off x="2476449" y="1961896"/>
            <a:ext cx="3897312" cy="2738120"/>
          </a:xfrm>
          <a:prstGeom prst="rect">
            <a:avLst/>
          </a:prstGeom>
          <a:noFill/>
          <a:ln w="9525">
            <a:noFill/>
          </a:ln>
        </p:spPr>
        <p:txBody>
          <a:bodyPr>
            <a:spAutoFit/>
          </a:bodyPr>
          <a:lstStyle/>
          <a:p>
            <a:pPr>
              <a:buFont typeface="Arial" panose="020B0604020202020204" pitchFamily="34" charset="0"/>
              <a:buNone/>
            </a:pPr>
            <a:r>
              <a:rPr lang="en-US" altLang="zh-CN" sz="4400" b="1" dirty="0">
                <a:latin typeface="楷体" panose="02010609060101010101" pitchFamily="49" charset="-122"/>
                <a:ea typeface="楷体" panose="02010609060101010101" pitchFamily="49" charset="-122"/>
              </a:rPr>
              <a:t>4.3737…</a:t>
            </a:r>
            <a:endParaRPr lang="en-US" altLang="zh-CN" sz="4400" b="1" dirty="0">
              <a:latin typeface="楷体" panose="02010609060101010101" pitchFamily="49" charset="-122"/>
              <a:ea typeface="楷体" panose="02010609060101010101" pitchFamily="49" charset="-122"/>
            </a:endParaRPr>
          </a:p>
          <a:p>
            <a:pPr>
              <a:buFont typeface="Arial" panose="020B0604020202020204" pitchFamily="34" charset="0"/>
              <a:buNone/>
            </a:pPr>
            <a:r>
              <a:rPr lang="en-US" altLang="zh-CN" sz="4400" b="1" dirty="0">
                <a:latin typeface="楷体" panose="02010609060101010101" pitchFamily="49" charset="-122"/>
                <a:ea typeface="楷体" panose="02010609060101010101" pitchFamily="49" charset="-122"/>
              </a:rPr>
              <a:t>5.28383…                5.314162…</a:t>
            </a:r>
            <a:endParaRPr lang="en-US" altLang="zh-CN" sz="4400" b="1" dirty="0">
              <a:latin typeface="楷体" panose="02010609060101010101" pitchFamily="49" charset="-122"/>
              <a:ea typeface="楷体" panose="02010609060101010101" pitchFamily="49" charset="-122"/>
            </a:endParaRPr>
          </a:p>
          <a:p>
            <a:pPr>
              <a:buFont typeface="Arial" panose="020B0604020202020204" pitchFamily="34" charset="0"/>
              <a:buNone/>
            </a:pPr>
            <a:r>
              <a:rPr lang="en-US" altLang="zh-CN" sz="4000" b="1" dirty="0">
                <a:latin typeface="楷体" panose="02010609060101010101" pitchFamily="49" charset="-122"/>
                <a:ea typeface="楷体" panose="02010609060101010101" pitchFamily="49" charset="-122"/>
              </a:rPr>
              <a:t>0.7563563…</a:t>
            </a:r>
            <a:endParaRPr lang="en-US" altLang="zh-CN" sz="4000" b="1" dirty="0">
              <a:latin typeface="楷体" panose="02010609060101010101" pitchFamily="49" charset="-122"/>
              <a:ea typeface="楷体" panose="02010609060101010101" pitchFamily="49" charset="-122"/>
            </a:endParaRPr>
          </a:p>
        </p:txBody>
      </p:sp>
      <p:sp>
        <p:nvSpPr>
          <p:cNvPr id="9" name="椭圆 8"/>
          <p:cNvSpPr/>
          <p:nvPr/>
        </p:nvSpPr>
        <p:spPr>
          <a:xfrm>
            <a:off x="3097161" y="2035238"/>
            <a:ext cx="613410" cy="648970"/>
          </a:xfrm>
          <a:prstGeom prst="ellipse">
            <a:avLst/>
          </a:prstGeom>
          <a:noFill/>
          <a:ln w="28575" cap="flat" cmpd="sng">
            <a:solidFill>
              <a:srgbClr val="89A4A7"/>
            </a:solidFill>
            <a:prstDash val="solid"/>
            <a:headEnd type="none" w="med" len="med"/>
            <a:tailEnd type="none" w="med" len="med"/>
          </a:ln>
        </p:spPr>
        <p:txBody>
          <a:bodyPr wrap="none" lIns="90000" tIns="46800" rIns="90000" bIns="46800" anchor="ctr"/>
          <a:lstStyle/>
          <a:p>
            <a:pPr>
              <a:buFont typeface="Arial" panose="020B0604020202020204" pitchFamily="34" charset="0"/>
              <a:buNone/>
            </a:pPr>
            <a:endParaRPr lang="zh-CN" altLang="zh-CN" dirty="0">
              <a:latin typeface="楷体" panose="02010609060101010101" pitchFamily="49" charset="-122"/>
              <a:ea typeface="楷体" panose="02010609060101010101" pitchFamily="49" charset="-122"/>
            </a:endParaRPr>
          </a:p>
        </p:txBody>
      </p:sp>
      <p:sp>
        <p:nvSpPr>
          <p:cNvPr id="10" name="椭圆 9"/>
          <p:cNvSpPr/>
          <p:nvPr/>
        </p:nvSpPr>
        <p:spPr>
          <a:xfrm>
            <a:off x="3386086" y="2684208"/>
            <a:ext cx="590550" cy="647700"/>
          </a:xfrm>
          <a:prstGeom prst="ellipse">
            <a:avLst/>
          </a:prstGeom>
          <a:noFill/>
          <a:ln w="28575" cap="flat" cmpd="sng">
            <a:solidFill>
              <a:srgbClr val="89A4A7"/>
            </a:solidFill>
            <a:prstDash val="solid"/>
            <a:headEnd type="none" w="med" len="med"/>
            <a:tailEnd type="none" w="med" len="med"/>
          </a:ln>
        </p:spPr>
        <p:txBody>
          <a:bodyPr wrap="none" lIns="90000" tIns="46800" rIns="90000" bIns="46800" anchor="ctr"/>
          <a:lstStyle/>
          <a:p>
            <a:pPr>
              <a:buFont typeface="Arial" panose="020B0604020202020204" pitchFamily="34" charset="0"/>
              <a:buNone/>
            </a:pPr>
            <a:endParaRPr lang="zh-CN" altLang="zh-CN" dirty="0">
              <a:latin typeface="楷体" panose="02010609060101010101" pitchFamily="49" charset="-122"/>
              <a:ea typeface="楷体" panose="02010609060101010101" pitchFamily="49" charset="-122"/>
            </a:endParaRPr>
          </a:p>
        </p:txBody>
      </p:sp>
      <p:sp>
        <p:nvSpPr>
          <p:cNvPr id="13" name="椭圆 12"/>
          <p:cNvSpPr/>
          <p:nvPr/>
        </p:nvSpPr>
        <p:spPr>
          <a:xfrm>
            <a:off x="3297821" y="4050728"/>
            <a:ext cx="871855" cy="649605"/>
          </a:xfrm>
          <a:prstGeom prst="ellipse">
            <a:avLst/>
          </a:prstGeom>
          <a:noFill/>
          <a:ln w="28575" cap="flat" cmpd="sng">
            <a:solidFill>
              <a:srgbClr val="89A4A7"/>
            </a:solidFill>
            <a:prstDash val="solid"/>
            <a:headEnd type="none" w="med" len="med"/>
            <a:tailEnd type="none" w="med" len="med"/>
          </a:ln>
        </p:spPr>
        <p:txBody>
          <a:bodyPr wrap="none" lIns="90000" tIns="46800" rIns="90000" bIns="46800" anchor="ctr"/>
          <a:lstStyle/>
          <a:p>
            <a:pPr>
              <a:buFont typeface="Arial" panose="020B0604020202020204" pitchFamily="34" charset="0"/>
              <a:buNone/>
            </a:pPr>
            <a:endParaRPr lang="zh-CN" altLang="zh-CN"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ppt_x</p:attrName>
                                        </p:attrNameLst>
                                      </p:cBhvr>
                                      <p:tavLst>
                                        <p:tav tm="0">
                                          <p:val>
                                            <p:strVal val="#ppt_x"/>
                                          </p:val>
                                        </p:tav>
                                        <p:tav tm="100000">
                                          <p:val>
                                            <p:strVal val="#ppt_x"/>
                                          </p:val>
                                        </p:tav>
                                      </p:tavLst>
                                    </p:anim>
                                    <p:anim calcmode="lin" valueType="num">
                                      <p:cBhvr>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100000">
                                          <p:val>
                                            <p:strVal val="#ppt_x"/>
                                          </p:val>
                                        </p:tav>
                                      </p:tavLst>
                                    </p:anim>
                                    <p:anim calcmode="lin" valueType="num">
                                      <p:cBhvr>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ldLvl="0" animBg="1"/>
      <p:bldP spid="10" grpId="0" bldLvl="0" animBg="1"/>
      <p:bldP spid="1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a:xfrm>
            <a:off x="107504" y="234752"/>
            <a:ext cx="1169240" cy="934600"/>
          </a:xfrm>
          <a:prstGeom prst="rect">
            <a:avLst/>
          </a:prstGeom>
        </p:spPr>
      </p:pic>
      <p:sp>
        <p:nvSpPr>
          <p:cNvPr id="3" name="TextBox 2"/>
          <p:cNvSpPr txBox="1"/>
          <p:nvPr/>
        </p:nvSpPr>
        <p:spPr>
          <a:xfrm>
            <a:off x="1115616" y="627534"/>
            <a:ext cx="7488832" cy="523220"/>
          </a:xfrm>
          <a:prstGeom prst="rect">
            <a:avLst/>
          </a:prstGeom>
          <a:noFill/>
        </p:spPr>
        <p:txBody>
          <a:bodyPr wrap="square" rtlCol="0">
            <a:spAutoFit/>
          </a:bodyPr>
          <a:lstStyle/>
          <a:p>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用“四舍五入”法写出下表中的近似数。</a:t>
            </a:r>
            <a:endParaRPr lang="zh-CN" altLang="en-US" sz="2800" b="1" dirty="0">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2"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a:xfrm>
            <a:off x="6516394" y="3647286"/>
            <a:ext cx="1871852" cy="1496214"/>
          </a:xfrm>
          <a:prstGeom prst="rect">
            <a:avLst/>
          </a:prstGeom>
        </p:spPr>
      </p:pic>
      <p:graphicFrame>
        <p:nvGraphicFramePr>
          <p:cNvPr id="5" name="表格 4"/>
          <p:cNvGraphicFramePr/>
          <p:nvPr/>
        </p:nvGraphicFramePr>
        <p:xfrm>
          <a:off x="825500" y="1482090"/>
          <a:ext cx="7096760" cy="2425700"/>
        </p:xfrm>
        <a:graphic>
          <a:graphicData uri="http://schemas.openxmlformats.org/drawingml/2006/table">
            <a:tbl>
              <a:tblPr firstRow="1" bandRow="1">
                <a:tableStyleId>{5C22544A-7EE6-4342-B048-85BDC9FD1C3A}</a:tableStyleId>
              </a:tblPr>
              <a:tblGrid>
                <a:gridCol w="1774190"/>
                <a:gridCol w="1774190"/>
                <a:gridCol w="1774190"/>
                <a:gridCol w="1774190"/>
              </a:tblGrid>
              <a:tr h="606425">
                <a:tc>
                  <a:txBody>
                    <a:bodyPr/>
                    <a:lstStyle/>
                    <a:p>
                      <a:pPr>
                        <a:buNone/>
                      </a:pPr>
                      <a:endParaRPr lang="zh-CN" altLang="en-US" dirty="0"/>
                    </a:p>
                  </a:txBody>
                  <a:tcPr/>
                </a:tc>
                <a:tc>
                  <a:txBody>
                    <a:bodyPr/>
                    <a:lstStyle/>
                    <a:p>
                      <a:pPr>
                        <a:buNone/>
                      </a:pPr>
                      <a:r>
                        <a:rPr lang="zh-CN" altLang="en-US"/>
                        <a:t>保留一位小数</a:t>
                      </a:r>
                      <a:endParaRPr lang="zh-CN" altLang="en-US"/>
                    </a:p>
                  </a:txBody>
                  <a:tcPr/>
                </a:tc>
                <a:tc>
                  <a:txBody>
                    <a:bodyPr/>
                    <a:lstStyle/>
                    <a:p>
                      <a:pPr>
                        <a:buNone/>
                      </a:pPr>
                      <a:r>
                        <a:rPr lang="zh-CN" altLang="en-US"/>
                        <a:t>保留两位小数</a:t>
                      </a:r>
                      <a:endParaRPr lang="zh-CN" altLang="en-US"/>
                    </a:p>
                  </a:txBody>
                  <a:tcPr/>
                </a:tc>
                <a:tc>
                  <a:txBody>
                    <a:bodyPr/>
                    <a:lstStyle/>
                    <a:p>
                      <a:pPr>
                        <a:buNone/>
                      </a:pPr>
                      <a:r>
                        <a:rPr lang="zh-CN" altLang="en-US"/>
                        <a:t>保留三位小数</a:t>
                      </a:r>
                      <a:endParaRPr lang="zh-CN" altLang="en-US"/>
                    </a:p>
                  </a:txBody>
                  <a:tcPr/>
                </a:tc>
              </a:tr>
              <a:tr h="606425">
                <a:tc>
                  <a:txBody>
                    <a:bodyPr/>
                    <a:lstStyle/>
                    <a:p>
                      <a:pPr algn="ctr">
                        <a:buNone/>
                      </a:pPr>
                      <a:r>
                        <a:rPr lang="en-US" altLang="zh-CN" sz="3200"/>
                        <a:t>0.4</a:t>
                      </a:r>
                      <a:endParaRPr lang="en-US" altLang="zh-CN" sz="3200"/>
                    </a:p>
                  </a:txBody>
                  <a:tcPr/>
                </a:tc>
                <a:tc>
                  <a:txBody>
                    <a:bodyPr/>
                    <a:lstStyle/>
                    <a:p>
                      <a:pPr>
                        <a:buNone/>
                      </a:pPr>
                      <a:endParaRPr lang="en-US" altLang="zh-CN"/>
                    </a:p>
                  </a:txBody>
                  <a:tcPr/>
                </a:tc>
                <a:tc>
                  <a:txBody>
                    <a:bodyPr/>
                    <a:lstStyle/>
                    <a:p>
                      <a:pPr>
                        <a:buNone/>
                      </a:pPr>
                      <a:endParaRPr lang="zh-CN" altLang="en-US"/>
                    </a:p>
                  </a:txBody>
                  <a:tcPr/>
                </a:tc>
                <a:tc>
                  <a:txBody>
                    <a:bodyPr/>
                    <a:lstStyle/>
                    <a:p>
                      <a:pPr>
                        <a:buNone/>
                      </a:pPr>
                      <a:endParaRPr lang="zh-CN" altLang="en-US" dirty="0"/>
                    </a:p>
                  </a:txBody>
                  <a:tcPr/>
                </a:tc>
              </a:tr>
              <a:tr h="606425">
                <a:tc>
                  <a:txBody>
                    <a:bodyPr/>
                    <a:lstStyle/>
                    <a:p>
                      <a:pPr algn="ctr">
                        <a:buNone/>
                      </a:pPr>
                      <a:r>
                        <a:rPr lang="en-US" altLang="zh-CN" sz="3200"/>
                        <a:t>0.53</a:t>
                      </a:r>
                      <a:endParaRPr lang="en-US" altLang="zh-CN" sz="3200"/>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606425">
                <a:tc>
                  <a:txBody>
                    <a:bodyPr/>
                    <a:lstStyle/>
                    <a:p>
                      <a:pPr algn="ctr">
                        <a:buNone/>
                      </a:pPr>
                      <a:r>
                        <a:rPr lang="en-US" altLang="zh-CN" sz="3200"/>
                        <a:t>0.715</a:t>
                      </a:r>
                      <a:endParaRPr lang="en-US" altLang="zh-CN" sz="3200"/>
                    </a:p>
                  </a:txBody>
                  <a:tcPr/>
                </a:tc>
                <a:tc>
                  <a:txBody>
                    <a:bodyPr/>
                    <a:lstStyle/>
                    <a:p>
                      <a:pPr>
                        <a:buNone/>
                      </a:pPr>
                      <a:endParaRPr lang="zh-CN" altLang="en-US" dirty="0"/>
                    </a:p>
                  </a:txBody>
                  <a:tcPr/>
                </a:tc>
                <a:tc>
                  <a:txBody>
                    <a:bodyPr/>
                    <a:lstStyle/>
                    <a:p>
                      <a:pPr>
                        <a:buNone/>
                      </a:pPr>
                      <a:endParaRPr lang="zh-CN" altLang="en-US"/>
                    </a:p>
                  </a:txBody>
                  <a:tcPr/>
                </a:tc>
                <a:tc>
                  <a:txBody>
                    <a:bodyPr/>
                    <a:lstStyle/>
                    <a:p>
                      <a:pPr>
                        <a:buNone/>
                      </a:pPr>
                      <a:endParaRPr lang="zh-CN" altLang="en-US" dirty="0"/>
                    </a:p>
                  </a:txBody>
                  <a:tcPr/>
                </a:tc>
              </a:tr>
            </a:tbl>
          </a:graphicData>
        </a:graphic>
      </p:graphicFrame>
      <p:sp>
        <p:nvSpPr>
          <p:cNvPr id="11" name="椭圆 10"/>
          <p:cNvSpPr/>
          <p:nvPr/>
        </p:nvSpPr>
        <p:spPr>
          <a:xfrm>
            <a:off x="1835785" y="2139315"/>
            <a:ext cx="75565" cy="7556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2" name="椭圆 11"/>
          <p:cNvSpPr/>
          <p:nvPr/>
        </p:nvSpPr>
        <p:spPr>
          <a:xfrm>
            <a:off x="1911350" y="2742565"/>
            <a:ext cx="75565" cy="7556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3" name="椭圆 12"/>
          <p:cNvSpPr/>
          <p:nvPr/>
        </p:nvSpPr>
        <p:spPr>
          <a:xfrm>
            <a:off x="1704340" y="2742565"/>
            <a:ext cx="75565" cy="7556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4" name="椭圆 13"/>
          <p:cNvSpPr/>
          <p:nvPr/>
        </p:nvSpPr>
        <p:spPr>
          <a:xfrm>
            <a:off x="2047875" y="3373120"/>
            <a:ext cx="75565" cy="7556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5" name="椭圆 14"/>
          <p:cNvSpPr/>
          <p:nvPr/>
        </p:nvSpPr>
        <p:spPr>
          <a:xfrm>
            <a:off x="1628775" y="3373120"/>
            <a:ext cx="75565" cy="7556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nvGrpSpPr>
          <p:cNvPr id="25" name="组合 24"/>
          <p:cNvGrpSpPr/>
          <p:nvPr/>
        </p:nvGrpSpPr>
        <p:grpSpPr>
          <a:xfrm>
            <a:off x="2983230" y="2139315"/>
            <a:ext cx="4888230" cy="1755775"/>
            <a:chOff x="4634" y="3369"/>
            <a:chExt cx="7698" cy="2765"/>
          </a:xfrm>
        </p:grpSpPr>
        <p:sp>
          <p:nvSpPr>
            <p:cNvPr id="16" name="文本框 15"/>
            <p:cNvSpPr txBox="1"/>
            <p:nvPr/>
          </p:nvSpPr>
          <p:spPr>
            <a:xfrm>
              <a:off x="4698" y="3369"/>
              <a:ext cx="2361" cy="822"/>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0.4</a:t>
              </a:r>
              <a:endParaRPr lang="en-US" altLang="zh-CN" sz="2800" b="1" dirty="0">
                <a:solidFill>
                  <a:srgbClr val="FF0000"/>
                </a:solidFill>
                <a:latin typeface="楷体" panose="02010609060101010101" pitchFamily="49" charset="-122"/>
                <a:ea typeface="楷体" panose="02010609060101010101" pitchFamily="49" charset="-122"/>
              </a:endParaRPr>
            </a:p>
          </p:txBody>
        </p:sp>
        <p:sp>
          <p:nvSpPr>
            <p:cNvPr id="17" name="文本框 16"/>
            <p:cNvSpPr txBox="1"/>
            <p:nvPr/>
          </p:nvSpPr>
          <p:spPr>
            <a:xfrm>
              <a:off x="9971" y="3369"/>
              <a:ext cx="2361" cy="822"/>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0.444</a:t>
              </a:r>
              <a:endParaRPr lang="en-US" altLang="zh-CN" sz="2800" b="1" dirty="0">
                <a:solidFill>
                  <a:srgbClr val="FF0000"/>
                </a:solidFill>
                <a:latin typeface="楷体" panose="02010609060101010101" pitchFamily="49" charset="-122"/>
                <a:ea typeface="楷体" panose="02010609060101010101" pitchFamily="49" charset="-122"/>
              </a:endParaRPr>
            </a:p>
          </p:txBody>
        </p:sp>
        <p:sp>
          <p:nvSpPr>
            <p:cNvPr id="18" name="文本框 17"/>
            <p:cNvSpPr txBox="1"/>
            <p:nvPr/>
          </p:nvSpPr>
          <p:spPr>
            <a:xfrm>
              <a:off x="7413" y="3369"/>
              <a:ext cx="2361" cy="822"/>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0.44</a:t>
              </a:r>
              <a:endParaRPr lang="en-US" altLang="zh-CN" sz="2800" b="1" dirty="0">
                <a:solidFill>
                  <a:srgbClr val="FF0000"/>
                </a:solidFill>
                <a:latin typeface="楷体" panose="02010609060101010101" pitchFamily="49" charset="-122"/>
                <a:ea typeface="楷体" panose="02010609060101010101" pitchFamily="49" charset="-122"/>
              </a:endParaRPr>
            </a:p>
          </p:txBody>
        </p:sp>
        <p:sp>
          <p:nvSpPr>
            <p:cNvPr id="19" name="文本框 18"/>
            <p:cNvSpPr txBox="1"/>
            <p:nvPr/>
          </p:nvSpPr>
          <p:spPr>
            <a:xfrm>
              <a:off x="7367" y="4319"/>
              <a:ext cx="2361" cy="822"/>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0.54</a:t>
              </a:r>
              <a:endParaRPr lang="en-US" altLang="zh-CN" sz="2800" b="1" dirty="0">
                <a:solidFill>
                  <a:srgbClr val="FF0000"/>
                </a:solidFill>
                <a:latin typeface="楷体" panose="02010609060101010101" pitchFamily="49" charset="-122"/>
                <a:ea typeface="楷体" panose="02010609060101010101" pitchFamily="49" charset="-122"/>
              </a:endParaRPr>
            </a:p>
          </p:txBody>
        </p:sp>
        <p:sp>
          <p:nvSpPr>
            <p:cNvPr id="20" name="文本框 19"/>
            <p:cNvSpPr txBox="1"/>
            <p:nvPr/>
          </p:nvSpPr>
          <p:spPr>
            <a:xfrm>
              <a:off x="4634" y="4319"/>
              <a:ext cx="2361" cy="822"/>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0.5</a:t>
              </a:r>
              <a:endParaRPr lang="en-US" altLang="zh-CN" sz="2800" b="1" dirty="0">
                <a:solidFill>
                  <a:srgbClr val="FF0000"/>
                </a:solidFill>
                <a:latin typeface="楷体" panose="02010609060101010101" pitchFamily="49" charset="-122"/>
                <a:ea typeface="楷体" panose="02010609060101010101" pitchFamily="49" charset="-122"/>
              </a:endParaRPr>
            </a:p>
          </p:txBody>
        </p:sp>
        <p:sp>
          <p:nvSpPr>
            <p:cNvPr id="21" name="文本框 20"/>
            <p:cNvSpPr txBox="1"/>
            <p:nvPr/>
          </p:nvSpPr>
          <p:spPr>
            <a:xfrm>
              <a:off x="9971" y="4319"/>
              <a:ext cx="2361" cy="822"/>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0.535</a:t>
              </a:r>
              <a:endParaRPr lang="en-US" altLang="zh-CN" sz="2800" b="1" dirty="0">
                <a:solidFill>
                  <a:srgbClr val="FF0000"/>
                </a:solidFill>
                <a:latin typeface="楷体" panose="02010609060101010101" pitchFamily="49" charset="-122"/>
                <a:ea typeface="楷体" panose="02010609060101010101" pitchFamily="49" charset="-122"/>
              </a:endParaRPr>
            </a:p>
          </p:txBody>
        </p:sp>
        <p:sp>
          <p:nvSpPr>
            <p:cNvPr id="22" name="文本框 21"/>
            <p:cNvSpPr txBox="1"/>
            <p:nvPr/>
          </p:nvSpPr>
          <p:spPr>
            <a:xfrm>
              <a:off x="4698" y="5312"/>
              <a:ext cx="2361" cy="822"/>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0.7</a:t>
              </a:r>
              <a:endParaRPr lang="en-US" altLang="zh-CN" sz="2800" b="1" dirty="0">
                <a:solidFill>
                  <a:srgbClr val="FF0000"/>
                </a:solidFill>
                <a:latin typeface="楷体" panose="02010609060101010101" pitchFamily="49" charset="-122"/>
                <a:ea typeface="楷体" panose="02010609060101010101" pitchFamily="49" charset="-122"/>
              </a:endParaRPr>
            </a:p>
          </p:txBody>
        </p:sp>
        <p:sp>
          <p:nvSpPr>
            <p:cNvPr id="23" name="文本框 22"/>
            <p:cNvSpPr txBox="1"/>
            <p:nvPr/>
          </p:nvSpPr>
          <p:spPr>
            <a:xfrm>
              <a:off x="9971" y="5304"/>
              <a:ext cx="2361" cy="822"/>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0.716</a:t>
              </a:r>
              <a:endParaRPr lang="en-US" altLang="zh-CN" sz="2800" b="1" dirty="0">
                <a:solidFill>
                  <a:srgbClr val="FF0000"/>
                </a:solidFill>
                <a:latin typeface="楷体" panose="02010609060101010101" pitchFamily="49" charset="-122"/>
                <a:ea typeface="楷体" panose="02010609060101010101" pitchFamily="49" charset="-122"/>
              </a:endParaRPr>
            </a:p>
          </p:txBody>
        </p:sp>
        <p:sp>
          <p:nvSpPr>
            <p:cNvPr id="24" name="文本框 23"/>
            <p:cNvSpPr txBox="1"/>
            <p:nvPr/>
          </p:nvSpPr>
          <p:spPr>
            <a:xfrm>
              <a:off x="7305" y="5312"/>
              <a:ext cx="2361" cy="822"/>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0.72</a:t>
              </a:r>
              <a:endParaRPr lang="en-US" altLang="zh-CN" sz="2800" b="1" dirty="0">
                <a:solidFill>
                  <a:srgbClr val="FF0000"/>
                </a:solidFill>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14"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blinds(horizontal)">
                                      <p:cBhvr>
                                        <p:cTn id="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9971" name="文本框 2"/>
          <p:cNvSpPr txBox="1"/>
          <p:nvPr/>
        </p:nvSpPr>
        <p:spPr>
          <a:xfrm>
            <a:off x="719401" y="618375"/>
            <a:ext cx="7704856" cy="1624484"/>
          </a:xfrm>
          <a:prstGeom prst="rect">
            <a:avLst/>
          </a:prstGeom>
          <a:noFill/>
          <a:ln w="9525">
            <a:noFill/>
          </a:ln>
        </p:spPr>
        <p:txBody>
          <a:bodyPr wrap="square">
            <a:spAutoFit/>
          </a:bodyPr>
          <a:lstStyle/>
          <a:p>
            <a:pPr>
              <a:lnSpc>
                <a:spcPct val="150000"/>
              </a:lnSpc>
              <a:buFont typeface="Arial" panose="020B0604020202020204" pitchFamily="34" charset="0"/>
              <a:buNone/>
            </a:pPr>
            <a:r>
              <a:rPr lang="en-US" altLang="zh-CN" sz="3600" b="1" dirty="0">
                <a:latin typeface="楷体" panose="02010609060101010101" pitchFamily="49" charset="-122"/>
                <a:ea typeface="楷体" panose="02010609060101010101" pitchFamily="49" charset="-122"/>
                <a:cs typeface="楷体" panose="02010609060101010101" pitchFamily="49" charset="-122"/>
              </a:rPr>
              <a:t>16÷37=0.432432432…</a:t>
            </a:r>
            <a:r>
              <a:rPr lang="zh-CN" altLang="en-US" sz="3600" b="1" dirty="0">
                <a:latin typeface="楷体" panose="02010609060101010101" pitchFamily="49" charset="-122"/>
                <a:ea typeface="楷体" panose="02010609060101010101" pitchFamily="49" charset="-122"/>
                <a:cs typeface="楷体" panose="02010609060101010101" pitchFamily="49" charset="-122"/>
              </a:rPr>
              <a:t>在商的小数点后第</a:t>
            </a:r>
            <a:r>
              <a:rPr lang="en-US" altLang="zh-CN" sz="3600" b="1" dirty="0">
                <a:latin typeface="楷体" panose="02010609060101010101" pitchFamily="49" charset="-122"/>
                <a:ea typeface="楷体" panose="02010609060101010101" pitchFamily="49" charset="-122"/>
                <a:cs typeface="楷体" panose="02010609060101010101" pitchFamily="49" charset="-122"/>
              </a:rPr>
              <a:t>100</a:t>
            </a:r>
            <a:r>
              <a:rPr lang="zh-CN" altLang="en-US" sz="3600" b="1" dirty="0">
                <a:latin typeface="楷体" panose="02010609060101010101" pitchFamily="49" charset="-122"/>
                <a:ea typeface="楷体" panose="02010609060101010101" pitchFamily="49" charset="-122"/>
                <a:cs typeface="楷体" panose="02010609060101010101" pitchFamily="49" charset="-122"/>
              </a:rPr>
              <a:t>位上的数字是几？</a:t>
            </a:r>
            <a:endParaRPr lang="zh-CN" altLang="en-US" sz="3600" b="1" dirty="0">
              <a:latin typeface="楷体" panose="02010609060101010101" pitchFamily="49" charset="-122"/>
              <a:ea typeface="楷体" panose="02010609060101010101" pitchFamily="49" charset="-122"/>
              <a:cs typeface="楷体" panose="02010609060101010101" pitchFamily="49" charset="-122"/>
            </a:endParaRPr>
          </a:p>
        </p:txBody>
      </p:sp>
      <p:pic>
        <p:nvPicPr>
          <p:cNvPr id="9" name="图片 8"/>
          <p:cNvPicPr>
            <a:picLocks noChangeAspect="1"/>
          </p:cNvPicPr>
          <p:nvPr/>
        </p:nvPicPr>
        <p:blipFill>
          <a:blip r:embed="rId1"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a:xfrm flipH="1">
            <a:off x="6802428" y="3013508"/>
            <a:ext cx="2098712" cy="1677548"/>
          </a:xfrm>
          <a:prstGeom prst="rect">
            <a:avLst/>
          </a:prstGeom>
        </p:spPr>
      </p:pic>
      <p:sp>
        <p:nvSpPr>
          <p:cNvPr id="10" name="文本框 9"/>
          <p:cNvSpPr txBox="1"/>
          <p:nvPr/>
        </p:nvSpPr>
        <p:spPr>
          <a:xfrm>
            <a:off x="1907704" y="2900642"/>
            <a:ext cx="5472266" cy="1284006"/>
          </a:xfrm>
          <a:prstGeom prst="rect">
            <a:avLst/>
          </a:prstGeom>
          <a:noFill/>
        </p:spPr>
        <p:txBody>
          <a:bodyPr wrap="square" rtlCol="0">
            <a:spAutoFit/>
          </a:bodyPr>
          <a:lstStyle/>
          <a:p>
            <a:pPr>
              <a:lnSpc>
                <a:spcPct val="150000"/>
              </a:lnSpc>
            </a:pPr>
            <a:r>
              <a:rPr lang="en-US" altLang="zh-CN" sz="2800" b="1" dirty="0">
                <a:solidFill>
                  <a:srgbClr val="FF0000"/>
                </a:solidFill>
                <a:latin typeface="楷体" panose="02010609060101010101" pitchFamily="49" charset="-122"/>
                <a:ea typeface="楷体" panose="02010609060101010101" pitchFamily="49" charset="-122"/>
              </a:rPr>
              <a:t>100</a:t>
            </a: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3=33……1</a:t>
            </a:r>
            <a:endParaRPr lang="en-US" altLang="zh-CN" sz="2800" b="1" dirty="0">
              <a:solidFill>
                <a:srgbClr val="FF0000"/>
              </a:solidFill>
              <a:latin typeface="楷体" panose="02010609060101010101" pitchFamily="49" charset="-122"/>
              <a:ea typeface="楷体" panose="02010609060101010101" pitchFamily="49" charset="-122"/>
            </a:endParaRPr>
          </a:p>
          <a:p>
            <a:pPr>
              <a:lnSpc>
                <a:spcPct val="150000"/>
              </a:lnSpc>
            </a:pPr>
            <a:r>
              <a:rPr lang="zh-CN" altLang="en-US" sz="2800" b="1" dirty="0">
                <a:solidFill>
                  <a:srgbClr val="FF0000"/>
                </a:solidFill>
                <a:latin typeface="楷体" panose="02010609060101010101" pitchFamily="49" charset="-122"/>
                <a:ea typeface="楷体" panose="02010609060101010101" pitchFamily="49" charset="-122"/>
              </a:rPr>
              <a:t>所以是</a:t>
            </a:r>
            <a:r>
              <a:rPr lang="en-US" altLang="zh-CN" sz="2800" b="1" dirty="0">
                <a:solidFill>
                  <a:srgbClr val="FF0000"/>
                </a:solidFill>
                <a:latin typeface="楷体" panose="02010609060101010101" pitchFamily="49" charset="-122"/>
                <a:ea typeface="楷体" panose="02010609060101010101" pitchFamily="49" charset="-122"/>
              </a:rPr>
              <a:t>4</a:t>
            </a:r>
            <a:r>
              <a:rPr lang="zh-CN" altLang="en-US" sz="2800" b="1" dirty="0">
                <a:solidFill>
                  <a:srgbClr val="FF0000"/>
                </a:solidFill>
                <a:latin typeface="楷体" panose="02010609060101010101" pitchFamily="49" charset="-122"/>
                <a:ea typeface="楷体" panose="02010609060101010101" pitchFamily="49" charset="-122"/>
              </a:rPr>
              <a:t>。</a:t>
            </a:r>
            <a:endParaRPr lang="en-US" altLang="zh-CN"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a:xfrm>
            <a:off x="255320" y="2806671"/>
            <a:ext cx="1512168" cy="1208710"/>
          </a:xfrm>
          <a:prstGeom prst="rect">
            <a:avLst/>
          </a:prstGeom>
        </p:spPr>
      </p:pic>
      <p:sp>
        <p:nvSpPr>
          <p:cNvPr id="17" name="圆角矩形 16"/>
          <p:cNvSpPr/>
          <p:nvPr/>
        </p:nvSpPr>
        <p:spPr>
          <a:xfrm>
            <a:off x="755576" y="699542"/>
            <a:ext cx="7632848" cy="132842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nSpc>
                <a:spcPct val="150000"/>
              </a:lnSpc>
            </a:pPr>
            <a:r>
              <a:rPr lang="zh-CN" altLang="en-US" sz="2400" b="1" dirty="0">
                <a:solidFill>
                  <a:schemeClr val="tx1"/>
                </a:solidFill>
                <a:latin typeface="楷体" panose="02010609060101010101" pitchFamily="49" charset="-122"/>
                <a:ea typeface="楷体" panose="02010609060101010101" pitchFamily="49" charset="-122"/>
              </a:rPr>
              <a:t>一列火车</a:t>
            </a:r>
            <a:r>
              <a:rPr lang="en-US" altLang="zh-CN" sz="2400" b="1" dirty="0">
                <a:solidFill>
                  <a:schemeClr val="tx1"/>
                </a:solidFill>
                <a:latin typeface="楷体" panose="02010609060101010101" pitchFamily="49" charset="-122"/>
                <a:ea typeface="楷体" panose="02010609060101010101" pitchFamily="49" charset="-122"/>
              </a:rPr>
              <a:t>7.2</a:t>
            </a:r>
            <a:r>
              <a:rPr lang="zh-CN" altLang="en-US" sz="2400" b="1" dirty="0">
                <a:solidFill>
                  <a:schemeClr val="tx1"/>
                </a:solidFill>
                <a:latin typeface="楷体" panose="02010609060101010101" pitchFamily="49" charset="-122"/>
                <a:ea typeface="楷体" panose="02010609060101010101" pitchFamily="49" charset="-122"/>
              </a:rPr>
              <a:t>时行了</a:t>
            </a:r>
            <a:r>
              <a:rPr lang="en-US" altLang="zh-CN" sz="2400" b="1" dirty="0">
                <a:solidFill>
                  <a:schemeClr val="tx1"/>
                </a:solidFill>
                <a:latin typeface="楷体" panose="02010609060101010101" pitchFamily="49" charset="-122"/>
                <a:ea typeface="楷体" panose="02010609060101010101" pitchFamily="49" charset="-122"/>
              </a:rPr>
              <a:t>610km</a:t>
            </a:r>
            <a:r>
              <a:rPr lang="zh-CN" altLang="en-US" sz="2400" b="1" dirty="0">
                <a:solidFill>
                  <a:schemeClr val="tx1"/>
                </a:solidFill>
                <a:latin typeface="楷体" panose="02010609060101010101" pitchFamily="49" charset="-122"/>
                <a:ea typeface="楷体" panose="02010609060101010101" pitchFamily="49" charset="-122"/>
              </a:rPr>
              <a:t>，平均每时大约行驶多少千米？（得数保留两个小数）</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6" name="文本框 5"/>
          <p:cNvSpPr txBox="1"/>
          <p:nvPr/>
        </p:nvSpPr>
        <p:spPr>
          <a:xfrm>
            <a:off x="1784603" y="2643758"/>
            <a:ext cx="6381115" cy="1200329"/>
          </a:xfrm>
          <a:prstGeom prst="rect">
            <a:avLst/>
          </a:prstGeom>
          <a:noFill/>
        </p:spPr>
        <p:txBody>
          <a:bodyPr wrap="square" rtlCol="0">
            <a:spAutoFit/>
          </a:bodyPr>
          <a:lstStyle/>
          <a:p>
            <a:pPr algn="ctr">
              <a:lnSpc>
                <a:spcPct val="150000"/>
              </a:lnSpc>
            </a:pPr>
            <a:r>
              <a:rPr lang="en-US" altLang="zh-CN" sz="2400" b="1" dirty="0">
                <a:solidFill>
                  <a:srgbClr val="FF0000"/>
                </a:solidFill>
                <a:latin typeface="楷体" panose="02010609060101010101" pitchFamily="49" charset="-122"/>
                <a:ea typeface="楷体" panose="02010609060101010101" pitchFamily="49" charset="-122"/>
              </a:rPr>
              <a:t>610</a:t>
            </a:r>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7.2≈84.72</a:t>
            </a:r>
            <a:r>
              <a:rPr lang="zh-CN" altLang="en-US" sz="2400" b="1" dirty="0">
                <a:solidFill>
                  <a:srgbClr val="FF0000"/>
                </a:solidFill>
                <a:latin typeface="楷体" panose="02010609060101010101" pitchFamily="49" charset="-122"/>
                <a:ea typeface="楷体" panose="02010609060101010101" pitchFamily="49" charset="-122"/>
              </a:rPr>
              <a:t>（千米每小时）</a:t>
            </a:r>
            <a:endParaRPr lang="zh-CN" altLang="en-US" sz="2400" b="1" dirty="0">
              <a:solidFill>
                <a:srgbClr val="FF0000"/>
              </a:solidFill>
              <a:latin typeface="楷体" panose="02010609060101010101" pitchFamily="49" charset="-122"/>
              <a:ea typeface="楷体" panose="02010609060101010101" pitchFamily="49" charset="-122"/>
            </a:endParaRPr>
          </a:p>
          <a:p>
            <a:pPr>
              <a:lnSpc>
                <a:spcPct val="150000"/>
              </a:lnSpc>
            </a:pPr>
            <a:r>
              <a:rPr lang="zh-CN" altLang="en-US" sz="2400" b="1" dirty="0">
                <a:latin typeface="楷体" panose="02010609060101010101" pitchFamily="49" charset="-122"/>
                <a:ea typeface="楷体" panose="02010609060101010101" pitchFamily="49" charset="-122"/>
              </a:rPr>
              <a:t>答：平均每时大约行驶</a:t>
            </a:r>
            <a:r>
              <a:rPr lang="en-US" altLang="zh-CN" sz="2400" b="1" dirty="0">
                <a:latin typeface="楷体" panose="02010609060101010101" pitchFamily="49" charset="-122"/>
                <a:ea typeface="楷体" panose="02010609060101010101" pitchFamily="49" charset="-122"/>
              </a:rPr>
              <a:t>84.72</a:t>
            </a:r>
            <a:r>
              <a:rPr lang="zh-CN" altLang="en-US" sz="2400" b="1" dirty="0">
                <a:latin typeface="楷体" panose="02010609060101010101" pitchFamily="49" charset="-122"/>
                <a:ea typeface="楷体" panose="02010609060101010101" pitchFamily="49" charset="-122"/>
              </a:rPr>
              <a:t>千米每小时。</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1451833" y="3702685"/>
            <a:ext cx="4244975" cy="460375"/>
          </a:xfrm>
          <a:prstGeom prst="rect">
            <a:avLst/>
          </a:prstGeom>
          <a:noFill/>
        </p:spPr>
        <p:txBody>
          <a:bodyPr wrap="square" rtlCol="0">
            <a:spAutoFit/>
          </a:bodyPr>
          <a:lstStyle/>
          <a:p>
            <a:r>
              <a:rPr lang="en-US" altLang="zh-CN" sz="2400" b="1" dirty="0">
                <a:latin typeface="楷体" panose="02010609060101010101" pitchFamily="49" charset="-122"/>
                <a:ea typeface="楷体" panose="02010609060101010101" pitchFamily="49" charset="-122"/>
              </a:rPr>
              <a:t>10</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3≈</a:t>
            </a:r>
            <a:r>
              <a:rPr lang="zh-CN" altLang="en-US" sz="2400" b="1" dirty="0">
                <a:latin typeface="楷体" panose="02010609060101010101" pitchFamily="49" charset="-122"/>
                <a:ea typeface="楷体" panose="02010609060101010101" pitchFamily="49" charset="-122"/>
              </a:rPr>
              <a:t>     （元）      </a:t>
            </a:r>
            <a:endParaRPr lang="zh-CN" altLang="en-US" sz="2400" b="1" dirty="0">
              <a:latin typeface="楷体" panose="02010609060101010101" pitchFamily="49" charset="-122"/>
              <a:ea typeface="楷体" panose="02010609060101010101" pitchFamily="49" charset="-122"/>
            </a:endParaRPr>
          </a:p>
        </p:txBody>
      </p:sp>
      <p:sp>
        <p:nvSpPr>
          <p:cNvPr id="8" name="TextBox 7"/>
          <p:cNvSpPr txBox="1"/>
          <p:nvPr/>
        </p:nvSpPr>
        <p:spPr>
          <a:xfrm>
            <a:off x="2627784" y="3702685"/>
            <a:ext cx="1378585" cy="460375"/>
          </a:xfrm>
          <a:prstGeom prst="rect">
            <a:avLst/>
          </a:prstGeom>
          <a:noFill/>
        </p:spPr>
        <p:txBody>
          <a:bodyPr wrap="square" rtlCol="0">
            <a:spAutoFit/>
          </a:bodyPr>
          <a:lstStyle/>
          <a:p>
            <a:r>
              <a:rPr lang="en-US" sz="2400" b="1" dirty="0">
                <a:solidFill>
                  <a:srgbClr val="FF0000"/>
                </a:solidFill>
                <a:latin typeface="楷体" panose="02010609060101010101" pitchFamily="49" charset="-122"/>
                <a:ea typeface="楷体" panose="02010609060101010101" pitchFamily="49" charset="-122"/>
              </a:rPr>
              <a:t>3.33</a:t>
            </a:r>
            <a:endParaRPr lang="en-US" sz="24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1308521" y="4184331"/>
            <a:ext cx="5269230" cy="460375"/>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答：平均每千克桃子</a:t>
            </a:r>
            <a:r>
              <a:rPr lang="en-US" altLang="zh-CN" sz="2400" b="1" dirty="0">
                <a:latin typeface="楷体" panose="02010609060101010101" pitchFamily="49" charset="-122"/>
                <a:ea typeface="楷体" panose="02010609060101010101" pitchFamily="49" charset="-122"/>
              </a:rPr>
              <a:t>3.33</a:t>
            </a:r>
            <a:r>
              <a:rPr lang="zh-CN" altLang="en-US" sz="2400" b="1" dirty="0">
                <a:latin typeface="楷体" panose="02010609060101010101" pitchFamily="49" charset="-122"/>
                <a:ea typeface="楷体" panose="02010609060101010101" pitchFamily="49" charset="-122"/>
              </a:rPr>
              <a:t>元。</a:t>
            </a:r>
            <a:endParaRPr lang="zh-CN" altLang="en-US" sz="2400" b="1" dirty="0">
              <a:latin typeface="楷体" panose="02010609060101010101" pitchFamily="49" charset="-122"/>
              <a:ea typeface="楷体" panose="02010609060101010101" pitchFamily="49" charset="-122"/>
            </a:endParaRPr>
          </a:p>
        </p:txBody>
      </p:sp>
      <p:pic>
        <p:nvPicPr>
          <p:cNvPr id="10" name="图片 9"/>
          <p:cNvPicPr>
            <a:picLocks noChangeAspect="1"/>
          </p:cNvPicPr>
          <p:nvPr/>
        </p:nvPicPr>
        <p:blipFill>
          <a:blip r:embed="rId1"/>
          <a:srcRect l="25425" t="22681" r="23753" b="30044"/>
          <a:stretch>
            <a:fillRect/>
          </a:stretch>
        </p:blipFill>
        <p:spPr>
          <a:xfrm>
            <a:off x="1629316" y="542924"/>
            <a:ext cx="5567680" cy="2914015"/>
          </a:xfrm>
          <a:prstGeom prst="rect">
            <a:avLst/>
          </a:prstGeom>
        </p:spPr>
      </p:pic>
      <p:sp>
        <p:nvSpPr>
          <p:cNvPr id="12" name="TextBox 3"/>
          <p:cNvSpPr txBox="1"/>
          <p:nvPr/>
        </p:nvSpPr>
        <p:spPr>
          <a:xfrm>
            <a:off x="4211960" y="3702685"/>
            <a:ext cx="4244975" cy="460375"/>
          </a:xfrm>
          <a:prstGeom prst="rect">
            <a:avLst/>
          </a:prstGeom>
          <a:noFill/>
        </p:spPr>
        <p:txBody>
          <a:bodyPr wrap="square" rtlCol="0">
            <a:spAutoFit/>
          </a:bodyPr>
          <a:lstStyle/>
          <a:p>
            <a:r>
              <a:rPr lang="en-US" altLang="zh-CN" sz="2400" b="1" dirty="0">
                <a:latin typeface="楷体" panose="02010609060101010101" pitchFamily="49" charset="-122"/>
                <a:ea typeface="楷体" panose="02010609060101010101" pitchFamily="49" charset="-122"/>
              </a:rPr>
              <a:t>20</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7</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     （元）      </a:t>
            </a:r>
            <a:endParaRPr lang="zh-CN" altLang="en-US" sz="2400" b="1" dirty="0">
              <a:latin typeface="楷体" panose="02010609060101010101" pitchFamily="49" charset="-122"/>
              <a:ea typeface="楷体" panose="02010609060101010101" pitchFamily="49" charset="-122"/>
            </a:endParaRPr>
          </a:p>
        </p:txBody>
      </p:sp>
      <p:sp>
        <p:nvSpPr>
          <p:cNvPr id="13" name="TextBox 7"/>
          <p:cNvSpPr txBox="1"/>
          <p:nvPr/>
        </p:nvSpPr>
        <p:spPr>
          <a:xfrm>
            <a:off x="5832475" y="3702685"/>
            <a:ext cx="1378585" cy="460375"/>
          </a:xfrm>
          <a:prstGeom prst="rect">
            <a:avLst/>
          </a:prstGeom>
          <a:noFill/>
        </p:spPr>
        <p:txBody>
          <a:bodyPr wrap="square" rtlCol="0">
            <a:spAutoFit/>
          </a:bodyPr>
          <a:lstStyle/>
          <a:p>
            <a:r>
              <a:rPr lang="en-US" sz="2400" b="1" dirty="0">
                <a:solidFill>
                  <a:srgbClr val="FF0000"/>
                </a:solidFill>
                <a:latin typeface="楷体" panose="02010609060101010101" pitchFamily="49" charset="-122"/>
                <a:ea typeface="楷体" panose="02010609060101010101" pitchFamily="49" charset="-122"/>
              </a:rPr>
              <a:t>5.71</a:t>
            </a:r>
            <a:endParaRPr lang="en-US" sz="2400" b="1" dirty="0">
              <a:solidFill>
                <a:srgbClr val="FF0000"/>
              </a:solidFill>
              <a:latin typeface="楷体" panose="02010609060101010101" pitchFamily="49" charset="-122"/>
              <a:ea typeface="楷体" panose="02010609060101010101" pitchFamily="49" charset="-122"/>
            </a:endParaRPr>
          </a:p>
        </p:txBody>
      </p:sp>
      <p:sp>
        <p:nvSpPr>
          <p:cNvPr id="17" name="TextBox 8"/>
          <p:cNvSpPr txBox="1"/>
          <p:nvPr/>
        </p:nvSpPr>
        <p:spPr>
          <a:xfrm>
            <a:off x="1312554" y="4519293"/>
            <a:ext cx="4877435" cy="460375"/>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答：买</a:t>
            </a:r>
            <a:r>
              <a:rPr lang="en-US" altLang="zh-CN" sz="2400" b="1" dirty="0">
                <a:latin typeface="楷体" panose="02010609060101010101" pitchFamily="49" charset="-122"/>
                <a:ea typeface="楷体" panose="02010609060101010101" pitchFamily="49" charset="-122"/>
              </a:rPr>
              <a:t>2kg</a:t>
            </a:r>
            <a:r>
              <a:rPr lang="zh-CN" altLang="en-US" sz="2400" b="1" dirty="0">
                <a:latin typeface="楷体" panose="02010609060101010101" pitchFamily="49" charset="-122"/>
                <a:ea typeface="楷体" panose="02010609060101010101" pitchFamily="49" charset="-122"/>
              </a:rPr>
              <a:t>李子要付</a:t>
            </a:r>
            <a:r>
              <a:rPr lang="en-US" altLang="zh-CN" sz="2400" b="1" dirty="0">
                <a:latin typeface="楷体" panose="02010609060101010101" pitchFamily="49" charset="-122"/>
                <a:ea typeface="楷体" panose="02010609060101010101" pitchFamily="49" charset="-122"/>
              </a:rPr>
              <a:t>5.714</a:t>
            </a:r>
            <a:r>
              <a:rPr lang="zh-CN" altLang="en-US" sz="2400" b="1" dirty="0">
                <a:latin typeface="楷体" panose="02010609060101010101" pitchFamily="49" charset="-122"/>
                <a:ea typeface="楷体" panose="02010609060101010101" pitchFamily="49" charset="-122"/>
              </a:rPr>
              <a:t>元。</a:t>
            </a:r>
            <a:endParaRPr lang="zh-CN" altLang="en-US" sz="2400" b="1" dirty="0">
              <a:latin typeface="楷体" panose="02010609060101010101" pitchFamily="49" charset="-122"/>
              <a:ea typeface="楷体" panose="02010609060101010101" pitchFamily="49" charset="-122"/>
            </a:endParaRPr>
          </a:p>
        </p:txBody>
      </p:sp>
      <p:sp>
        <p:nvSpPr>
          <p:cNvPr id="11" name="TextBox 8"/>
          <p:cNvSpPr txBox="1"/>
          <p:nvPr/>
        </p:nvSpPr>
        <p:spPr>
          <a:xfrm>
            <a:off x="1371754" y="498794"/>
            <a:ext cx="5269230" cy="830997"/>
          </a:xfrm>
          <a:prstGeom prst="rect">
            <a:avLst/>
          </a:prstGeom>
          <a:solidFill>
            <a:schemeClr val="bg1"/>
          </a:solidFill>
        </p:spPr>
        <p:txBody>
          <a:bodyPr wrap="square" rtlCol="0">
            <a:spAutoFit/>
          </a:bodyPr>
          <a:lstStyle/>
          <a:p>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）平均每千克桃子多少元？</a:t>
            </a:r>
            <a:endParaRPr lang="en-US" altLang="zh-CN" sz="2400" b="1" dirty="0">
              <a:latin typeface="楷体" panose="02010609060101010101" pitchFamily="49" charset="-122"/>
              <a:ea typeface="楷体" panose="02010609060101010101" pitchFamily="49" charset="-122"/>
            </a:endParaRPr>
          </a:p>
          <a:p>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）买</a:t>
            </a:r>
            <a:r>
              <a:rPr lang="en-US" altLang="zh-CN" sz="2400" b="1" dirty="0">
                <a:latin typeface="楷体" panose="02010609060101010101" pitchFamily="49" charset="-122"/>
                <a:ea typeface="楷体" panose="02010609060101010101" pitchFamily="49" charset="-122"/>
              </a:rPr>
              <a:t>2kg</a:t>
            </a:r>
            <a:r>
              <a:rPr lang="zh-CN" altLang="en-US" sz="2400" b="1" dirty="0">
                <a:latin typeface="楷体" panose="02010609060101010101" pitchFamily="49" charset="-122"/>
                <a:ea typeface="楷体" panose="02010609060101010101" pitchFamily="49" charset="-122"/>
              </a:rPr>
              <a:t>李子要付多少元？</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2" grpId="0"/>
      <p:bldP spid="13"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40706" y="1312600"/>
            <a:ext cx="1800200" cy="1438941"/>
          </a:xfrm>
          <a:prstGeom prst="rect">
            <a:avLst/>
          </a:prstGeom>
        </p:spPr>
      </p:pic>
      <p:sp>
        <p:nvSpPr>
          <p:cNvPr id="6" name="圆角矩形标注 5"/>
          <p:cNvSpPr/>
          <p:nvPr/>
        </p:nvSpPr>
        <p:spPr>
          <a:xfrm>
            <a:off x="1075268" y="697386"/>
            <a:ext cx="5765190" cy="1313830"/>
          </a:xfrm>
          <a:prstGeom prst="wedgeRoundRectCallout">
            <a:avLst>
              <a:gd name="adj1" fmla="val 58650"/>
              <a:gd name="adj2" fmla="val 41996"/>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r>
              <a:rPr lang="zh-CN" altLang="en-US" sz="2400" b="1" dirty="0">
                <a:latin typeface="楷体" panose="02010609060101010101" pitchFamily="49" charset="-122"/>
                <a:ea typeface="楷体" panose="02010609060101010101" pitchFamily="49" charset="-122"/>
              </a:rPr>
              <a:t>有一面大号联合国旗帜的面积是</a:t>
            </a:r>
            <a:r>
              <a:rPr lang="en-US" altLang="zh-CN" sz="2400" b="1" dirty="0">
                <a:latin typeface="楷体" panose="02010609060101010101" pitchFamily="49" charset="-122"/>
                <a:ea typeface="楷体" panose="02010609060101010101" pitchFamily="49" charset="-122"/>
              </a:rPr>
              <a:t>216dm²</a:t>
            </a:r>
            <a:r>
              <a:rPr lang="zh-CN" altLang="en-US" sz="2400" b="1" dirty="0">
                <a:latin typeface="楷体" panose="02010609060101010101" pitchFamily="49" charset="-122"/>
                <a:ea typeface="楷体" panose="02010609060101010101" pitchFamily="49" charset="-122"/>
              </a:rPr>
              <a:t>，如果每</a:t>
            </a:r>
            <a:r>
              <a:rPr lang="en-US" altLang="zh-CN" sz="2400" b="1" dirty="0">
                <a:latin typeface="楷体" panose="02010609060101010101" pitchFamily="49" charset="-122"/>
                <a:ea typeface="楷体" panose="02010609060101010101" pitchFamily="49" charset="-122"/>
              </a:rPr>
              <a:t>0.65dm²</a:t>
            </a:r>
            <a:r>
              <a:rPr lang="zh-CN" altLang="en-US" sz="2400" b="1" dirty="0">
                <a:latin typeface="楷体" panose="02010609060101010101" pitchFamily="49" charset="-122"/>
                <a:ea typeface="楷体" panose="02010609060101010101" pitchFamily="49" charset="-122"/>
              </a:rPr>
              <a:t>重</a:t>
            </a:r>
            <a:r>
              <a:rPr lang="en-US" altLang="zh-CN" sz="2400" b="1" dirty="0">
                <a:latin typeface="楷体" panose="02010609060101010101" pitchFamily="49" charset="-122"/>
                <a:ea typeface="楷体" panose="02010609060101010101" pitchFamily="49" charset="-122"/>
              </a:rPr>
              <a:t>1g</a:t>
            </a:r>
            <a:r>
              <a:rPr lang="zh-CN" altLang="en-US" sz="2400" b="1" dirty="0">
                <a:latin typeface="楷体" panose="02010609060101010101" pitchFamily="49" charset="-122"/>
                <a:ea typeface="楷体" panose="02010609060101010101" pitchFamily="49" charset="-122"/>
              </a:rPr>
              <a:t>，这面联合国旗帜大约重多少克？</a:t>
            </a:r>
            <a:endParaRPr lang="zh-CN" altLang="en-US" sz="2400" b="1" dirty="0">
              <a:latin typeface="楷体" panose="02010609060101010101" pitchFamily="49" charset="-122"/>
              <a:ea typeface="楷体" panose="02010609060101010101" pitchFamily="49" charset="-122"/>
            </a:endParaRPr>
          </a:p>
        </p:txBody>
      </p:sp>
      <p:sp>
        <p:nvSpPr>
          <p:cNvPr id="8" name="TextBox 7"/>
          <p:cNvSpPr txBox="1"/>
          <p:nvPr/>
        </p:nvSpPr>
        <p:spPr>
          <a:xfrm>
            <a:off x="1972702" y="2521353"/>
            <a:ext cx="4174490" cy="460375"/>
          </a:xfrm>
          <a:prstGeom prst="rect">
            <a:avLst/>
          </a:prstGeom>
          <a:noFill/>
        </p:spPr>
        <p:txBody>
          <a:bodyPr wrap="square" rtlCol="0">
            <a:spAutoFit/>
          </a:bodyPr>
          <a:lstStyle/>
          <a:p>
            <a:r>
              <a:rPr lang="en-US" altLang="zh-CN" sz="2400" b="1" dirty="0">
                <a:latin typeface="楷体" panose="02010609060101010101" pitchFamily="49" charset="-122"/>
                <a:ea typeface="楷体" panose="02010609060101010101" pitchFamily="49" charset="-122"/>
              </a:rPr>
              <a:t>216</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0.65</a:t>
            </a:r>
            <a:r>
              <a:rPr lang="zh-CN" altLang="en-US" sz="2400" b="1" dirty="0">
                <a:latin typeface="楷体" panose="02010609060101010101" pitchFamily="49" charset="-122"/>
                <a:ea typeface="楷体" panose="02010609060101010101" pitchFamily="49" charset="-122"/>
              </a:rPr>
              <a:t>＝        （</a:t>
            </a:r>
            <a:r>
              <a:rPr lang="en-US" altLang="zh-CN" sz="2400" b="1" dirty="0">
                <a:latin typeface="楷体" panose="02010609060101010101" pitchFamily="49" charset="-122"/>
                <a:ea typeface="楷体" panose="02010609060101010101" pitchFamily="49" charset="-122"/>
              </a:rPr>
              <a:t>g</a:t>
            </a:r>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9" name="TextBox 8"/>
          <p:cNvSpPr txBox="1"/>
          <p:nvPr/>
        </p:nvSpPr>
        <p:spPr>
          <a:xfrm>
            <a:off x="3851920" y="2534687"/>
            <a:ext cx="1080120" cy="461665"/>
          </a:xfrm>
          <a:prstGeom prst="rect">
            <a:avLst/>
          </a:prstGeom>
          <a:noFill/>
        </p:spPr>
        <p:txBody>
          <a:bodyPr wrap="square" rtlCol="0">
            <a:spAutoFit/>
          </a:bodyPr>
          <a:lstStyle/>
          <a:p>
            <a:r>
              <a:rPr lang="en-US" sz="2400" b="1" dirty="0">
                <a:solidFill>
                  <a:srgbClr val="FF0000"/>
                </a:solidFill>
                <a:latin typeface="楷体" panose="02010609060101010101" pitchFamily="49" charset="-122"/>
                <a:ea typeface="楷体" panose="02010609060101010101" pitchFamily="49" charset="-122"/>
              </a:rPr>
              <a:t>332.3</a:t>
            </a:r>
            <a:endParaRPr lang="en-US" sz="2400" b="1" dirty="0">
              <a:solidFill>
                <a:srgbClr val="FF0000"/>
              </a:solidFill>
              <a:latin typeface="楷体" panose="02010609060101010101" pitchFamily="49" charset="-122"/>
              <a:ea typeface="楷体" panose="02010609060101010101" pitchFamily="49" charset="-122"/>
            </a:endParaRPr>
          </a:p>
        </p:txBody>
      </p:sp>
      <p:sp>
        <p:nvSpPr>
          <p:cNvPr id="10" name="TextBox 9"/>
          <p:cNvSpPr txBox="1"/>
          <p:nvPr/>
        </p:nvSpPr>
        <p:spPr>
          <a:xfrm>
            <a:off x="1945640" y="3491865"/>
            <a:ext cx="5245100" cy="460375"/>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答：这面联合国的旗帜大约重</a:t>
            </a:r>
            <a:r>
              <a:rPr lang="en-US" altLang="zh-CN" sz="2400" b="1" dirty="0">
                <a:latin typeface="楷体" panose="02010609060101010101" pitchFamily="49" charset="-122"/>
                <a:ea typeface="楷体" panose="02010609060101010101" pitchFamily="49" charset="-122"/>
              </a:rPr>
              <a:t>332.3g</a:t>
            </a:r>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p:bldP spid="9" grpId="0"/>
      <p:bldP spid="10" grpId="0"/>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b="1" dirty="0" smtClean="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797</Words>
  <Application>WPS 演示</Application>
  <PresentationFormat>全屏显示(16:9)</PresentationFormat>
  <Paragraphs>139</Paragraphs>
  <Slides>10</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10</vt:i4>
      </vt:variant>
    </vt:vector>
  </HeadingPairs>
  <TitlesOfParts>
    <vt:vector size="22" baseType="lpstr">
      <vt:lpstr>Arial</vt:lpstr>
      <vt:lpstr>宋体</vt:lpstr>
      <vt:lpstr>Wingdings</vt:lpstr>
      <vt:lpstr>楷体</vt:lpstr>
      <vt:lpstr>黑体</vt:lpstr>
      <vt:lpstr>幼圆</vt:lpstr>
      <vt:lpstr>微软雅黑</vt:lpstr>
      <vt:lpstr>等线</vt:lpstr>
      <vt:lpstr>Calibri</vt:lpstr>
      <vt:lpstr>Arial Unicode MS</vt:lpstr>
      <vt:lpstr>Office 主题</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102</cp:revision>
  <dcterms:created xsi:type="dcterms:W3CDTF">2018-09-11T05:46:00Z</dcterms:created>
  <dcterms:modified xsi:type="dcterms:W3CDTF">2023-08-28T08:52:48Z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C83C4F180048439A92365B6E6E20C73C_12</vt:lpwstr>
  </property>
</Properties>
</file>