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8" r:id="rId5"/>
    <p:sldId id="280" r:id="rId6"/>
    <p:sldId id="302" r:id="rId7"/>
    <p:sldId id="260" r:id="rId8"/>
    <p:sldId id="259" r:id="rId9"/>
    <p:sldId id="281" r:id="rId10"/>
    <p:sldId id="279" r:id="rId11"/>
    <p:sldId id="262" r:id="rId12"/>
    <p:sldId id="265" r:id="rId13"/>
    <p:sldId id="322" r:id="rId14"/>
    <p:sldId id="323" r:id="rId15"/>
    <p:sldId id="271" r:id="rId16"/>
    <p:sldId id="318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20" d="100"/>
          <a:sy n="120" d="100"/>
        </p:scale>
        <p:origin x="294" y="30"/>
      </p:cViewPr>
      <p:guideLst>
        <p:guide orient="horz" pos="16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除数是整数的除法（</a:t>
            </a:r>
            <a:r>
              <a:rPr lang="en-US" altLang="zh-CN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5616" y="1500330"/>
            <a:ext cx="7444987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除数是整数的除法（</a:t>
            </a: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4415" y="2218690"/>
            <a:ext cx="50546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35÷14 =          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228" name="Group 36"/>
          <p:cNvGrpSpPr/>
          <p:nvPr/>
        </p:nvGrpSpPr>
        <p:grpSpPr>
          <a:xfrm>
            <a:off x="3900805" y="1344613"/>
            <a:ext cx="3594100" cy="3054350"/>
            <a:chOff x="5057" y="1570"/>
            <a:chExt cx="2264" cy="1924"/>
          </a:xfrm>
        </p:grpSpPr>
        <p:sp>
          <p:nvSpPr>
            <p:cNvPr id="270345" name="Text Box 32"/>
            <p:cNvSpPr txBox="1"/>
            <p:nvPr/>
          </p:nvSpPr>
          <p:spPr>
            <a:xfrm>
              <a:off x="5057" y="1570"/>
              <a:ext cx="2264" cy="1924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2.5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14  35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28                                 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7 0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7 0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   0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70346" name="Line 33"/>
            <p:cNvSpPr/>
            <p:nvPr/>
          </p:nvSpPr>
          <p:spPr>
            <a:xfrm>
              <a:off x="6242" y="3157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0347" name="Line 34"/>
            <p:cNvSpPr/>
            <p:nvPr/>
          </p:nvSpPr>
          <p:spPr>
            <a:xfrm>
              <a:off x="6237" y="2537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70348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1" y="1908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>
            <a:off x="3249930" y="2157095"/>
            <a:ext cx="1724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2.5</a:t>
            </a:r>
            <a:endParaRPr lang="en-US" altLang="zh-CN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1245" y="971550"/>
            <a:ext cx="6904990" cy="1528192"/>
          </a:xfrm>
        </p:spPr>
        <p:txBody>
          <a:bodyPr/>
          <a:lstStyle/>
          <a:p>
            <a:pPr algn="l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小红妈妈给小红买了6千克蛋糕，给售货员40元，找回5.5元，每千克蛋糕多少元?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40-5.5＝34.5（元）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34.5÷6＝5.75（元）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答：每千克蛋糕5.75元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7120" y="1035685"/>
            <a:ext cx="6969760" cy="1102360"/>
          </a:xfrm>
        </p:spPr>
        <p:txBody>
          <a:bodyPr/>
          <a:lstStyle/>
          <a:p>
            <a:pPr algn="l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一个油桶最多能装2.5kg油，要装31.5kg油，至少需要多少个这样的油桶？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7480" y="2906395"/>
            <a:ext cx="6400800" cy="131445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31.5÷2.5≈13(个)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答：至少需要13个这样的油桶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348" y="1853545"/>
            <a:ext cx="701802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除数是整数的小数除法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按照整数除法的法则去除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商的小数点要和被除数的小数点对齐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如果除到被除数的末尾仍有余数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就在余数的后面添“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0”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再除。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63" y="1560004"/>
            <a:ext cx="7776864" cy="283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0364" y="2384150"/>
            <a:ext cx="7018020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除到哪一位不够除时，要在商的那一位商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占位，注意不要丢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053" y="2139702"/>
            <a:ext cx="7776864" cy="18787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2810153" y="415011"/>
            <a:ext cx="4838700" cy="533400"/>
          </a:xfrm>
          <a:prstGeom prst="wedgeRoundRectCallout">
            <a:avLst>
              <a:gd name="adj1" fmla="val 50351"/>
              <a:gd name="adj2" fmla="val 104254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600" b="1" dirty="0">
                <a:latin typeface="+mn-lt"/>
                <a:ea typeface="+mn-ea"/>
              </a:rPr>
              <a:t>小朋友，你能提出什么问题？</a:t>
            </a:r>
            <a:endParaRPr lang="zh-CN" altLang="en-US" sz="2600" b="1" dirty="0">
              <a:latin typeface="+mn-lt"/>
              <a:ea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grpSp>
        <p:nvGrpSpPr>
          <p:cNvPr id="2" name="Group 13"/>
          <p:cNvGrpSpPr/>
          <p:nvPr/>
        </p:nvGrpSpPr>
        <p:grpSpPr>
          <a:xfrm>
            <a:off x="611188" y="1052513"/>
            <a:ext cx="7705725" cy="4032250"/>
            <a:chOff x="385" y="527"/>
            <a:chExt cx="4854" cy="2540"/>
          </a:xfrm>
        </p:grpSpPr>
        <p:pic>
          <p:nvPicPr>
            <p:cNvPr id="3" name="Picture 9" descr="小数五年级上册_页面_04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721" t="13554" r="10294" b="63840"/>
            <a:stretch>
              <a:fillRect/>
            </a:stretch>
          </p:blipFill>
          <p:spPr>
            <a:xfrm>
              <a:off x="385" y="935"/>
              <a:ext cx="4854" cy="2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Picture 10" descr="小数五年级上册_页面_04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254" t="9227" r="10294" b="63840"/>
            <a:stretch>
              <a:fillRect/>
            </a:stretch>
          </p:blipFill>
          <p:spPr>
            <a:xfrm>
              <a:off x="3270" y="527"/>
              <a:ext cx="1969" cy="25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1590" y="946455"/>
            <a:ext cx="882898" cy="1265255"/>
          </a:xfrm>
          <a:prstGeom prst="rect">
            <a:avLst/>
          </a:prstGeom>
        </p:spPr>
      </p:pic>
      <p:sp>
        <p:nvSpPr>
          <p:cNvPr id="7" name="TextBox 12"/>
          <p:cNvSpPr txBox="1"/>
          <p:nvPr/>
        </p:nvSpPr>
        <p:spPr>
          <a:xfrm>
            <a:off x="3067944" y="1627209"/>
            <a:ext cx="20795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46.5÷62</a:t>
            </a:r>
            <a:endParaRPr lang="en-US" altLang="zh-CN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420188" y="958998"/>
            <a:ext cx="78581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平均每千克稻谷可以出多少千克大米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Group 13"/>
          <p:cNvGrpSpPr/>
          <p:nvPr/>
        </p:nvGrpSpPr>
        <p:grpSpPr>
          <a:xfrm>
            <a:off x="611188" y="1052513"/>
            <a:ext cx="7705725" cy="4032250"/>
            <a:chOff x="385" y="527"/>
            <a:chExt cx="4854" cy="2540"/>
          </a:xfrm>
        </p:grpSpPr>
        <p:pic>
          <p:nvPicPr>
            <p:cNvPr id="11" name="Picture 9" descr="小数五年级上册_页面_04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721" t="13554" r="10294" b="63840"/>
            <a:stretch>
              <a:fillRect/>
            </a:stretch>
          </p:blipFill>
          <p:spPr>
            <a:xfrm>
              <a:off x="385" y="935"/>
              <a:ext cx="4854" cy="2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Picture 10" descr="小数五年级上册_页面_04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254" t="9227" r="10294" b="63840"/>
            <a:stretch>
              <a:fillRect/>
            </a:stretch>
          </p:blipFill>
          <p:spPr>
            <a:xfrm>
              <a:off x="3270" y="527"/>
              <a:ext cx="1969" cy="25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9167" y="308589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5430" y="457200"/>
            <a:ext cx="2021205" cy="22453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当除数小于被除数，个位不够商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时，要在商的个位写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36055" y="2096770"/>
            <a:ext cx="2000250" cy="26765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除到哪一位不够除时，要在商的那一位商0占位</a:t>
            </a:r>
            <a:r>
              <a:rPr 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然后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继续除。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8" name="Group 6"/>
          <p:cNvGrpSpPr/>
          <p:nvPr/>
        </p:nvGrpSpPr>
        <p:grpSpPr>
          <a:xfrm>
            <a:off x="1049655" y="1322070"/>
            <a:ext cx="2159000" cy="648970"/>
            <a:chOff x="1429" y="618"/>
            <a:chExt cx="1860" cy="409"/>
          </a:xfrm>
        </p:grpSpPr>
        <p:sp>
          <p:nvSpPr>
            <p:cNvPr id="39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Rectangle 7"/>
          <p:cNvSpPr/>
          <p:nvPr/>
        </p:nvSpPr>
        <p:spPr>
          <a:xfrm>
            <a:off x="1338580" y="1351915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4 6.5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8"/>
          <p:cNvSpPr txBox="1"/>
          <p:nvPr/>
        </p:nvSpPr>
        <p:spPr>
          <a:xfrm>
            <a:off x="436880" y="1290320"/>
            <a:ext cx="10445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"/>
          <p:cNvSpPr txBox="1"/>
          <p:nvPr/>
        </p:nvSpPr>
        <p:spPr>
          <a:xfrm>
            <a:off x="1847215" y="5219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0"/>
          <p:cNvSpPr txBox="1"/>
          <p:nvPr/>
        </p:nvSpPr>
        <p:spPr>
          <a:xfrm>
            <a:off x="1366520" y="1934210"/>
            <a:ext cx="17557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4 3.4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12"/>
          <p:cNvSpPr/>
          <p:nvPr/>
        </p:nvSpPr>
        <p:spPr>
          <a:xfrm>
            <a:off x="1367155" y="261429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" name="Text Box 14"/>
          <p:cNvSpPr txBox="1"/>
          <p:nvPr/>
        </p:nvSpPr>
        <p:spPr>
          <a:xfrm>
            <a:off x="1913255" y="2614295"/>
            <a:ext cx="14992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3 1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Oval 15"/>
          <p:cNvSpPr/>
          <p:nvPr/>
        </p:nvSpPr>
        <p:spPr>
          <a:xfrm>
            <a:off x="2327275" y="1052195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44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6"/>
          <p:cNvSpPr txBox="1"/>
          <p:nvPr/>
        </p:nvSpPr>
        <p:spPr>
          <a:xfrm>
            <a:off x="2472055" y="5219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8"/>
          <p:cNvSpPr txBox="1"/>
          <p:nvPr/>
        </p:nvSpPr>
        <p:spPr>
          <a:xfrm>
            <a:off x="1913255" y="3136265"/>
            <a:ext cx="21348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3 1 0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Line 19"/>
          <p:cNvSpPr/>
          <p:nvPr/>
        </p:nvSpPr>
        <p:spPr>
          <a:xfrm>
            <a:off x="1373505" y="3904615"/>
            <a:ext cx="2169795" cy="635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" name="Text Box 23"/>
          <p:cNvSpPr txBox="1"/>
          <p:nvPr/>
        </p:nvSpPr>
        <p:spPr>
          <a:xfrm>
            <a:off x="3046730" y="4004945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6"/>
          <p:cNvSpPr txBox="1"/>
          <p:nvPr/>
        </p:nvSpPr>
        <p:spPr>
          <a:xfrm>
            <a:off x="2968625" y="5219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6"/>
          <p:cNvSpPr txBox="1"/>
          <p:nvPr/>
        </p:nvSpPr>
        <p:spPr>
          <a:xfrm>
            <a:off x="3047013" y="261398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43" grpId="0"/>
      <p:bldP spid="44" grpId="0"/>
      <p:bldP spid="46" grpId="0"/>
      <p:bldP spid="47" grpId="0" bldLvl="0" animBg="1"/>
      <p:bldP spid="48" grpId="0"/>
      <p:bldP spid="49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0" name="Rectangle 24"/>
          <p:cNvSpPr/>
          <p:nvPr/>
        </p:nvSpPr>
        <p:spPr>
          <a:xfrm>
            <a:off x="3742833" y="1232535"/>
            <a:ext cx="5046345" cy="6417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个位上不够商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8310" y="785495"/>
            <a:ext cx="3294380" cy="4264025"/>
            <a:chOff x="1228" y="2213"/>
            <a:chExt cx="5188" cy="6715"/>
          </a:xfrm>
        </p:grpSpPr>
        <p:grpSp>
          <p:nvGrpSpPr>
            <p:cNvPr id="29" name="Group 6"/>
            <p:cNvGrpSpPr/>
            <p:nvPr/>
          </p:nvGrpSpPr>
          <p:grpSpPr>
            <a:xfrm>
              <a:off x="2193" y="3423"/>
              <a:ext cx="3400" cy="1022"/>
              <a:chOff x="1429" y="618"/>
              <a:chExt cx="1860" cy="409"/>
            </a:xfrm>
          </p:grpSpPr>
          <p:sp>
            <p:nvSpPr>
              <p:cNvPr id="30" name="Line 4"/>
              <p:cNvSpPr/>
              <p:nvPr/>
            </p:nvSpPr>
            <p:spPr>
              <a:xfrm>
                <a:off x="1702" y="618"/>
                <a:ext cx="1587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Arc 5"/>
              <p:cNvSpPr/>
              <p:nvPr/>
            </p:nvSpPr>
            <p:spPr>
              <a:xfrm rot="9276134" flipH="1">
                <a:off x="1429" y="709"/>
                <a:ext cx="363" cy="3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635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Rectangle 7"/>
            <p:cNvSpPr/>
            <p:nvPr/>
          </p:nvSpPr>
          <p:spPr>
            <a:xfrm>
              <a:off x="2648" y="3470"/>
              <a:ext cx="2877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400">
                  <a:latin typeface="楷体" panose="02010609060101010101" pitchFamily="49" charset="-122"/>
                  <a:ea typeface="楷体" panose="02010609060101010101" pitchFamily="49" charset="-122"/>
                </a:rPr>
                <a:t>46.5</a:t>
              </a:r>
              <a:endParaRPr lang="en-US" altLang="zh-CN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8"/>
            <p:cNvSpPr txBox="1"/>
            <p:nvPr/>
          </p:nvSpPr>
          <p:spPr>
            <a:xfrm>
              <a:off x="1228" y="3373"/>
              <a:ext cx="1645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endParaRPr lang="en-US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9"/>
            <p:cNvSpPr txBox="1"/>
            <p:nvPr/>
          </p:nvSpPr>
          <p:spPr>
            <a:xfrm>
              <a:off x="3103" y="2233"/>
              <a:ext cx="905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10"/>
            <p:cNvSpPr txBox="1"/>
            <p:nvPr/>
          </p:nvSpPr>
          <p:spPr>
            <a:xfrm>
              <a:off x="2760" y="4370"/>
              <a:ext cx="2180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43 4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12"/>
            <p:cNvSpPr/>
            <p:nvPr/>
          </p:nvSpPr>
          <p:spPr>
            <a:xfrm>
              <a:off x="2693" y="5458"/>
              <a:ext cx="290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" name="Text Box 14"/>
            <p:cNvSpPr txBox="1"/>
            <p:nvPr/>
          </p:nvSpPr>
          <p:spPr>
            <a:xfrm>
              <a:off x="3213" y="5450"/>
              <a:ext cx="2627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3 1 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15"/>
            <p:cNvSpPr/>
            <p:nvPr/>
          </p:nvSpPr>
          <p:spPr>
            <a:xfrm>
              <a:off x="3780" y="2980"/>
              <a:ext cx="228" cy="228"/>
            </a:xfrm>
            <a:prstGeom prst="ellipse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16"/>
            <p:cNvSpPr txBox="1"/>
            <p:nvPr/>
          </p:nvSpPr>
          <p:spPr>
            <a:xfrm>
              <a:off x="4148" y="2233"/>
              <a:ext cx="905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18"/>
            <p:cNvSpPr txBox="1"/>
            <p:nvPr/>
          </p:nvSpPr>
          <p:spPr>
            <a:xfrm>
              <a:off x="3156" y="6411"/>
              <a:ext cx="3260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3 1 0</a:t>
              </a:r>
              <a:endPara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19"/>
            <p:cNvSpPr/>
            <p:nvPr/>
          </p:nvSpPr>
          <p:spPr>
            <a:xfrm>
              <a:off x="2703" y="7490"/>
              <a:ext cx="2845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" name="Text Box 23"/>
            <p:cNvSpPr txBox="1"/>
            <p:nvPr/>
          </p:nvSpPr>
          <p:spPr>
            <a:xfrm>
              <a:off x="4935" y="7718"/>
              <a:ext cx="905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16"/>
            <p:cNvSpPr txBox="1"/>
            <p:nvPr/>
          </p:nvSpPr>
          <p:spPr>
            <a:xfrm>
              <a:off x="4935" y="2213"/>
              <a:ext cx="905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16"/>
            <p:cNvSpPr txBox="1"/>
            <p:nvPr/>
          </p:nvSpPr>
          <p:spPr>
            <a:xfrm>
              <a:off x="4940" y="5458"/>
              <a:ext cx="905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</a:t>
              </a:r>
              <a:endPara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796029" y="2169060"/>
            <a:ext cx="4939863" cy="12818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商的小数点要和被除数的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小数点对齐。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3796029" y="3614555"/>
            <a:ext cx="3861435" cy="7308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添“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继续除。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0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4"/>
          <p:cNvSpPr/>
          <p:nvPr/>
        </p:nvSpPr>
        <p:spPr>
          <a:xfrm>
            <a:off x="827584" y="1058784"/>
            <a:ext cx="2919730" cy="2961583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算出结果后用乘法进行验算。如果除数的末尾仍有余数</a:t>
            </a:r>
            <a:r>
              <a:rPr lang="en-US" altLang="zh-CN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就在余数后面添“</a:t>
            </a:r>
            <a:r>
              <a:rPr lang="en-US" altLang="zh-CN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0”</a:t>
            </a:r>
            <a:r>
              <a:rPr lang="zh-CN" altLang="en-US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继续除。</a:t>
            </a:r>
            <a:endParaRPr lang="zh-CN" altLang="en-US" sz="28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167" y="1136375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171062" y="1135740"/>
          <a:ext cx="2992120" cy="2890520"/>
        </p:xfrm>
        <a:graphic>
          <a:graphicData uri="http://schemas.openxmlformats.org/drawingml/2006/table">
            <a:tbl>
              <a:tblPr/>
              <a:tblGrid>
                <a:gridCol w="598805"/>
                <a:gridCol w="575945"/>
                <a:gridCol w="621030"/>
                <a:gridCol w="598805"/>
                <a:gridCol w="597535"/>
              </a:tblGrid>
              <a:tr h="666115"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0.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7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360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×</a:t>
                      </a:r>
                      <a:endParaRPr lang="zh-CN" sz="360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115"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66115"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en-US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115"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6.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</a:t>
                      </a:r>
                      <a:endParaRPr lang="zh-CN" sz="36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1507765" y="-25231"/>
            <a:ext cx="6128469" cy="2986087"/>
            <a:chOff x="385" y="527"/>
            <a:chExt cx="4854" cy="2540"/>
          </a:xfrm>
        </p:grpSpPr>
        <p:pic>
          <p:nvPicPr>
            <p:cNvPr id="9" name="Picture 9" descr="小数五年级上册_页面_04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721" t="13554" r="10294" b="63840"/>
            <a:stretch>
              <a:fillRect/>
            </a:stretch>
          </p:blipFill>
          <p:spPr>
            <a:xfrm>
              <a:off x="385" y="935"/>
              <a:ext cx="4854" cy="2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Picture 10" descr="小数五年级上册_页面_04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254" t="9227" r="10294" b="63840"/>
            <a:stretch>
              <a:fillRect/>
            </a:stretch>
          </p:blipFill>
          <p:spPr>
            <a:xfrm>
              <a:off x="3270" y="527"/>
              <a:ext cx="1969" cy="25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1124656" y="2937817"/>
            <a:ext cx="6809105" cy="1936750"/>
            <a:chOff x="2327" y="6376"/>
            <a:chExt cx="10723" cy="3050"/>
          </a:xfrm>
        </p:grpSpPr>
        <p:sp>
          <p:nvSpPr>
            <p:cNvPr id="5" name="TextBox 8"/>
            <p:cNvSpPr txBox="1"/>
            <p:nvPr/>
          </p:nvSpPr>
          <p:spPr>
            <a:xfrm>
              <a:off x="3706" y="6376"/>
              <a:ext cx="810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46.5÷62=0.75(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千克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7" y="7489"/>
              <a:ext cx="2517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00" y="7538"/>
              <a:ext cx="9450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平均每千克稻谷可以出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0.75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千克大米。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805" y="420370"/>
            <a:ext cx="1709420" cy="674773"/>
            <a:chOff x="480869" y="708178"/>
            <a:chExt cx="1274700" cy="674505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189009" cy="583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练一练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3159043">
            <a:off x="6142938" y="2283871"/>
            <a:ext cx="2124938" cy="1803856"/>
            <a:chOff x="5471398" y="1824668"/>
            <a:chExt cx="2124938" cy="1803856"/>
          </a:xfrm>
        </p:grpSpPr>
        <p:pic>
          <p:nvPicPr>
            <p:cNvPr id="1026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1399" y="1824668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2122">
              <a:off x="5471398" y="2171424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812165" y="1581150"/>
            <a:ext cx="357949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9.5÷25=</a:t>
            </a:r>
            <a:endParaRPr lang="en-US" altLang="zh-CN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812800" y="2793683"/>
            <a:ext cx="49672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5.46÷65=</a:t>
            </a:r>
            <a:endParaRPr lang="en-US" altLang="zh-CN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6"/>
          <p:cNvGrpSpPr/>
          <p:nvPr/>
        </p:nvGrpSpPr>
        <p:grpSpPr>
          <a:xfrm>
            <a:off x="1049655" y="1322070"/>
            <a:ext cx="2159000" cy="648970"/>
            <a:chOff x="1429" y="618"/>
            <a:chExt cx="1860" cy="409"/>
          </a:xfrm>
        </p:grpSpPr>
        <p:sp>
          <p:nvSpPr>
            <p:cNvPr id="39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Rectangle 7"/>
          <p:cNvSpPr/>
          <p:nvPr/>
        </p:nvSpPr>
        <p:spPr>
          <a:xfrm>
            <a:off x="1338580" y="1351915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9.5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8"/>
          <p:cNvSpPr txBox="1"/>
          <p:nvPr/>
        </p:nvSpPr>
        <p:spPr>
          <a:xfrm>
            <a:off x="436880" y="1290320"/>
            <a:ext cx="10445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"/>
          <p:cNvSpPr txBox="1"/>
          <p:nvPr/>
        </p:nvSpPr>
        <p:spPr>
          <a:xfrm>
            <a:off x="1373505" y="5727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0"/>
          <p:cNvSpPr txBox="1"/>
          <p:nvPr/>
        </p:nvSpPr>
        <p:spPr>
          <a:xfrm>
            <a:off x="1409700" y="1923415"/>
            <a:ext cx="13843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7 5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12"/>
          <p:cNvSpPr/>
          <p:nvPr/>
        </p:nvSpPr>
        <p:spPr>
          <a:xfrm>
            <a:off x="1367155" y="261429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" name="Text Box 14"/>
          <p:cNvSpPr txBox="1"/>
          <p:nvPr/>
        </p:nvSpPr>
        <p:spPr>
          <a:xfrm>
            <a:off x="1366520" y="2609215"/>
            <a:ext cx="14992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Oval 15"/>
          <p:cNvSpPr/>
          <p:nvPr/>
        </p:nvSpPr>
        <p:spPr>
          <a:xfrm>
            <a:off x="1847215" y="1040765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44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6"/>
          <p:cNvSpPr txBox="1"/>
          <p:nvPr/>
        </p:nvSpPr>
        <p:spPr>
          <a:xfrm>
            <a:off x="1913255" y="56007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8"/>
          <p:cNvSpPr txBox="1"/>
          <p:nvPr/>
        </p:nvSpPr>
        <p:spPr>
          <a:xfrm>
            <a:off x="1373505" y="3185795"/>
            <a:ext cx="21348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Line 19"/>
          <p:cNvSpPr/>
          <p:nvPr/>
        </p:nvSpPr>
        <p:spPr>
          <a:xfrm>
            <a:off x="1373505" y="3904615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" name="Text Box 23"/>
          <p:cNvSpPr txBox="1"/>
          <p:nvPr/>
        </p:nvSpPr>
        <p:spPr>
          <a:xfrm>
            <a:off x="2393950" y="4049395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6"/>
          <p:cNvSpPr txBox="1"/>
          <p:nvPr/>
        </p:nvSpPr>
        <p:spPr>
          <a:xfrm>
            <a:off x="2393950" y="542925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6"/>
          <p:cNvSpPr txBox="1"/>
          <p:nvPr/>
        </p:nvSpPr>
        <p:spPr>
          <a:xfrm>
            <a:off x="2483768" y="2619695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6"/>
          <p:cNvGrpSpPr/>
          <p:nvPr/>
        </p:nvGrpSpPr>
        <p:grpSpPr>
          <a:xfrm>
            <a:off x="5453699" y="1311478"/>
            <a:ext cx="2159000" cy="648970"/>
            <a:chOff x="1429" y="618"/>
            <a:chExt cx="1860" cy="409"/>
          </a:xfrm>
        </p:grpSpPr>
        <p:sp>
          <p:nvSpPr>
            <p:cNvPr id="26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Rectangle 7"/>
          <p:cNvSpPr/>
          <p:nvPr/>
        </p:nvSpPr>
        <p:spPr>
          <a:xfrm>
            <a:off x="5742624" y="1341323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5.4 6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8"/>
          <p:cNvSpPr txBox="1"/>
          <p:nvPr/>
        </p:nvSpPr>
        <p:spPr>
          <a:xfrm>
            <a:off x="4840924" y="1279728"/>
            <a:ext cx="10445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9"/>
          <p:cNvSpPr txBox="1"/>
          <p:nvPr/>
        </p:nvSpPr>
        <p:spPr>
          <a:xfrm>
            <a:off x="5742624" y="555828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0"/>
          <p:cNvSpPr txBox="1"/>
          <p:nvPr/>
        </p:nvSpPr>
        <p:spPr>
          <a:xfrm>
            <a:off x="5742624" y="1912823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5 2 0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12"/>
          <p:cNvSpPr/>
          <p:nvPr/>
        </p:nvSpPr>
        <p:spPr>
          <a:xfrm>
            <a:off x="5771199" y="2603703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Text Box 14"/>
          <p:cNvSpPr txBox="1"/>
          <p:nvPr/>
        </p:nvSpPr>
        <p:spPr>
          <a:xfrm>
            <a:off x="6251259" y="2603703"/>
            <a:ext cx="1168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2 6 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Oval 15"/>
          <p:cNvSpPr/>
          <p:nvPr/>
        </p:nvSpPr>
        <p:spPr>
          <a:xfrm>
            <a:off x="6251259" y="1018743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44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6"/>
          <p:cNvSpPr txBox="1"/>
          <p:nvPr/>
        </p:nvSpPr>
        <p:spPr>
          <a:xfrm>
            <a:off x="6317299" y="555828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8"/>
          <p:cNvSpPr txBox="1"/>
          <p:nvPr/>
        </p:nvSpPr>
        <p:spPr>
          <a:xfrm>
            <a:off x="6251894" y="3175203"/>
            <a:ext cx="16605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2 6 0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19"/>
          <p:cNvSpPr/>
          <p:nvPr/>
        </p:nvSpPr>
        <p:spPr>
          <a:xfrm flipV="1">
            <a:off x="5777865" y="3894455"/>
            <a:ext cx="2040255" cy="9525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4" name="Text Box 23"/>
          <p:cNvSpPr txBox="1"/>
          <p:nvPr/>
        </p:nvSpPr>
        <p:spPr>
          <a:xfrm>
            <a:off x="7337744" y="4049598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6"/>
          <p:cNvSpPr txBox="1"/>
          <p:nvPr/>
        </p:nvSpPr>
        <p:spPr>
          <a:xfrm>
            <a:off x="6844984" y="553923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6"/>
          <p:cNvSpPr txBox="1"/>
          <p:nvPr/>
        </p:nvSpPr>
        <p:spPr>
          <a:xfrm>
            <a:off x="7337744" y="2620213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6"/>
          <p:cNvSpPr txBox="1"/>
          <p:nvPr/>
        </p:nvSpPr>
        <p:spPr>
          <a:xfrm>
            <a:off x="7243129" y="555828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 animBg="1"/>
      <p:bldP spid="48" grpId="0"/>
      <p:bldP spid="49" grpId="0"/>
      <p:bldP spid="51" grpId="0"/>
      <p:bldP spid="52" grpId="0"/>
      <p:bldP spid="53" grpId="0"/>
      <p:bldP spid="28" grpId="0"/>
      <p:bldP spid="29" grpId="0"/>
      <p:bldP spid="30" grpId="0"/>
      <p:bldP spid="31" grpId="0"/>
      <p:bldP spid="33" grpId="0"/>
      <p:bldP spid="34" grpId="0" animBg="1"/>
      <p:bldP spid="35" grpId="0"/>
      <p:bldP spid="36" grpId="0"/>
      <p:bldP spid="54" grpId="0"/>
      <p:bldP spid="55" grpId="0"/>
      <p:bldP spid="56" grpId="0"/>
      <p:bldP spid="5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937</Words>
  <Application>WPS 演示</Application>
  <PresentationFormat>全屏显示(16:9)</PresentationFormat>
  <Paragraphs>206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楷体</vt:lpstr>
      <vt:lpstr>Times New Roman</vt:lpstr>
      <vt:lpstr>Times New Roman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小红妈妈给小红买了6千克蛋糕，给售货员40元，找回5.5元，每千克蛋糕多少元?</vt:lpstr>
      <vt:lpstr>     一个油桶最多能装2.5kg油，要装31.5kg油，至少需要多少个这样的油桶？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103</cp:revision>
  <dcterms:created xsi:type="dcterms:W3CDTF">2018-09-11T05:46:00Z</dcterms:created>
  <dcterms:modified xsi:type="dcterms:W3CDTF">2023-08-28T08:51:07Z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1E02238B50794E219D549E93DA654239_12</vt:lpwstr>
  </property>
</Properties>
</file>