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59" r:id="rId5"/>
    <p:sldId id="280" r:id="rId6"/>
    <p:sldId id="281" r:id="rId7"/>
    <p:sldId id="265" r:id="rId8"/>
    <p:sldId id="301" r:id="rId9"/>
    <p:sldId id="300" r:id="rId10"/>
    <p:sldId id="283" r:id="rId11"/>
    <p:sldId id="295" r:id="rId12"/>
    <p:sldId id="271" r:id="rId13"/>
    <p:sldId id="292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24" y="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练习十九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5.xml"/><Relationship Id="rId4" Type="http://schemas.openxmlformats.org/officeDocument/2006/relationships/slide" Target="slide1.xml"/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4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练习十九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006570"/>
            <a:ext cx="7056784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、我们学习了平行四边形的面积计算公式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平行四边形的面积＝底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S = a × h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1"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a·h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ah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、求平行四边形的面积必须知道平行四边形的底和对应的高。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115616" y="2211710"/>
            <a:ext cx="7200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通过割补的方法，我们可清楚地看到，任何一个平行四边形都可以转化为长方形，而且长方形的长和宽恰好等于平行四边形的底和高。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Picture 2" descr="人物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475"/>
            <a:ext cx="111442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1403350" y="549275"/>
            <a:ext cx="7416800" cy="3527425"/>
          </a:xfrm>
          <a:prstGeom prst="cloudCallout">
            <a:avLst>
              <a:gd name="adj1" fmla="val -51861"/>
              <a:gd name="adj2" fmla="val 25519"/>
            </a:avLst>
          </a:prstGeom>
          <a:solidFill>
            <a:srgbClr val="FFFF99"/>
          </a:solidFill>
          <a:ln w="9525">
            <a:solidFill>
              <a:srgbClr val="00FFFF"/>
            </a:solidFill>
            <a:round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484438" y="1122363"/>
            <a:ext cx="59753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如果用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表示平行四边形的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，用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表示平行四边形的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，用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表示平行四边形的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，那么平行四边形的面积公式是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771800" y="2742843"/>
            <a:ext cx="5112568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50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S=ah</a:t>
            </a:r>
            <a:endParaRPr lang="en-US" altLang="zh-CN" sz="15000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23528" y="771550"/>
            <a:ext cx="8208962" cy="10683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回忆：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1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平行四边形的特征是什么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怎样找出平行四边形的底和高？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610865" y="2138387"/>
            <a:ext cx="4283075" cy="1938338"/>
          </a:xfrm>
          <a:prstGeom prst="parallelogram">
            <a:avLst>
              <a:gd name="adj" fmla="val 55242"/>
            </a:avLst>
          </a:prstGeom>
          <a:solidFill>
            <a:srgbClr val="FF3399">
              <a:alpha val="50000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1928490" y="4154512"/>
            <a:ext cx="914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Line 7"/>
          <p:cNvSpPr>
            <a:spLocks noChangeShapeType="1"/>
          </p:cNvSpPr>
          <p:nvPr/>
        </p:nvSpPr>
        <p:spPr bwMode="auto">
          <a:xfrm>
            <a:off x="610865" y="4083075"/>
            <a:ext cx="3240088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Line 8"/>
          <p:cNvSpPr>
            <a:spLocks noChangeShapeType="1"/>
          </p:cNvSpPr>
          <p:nvPr/>
        </p:nvSpPr>
        <p:spPr bwMode="auto">
          <a:xfrm>
            <a:off x="1690365" y="2138387"/>
            <a:ext cx="0" cy="1944688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5147940" y="2066950"/>
            <a:ext cx="3527425" cy="1160462"/>
          </a:xfrm>
          <a:prstGeom prst="rect">
            <a:avLst/>
          </a:prstGeom>
          <a:noFill/>
          <a:ln w="3175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平行四边形特征：</a:t>
            </a:r>
            <a:endParaRPr lang="zh-CN" altLang="en-US" sz="2800" b="1">
              <a:solidFill>
                <a:srgbClr val="008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、对边平行且相等</a:t>
            </a:r>
            <a:endParaRPr lang="zh-CN" altLang="en-US" sz="2800" b="1">
              <a:solidFill>
                <a:srgbClr val="008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Group 22"/>
          <p:cNvGrpSpPr/>
          <p:nvPr/>
        </p:nvGrpSpPr>
        <p:grpSpPr bwMode="auto">
          <a:xfrm>
            <a:off x="1690365" y="3867175"/>
            <a:ext cx="142875" cy="160337"/>
            <a:chOff x="1872" y="3696"/>
            <a:chExt cx="192" cy="192"/>
          </a:xfrm>
        </p:grpSpPr>
        <p:sp>
          <p:nvSpPr>
            <p:cNvPr id="31" name="Line 23"/>
            <p:cNvSpPr>
              <a:spLocks noChangeShapeType="1"/>
            </p:cNvSpPr>
            <p:nvPr/>
          </p:nvSpPr>
          <p:spPr bwMode="auto">
            <a:xfrm>
              <a:off x="1872" y="3696"/>
              <a:ext cx="192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Line 24"/>
            <p:cNvSpPr>
              <a:spLocks noChangeShapeType="1"/>
            </p:cNvSpPr>
            <p:nvPr/>
          </p:nvSpPr>
          <p:spPr bwMode="auto">
            <a:xfrm>
              <a:off x="2064" y="3696"/>
              <a:ext cx="0" cy="192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Text Box 21"/>
          <p:cNvSpPr txBox="1">
            <a:spLocks noChangeArrowheads="1"/>
          </p:cNvSpPr>
          <p:nvPr/>
        </p:nvSpPr>
        <p:spPr bwMode="auto">
          <a:xfrm>
            <a:off x="1547490" y="2714650"/>
            <a:ext cx="9144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Line 22"/>
          <p:cNvSpPr>
            <a:spLocks noChangeShapeType="1"/>
          </p:cNvSpPr>
          <p:nvPr/>
        </p:nvSpPr>
        <p:spPr bwMode="auto">
          <a:xfrm>
            <a:off x="2626990" y="2138387"/>
            <a:ext cx="0" cy="1944688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Group 22"/>
          <p:cNvGrpSpPr/>
          <p:nvPr/>
        </p:nvGrpSpPr>
        <p:grpSpPr bwMode="auto">
          <a:xfrm>
            <a:off x="2626990" y="3867175"/>
            <a:ext cx="142875" cy="160337"/>
            <a:chOff x="1872" y="3696"/>
            <a:chExt cx="192" cy="192"/>
          </a:xfrm>
        </p:grpSpPr>
        <p:sp>
          <p:nvSpPr>
            <p:cNvPr id="36" name="Line 23"/>
            <p:cNvSpPr>
              <a:spLocks noChangeShapeType="1"/>
            </p:cNvSpPr>
            <p:nvPr/>
          </p:nvSpPr>
          <p:spPr bwMode="auto">
            <a:xfrm>
              <a:off x="1872" y="3696"/>
              <a:ext cx="192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Line 24"/>
            <p:cNvSpPr>
              <a:spLocks noChangeShapeType="1"/>
            </p:cNvSpPr>
            <p:nvPr/>
          </p:nvSpPr>
          <p:spPr bwMode="auto">
            <a:xfrm>
              <a:off x="2064" y="3696"/>
              <a:ext cx="0" cy="192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Text Box 26"/>
          <p:cNvSpPr txBox="1">
            <a:spLocks noChangeArrowheads="1"/>
          </p:cNvSpPr>
          <p:nvPr/>
        </p:nvSpPr>
        <p:spPr bwMode="auto">
          <a:xfrm>
            <a:off x="2504753" y="2714650"/>
            <a:ext cx="9144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Line 31"/>
          <p:cNvSpPr>
            <a:spLocks noChangeShapeType="1"/>
          </p:cNvSpPr>
          <p:nvPr/>
        </p:nvSpPr>
        <p:spPr bwMode="auto">
          <a:xfrm>
            <a:off x="3635053" y="2138387"/>
            <a:ext cx="0" cy="1944688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0" name="Group 22"/>
          <p:cNvGrpSpPr/>
          <p:nvPr/>
        </p:nvGrpSpPr>
        <p:grpSpPr bwMode="auto">
          <a:xfrm flipH="1">
            <a:off x="3490590" y="3867175"/>
            <a:ext cx="144463" cy="144462"/>
            <a:chOff x="1872" y="3696"/>
            <a:chExt cx="192" cy="192"/>
          </a:xfrm>
        </p:grpSpPr>
        <p:sp>
          <p:nvSpPr>
            <p:cNvPr id="41" name="Line 23"/>
            <p:cNvSpPr>
              <a:spLocks noChangeShapeType="1"/>
            </p:cNvSpPr>
            <p:nvPr/>
          </p:nvSpPr>
          <p:spPr bwMode="auto">
            <a:xfrm>
              <a:off x="1872" y="3696"/>
              <a:ext cx="192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Line 24"/>
            <p:cNvSpPr>
              <a:spLocks noChangeShapeType="1"/>
            </p:cNvSpPr>
            <p:nvPr/>
          </p:nvSpPr>
          <p:spPr bwMode="auto">
            <a:xfrm>
              <a:off x="2064" y="3696"/>
              <a:ext cx="0" cy="192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Text Box 40"/>
          <p:cNvSpPr txBox="1">
            <a:spLocks noChangeArrowheads="1"/>
          </p:cNvSpPr>
          <p:nvPr/>
        </p:nvSpPr>
        <p:spPr bwMode="auto">
          <a:xfrm>
            <a:off x="3635053" y="2714650"/>
            <a:ext cx="9144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Line 41"/>
          <p:cNvSpPr>
            <a:spLocks noChangeShapeType="1"/>
          </p:cNvSpPr>
          <p:nvPr/>
        </p:nvSpPr>
        <p:spPr bwMode="auto">
          <a:xfrm flipV="1">
            <a:off x="3779515" y="2138387"/>
            <a:ext cx="1081088" cy="1944688"/>
          </a:xfrm>
          <a:prstGeom prst="line">
            <a:avLst/>
          </a:prstGeom>
          <a:noFill/>
          <a:ln w="50800">
            <a:solidFill>
              <a:srgbClr val="00FF00"/>
            </a:solidFill>
            <a:round/>
          </a:ln>
          <a:effectLst/>
        </p:spPr>
        <p:txBody>
          <a:bodyPr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 Box 42"/>
          <p:cNvSpPr txBox="1">
            <a:spLocks noChangeArrowheads="1"/>
          </p:cNvSpPr>
          <p:nvPr/>
        </p:nvSpPr>
        <p:spPr bwMode="auto">
          <a:xfrm rot="-3388053">
            <a:off x="4289301" y="2959919"/>
            <a:ext cx="615553" cy="628650"/>
          </a:xfrm>
          <a:prstGeom prst="rect">
            <a:avLst/>
          </a:prstGeom>
          <a:noFill/>
          <a:ln w="50800" algn="ctr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Line 43"/>
          <p:cNvSpPr>
            <a:spLocks noChangeShapeType="1"/>
          </p:cNvSpPr>
          <p:nvPr/>
        </p:nvSpPr>
        <p:spPr bwMode="auto">
          <a:xfrm>
            <a:off x="1618928" y="2211412"/>
            <a:ext cx="2303462" cy="1655763"/>
          </a:xfrm>
          <a:prstGeom prst="line">
            <a:avLst/>
          </a:prstGeom>
          <a:noFill/>
          <a:ln w="50800">
            <a:solidFill>
              <a:srgbClr val="00FF00"/>
            </a:solidFill>
            <a:prstDash val="dash"/>
            <a:round/>
          </a:ln>
          <a:effectLst/>
        </p:spPr>
        <p:txBody>
          <a:bodyPr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7" name="Group 22"/>
          <p:cNvGrpSpPr/>
          <p:nvPr/>
        </p:nvGrpSpPr>
        <p:grpSpPr bwMode="auto">
          <a:xfrm rot="61304465">
            <a:off x="3812059" y="3634606"/>
            <a:ext cx="128587" cy="193675"/>
            <a:chOff x="1872" y="3696"/>
            <a:chExt cx="192" cy="192"/>
          </a:xfrm>
        </p:grpSpPr>
        <p:sp>
          <p:nvSpPr>
            <p:cNvPr id="48" name="Line 23"/>
            <p:cNvSpPr>
              <a:spLocks noChangeShapeType="1"/>
            </p:cNvSpPr>
            <p:nvPr/>
          </p:nvSpPr>
          <p:spPr bwMode="auto">
            <a:xfrm>
              <a:off x="1872" y="3696"/>
              <a:ext cx="192" cy="0"/>
            </a:xfrm>
            <a:prstGeom prst="line">
              <a:avLst/>
            </a:prstGeom>
            <a:noFill/>
            <a:ln w="50800">
              <a:solidFill>
                <a:srgbClr val="00FF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Line 24"/>
            <p:cNvSpPr>
              <a:spLocks noChangeShapeType="1"/>
            </p:cNvSpPr>
            <p:nvPr/>
          </p:nvSpPr>
          <p:spPr bwMode="auto">
            <a:xfrm>
              <a:off x="2064" y="3696"/>
              <a:ext cx="0" cy="192"/>
            </a:xfrm>
            <a:prstGeom prst="line">
              <a:avLst/>
            </a:prstGeom>
            <a:noFill/>
            <a:ln w="50800">
              <a:solidFill>
                <a:srgbClr val="00FF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0" name="Text Box 47"/>
          <p:cNvSpPr txBox="1">
            <a:spLocks noChangeArrowheads="1"/>
          </p:cNvSpPr>
          <p:nvPr/>
        </p:nvSpPr>
        <p:spPr bwMode="auto">
          <a:xfrm rot="39764063">
            <a:off x="2866901" y="2293169"/>
            <a:ext cx="615553" cy="520700"/>
          </a:xfrm>
          <a:prstGeom prst="rect">
            <a:avLst/>
          </a:prstGeom>
          <a:noFill/>
          <a:ln w="50800" algn="ctr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 Box 48"/>
          <p:cNvSpPr txBox="1">
            <a:spLocks noChangeArrowheads="1"/>
          </p:cNvSpPr>
          <p:nvPr/>
        </p:nvSpPr>
        <p:spPr bwMode="auto">
          <a:xfrm>
            <a:off x="5074915" y="3390925"/>
            <a:ext cx="3455988" cy="5232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、对角相等</a:t>
            </a:r>
            <a:endParaRPr lang="zh-CN" altLang="en-US" sz="2800" b="1">
              <a:solidFill>
                <a:srgbClr val="008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 animBg="1"/>
      <p:bldP spid="27" grpId="1" animBg="1"/>
      <p:bldP spid="28" grpId="0" animBg="1"/>
      <p:bldP spid="28" grpId="1" animBg="1"/>
      <p:bldP spid="29" grpId="0"/>
      <p:bldP spid="29" grpId="1"/>
      <p:bldP spid="33" grpId="0"/>
      <p:bldP spid="33" grpId="1"/>
      <p:bldP spid="34" grpId="0" animBg="1"/>
      <p:bldP spid="34" grpId="1" animBg="1"/>
      <p:bldP spid="38" grpId="0"/>
      <p:bldP spid="39" grpId="0" animBg="1"/>
      <p:bldP spid="39" grpId="1" animBg="1"/>
      <p:bldP spid="43" grpId="0"/>
      <p:bldP spid="43" grpId="1"/>
      <p:bldP spid="44" grpId="0" animBg="1"/>
      <p:bldP spid="45" grpId="0"/>
      <p:bldP spid="46" grpId="0" animBg="1"/>
      <p:bldP spid="50" grpId="0"/>
      <p:bldP spid="51" grpId="0"/>
      <p:bldP spid="5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7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51470"/>
            <a:ext cx="7353300" cy="2717800"/>
          </a:xfrm>
          <a:prstGeom prst="rect">
            <a:avLst/>
          </a:prstGeom>
          <a:noFill/>
        </p:spPr>
      </p:pic>
      <p:sp>
        <p:nvSpPr>
          <p:cNvPr id="40" name="Rectangle 7"/>
          <p:cNvSpPr>
            <a:spLocks noChangeArrowheads="1"/>
          </p:cNvSpPr>
          <p:nvPr/>
        </p:nvSpPr>
        <p:spPr bwMode="auto">
          <a:xfrm>
            <a:off x="5618212" y="842045"/>
            <a:ext cx="2295525" cy="1525587"/>
          </a:xfrm>
          <a:prstGeom prst="rect">
            <a:avLst/>
          </a:prstGeom>
          <a:solidFill>
            <a:srgbClr val="0066FF"/>
          </a:solidFill>
          <a:ln w="254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AutoShape 11"/>
          <p:cNvSpPr>
            <a:spLocks noChangeArrowheads="1"/>
          </p:cNvSpPr>
          <p:nvPr/>
        </p:nvSpPr>
        <p:spPr bwMode="auto">
          <a:xfrm>
            <a:off x="1370062" y="842045"/>
            <a:ext cx="3081338" cy="1495425"/>
          </a:xfrm>
          <a:prstGeom prst="parallelogram">
            <a:avLst>
              <a:gd name="adj" fmla="val 52438"/>
            </a:avLst>
          </a:prstGeom>
          <a:solidFill>
            <a:srgbClr val="FF3300"/>
          </a:solidFill>
          <a:ln w="254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Line 12"/>
          <p:cNvSpPr>
            <a:spLocks noChangeShapeType="1"/>
          </p:cNvSpPr>
          <p:nvPr/>
        </p:nvSpPr>
        <p:spPr bwMode="auto">
          <a:xfrm>
            <a:off x="2162225" y="842045"/>
            <a:ext cx="0" cy="15128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1187624" y="2787774"/>
            <a:ext cx="7199313" cy="2286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转化后的长方形和原平行四边形比，（       ）变了，（      ）不变。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长方形的长和宽与平行四边形的底和高有什么关系？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 Box 16"/>
          <p:cNvSpPr txBox="1">
            <a:spLocks noChangeArrowheads="1"/>
          </p:cNvSpPr>
          <p:nvPr/>
        </p:nvSpPr>
        <p:spPr bwMode="auto">
          <a:xfrm>
            <a:off x="1547664" y="3291011"/>
            <a:ext cx="11525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形状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 Box 17"/>
          <p:cNvSpPr txBox="1">
            <a:spLocks noChangeArrowheads="1"/>
          </p:cNvSpPr>
          <p:nvPr/>
        </p:nvSpPr>
        <p:spPr bwMode="auto">
          <a:xfrm>
            <a:off x="4211960" y="3291011"/>
            <a:ext cx="11525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 Box 22"/>
          <p:cNvSpPr txBox="1">
            <a:spLocks noChangeArrowheads="1"/>
          </p:cNvSpPr>
          <p:nvPr/>
        </p:nvSpPr>
        <p:spPr bwMode="auto">
          <a:xfrm>
            <a:off x="6338937" y="2283495"/>
            <a:ext cx="6477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 Box 23"/>
          <p:cNvSpPr txBox="1">
            <a:spLocks noChangeArrowheads="1"/>
          </p:cNvSpPr>
          <p:nvPr/>
        </p:nvSpPr>
        <p:spPr bwMode="auto">
          <a:xfrm>
            <a:off x="7273975" y="1275432"/>
            <a:ext cx="6477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Text Box 24"/>
          <p:cNvSpPr txBox="1">
            <a:spLocks noChangeArrowheads="1"/>
          </p:cNvSpPr>
          <p:nvPr/>
        </p:nvSpPr>
        <p:spPr bwMode="auto">
          <a:xfrm>
            <a:off x="2162225" y="2354932"/>
            <a:ext cx="6477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Text Box 25"/>
          <p:cNvSpPr txBox="1">
            <a:spLocks noChangeArrowheads="1"/>
          </p:cNvSpPr>
          <p:nvPr/>
        </p:nvSpPr>
        <p:spPr bwMode="auto">
          <a:xfrm>
            <a:off x="2162225" y="1346870"/>
            <a:ext cx="6477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Line 28"/>
          <p:cNvSpPr>
            <a:spLocks noChangeShapeType="1"/>
          </p:cNvSpPr>
          <p:nvPr/>
        </p:nvSpPr>
        <p:spPr bwMode="auto">
          <a:xfrm>
            <a:off x="5611862" y="2380332"/>
            <a:ext cx="2303463" cy="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Line 29"/>
          <p:cNvSpPr>
            <a:spLocks noChangeShapeType="1"/>
          </p:cNvSpPr>
          <p:nvPr/>
        </p:nvSpPr>
        <p:spPr bwMode="auto">
          <a:xfrm>
            <a:off x="7921675" y="842045"/>
            <a:ext cx="0" cy="1512887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-0.46389 -0.0037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-0.62917 -3.33333E-6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60" grpId="0" animBg="1"/>
      <p:bldP spid="60" grpId="1" animBg="1"/>
      <p:bldP spid="61" grpId="0" animBg="1"/>
      <p:bldP spid="6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755576" y="991170"/>
            <a:ext cx="792088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平行四边形的</a:t>
            </a:r>
            <a:r>
              <a:rPr lang="zh-CN" sz="2800" dirty="0">
                <a:solidFill>
                  <a:srgbClr val="FF66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r>
              <a:rPr 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sz="2800" dirty="0">
                <a:solidFill>
                  <a:srgbClr val="FF66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并求面积，</a:t>
            </a:r>
            <a:r>
              <a:rPr 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只列式不计算</a:t>
            </a:r>
            <a:r>
              <a:rPr 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sz="2800" b="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Group 5"/>
          <p:cNvGrpSpPr/>
          <p:nvPr/>
        </p:nvGrpSpPr>
        <p:grpSpPr bwMode="auto">
          <a:xfrm>
            <a:off x="378744" y="1980154"/>
            <a:ext cx="2819400" cy="1524000"/>
            <a:chOff x="0" y="0"/>
            <a:chExt cx="1776" cy="960"/>
          </a:xfrm>
        </p:grpSpPr>
        <p:sp>
          <p:nvSpPr>
            <p:cNvPr id="26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776" cy="960"/>
            </a:xfrm>
            <a:prstGeom prst="parallelogram">
              <a:avLst>
                <a:gd name="adj" fmla="val 46250"/>
              </a:avLst>
            </a:prstGeom>
            <a:solidFill>
              <a:srgbClr val="66FF99"/>
            </a:soli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zh-CN" sz="2400" b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Line 7"/>
            <p:cNvSpPr>
              <a:spLocks noChangeShapeType="1"/>
            </p:cNvSpPr>
            <p:nvPr/>
          </p:nvSpPr>
          <p:spPr bwMode="auto">
            <a:xfrm>
              <a:off x="432" y="0"/>
              <a:ext cx="0" cy="960"/>
            </a:xfrm>
            <a:prstGeom prst="line">
              <a:avLst/>
            </a:prstGeom>
            <a:noFill/>
            <a:ln w="19050" cmpd="sng">
              <a:solidFill>
                <a:srgbClr val="0000FF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Line 8"/>
            <p:cNvSpPr>
              <a:spLocks noChangeShapeType="1"/>
            </p:cNvSpPr>
            <p:nvPr/>
          </p:nvSpPr>
          <p:spPr bwMode="auto">
            <a:xfrm>
              <a:off x="432" y="864"/>
              <a:ext cx="96" cy="0"/>
            </a:xfrm>
            <a:prstGeom prst="line">
              <a:avLst/>
            </a:prstGeom>
            <a:noFill/>
            <a:ln w="19050" cmpd="sng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Line 9"/>
            <p:cNvSpPr>
              <a:spLocks noChangeShapeType="1"/>
            </p:cNvSpPr>
            <p:nvPr/>
          </p:nvSpPr>
          <p:spPr bwMode="auto">
            <a:xfrm>
              <a:off x="528" y="864"/>
              <a:ext cx="0" cy="96"/>
            </a:xfrm>
            <a:prstGeom prst="line">
              <a:avLst/>
            </a:prstGeom>
            <a:noFill/>
            <a:ln w="19050" cmpd="sng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1315369" y="3420016"/>
            <a:ext cx="10810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6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 sz="36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1028032" y="2556416"/>
            <a:ext cx="10795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6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2.5</a:t>
            </a:r>
            <a:endParaRPr lang="zh-CN" altLang="zh-CN" sz="36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AutoShape 12"/>
          <p:cNvSpPr>
            <a:spLocks noChangeArrowheads="1"/>
          </p:cNvSpPr>
          <p:nvPr/>
        </p:nvSpPr>
        <p:spPr bwMode="auto">
          <a:xfrm rot="16200000">
            <a:off x="3691857" y="2051591"/>
            <a:ext cx="2087562" cy="1512888"/>
          </a:xfrm>
          <a:prstGeom prst="parallelogram">
            <a:avLst>
              <a:gd name="adj" fmla="val 34496"/>
            </a:avLst>
          </a:prstGeom>
          <a:solidFill>
            <a:srgbClr val="66FF99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zh-CN" sz="2800" b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4268119" y="3493041"/>
            <a:ext cx="9366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6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4.5</a:t>
            </a:r>
            <a:endParaRPr lang="zh-CN" altLang="zh-CN" sz="36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4484019" y="2267491"/>
            <a:ext cx="57626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 b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 sz="4000" b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 Box 15"/>
          <p:cNvSpPr txBox="1">
            <a:spLocks noChangeArrowheads="1"/>
          </p:cNvSpPr>
          <p:nvPr/>
        </p:nvSpPr>
        <p:spPr bwMode="auto">
          <a:xfrm>
            <a:off x="5490494" y="2772316"/>
            <a:ext cx="8651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6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zh-CN" sz="36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Line 16"/>
          <p:cNvSpPr>
            <a:spLocks noChangeShapeType="1"/>
          </p:cNvSpPr>
          <p:nvPr/>
        </p:nvSpPr>
        <p:spPr bwMode="auto">
          <a:xfrm flipH="1">
            <a:off x="3979194" y="2411954"/>
            <a:ext cx="1512888" cy="0"/>
          </a:xfrm>
          <a:prstGeom prst="line">
            <a:avLst/>
          </a:prstGeom>
          <a:noFill/>
          <a:ln w="25400" cmpd="sng">
            <a:solidFill>
              <a:schemeClr val="tx1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Line 17"/>
          <p:cNvSpPr>
            <a:spLocks noChangeShapeType="1"/>
          </p:cNvSpPr>
          <p:nvPr/>
        </p:nvSpPr>
        <p:spPr bwMode="auto">
          <a:xfrm>
            <a:off x="4195094" y="2196054"/>
            <a:ext cx="0" cy="2159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Line 18"/>
          <p:cNvSpPr>
            <a:spLocks noChangeShapeType="1"/>
          </p:cNvSpPr>
          <p:nvPr/>
        </p:nvSpPr>
        <p:spPr bwMode="auto">
          <a:xfrm>
            <a:off x="3979194" y="2196054"/>
            <a:ext cx="2159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8" name="Group 19"/>
          <p:cNvGrpSpPr/>
          <p:nvPr/>
        </p:nvGrpSpPr>
        <p:grpSpPr bwMode="auto">
          <a:xfrm>
            <a:off x="6909719" y="1476916"/>
            <a:ext cx="1219200" cy="2400300"/>
            <a:chOff x="0" y="0"/>
            <a:chExt cx="768" cy="1512"/>
          </a:xfrm>
        </p:grpSpPr>
        <p:sp>
          <p:nvSpPr>
            <p:cNvPr id="59" name="AutoShape 20"/>
            <p:cNvSpPr>
              <a:spLocks noChangeArrowheads="1"/>
            </p:cNvSpPr>
            <p:nvPr/>
          </p:nvSpPr>
          <p:spPr bwMode="auto">
            <a:xfrm rot="5400000" flipH="1">
              <a:off x="-372" y="372"/>
              <a:ext cx="1512" cy="768"/>
            </a:xfrm>
            <a:prstGeom prst="parallelogram">
              <a:avLst>
                <a:gd name="adj" fmla="val 49219"/>
              </a:avLst>
            </a:prstGeom>
            <a:solidFill>
              <a:srgbClr val="66FF99"/>
            </a:soli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rot="10800000" vert="eaVert" wrap="none" anchor="ctr"/>
            <a:lstStyle/>
            <a:p>
              <a:endParaRPr lang="zh-CN" altLang="zh-CN" sz="2400" b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Line 21"/>
            <p:cNvSpPr>
              <a:spLocks noChangeShapeType="1"/>
            </p:cNvSpPr>
            <p:nvPr/>
          </p:nvSpPr>
          <p:spPr bwMode="auto">
            <a:xfrm>
              <a:off x="0" y="384"/>
              <a:ext cx="768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prstDash val="sysDot"/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1" name="Group 22"/>
            <p:cNvGrpSpPr/>
            <p:nvPr/>
          </p:nvGrpSpPr>
          <p:grpSpPr bwMode="auto">
            <a:xfrm>
              <a:off x="672" y="384"/>
              <a:ext cx="96" cy="96"/>
              <a:chOff x="0" y="0"/>
              <a:chExt cx="96" cy="96"/>
            </a:xfrm>
          </p:grpSpPr>
          <p:sp>
            <p:nvSpPr>
              <p:cNvPr id="62" name="Line 23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6"/>
              </a:xfrm>
              <a:prstGeom prst="line">
                <a:avLst/>
              </a:prstGeom>
              <a:noFill/>
              <a:ln w="9525" cmpd="sng">
                <a:solidFill>
                  <a:srgbClr val="3333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Line 24"/>
              <p:cNvSpPr>
                <a:spLocks noChangeShapeType="1"/>
              </p:cNvSpPr>
              <p:nvPr/>
            </p:nvSpPr>
            <p:spPr bwMode="auto">
              <a:xfrm>
                <a:off x="0" y="96"/>
                <a:ext cx="96" cy="0"/>
              </a:xfrm>
              <a:prstGeom prst="line">
                <a:avLst/>
              </a:prstGeom>
              <a:noFill/>
              <a:ln w="9525" cmpd="sng">
                <a:solidFill>
                  <a:srgbClr val="3333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4" name="Text Box 25"/>
          <p:cNvSpPr txBox="1">
            <a:spLocks noChangeArrowheads="1"/>
          </p:cNvSpPr>
          <p:nvPr/>
        </p:nvSpPr>
        <p:spPr bwMode="auto">
          <a:xfrm>
            <a:off x="7435182" y="3493041"/>
            <a:ext cx="1081087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zh-CN" sz="40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Text Box 26"/>
          <p:cNvSpPr txBox="1">
            <a:spLocks noChangeArrowheads="1"/>
          </p:cNvSpPr>
          <p:nvPr/>
        </p:nvSpPr>
        <p:spPr bwMode="auto">
          <a:xfrm>
            <a:off x="7219282" y="2562766"/>
            <a:ext cx="9366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6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2.4</a:t>
            </a:r>
            <a:endParaRPr lang="zh-CN" altLang="zh-CN" sz="36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Text Box 27"/>
          <p:cNvSpPr txBox="1">
            <a:spLocks noChangeArrowheads="1"/>
          </p:cNvSpPr>
          <p:nvPr/>
        </p:nvSpPr>
        <p:spPr bwMode="auto">
          <a:xfrm>
            <a:off x="7220869" y="1926179"/>
            <a:ext cx="122396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6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1.6</a:t>
            </a:r>
            <a:endParaRPr lang="zh-CN" altLang="zh-CN" sz="36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Text Box 28"/>
          <p:cNvSpPr txBox="1">
            <a:spLocks noChangeArrowheads="1"/>
          </p:cNvSpPr>
          <p:nvPr/>
        </p:nvSpPr>
        <p:spPr bwMode="auto">
          <a:xfrm>
            <a:off x="8084469" y="2124616"/>
            <a:ext cx="57467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 sz="40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Line 29"/>
          <p:cNvSpPr>
            <a:spLocks noChangeShapeType="1"/>
          </p:cNvSpPr>
          <p:nvPr/>
        </p:nvSpPr>
        <p:spPr bwMode="auto">
          <a:xfrm>
            <a:off x="6931944" y="2051591"/>
            <a:ext cx="576263" cy="1512888"/>
          </a:xfrm>
          <a:prstGeom prst="line">
            <a:avLst/>
          </a:prstGeom>
          <a:noFill/>
          <a:ln w="25400" cmpd="sng">
            <a:solidFill>
              <a:schemeClr val="tx1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Line 30"/>
          <p:cNvSpPr>
            <a:spLocks noChangeShapeType="1"/>
          </p:cNvSpPr>
          <p:nvPr/>
        </p:nvSpPr>
        <p:spPr bwMode="auto">
          <a:xfrm>
            <a:off x="7579644" y="3348579"/>
            <a:ext cx="73025" cy="144462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" name="Line 31"/>
          <p:cNvSpPr>
            <a:spLocks noChangeShapeType="1"/>
          </p:cNvSpPr>
          <p:nvPr/>
        </p:nvSpPr>
        <p:spPr bwMode="auto">
          <a:xfrm flipV="1">
            <a:off x="7436769" y="3348579"/>
            <a:ext cx="142875" cy="71437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 Box 32"/>
          <p:cNvSpPr txBox="1">
            <a:spLocks noChangeArrowheads="1"/>
          </p:cNvSpPr>
          <p:nvPr/>
        </p:nvSpPr>
        <p:spPr bwMode="auto">
          <a:xfrm>
            <a:off x="991519" y="4208770"/>
            <a:ext cx="22320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4×2.5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 Box 33"/>
          <p:cNvSpPr txBox="1">
            <a:spLocks noChangeArrowheads="1"/>
          </p:cNvSpPr>
          <p:nvPr/>
        </p:nvSpPr>
        <p:spPr bwMode="auto">
          <a:xfrm>
            <a:off x="3691856" y="4130750"/>
            <a:ext cx="15843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5×4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Text Box 34"/>
          <p:cNvSpPr txBox="1">
            <a:spLocks noChangeArrowheads="1"/>
          </p:cNvSpPr>
          <p:nvPr/>
        </p:nvSpPr>
        <p:spPr bwMode="auto">
          <a:xfrm>
            <a:off x="6212807" y="4173762"/>
            <a:ext cx="136683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2×2.4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Text Box 35"/>
          <p:cNvSpPr txBox="1">
            <a:spLocks noChangeArrowheads="1"/>
          </p:cNvSpPr>
          <p:nvPr/>
        </p:nvSpPr>
        <p:spPr bwMode="auto">
          <a:xfrm>
            <a:off x="7476456" y="4152807"/>
            <a:ext cx="12160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3×1.6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Line 36"/>
          <p:cNvSpPr>
            <a:spLocks noChangeShapeType="1"/>
          </p:cNvSpPr>
          <p:nvPr/>
        </p:nvSpPr>
        <p:spPr bwMode="auto">
          <a:xfrm>
            <a:off x="1099469" y="1980154"/>
            <a:ext cx="1655763" cy="865187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6" name="Line 37"/>
          <p:cNvSpPr>
            <a:spLocks noChangeShapeType="1"/>
          </p:cNvSpPr>
          <p:nvPr/>
        </p:nvSpPr>
        <p:spPr bwMode="auto">
          <a:xfrm flipV="1">
            <a:off x="2612357" y="2627854"/>
            <a:ext cx="71437" cy="144462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" name="Line 38"/>
          <p:cNvSpPr>
            <a:spLocks noChangeShapeType="1"/>
          </p:cNvSpPr>
          <p:nvPr/>
        </p:nvSpPr>
        <p:spPr bwMode="auto">
          <a:xfrm>
            <a:off x="2683794" y="2627854"/>
            <a:ext cx="144463" cy="730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Text Box 39"/>
          <p:cNvSpPr txBox="1">
            <a:spLocks noChangeArrowheads="1"/>
          </p:cNvSpPr>
          <p:nvPr/>
        </p:nvSpPr>
        <p:spPr bwMode="auto">
          <a:xfrm>
            <a:off x="1963069" y="1980154"/>
            <a:ext cx="441146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zh-CN" sz="4000" b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 sz="4000" b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71" grpId="0" autoUpdateAnimBg="0"/>
      <p:bldP spid="72" grpId="0" autoUpdateAnimBg="0"/>
      <p:bldP spid="73" grpId="0" autoUpdateAnimBg="0"/>
      <p:bldP spid="7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395536" y="516334"/>
            <a:ext cx="6781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算出下面每个平行四边形的面积。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AutoShape 8"/>
          <p:cNvSpPr>
            <a:spLocks noChangeArrowheads="1"/>
          </p:cNvSpPr>
          <p:nvPr/>
        </p:nvSpPr>
        <p:spPr bwMode="auto">
          <a:xfrm>
            <a:off x="611436" y="2356247"/>
            <a:ext cx="2292350" cy="1358900"/>
          </a:xfrm>
          <a:prstGeom prst="parallelogram">
            <a:avLst>
              <a:gd name="adj" fmla="val 42173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AutoShape 9"/>
          <p:cNvSpPr>
            <a:spLocks noChangeArrowheads="1"/>
          </p:cNvSpPr>
          <p:nvPr/>
        </p:nvSpPr>
        <p:spPr bwMode="auto">
          <a:xfrm>
            <a:off x="6659811" y="2067322"/>
            <a:ext cx="1511300" cy="2087563"/>
          </a:xfrm>
          <a:prstGeom prst="parallelogram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auto">
          <a:xfrm rot="16200000">
            <a:off x="3701505" y="2493566"/>
            <a:ext cx="2232025" cy="1236663"/>
          </a:xfrm>
          <a:prstGeom prst="parallelogram">
            <a:avLst>
              <a:gd name="adj" fmla="val 20405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Line 11"/>
          <p:cNvSpPr>
            <a:spLocks noChangeShapeType="1"/>
          </p:cNvSpPr>
          <p:nvPr/>
        </p:nvSpPr>
        <p:spPr bwMode="auto">
          <a:xfrm flipH="1" flipV="1">
            <a:off x="4199186" y="2343547"/>
            <a:ext cx="1236663" cy="127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</p:spPr>
        <p:txBody>
          <a:bodyPr wrap="none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>
            <a:off x="1187699" y="2356247"/>
            <a:ext cx="0" cy="13684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</p:spPr>
        <p:txBody>
          <a:bodyPr wrap="none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Rectangle 14"/>
          <p:cNvSpPr>
            <a:spLocks noChangeArrowheads="1"/>
          </p:cNvSpPr>
          <p:nvPr/>
        </p:nvSpPr>
        <p:spPr bwMode="auto">
          <a:xfrm>
            <a:off x="1187699" y="3580210"/>
            <a:ext cx="163512" cy="1349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Rectangle 15"/>
          <p:cNvSpPr>
            <a:spLocks noChangeArrowheads="1"/>
          </p:cNvSpPr>
          <p:nvPr/>
        </p:nvSpPr>
        <p:spPr bwMode="auto">
          <a:xfrm>
            <a:off x="4199186" y="2343547"/>
            <a:ext cx="157163" cy="157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 Box 16"/>
          <p:cNvSpPr txBox="1">
            <a:spLocks noChangeArrowheads="1"/>
          </p:cNvSpPr>
          <p:nvPr/>
        </p:nvSpPr>
        <p:spPr bwMode="auto">
          <a:xfrm>
            <a:off x="827584" y="3795886"/>
            <a:ext cx="17287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1548061" y="3003947"/>
            <a:ext cx="1219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 Box 18"/>
          <p:cNvSpPr txBox="1">
            <a:spLocks noChangeArrowheads="1"/>
          </p:cNvSpPr>
          <p:nvPr/>
        </p:nvSpPr>
        <p:spPr bwMode="auto">
          <a:xfrm>
            <a:off x="4211886" y="2500710"/>
            <a:ext cx="1828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 Box 19"/>
          <p:cNvSpPr txBox="1">
            <a:spLocks noChangeArrowheads="1"/>
          </p:cNvSpPr>
          <p:nvPr/>
        </p:nvSpPr>
        <p:spPr bwMode="auto">
          <a:xfrm>
            <a:off x="3360986" y="2800747"/>
            <a:ext cx="144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 Box 22"/>
          <p:cNvSpPr txBox="1">
            <a:spLocks noChangeArrowheads="1"/>
          </p:cNvSpPr>
          <p:nvPr/>
        </p:nvSpPr>
        <p:spPr bwMode="auto">
          <a:xfrm>
            <a:off x="395536" y="1491630"/>
            <a:ext cx="37798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12×8=96(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平方厘米</a:t>
            </a:r>
            <a:r>
              <a:rPr 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 Box 23"/>
          <p:cNvSpPr txBox="1">
            <a:spLocks noChangeArrowheads="1"/>
          </p:cNvSpPr>
          <p:nvPr/>
        </p:nvSpPr>
        <p:spPr bwMode="auto">
          <a:xfrm>
            <a:off x="2556124" y="4227934"/>
            <a:ext cx="50419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50×26=1300(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平方米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 Box 25"/>
          <p:cNvSpPr txBox="1">
            <a:spLocks noChangeArrowheads="1"/>
          </p:cNvSpPr>
          <p:nvPr/>
        </p:nvSpPr>
        <p:spPr bwMode="auto">
          <a:xfrm rot="883332">
            <a:off x="6804274" y="2932510"/>
            <a:ext cx="14208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 Box 26"/>
          <p:cNvSpPr txBox="1">
            <a:spLocks noChangeArrowheads="1"/>
          </p:cNvSpPr>
          <p:nvPr/>
        </p:nvSpPr>
        <p:spPr bwMode="auto">
          <a:xfrm rot="16862457">
            <a:off x="5853361" y="2654697"/>
            <a:ext cx="17033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Line 29"/>
          <p:cNvSpPr>
            <a:spLocks noChangeShapeType="1"/>
          </p:cNvSpPr>
          <p:nvPr/>
        </p:nvSpPr>
        <p:spPr bwMode="auto">
          <a:xfrm flipH="1" flipV="1">
            <a:off x="6875711" y="2788047"/>
            <a:ext cx="1079500" cy="2159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Rectangle 30"/>
          <p:cNvSpPr>
            <a:spLocks noChangeArrowheads="1"/>
          </p:cNvSpPr>
          <p:nvPr/>
        </p:nvSpPr>
        <p:spPr bwMode="auto">
          <a:xfrm rot="600000">
            <a:off x="7812336" y="2859485"/>
            <a:ext cx="149225" cy="139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Text Box 31"/>
          <p:cNvSpPr txBox="1">
            <a:spLocks noChangeArrowheads="1"/>
          </p:cNvSpPr>
          <p:nvPr/>
        </p:nvSpPr>
        <p:spPr bwMode="auto">
          <a:xfrm>
            <a:off x="4499224" y="1419622"/>
            <a:ext cx="432124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 dirty="0">
                <a:solidFill>
                  <a:srgbClr val="D6009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24×14=336(</a:t>
            </a:r>
            <a:r>
              <a:rPr lang="zh-CN" altLang="en-US" sz="3200" b="1" dirty="0">
                <a:solidFill>
                  <a:srgbClr val="D6009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平方厘米</a:t>
            </a:r>
            <a:r>
              <a:rPr lang="en-US" sz="3200" b="1" dirty="0">
                <a:solidFill>
                  <a:srgbClr val="D6009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D6009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utoUpdateAnimBg="0"/>
      <p:bldP spid="47" grpId="0" autoUpdateAnimBg="0"/>
      <p:bldP spid="5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82"/>
          <p:cNvPicPr>
            <a:picLocks noChangeAspect="1" noChangeArrowheads="1"/>
          </p:cNvPicPr>
          <p:nvPr/>
        </p:nvPicPr>
        <p:blipFill rotWithShape="1">
          <a:blip r:embed="rId1" cstate="print"/>
          <a:srcRect l="15516" t="23675" r="13731" b="61330"/>
          <a:stretch>
            <a:fillRect/>
          </a:stretch>
        </p:blipFill>
        <p:spPr bwMode="auto">
          <a:xfrm>
            <a:off x="1475656" y="1710858"/>
            <a:ext cx="6037234" cy="1508964"/>
          </a:xfrm>
          <a:prstGeom prst="rect">
            <a:avLst/>
          </a:prstGeom>
          <a:noFill/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330325" y="3219822"/>
            <a:ext cx="2954338" cy="163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 =ah </a:t>
            </a:r>
            <a:endParaRPr kumimoji="1" lang="en-US" altLang="zh-CN" sz="2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=5×2.5</a:t>
            </a:r>
            <a:endParaRPr kumimoji="1" lang="en-US" altLang="zh-CN" sz="2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= 12.5</a:t>
            </a:r>
            <a:r>
              <a:rPr kumimoji="1" lang="zh-CN" altLang="en-US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1" lang="en-US" altLang="zh-CN" sz="2600" b="1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1" lang="zh-CN" altLang="en-US" sz="2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851920" y="3795886"/>
            <a:ext cx="4465638" cy="556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答：它的面积是 </a:t>
            </a:r>
            <a:r>
              <a:rPr kumimoji="1"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12.5 m</a:t>
            </a:r>
            <a:r>
              <a:rPr kumimoji="1" lang="en-US" altLang="zh-CN" sz="26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10989" y="483518"/>
            <a:ext cx="792202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一个平行四边形的停车位底长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5m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，高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2.5m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，它的面积是多少？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607087" y="1812585"/>
            <a:ext cx="2735262" cy="1639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 =ah </a:t>
            </a:r>
            <a:endParaRPr kumimoji="1"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=60 × 80</a:t>
            </a:r>
            <a:endParaRPr kumimoji="1"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= 4800</a:t>
            </a:r>
            <a:r>
              <a:rPr kumimoji="1"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1" lang="en-US" altLang="zh-CN" sz="2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1"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611559" y="483518"/>
            <a:ext cx="4606923" cy="11523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如果每平方米的花可卖</a:t>
            </a:r>
            <a:r>
              <a:rPr kumimoji="1"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8.8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元。这块花圃的花能卖多少钱？</a:t>
            </a:r>
            <a:endParaRPr kumimoji="1"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Group 4"/>
          <p:cNvGrpSpPr/>
          <p:nvPr/>
        </p:nvGrpSpPr>
        <p:grpSpPr bwMode="auto">
          <a:xfrm>
            <a:off x="5293097" y="772443"/>
            <a:ext cx="2808288" cy="1803400"/>
            <a:chOff x="3379" y="1026"/>
            <a:chExt cx="1769" cy="1136"/>
          </a:xfrm>
        </p:grpSpPr>
        <p:sp>
          <p:nvSpPr>
            <p:cNvPr id="26" name="AutoShape 5"/>
            <p:cNvSpPr>
              <a:spLocks noChangeArrowheads="1"/>
            </p:cNvSpPr>
            <p:nvPr/>
          </p:nvSpPr>
          <p:spPr bwMode="auto">
            <a:xfrm>
              <a:off x="3379" y="1026"/>
              <a:ext cx="1769" cy="862"/>
            </a:xfrm>
            <a:prstGeom prst="parallelogram">
              <a:avLst>
                <a:gd name="adj" fmla="val 51305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Line 6"/>
            <p:cNvSpPr>
              <a:spLocks noChangeShapeType="1"/>
            </p:cNvSpPr>
            <p:nvPr/>
          </p:nvSpPr>
          <p:spPr bwMode="auto">
            <a:xfrm>
              <a:off x="3833" y="1026"/>
              <a:ext cx="0" cy="862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3893" y="1852"/>
              <a:ext cx="501" cy="3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2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80m</a:t>
              </a:r>
              <a:endParaRPr kumimoji="1"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auto">
            <a:xfrm>
              <a:off x="3802" y="1308"/>
              <a:ext cx="501" cy="3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2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60m</a:t>
              </a:r>
              <a:endParaRPr kumimoji="1"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Rectangle 9"/>
          <p:cNvSpPr>
            <a:spLocks noChangeArrowheads="1"/>
          </p:cNvSpPr>
          <p:nvPr/>
        </p:nvSpPr>
        <p:spPr bwMode="auto">
          <a:xfrm>
            <a:off x="2016361" y="4011910"/>
            <a:ext cx="5111278" cy="556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答：这块花圃的花能卖</a:t>
            </a:r>
            <a:r>
              <a:rPr kumimoji="1"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42240</a:t>
            </a:r>
            <a:r>
              <a:rPr kumimoji="1"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kumimoji="1"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763688" y="3431753"/>
            <a:ext cx="4465637" cy="556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4800×8.8=42240</a:t>
            </a:r>
            <a:r>
              <a:rPr kumimoji="1"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kumimoji="1"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1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83568" y="627534"/>
            <a:ext cx="819936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个平行四边形的面积一样大吗？为什么？</a:t>
            </a:r>
            <a:endParaRPr lang="zh-CN" sz="2800" dirty="0">
              <a:solidFill>
                <a:srgbClr val="3333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259632" y="1378420"/>
            <a:ext cx="6278420" cy="2386660"/>
            <a:chOff x="1043260" y="1543002"/>
            <a:chExt cx="6278420" cy="2386660"/>
          </a:xfrm>
        </p:grpSpPr>
        <p:sp>
          <p:nvSpPr>
            <p:cNvPr id="12" name="Line 3"/>
            <p:cNvSpPr>
              <a:spLocks noChangeShapeType="1"/>
            </p:cNvSpPr>
            <p:nvPr/>
          </p:nvSpPr>
          <p:spPr bwMode="auto">
            <a:xfrm>
              <a:off x="1043260" y="1563638"/>
              <a:ext cx="61928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4"/>
            <p:cNvSpPr>
              <a:spLocks noChangeShapeType="1"/>
            </p:cNvSpPr>
            <p:nvPr/>
          </p:nvSpPr>
          <p:spPr bwMode="auto">
            <a:xfrm>
              <a:off x="1116285" y="3363863"/>
              <a:ext cx="61928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 rot="16200000">
              <a:off x="937098" y="2263209"/>
              <a:ext cx="582211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2cm</a:t>
              </a:r>
              <a:endParaRPr lang="en-US" altLang="zh-CN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540646" y="3380767"/>
              <a:ext cx="864096" cy="287995"/>
              <a:chOff x="3203848" y="3363863"/>
              <a:chExt cx="864096" cy="287995"/>
            </a:xfrm>
          </p:grpSpPr>
          <p:sp>
            <p:nvSpPr>
              <p:cNvPr id="18" name="Line 9"/>
              <p:cNvSpPr>
                <a:spLocks noChangeShapeType="1"/>
              </p:cNvSpPr>
              <p:nvPr/>
            </p:nvSpPr>
            <p:spPr bwMode="auto">
              <a:xfrm>
                <a:off x="3203848" y="3363863"/>
                <a:ext cx="0" cy="2174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Line 10"/>
              <p:cNvSpPr>
                <a:spLocks noChangeShapeType="1"/>
              </p:cNvSpPr>
              <p:nvPr/>
            </p:nvSpPr>
            <p:spPr bwMode="auto">
              <a:xfrm>
                <a:off x="4067944" y="3363863"/>
                <a:ext cx="0" cy="2174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" name="Group 11"/>
              <p:cNvGrpSpPr/>
              <p:nvPr/>
            </p:nvGrpSpPr>
            <p:grpSpPr bwMode="auto">
              <a:xfrm>
                <a:off x="3203849" y="3508324"/>
                <a:ext cx="862666" cy="143534"/>
                <a:chOff x="2290" y="2432"/>
                <a:chExt cx="454" cy="0"/>
              </a:xfrm>
            </p:grpSpPr>
            <p:sp>
              <p:nvSpPr>
                <p:cNvPr id="21" name="Line 12"/>
                <p:cNvSpPr>
                  <a:spLocks noChangeShapeType="1"/>
                </p:cNvSpPr>
                <p:nvPr/>
              </p:nvSpPr>
              <p:spPr bwMode="auto">
                <a:xfrm>
                  <a:off x="2517" y="2432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2290" y="2432"/>
                  <a:ext cx="318" cy="0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>
              <a:off x="1623473" y="3560330"/>
              <a:ext cx="582211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1cm</a:t>
              </a:r>
              <a:endPara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4" name="Group 15"/>
            <p:cNvGrpSpPr/>
            <p:nvPr/>
          </p:nvGrpSpPr>
          <p:grpSpPr bwMode="auto">
            <a:xfrm>
              <a:off x="1476648" y="1563638"/>
              <a:ext cx="0" cy="1801812"/>
              <a:chOff x="1202" y="1207"/>
              <a:chExt cx="0" cy="1135"/>
            </a:xfrm>
          </p:grpSpPr>
          <p:sp>
            <p:nvSpPr>
              <p:cNvPr id="25" name="Line 16"/>
              <p:cNvSpPr>
                <a:spLocks noChangeShapeType="1"/>
              </p:cNvSpPr>
              <p:nvPr/>
            </p:nvSpPr>
            <p:spPr bwMode="auto">
              <a:xfrm>
                <a:off x="1202" y="1389"/>
                <a:ext cx="0" cy="953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Line 17"/>
              <p:cNvSpPr>
                <a:spLocks noChangeShapeType="1"/>
              </p:cNvSpPr>
              <p:nvPr/>
            </p:nvSpPr>
            <p:spPr bwMode="auto">
              <a:xfrm flipV="1">
                <a:off x="1202" y="1207"/>
                <a:ext cx="0" cy="36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平行四边形 26"/>
            <p:cNvSpPr/>
            <p:nvPr/>
          </p:nvSpPr>
          <p:spPr>
            <a:xfrm>
              <a:off x="1540427" y="1543002"/>
              <a:ext cx="1159360" cy="1809746"/>
            </a:xfrm>
            <a:prstGeom prst="parallelogram">
              <a:avLst>
                <a:gd name="adj" fmla="val 26384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2763564" y="1556083"/>
              <a:ext cx="1952446" cy="1787143"/>
            </a:xfrm>
            <a:prstGeom prst="parallelogram">
              <a:avLst>
                <a:gd name="adj" fmla="val 60285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764906" y="3343227"/>
              <a:ext cx="864096" cy="287995"/>
              <a:chOff x="3203848" y="3363863"/>
              <a:chExt cx="864096" cy="287995"/>
            </a:xfrm>
          </p:grpSpPr>
          <p:sp>
            <p:nvSpPr>
              <p:cNvPr id="31" name="Line 9"/>
              <p:cNvSpPr>
                <a:spLocks noChangeShapeType="1"/>
              </p:cNvSpPr>
              <p:nvPr/>
            </p:nvSpPr>
            <p:spPr bwMode="auto">
              <a:xfrm>
                <a:off x="3203848" y="3363863"/>
                <a:ext cx="0" cy="2174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Line 10"/>
              <p:cNvSpPr>
                <a:spLocks noChangeShapeType="1"/>
              </p:cNvSpPr>
              <p:nvPr/>
            </p:nvSpPr>
            <p:spPr bwMode="auto">
              <a:xfrm>
                <a:off x="4067944" y="3363863"/>
                <a:ext cx="0" cy="2174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3" name="Group 11"/>
              <p:cNvGrpSpPr/>
              <p:nvPr/>
            </p:nvGrpSpPr>
            <p:grpSpPr bwMode="auto">
              <a:xfrm>
                <a:off x="3203849" y="3508324"/>
                <a:ext cx="862666" cy="143534"/>
                <a:chOff x="2290" y="2432"/>
                <a:chExt cx="454" cy="0"/>
              </a:xfrm>
            </p:grpSpPr>
            <p:sp>
              <p:nvSpPr>
                <p:cNvPr id="34" name="Line 12"/>
                <p:cNvSpPr>
                  <a:spLocks noChangeShapeType="1"/>
                </p:cNvSpPr>
                <p:nvPr/>
              </p:nvSpPr>
              <p:spPr bwMode="auto">
                <a:xfrm>
                  <a:off x="2517" y="2432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5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2290" y="2432"/>
                  <a:ext cx="318" cy="0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2847733" y="3522790"/>
              <a:ext cx="582211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1cm</a:t>
              </a:r>
              <a:endPara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5049020" y="3373510"/>
              <a:ext cx="864096" cy="287995"/>
              <a:chOff x="3203848" y="3363863"/>
              <a:chExt cx="864096" cy="287995"/>
            </a:xfrm>
          </p:grpSpPr>
          <p:sp>
            <p:nvSpPr>
              <p:cNvPr id="38" name="Line 9"/>
              <p:cNvSpPr>
                <a:spLocks noChangeShapeType="1"/>
              </p:cNvSpPr>
              <p:nvPr/>
            </p:nvSpPr>
            <p:spPr bwMode="auto">
              <a:xfrm>
                <a:off x="3203848" y="3363863"/>
                <a:ext cx="0" cy="2174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Line 10"/>
              <p:cNvSpPr>
                <a:spLocks noChangeShapeType="1"/>
              </p:cNvSpPr>
              <p:nvPr/>
            </p:nvSpPr>
            <p:spPr bwMode="auto">
              <a:xfrm>
                <a:off x="4067944" y="3363863"/>
                <a:ext cx="0" cy="2174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0" name="Group 11"/>
              <p:cNvGrpSpPr/>
              <p:nvPr/>
            </p:nvGrpSpPr>
            <p:grpSpPr bwMode="auto">
              <a:xfrm>
                <a:off x="3203849" y="3508324"/>
                <a:ext cx="862666" cy="143534"/>
                <a:chOff x="2290" y="2432"/>
                <a:chExt cx="454" cy="0"/>
              </a:xfrm>
            </p:grpSpPr>
            <p:sp>
              <p:nvSpPr>
                <p:cNvPr id="41" name="Line 12"/>
                <p:cNvSpPr>
                  <a:spLocks noChangeShapeType="1"/>
                </p:cNvSpPr>
                <p:nvPr/>
              </p:nvSpPr>
              <p:spPr bwMode="auto">
                <a:xfrm>
                  <a:off x="2517" y="2432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2290" y="2432"/>
                  <a:ext cx="318" cy="0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>
              <a:off x="5131847" y="3553073"/>
              <a:ext cx="582211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1cm</a:t>
              </a:r>
              <a:endPara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457584" y="3373510"/>
              <a:ext cx="864096" cy="287995"/>
              <a:chOff x="3203848" y="3363863"/>
              <a:chExt cx="864096" cy="287995"/>
            </a:xfrm>
          </p:grpSpPr>
          <p:sp>
            <p:nvSpPr>
              <p:cNvPr id="45" name="Line 9"/>
              <p:cNvSpPr>
                <a:spLocks noChangeShapeType="1"/>
              </p:cNvSpPr>
              <p:nvPr/>
            </p:nvSpPr>
            <p:spPr bwMode="auto">
              <a:xfrm>
                <a:off x="3203848" y="3363863"/>
                <a:ext cx="0" cy="2174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Line 10"/>
              <p:cNvSpPr>
                <a:spLocks noChangeShapeType="1"/>
              </p:cNvSpPr>
              <p:nvPr/>
            </p:nvSpPr>
            <p:spPr bwMode="auto">
              <a:xfrm>
                <a:off x="4067944" y="3363863"/>
                <a:ext cx="0" cy="2174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7" name="Group 11"/>
              <p:cNvGrpSpPr/>
              <p:nvPr/>
            </p:nvGrpSpPr>
            <p:grpSpPr bwMode="auto">
              <a:xfrm>
                <a:off x="3203849" y="3508324"/>
                <a:ext cx="862666" cy="143534"/>
                <a:chOff x="2290" y="2432"/>
                <a:chExt cx="454" cy="0"/>
              </a:xfrm>
            </p:grpSpPr>
            <p:sp>
              <p:nvSpPr>
                <p:cNvPr id="48" name="Line 12"/>
                <p:cNvSpPr>
                  <a:spLocks noChangeShapeType="1"/>
                </p:cNvSpPr>
                <p:nvPr/>
              </p:nvSpPr>
              <p:spPr bwMode="auto">
                <a:xfrm>
                  <a:off x="2517" y="2432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2290" y="2432"/>
                  <a:ext cx="318" cy="0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50" name="Rectangle 14"/>
            <p:cNvSpPr>
              <a:spLocks noChangeArrowheads="1"/>
            </p:cNvSpPr>
            <p:nvPr/>
          </p:nvSpPr>
          <p:spPr bwMode="auto">
            <a:xfrm>
              <a:off x="6540411" y="3553073"/>
              <a:ext cx="582211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1cm</a:t>
              </a:r>
              <a:endPara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平行四边形 50"/>
            <p:cNvSpPr/>
            <p:nvPr/>
          </p:nvSpPr>
          <p:spPr>
            <a:xfrm flipH="1">
              <a:off x="4915068" y="1565682"/>
              <a:ext cx="996618" cy="1787143"/>
            </a:xfrm>
            <a:prstGeom prst="parallelogram">
              <a:avLst>
                <a:gd name="adj" fmla="val 14877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 flipH="1">
              <a:off x="6084167" y="1556083"/>
              <a:ext cx="1215707" cy="1787143"/>
            </a:xfrm>
            <a:prstGeom prst="parallelogram">
              <a:avLst>
                <a:gd name="adj" fmla="val 31432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Rectangle 9"/>
          <p:cNvSpPr>
            <a:spLocks noChangeArrowheads="1"/>
          </p:cNvSpPr>
          <p:nvPr/>
        </p:nvSpPr>
        <p:spPr bwMode="auto">
          <a:xfrm>
            <a:off x="1723340" y="3849611"/>
            <a:ext cx="5152914" cy="556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底和高都一样，面积也一样大。</a:t>
            </a:r>
            <a:endParaRPr kumimoji="1"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778</Words>
  <Application>WPS 演示</Application>
  <PresentationFormat>全屏显示(16:9)</PresentationFormat>
  <Paragraphs>158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61</cp:revision>
  <dcterms:created xsi:type="dcterms:W3CDTF">2018-09-11T05:46:00Z</dcterms:created>
  <dcterms:modified xsi:type="dcterms:W3CDTF">2023-08-28T08:55:22Z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883561796B0A487590A747237EB96372_12</vt:lpwstr>
  </property>
  <property fmtid="{D5CDD505-2E9C-101B-9397-08002B2CF9AE}" pid="3" name="KSOProductBuildVer">
    <vt:lpwstr>2052-12.1.0.15120</vt:lpwstr>
  </property>
</Properties>
</file>