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  <p:sldMasterId id="2147483656" r:id="rId4"/>
    <p:sldMasterId id="2147483669" r:id="rId5"/>
  </p:sldMasterIdLst>
  <p:notesMasterIdLst>
    <p:notesMasterId r:id="rId13"/>
  </p:notesMasterIdLst>
  <p:sldIdLst>
    <p:sldId id="268" r:id="rId6"/>
    <p:sldId id="257" r:id="rId7"/>
    <p:sldId id="258" r:id="rId8"/>
    <p:sldId id="267" r:id="rId9"/>
    <p:sldId id="266" r:id="rId10"/>
    <p:sldId id="265" r:id="rId11"/>
    <p:sldId id="264" r:id="rId12"/>
    <p:sldId id="263" r:id="rId14"/>
    <p:sldId id="262" r:id="rId15"/>
    <p:sldId id="275" r:id="rId16"/>
    <p:sldId id="276" r:id="rId17"/>
    <p:sldId id="259" r:id="rId18"/>
    <p:sldId id="274" r:id="rId19"/>
    <p:sldId id="261" r:id="rId20"/>
    <p:sldId id="272" r:id="rId21"/>
    <p:sldId id="273" r:id="rId22"/>
    <p:sldId id="260" r:id="rId23"/>
    <p:sldId id="277" r:id="rId24"/>
    <p:sldId id="278" r:id="rId25"/>
  </p:sldIdLst>
  <p:sldSz cx="9144000" cy="5143500" type="screen16x9"/>
  <p:notesSz cx="6858000" cy="9144000"/>
  <p:custDataLst>
    <p:tags r:id="rId30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w.xkb1.com" initials="w" lastIdx="2" clrIdx="0"/>
  <p:cmAuthor id="2" name="User" initials="U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D481"/>
    <a:srgbClr val="C5E725"/>
    <a:srgbClr val="2EDE9A"/>
    <a:srgbClr val="44C8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-618" y="-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0" Type="http://schemas.openxmlformats.org/officeDocument/2006/relationships/tags" Target="tags/tag1.xml"/><Relationship Id="rId3" Type="http://schemas.openxmlformats.org/officeDocument/2006/relationships/slideMaster" Target="slideMasters/slideMaster2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4.png"/><Relationship Id="rId7" Type="http://schemas.openxmlformats.org/officeDocument/2006/relationships/image" Target="../media/image3.png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5.xml"/><Relationship Id="rId8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6" Type="http://schemas.openxmlformats.org/officeDocument/2006/relationships/theme" Target="../theme/theme3.xml"/><Relationship Id="rId15" Type="http://schemas.openxmlformats.org/officeDocument/2006/relationships/image" Target="../media/image2.png"/><Relationship Id="rId14" Type="http://schemas.openxmlformats.org/officeDocument/2006/relationships/image" Target="../media/image3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6.xml"/><Relationship Id="rId1" Type="http://schemas.openxmlformats.org/officeDocument/2006/relationships/slideLayout" Target="../slideLayouts/slideLayout7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7.xml"/><Relationship Id="rId8" Type="http://schemas.openxmlformats.org/officeDocument/2006/relationships/slideLayout" Target="../slideLayouts/slideLayout26.xml"/><Relationship Id="rId7" Type="http://schemas.openxmlformats.org/officeDocument/2006/relationships/slideLayout" Target="../slideLayouts/slideLayout25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7" Type="http://schemas.openxmlformats.org/officeDocument/2006/relationships/theme" Target="../theme/theme4.xml"/><Relationship Id="rId16" Type="http://schemas.openxmlformats.org/officeDocument/2006/relationships/image" Target="../media/image4.png"/><Relationship Id="rId15" Type="http://schemas.openxmlformats.org/officeDocument/2006/relationships/image" Target="../media/image3.png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15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202406" y="123349"/>
            <a:ext cx="18059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出租车计费问题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9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" action="ppaction://hlinkshowjump?jump=firstslide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ts val="1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ts val="1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</a:fld>
            <a:endParaRPr 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</a:fld>
            <a:endParaRPr 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15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202406" y="123349"/>
            <a:ext cx="18059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出租车计费问题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8038959" y="4772781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" action="ppaction://hlinkshowjump?jump=firstslide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7" Type="http://schemas.openxmlformats.org/officeDocument/2006/relationships/image" Target="../media/image6.png"/><Relationship Id="rId6" Type="http://schemas.openxmlformats.org/officeDocument/2006/relationships/slide" Target="slide10.xml"/><Relationship Id="rId5" Type="http://schemas.openxmlformats.org/officeDocument/2006/relationships/slide" Target="slide1.xml"/><Relationship Id="rId4" Type="http://schemas.openxmlformats.org/officeDocument/2006/relationships/slide" Target="slide19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0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19.png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20.png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21.jpe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14.png"/><Relationship Id="rId1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11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17.png"/><Relationship Id="rId1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image" Target="../media/image23.png"/><Relationship Id="rId1" Type="http://schemas.openxmlformats.org/officeDocument/2006/relationships/image" Target="../media/image22.em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0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13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14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800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800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4" name="矩形 13"/>
          <p:cNvSpPr/>
          <p:nvPr/>
        </p:nvSpPr>
        <p:spPr>
          <a:xfrm>
            <a:off x="1423938" y="1435155"/>
            <a:ext cx="6085640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出租车计费问题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902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902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902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66772" y="3649052"/>
            <a:ext cx="1674584" cy="57902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96755" cy="68493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4000" b="1" dirty="0">
                <a:solidFill>
                  <a:srgbClr val="0050AA"/>
                </a:solidFill>
                <a:latin typeface="+mj-ea"/>
                <a:ea typeface="+mj-ea"/>
              </a:rPr>
              <a:t>小数乘法</a:t>
            </a:r>
            <a:endParaRPr lang="zh-CN" altLang="zh-CN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902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4" y="500649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8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1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73109" y1="16667" x2="73109" y2="16667"/>
                        <a14:foregroundMark x1="16807" y1="52778" x2="16807" y2="52778"/>
                        <a14:foregroundMark x1="49580" y1="67361" x2="49580" y2="67361"/>
                        <a14:foregroundMark x1="43697" y1="68056" x2="43697" y2="68056"/>
                        <a14:foregroundMark x1="43697" y1="68056" x2="43697" y2="68056"/>
                        <a14:foregroundMark x1="35294" y1="70833" x2="38655" y2="59028"/>
                        <a14:foregroundMark x1="45378" y1="79861" x2="45378" y2="79861"/>
                        <a14:foregroundMark x1="38655" y1="78472" x2="52941" y2="77778"/>
                        <a14:foregroundMark x1="67227" y1="75000" x2="67227" y2="75000"/>
                        <a14:foregroundMark x1="73109" y1="76389" x2="73109" y2="76389"/>
                        <a14:foregroundMark x1="32773" y1="84028" x2="32773" y2="84028"/>
                        <a14:foregroundMark x1="20168" y1="90972" x2="20168" y2="90972"/>
                        <a14:foregroundMark x1="31092" y1="59028" x2="31092" y2="59028"/>
                        <a14:foregroundMark x1="48739" y1="59028" x2="48739" y2="59028"/>
                        <a14:foregroundMark x1="61345" y1="58333" x2="61345" y2="58333"/>
                        <a14:foregroundMark x1="68908" y1="58333" x2="68908" y2="58333"/>
                        <a14:foregroundMark x1="77311" y1="58333" x2="77311" y2="58333"/>
                        <a14:foregroundMark x1="11765" y1="56944" x2="11765" y2="569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6716" y="1599248"/>
            <a:ext cx="1405890" cy="1701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1997869" y="884396"/>
            <a:ext cx="591169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1.  1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千克花生可以榨油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0.35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千克，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387.5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千克花生可以榨油多少千克？（得数保留两位小数）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70334" y="2161222"/>
            <a:ext cx="204454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387.5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0.35=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44842" y="2161222"/>
            <a:ext cx="197405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135.63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（千克）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70334" y="3101340"/>
            <a:ext cx="396001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答：可以榨油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135.63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千克。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3" name="图片 12" descr="F7$3}X)Y[LOTTHULMET8}Q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1328" y="3183256"/>
            <a:ext cx="2177415" cy="1535906"/>
          </a:xfrm>
          <a:prstGeom prst="rect">
            <a:avLst/>
          </a:prstGeom>
        </p:spPr>
      </p:pic>
      <p:sp>
        <p:nvSpPr>
          <p:cNvPr id="24" name="文本框 14"/>
          <p:cNvSpPr txBox="1"/>
          <p:nvPr/>
        </p:nvSpPr>
        <p:spPr>
          <a:xfrm>
            <a:off x="458670" y="308632"/>
            <a:ext cx="1385409" cy="421270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r>
              <a: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2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90" y="387628"/>
            <a:ext cx="275145" cy="3422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5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71161" y="508299"/>
            <a:ext cx="6165113" cy="1115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小刚家上个月电表读数是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760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千瓦时，本月电表读数是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800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千瓦时，每千瓦时收费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0.52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元，小刚家本月应缴电费多少元？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287" y="1660208"/>
            <a:ext cx="1150144" cy="2055019"/>
          </a:xfrm>
          <a:prstGeom prst="rect">
            <a:avLst/>
          </a:prstGeom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3319" y="2750820"/>
            <a:ext cx="1111091" cy="1704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文本框 7"/>
          <p:cNvSpPr txBox="1"/>
          <p:nvPr/>
        </p:nvSpPr>
        <p:spPr>
          <a:xfrm>
            <a:off x="2574607" y="1896904"/>
            <a:ext cx="460724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）小刚家这个月用电多少千瓦时？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50896" y="2376011"/>
            <a:ext cx="126920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800-760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=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25804" y="2376011"/>
            <a:ext cx="184499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40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（千瓦时）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74607" y="2908935"/>
            <a:ext cx="460724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）小刚家这个月应缴电费多少元？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34239" y="3407092"/>
            <a:ext cx="163353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0.52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40=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24413" y="3405355"/>
            <a:ext cx="729687" cy="4154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20.8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29250" y="3407092"/>
            <a:ext cx="997389" cy="4154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（元）</a:t>
            </a:r>
            <a:endParaRPr lang="zh-CN" altLang="en-US" sz="2100" dirty="0"/>
          </a:p>
        </p:txBody>
      </p:sp>
      <p:sp>
        <p:nvSpPr>
          <p:cNvPr id="11" name="文本框 10"/>
          <p:cNvSpPr txBox="1"/>
          <p:nvPr/>
        </p:nvSpPr>
        <p:spPr>
          <a:xfrm>
            <a:off x="2520791" y="3798570"/>
            <a:ext cx="460724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答：小刚家这个月应缴电费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20.8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元。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4" grpId="0"/>
      <p:bldP spid="5" grpId="0"/>
      <p:bldP spid="6" grpId="0"/>
      <p:bldP spid="7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p002-02-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9017" y="2664619"/>
            <a:ext cx="1788319" cy="200882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19469" y="661035"/>
            <a:ext cx="6979022" cy="1204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某市区打出租车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公里以内收费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元；超过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公里，每公里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1.50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元（不足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公里按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公里计算），从利民小学到时代广场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8.5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公里，应收费多少元？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2432686" y="2186941"/>
            <a:ext cx="4936331" cy="705326"/>
          </a:xfrm>
          <a:prstGeom prst="wedgeRoundRectCallout">
            <a:avLst>
              <a:gd name="adj1" fmla="val -66314"/>
              <a:gd name="adj2" fmla="val 35820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说说你是怎样理解题意的。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670" y="2447449"/>
            <a:ext cx="1150144" cy="2055019"/>
          </a:xfrm>
          <a:prstGeom prst="rect">
            <a:avLst/>
          </a:prstGeom>
        </p:spPr>
      </p:pic>
      <p:sp>
        <p:nvSpPr>
          <p:cNvPr id="6" name="圆角矩形标注 5"/>
          <p:cNvSpPr/>
          <p:nvPr/>
        </p:nvSpPr>
        <p:spPr>
          <a:xfrm>
            <a:off x="2485549" y="3206115"/>
            <a:ext cx="4172426" cy="1092994"/>
          </a:xfrm>
          <a:prstGeom prst="wedgeRoundRectCallout">
            <a:avLst>
              <a:gd name="adj1" fmla="val 78318"/>
              <a:gd name="adj2" fmla="val -38583"/>
              <a:gd name="adj3" fmla="val 16667"/>
            </a:avLst>
          </a:prstGeom>
          <a:solidFill>
            <a:srgbClr val="2EDE9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应收的出租车费分为两部分，一部分是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公里以内的收费，另一部分是超过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公里的收费。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p002-02-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575787" y="1253966"/>
            <a:ext cx="1788319" cy="200882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853900" y="2139118"/>
            <a:ext cx="125682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1.5=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81288" y="1052989"/>
            <a:ext cx="290179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8.5-3=5.5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（公里）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82667" y="1587579"/>
            <a:ext cx="290179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）超过部分的收费？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82667" y="2715339"/>
            <a:ext cx="290179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）应收费多少元？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96916" y="2138600"/>
            <a:ext cx="125682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51948" y="591067"/>
            <a:ext cx="290179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）超过了多少公里？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11482" y="3273504"/>
            <a:ext cx="78676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9+6=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33562" y="3268265"/>
            <a:ext cx="125682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446496" y="3774043"/>
            <a:ext cx="219741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答：应收费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元。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9526" y="2911316"/>
            <a:ext cx="903923" cy="1386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云形标注 11"/>
          <p:cNvSpPr/>
          <p:nvPr/>
        </p:nvSpPr>
        <p:spPr>
          <a:xfrm>
            <a:off x="5940238" y="1444467"/>
            <a:ext cx="2721797" cy="1069181"/>
          </a:xfrm>
          <a:prstGeom prst="cloudCallout">
            <a:avLst>
              <a:gd name="adj1" fmla="val 20664"/>
              <a:gd name="adj2" fmla="val 83363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5.5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公里按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公里收费呦。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3" grpId="0"/>
      <p:bldP spid="5" grpId="0"/>
      <p:bldP spid="7" grpId="0"/>
      <p:bldP spid="8" grpId="0"/>
      <p:bldP spid="9" grpId="0"/>
      <p:bldP spid="10" grpId="0"/>
      <p:bldP spid="11" grpId="0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088147" y="630891"/>
            <a:ext cx="430149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王叔叔要去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公里外的公司办事。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2984" y="1029652"/>
            <a:ext cx="6984655" cy="8164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）去时乘的出租车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公里以内收费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元，超过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公里加收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1.2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元，王叔叔去时花了多少出租车费？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73109" y1="16667" x2="73109" y2="16667"/>
                        <a14:foregroundMark x1="16807" y1="52778" x2="16807" y2="52778"/>
                        <a14:foregroundMark x1="49580" y1="67361" x2="49580" y2="67361"/>
                        <a14:foregroundMark x1="43697" y1="68056" x2="43697" y2="68056"/>
                        <a14:foregroundMark x1="43697" y1="68056" x2="43697" y2="68056"/>
                        <a14:foregroundMark x1="35294" y1="70833" x2="38655" y2="59028"/>
                        <a14:foregroundMark x1="45378" y1="79861" x2="45378" y2="79861"/>
                        <a14:foregroundMark x1="38655" y1="78472" x2="52941" y2="77778"/>
                        <a14:foregroundMark x1="67227" y1="75000" x2="67227" y2="75000"/>
                        <a14:foregroundMark x1="73109" y1="76389" x2="73109" y2="76389"/>
                        <a14:foregroundMark x1="32773" y1="84028" x2="32773" y2="84028"/>
                        <a14:foregroundMark x1="20168" y1="90972" x2="20168" y2="90972"/>
                        <a14:foregroundMark x1="31092" y1="59028" x2="31092" y2="59028"/>
                        <a14:foregroundMark x1="48739" y1="59028" x2="48739" y2="59028"/>
                        <a14:foregroundMark x1="61345" y1="58333" x2="61345" y2="58333"/>
                        <a14:foregroundMark x1="68908" y1="58333" x2="68908" y2="58333"/>
                        <a14:foregroundMark x1="77311" y1="58333" x2="77311" y2="58333"/>
                        <a14:foregroundMark x1="11765" y1="56944" x2="11765" y2="569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10039" y="2403634"/>
            <a:ext cx="1405890" cy="1701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文本框 7"/>
          <p:cNvSpPr txBox="1"/>
          <p:nvPr/>
        </p:nvSpPr>
        <p:spPr>
          <a:xfrm>
            <a:off x="2846071" y="2012156"/>
            <a:ext cx="290179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Calibri" panose="020F0502020204030204" charset="0"/>
                <a:ea typeface="楷体" panose="02010609060101010101" charset="-122"/>
                <a:cs typeface="楷体" panose="02010609060101010101" charset="-122"/>
              </a:rPr>
              <a:t>①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超过了多少公里？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56561" y="2403634"/>
            <a:ext cx="290179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12-4=8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（公里）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46070" y="2795111"/>
            <a:ext cx="449961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Calibri" panose="020F0502020204030204" charset="0"/>
                <a:ea typeface="楷体" panose="02010609060101010101" charset="-122"/>
                <a:cs typeface="楷体" panose="02010609060101010101" charset="-122"/>
              </a:rPr>
              <a:t>②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超过的部分花多少出租车费？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56084" y="3186589"/>
            <a:ext cx="290179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1.2=9.6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846071" y="3578066"/>
            <a:ext cx="379523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Calibri" panose="020F0502020204030204" charset="0"/>
                <a:ea typeface="楷体" panose="02010609060101010101" charset="-122"/>
                <a:cs typeface="楷体" panose="02010609060101010101" charset="-122"/>
              </a:rPr>
              <a:t>③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去时花出租车费多少元？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121343" y="3969544"/>
            <a:ext cx="290179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10+9.6=19.6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121343" y="4361021"/>
            <a:ext cx="364236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答：去时花出租车费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19.6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元。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可选过程 3"/>
          <p:cNvSpPr/>
          <p:nvPr/>
        </p:nvSpPr>
        <p:spPr>
          <a:xfrm>
            <a:off x="1220320" y="614363"/>
            <a:ext cx="6918512" cy="1104424"/>
          </a:xfrm>
          <a:prstGeom prst="flowChartAlternateProcess">
            <a:avLst/>
          </a:prstGeom>
          <a:solidFill>
            <a:srgbClr val="C5E72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）回时乘的出租车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公里内收费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10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元，超过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公里后，每公里加收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1.6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元，王叔叔回来时花了多少出租车费？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4794" y="2665095"/>
            <a:ext cx="1041083" cy="1597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文本框 7"/>
          <p:cNvSpPr txBox="1"/>
          <p:nvPr/>
        </p:nvSpPr>
        <p:spPr>
          <a:xfrm>
            <a:off x="2846071" y="1865471"/>
            <a:ext cx="290179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Calibri" panose="020F0502020204030204" charset="0"/>
                <a:ea typeface="楷体" panose="02010609060101010101" charset="-122"/>
                <a:cs typeface="楷体" panose="02010609060101010101" charset="-122"/>
              </a:rPr>
              <a:t>①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超过了多少公里？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67991" y="2256949"/>
            <a:ext cx="290179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12-3=9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（公里）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46070" y="2648426"/>
            <a:ext cx="449961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Calibri" panose="020F0502020204030204" charset="0"/>
                <a:ea typeface="楷体" panose="02010609060101010101" charset="-122"/>
                <a:cs typeface="楷体" panose="02010609060101010101" charset="-122"/>
              </a:rPr>
              <a:t>②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超过的部分花多少出租车费？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21343" y="3039904"/>
            <a:ext cx="290179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1.6=14.4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846071" y="3431381"/>
            <a:ext cx="379523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Calibri" panose="020F0502020204030204" charset="0"/>
                <a:ea typeface="楷体" panose="02010609060101010101" charset="-122"/>
                <a:cs typeface="楷体" panose="02010609060101010101" charset="-122"/>
              </a:rPr>
              <a:t>③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去回来时花出租车费多少元？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121343" y="3822859"/>
            <a:ext cx="290179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10+14.4=24.4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121343" y="4361021"/>
            <a:ext cx="364236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答：回来花出租车费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24.4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元。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8199" name="Picture 3" descr="F:\七彩课堂插图板式封面\排版用图标、页眉页脚\标题图（终-排版用）共29个\预习指导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26207" y="3332322"/>
            <a:ext cx="1666399" cy="137207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738914" y="1898332"/>
            <a:ext cx="474868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答：回来时比去时多花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4.8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873693" y="1413034"/>
            <a:ext cx="290179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24.4-19.6=4.8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68880" y="1003459"/>
            <a:ext cx="474868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）回来时比去时多花多少钱？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68880" y="2376011"/>
            <a:ext cx="501872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）王叔叔往返一共花了多少出租车费？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74169" y="2915266"/>
            <a:ext cx="474868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24.4+19.6=44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38914" y="3404375"/>
            <a:ext cx="501872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答：王叔叔往返一共花了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44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0" name="图片 9" descr="p002-02-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458153" y="1898332"/>
            <a:ext cx="1788319" cy="2008823"/>
          </a:xfrm>
          <a:prstGeom prst="rect">
            <a:avLst/>
          </a:prstGeom>
        </p:spPr>
      </p:pic>
      <p:pic>
        <p:nvPicPr>
          <p:cNvPr id="11" name="图片 10" descr="FLI1NF{DPA5[H]FPC0LCC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0" y="3105150"/>
            <a:ext cx="1994535" cy="15344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6" grpId="0"/>
      <p:bldP spid="7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可选过程 3"/>
          <p:cNvSpPr/>
          <p:nvPr/>
        </p:nvSpPr>
        <p:spPr>
          <a:xfrm>
            <a:off x="1210390" y="720091"/>
            <a:ext cx="7009125" cy="998696"/>
          </a:xfrm>
          <a:prstGeom prst="flowChartAlternateProcess">
            <a:avLst/>
          </a:prstGeom>
          <a:solidFill>
            <a:srgbClr val="38D48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10000"/>
              </a:lnSpc>
            </a:pPr>
            <a:r>
              <a:rPr lang="en-US" altLang="zh-CN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5.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图书柜中有童话书</a:t>
            </a:r>
            <a:r>
              <a:rPr lang="en-US" altLang="zh-CN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134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本，作文书的本书是童话书的</a:t>
            </a:r>
            <a:r>
              <a:rPr lang="en-US" altLang="zh-CN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2.5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倍。图书柜中的童话书和作文书一共有多少本？</a:t>
            </a:r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318" y="2353152"/>
            <a:ext cx="1150144" cy="205501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2782" y="2559844"/>
            <a:ext cx="1900238" cy="2121218"/>
          </a:xfrm>
          <a:prstGeom prst="rect">
            <a:avLst/>
          </a:prstGeom>
        </p:spPr>
      </p:pic>
      <p:sp>
        <p:nvSpPr>
          <p:cNvPr id="6" name="云形标注 5"/>
          <p:cNvSpPr/>
          <p:nvPr/>
        </p:nvSpPr>
        <p:spPr>
          <a:xfrm>
            <a:off x="2121694" y="1994535"/>
            <a:ext cx="4901089" cy="681514"/>
          </a:xfrm>
          <a:prstGeom prst="cloudCallout">
            <a:avLst>
              <a:gd name="adj1" fmla="val -62068"/>
              <a:gd name="adj2" fmla="val 4699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你是怎样理解题意的？</a:t>
            </a:r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2702719" y="3244215"/>
            <a:ext cx="3972401" cy="752475"/>
          </a:xfrm>
          <a:prstGeom prst="wedgeRoundRectCallout">
            <a:avLst>
              <a:gd name="adj1" fmla="val 73846"/>
              <a:gd name="adj2" fmla="val -38987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先求出作文书的数量，再计算与童话书的和。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546735" y="1390650"/>
            <a:ext cx="1900238" cy="212121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609850" y="999172"/>
            <a:ext cx="474868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）作文书有多少本？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23210" y="1674019"/>
            <a:ext cx="174069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134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2.5=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39365" y="2255520"/>
            <a:ext cx="474868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）两种书一共有多少本？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97518" y="2987040"/>
            <a:ext cx="474868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335+134=469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（本）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609850" y="3706654"/>
            <a:ext cx="474868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答：两种书一共有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469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本。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3" name="图片 12" descr="F7$3}X)Y[LOTTHULMET8}Q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1328" y="3183256"/>
            <a:ext cx="2177415" cy="153590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195539" y="1674019"/>
            <a:ext cx="196262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335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（本）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05476" y="1559369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87959" cy="500265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4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1"/>
            <a:ext cx="1847212" cy="56156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1220321" y="1836682"/>
            <a:ext cx="6456592" cy="147085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lvl="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zh-CN" altLang="en-US" sz="2100" b="1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出租车起步价所算的单价与起步价以外的路程的单价不相等。总路程</a:t>
            </a:r>
            <a:r>
              <a:rPr lang="en-US" altLang="zh-CN" sz="2100" b="1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=</a:t>
            </a:r>
            <a:r>
              <a:rPr lang="zh-CN" altLang="en-US" sz="2100" b="1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起步价以内的路程</a:t>
            </a:r>
            <a:r>
              <a:rPr lang="en-US" altLang="zh-CN" sz="2100" b="1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+</a:t>
            </a:r>
            <a:r>
              <a:rPr lang="zh-CN" altLang="en-US" sz="2100" b="1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起步价以外的路程，所需费用</a:t>
            </a:r>
            <a:r>
              <a:rPr lang="en-US" altLang="zh-CN" sz="2100" b="1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=</a:t>
            </a:r>
            <a:r>
              <a:rPr lang="zh-CN" altLang="en-US" sz="2100" b="1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起步价</a:t>
            </a:r>
            <a:r>
              <a:rPr lang="en-US" altLang="zh-CN" sz="2100" b="1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+</a:t>
            </a:r>
            <a:r>
              <a:rPr lang="zh-CN" altLang="en-US" sz="2100" b="1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起步价以外路程的出租车费。</a:t>
            </a:r>
            <a:endParaRPr lang="zh-CN" altLang="en-US" sz="2100" b="1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云形标注 4"/>
          <p:cNvSpPr/>
          <p:nvPr/>
        </p:nvSpPr>
        <p:spPr>
          <a:xfrm>
            <a:off x="2255997" y="656749"/>
            <a:ext cx="4313396" cy="881539"/>
          </a:xfrm>
          <a:prstGeom prst="cloudCallout">
            <a:avLst>
              <a:gd name="adj1" fmla="val -64971"/>
              <a:gd name="adj2" fmla="val 51836"/>
            </a:avLst>
          </a:prstGeom>
          <a:solidFill>
            <a:srgbClr val="44C8B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买了</a:t>
            </a:r>
            <a:r>
              <a:rPr lang="en-US" altLang="zh-CN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12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个书包和</a:t>
            </a:r>
            <a:r>
              <a:rPr lang="en-US" altLang="zh-CN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15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个铅笔盒，共付多少</a:t>
            </a:r>
            <a:r>
              <a:rPr lang="zh-CN" altLang="en-US" sz="21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元？</a:t>
            </a:r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6" name="图片 5" descr="`QW9B1KC`R4YJ)Q]6D$(FKV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1208" y="1998345"/>
            <a:ext cx="1685925" cy="1245394"/>
          </a:xfrm>
          <a:prstGeom prst="rect">
            <a:avLst/>
          </a:prstGeom>
        </p:spPr>
      </p:pic>
      <p:pic>
        <p:nvPicPr>
          <p:cNvPr id="7" name="图片 6" descr="8K)(_5EUNFJ0C%05(2()_CX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7996" y="2091214"/>
            <a:ext cx="1516380" cy="1059656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138387" y="3503295"/>
            <a:ext cx="173974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24.5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17997" y="3503295"/>
            <a:ext cx="173974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8.6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9" name="文本框 14"/>
          <p:cNvSpPr txBox="1"/>
          <p:nvPr/>
        </p:nvSpPr>
        <p:spPr>
          <a:xfrm>
            <a:off x="458670" y="317640"/>
            <a:ext cx="1385409" cy="421270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r>
              <a: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课前导入</a:t>
            </a:r>
            <a:endParaRPr lang="zh-CN" altLang="en-US" sz="2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62" y="369055"/>
            <a:ext cx="275145" cy="3422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00364" y="1301174"/>
            <a:ext cx="159877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24.5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12=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21255" y="1868556"/>
            <a:ext cx="300847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）买铅笔盒花多少元？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40726" y="1301174"/>
            <a:ext cx="159877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294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21255" y="843525"/>
            <a:ext cx="300847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）买书包花多少元？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30856" y="3392556"/>
            <a:ext cx="159877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294+129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=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66725" y="2344806"/>
            <a:ext cx="159877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129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55320" y="2857727"/>
            <a:ext cx="300847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）一共花多少元？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330855" y="2344806"/>
            <a:ext cx="159877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8.6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15=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66725" y="3392556"/>
            <a:ext cx="159877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423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014626" y="3975486"/>
            <a:ext cx="300847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答：一共花</a:t>
            </a:r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423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元。</a:t>
            </a:r>
            <a:endParaRPr lang="zh-CN" altLang="en-US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571774" y="591979"/>
            <a:ext cx="2026920" cy="3983563"/>
            <a:chOff x="8529003" y="1770380"/>
            <a:chExt cx="2702560" cy="5311416"/>
          </a:xfrm>
        </p:grpSpPr>
        <p:pic>
          <p:nvPicPr>
            <p:cNvPr id="14" name="图片 13" descr="`QW9B1KC`R4YJ)Q]6D$(FKV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529003" y="4521200"/>
              <a:ext cx="2247900" cy="1660525"/>
            </a:xfrm>
            <a:prstGeom prst="rect">
              <a:avLst/>
            </a:prstGeom>
          </p:spPr>
        </p:pic>
        <p:pic>
          <p:nvPicPr>
            <p:cNvPr id="15" name="图片 14" descr="8K)(_5EUNFJ0C%05(2()_CX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660072" y="1770380"/>
              <a:ext cx="2021840" cy="141287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8911908" y="6527799"/>
              <a:ext cx="2319655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24.5</a:t>
              </a:r>
              <a:r>
                <a:rPr lang="zh-CN" altLang="en-US" sz="21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元</a:t>
              </a:r>
              <a:r>
                <a:rPr lang="en-US" altLang="zh-CN" sz="21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/</a:t>
              </a:r>
              <a:r>
                <a:rPr lang="zh-CN" altLang="en-US" sz="21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个</a:t>
              </a:r>
              <a:endPara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660072" y="3653156"/>
              <a:ext cx="2319655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8.6</a:t>
              </a:r>
              <a:r>
                <a:rPr lang="zh-CN" altLang="en-US" sz="21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元</a:t>
              </a:r>
              <a:r>
                <a:rPr lang="en-US" altLang="zh-CN" sz="21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/</a:t>
              </a:r>
              <a:r>
                <a:rPr lang="zh-CN" altLang="en-US" sz="21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个</a:t>
              </a:r>
              <a:endPara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WOWHT{YFFE3E~}E%QXVV_LV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8668" y="1195388"/>
            <a:ext cx="7840504" cy="317515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950720" y="708184"/>
            <a:ext cx="177450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出租车计费。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880587" y="2148364"/>
            <a:ext cx="2844641" cy="1128236"/>
          </a:xfrm>
          <a:prstGeom prst="cloudCallout">
            <a:avLst>
              <a:gd name="adj1" fmla="val 53532"/>
              <a:gd name="adj2" fmla="val -837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1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我要去的地方离这儿有</a:t>
            </a:r>
            <a:r>
              <a:rPr lang="en-US" altLang="zh-CN" sz="1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r>
              <a:rPr lang="zh-CN" altLang="en-US" sz="1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千米，至少需要多少元。</a:t>
            </a:r>
            <a:endParaRPr lang="zh-CN" altLang="en-US" sz="1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云形标注 5"/>
          <p:cNvSpPr/>
          <p:nvPr/>
        </p:nvSpPr>
        <p:spPr>
          <a:xfrm>
            <a:off x="4524852" y="1099661"/>
            <a:ext cx="2797016" cy="1210628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1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起步价是</a:t>
            </a:r>
            <a:r>
              <a:rPr lang="en-US" altLang="zh-CN" sz="1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8</a:t>
            </a:r>
            <a:r>
              <a:rPr lang="zh-CN" altLang="en-US" sz="1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元，</a:t>
            </a:r>
            <a:r>
              <a:rPr lang="en-US" altLang="zh-CN" sz="1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1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千米以后按每千米</a:t>
            </a:r>
            <a:r>
              <a:rPr lang="en-US" altLang="zh-CN" sz="1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1.8</a:t>
            </a:r>
            <a:r>
              <a:rPr lang="zh-CN" altLang="en-US" sz="1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元计费。</a:t>
            </a:r>
            <a:endParaRPr lang="zh-CN" altLang="en-US" sz="1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4"/>
          <p:cNvSpPr txBox="1"/>
          <p:nvPr/>
        </p:nvSpPr>
        <p:spPr>
          <a:xfrm>
            <a:off x="458670" y="329546"/>
            <a:ext cx="1385409" cy="421270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r>
              <a: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2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62" y="369055"/>
            <a:ext cx="275145" cy="3422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3214" y="1114425"/>
            <a:ext cx="1900238" cy="2121218"/>
          </a:xfrm>
          <a:prstGeom prst="rect">
            <a:avLst/>
          </a:prstGeom>
        </p:spPr>
      </p:pic>
      <p:sp>
        <p:nvSpPr>
          <p:cNvPr id="5" name="圆角矩形标注 4"/>
          <p:cNvSpPr/>
          <p:nvPr/>
        </p:nvSpPr>
        <p:spPr>
          <a:xfrm>
            <a:off x="988359" y="597218"/>
            <a:ext cx="5393391" cy="1080611"/>
          </a:xfrm>
          <a:prstGeom prst="wedgeRoundRectCallout">
            <a:avLst>
              <a:gd name="adj1" fmla="val 65746"/>
              <a:gd name="adj2" fmla="val 47267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这样想：起步价加上以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1.8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元计价路程的出租车费，就等于一共要付的费用。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39265" y="1842611"/>
            <a:ext cx="451294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）以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1.8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元计价的路程有多少千米？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26506" y="2234089"/>
            <a:ext cx="81153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6-2=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97542" y="2234089"/>
            <a:ext cx="109394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</a:rPr>
              <a:t>km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）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739265" y="2625566"/>
            <a:ext cx="451294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4km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的出租车费多少元？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386013" y="3017044"/>
            <a:ext cx="10939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1.8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4=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479959" y="3017044"/>
            <a:ext cx="130492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7.2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（元）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386013" y="3763888"/>
            <a:ext cx="215074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</a:rPr>
              <a:t>8+7.2=15.2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（元）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739265" y="3371374"/>
            <a:ext cx="451294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）至少需要多少元？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875949" y="4265771"/>
            <a:ext cx="451294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答：至少需要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15.2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元。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7" name="云形标注 5"/>
          <p:cNvSpPr/>
          <p:nvPr/>
        </p:nvSpPr>
        <p:spPr>
          <a:xfrm>
            <a:off x="5500450" y="3400425"/>
            <a:ext cx="2797016" cy="1210628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1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起步价是</a:t>
            </a:r>
            <a:r>
              <a:rPr lang="en-US" altLang="zh-CN" sz="1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8</a:t>
            </a:r>
            <a:r>
              <a:rPr lang="zh-CN" altLang="en-US" sz="1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元，</a:t>
            </a:r>
            <a:r>
              <a:rPr lang="en-US" altLang="zh-CN" sz="1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1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千米以后按每千米</a:t>
            </a:r>
            <a:r>
              <a:rPr lang="en-US" altLang="zh-CN" sz="1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1.8</a:t>
            </a:r>
            <a:r>
              <a:rPr lang="zh-CN" altLang="en-US" sz="1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元计费。要走</a:t>
            </a:r>
            <a:r>
              <a:rPr lang="en-US" altLang="zh-CN" sz="1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r>
              <a:rPr lang="zh-CN" altLang="en-US" sz="1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千米。</a:t>
            </a:r>
            <a:endParaRPr lang="zh-CN" altLang="en-US" sz="1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p002-02-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433864" y="1261110"/>
            <a:ext cx="1788319" cy="2008823"/>
          </a:xfrm>
          <a:prstGeom prst="rect">
            <a:avLst/>
          </a:prstGeom>
        </p:spPr>
      </p:pic>
      <p:sp>
        <p:nvSpPr>
          <p:cNvPr id="3" name="圆角矩形标注 2"/>
          <p:cNvSpPr/>
          <p:nvPr/>
        </p:nvSpPr>
        <p:spPr>
          <a:xfrm>
            <a:off x="2467928" y="603409"/>
            <a:ext cx="4030980" cy="657701"/>
          </a:xfrm>
          <a:prstGeom prst="wedgeRoundRectCallout">
            <a:avLst>
              <a:gd name="adj1" fmla="val -63988"/>
              <a:gd name="adj2" fmla="val 110753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还可以这样想：如果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千米都按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1.8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元算，那么少算了</a:t>
            </a:r>
            <a:r>
              <a:rPr lang="zh-CN" altLang="en-US" sz="21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zh-CN" altLang="en-US" sz="21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67928" y="1689735"/>
            <a:ext cx="580596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）按每千米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1.8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元计算，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千米付车费多少元？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04198" y="2376011"/>
            <a:ext cx="12458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1.8=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63378" y="2376011"/>
            <a:ext cx="12458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3.6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41270" y="3034189"/>
            <a:ext cx="276225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）少算了多少元？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04198" y="3531870"/>
            <a:ext cx="12458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8-3.6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=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057650" y="3531870"/>
            <a:ext cx="12458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4.4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2" name="云形标注 5"/>
          <p:cNvSpPr/>
          <p:nvPr/>
        </p:nvSpPr>
        <p:spPr>
          <a:xfrm>
            <a:off x="5500450" y="3400425"/>
            <a:ext cx="2797016" cy="1210628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1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起步价是</a:t>
            </a:r>
            <a:r>
              <a:rPr lang="en-US" altLang="zh-CN" sz="1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8</a:t>
            </a:r>
            <a:r>
              <a:rPr lang="zh-CN" altLang="en-US" sz="1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元，</a:t>
            </a:r>
            <a:r>
              <a:rPr lang="en-US" altLang="zh-CN" sz="1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1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千米以后按每千米</a:t>
            </a:r>
            <a:r>
              <a:rPr lang="en-US" altLang="zh-CN" sz="1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1.8</a:t>
            </a:r>
            <a:r>
              <a:rPr lang="zh-CN" altLang="en-US" sz="1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元计费。要走</a:t>
            </a:r>
            <a:r>
              <a:rPr lang="en-US" altLang="zh-CN" sz="1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r>
              <a:rPr lang="zh-CN" altLang="en-US" sz="1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千米。</a:t>
            </a:r>
            <a:endParaRPr lang="zh-CN" altLang="en-US" sz="1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/>
      <p:bldP spid="5" grpId="0"/>
      <p:bldP spid="6" grpId="0"/>
      <p:bldP spid="7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244567" y="1067276"/>
            <a:ext cx="491251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sym typeface="+mn-ea"/>
              </a:rPr>
              <a:t>如果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sym typeface="+mn-ea"/>
              </a:rPr>
              <a:t>6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sym typeface="+mn-ea"/>
              </a:rPr>
              <a:t>千米都按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sym typeface="+mn-ea"/>
              </a:rPr>
              <a:t>1.8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sym typeface="+mn-ea"/>
              </a:rPr>
              <a:t>元算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多少元？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935129" y="1588294"/>
            <a:ext cx="12458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1.8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6=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949064" y="1588294"/>
            <a:ext cx="148920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10.8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56498" y="3442811"/>
            <a:ext cx="491251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sym typeface="+mn-ea"/>
              </a:rPr>
              <a:t>共付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15.2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元。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10352" y="2835592"/>
            <a:ext cx="272653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10.8+4.4=15.2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39817" y="2315527"/>
            <a:ext cx="491251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sym typeface="+mn-ea"/>
              </a:rPr>
              <a:t>共付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多少元？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5" name="图片 4" descr="p002-02-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304324" y="1322546"/>
            <a:ext cx="1788319" cy="2008823"/>
          </a:xfrm>
          <a:prstGeom prst="rect">
            <a:avLst/>
          </a:prstGeom>
        </p:spPr>
      </p:pic>
      <p:sp>
        <p:nvSpPr>
          <p:cNvPr id="10" name="云形标注 5"/>
          <p:cNvSpPr/>
          <p:nvPr/>
        </p:nvSpPr>
        <p:spPr>
          <a:xfrm>
            <a:off x="5500450" y="3400425"/>
            <a:ext cx="2797016" cy="1210628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1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起步价是</a:t>
            </a:r>
            <a:r>
              <a:rPr lang="en-US" altLang="zh-CN" sz="1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8</a:t>
            </a:r>
            <a:r>
              <a:rPr lang="zh-CN" altLang="en-US" sz="1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元，</a:t>
            </a:r>
            <a:r>
              <a:rPr lang="en-US" altLang="zh-CN" sz="1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1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千米以后按每千米</a:t>
            </a:r>
            <a:r>
              <a:rPr lang="en-US" altLang="zh-CN" sz="1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1.8</a:t>
            </a:r>
            <a:r>
              <a:rPr lang="zh-CN" altLang="en-US" sz="1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元计费。要走</a:t>
            </a:r>
            <a:r>
              <a:rPr lang="en-US" altLang="zh-CN" sz="1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r>
              <a:rPr lang="zh-CN" altLang="en-US" sz="1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千米。</a:t>
            </a:r>
            <a:endParaRPr lang="zh-CN" altLang="en-US" sz="1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2" grpId="0"/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497106" y="672941"/>
            <a:ext cx="67425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说一说生活中哪些地方要用小数乘法来解决问题。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470535" y="1869281"/>
            <a:ext cx="1900238" cy="2121218"/>
          </a:xfrm>
          <a:prstGeom prst="rect">
            <a:avLst/>
          </a:prstGeom>
        </p:spPr>
      </p:pic>
      <p:sp>
        <p:nvSpPr>
          <p:cNvPr id="5" name="云形标注 4"/>
          <p:cNvSpPr/>
          <p:nvPr/>
        </p:nvSpPr>
        <p:spPr>
          <a:xfrm>
            <a:off x="2573655" y="1525429"/>
            <a:ext cx="5042059" cy="787241"/>
          </a:xfrm>
          <a:prstGeom prst="cloudCallout">
            <a:avLst>
              <a:gd name="adj1" fmla="val -65821"/>
              <a:gd name="adj2" fmla="val 8049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萝卜每千克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1.8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元，买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千克要用多少元？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92201" y="3794760"/>
            <a:ext cx="290179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答：买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千克要用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53884" y="3006706"/>
            <a:ext cx="121015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46055" y="3024664"/>
            <a:ext cx="121015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1.8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5=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9" name="图片 8" descr="SRTTB@Z$G09%@CJ372ZUI`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7534" y="3106103"/>
            <a:ext cx="1932623" cy="15111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p002-02-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399098" y="1512570"/>
            <a:ext cx="1788319" cy="2008823"/>
          </a:xfrm>
          <a:prstGeom prst="rect">
            <a:avLst/>
          </a:prstGeom>
        </p:spPr>
      </p:pic>
      <p:sp>
        <p:nvSpPr>
          <p:cNvPr id="5" name="云形标注 4"/>
          <p:cNvSpPr/>
          <p:nvPr/>
        </p:nvSpPr>
        <p:spPr>
          <a:xfrm>
            <a:off x="2479358" y="714376"/>
            <a:ext cx="5042059" cy="951071"/>
          </a:xfrm>
          <a:prstGeom prst="cloudCallout">
            <a:avLst>
              <a:gd name="adj1" fmla="val -65821"/>
              <a:gd name="adj2" fmla="val 8049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上学每分钟走</a:t>
            </a:r>
            <a:r>
              <a:rPr lang="en-US" altLang="zh-CN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50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米，</a:t>
            </a:r>
            <a:r>
              <a:rPr lang="en-US" altLang="zh-CN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7.2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分走多少米？</a:t>
            </a:r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48038" y="2718457"/>
            <a:ext cx="126920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50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7.2=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76274" y="2718457"/>
            <a:ext cx="121015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360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（米）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71813" y="3645240"/>
            <a:ext cx="290179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</a:t>
            </a:r>
            <a:r>
              <a:rPr 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7.2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分走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360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米。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7" name="图片 6" descr="FLI1NF{DPA5[H]FPC0LCC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0" y="3105150"/>
            <a:ext cx="1994535" cy="15344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3" grpId="0"/>
      <p:bldP spid="6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自定义设计方案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1770</Words>
  <Application>WPS 演示</Application>
  <PresentationFormat>全屏显示(16:9)</PresentationFormat>
  <Paragraphs>252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19</vt:i4>
      </vt:variant>
    </vt:vector>
  </HeadingPairs>
  <TitlesOfParts>
    <vt:vector size="36" baseType="lpstr">
      <vt:lpstr>Arial</vt:lpstr>
      <vt:lpstr>宋体</vt:lpstr>
      <vt:lpstr>Wingdings</vt:lpstr>
      <vt:lpstr>黑体</vt:lpstr>
      <vt:lpstr>楷体</vt:lpstr>
      <vt:lpstr>幼圆</vt:lpstr>
      <vt:lpstr>Calibri</vt:lpstr>
      <vt:lpstr>等线 Light</vt:lpstr>
      <vt:lpstr>微软雅黑</vt:lpstr>
      <vt:lpstr>Arial Unicode MS</vt:lpstr>
      <vt:lpstr>Calibri Light</vt:lpstr>
      <vt:lpstr>等线</vt:lpstr>
      <vt:lpstr>楷体_GB2312</vt:lpstr>
      <vt:lpstr>2_Office 主题</vt:lpstr>
      <vt:lpstr>2_自定义设计方案</vt:lpstr>
      <vt:lpstr>3_自定义设计方案</vt:lpstr>
      <vt:lpstr>3_Office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57</cp:revision>
  <dcterms:created xsi:type="dcterms:W3CDTF">2019-04-05T12:11:00Z</dcterms:created>
  <dcterms:modified xsi:type="dcterms:W3CDTF">2023-08-28T08:59:44Z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D2C13ABA7D2C4CCFB986812DA8266605_12</vt:lpwstr>
  </property>
</Properties>
</file>