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23"/>
  </p:notesMasterIdLst>
  <p:sldIdLst>
    <p:sldId id="256" r:id="rId4"/>
    <p:sldId id="257" r:id="rId5"/>
    <p:sldId id="279" r:id="rId6"/>
    <p:sldId id="309" r:id="rId7"/>
    <p:sldId id="315" r:id="rId8"/>
    <p:sldId id="308" r:id="rId9"/>
    <p:sldId id="316" r:id="rId10"/>
    <p:sldId id="298" r:id="rId11"/>
    <p:sldId id="317" r:id="rId12"/>
    <p:sldId id="318" r:id="rId13"/>
    <p:sldId id="319" r:id="rId14"/>
    <p:sldId id="280" r:id="rId15"/>
    <p:sldId id="320" r:id="rId16"/>
    <p:sldId id="310" r:id="rId17"/>
    <p:sldId id="321" r:id="rId18"/>
    <p:sldId id="265" r:id="rId19"/>
    <p:sldId id="292" r:id="rId20"/>
    <p:sldId id="291" r:id="rId21"/>
    <p:sldId id="293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A0A0A0"/>
    <a:srgbClr val="FF522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324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294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4CC8A5-E28C-44E4-8C4D-F4F14289B5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98E6B2-AFB8-4F3B-B26C-A65D96A68B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图形的变换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6.xml"/><Relationship Id="rId4" Type="http://schemas.openxmlformats.org/officeDocument/2006/relationships/slide" Target="slide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187729" y="3719576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5004488" y="2880831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2195736" y="2880831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69804" y="1500151"/>
            <a:ext cx="296780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图形的变换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18057" y="2807631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复习导入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5065053" y="2787774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知识梳理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168219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>
                <a:solidFill>
                  <a:srgbClr val="0050AA"/>
                </a:solidFill>
                <a:latin typeface="+mj-ea"/>
                <a:ea typeface="+mj-ea"/>
              </a:rPr>
              <a:t>总复习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295965" y="365786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26526"/>
            <a:ext cx="654821" cy="677000"/>
            <a:chOff x="1306635" y="1411417"/>
            <a:chExt cx="654821" cy="677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411417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900" y="2139702"/>
            <a:ext cx="2659702" cy="2220009"/>
          </a:xfrm>
          <a:prstGeom prst="rect">
            <a:avLst/>
          </a:prstGeom>
        </p:spPr>
      </p:pic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3444848" y="739062"/>
            <a:ext cx="38524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图 形 的 旋 转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27584" y="1779662"/>
            <a:ext cx="2587694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55576" y="1284175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画出旋转后的图形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35298" y="1518804"/>
            <a:ext cx="3852428" cy="526583"/>
            <a:chOff x="4355975" y="1657839"/>
            <a:chExt cx="3054133" cy="526583"/>
          </a:xfrm>
        </p:grpSpPr>
        <p:sp>
          <p:nvSpPr>
            <p:cNvPr id="5" name="标注: 双弯曲线形 4"/>
            <p:cNvSpPr/>
            <p:nvPr/>
          </p:nvSpPr>
          <p:spPr>
            <a:xfrm>
              <a:off x="4427983" y="1745840"/>
              <a:ext cx="2869289" cy="438582"/>
            </a:xfrm>
            <a:prstGeom prst="borderCallout3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17170"/>
                <a:gd name="adj6" fmla="val -36469"/>
                <a:gd name="adj7" fmla="val 211076"/>
                <a:gd name="adj8" fmla="val -39843"/>
              </a:avLst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4355975" y="1657839"/>
              <a:ext cx="3054133" cy="481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小旗绕点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B</a:t>
              </a:r>
              <a:r>
                <a:rPr lang="zh-CN" altLang="en-US" sz="20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逆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时针方向旋转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90°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。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341544" y="2248584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56547" y="3154139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52101" y="2709575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67344" y="2709575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4606827" y="2451543"/>
            <a:ext cx="3333156" cy="1405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旋转后物体的形状、大小、没发生改变，改变的只是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物体的方向和位置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9" name="圆角矩形 39"/>
          <p:cNvSpPr/>
          <p:nvPr/>
        </p:nvSpPr>
        <p:spPr>
          <a:xfrm>
            <a:off x="4628447" y="2406823"/>
            <a:ext cx="3311535" cy="1667671"/>
          </a:xfrm>
          <a:prstGeom prst="roundRect">
            <a:avLst>
              <a:gd name="adj" fmla="val 11208"/>
            </a:avLst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254429" y="2614300"/>
            <a:ext cx="843949" cy="1727707"/>
            <a:chOff x="3145739" y="2603351"/>
            <a:chExt cx="843949" cy="1727707"/>
          </a:xfrm>
        </p:grpSpPr>
        <p:grpSp>
          <p:nvGrpSpPr>
            <p:cNvPr id="32" name="组合 31"/>
            <p:cNvGrpSpPr/>
            <p:nvPr/>
          </p:nvGrpSpPr>
          <p:grpSpPr>
            <a:xfrm>
              <a:off x="3563888" y="2603351"/>
              <a:ext cx="425800" cy="877674"/>
              <a:chOff x="3563888" y="2603351"/>
              <a:chExt cx="425800" cy="877674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563888" y="2616929"/>
                <a:ext cx="0" cy="864096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3571539" y="2603351"/>
                <a:ext cx="418149" cy="400447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3563888" y="3027728"/>
                <a:ext cx="4258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 rot="10800000">
              <a:off x="3145739" y="3453384"/>
              <a:ext cx="425800" cy="877674"/>
              <a:chOff x="3563888" y="2603351"/>
              <a:chExt cx="425800" cy="877674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3563888" y="2616929"/>
                <a:ext cx="0" cy="864096"/>
              </a:xfrm>
              <a:prstGeom prst="line">
                <a:avLst/>
              </a:prstGeom>
              <a:ln w="19050">
                <a:noFill/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3571539" y="2603351"/>
                <a:ext cx="418149" cy="400447"/>
              </a:xfrm>
              <a:prstGeom prst="line">
                <a:avLst/>
              </a:prstGeom>
              <a:ln w="19050">
                <a:noFill/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3563888" y="3027728"/>
                <a:ext cx="425800" cy="0"/>
              </a:xfrm>
              <a:prstGeom prst="line">
                <a:avLst/>
              </a:prstGeom>
              <a:ln w="19050">
                <a:noFill/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 L -0.08281 0.1540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9" y="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6.17284E-7 L -0.05035 0.0861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45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6.17284E-7 L -0.09427 -0.0055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5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6" grpId="1"/>
      <p:bldP spid="16" grpId="2"/>
      <p:bldP spid="18" grpId="0"/>
      <p:bldP spid="19" grpId="0"/>
      <p:bldP spid="19" grpId="1"/>
      <p:bldP spid="20" grpId="0"/>
      <p:bldP spid="20" grpId="1"/>
      <p:bldP spid="28" grpId="0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3444848" y="739062"/>
            <a:ext cx="38524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图 形 的 旋 转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81325" y="1779662"/>
            <a:ext cx="3226324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827584" y="1284175"/>
            <a:ext cx="32800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画图形旋转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90°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的方法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108" y="2379530"/>
            <a:ext cx="1115355" cy="1667671"/>
          </a:xfrm>
          <a:prstGeom prst="rect">
            <a:avLst/>
          </a:prstGeom>
        </p:spPr>
      </p:pic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2627784" y="1951477"/>
            <a:ext cx="5616624" cy="943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找出图形的关键点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和对应线段（借助三角板做关键线段的垂线）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627784" y="2924366"/>
            <a:ext cx="5616624" cy="943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从旋转点开始，在所作的垂线上量出与原线段相等的长度取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关键点的对应点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2627784" y="3890087"/>
            <a:ext cx="5001076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参照原图形顺次连接所画的对应点。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2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3444848" y="739062"/>
            <a:ext cx="38524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轴 对 称 图 形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81325" y="1779662"/>
            <a:ext cx="2533953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55576" y="1284175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画出图形的对称轴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251" y="2248348"/>
            <a:ext cx="6113667" cy="1492194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771800" y="2283718"/>
            <a:ext cx="0" cy="1656184"/>
          </a:xfrm>
          <a:prstGeom prst="line">
            <a:avLst/>
          </a:prstGeom>
          <a:ln w="1905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900412" y="3003798"/>
            <a:ext cx="1343176" cy="0"/>
          </a:xfrm>
          <a:prstGeom prst="line">
            <a:avLst/>
          </a:prstGeom>
          <a:ln w="1905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444208" y="2283718"/>
            <a:ext cx="0" cy="1656184"/>
          </a:xfrm>
          <a:prstGeom prst="line">
            <a:avLst/>
          </a:prstGeom>
          <a:ln w="1905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772620" y="3003798"/>
            <a:ext cx="1343176" cy="0"/>
          </a:xfrm>
          <a:prstGeom prst="line">
            <a:avLst/>
          </a:prstGeom>
          <a:ln w="1905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026453" y="2571750"/>
            <a:ext cx="849803" cy="864096"/>
          </a:xfrm>
          <a:prstGeom prst="line">
            <a:avLst/>
          </a:prstGeom>
          <a:ln w="1905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026453" y="2571750"/>
            <a:ext cx="849803" cy="868303"/>
          </a:xfrm>
          <a:prstGeom prst="line">
            <a:avLst/>
          </a:prstGeom>
          <a:ln w="1905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267744" y="2715766"/>
            <a:ext cx="1200621" cy="690305"/>
          </a:xfrm>
          <a:prstGeom prst="line">
            <a:avLst/>
          </a:prstGeom>
          <a:ln w="1905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2085427" y="2715766"/>
            <a:ext cx="1329851" cy="618296"/>
          </a:xfrm>
          <a:prstGeom prst="line">
            <a:avLst/>
          </a:prstGeom>
          <a:ln w="1905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05556E-6 -2.96296E-6 L -3.05556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3444848" y="739062"/>
            <a:ext cx="38524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轴 对 称 图 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81325" y="1779662"/>
            <a:ext cx="2563523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55576" y="1284175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什么是轴对称图形？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383" y="2307522"/>
            <a:ext cx="1115355" cy="1667671"/>
          </a:xfrm>
          <a:prstGeom prst="rect">
            <a:avLst/>
          </a:prstGeom>
        </p:spPr>
      </p:pic>
      <p:sp>
        <p:nvSpPr>
          <p:cNvPr id="16" name="圆角矩形 39"/>
          <p:cNvSpPr/>
          <p:nvPr/>
        </p:nvSpPr>
        <p:spPr>
          <a:xfrm>
            <a:off x="3148175" y="2245533"/>
            <a:ext cx="4136979" cy="1857129"/>
          </a:xfrm>
          <a:prstGeom prst="roundRect">
            <a:avLst>
              <a:gd name="adj" fmla="val 11208"/>
            </a:avLst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148174" y="2211710"/>
            <a:ext cx="4136980" cy="1866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将图沿一条直线对折，如果直线两侧的部分完全重合，这样的图形叫做轴对称图形。折痕所在的直线叫做对称轴。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3444848" y="739062"/>
            <a:ext cx="38524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轴 对 称 图 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275564"/>
            <a:ext cx="1650223" cy="1872208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477807" y="1627492"/>
            <a:ext cx="972108" cy="526583"/>
            <a:chOff x="4422606" y="1657839"/>
            <a:chExt cx="770669" cy="526583"/>
          </a:xfrm>
        </p:grpSpPr>
        <p:sp>
          <p:nvSpPr>
            <p:cNvPr id="13" name="标注: 双弯曲线形 12"/>
            <p:cNvSpPr/>
            <p:nvPr/>
          </p:nvSpPr>
          <p:spPr>
            <a:xfrm>
              <a:off x="4427983" y="1745840"/>
              <a:ext cx="765292" cy="438582"/>
            </a:xfrm>
            <a:prstGeom prst="borderCallout3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80378"/>
                <a:gd name="adj6" fmla="val -46499"/>
                <a:gd name="adj7" fmla="val 139944"/>
                <a:gd name="adj8" fmla="val -77733"/>
              </a:avLst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4422606" y="1657839"/>
              <a:ext cx="770668" cy="481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对称轴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55714" y="270761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79712" y="2709353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293720" y="2516328"/>
            <a:ext cx="972108" cy="526583"/>
            <a:chOff x="4422606" y="1657839"/>
            <a:chExt cx="770669" cy="526583"/>
          </a:xfrm>
        </p:grpSpPr>
        <p:sp>
          <p:nvSpPr>
            <p:cNvPr id="18" name="标注: 双弯曲线形 17"/>
            <p:cNvSpPr/>
            <p:nvPr/>
          </p:nvSpPr>
          <p:spPr>
            <a:xfrm>
              <a:off x="4427983" y="1745840"/>
              <a:ext cx="765292" cy="438582"/>
            </a:xfrm>
            <a:prstGeom prst="borderCallout3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80378"/>
                <a:gd name="adj6" fmla="val -46499"/>
                <a:gd name="adj7" fmla="val 93340"/>
                <a:gd name="adj8" fmla="val -100021"/>
              </a:avLst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Rectangle 4"/>
            <p:cNvSpPr>
              <a:spLocks noChangeArrowheads="1"/>
            </p:cNvSpPr>
            <p:nvPr/>
          </p:nvSpPr>
          <p:spPr bwMode="auto">
            <a:xfrm>
              <a:off x="4422606" y="1657839"/>
              <a:ext cx="770668" cy="481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对称点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1079681" y="3042911"/>
            <a:ext cx="323967" cy="311032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1979712" y="3042911"/>
            <a:ext cx="323967" cy="294357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3131839" y="3499700"/>
            <a:ext cx="1289363" cy="526583"/>
            <a:chOff x="4422606" y="1657839"/>
            <a:chExt cx="1022183" cy="526583"/>
          </a:xfrm>
        </p:grpSpPr>
        <p:sp>
          <p:nvSpPr>
            <p:cNvPr id="23" name="标注: 双弯曲线形 22"/>
            <p:cNvSpPr/>
            <p:nvPr/>
          </p:nvSpPr>
          <p:spPr>
            <a:xfrm>
              <a:off x="4427983" y="1745840"/>
              <a:ext cx="1016806" cy="438582"/>
            </a:xfrm>
            <a:prstGeom prst="borderCallout3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28868"/>
                <a:gd name="adj6" fmla="val -46499"/>
                <a:gd name="adj7" fmla="val -63641"/>
                <a:gd name="adj8" fmla="val -81269"/>
              </a:avLst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4422606" y="1657839"/>
              <a:ext cx="1022182" cy="481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对应线段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3563888" y="1915524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3563888" y="1635646"/>
            <a:ext cx="3333156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是一条直线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391730" y="2841372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4391730" y="2561494"/>
            <a:ext cx="3564646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对称点到对称轴距离相等。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572000" y="3818782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4572000" y="3538904"/>
            <a:ext cx="3333156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对应线段长度相等。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9" grpId="0"/>
      <p:bldP spid="31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221610"/>
            <a:ext cx="2695238" cy="2038095"/>
          </a:xfrm>
          <a:prstGeom prst="rect">
            <a:avLst/>
          </a:prstGeom>
        </p:spPr>
      </p:pic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4704162" y="2461489"/>
            <a:ext cx="767112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方法：</a:t>
            </a:r>
            <a:endParaRPr lang="en-US" altLang="zh-CN" sz="20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27584" y="1779662"/>
            <a:ext cx="2587694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925533" y="1284175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补全轴对称图形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4680199" y="2740588"/>
            <a:ext cx="3333156" cy="1405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找出所给图形关键点的对称点，按顺序将对称点连接起来。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9" name="圆角矩形 39"/>
          <p:cNvSpPr/>
          <p:nvPr/>
        </p:nvSpPr>
        <p:spPr>
          <a:xfrm>
            <a:off x="4628447" y="2406823"/>
            <a:ext cx="3311535" cy="1852881"/>
          </a:xfrm>
          <a:prstGeom prst="roundRect">
            <a:avLst>
              <a:gd name="adj" fmla="val 11208"/>
            </a:avLst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334142" y="2248584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008924" y="2248584"/>
            <a:ext cx="647934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652705" y="3229369"/>
            <a:ext cx="702587" cy="707169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981286" y="3240657"/>
            <a:ext cx="702587" cy="707169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376912" y="3913962"/>
            <a:ext cx="1328581" cy="1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2031325" y="3613373"/>
            <a:ext cx="647934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55762" y="3613374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TextBox 12"/>
          <p:cNvSpPr txBox="1">
            <a:spLocks noChangeArrowheads="1"/>
          </p:cNvSpPr>
          <p:nvPr/>
        </p:nvSpPr>
        <p:spPr bwMode="auto">
          <a:xfrm>
            <a:off x="3444848" y="739062"/>
            <a:ext cx="38524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轴 对 称 图 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28" grpId="0"/>
      <p:bldP spid="29" grpId="0" animBg="1"/>
      <p:bldP spid="26" grpId="0"/>
      <p:bldP spid="30" grpId="0"/>
      <p:bldP spid="38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798" y="1590357"/>
            <a:ext cx="7019780" cy="295754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6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46" y="1346474"/>
            <a:ext cx="873338" cy="1008112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312467" y="2324843"/>
            <a:ext cx="6864698" cy="2221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平移只是按水平方向移动。   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对称轴是一条直线。  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旋转后物体的形状、大小、位置都没发生改变。                              </a:t>
            </a:r>
            <a:endParaRPr lang="en-US" altLang="zh-CN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                   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）　　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84168" y="247114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×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4048" y="299190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√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36296" y="403622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×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0992" y="1619698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想一想，断一断。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881321" y="765476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先平移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格，再化成另一半，使它成为轴对称图形。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806" y="1398494"/>
            <a:ext cx="5110481" cy="3051283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699792" y="1707653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3021" y="1707653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99981" y="2143186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62003" y="2558748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27244" y="299428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710017" y="3429814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44486" y="3429814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01452" y="3429813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187447" y="2030817"/>
            <a:ext cx="42991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5187447" y="2030817"/>
            <a:ext cx="1" cy="4285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860170" y="1707654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93399" y="1707652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4784108" y="2459383"/>
            <a:ext cx="403339" cy="4225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4855421" y="2143185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 flipV="1">
            <a:off x="4784109" y="2892085"/>
            <a:ext cx="403338" cy="4253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460141" y="2571750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H="1">
            <a:off x="5178237" y="3314240"/>
            <a:ext cx="1" cy="4285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4855421" y="2994280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5165657" y="3752978"/>
            <a:ext cx="42991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4863480" y="3422845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5625419" y="2030817"/>
            <a:ext cx="429919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6047284" y="2030817"/>
            <a:ext cx="1" cy="428565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 flipV="1">
            <a:off x="6055339" y="2476522"/>
            <a:ext cx="439704" cy="405391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6055338" y="2892085"/>
            <a:ext cx="439706" cy="418081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6051690" y="3300336"/>
            <a:ext cx="1" cy="428565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5638377" y="3752978"/>
            <a:ext cx="429919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5723317" y="3436781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171076" y="2558748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723317" y="1714620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723317" y="2987001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726628" y="2136217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500"/>
                            </p:stCondLst>
                            <p:childTnLst>
                              <p:par>
                                <p:cTn id="1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000"/>
                            </p:stCondLst>
                            <p:childTnLst>
                              <p:par>
                                <p:cTn id="1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500"/>
                            </p:stCondLst>
                            <p:childTnLst>
                              <p:par>
                                <p:cTn id="1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00"/>
                            </p:stCondLst>
                            <p:childTnLst>
                              <p:par>
                                <p:cTn id="2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1000"/>
                            </p:stCondLst>
                            <p:childTnLst>
                              <p:par>
                                <p:cTn id="2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1500"/>
                            </p:stCondLst>
                            <p:childTnLst>
                              <p:par>
                                <p:cTn id="2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000"/>
                            </p:stCondLst>
                            <p:childTnLst>
                              <p:par>
                                <p:cTn id="3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2500"/>
                            </p:stCondLst>
                            <p:childTnLst>
                              <p:par>
                                <p:cTn id="30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18" grpId="0"/>
      <p:bldP spid="20" grpId="0"/>
      <p:bldP spid="22" grpId="0"/>
      <p:bldP spid="24" grpId="0"/>
      <p:bldP spid="26" grpId="0"/>
      <p:bldP spid="28" grpId="0"/>
      <p:bldP spid="30" grpId="0"/>
      <p:bldP spid="31" grpId="0"/>
      <p:bldP spid="19" grpId="0"/>
      <p:bldP spid="21" grpId="0"/>
      <p:bldP spid="23" grpId="0"/>
      <p:bldP spid="25" grpId="0"/>
      <p:bldP spid="27" grpId="0"/>
      <p:bldP spid="29" grpId="0"/>
      <p:bldP spid="44" grpId="0"/>
      <p:bldP spid="42" grpId="0"/>
      <p:bldP spid="40" grpId="0"/>
      <p:bldP spid="43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42" y="681719"/>
            <a:ext cx="873338" cy="1008112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685017" y="1483061"/>
            <a:ext cx="3247023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613009" y="987574"/>
            <a:ext cx="3589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把图形顺时针旋转</a:t>
            </a:r>
            <a:r>
              <a:rPr lang="en-US" altLang="zh-CN" sz="2400" b="1" noProof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2400" b="1" noProof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951" y="1949076"/>
            <a:ext cx="3513004" cy="2200249"/>
          </a:xfrm>
          <a:prstGeom prst="rect">
            <a:avLst/>
          </a:prstGeom>
        </p:spPr>
      </p:pic>
      <p:sp>
        <p:nvSpPr>
          <p:cNvPr id="8" name="直角三角形 7"/>
          <p:cNvSpPr/>
          <p:nvPr/>
        </p:nvSpPr>
        <p:spPr>
          <a:xfrm rot="16200000" flipH="1" flipV="1">
            <a:off x="5198167" y="2855496"/>
            <a:ext cx="728652" cy="720080"/>
          </a:xfrm>
          <a:prstGeom prst="rtTriangle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5202453" y="2851209"/>
            <a:ext cx="0" cy="1414762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724128" y="2076977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78485" y="3392458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24128" y="2504151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10671" y="3384597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78485" y="2076977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10671" y="2506703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320954" y="2389239"/>
            <a:ext cx="1747414" cy="916023"/>
            <a:chOff x="5426485" y="1056420"/>
            <a:chExt cx="1747414" cy="916023"/>
          </a:xfrm>
        </p:grpSpPr>
        <p:sp>
          <p:nvSpPr>
            <p:cNvPr id="11" name="矩形 10"/>
            <p:cNvSpPr/>
            <p:nvPr/>
          </p:nvSpPr>
          <p:spPr>
            <a:xfrm>
              <a:off x="6300192" y="1056420"/>
              <a:ext cx="873707" cy="451066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5426485" y="1521377"/>
              <a:ext cx="873707" cy="451066"/>
            </a:xfrm>
            <a:prstGeom prst="rect">
              <a:avLst/>
            </a:prstGeom>
            <a:noFill/>
            <a:ln w="285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762" y="2316646"/>
            <a:ext cx="1115355" cy="16676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8" grpId="0" animBg="1"/>
      <p:bldP spid="8" grpId="1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33" y="714350"/>
            <a:ext cx="873338" cy="1008112"/>
          </a:xfrm>
          <a:prstGeom prst="rect">
            <a:avLst/>
          </a:prstGeom>
        </p:spPr>
      </p:pic>
      <p:cxnSp>
        <p:nvCxnSpPr>
          <p:cNvPr id="46" name="直接连接符 45"/>
          <p:cNvCxnSpPr/>
          <p:nvPr/>
        </p:nvCxnSpPr>
        <p:spPr>
          <a:xfrm>
            <a:off x="1685017" y="1483061"/>
            <a:ext cx="1446823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1613009" y="987574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看图填空。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200273"/>
            <a:ext cx="1989255" cy="1955653"/>
          </a:xfrm>
          <a:prstGeom prst="rect">
            <a:avLst/>
          </a:prstGeom>
        </p:spPr>
      </p:pic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995936" y="2068240"/>
            <a:ext cx="936104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问题：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2" name="Rectangle 4"/>
          <p:cNvSpPr>
            <a:spLocks noChangeArrowheads="1"/>
          </p:cNvSpPr>
          <p:nvPr/>
        </p:nvSpPr>
        <p:spPr bwMode="auto">
          <a:xfrm>
            <a:off x="4067944" y="2699482"/>
            <a:ext cx="394153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放（   ）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kg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物品，可以使指针顺时针方向旋转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90°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3" name="圆角矩形 39"/>
          <p:cNvSpPr/>
          <p:nvPr/>
        </p:nvSpPr>
        <p:spPr>
          <a:xfrm>
            <a:off x="4028586" y="2709175"/>
            <a:ext cx="3941539" cy="1099903"/>
          </a:xfrm>
          <a:prstGeom prst="roundRect">
            <a:avLst>
              <a:gd name="adj" fmla="val 11208"/>
            </a:avLst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31933" y="2771732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772007" y="2854933"/>
            <a:ext cx="64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1" grpId="0"/>
      <p:bldP spid="52" grpId="0"/>
      <p:bldP spid="53" grpId="0" animBg="1"/>
      <p:bldP spid="54" grpId="0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2" y="439395"/>
            <a:ext cx="2266690" cy="561692"/>
            <a:chOff x="192082" y="439395"/>
            <a:chExt cx="2266690" cy="561692"/>
          </a:xfrm>
        </p:grpSpPr>
        <p:sp>
          <p:nvSpPr>
            <p:cNvPr id="38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复习导入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9"/>
            </a:xfrm>
            <a:prstGeom prst="rect">
              <a:avLst/>
            </a:prstGeom>
          </p:spPr>
        </p:pic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1851670"/>
            <a:ext cx="1453892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2107723" y="1081863"/>
            <a:ext cx="2392269" cy="769807"/>
          </a:xfrm>
          <a:prstGeom prst="wedgeRoundRectCallout">
            <a:avLst>
              <a:gd name="adj1" fmla="val -58775"/>
              <a:gd name="adj2" fmla="val 46209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图形的变换都包含哪些知识点呢？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300192" y="2427734"/>
            <a:ext cx="1844487" cy="1944216"/>
            <a:chOff x="5580112" y="1995686"/>
            <a:chExt cx="1844487" cy="1944216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16216" y="2427734"/>
              <a:ext cx="908383" cy="768163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156176" y="1995686"/>
              <a:ext cx="983871" cy="1656184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>
              <a:off x="5580112" y="2931790"/>
              <a:ext cx="1780218" cy="1008112"/>
              <a:chOff x="5533362" y="3003798"/>
              <a:chExt cx="1780218" cy="1008112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6804248" y="3363838"/>
                <a:ext cx="45719" cy="648072"/>
              </a:xfrm>
              <a:prstGeom prst="roundRect">
                <a:avLst/>
              </a:prstGeom>
              <a:solidFill>
                <a:srgbClr val="D09748"/>
              </a:solidFill>
              <a:ln>
                <a:solidFill>
                  <a:srgbClr val="D097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7092280" y="3219822"/>
                <a:ext cx="45719" cy="648072"/>
              </a:xfrm>
              <a:prstGeom prst="roundRect">
                <a:avLst/>
              </a:prstGeom>
              <a:solidFill>
                <a:srgbClr val="D09748"/>
              </a:solidFill>
              <a:ln>
                <a:solidFill>
                  <a:srgbClr val="D097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圆角矩形 45"/>
              <p:cNvSpPr/>
              <p:nvPr/>
            </p:nvSpPr>
            <p:spPr>
              <a:xfrm>
                <a:off x="6012160" y="3003798"/>
                <a:ext cx="45719" cy="648072"/>
              </a:xfrm>
              <a:prstGeom prst="roundRect">
                <a:avLst/>
              </a:prstGeom>
              <a:solidFill>
                <a:srgbClr val="D09748"/>
              </a:solidFill>
              <a:ln>
                <a:solidFill>
                  <a:srgbClr val="D097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立方体 46"/>
              <p:cNvSpPr/>
              <p:nvPr/>
            </p:nvSpPr>
            <p:spPr>
              <a:xfrm rot="696794">
                <a:off x="5533362" y="3034544"/>
                <a:ext cx="1780218" cy="431979"/>
              </a:xfrm>
              <a:prstGeom prst="cube">
                <a:avLst>
                  <a:gd name="adj" fmla="val 83332"/>
                </a:avLst>
              </a:prstGeom>
              <a:solidFill>
                <a:srgbClr val="D09748"/>
              </a:solidFill>
              <a:ln>
                <a:solidFill>
                  <a:srgbClr val="D097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5652120" y="3291830"/>
                <a:ext cx="45719" cy="648072"/>
              </a:xfrm>
              <a:prstGeom prst="roundRect">
                <a:avLst/>
              </a:prstGeom>
              <a:solidFill>
                <a:srgbClr val="D09748"/>
              </a:solidFill>
              <a:ln>
                <a:solidFill>
                  <a:srgbClr val="D097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1" name="AutoShape 27"/>
          <p:cNvSpPr>
            <a:spLocks noChangeArrowheads="1"/>
          </p:cNvSpPr>
          <p:nvPr/>
        </p:nvSpPr>
        <p:spPr bwMode="auto">
          <a:xfrm>
            <a:off x="3774941" y="2605200"/>
            <a:ext cx="2816763" cy="509164"/>
          </a:xfrm>
          <a:prstGeom prst="wedgeRoundRectCallout">
            <a:avLst>
              <a:gd name="adj1" fmla="val 57709"/>
              <a:gd name="adj2" fmla="val 4198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我们试着总结一下吧！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9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知识梳理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2" name="TextBox 12"/>
          <p:cNvSpPr txBox="1">
            <a:spLocks noChangeArrowheads="1"/>
          </p:cNvSpPr>
          <p:nvPr/>
        </p:nvSpPr>
        <p:spPr bwMode="auto">
          <a:xfrm>
            <a:off x="2166265" y="2187938"/>
            <a:ext cx="208823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图形的变换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883816" y="1371503"/>
            <a:ext cx="504056" cy="2071451"/>
          </a:xfrm>
          <a:prstGeom prst="leftBrace">
            <a:avLst>
              <a:gd name="adj1" fmla="val 110714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12"/>
          <p:cNvSpPr txBox="1">
            <a:spLocks noChangeArrowheads="1"/>
          </p:cNvSpPr>
          <p:nvPr/>
        </p:nvSpPr>
        <p:spPr bwMode="auto">
          <a:xfrm>
            <a:off x="4387872" y="1203598"/>
            <a:ext cx="167743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图形的平移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12"/>
          <p:cNvSpPr txBox="1">
            <a:spLocks noChangeArrowheads="1"/>
          </p:cNvSpPr>
          <p:nvPr/>
        </p:nvSpPr>
        <p:spPr bwMode="auto">
          <a:xfrm>
            <a:off x="4387872" y="1842657"/>
            <a:ext cx="167743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图形的旋转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2"/>
          <p:cNvSpPr txBox="1">
            <a:spLocks noChangeArrowheads="1"/>
          </p:cNvSpPr>
          <p:nvPr/>
        </p:nvSpPr>
        <p:spPr bwMode="auto">
          <a:xfrm>
            <a:off x="4387872" y="2481716"/>
            <a:ext cx="171755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轴对称图形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387872" y="3120776"/>
            <a:ext cx="20162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轴对称的应用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/>
      <p:bldP spid="37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3444848" y="739062"/>
            <a:ext cx="235128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图 形 的 平 移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715766"/>
            <a:ext cx="1115355" cy="166767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881325" y="1779662"/>
            <a:ext cx="1746459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932495"/>
            <a:ext cx="6095496" cy="1566542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1013469" y="1284175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看图填空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435653" y="3499037"/>
            <a:ext cx="5450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正方形向（   ）平移了（   ）格。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435653" y="3996449"/>
            <a:ext cx="5141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梯形向（   ）平移了（   ）格。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325778" y="349903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右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444208" y="350099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037746" y="399449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上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156176" y="3996449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05556E-6 -2.96296E-6 L -3.05556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9" grpId="0"/>
      <p:bldP spid="51" grpId="0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3444848" y="739062"/>
            <a:ext cx="38524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图 形 的 平 移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81325" y="1779662"/>
            <a:ext cx="2250515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13469" y="1284175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什么是平移？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108" y="2379530"/>
            <a:ext cx="1115355" cy="1667671"/>
          </a:xfrm>
          <a:prstGeom prst="rect">
            <a:avLst/>
          </a:prstGeom>
        </p:spPr>
      </p:pic>
      <p:sp>
        <p:nvSpPr>
          <p:cNvPr id="16" name="圆角矩形 39"/>
          <p:cNvSpPr/>
          <p:nvPr/>
        </p:nvSpPr>
        <p:spPr>
          <a:xfrm>
            <a:off x="2523253" y="2253068"/>
            <a:ext cx="2495303" cy="1667671"/>
          </a:xfrm>
          <a:prstGeom prst="roundRect">
            <a:avLst>
              <a:gd name="adj" fmla="val 11208"/>
            </a:avLst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2523252" y="2260618"/>
            <a:ext cx="2495304" cy="1405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物体在同一平面上沿直线运动，这种现象叫做平移。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18556" y="2856070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平移二要素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6702529" y="2582846"/>
            <a:ext cx="288032" cy="1008112"/>
          </a:xfrm>
          <a:prstGeom prst="leftBrace">
            <a:avLst>
              <a:gd name="adj1" fmla="val 13125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6948264" y="2330818"/>
            <a:ext cx="1240678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平移方向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6948264" y="3264370"/>
            <a:ext cx="1240678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平移距离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7" grpId="0"/>
      <p:bldP spid="18" grpId="0"/>
      <p:bldP spid="3" grpId="0" animBg="1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3444848" y="739062"/>
            <a:ext cx="38524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图 形 的 平 移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27584" y="1779662"/>
            <a:ext cx="2587694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55576" y="1284175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画出平移后的图形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355726"/>
            <a:ext cx="2812898" cy="176176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355976" y="1657839"/>
            <a:ext cx="1800200" cy="526583"/>
            <a:chOff x="4355976" y="1657839"/>
            <a:chExt cx="1800200" cy="526583"/>
          </a:xfrm>
        </p:grpSpPr>
        <p:sp>
          <p:nvSpPr>
            <p:cNvPr id="5" name="标注: 双弯曲线形 4"/>
            <p:cNvSpPr/>
            <p:nvPr/>
          </p:nvSpPr>
          <p:spPr>
            <a:xfrm>
              <a:off x="4427984" y="1745840"/>
              <a:ext cx="1584176" cy="438582"/>
            </a:xfrm>
            <a:prstGeom prst="borderCallout3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19623"/>
                <a:gd name="adj6" fmla="val -62165"/>
                <a:gd name="adj7" fmla="val 201265"/>
                <a:gd name="adj8" fmla="val -71487"/>
              </a:avLst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4355976" y="1657839"/>
              <a:ext cx="1800200" cy="481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向下平移</a:t>
              </a: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1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格。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558138" y="2389549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˙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67266" y="2396963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˙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47246" y="2746537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˙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67266" y="273362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˙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871213" y="3412631"/>
            <a:ext cx="720020" cy="0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591233" y="3412631"/>
            <a:ext cx="0" cy="349574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846062" y="3762205"/>
            <a:ext cx="720020" cy="0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892834" y="3430303"/>
            <a:ext cx="0" cy="349574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4606827" y="2451543"/>
            <a:ext cx="3333156" cy="1405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平移后物体的形状、大小、方向都没发生改变，改变的只是物体的位置。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9" name="圆角矩形 39"/>
          <p:cNvSpPr/>
          <p:nvPr/>
        </p:nvSpPr>
        <p:spPr>
          <a:xfrm>
            <a:off x="4628447" y="2406823"/>
            <a:ext cx="3311535" cy="1667671"/>
          </a:xfrm>
          <a:prstGeom prst="roundRect">
            <a:avLst>
              <a:gd name="adj" fmla="val 11208"/>
            </a:avLst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93827E-7 L -4.16667E-6 0.1407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1407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93827E-6 L -2.5E-6 0.1407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19753E-6 L 1.66667E-6 0.1407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6" grpId="1"/>
      <p:bldP spid="18" grpId="0"/>
      <p:bldP spid="18" grpId="1"/>
      <p:bldP spid="19" grpId="0"/>
      <p:bldP spid="19" grpId="1"/>
      <p:bldP spid="20" grpId="0"/>
      <p:bldP spid="20" grpId="1"/>
      <p:bldP spid="28" grpId="0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3444848" y="739062"/>
            <a:ext cx="38524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图 形 的 平 移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81325" y="1779662"/>
            <a:ext cx="2250515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827584" y="1284175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平移图形的方法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108" y="2379530"/>
            <a:ext cx="1115355" cy="1667671"/>
          </a:xfrm>
          <a:prstGeom prst="rect">
            <a:avLst/>
          </a:prstGeom>
        </p:spPr>
      </p:pic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2627784" y="2089887"/>
            <a:ext cx="5001076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找出图形的关键点。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627784" y="2589960"/>
            <a:ext cx="5616624" cy="943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以关键点为参照点，按指定方向数出平移格数，描出平移后的点。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2627784" y="3551698"/>
            <a:ext cx="5001076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把各点按原图形的顺序连接。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2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12"/>
          <p:cNvSpPr txBox="1">
            <a:spLocks noChangeArrowheads="1"/>
          </p:cNvSpPr>
          <p:nvPr/>
        </p:nvSpPr>
        <p:spPr bwMode="auto">
          <a:xfrm>
            <a:off x="3444848" y="739062"/>
            <a:ext cx="38524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图 形 的 旋 转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211710"/>
            <a:ext cx="1910010" cy="1802493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881325" y="1779662"/>
            <a:ext cx="1746459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1013469" y="1284175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看图填空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3995936" y="2068240"/>
            <a:ext cx="936104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问题：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4067944" y="2699482"/>
            <a:ext cx="394153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从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点到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点，时针沿顺时针方向旋转了（  ）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°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5" name="圆角矩形 39"/>
          <p:cNvSpPr/>
          <p:nvPr/>
        </p:nvSpPr>
        <p:spPr>
          <a:xfrm>
            <a:off x="4028586" y="2709175"/>
            <a:ext cx="3941539" cy="1099903"/>
          </a:xfrm>
          <a:prstGeom prst="roundRect">
            <a:avLst>
              <a:gd name="adj" fmla="val 11208"/>
            </a:avLst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674210" y="2735549"/>
            <a:ext cx="124189" cy="703811"/>
            <a:chOff x="5055835" y="1372371"/>
            <a:chExt cx="124189" cy="703811"/>
          </a:xfrm>
        </p:grpSpPr>
        <p:grpSp>
          <p:nvGrpSpPr>
            <p:cNvPr id="10" name="组合 9"/>
            <p:cNvGrpSpPr/>
            <p:nvPr/>
          </p:nvGrpSpPr>
          <p:grpSpPr>
            <a:xfrm>
              <a:off x="5055836" y="1372371"/>
              <a:ext cx="124188" cy="407761"/>
              <a:chOff x="6372200" y="1204018"/>
              <a:chExt cx="144015" cy="287610"/>
            </a:xfrm>
            <a:solidFill>
              <a:srgbClr val="A0A0A0"/>
            </a:solidFill>
          </p:grpSpPr>
          <p:sp>
            <p:nvSpPr>
              <p:cNvPr id="9" name="等腰三角形 8"/>
              <p:cNvSpPr/>
              <p:nvPr/>
            </p:nvSpPr>
            <p:spPr>
              <a:xfrm rot="10800000">
                <a:off x="6373012" y="1349172"/>
                <a:ext cx="143203" cy="142456"/>
              </a:xfrm>
              <a:prstGeom prst="triangl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>
                <a:off x="6372200" y="1204018"/>
                <a:ext cx="143203" cy="142456"/>
              </a:xfrm>
              <a:prstGeom prst="triangl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5835" y="1753292"/>
              <a:ext cx="124189" cy="322890"/>
            </a:xfrm>
            <a:prstGeom prst="rect">
              <a:avLst/>
            </a:prstGeom>
          </p:spPr>
        </p:pic>
      </p:grpSp>
      <p:sp>
        <p:nvSpPr>
          <p:cNvPr id="44" name="矩形 43"/>
          <p:cNvSpPr/>
          <p:nvPr/>
        </p:nvSpPr>
        <p:spPr>
          <a:xfrm>
            <a:off x="5588519" y="3220656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90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05556E-6 -2.96296E-6 L -3.05556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33" grpId="0"/>
      <p:bldP spid="34" grpId="0"/>
      <p:bldP spid="35" grpId="0" animBg="1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3444848" y="739062"/>
            <a:ext cx="38524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图 形 的 旋 转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81325" y="1779662"/>
            <a:ext cx="2250515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13469" y="1284175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什么是旋转？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108" y="2379530"/>
            <a:ext cx="1115355" cy="1667671"/>
          </a:xfrm>
          <a:prstGeom prst="rect">
            <a:avLst/>
          </a:prstGeom>
        </p:spPr>
      </p:pic>
      <p:sp>
        <p:nvSpPr>
          <p:cNvPr id="16" name="圆角矩形 39"/>
          <p:cNvSpPr/>
          <p:nvPr/>
        </p:nvSpPr>
        <p:spPr>
          <a:xfrm>
            <a:off x="2523253" y="2253068"/>
            <a:ext cx="2495303" cy="1667671"/>
          </a:xfrm>
          <a:prstGeom prst="roundRect">
            <a:avLst>
              <a:gd name="adj" fmla="val 11208"/>
            </a:avLst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2523252" y="2260618"/>
            <a:ext cx="2495304" cy="1405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物体绕某一点或轴转动，这种现象叫做旋转。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18556" y="2856070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旋转三要素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6702529" y="2582846"/>
            <a:ext cx="288032" cy="1008112"/>
          </a:xfrm>
          <a:prstGeom prst="leftBrace">
            <a:avLst>
              <a:gd name="adj1" fmla="val 13125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6948264" y="2330818"/>
            <a:ext cx="1240678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旋转点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6948264" y="2845066"/>
            <a:ext cx="1240678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旋转方向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6948264" y="3317735"/>
            <a:ext cx="1240678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旋转角度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7" grpId="0"/>
      <p:bldP spid="18" grpId="0"/>
      <p:bldP spid="3" grpId="0" animBg="1"/>
      <p:bldP spid="19" grpId="0"/>
      <p:bldP spid="20" grpId="0"/>
      <p:bldP spid="12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1082</Words>
  <Application>WPS 演示</Application>
  <PresentationFormat>全屏显示(16:9)</PresentationFormat>
  <Paragraphs>261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幼圆</vt:lpstr>
      <vt:lpstr>楷体</vt:lpstr>
      <vt:lpstr>Calibri</vt:lpstr>
      <vt:lpstr>微软雅黑</vt:lpstr>
      <vt:lpstr>Arial Unicode MS</vt:lpstr>
      <vt:lpstr>等线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211</cp:revision>
  <dcterms:created xsi:type="dcterms:W3CDTF">2018-09-11T05:46:00Z</dcterms:created>
  <dcterms:modified xsi:type="dcterms:W3CDTF">2023-08-28T08:50:15Z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5A9335B6B8D74324924A9654521E9903_12</vt:lpwstr>
  </property>
  <property fmtid="{D5CDD505-2E9C-101B-9397-08002B2CF9AE}" pid="3" name="KSOProductBuildVer">
    <vt:lpwstr>2052-12.1.0.15120</vt:lpwstr>
  </property>
</Properties>
</file>