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79" r:id="rId4"/>
    <p:sldMasterId id="2147483691" r:id="rId5"/>
  </p:sldMasterIdLst>
  <p:sldIdLst>
    <p:sldId id="261" r:id="rId6"/>
    <p:sldId id="257" r:id="rId7"/>
    <p:sldId id="258" r:id="rId8"/>
    <p:sldId id="259" r:id="rId9"/>
    <p:sldId id="266" r:id="rId10"/>
    <p:sldId id="265" r:id="rId11"/>
    <p:sldId id="264" r:id="rId12"/>
    <p:sldId id="263" r:id="rId13"/>
    <p:sldId id="262" r:id="rId14"/>
    <p:sldId id="267" r:id="rId15"/>
    <p:sldId id="268" r:id="rId16"/>
    <p:sldId id="269" r:id="rId17"/>
    <p:sldId id="270" r:id="rId18"/>
    <p:sldId id="271" r:id="rId19"/>
    <p:sldId id="260" r:id="rId20"/>
    <p:sldId id="273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9" d="100"/>
          <a:sy n="119" d="100"/>
        </p:scale>
        <p:origin x="144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3" y="205979"/>
            <a:ext cx="8229481" cy="857250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61" y="4767264"/>
            <a:ext cx="2133878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fld id="{E014346E-DEDF-498A-AF7D-A9D39D4BEE6B}" type="datetimeFigureOut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5" y="4767264"/>
            <a:ext cx="2133878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fld id="{FE4AC913-6F29-404C-9ADF-29251873EBE9}" type="slidenum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61" y="4767264"/>
            <a:ext cx="2133878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fld id="{E014346E-DEDF-498A-AF7D-A9D39D4BEE6B}" type="datetimeFigureOut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5" y="4767264"/>
            <a:ext cx="2133878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fld id="{FE4AC913-6F29-404C-9ADF-29251873EBE9}" type="slidenum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1" y="204787"/>
            <a:ext cx="3007910" cy="871538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89"/>
            <a:ext cx="5112019" cy="438983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1" y="1076328"/>
            <a:ext cx="3007910" cy="351829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61" y="4767264"/>
            <a:ext cx="2133878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fld id="{E014346E-DEDF-498A-AF7D-A9D39D4BEE6B}" type="datetimeFigureOut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5" y="4767264"/>
            <a:ext cx="2133878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fld id="{FE4AC913-6F29-404C-9ADF-29251873EBE9}" type="slidenum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61" y="4767264"/>
            <a:ext cx="2133878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fld id="{E014346E-DEDF-498A-AF7D-A9D39D4BEE6B}" type="datetimeFigureOut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5" y="4767264"/>
            <a:ext cx="2133878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fld id="{FE4AC913-6F29-404C-9ADF-29251873EBE9}" type="slidenum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3" y="205979"/>
            <a:ext cx="8229481" cy="857250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3" y="1200151"/>
            <a:ext cx="8229481" cy="3394472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61" y="4767264"/>
            <a:ext cx="2133878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fld id="{E014346E-DEDF-498A-AF7D-A9D39D4BEE6B}" type="datetimeFigureOut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5" y="4767264"/>
            <a:ext cx="2133878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fld id="{FE4AC913-6F29-404C-9ADF-29251873EBE9}" type="slidenum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7" y="205980"/>
            <a:ext cx="2056477" cy="4388644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61" y="4767264"/>
            <a:ext cx="2133878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fld id="{E014346E-DEDF-498A-AF7D-A9D39D4BEE6B}" type="datetimeFigureOut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5" y="4767264"/>
            <a:ext cx="2133878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fld id="{FE4AC913-6F29-404C-9ADF-29251873EBE9}" type="slidenum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86080"/>
            <a:fld id="{E014346E-DEDF-498A-AF7D-A9D39D4BEE6B}" type="datetimeFigureOut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86080"/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86080"/>
            <a:fld id="{FE4AC913-6F29-404C-9ADF-29251873EBE9}" type="slidenum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86080"/>
            <a:fld id="{E014346E-DEDF-498A-AF7D-A9D39D4BEE6B}" type="datetimeFigureOut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86080"/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86080"/>
            <a:fld id="{FE4AC913-6F29-404C-9ADF-29251873EBE9}" type="slidenum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86080"/>
            <a:fld id="{E014346E-DEDF-498A-AF7D-A9D39D4BEE6B}" type="datetimeFigureOut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86080"/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86080"/>
            <a:fld id="{FE4AC913-6F29-404C-9ADF-29251873EBE9}" type="slidenum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86080"/>
            <a:fld id="{E014346E-DEDF-498A-AF7D-A9D39D4BEE6B}" type="datetimeFigureOut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86080"/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86080"/>
            <a:fld id="{FE4AC913-6F29-404C-9ADF-29251873EBE9}" type="slidenum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86080"/>
            <a:fld id="{E014346E-DEDF-498A-AF7D-A9D39D4BEE6B}" type="datetimeFigureOut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86080"/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86080"/>
            <a:fld id="{FE4AC913-6F29-404C-9ADF-29251873EBE9}" type="slidenum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86080"/>
            <a:fld id="{E014346E-DEDF-498A-AF7D-A9D39D4BEE6B}" type="datetimeFigureOut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86080"/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86080"/>
            <a:fld id="{FE4AC913-6F29-404C-9ADF-29251873EBE9}" type="slidenum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86080"/>
            <a:fld id="{E014346E-DEDF-498A-AF7D-A9D39D4BEE6B}" type="datetimeFigureOut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86080"/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86080"/>
            <a:fld id="{FE4AC913-6F29-404C-9ADF-29251873EBE9}" type="slidenum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86080"/>
            <a:fld id="{E014346E-DEDF-498A-AF7D-A9D39D4BEE6B}" type="datetimeFigureOut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86080"/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86080"/>
            <a:fld id="{FE4AC913-6F29-404C-9ADF-29251873EBE9}" type="slidenum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3" y="1200151"/>
            <a:ext cx="8229481" cy="3394472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lIns="68580" tIns="34290" rIns="68580" bIns="34290"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61" y="4767264"/>
            <a:ext cx="2133878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fld id="{E014346E-DEDF-498A-AF7D-A9D39D4BEE6B}" type="datetimeFigureOut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5" y="4767264"/>
            <a:ext cx="2133878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fld id="{FE4AC913-6F29-404C-9ADF-29251873EBE9}" type="slidenum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3" y="205979"/>
            <a:ext cx="8229481" cy="857250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61" y="4767264"/>
            <a:ext cx="2133878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fld id="{E014346E-DEDF-498A-AF7D-A9D39D4BEE6B}" type="datetimeFigureOut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5" y="4767264"/>
            <a:ext cx="2133878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fld id="{FE4AC913-6F29-404C-9ADF-29251873EBE9}" type="slidenum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3" y="205979"/>
            <a:ext cx="8229481" cy="85725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61" y="4767264"/>
            <a:ext cx="2133878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fld id="{E014346E-DEDF-498A-AF7D-A9D39D4BEE6B}" type="datetimeFigureOut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endParaRPr lang="zh-CN" altLang="en-US" sz="825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5" y="4767264"/>
            <a:ext cx="2133878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386080"/>
            <a:fld id="{FE4AC913-6F29-404C-9ADF-29251873EBE9}" type="slidenum">
              <a:rPr lang="zh-CN" altLang="en-US" sz="825" smtClean="0">
                <a:solidFill>
                  <a:prstClr val="black"/>
                </a:solidFill>
              </a:rPr>
            </a:fld>
            <a:endParaRPr lang="zh-CN" altLang="en-US" sz="825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9" Type="http://schemas.openxmlformats.org/officeDocument/2006/relationships/theme" Target="../theme/theme2.xml"/><Relationship Id="rId28" Type="http://schemas.openxmlformats.org/officeDocument/2006/relationships/image" Target="../media/image3.png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8.xml"/><Relationship Id="rId23" Type="http://schemas.openxmlformats.org/officeDocument/2006/relationships/slideLayout" Target="../slideLayouts/slideLayout27.xml"/><Relationship Id="rId22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5.xml"/><Relationship Id="rId20" Type="http://schemas.openxmlformats.org/officeDocument/2006/relationships/slideLayout" Target="../slideLayouts/slideLayout24.xml"/><Relationship Id="rId2" Type="http://schemas.openxmlformats.org/officeDocument/2006/relationships/slideLayout" Target="../slideLayouts/slideLayout6.xml"/><Relationship Id="rId19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5" Type="http://schemas.openxmlformats.org/officeDocument/2006/relationships/theme" Target="../theme/theme3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9.xml"/><Relationship Id="rId8" Type="http://schemas.openxmlformats.org/officeDocument/2006/relationships/slideLayout" Target="../slideLayouts/slideLayout48.xml"/><Relationship Id="rId7" Type="http://schemas.openxmlformats.org/officeDocument/2006/relationships/slideLayout" Target="../slideLayouts/slideLayout47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7" Type="http://schemas.openxmlformats.org/officeDocument/2006/relationships/theme" Target="../theme/theme4.xml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208823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50" dirty="0">
                <a:latin typeface="黑体" panose="02010609060101010101" pitchFamily="49" charset="-122"/>
                <a:ea typeface="黑体" panose="02010609060101010101" pitchFamily="49" charset="-122"/>
              </a:rPr>
              <a:t>练习九</a:t>
            </a:r>
            <a:endParaRPr lang="zh-CN" altLang="en-US" sz="135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  <p:sldLayoutId id="2147483672" r:id="rId19"/>
    <p:sldLayoutId id="2147483673" r:id="rId20"/>
    <p:sldLayoutId id="2147483674" r:id="rId21"/>
    <p:sldLayoutId id="2147483675" r:id="rId22"/>
    <p:sldLayoutId id="2147483676" r:id="rId23"/>
    <p:sldLayoutId id="2147483677" r:id="rId24"/>
    <p:sldLayoutId id="2147483678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7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7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7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7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7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7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7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7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7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15"/>
          <p:cNvSpPr txBox="1"/>
          <p:nvPr userDrawn="1"/>
        </p:nvSpPr>
        <p:spPr>
          <a:xfrm>
            <a:off x="179512" y="92978"/>
            <a:ext cx="208823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50" dirty="0">
                <a:latin typeface="黑体" panose="02010609060101010101" pitchFamily="49" charset="-122"/>
                <a:ea typeface="黑体" panose="02010609060101010101" pitchFamily="49" charset="-122"/>
              </a:rPr>
              <a:t>练习九</a:t>
            </a:r>
            <a:endParaRPr lang="zh-CN" altLang="en-US" sz="135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6.xml"/><Relationship Id="rId6" Type="http://schemas.openxmlformats.org/officeDocument/2006/relationships/image" Target="../media/image6.png"/><Relationship Id="rId5" Type="http://schemas.openxmlformats.org/officeDocument/2006/relationships/slide" Target="slide4.xml"/><Relationship Id="rId4" Type="http://schemas.openxmlformats.org/officeDocument/2006/relationships/slide" Target="slide1.xml"/><Relationship Id="rId3" Type="http://schemas.openxmlformats.org/officeDocument/2006/relationships/slide" Target="slide16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2.xml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image" Target="../media/image9.png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2.xml"/><Relationship Id="rId3" Type="http://schemas.openxmlformats.org/officeDocument/2006/relationships/image" Target="../media/image13.png"/><Relationship Id="rId2" Type="http://schemas.openxmlformats.org/officeDocument/2006/relationships/image" Target="../media/image26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2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2.xml"/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image" Target="../media/image9.pn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2.xml"/><Relationship Id="rId3" Type="http://schemas.microsoft.com/office/2007/relationships/hdphoto" Target="../media/image11.wdp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2.xml"/><Relationship Id="rId3" Type="http://schemas.microsoft.com/office/2007/relationships/hdphoto" Target="../media/image11.wdp"/><Relationship Id="rId2" Type="http://schemas.openxmlformats.org/officeDocument/2006/relationships/image" Target="../media/image10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2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2.xml"/><Relationship Id="rId3" Type="http://schemas.microsoft.com/office/2007/relationships/hdphoto" Target="../media/image23.wdp"/><Relationship Id="rId2" Type="http://schemas.openxmlformats.org/officeDocument/2006/relationships/image" Target="../media/image22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4" name="矩形 13"/>
          <p:cNvSpPr/>
          <p:nvPr/>
        </p:nvSpPr>
        <p:spPr>
          <a:xfrm>
            <a:off x="3123119" y="1435155"/>
            <a:ext cx="268727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练习九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47728" y="2830732"/>
            <a:ext cx="1627078" cy="553485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3"/>
            <a:ext cx="1627078" cy="553485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3"/>
            <a:ext cx="1627078" cy="553485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313267" cy="68493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图形的平移、旋转与轴对称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3"/>
            <a:ext cx="1627078" cy="553485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4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53127" y="813911"/>
            <a:ext cx="425434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7.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利用平移设计美丽的图案。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RBJHLY3I4${1E]YIUALXG)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1714" y="1677353"/>
            <a:ext cx="4125754" cy="204739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49" y="1205389"/>
            <a:ext cx="1150144" cy="2055019"/>
          </a:xfrm>
          <a:prstGeom prst="rect">
            <a:avLst/>
          </a:prstGeom>
        </p:spPr>
      </p:pic>
      <p:pic>
        <p:nvPicPr>
          <p:cNvPr id="2" name="图片 1" descr="QOS5`@PRNRADXU68KH}TWW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2850" y="3333274"/>
            <a:ext cx="1476375" cy="1355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RGS4A7DNI}_TWLI{(8UO1`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4158" y="1856899"/>
            <a:ext cx="4611529" cy="2263616"/>
          </a:xfrm>
          <a:prstGeom prst="rect">
            <a:avLst/>
          </a:prstGeom>
        </p:spPr>
      </p:pic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2931" y="1483995"/>
            <a:ext cx="888206" cy="1625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2291716" y="684847"/>
            <a:ext cx="4524851" cy="599123"/>
          </a:xfrm>
          <a:prstGeom prst="wedgeRoundRectCallout">
            <a:avLst>
              <a:gd name="adj1" fmla="val -67335"/>
              <a:gd name="adj2" fmla="val 135135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我根据平移的特征，把这条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小鱼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各顶点向右平移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格，再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格</a:t>
            </a:r>
            <a:r>
              <a:rPr lang="zh-CN" altLang="en-US" sz="21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21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49" y="1205389"/>
            <a:ext cx="1150144" cy="20550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53127" y="813911"/>
            <a:ext cx="425434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8.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利用旋转设计美丽的图案。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$S0IV_1}SAG@040)0WF}(LJ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9885" y="1599247"/>
            <a:ext cx="3069908" cy="2544128"/>
          </a:xfrm>
          <a:prstGeom prst="rect">
            <a:avLst/>
          </a:prstGeom>
        </p:spPr>
      </p:pic>
      <p:pic>
        <p:nvPicPr>
          <p:cNvPr id="6" name="图片 5" descr="QOS5`@PRNRADXU68KH}TWW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6191" y="3424714"/>
            <a:ext cx="1476375" cy="1355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73109" y1="16667" x2="73109" y2="16667"/>
                        <a14:foregroundMark x1="16807" y1="52778" x2="16807" y2="52778"/>
                        <a14:foregroundMark x1="49580" y1="67361" x2="49580" y2="67361"/>
                        <a14:foregroundMark x1="43697" y1="68056" x2="43697" y2="68056"/>
                        <a14:foregroundMark x1="43697" y1="68056" x2="43697" y2="68056"/>
                        <a14:foregroundMark x1="35294" y1="70833" x2="38655" y2="59028"/>
                        <a14:foregroundMark x1="45378" y1="79861" x2="45378" y2="79861"/>
                        <a14:foregroundMark x1="38655" y1="78472" x2="52941" y2="77778"/>
                        <a14:foregroundMark x1="67227" y1="75000" x2="67227" y2="75000"/>
                        <a14:foregroundMark x1="73109" y1="76389" x2="73109" y2="76389"/>
                        <a14:foregroundMark x1="32773" y1="84028" x2="32773" y2="84028"/>
                        <a14:foregroundMark x1="20168" y1="90972" x2="20168" y2="90972"/>
                        <a14:foregroundMark x1="31092" y1="59028" x2="31092" y2="59028"/>
                        <a14:foregroundMark x1="48739" y1="59028" x2="48739" y2="59028"/>
                        <a14:foregroundMark x1="61345" y1="58333" x2="61345" y2="58333"/>
                        <a14:foregroundMark x1="68908" y1="58333" x2="68908" y2="58333"/>
                        <a14:foregroundMark x1="77311" y1="58333" x2="77311" y2="58333"/>
                        <a14:foregroundMark x1="11765" y1="56944" x2="11765" y2="56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5206" y="1844040"/>
            <a:ext cx="1202531" cy="1455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圆角矩形标注 2"/>
          <p:cNvSpPr/>
          <p:nvPr/>
        </p:nvSpPr>
        <p:spPr>
          <a:xfrm>
            <a:off x="2027396" y="684848"/>
            <a:ext cx="4666298" cy="987266"/>
          </a:xfrm>
          <a:prstGeom prst="wedgeRoundRectCallout">
            <a:avLst>
              <a:gd name="adj1" fmla="val 66074"/>
              <a:gd name="adj2" fmla="val 110154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根据旋转的特征，小旗子绕点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O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顺（或逆）时针旋转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90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°，再旋转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90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°即可成为一幅美丽的图案。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I[)$I}7RHV0NE7RQ)[EIQ]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8439" y="2025491"/>
            <a:ext cx="2341245" cy="2353628"/>
          </a:xfrm>
          <a:prstGeom prst="rect">
            <a:avLst/>
          </a:prstGeom>
        </p:spPr>
      </p:pic>
      <p:pic>
        <p:nvPicPr>
          <p:cNvPr id="7" name="图片 6" descr="{$)%}4TY6`P{AV8@2A@JF5U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63856" y="2922270"/>
            <a:ext cx="1581626" cy="1456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49" y="1205389"/>
            <a:ext cx="1150144" cy="20550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53127" y="813911"/>
            <a:ext cx="425434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9.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利用轴对称设计美丽的图案。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6%Y]4U05F(K{R7F@`N0H75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6545" y="1419701"/>
            <a:ext cx="2887980" cy="2618423"/>
          </a:xfrm>
          <a:prstGeom prst="rect">
            <a:avLst/>
          </a:prstGeom>
        </p:spPr>
      </p:pic>
      <p:pic>
        <p:nvPicPr>
          <p:cNvPr id="7" name="图片 6" descr="{$)%}4TY6`P{AV8@2A@JF5U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6643" y="3286125"/>
            <a:ext cx="1581626" cy="1456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G9VHCFH@K)ZEH(CK$0}VPH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7569" y="2285524"/>
            <a:ext cx="2410778" cy="2206466"/>
          </a:xfrm>
          <a:prstGeom prst="rect">
            <a:avLst/>
          </a:prstGeom>
        </p:spPr>
      </p:pic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8624" y="1589246"/>
            <a:ext cx="888206" cy="1625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2056924" y="543877"/>
            <a:ext cx="6334125" cy="1444943"/>
          </a:xfrm>
          <a:prstGeom prst="wedgeRoundRectCallout">
            <a:avLst>
              <a:gd name="adj1" fmla="val -61473"/>
              <a:gd name="adj2" fmla="val 49472"/>
              <a:gd name="adj3" fmla="val 16667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先确定对称轴，以已知图形的最右边所在的直线为对称轴，根据轴对称图形的性质，在对称轴的右边画出已知图形的关键的对称点，然后连接即可得到轴对称图案。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83813" y="1559168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87959" cy="50026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4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1"/>
            <a:ext cx="1847212" cy="56156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4510" y="2131695"/>
            <a:ext cx="5615940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一个简单的图形经过平移、旋转或对称的变换即可得到复杂、美丽的图案。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33585" y="380505"/>
            <a:ext cx="1700017" cy="421270"/>
            <a:chOff x="192083" y="439395"/>
            <a:chExt cx="2266689" cy="56169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18" name="文本框 14"/>
            <p:cNvSpPr txBox="1"/>
            <p:nvPr/>
          </p:nvSpPr>
          <p:spPr>
            <a:xfrm>
              <a:off x="611560" y="439395"/>
              <a:ext cx="1847212" cy="561693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复习旧知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785" y="1544003"/>
            <a:ext cx="1150144" cy="2055019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2303145" y="884397"/>
            <a:ext cx="5747385" cy="787241"/>
          </a:xfrm>
          <a:prstGeom prst="wedgeRoundRectCallout">
            <a:avLst>
              <a:gd name="adj1" fmla="val -63771"/>
              <a:gd name="adj2" fmla="val 8042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回忆一下你都运用过哪些方法设计美丽的图案。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9067" y="3020377"/>
            <a:ext cx="888206" cy="1625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3302794" y="2218373"/>
            <a:ext cx="3937159" cy="1105376"/>
          </a:xfrm>
          <a:prstGeom prst="cloudCallout">
            <a:avLst>
              <a:gd name="adj1" fmla="val 61331"/>
              <a:gd name="adj2" fmla="val 51654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平移、旋转、轴对称。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83" y="935832"/>
            <a:ext cx="1150144" cy="2055019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2550319" y="707707"/>
            <a:ext cx="4959668" cy="717233"/>
          </a:xfrm>
          <a:prstGeom prst="wedgeRoundRectCallout">
            <a:avLst>
              <a:gd name="adj1" fmla="val -65143"/>
              <a:gd name="adj2" fmla="val 4608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说说美丽的图案是怎样得到的。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3109" y1="16667" x2="73109" y2="16667"/>
                        <a14:foregroundMark x1="16807" y1="52778" x2="16807" y2="52778"/>
                        <a14:foregroundMark x1="49580" y1="67361" x2="49580" y2="67361"/>
                        <a14:foregroundMark x1="43697" y1="68056" x2="43697" y2="68056"/>
                        <a14:foregroundMark x1="43697" y1="68056" x2="43697" y2="68056"/>
                        <a14:foregroundMark x1="35294" y1="70833" x2="38655" y2="59028"/>
                        <a14:foregroundMark x1="45378" y1="79861" x2="45378" y2="79861"/>
                        <a14:foregroundMark x1="38655" y1="78472" x2="52941" y2="77778"/>
                        <a14:foregroundMark x1="67227" y1="75000" x2="67227" y2="75000"/>
                        <a14:foregroundMark x1="73109" y1="76389" x2="73109" y2="76389"/>
                        <a14:foregroundMark x1="32773" y1="84028" x2="32773" y2="84028"/>
                        <a14:foregroundMark x1="20168" y1="90972" x2="20168" y2="90972"/>
                        <a14:foregroundMark x1="31092" y1="59028" x2="31092" y2="59028"/>
                        <a14:foregroundMark x1="48739" y1="59028" x2="48739" y2="59028"/>
                        <a14:foregroundMark x1="61345" y1="58333" x2="61345" y2="58333"/>
                        <a14:foregroundMark x1="68908" y1="58333" x2="68908" y2="58333"/>
                        <a14:foregroundMark x1="77311" y1="58333" x2="77311" y2="58333"/>
                        <a14:foregroundMark x1="11765" y1="56944" x2="11765" y2="56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6193" y="3261360"/>
            <a:ext cx="1202531" cy="1455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2273618" y="1863090"/>
            <a:ext cx="5512594" cy="1398270"/>
          </a:xfrm>
          <a:prstGeom prst="wedgeRoundRectCallout">
            <a:avLst>
              <a:gd name="adj1" fmla="val 44401"/>
              <a:gd name="adj2" fmla="val 78676"/>
              <a:gd name="adj3" fmla="val 16667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一个图案可以通过三种变换方式中的一种或两种甚至三种得到。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复杂、美丽的图案可以用一个简单图形经过平移、旋转或对称得到。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74057" y="634365"/>
            <a:ext cx="58059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下面的图案是通过（     ）得到的。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%4YKLX[@%2TVN}A5HS@EGB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2142" y="1364457"/>
            <a:ext cx="4434364" cy="172164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74056" y="3478530"/>
            <a:ext cx="55193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观察图形，以三角形为基本图形每次向右平移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格，得到的。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3715" y="649512"/>
            <a:ext cx="86614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平移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 descr="QOS5`@PRNRADXU68KH}TWW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0949" y="3272314"/>
            <a:ext cx="1476375" cy="1355884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44061" y="312443"/>
            <a:ext cx="1700018" cy="421270"/>
            <a:chOff x="192082" y="411510"/>
            <a:chExt cx="2266690" cy="56169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4" name="文本框 14"/>
            <p:cNvSpPr txBox="1"/>
            <p:nvPr/>
          </p:nvSpPr>
          <p:spPr>
            <a:xfrm>
              <a:off x="611561" y="411510"/>
              <a:ext cx="1847211" cy="561693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22083" y="731520"/>
            <a:ext cx="629983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下图是由①通过（      ）得到的。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SN5T]3)662(W37FI73{AYV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1196" y="1687830"/>
            <a:ext cx="1844040" cy="1887379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3109" y1="16667" x2="73109" y2="16667"/>
                        <a14:foregroundMark x1="16807" y1="52778" x2="16807" y2="52778"/>
                        <a14:foregroundMark x1="49580" y1="67361" x2="49580" y2="67361"/>
                        <a14:foregroundMark x1="43697" y1="68056" x2="43697" y2="68056"/>
                        <a14:foregroundMark x1="43697" y1="68056" x2="43697" y2="68056"/>
                        <a14:foregroundMark x1="35294" y1="70833" x2="38655" y2="59028"/>
                        <a14:foregroundMark x1="45378" y1="79861" x2="45378" y2="79861"/>
                        <a14:foregroundMark x1="38655" y1="78472" x2="52941" y2="77778"/>
                        <a14:foregroundMark x1="67227" y1="75000" x2="67227" y2="75000"/>
                        <a14:foregroundMark x1="73109" y1="76389" x2="73109" y2="76389"/>
                        <a14:foregroundMark x1="32773" y1="84028" x2="32773" y2="84028"/>
                        <a14:foregroundMark x1="20168" y1="90972" x2="20168" y2="90972"/>
                        <a14:foregroundMark x1="31092" y1="59028" x2="31092" y2="59028"/>
                        <a14:foregroundMark x1="48739" y1="59028" x2="48739" y2="59028"/>
                        <a14:foregroundMark x1="61345" y1="58333" x2="61345" y2="58333"/>
                        <a14:foregroundMark x1="68908" y1="58333" x2="68908" y2="58333"/>
                        <a14:foregroundMark x1="77311" y1="58333" x2="77311" y2="58333"/>
                        <a14:foregroundMark x1="11765" y1="56944" x2="11765" y2="56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563" y="2923699"/>
            <a:ext cx="1202531" cy="1455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圆角矩形标注 4"/>
          <p:cNvSpPr/>
          <p:nvPr/>
        </p:nvSpPr>
        <p:spPr>
          <a:xfrm>
            <a:off x="4995387" y="1541622"/>
            <a:ext cx="2726531" cy="963454"/>
          </a:xfrm>
          <a:prstGeom prst="wedgeRoundRectCallout">
            <a:avLst>
              <a:gd name="adj1" fmla="val 39519"/>
              <a:gd name="adj2" fmla="val 88111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观察图形，由原图形</a:t>
            </a:r>
            <a:r>
              <a:rPr lang="zh-CN" altLang="en-US" sz="2100" b="1" dirty="0">
                <a:solidFill>
                  <a:schemeClr val="tx1"/>
                </a:solidFill>
                <a:latin typeface="Calibri" panose="020F0502020204030204" charset="0"/>
                <a:ea typeface="楷体" panose="02010609060101010101" charset="-122"/>
              </a:rPr>
              <a:t>①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顺时针旋转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90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°得到</a:t>
            </a:r>
            <a:r>
              <a:rPr lang="zh-CN" altLang="en-US" sz="2100" b="1" dirty="0">
                <a:solidFill>
                  <a:schemeClr val="tx1"/>
                </a:solidFill>
                <a:latin typeface="Calibri" panose="020F0502020204030204" charset="0"/>
                <a:ea typeface="楷体" panose="02010609060101010101" charset="-122"/>
              </a:rPr>
              <a:t>②，依次类推。</a:t>
            </a:r>
            <a:endParaRPr lang="zh-CN" altLang="en-US" sz="2100" b="1" dirty="0">
              <a:solidFill>
                <a:schemeClr val="tx1"/>
              </a:solidFill>
              <a:latin typeface="Calibri" panose="020F0502020204030204" charset="0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69208" y="731520"/>
            <a:ext cx="77581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旋转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36190" y="661035"/>
            <a:ext cx="65227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观察方格纸上所画图形的位置关系，并填空。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ZS0)G]{JO[$T~2$1%{{29`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1693" y="1404938"/>
            <a:ext cx="4450080" cy="13144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27810" y="3035142"/>
            <a:ext cx="65227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图形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可以看作图形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绕点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O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顺时针方向旋转（      ）得到的。图形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可以看作图形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绕点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O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  ）方向旋转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°得到的。图形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可以看作图形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绕点（    ）顺时针方向旋转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°得到的。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10388" y="3047047"/>
            <a:ext cx="83439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90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°</a:t>
            </a:r>
            <a:endParaRPr lang="zh-CN" altLang="en-US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46933" y="3352800"/>
            <a:ext cx="110357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顺时针</a:t>
            </a:r>
            <a:endParaRPr lang="zh-CN" altLang="en-US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80860" y="3686091"/>
            <a:ext cx="4467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O</a:t>
            </a:r>
            <a:endParaRPr lang="en-US" altLang="zh-CN" sz="21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67750" y="654956"/>
            <a:ext cx="7786239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下图中，从左图变化到右图，先（               ），再（                ）即可。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I~24T1HMRFA[I2{QPZ2]XS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1225" y="2002631"/>
            <a:ext cx="4451509" cy="16078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22131" y="744981"/>
            <a:ext cx="20212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旋转【或对称】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63694" y="1226483"/>
            <a:ext cx="20212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平移【或对称】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3" name="图片 12" descr="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1381" y="3233262"/>
            <a:ext cx="1812608" cy="14492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80235" y="966788"/>
            <a:ext cx="57940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）从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时针旋转了（      ）°。</a:t>
            </a:r>
            <a:endParaRPr lang="zh-CN" altLang="en-US" sz="1015" dirty="0"/>
          </a:p>
        </p:txBody>
      </p:sp>
      <p:sp>
        <p:nvSpPr>
          <p:cNvPr id="4" name="文本框 3"/>
          <p:cNvSpPr txBox="1"/>
          <p:nvPr/>
        </p:nvSpPr>
        <p:spPr>
          <a:xfrm>
            <a:off x="1880235" y="1789271"/>
            <a:ext cx="61112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）如图：阀门手柄绕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O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点（      ）时针旋转了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°。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 descr="F1AN2`N7PKGN13{8%(~R5A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7025" y="2618422"/>
            <a:ext cx="1893094" cy="146208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11265" y="1290161"/>
            <a:ext cx="55149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90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17845" y="1789271"/>
            <a:ext cx="6934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逆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9" name="图片 18" descr="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862763" y="2777967"/>
            <a:ext cx="2256949" cy="1804511"/>
          </a:xfrm>
          <a:prstGeom prst="rect">
            <a:avLst/>
          </a:prstGeom>
        </p:spPr>
      </p:pic>
      <p:pic>
        <p:nvPicPr>
          <p:cNvPr id="2" name="图片 1" descr="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4" y="694373"/>
            <a:ext cx="1725454" cy="1379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15478" y="861060"/>
            <a:ext cx="559498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6.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下面的现象中是平移的画△，是旋转的画○。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1690" y="1613059"/>
            <a:ext cx="53006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）推拉窗的移动。（       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）飞机的螺旋桨。（       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）索道上运行的观光缆车。（     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）拉动抽屉。（     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）钟面上分针的转动。（     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）工作中的电风扇。（     ）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53489" y="1566386"/>
            <a:ext cx="63484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△</a:t>
            </a:r>
            <a:endParaRPr lang="zh-CN" altLang="en-US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00638" y="1965960"/>
            <a:ext cx="50530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○</a:t>
            </a:r>
            <a:endParaRPr lang="zh-CN" altLang="en-US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53614" y="2249329"/>
            <a:ext cx="63484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△</a:t>
            </a:r>
            <a:endParaRPr lang="zh-CN" altLang="en-US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65797" y="2554605"/>
            <a:ext cx="63484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△</a:t>
            </a:r>
            <a:endParaRPr lang="zh-CN" altLang="en-US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48313" y="2872264"/>
            <a:ext cx="50530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○</a:t>
            </a:r>
            <a:endParaRPr lang="zh-CN" altLang="en-US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25428" y="3263741"/>
            <a:ext cx="50530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○</a:t>
            </a:r>
            <a:endParaRPr lang="zh-CN" altLang="en-US" sz="2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63" y="1134428"/>
            <a:ext cx="1150144" cy="2055019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1485" y1="45149" x2="24403" y2="50099"/>
                        <a14:foregroundMark x1="43767" y1="44752" x2="45093" y2="51881"/>
                        <a14:foregroundMark x1="49867" y1="45545" x2="46154" y2="52673"/>
                        <a14:foregroundMark x1="27851" y1="58416" x2="40849" y2="59406"/>
                        <a14:foregroundMark x1="28912" y1="8515" x2="34483" y2="22178"/>
                        <a14:foregroundMark x1="37931" y1="22970" x2="36605" y2="23168"/>
                        <a14:foregroundMark x1="45623" y1="11683" x2="47480" y2="11683"/>
                        <a14:foregroundMark x1="39523" y1="2376" x2="37931" y2="4158"/>
                        <a14:foregroundMark x1="24138" y1="1386" x2="25464" y2="4158"/>
                        <a14:foregroundMark x1="14854" y1="7525" x2="16711" y2="8515"/>
                        <a14:foregroundMark x1="14324" y1="17228" x2="17241" y2="16436"/>
                        <a14:foregroundMark x1="2918" y1="44356" x2="1326" y2="47723"/>
                        <a14:foregroundMark x1="96552" y1="67723" x2="96021" y2="70495"/>
                        <a14:foregroundMark x1="97878" y1="67723" x2="97878" y2="702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376" y="3283267"/>
            <a:ext cx="989648" cy="1326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904</Words>
  <Application>WPS 演示</Application>
  <PresentationFormat>全屏显示(16:9)</PresentationFormat>
  <Paragraphs>105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幼圆</vt:lpstr>
      <vt:lpstr>楷体</vt:lpstr>
      <vt:lpstr>Calibri</vt:lpstr>
      <vt:lpstr>等线</vt:lpstr>
      <vt:lpstr>等线 Light</vt:lpstr>
      <vt:lpstr>微软雅黑</vt:lpstr>
      <vt:lpstr>Arial Unicode MS</vt:lpstr>
      <vt:lpstr>Calibri Light</vt:lpstr>
      <vt:lpstr>1_Office 主题</vt:lpstr>
      <vt:lpstr>2_自定义设计方案</vt:lpstr>
      <vt:lpstr>3_自定义设计方案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42</cp:revision>
  <dcterms:created xsi:type="dcterms:W3CDTF">2019-03-23T00:53:00Z</dcterms:created>
  <dcterms:modified xsi:type="dcterms:W3CDTF">2023-08-28T08:48:26Z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64640F68874548BE9F754BC011D20E14_12</vt:lpwstr>
  </property>
</Properties>
</file>