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3"/>
  </p:notesMasterIdLst>
  <p:sldIdLst>
    <p:sldId id="256" r:id="rId4"/>
    <p:sldId id="301" r:id="rId5"/>
    <p:sldId id="302" r:id="rId6"/>
    <p:sldId id="280" r:id="rId7"/>
    <p:sldId id="304" r:id="rId8"/>
    <p:sldId id="281" r:id="rId9"/>
    <p:sldId id="298" r:id="rId10"/>
    <p:sldId id="299" r:id="rId11"/>
    <p:sldId id="265" r:id="rId12"/>
    <p:sldId id="305" r:id="rId14"/>
    <p:sldId id="306" r:id="rId15"/>
    <p:sldId id="307" r:id="rId16"/>
    <p:sldId id="308" r:id="rId17"/>
    <p:sldId id="317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271" r:id="rId26"/>
    <p:sldId id="292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4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564"/>
        <p:guide pos="29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137B8-54A9-48C4-8196-0B975C53C9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46E7D-08B2-4D79-B7C6-A61A29347E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6E7D-08B2-4D79-B7C6-A61A29347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52333" y="486759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9.xml"/><Relationship Id="rId4" Type="http://schemas.openxmlformats.org/officeDocument/2006/relationships/slide" Target="slide1.xml"/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w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wmf"/><Relationship Id="rId1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tiff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5162" y="1435155"/>
            <a:ext cx="266319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351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7990" y="1149985"/>
            <a:ext cx="1073785" cy="1508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360" y="1149985"/>
            <a:ext cx="1153795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050" y="1149985"/>
            <a:ext cx="1119505" cy="1544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4835" y="3115945"/>
            <a:ext cx="1482725" cy="1527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6385" y="3030855"/>
            <a:ext cx="1288415" cy="1514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7490" y="3110230"/>
            <a:ext cx="1076325" cy="14351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3875" y="452120"/>
            <a:ext cx="2381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找朋友（连线）。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437130" y="2159635"/>
            <a:ext cx="1990725" cy="156464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12665" y="2036445"/>
            <a:ext cx="1991995" cy="175958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700020" y="2056765"/>
            <a:ext cx="3501390" cy="188341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31165" y="431800"/>
            <a:ext cx="3101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填表。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/>
          <p:nvPr/>
        </p:nvGraphicFramePr>
        <p:xfrm>
          <a:off x="1257935" y="1331595"/>
          <a:ext cx="6726555" cy="2326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395"/>
                <a:gridCol w="747395"/>
                <a:gridCol w="747395"/>
                <a:gridCol w="737235"/>
                <a:gridCol w="757555"/>
                <a:gridCol w="747395"/>
                <a:gridCol w="747395"/>
                <a:gridCol w="747395"/>
                <a:gridCol w="747395"/>
              </a:tblGrid>
              <a:tr h="7753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因数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750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7.5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0.75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7.5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7753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因数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240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2.4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0.24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2.4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7753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积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1800</a:t>
                      </a:r>
                      <a:endPara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715895" y="3075806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39795" y="3075806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12590" y="3075806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6515" y="3075806"/>
            <a:ext cx="570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31205" y="3075806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65431" y="3075806"/>
            <a:ext cx="570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80312" y="3075806"/>
            <a:ext cx="570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9935" y="678180"/>
            <a:ext cx="6414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在〇里填</a:t>
            </a:r>
            <a:r>
              <a:rPr lang="en-US" altLang="zh-CN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&gt;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&lt;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或</a:t>
            </a:r>
            <a:r>
              <a:rPr lang="en-US" altLang="zh-CN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9980" y="1881505"/>
            <a:ext cx="65062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3.27×2.7〇3.27    43.5×2.6〇4.35×2.6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398×0.62〇398     47.8×0.89〇4.78×8.9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776" y="1895351"/>
            <a:ext cx="21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00906" y="1895351"/>
            <a:ext cx="21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5776" y="2615431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56560" y="2625844"/>
            <a:ext cx="355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4195" y="554990"/>
            <a:ext cx="2299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9025" y="1076960"/>
            <a:ext cx="737044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0.32×0.26=        321×0.14=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0.18+0.37=         30.4×0.27=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0.503×1.2=        0.96×0.35=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9.2-3.75=          7.3×0.18=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97860" y="1076960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0.0832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7365" y="1967359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97860" y="2819400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0.6036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44165" y="3641725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5.45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0485" y="1141730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44.94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5745" y="1995805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8.208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5745" y="2819400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0.336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20485" y="3641725"/>
            <a:ext cx="1230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1.314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395605" y="555625"/>
            <a:ext cx="1368425" cy="432435"/>
          </a:xfrm>
          <a:prstGeom prst="flowChartTermina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1415" y="1377950"/>
            <a:ext cx="66084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1.0.03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      （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一个数的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倍一定大于这个数。（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3.53.78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保留一位小数是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53.8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   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一个数乘小数，积一定小于这个数。（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20180" y="1408430"/>
            <a:ext cx="42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95745" y="2101215"/>
            <a:ext cx="42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95745" y="2821305"/>
            <a:ext cx="42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8170" y="3520440"/>
            <a:ext cx="427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4490" y="1037590"/>
            <a:ext cx="1858010" cy="1301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545" y="1037590"/>
            <a:ext cx="1766570" cy="1380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490" y="2853055"/>
            <a:ext cx="1866900" cy="1319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5240" y="2760980"/>
            <a:ext cx="1780540" cy="13417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0845" y="472440"/>
            <a:ext cx="2433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数学医院。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89020" y="1593850"/>
            <a:ext cx="46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9020" y="3355975"/>
            <a:ext cx="46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45630" y="3201670"/>
            <a:ext cx="46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04465" y="2054225"/>
            <a:ext cx="1641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积是三位小数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4175" y="3816350"/>
            <a:ext cx="1641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积是一位小数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58890" y="3734435"/>
            <a:ext cx="1641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积是四位小数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16115" y="1593850"/>
            <a:ext cx="46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110" y="1755140"/>
            <a:ext cx="1158240" cy="182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630" y="1958340"/>
            <a:ext cx="1057275" cy="162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370" y="1374775"/>
            <a:ext cx="1508125" cy="2197735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2292350" y="1374775"/>
            <a:ext cx="1770380" cy="982345"/>
          </a:xfrm>
          <a:prstGeom prst="cloudCallout">
            <a:avLst>
              <a:gd name="adj1" fmla="val -84146"/>
              <a:gd name="adj2" fmla="val 2375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我的体重是小华的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6622415" y="975995"/>
            <a:ext cx="1770380" cy="982345"/>
          </a:xfrm>
          <a:prstGeom prst="cloudCallout">
            <a:avLst>
              <a:gd name="adj1" fmla="val -65602"/>
              <a:gd name="adj2" fmla="val 3312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我的体重是小华的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2.4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4110" y="544830"/>
            <a:ext cx="63734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小华的体重是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30.5kg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。爸爸、妈妈的体重各是多少千克？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51940" y="3064510"/>
            <a:ext cx="931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3720" y="3064510"/>
            <a:ext cx="931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小华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06820" y="3064510"/>
            <a:ext cx="931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爸爸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4285" y="3580765"/>
            <a:ext cx="3389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30.5×1.8=54.9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kg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53915" y="3580765"/>
            <a:ext cx="3389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30.5×2.4=73.2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kg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43965" y="4134485"/>
            <a:ext cx="6537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答：妈妈的体重是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54.9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千克，爸爸的体重是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73.2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/>
          <p:nvPr/>
        </p:nvGraphicFramePr>
        <p:xfrm>
          <a:off x="718820" y="733425"/>
          <a:ext cx="7446010" cy="2155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" r:id="rId1" imgW="6896100" imgH="1733550" progId="Paint.Picture">
                  <p:embed/>
                </p:oleObj>
              </mc:Choice>
              <mc:Fallback>
                <p:oleObj name="" r:id="rId1" imgW="6896100" imgH="173355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8820" y="733425"/>
                        <a:ext cx="7446010" cy="2155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426335" y="955040"/>
            <a:ext cx="1775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每千克小麦可以磨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0.81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千克面粉。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31055" y="1174750"/>
            <a:ext cx="2155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79.8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千克小麦可以磨多少千克面粉？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0025" y="3157220"/>
            <a:ext cx="61874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0.81×79.8=64.638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79.8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千克小麦可以磨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64.638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千克面粉。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3965" y="3167380"/>
            <a:ext cx="6136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0.89×60.8=54.112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（万元）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答：需要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54.112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944880" y="519430"/>
          <a:ext cx="6734810" cy="253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" r:id="rId1" imgW="6276975" imgH="2190750" progId="Paint.Picture">
                  <p:embed/>
                </p:oleObj>
              </mc:Choice>
              <mc:Fallback>
                <p:oleObj name="" r:id="rId1" imgW="6276975" imgH="2190750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4880" y="519430"/>
                        <a:ext cx="6734810" cy="253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03375" y="885825"/>
            <a:ext cx="1755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每平方米的售价是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0.89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6070" y="1599565"/>
            <a:ext cx="18891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60.8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平方米的小居室需要多少万元？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8340" y="586105"/>
            <a:ext cx="3163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4550" y="1059180"/>
            <a:ext cx="72478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2.5×4×3.1      0.7×32×3.2          4×3.6×3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5.2×0.2×5       2×0.6×3.1         4.3×0.3×3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20085" y="1490345"/>
            <a:ext cx="1682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=10×3.1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=31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4485" y="1490345"/>
            <a:ext cx="1682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=22.4×3.2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=71.68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0385" y="1490345"/>
            <a:ext cx="1682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=14.4×3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=43.2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0085" y="2997200"/>
            <a:ext cx="1682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=1.04×5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=5.2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16880" y="2997200"/>
            <a:ext cx="1682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=1.2×3.1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=3.72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60385" y="2997200"/>
            <a:ext cx="1682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=1.29×3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=3.87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云形标注 4"/>
          <p:cNvSpPr/>
          <p:nvPr/>
        </p:nvSpPr>
        <p:spPr>
          <a:xfrm>
            <a:off x="1691640" y="2119630"/>
            <a:ext cx="5178425" cy="1995170"/>
          </a:xfrm>
          <a:prstGeom prst="cloudCallout">
            <a:avLst>
              <a:gd name="adj1" fmla="val 63403"/>
              <a:gd name="adj2" fmla="val 1439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先按整数乘法算出积，再看因数中一共有几位小数，就从积的右边起数出几位点上小数点。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1275606"/>
            <a:ext cx="918920" cy="210998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云形标注 3"/>
          <p:cNvSpPr/>
          <p:nvPr/>
        </p:nvSpPr>
        <p:spPr>
          <a:xfrm>
            <a:off x="1691640" y="1131570"/>
            <a:ext cx="5854065" cy="648335"/>
          </a:xfrm>
          <a:prstGeom prst="cloudCallout">
            <a:avLst>
              <a:gd name="adj1" fmla="val -52277"/>
              <a:gd name="adj2" fmla="val 75171"/>
            </a:avLst>
          </a:prstGeom>
          <a:gradFill>
            <a:gsLst>
              <a:gs pos="91000">
                <a:srgbClr val="FE4444"/>
              </a:gs>
              <a:gs pos="100000">
                <a:srgbClr val="832B2B"/>
              </a:gs>
            </a:gsLst>
            <a:lin ang="162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</a:t>
            </a:r>
            <a:r>
              <a:rPr lang="zh-CN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小数乘整数？</a:t>
            </a:r>
            <a:endParaRPr lang="zh-CN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2" descr="p002-02-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5388" y="2615248"/>
            <a:ext cx="1255395" cy="141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1635646"/>
            <a:ext cx="4994275" cy="28219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5470" y="410845"/>
            <a:ext cx="71964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娟娟为班上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元旦联欢会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准备水果，下面是买水果的发票，这张发票开得对吗？请你帮她检验一下。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0482" y="2225561"/>
            <a:ext cx="30613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4.9×3.5=17.15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2.5×10.56=26.4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3.5×13.6=47.6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17.15+26.4+47.6=91.15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91.15&lt;92.4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答：这张发票开得不对。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558082" y="1745501"/>
            <a:ext cx="1696085" cy="370840"/>
          </a:xfrm>
          <a:prstGeom prst="wedgeRoundRectCallout">
            <a:avLst>
              <a:gd name="adj1" fmla="val -28321"/>
              <a:gd name="adj2" fmla="val 9933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latin typeface="楷体" panose="02010609060101010101" pitchFamily="49" charset="-122"/>
                <a:ea typeface="楷体" panose="02010609060101010101" pitchFamily="49" charset="-122"/>
              </a:rPr>
              <a:t>苹果的钱数算错了。</a:t>
            </a: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61645"/>
            <a:ext cx="1339215" cy="14014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567465" y="634275"/>
            <a:ext cx="6563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用数字卡片              ，小数点和乘号，组成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个一位小数乘一位小数的乘法算式。想一想，怎样组合才能使这个算式的积最小？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352" y="570230"/>
            <a:ext cx="475615" cy="4756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6562" y="569595"/>
            <a:ext cx="481330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4092" y="571500"/>
            <a:ext cx="474345" cy="4743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2" y="580390"/>
            <a:ext cx="454025" cy="454025"/>
          </a:xfrm>
          <a:prstGeom prst="rect">
            <a:avLst/>
          </a:prstGeom>
        </p:spPr>
      </p:pic>
      <p:sp>
        <p:nvSpPr>
          <p:cNvPr id="11" name="云形标注 10"/>
          <p:cNvSpPr/>
          <p:nvPr/>
        </p:nvSpPr>
        <p:spPr>
          <a:xfrm>
            <a:off x="3408680" y="2157730"/>
            <a:ext cx="4000500" cy="2405380"/>
          </a:xfrm>
          <a:prstGeom prst="cloudCallout">
            <a:avLst>
              <a:gd name="adj1" fmla="val 65047"/>
              <a:gd name="adj2" fmla="val -1742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要使积最小，整数部分的数必须小，所以先取出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作位两个小数的整数部分组成两位数，再计算比较即可。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7275" y="2545080"/>
            <a:ext cx="20116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1.3×2.4=3.12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1.4×2.3=3.22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3.12&lt;3.22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所以积最小是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1.3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2.4=3.12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" name="图片 10" descr="p002-02-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959090" y="2357438"/>
            <a:ext cx="899160" cy="134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08430" y="2118360"/>
            <a:ext cx="58280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小数乘法的计算方法：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先把小数看成整数，按照整数乘法计算出积，再看因数中一共有几位小数，就从积的右边起，数出几位点上小数点。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30935" y="2540000"/>
            <a:ext cx="6259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一个数（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除外）乘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大于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的数，积比原数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一个数（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除外）乘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小于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的数，积比原数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28850" y="904240"/>
            <a:ext cx="480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如：计算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3.4×4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88515" y="1633220"/>
            <a:ext cx="51060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第一步：把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3.4×4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看成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34×4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计算出结果，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34×4=136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88515" y="2546985"/>
            <a:ext cx="58153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第二步：数因数中小数数位，因数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是一位小数，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是整数，共有一位小数。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88515" y="3561715"/>
            <a:ext cx="51060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第三步：最后在积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中，从右数起，数出一位点上小数点，即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21955" y="3561715"/>
            <a:ext cx="916940" cy="109093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22" y="615315"/>
            <a:ext cx="914767" cy="210045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云形标注 3"/>
          <p:cNvSpPr/>
          <p:nvPr/>
        </p:nvSpPr>
        <p:spPr>
          <a:xfrm>
            <a:off x="1763395" y="615315"/>
            <a:ext cx="5854065" cy="648335"/>
          </a:xfrm>
          <a:prstGeom prst="cloudCallout">
            <a:avLst>
              <a:gd name="adj1" fmla="val -52277"/>
              <a:gd name="adj2" fmla="val 75171"/>
            </a:avLst>
          </a:prstGeom>
          <a:gradFill>
            <a:gsLst>
              <a:gs pos="91000">
                <a:srgbClr val="FE4444"/>
              </a:gs>
              <a:gs pos="100000">
                <a:srgbClr val="832B2B"/>
              </a:gs>
            </a:gsLst>
            <a:lin ang="162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</a:t>
            </a:r>
            <a:r>
              <a:rPr lang="zh-CN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小数乘小数？</a:t>
            </a:r>
            <a:endParaRPr lang="zh-CN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872615" y="1934210"/>
            <a:ext cx="4608195" cy="2160270"/>
          </a:xfrm>
          <a:prstGeom prst="cloudCallout">
            <a:avLst>
              <a:gd name="adj1" fmla="val 70917"/>
              <a:gd name="adj2" fmla="val 1443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先把小数看成整数，按照整数乘法计算出积，再看因数中一共有几位小数，就从积的右边起，数出几位点上小数点。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10" descr="p002-02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86015" y="2854643"/>
            <a:ext cx="899160" cy="134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28850" y="904240"/>
            <a:ext cx="480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如：计算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3.5×2.5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88515" y="1633220"/>
            <a:ext cx="51060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第一步：把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3.5×2.5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看成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35×25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计算出结果，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35×25=875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16125" y="2597150"/>
            <a:ext cx="61544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第二步：数因数中小数数位，因数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是一位小数，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是一位小数，共有两位小数。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88515" y="3561715"/>
            <a:ext cx="51060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第三步：最后在积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875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中，从右数起，数出两位点上小数点，即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8.75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21955" y="3561715"/>
            <a:ext cx="916940" cy="109093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1187623" y="411510"/>
            <a:ext cx="5853891" cy="1018510"/>
          </a:xfrm>
          <a:prstGeom prst="cloudCallout">
            <a:avLst>
              <a:gd name="adj1" fmla="val 54996"/>
              <a:gd name="adj2" fmla="val 29956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在计算小数乘法时，需要注意哪些？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8252" y="411510"/>
            <a:ext cx="940258" cy="2158979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2124074" y="1996440"/>
            <a:ext cx="5688286" cy="1862455"/>
          </a:xfrm>
          <a:prstGeom prst="cloudCallout">
            <a:avLst>
              <a:gd name="adj1" fmla="val -63122"/>
              <a:gd name="adj2" fmla="val 2442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计算结果中，小数部分末尾的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要去掉；小数部分位数不够时，要用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占位。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" name="图片 13" descr="p002-03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33" y="2796858"/>
            <a:ext cx="1157605" cy="1485265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40040" y="3425190"/>
            <a:ext cx="916940" cy="109093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06475" y="555526"/>
            <a:ext cx="3101975" cy="505321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小数乘法的竖式计算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8382" y="1203598"/>
            <a:ext cx="673227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小数乘法的竖式计算和整数乘法的竖式计算一样，小数乘法中要把小数的末位对齐。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44313" y="2221865"/>
            <a:ext cx="859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如：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5063" y="2283460"/>
            <a:ext cx="26803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0.18×3.6=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84773" y="2757805"/>
            <a:ext cx="191960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0.1 8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 3.6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1 0 8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5 4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0.6 4 8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570828" y="3435846"/>
            <a:ext cx="1116965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646393" y="4011910"/>
            <a:ext cx="1116965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564603" y="2283460"/>
            <a:ext cx="10655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0.648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4564603" y="2885440"/>
            <a:ext cx="215900" cy="3600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877658" y="2921000"/>
            <a:ext cx="192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小数的末位对齐。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4605" y="709295"/>
            <a:ext cx="2608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小数乘法的规律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4605" y="1583690"/>
            <a:ext cx="61874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一个数（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除外）乘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的数，积比原数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一个数（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除外）乘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的数，积比原数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0300" y="3147060"/>
            <a:ext cx="7206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0.5×2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，积大于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这个数。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0.5×0.2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（小于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=0.1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，积小于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这个数。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100455" y="948690"/>
            <a:ext cx="1466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5400" y="1470660"/>
            <a:ext cx="556069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0.7×0.8=         2.5×0.4=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2.3×0.3=          0.9×2.3=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0.05×2=          1.7×0.5=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1.25×0.8=        3.5×0.4=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0.93×2.02≈      5.9×3.14≈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55595" y="1470660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1625" y="2207260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7680" y="1462013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0" y="2199005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2.07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0865" y="2925752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2765" y="3641724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46045" y="2947342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64815" y="3641725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55645" y="4397375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69305" y="4422775"/>
            <a:ext cx="89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M_DOC_GUID" val="{5474e58a-e40b-4c07-b1f3-f24ac15481bf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2167</Words>
  <Application>WPS 演示</Application>
  <PresentationFormat>全屏显示(16:9)</PresentationFormat>
  <Paragraphs>334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黑体</vt:lpstr>
      <vt:lpstr>幼圆</vt:lpstr>
      <vt:lpstr>楷体</vt:lpstr>
      <vt:lpstr>Calibri</vt:lpstr>
      <vt:lpstr>微软雅黑</vt:lpstr>
      <vt:lpstr>Arial Unicode MS</vt:lpstr>
      <vt:lpstr>Times New Roman</vt:lpstr>
      <vt:lpstr>等线</vt:lpstr>
      <vt:lpstr>Office 主题</vt:lpstr>
      <vt:lpstr>1_Office 主题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75</cp:revision>
  <dcterms:created xsi:type="dcterms:W3CDTF">2018-09-11T05:46:00Z</dcterms:created>
  <dcterms:modified xsi:type="dcterms:W3CDTF">2023-08-28T08:59:00Z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DB7B337E1CCB4962A5ACA3A7A6BCD82D_12</vt:lpwstr>
  </property>
</Properties>
</file>