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tiff" ContentType="image/tiff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1" r:id="rId3"/>
  </p:sldMasterIdLst>
  <p:handoutMasterIdLst>
    <p:handoutMasterId r:id="rId16"/>
  </p:handoutMasterIdLst>
  <p:sldIdLst>
    <p:sldId id="256" r:id="rId4"/>
    <p:sldId id="312" r:id="rId5"/>
    <p:sldId id="278" r:id="rId6"/>
    <p:sldId id="342" r:id="rId7"/>
    <p:sldId id="343" r:id="rId8"/>
    <p:sldId id="344" r:id="rId9"/>
    <p:sldId id="345" r:id="rId10"/>
    <p:sldId id="349" r:id="rId11"/>
    <p:sldId id="350" r:id="rId12"/>
    <p:sldId id="351" r:id="rId13"/>
    <p:sldId id="258" r:id="rId14"/>
    <p:sldId id="271" r:id="rId15"/>
  </p:sldIdLst>
  <p:sldSz cx="9144000" cy="5143500" type="screen16x9"/>
  <p:notesSz cx="6858000" cy="9144000"/>
  <p:custDataLst>
    <p:tags r:id="rId2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750" userDrawn="1">
          <p15:clr>
            <a:srgbClr val="A4A3A4"/>
          </p15:clr>
        </p15:guide>
        <p15:guide id="2" pos="294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AACA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956" autoAdjust="0"/>
    <p:restoredTop sz="99852" autoAdjust="0"/>
  </p:normalViewPr>
  <p:slideViewPr>
    <p:cSldViewPr showGuides="1">
      <p:cViewPr varScale="1">
        <p:scale>
          <a:sx n="114" d="100"/>
          <a:sy n="114" d="100"/>
        </p:scale>
        <p:origin x="-762" y="-102"/>
      </p:cViewPr>
      <p:guideLst>
        <p:guide orient="horz" pos="1750"/>
        <p:guide pos="2944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8" d="100"/>
          <a:sy n="68" d="100"/>
        </p:scale>
        <p:origin x="-2856" y="-90"/>
      </p:cViewPr>
      <p:guideLst>
        <p:guide orient="horz" pos="2880"/>
        <p:guide pos="2208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23EFF7D-17FC-45F9-8463-EAD9AE7B749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905F03-1000-49DF-85BF-96625019218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image" Target="../media/image4.png"/><Relationship Id="rId6" Type="http://schemas.openxmlformats.org/officeDocument/2006/relationships/slide" Target="../slides/slide1.xml"/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6" Type="http://schemas.openxmlformats.org/officeDocument/2006/relationships/theme" Target="../theme/theme2.xml"/><Relationship Id="rId5" Type="http://schemas.openxmlformats.org/officeDocument/2006/relationships/image" Target="../media/image2.png"/><Relationship Id="rId4" Type="http://schemas.openxmlformats.org/officeDocument/2006/relationships/image" Target="../media/image3.png"/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1990"/>
            <a:ext cx="9144000" cy="411507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3635896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179705" y="92710"/>
            <a:ext cx="280811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dirty="0">
                <a:latin typeface="宋体" panose="02010600030101010101" pitchFamily="2" charset="-122"/>
                <a:ea typeface="+mn-ea"/>
                <a:cs typeface="宋体" panose="02010600030101010101" pitchFamily="2" charset="-122"/>
                <a:sym typeface="+mn-ea"/>
              </a:rPr>
              <a:t>解决堆放成梯形的物体数量的实际问题 </a:t>
            </a:r>
            <a:endParaRPr lang="zh-CN" altLang="en-US" sz="1200" b="1" dirty="0">
              <a:latin typeface="宋体" panose="02010600030101010101" pitchFamily="2" charset="-122"/>
              <a:ea typeface="+mn-ea"/>
              <a:cs typeface="宋体" panose="02010600030101010101" pitchFamily="2" charset="-122"/>
              <a:sym typeface="+mn-ea"/>
            </a:endParaRPr>
          </a:p>
        </p:txBody>
      </p:sp>
      <p:grpSp>
        <p:nvGrpSpPr>
          <p:cNvPr id="6" name="组合 5"/>
          <p:cNvGrpSpPr/>
          <p:nvPr userDrawn="1"/>
        </p:nvGrpSpPr>
        <p:grpSpPr>
          <a:xfrm>
            <a:off x="8038958" y="4772781"/>
            <a:ext cx="1105042" cy="370719"/>
            <a:chOff x="7643422" y="4681236"/>
            <a:chExt cx="1105042" cy="370719"/>
          </a:xfrm>
        </p:grpSpPr>
        <p:pic>
          <p:nvPicPr>
            <p:cNvPr id="11" name="图片 10">
              <a:hlinkClick r:id="rId6" action="ppaction://hlinksldjump"/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2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1990"/>
            <a:ext cx="9144000" cy="411507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</p:sldLayoutIdLst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image" Target="../media/image6.png"/><Relationship Id="rId5" Type="http://schemas.openxmlformats.org/officeDocument/2006/relationships/slide" Target="slide8.xml"/><Relationship Id="rId4" Type="http://schemas.openxmlformats.org/officeDocument/2006/relationships/slide" Target="slide1.xml"/><Relationship Id="rId3" Type="http://schemas.openxmlformats.org/officeDocument/2006/relationships/slide" Target="slide12.xml"/><Relationship Id="rId2" Type="http://schemas.openxmlformats.org/officeDocument/2006/relationships/slide" Target="slide3.xml"/><Relationship Id="rId1" Type="http://schemas.openxmlformats.org/officeDocument/2006/relationships/image" Target="../media/image5.emf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2.v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9.jpeg"/><Relationship Id="rId2" Type="http://schemas.openxmlformats.org/officeDocument/2006/relationships/image" Target="../media/image17.wmf"/><Relationship Id="rId1" Type="http://schemas.openxmlformats.org/officeDocument/2006/relationships/oleObject" Target="../embeddings/oleObject2.bin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tif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emf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image" Target="../media/image7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1.png"/><Relationship Id="rId1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jpeg"/><Relationship Id="rId1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.jpeg"/><Relationship Id="rId1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jpeg"/><Relationship Id="rId1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.v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4.png"/><Relationship Id="rId3" Type="http://schemas.openxmlformats.org/officeDocument/2006/relationships/image" Target="../media/image9.jpeg"/><Relationship Id="rId2" Type="http://schemas.openxmlformats.org/officeDocument/2006/relationships/image" Target="../media/image13.wmf"/><Relationship Id="rId1" Type="http://schemas.openxmlformats.org/officeDocument/2006/relationships/oleObject" Target="../embeddings/oleObject1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6.jpeg"/><Relationship Id="rId1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单圆角矩形 1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单圆角矩形 11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3" name="单圆角矩形 12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79512" y="1465352"/>
            <a:ext cx="9001503" cy="684803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4000" b="1" dirty="0"/>
              <a:t>解决堆放成梯形的物体数量的实际问题 </a:t>
            </a:r>
            <a:endParaRPr lang="zh-CN" altLang="en-US" sz="40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" action="ppaction://hlinkshowjump?jump=nextslide"/>
          </p:cNvPr>
          <p:cNvSpPr/>
          <p:nvPr/>
        </p:nvSpPr>
        <p:spPr>
          <a:xfrm>
            <a:off x="1209945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课前导入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圆角矩形 16">
            <a:hlinkClick r:id="rId2" action="ppaction://hlinksldjump"/>
          </p:cNvPr>
          <p:cNvSpPr/>
          <p:nvPr/>
        </p:nvSpPr>
        <p:spPr>
          <a:xfrm>
            <a:off x="3624893" y="2932252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探究新知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8" name="圆角矩形 17">
            <a:hlinkClick r:id="rId3" action="ppaction://hlinksldjump"/>
          </p:cNvPr>
          <p:cNvSpPr/>
          <p:nvPr/>
        </p:nvSpPr>
        <p:spPr>
          <a:xfrm>
            <a:off x="2247861" y="3649052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课堂小结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9" name="圆角矩形 18">
            <a:hlinkClick r:id="rId4" action="ppaction://hlinksldjump"/>
          </p:cNvPr>
          <p:cNvSpPr/>
          <p:nvPr/>
        </p:nvSpPr>
        <p:spPr>
          <a:xfrm>
            <a:off x="5073757" y="3649052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课后作业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21" name="圆角矩形 20">
            <a:hlinkClick r:id="rId5" action="ppaction://hlinksldjump"/>
          </p:cNvPr>
          <p:cNvSpPr/>
          <p:nvPr/>
        </p:nvSpPr>
        <p:spPr>
          <a:xfrm>
            <a:off x="6048388" y="2932252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课堂练习</a:t>
            </a:r>
            <a:endParaRPr lang="zh-CN" altLang="en-US" sz="2800" b="1" dirty="0">
              <a:latin typeface="+mj-ea"/>
              <a:ea typeface="+mj-ea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6" name="组合 25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27" name="矩形 26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" name="矩形 27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29" name="组合 28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30" name="文本框 22"/>
              <p:cNvSpPr txBox="1"/>
              <p:nvPr/>
            </p:nvSpPr>
            <p:spPr>
              <a:xfrm>
                <a:off x="179512" y="51470"/>
                <a:ext cx="2339102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西师大版  数学  五年级  上册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31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32" name="矩形 31"/>
          <p:cNvSpPr/>
          <p:nvPr/>
        </p:nvSpPr>
        <p:spPr>
          <a:xfrm>
            <a:off x="912693" y="519703"/>
            <a:ext cx="4255011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000" b="1" dirty="0">
                <a:solidFill>
                  <a:srgbClr val="0050AA"/>
                </a:solidFill>
                <a:latin typeface="+mj-ea"/>
                <a:ea typeface="+mj-ea"/>
              </a:rPr>
              <a:t>多边形面积的计算</a:t>
            </a:r>
            <a:endParaRPr lang="zh-CN" altLang="en-US" sz="4000" b="1" dirty="0">
              <a:solidFill>
                <a:srgbClr val="0050AA"/>
              </a:solidFill>
              <a:latin typeface="+mj-ea"/>
              <a:ea typeface="+mj-ea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35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+mj-ea"/>
                  <a:ea typeface="+mj-ea"/>
                </a:rPr>
                <a:t>5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对象 32"/>
          <p:cNvGraphicFramePr>
            <a:graphicFrameLocks noChangeAspect="1"/>
          </p:cNvGraphicFramePr>
          <p:nvPr/>
        </p:nvGraphicFramePr>
        <p:xfrm>
          <a:off x="4514850" y="2091209"/>
          <a:ext cx="1143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9" name="公式" r:id="rId1" imgW="114300" imgH="215900" progId="Equation.3">
                  <p:embed/>
                </p:oleObj>
              </mc:Choice>
              <mc:Fallback>
                <p:oleObj name="公式" r:id="rId1" imgW="114300" imgH="215900" progId="Equation.3">
                  <p:embed/>
                  <p:pic>
                    <p:nvPicPr>
                      <p:cNvPr id="0" name="对象 3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14850" y="2091209"/>
                        <a:ext cx="114300" cy="215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矩形 33"/>
          <p:cNvSpPr>
            <a:spLocks noChangeArrowheads="1"/>
          </p:cNvSpPr>
          <p:nvPr/>
        </p:nvSpPr>
        <p:spPr bwMode="auto">
          <a:xfrm>
            <a:off x="714375" y="627534"/>
            <a:ext cx="7500938" cy="17541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6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填空：一堆钢管最上层有</a:t>
            </a:r>
            <a:r>
              <a:rPr lang="en-US" altLang="zh-CN" sz="36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14</a:t>
            </a:r>
            <a:r>
              <a:rPr lang="zh-CN" altLang="en-US" sz="36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根，最下层有</a:t>
            </a:r>
            <a:r>
              <a:rPr lang="en-US" altLang="zh-CN" sz="36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26</a:t>
            </a:r>
            <a:r>
              <a:rPr lang="zh-CN" altLang="en-US" sz="36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根．每层相差</a:t>
            </a:r>
            <a:r>
              <a:rPr lang="en-US" altLang="zh-CN" sz="36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36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根，共有</a:t>
            </a:r>
            <a:r>
              <a:rPr lang="en-US" altLang="zh-CN" sz="36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13</a:t>
            </a:r>
            <a:r>
              <a:rPr lang="zh-CN" altLang="en-US" sz="36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层，这堆钢管共有（      ）根。 </a:t>
            </a:r>
            <a:endParaRPr lang="en-US" altLang="zh-CN" sz="36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华文新魏" panose="02010800040101010101" pitchFamily="2" charset="-122"/>
            </a:endParaRPr>
          </a:p>
        </p:txBody>
      </p:sp>
      <p:sp>
        <p:nvSpPr>
          <p:cNvPr id="11" name="TextBox 14"/>
          <p:cNvSpPr>
            <a:spLocks noChangeArrowheads="1"/>
          </p:cNvSpPr>
          <p:nvPr/>
        </p:nvSpPr>
        <p:spPr bwMode="auto">
          <a:xfrm>
            <a:off x="1475656" y="2558432"/>
            <a:ext cx="6453188" cy="1192213"/>
          </a:xfrm>
          <a:prstGeom prst="roundRect">
            <a:avLst>
              <a:gd name="adj" fmla="val 16667"/>
            </a:avLst>
          </a:prstGeom>
          <a:blipFill dpi="0" rotWithShape="1">
            <a:blip r:embed="rId3" cstate="print"/>
            <a:srcRect/>
            <a:tile tx="0" ty="0" sx="100000" sy="100000" flip="none" algn="tl"/>
          </a:blipFill>
          <a:ln w="9525">
            <a:noFill/>
            <a:round/>
          </a:ln>
        </p:spPr>
        <p:txBody>
          <a:bodyPr>
            <a:spAutoFit/>
          </a:bodyPr>
          <a:lstStyle/>
          <a:p>
            <a:r>
              <a:rPr lang="zh-CN" altLang="en-US" sz="3200" dirty="0">
                <a:solidFill>
                  <a:srgbClr val="00B05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华文新魏" panose="02010800040101010101" pitchFamily="2" charset="-122"/>
              </a:rPr>
              <a:t>因为每层相差</a:t>
            </a:r>
            <a:r>
              <a:rPr lang="en-US" altLang="zh-CN" sz="3200" dirty="0">
                <a:solidFill>
                  <a:srgbClr val="00B05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华文新魏" panose="02010800040101010101" pitchFamily="2" charset="-122"/>
              </a:rPr>
              <a:t>1</a:t>
            </a:r>
            <a:r>
              <a:rPr lang="zh-CN" altLang="en-US" sz="3200" dirty="0">
                <a:solidFill>
                  <a:srgbClr val="00B05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华文新魏" panose="02010800040101010101" pitchFamily="2" charset="-122"/>
              </a:rPr>
              <a:t>根，所以形状像梯形，选择梯形面积公式。</a:t>
            </a:r>
            <a:endParaRPr lang="en-US" altLang="zh-CN" sz="3200" dirty="0">
              <a:solidFill>
                <a:srgbClr val="00B05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华文新魏" panose="02010800040101010101" pitchFamily="2" charset="-122"/>
            </a:endParaRPr>
          </a:p>
        </p:txBody>
      </p:sp>
      <p:sp>
        <p:nvSpPr>
          <p:cNvPr id="12" name="TextBox 11"/>
          <p:cNvSpPr>
            <a:spLocks noChangeArrowheads="1"/>
          </p:cNvSpPr>
          <p:nvPr/>
        </p:nvSpPr>
        <p:spPr bwMode="auto">
          <a:xfrm>
            <a:off x="500062" y="4056534"/>
            <a:ext cx="6376194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华文新魏" panose="02010800040101010101" pitchFamily="2" charset="-122"/>
              </a:rPr>
              <a:t>（</a:t>
            </a:r>
            <a:r>
              <a:rPr lang="en-US" altLang="zh-CN" sz="36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华文新魏" panose="02010800040101010101" pitchFamily="2" charset="-122"/>
              </a:rPr>
              <a:t>14+26</a:t>
            </a:r>
            <a:r>
              <a:rPr lang="zh-CN" altLang="en-US" sz="36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华文新魏" panose="02010800040101010101" pitchFamily="2" charset="-122"/>
              </a:rPr>
              <a:t>）</a:t>
            </a:r>
            <a:r>
              <a:rPr lang="en-US" altLang="zh-CN" sz="36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华文新魏" panose="02010800040101010101" pitchFamily="2" charset="-122"/>
              </a:rPr>
              <a:t>×13÷2=260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华文新魏" panose="02010800040101010101" pitchFamily="2" charset="-122"/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3930650" y="1735610"/>
            <a:ext cx="1168400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36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260</a:t>
            </a:r>
            <a:endParaRPr lang="en-US" altLang="zh-CN" sz="3600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utoUpdateAnimBg="0"/>
      <p:bldP spid="11" grpId="0" bldLvl="0" animBg="1" autoUpdateAnimBg="0"/>
      <p:bldP spid="12" grpId="0" bldLvl="0" autoUpdateAnimBg="0"/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0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12883" y="2427734"/>
            <a:ext cx="794055" cy="1798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AutoShape 27"/>
          <p:cNvSpPr>
            <a:spLocks noChangeArrowheads="1"/>
          </p:cNvSpPr>
          <p:nvPr/>
        </p:nvSpPr>
        <p:spPr bwMode="auto">
          <a:xfrm>
            <a:off x="2604839" y="1771997"/>
            <a:ext cx="5429250" cy="1000125"/>
          </a:xfrm>
          <a:prstGeom prst="wedgeRoundRectCallout">
            <a:avLst>
              <a:gd name="adj1" fmla="val -70963"/>
              <a:gd name="adj2" fmla="val 60662"/>
              <a:gd name="adj3" fmla="val 16667"/>
            </a:avLst>
          </a:prstGeom>
          <a:solidFill>
            <a:srgbClr val="92D050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/>
          <a:p>
            <a:r>
              <a:rPr lang="zh-CN" altLang="en-US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华文新魏" panose="02010800040101010101" pitchFamily="2" charset="-122"/>
              </a:rPr>
              <a:t>灵活运用梯形的面积公式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华文新魏" panose="02010800040101010101" pitchFamily="2" charset="-122"/>
              </a:rPr>
              <a:t>,</a:t>
            </a:r>
            <a:r>
              <a:rPr lang="zh-CN" altLang="en-US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华文新魏" panose="02010800040101010101" pitchFamily="2" charset="-122"/>
              </a:rPr>
              <a:t> 即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华文新魏" panose="02010800040101010101" pitchFamily="2" charset="-122"/>
              </a:rPr>
              <a:t>h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华文新魏" panose="02010800040101010101" pitchFamily="2" charset="-122"/>
              </a:rPr>
              <a:t>=2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华文新魏" panose="02010800040101010101" pitchFamily="2" charset="-122"/>
              </a:rPr>
              <a:t>S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华文新魏" panose="02010800040101010101" pitchFamily="2" charset="-122"/>
              </a:rPr>
              <a:t>÷(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华文新魏" panose="02010800040101010101" pitchFamily="2" charset="-122"/>
              </a:rPr>
              <a:t>a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华文新魏" panose="02010800040101010101" pitchFamily="2" charset="-122"/>
              </a:rPr>
              <a:t>+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华文新魏" panose="02010800040101010101" pitchFamily="2" charset="-122"/>
              </a:rPr>
              <a:t>b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华文新魏" panose="02010800040101010101" pitchFamily="2" charset="-122"/>
              </a:rPr>
              <a:t>)</a:t>
            </a:r>
            <a:r>
              <a:rPr lang="zh-CN" altLang="en-US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华文新魏" panose="02010800040101010101" pitchFamily="2" charset="-122"/>
              </a:rPr>
              <a:t>。</a:t>
            </a:r>
            <a:endParaRPr lang="zh-CN" altLang="en-US" sz="280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华文新魏" panose="02010800040101010101" pitchFamily="2" charset="-122"/>
            </a:endParaRPr>
          </a:p>
        </p:txBody>
      </p:sp>
      <p:sp>
        <p:nvSpPr>
          <p:cNvPr id="14" name="TextBox 21"/>
          <p:cNvSpPr txBox="1">
            <a:spLocks noChangeArrowheads="1"/>
          </p:cNvSpPr>
          <p:nvPr/>
        </p:nvSpPr>
        <p:spPr bwMode="auto">
          <a:xfrm>
            <a:off x="840968" y="484526"/>
            <a:ext cx="7215188" cy="95410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一块梯形试验田，它的上底是</a:t>
            </a:r>
            <a:r>
              <a:rPr lang="en-US" altLang="zh-CN" sz="28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18</a:t>
            </a:r>
            <a:r>
              <a:rPr lang="zh-CN" altLang="en-US" sz="28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米，下底是</a:t>
            </a:r>
            <a:r>
              <a:rPr lang="en-US" altLang="zh-CN" sz="28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27</a:t>
            </a:r>
            <a:r>
              <a:rPr lang="zh-CN" altLang="en-US" sz="28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米，面积是</a:t>
            </a:r>
            <a:r>
              <a:rPr lang="en-US" altLang="zh-CN" sz="28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360</a:t>
            </a:r>
            <a:r>
              <a:rPr lang="zh-CN" altLang="en-US" sz="28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平方米，高是多少米？</a:t>
            </a:r>
            <a:endParaRPr lang="en-US" altLang="zh-CN" sz="2800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3073649" y="2849116"/>
            <a:ext cx="5286375" cy="15700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360×2÷(18+27)</a:t>
            </a:r>
            <a:endParaRPr lang="en-US" altLang="zh-CN" sz="2400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en-US" altLang="zh-CN" sz="24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=360×2÷45</a:t>
            </a:r>
            <a:endParaRPr lang="en-US" altLang="zh-CN" sz="2400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en-US" altLang="zh-CN" sz="24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=720÷45</a:t>
            </a:r>
            <a:endParaRPr lang="en-US" altLang="zh-CN" sz="2400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en-US" altLang="zh-CN" sz="24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=16(</a:t>
            </a:r>
            <a:r>
              <a:rPr lang="zh-CN" altLang="en-US" sz="24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米</a:t>
            </a:r>
            <a:r>
              <a:rPr lang="en-US" altLang="zh-CN" sz="24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en-US" altLang="zh-CN" sz="2400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2176214" y="4302472"/>
            <a:ext cx="1108075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600">
                <a:solidFill>
                  <a:srgbClr val="00B05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华文新魏" panose="02010800040101010101" pitchFamily="2" charset="-122"/>
              </a:rPr>
              <a:t>答：</a:t>
            </a:r>
            <a:endParaRPr lang="zh-CN" altLang="en-US" sz="3600">
              <a:solidFill>
                <a:srgbClr val="00B05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华文新魏" panose="02010800040101010101" pitchFamily="2" charset="-122"/>
            </a:endParaRPr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2914898" y="4397036"/>
            <a:ext cx="5603875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高是</a:t>
            </a:r>
            <a:r>
              <a:rPr lang="en-US" altLang="zh-CN" sz="28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16</a:t>
            </a:r>
            <a:r>
              <a:rPr lang="zh-CN" altLang="en-US" sz="28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米。</a:t>
            </a:r>
            <a:endParaRPr lang="zh-CN" altLang="en-US" sz="2800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 autoUpdateAnimBg="0"/>
      <p:bldP spid="15" grpId="0"/>
      <p:bldP spid="16" grpId="0" bldLvl="0" autoUpdateAnimBg="0"/>
      <p:bldP spid="1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926051" y="2033952"/>
            <a:ext cx="7101676" cy="2671693"/>
          </a:xfrm>
          <a:prstGeom prst="rect">
            <a:avLst/>
          </a:prstGeom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755576" y="1188962"/>
            <a:ext cx="5142230" cy="499110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这节课你们都学会了哪些知识？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12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51478" y="2715766"/>
            <a:ext cx="8063230" cy="15696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514350" indent="-514350">
              <a:buAutoNum type="arabicPeriod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梯形的面积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=(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上底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+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下底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)×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高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÷2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L="514350" indent="-514350">
              <a:buAutoNum type="arabicPeriod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演变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: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梯形的面积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×2÷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高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=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底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L="514350" indent="-514350"/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梯形的面积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×2÷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底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=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高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3" descr="F:\七彩课堂插图板式封面\排版用图标、页眉页脚\标题图（终-排版用）共29个\预习指导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 flipH="1">
            <a:off x="6993559" y="500230"/>
            <a:ext cx="1989154" cy="1316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文本框 14"/>
          <p:cNvSpPr txBox="1"/>
          <p:nvPr/>
        </p:nvSpPr>
        <p:spPr>
          <a:xfrm>
            <a:off x="611560" y="439395"/>
            <a:ext cx="1847212" cy="56070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  <a:cs typeface="Times New Roman" panose="02020603050405020304" pitchFamily="18" charset="0"/>
              </a:rPr>
              <a:t>课前导入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sp>
        <p:nvSpPr>
          <p:cNvPr id="59" name="WordArt 35"/>
          <p:cNvSpPr>
            <a:spLocks noChangeArrowheads="1" noChangeShapeType="1"/>
          </p:cNvSpPr>
          <p:nvPr/>
        </p:nvSpPr>
        <p:spPr bwMode="auto">
          <a:xfrm>
            <a:off x="2555776" y="267494"/>
            <a:ext cx="3762004" cy="45332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zh-CN" altLang="en-US" kern="10" dirty="0">
              <a:ln w="9525">
                <a:noFill/>
                <a:round/>
              </a:ln>
              <a:solidFill>
                <a:srgbClr val="336699"/>
              </a:solidFill>
              <a:effectLst>
                <a:outerShdw dist="45791" dir="2021404" algn="ctr" rotWithShape="0">
                  <a:srgbClr val="B2B2B2">
                    <a:alpha val="79999"/>
                  </a:srgbClr>
                </a:outerShdw>
              </a:effectLst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7" name="Text Box 6"/>
          <p:cNvSpPr>
            <a:spLocks noChangeArrowheads="1"/>
          </p:cNvSpPr>
          <p:nvPr/>
        </p:nvSpPr>
        <p:spPr bwMode="auto">
          <a:xfrm>
            <a:off x="464343" y="1421148"/>
            <a:ext cx="7204001" cy="3252787"/>
          </a:xfrm>
          <a:prstGeom prst="roundRect">
            <a:avLst>
              <a:gd name="adj" fmla="val 12106"/>
            </a:avLst>
          </a:prstGeom>
          <a:blipFill dpi="0" rotWithShape="1">
            <a:blip r:embed="rId3" cstate="print"/>
            <a:srcRect/>
            <a:tile tx="0" ty="0" sx="100000" sy="100000" flip="none" algn="tl"/>
          </a:blip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kumimoji="1" lang="zh-CN" altLang="en-US" sz="3200" dirty="0">
                <a:solidFill>
                  <a:srgbClr val="00B05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长方形的面积 </a:t>
            </a:r>
            <a:r>
              <a:rPr kumimoji="1" lang="en-US" altLang="zh-CN" sz="3200" dirty="0">
                <a:solidFill>
                  <a:srgbClr val="00B05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endParaRPr kumimoji="1" lang="en-US" altLang="zh-CN" sz="3200" dirty="0">
              <a:solidFill>
                <a:srgbClr val="00B05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r>
              <a:rPr kumimoji="1" lang="zh-CN" altLang="en-US" sz="3200" dirty="0">
                <a:solidFill>
                  <a:srgbClr val="00B05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正方形的面积 </a:t>
            </a:r>
            <a:r>
              <a:rPr kumimoji="1" lang="en-US" altLang="zh-CN" sz="3200" dirty="0">
                <a:solidFill>
                  <a:srgbClr val="00B05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endParaRPr kumimoji="1" lang="en-US" altLang="zh-CN" sz="3200" dirty="0">
              <a:solidFill>
                <a:srgbClr val="00B05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r>
              <a:rPr kumimoji="1" lang="zh-CN" altLang="en-US" sz="3200" dirty="0">
                <a:solidFill>
                  <a:srgbClr val="00B05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平行四边形的面积</a:t>
            </a:r>
            <a:r>
              <a:rPr kumimoji="1" lang="en-US" altLang="zh-CN" sz="3200" dirty="0">
                <a:solidFill>
                  <a:srgbClr val="00B05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endParaRPr kumimoji="1" lang="en-US" altLang="zh-CN" sz="3200" dirty="0">
              <a:solidFill>
                <a:srgbClr val="00B05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r>
              <a:rPr kumimoji="1" lang="zh-CN" altLang="en-US" sz="3200" dirty="0">
                <a:solidFill>
                  <a:srgbClr val="00B05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三角形的面积 </a:t>
            </a:r>
            <a:r>
              <a:rPr kumimoji="1" lang="en-US" altLang="zh-CN" sz="3200" dirty="0">
                <a:solidFill>
                  <a:srgbClr val="00B05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endParaRPr kumimoji="1" lang="en-US" altLang="zh-CN" sz="3200" dirty="0">
              <a:solidFill>
                <a:srgbClr val="00B05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r>
              <a:rPr kumimoji="1" lang="zh-CN" altLang="en-US" sz="3200" dirty="0">
                <a:solidFill>
                  <a:srgbClr val="00B05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梯形的面积 </a:t>
            </a:r>
            <a:r>
              <a:rPr kumimoji="1" lang="en-US" altLang="zh-CN" sz="3200" dirty="0">
                <a:solidFill>
                  <a:srgbClr val="00B05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endParaRPr kumimoji="1" lang="en-US" altLang="zh-CN" sz="3200" dirty="0">
              <a:solidFill>
                <a:srgbClr val="00B05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r>
              <a:rPr kumimoji="1" lang="en-US" altLang="zh-CN" sz="3200" dirty="0">
                <a:solidFill>
                  <a:srgbClr val="00B05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kumimoji="1" lang="en-US" altLang="zh-CN" sz="3200" dirty="0">
              <a:solidFill>
                <a:srgbClr val="00B05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0" name="AutoShape 27"/>
          <p:cNvSpPr>
            <a:spLocks noChangeArrowheads="1"/>
          </p:cNvSpPr>
          <p:nvPr/>
        </p:nvSpPr>
        <p:spPr bwMode="auto">
          <a:xfrm>
            <a:off x="3271722" y="140278"/>
            <a:ext cx="3983037" cy="1071563"/>
          </a:xfrm>
          <a:prstGeom prst="wedgeRoundRectCallout">
            <a:avLst>
              <a:gd name="adj1" fmla="val 67301"/>
              <a:gd name="adj2" fmla="val 41641"/>
              <a:gd name="adj3" fmla="val 16667"/>
            </a:avLst>
          </a:prstGeom>
          <a:solidFill>
            <a:srgbClr val="92D050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/>
          <a:p>
            <a:pPr algn="just"/>
            <a:endParaRPr lang="zh-CN" altLang="zh-CN" sz="200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endParaRPr lang="zh-CN" altLang="zh-CN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3251325" y="123478"/>
            <a:ext cx="4143375" cy="10779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你还记得哪些图形的面积公式？</a:t>
            </a:r>
            <a:endParaRPr lang="zh-CN" altLang="en-US" sz="3200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2" name="Text Box 4"/>
          <p:cNvSpPr txBox="1">
            <a:spLocks noChangeArrowheads="1"/>
          </p:cNvSpPr>
          <p:nvPr/>
        </p:nvSpPr>
        <p:spPr bwMode="auto">
          <a:xfrm>
            <a:off x="4174901" y="1591283"/>
            <a:ext cx="4429125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长 </a:t>
            </a:r>
            <a:r>
              <a:rPr lang="zh-CN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×宽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 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S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ab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</a:t>
            </a:r>
            <a:endParaRPr lang="en-US" altLang="zh-CN" sz="2400" b="1" i="1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3" name="Text Box 5"/>
          <p:cNvSpPr txBox="1">
            <a:spLocks noChangeArrowheads="1"/>
          </p:cNvSpPr>
          <p:nvPr/>
        </p:nvSpPr>
        <p:spPr bwMode="auto">
          <a:xfrm>
            <a:off x="4174901" y="2124683"/>
            <a:ext cx="4210322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边长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×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边长</a:t>
            </a:r>
            <a:r>
              <a:rPr lang="zh-CN" altLang="en-US" sz="2400" b="1" i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S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×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endParaRPr lang="en-US" altLang="zh-CN" sz="2400" b="1" i="1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4" name="Text Box 6"/>
          <p:cNvSpPr txBox="1">
            <a:spLocks noChangeArrowheads="1"/>
          </p:cNvSpPr>
          <p:nvPr/>
        </p:nvSpPr>
        <p:spPr bwMode="auto">
          <a:xfrm>
            <a:off x="4369465" y="2589821"/>
            <a:ext cx="3025235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底</a:t>
            </a:r>
            <a:r>
              <a:rPr lang="zh-CN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×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高         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S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ah</a:t>
            </a:r>
            <a:endParaRPr lang="en-US" altLang="zh-CN" sz="2400" b="1" i="1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5" name="Text Box 7"/>
          <p:cNvSpPr txBox="1">
            <a:spLocks noChangeArrowheads="1"/>
          </p:cNvSpPr>
          <p:nvPr/>
        </p:nvSpPr>
        <p:spPr bwMode="auto">
          <a:xfrm>
            <a:off x="4284439" y="3051783"/>
            <a:ext cx="4210322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底</a:t>
            </a:r>
            <a:r>
              <a:rPr lang="zh-CN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×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高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÷2      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S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ah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÷2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6" name="Text Box 8"/>
          <p:cNvSpPr txBox="1">
            <a:spLocks noChangeArrowheads="1"/>
          </p:cNvSpPr>
          <p:nvPr/>
        </p:nvSpPr>
        <p:spPr bwMode="auto">
          <a:xfrm>
            <a:off x="3816126" y="3633921"/>
            <a:ext cx="4678635" cy="10196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上底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+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下底）</a:t>
            </a:r>
            <a:r>
              <a:rPr lang="zh-CN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×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高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÷2   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S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=(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+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b)h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÷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endParaRPr lang="en-US" altLang="zh-CN" sz="2400" b="1" i="1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0" grpId="0" animBg="1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6804.EPS" descr="id:2147505611;FounderCES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563888" y="1491141"/>
            <a:ext cx="4572000" cy="328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文本框 14"/>
          <p:cNvSpPr txBox="1"/>
          <p:nvPr/>
        </p:nvSpPr>
        <p:spPr>
          <a:xfrm>
            <a:off x="611560" y="439395"/>
            <a:ext cx="1847212" cy="56070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  <a:cs typeface="Times New Roman" panose="02020603050405020304" pitchFamily="18" charset="0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12" name="Text Box 32"/>
          <p:cNvSpPr txBox="1">
            <a:spLocks noChangeArrowheads="1"/>
          </p:cNvSpPr>
          <p:nvPr/>
        </p:nvSpPr>
        <p:spPr bwMode="auto">
          <a:xfrm>
            <a:off x="1736725" y="219773"/>
            <a:ext cx="174383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endParaRPr lang="zh-CN" altLang="zh-CN" sz="320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683568" y="1106172"/>
            <a:ext cx="4786313" cy="7699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44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这堆原木有多少根</a:t>
            </a:r>
            <a:r>
              <a:rPr lang="en-US" altLang="zh-CN" sz="44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zh-CN" altLang="en-US" sz="4400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6804.EPS" descr="id:2147505611;FounderCES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220072" y="699542"/>
            <a:ext cx="3643883" cy="26190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AutoShape 27"/>
          <p:cNvSpPr>
            <a:spLocks noChangeArrowheads="1"/>
          </p:cNvSpPr>
          <p:nvPr/>
        </p:nvSpPr>
        <p:spPr bwMode="auto">
          <a:xfrm>
            <a:off x="585788" y="1146076"/>
            <a:ext cx="1898650" cy="790575"/>
          </a:xfrm>
          <a:prstGeom prst="wedgeRoundRectCallout">
            <a:avLst>
              <a:gd name="adj1" fmla="val 49472"/>
              <a:gd name="adj2" fmla="val 15912"/>
              <a:gd name="adj3" fmla="val 16667"/>
            </a:avLst>
          </a:prstGeom>
          <a:solidFill>
            <a:srgbClr val="FFFF00"/>
          </a:solidFill>
          <a:ln w="19050">
            <a:noFill/>
            <a:miter lim="800000"/>
          </a:ln>
        </p:spPr>
        <p:txBody>
          <a:bodyPr/>
          <a:lstStyle/>
          <a:p>
            <a:pPr algn="ctr"/>
            <a:r>
              <a:rPr lang="zh-CN" altLang="en-US" sz="36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方法一：</a:t>
            </a:r>
            <a:endParaRPr lang="zh-CN" altLang="en-US" sz="360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endParaRPr lang="en-US" altLang="zh-CN" sz="360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TextBox 14"/>
          <p:cNvSpPr>
            <a:spLocks noChangeArrowheads="1"/>
          </p:cNvSpPr>
          <p:nvPr/>
        </p:nvSpPr>
        <p:spPr bwMode="auto">
          <a:xfrm>
            <a:off x="928688" y="2158901"/>
            <a:ext cx="4003352" cy="850900"/>
          </a:xfrm>
          <a:prstGeom prst="roundRect">
            <a:avLst>
              <a:gd name="adj" fmla="val 16667"/>
            </a:avLst>
          </a:prstGeom>
          <a:blipFill dpi="0" rotWithShape="1">
            <a:blip r:embed="rId2" cstate="print"/>
            <a:srcRect/>
            <a:tile tx="0" ty="0" sx="100000" sy="100000" flip="none" algn="tl"/>
          </a:blipFill>
          <a:ln w="9525">
            <a:noFill/>
            <a:round/>
          </a:ln>
        </p:spPr>
        <p:txBody>
          <a:bodyPr wrap="square">
            <a:spAutoFit/>
          </a:bodyPr>
          <a:lstStyle/>
          <a:p>
            <a:r>
              <a:rPr lang="zh-CN" altLang="en-US" sz="4400" dirty="0">
                <a:solidFill>
                  <a:srgbClr val="00B05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一层一层地加。</a:t>
            </a:r>
            <a:endParaRPr lang="zh-CN" altLang="en-US" sz="4400" dirty="0">
              <a:solidFill>
                <a:srgbClr val="00B05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1000125" y="3516213"/>
            <a:ext cx="6715125" cy="708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40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3+4+5+6+7+8=33(</a:t>
            </a:r>
            <a:r>
              <a:rPr lang="zh-CN" altLang="en-US" sz="40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</a:t>
            </a:r>
            <a:r>
              <a:rPr lang="en-US" altLang="zh-CN" sz="40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en-US" sz="400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bldLvl="0" animBg="1" autoUpdateAnimBg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utoShape 27"/>
          <p:cNvSpPr>
            <a:spLocks noChangeArrowheads="1"/>
          </p:cNvSpPr>
          <p:nvPr/>
        </p:nvSpPr>
        <p:spPr bwMode="auto">
          <a:xfrm>
            <a:off x="585788" y="930052"/>
            <a:ext cx="1898650" cy="790575"/>
          </a:xfrm>
          <a:prstGeom prst="wedgeRoundRectCallout">
            <a:avLst>
              <a:gd name="adj1" fmla="val 49472"/>
              <a:gd name="adj2" fmla="val 15912"/>
              <a:gd name="adj3" fmla="val 16667"/>
            </a:avLst>
          </a:prstGeom>
          <a:solidFill>
            <a:srgbClr val="FFFF00"/>
          </a:solidFill>
          <a:ln w="19050">
            <a:noFill/>
            <a:miter lim="800000"/>
          </a:ln>
        </p:spPr>
        <p:txBody>
          <a:bodyPr/>
          <a:lstStyle/>
          <a:p>
            <a:pPr algn="ctr"/>
            <a:r>
              <a:rPr lang="zh-CN" altLang="en-US" sz="36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方法二：</a:t>
            </a:r>
            <a:endParaRPr lang="zh-CN" altLang="en-US" sz="360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endParaRPr lang="en-US" altLang="zh-CN" sz="360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TextBox 14"/>
          <p:cNvSpPr>
            <a:spLocks noChangeArrowheads="1"/>
          </p:cNvSpPr>
          <p:nvPr/>
        </p:nvSpPr>
        <p:spPr bwMode="auto">
          <a:xfrm>
            <a:off x="785813" y="1942877"/>
            <a:ext cx="4500563" cy="647700"/>
          </a:xfrm>
          <a:prstGeom prst="roundRect">
            <a:avLst>
              <a:gd name="adj" fmla="val 16667"/>
            </a:avLst>
          </a:prstGeom>
          <a:blipFill dpi="0" rotWithShape="1">
            <a:blip r:embed="rId1" cstate="print"/>
            <a:srcRect/>
            <a:tile tx="0" ty="0" sx="100000" sy="100000" flip="none" algn="tl"/>
          </a:blipFill>
          <a:ln w="9525">
            <a:noFill/>
            <a:round/>
          </a:ln>
        </p:spPr>
        <p:txBody>
          <a:bodyPr wrap="square">
            <a:spAutoFit/>
          </a:bodyPr>
          <a:lstStyle/>
          <a:p>
            <a:r>
              <a:rPr lang="zh-CN" altLang="en-US" sz="3200">
                <a:solidFill>
                  <a:srgbClr val="00B05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可以上下分组向中间加。</a:t>
            </a:r>
            <a:endParaRPr lang="zh-CN" altLang="en-US" sz="3200">
              <a:solidFill>
                <a:srgbClr val="00B05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971600" y="2812827"/>
            <a:ext cx="4500563" cy="20621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(3+8) +(4+7) +(5+6) =(3+8)×3</a:t>
            </a:r>
            <a:endParaRPr lang="en-US" altLang="zh-CN" sz="3200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en-US" altLang="zh-CN" sz="32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=33 (</a:t>
            </a:r>
            <a:r>
              <a:rPr lang="zh-CN" altLang="en-US" sz="32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</a:t>
            </a:r>
            <a:r>
              <a:rPr lang="en-US" altLang="zh-CN" sz="32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endParaRPr lang="en-US" altLang="zh-CN" sz="3200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endParaRPr lang="en-US" altLang="zh-CN" sz="3200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10" name="6804.EPS" descr="id:2147505611;FounderCE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20072" y="699542"/>
            <a:ext cx="3643883" cy="26190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bldLvl="0" animBg="1" autoUpdateAnimBg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 descr="F:\七彩课堂插图板式封面\排版用图标、页眉页脚\标题图（终-排版用）共29个\预习指导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26435" y="3542050"/>
            <a:ext cx="2519363" cy="1579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AutoShape 27"/>
          <p:cNvSpPr>
            <a:spLocks noChangeArrowheads="1"/>
          </p:cNvSpPr>
          <p:nvPr/>
        </p:nvSpPr>
        <p:spPr bwMode="auto">
          <a:xfrm>
            <a:off x="611560" y="472327"/>
            <a:ext cx="1898650" cy="783283"/>
          </a:xfrm>
          <a:prstGeom prst="wedgeRoundRectCallout">
            <a:avLst>
              <a:gd name="adj1" fmla="val 49472"/>
              <a:gd name="adj2" fmla="val 15912"/>
              <a:gd name="adj3" fmla="val 16667"/>
            </a:avLst>
          </a:prstGeom>
          <a:solidFill>
            <a:srgbClr val="FFFF00"/>
          </a:solidFill>
          <a:ln w="19050">
            <a:noFill/>
            <a:miter lim="800000"/>
          </a:ln>
        </p:spPr>
        <p:txBody>
          <a:bodyPr/>
          <a:lstStyle/>
          <a:p>
            <a:pPr algn="ctr"/>
            <a:r>
              <a:rPr lang="zh-CN" altLang="en-US" sz="36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方法三：</a:t>
            </a:r>
            <a:endParaRPr lang="zh-CN" altLang="en-US" sz="3600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endParaRPr lang="en-US" altLang="zh-CN" sz="3600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TextBox 14"/>
          <p:cNvSpPr>
            <a:spLocks noChangeArrowheads="1"/>
          </p:cNvSpPr>
          <p:nvPr/>
        </p:nvSpPr>
        <p:spPr bwMode="auto">
          <a:xfrm>
            <a:off x="771450" y="1334647"/>
            <a:ext cx="7215187" cy="1736725"/>
          </a:xfrm>
          <a:prstGeom prst="roundRect">
            <a:avLst>
              <a:gd name="adj" fmla="val 16667"/>
            </a:avLst>
          </a:prstGeom>
          <a:blipFill dpi="0" rotWithShape="1">
            <a:blip r:embed="rId2" cstate="print"/>
            <a:srcRect/>
            <a:tile tx="0" ty="0" sx="100000" sy="100000" flip="none" algn="tl"/>
          </a:blipFill>
          <a:ln w="9525">
            <a:noFill/>
            <a:round/>
          </a:ln>
        </p:spPr>
        <p:txBody>
          <a:bodyPr>
            <a:spAutoFit/>
          </a:bodyPr>
          <a:lstStyle/>
          <a:p>
            <a:r>
              <a:rPr lang="zh-CN" altLang="en-US" sz="3200" dirty="0">
                <a:solidFill>
                  <a:srgbClr val="00B05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借助梯形公式，把顶层的根数看作梯形的上底，把底层的根数看作梯形的下底，把层数看作梯形的高。</a:t>
            </a:r>
            <a:endParaRPr lang="zh-CN" altLang="en-US" sz="3200" dirty="0">
              <a:solidFill>
                <a:srgbClr val="00B05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2128761" y="2913518"/>
            <a:ext cx="4500563" cy="20621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(3+8) ×6÷2 =11×6÷2</a:t>
            </a:r>
            <a:endParaRPr lang="en-US" altLang="zh-CN" sz="3200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en-US" altLang="zh-CN" sz="32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=66÷2</a:t>
            </a:r>
            <a:endParaRPr lang="en-US" altLang="zh-CN" sz="3200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en-US" altLang="zh-CN" sz="32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=33 (</a:t>
            </a:r>
            <a:r>
              <a:rPr lang="zh-CN" altLang="en-US" sz="32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</a:t>
            </a:r>
            <a:r>
              <a:rPr lang="en-US" altLang="zh-CN" sz="32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endParaRPr lang="en-US" altLang="zh-CN" sz="3200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" name="AutoShape 27"/>
          <p:cNvSpPr>
            <a:spLocks noChangeArrowheads="1"/>
          </p:cNvSpPr>
          <p:nvPr/>
        </p:nvSpPr>
        <p:spPr bwMode="auto">
          <a:xfrm>
            <a:off x="4860032" y="3094838"/>
            <a:ext cx="2926085" cy="928688"/>
          </a:xfrm>
          <a:prstGeom prst="wedgeRoundRectCallout">
            <a:avLst>
              <a:gd name="adj1" fmla="val 46607"/>
              <a:gd name="adj2" fmla="val 82373"/>
              <a:gd name="adj3" fmla="val 16667"/>
            </a:avLst>
          </a:prstGeom>
          <a:solidFill>
            <a:srgbClr val="92D050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/>
          <a:p>
            <a:r>
              <a:rPr lang="zh-CN" altLang="en-US" sz="28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三种方法比较，第三种比较简单。</a:t>
            </a:r>
            <a:endParaRPr lang="zh-CN" altLang="zh-CN" sz="2800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bldLvl="0" animBg="1" autoUpdateAnimBg="0"/>
      <p:bldP spid="9" grpId="0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AutoShape 27"/>
          <p:cNvSpPr>
            <a:spLocks noChangeArrowheads="1"/>
          </p:cNvSpPr>
          <p:nvPr/>
        </p:nvSpPr>
        <p:spPr bwMode="auto">
          <a:xfrm>
            <a:off x="395536" y="573881"/>
            <a:ext cx="2617787" cy="788987"/>
          </a:xfrm>
          <a:prstGeom prst="wedgeRoundRectCallout">
            <a:avLst>
              <a:gd name="adj1" fmla="val 49472"/>
              <a:gd name="adj2" fmla="val 15912"/>
              <a:gd name="adj3" fmla="val 16667"/>
            </a:avLst>
          </a:prstGeom>
          <a:solidFill>
            <a:srgbClr val="FFFF00"/>
          </a:solidFill>
          <a:ln w="19050">
            <a:noFill/>
            <a:miter lim="800000"/>
          </a:ln>
        </p:spPr>
        <p:txBody>
          <a:bodyPr/>
          <a:lstStyle/>
          <a:p>
            <a:pPr algn="ctr"/>
            <a:r>
              <a:rPr lang="zh-CN" altLang="en-US" sz="36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解决问题：</a:t>
            </a:r>
            <a:endParaRPr lang="zh-CN" altLang="en-US" sz="3600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681286" y="4006056"/>
            <a:ext cx="779462" cy="708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4000">
                <a:solidFill>
                  <a:srgbClr val="00B05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答：</a:t>
            </a:r>
            <a:endParaRPr lang="zh-CN" altLang="en-US" sz="400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1619672" y="4067968"/>
            <a:ext cx="3525838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这堆原木有</a:t>
            </a:r>
            <a:r>
              <a:rPr lang="en-US" altLang="zh-CN" sz="32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33</a:t>
            </a:r>
            <a:r>
              <a:rPr lang="zh-CN" altLang="en-US" sz="32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根。</a:t>
            </a:r>
            <a:endParaRPr lang="zh-CN" altLang="en-US" sz="3200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1403648" y="1737519"/>
            <a:ext cx="4500562" cy="2554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(3+8) ×6÷2 =11×6÷2</a:t>
            </a:r>
            <a:endParaRPr lang="en-US" altLang="zh-CN" sz="320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en-US" altLang="zh-CN" sz="32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=66÷2</a:t>
            </a:r>
            <a:endParaRPr lang="en-US" altLang="zh-CN" sz="320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en-US" altLang="zh-CN" sz="32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=33 (</a:t>
            </a:r>
            <a:r>
              <a:rPr lang="zh-CN" altLang="en-US" sz="32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</a:t>
            </a:r>
            <a:r>
              <a:rPr lang="en-US" altLang="zh-CN" sz="32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endParaRPr lang="en-US" altLang="zh-CN" sz="320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endParaRPr lang="en-US" altLang="zh-CN" sz="320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14" name="6804.EPS" descr="id:2147505611;FounderCES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220072" y="699542"/>
            <a:ext cx="3643883" cy="26190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/>
      <p:bldP spid="12" grpId="0"/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552450" y="2280122"/>
            <a:ext cx="2376488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6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解题思路：</a:t>
            </a:r>
            <a:endParaRPr lang="zh-CN" altLang="en-US" sz="360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8" name="对象 32"/>
          <p:cNvGraphicFramePr>
            <a:graphicFrameLocks noChangeAspect="1"/>
          </p:cNvGraphicFramePr>
          <p:nvPr/>
        </p:nvGraphicFramePr>
        <p:xfrm>
          <a:off x="4514850" y="2246784"/>
          <a:ext cx="1143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4" name="公式" r:id="rId1" imgW="2743200" imgH="5181600" progId="Equation.3">
                  <p:embed/>
                </p:oleObj>
              </mc:Choice>
              <mc:Fallback>
                <p:oleObj name="公式" r:id="rId1" imgW="2743200" imgH="5181600" progId="Equation.3">
                  <p:embed/>
                  <p:pic>
                    <p:nvPicPr>
                      <p:cNvPr id="0" name="对象 3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14850" y="2246784"/>
                        <a:ext cx="114300" cy="215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矩形 33"/>
          <p:cNvSpPr>
            <a:spLocks noChangeArrowheads="1"/>
          </p:cNvSpPr>
          <p:nvPr/>
        </p:nvSpPr>
        <p:spPr bwMode="auto">
          <a:xfrm>
            <a:off x="689769" y="1095907"/>
            <a:ext cx="8104188" cy="10772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华文新魏" panose="02010800040101010101" pitchFamily="2" charset="-122"/>
              </a:rPr>
              <a:t>堆放如梯形的一堆铅笔，底层有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华文新魏" panose="02010800040101010101" pitchFamily="2" charset="-122"/>
              </a:rPr>
              <a:t>15</a:t>
            </a:r>
            <a:r>
              <a:rPr lang="zh-CN" alt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华文新魏" panose="02010800040101010101" pitchFamily="2" charset="-122"/>
              </a:rPr>
              <a:t>支，顶层有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华文新魏" panose="02010800040101010101" pitchFamily="2" charset="-122"/>
              </a:rPr>
              <a:t>4</a:t>
            </a:r>
            <a:r>
              <a:rPr lang="zh-CN" alt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华文新魏" panose="02010800040101010101" pitchFamily="2" charset="-122"/>
              </a:rPr>
              <a:t>支，共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华文新魏" panose="02010800040101010101" pitchFamily="2" charset="-122"/>
              </a:rPr>
              <a:t>12</a:t>
            </a:r>
            <a:r>
              <a:rPr lang="zh-CN" alt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华文新魏" panose="02010800040101010101" pitchFamily="2" charset="-122"/>
              </a:rPr>
              <a:t>层，这堆铅笔一共有多少支？</a:t>
            </a:r>
            <a:endParaRPr lang="zh-CN" altLang="en-US" sz="3200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0" name="TextBox 14"/>
          <p:cNvSpPr>
            <a:spLocks noChangeArrowheads="1"/>
          </p:cNvSpPr>
          <p:nvPr/>
        </p:nvSpPr>
        <p:spPr bwMode="auto">
          <a:xfrm>
            <a:off x="1357313" y="2926234"/>
            <a:ext cx="6769100" cy="647700"/>
          </a:xfrm>
          <a:prstGeom prst="roundRect">
            <a:avLst>
              <a:gd name="adj" fmla="val 16667"/>
            </a:avLst>
          </a:prstGeom>
          <a:blipFill dpi="0" rotWithShape="1">
            <a:blip r:embed="rId3" cstate="print"/>
            <a:srcRect/>
            <a:tile tx="0" ty="0" sx="100000" sy="100000" flip="none" algn="tl"/>
          </a:blipFill>
          <a:ln w="9525">
            <a:noFill/>
            <a:round/>
          </a:ln>
        </p:spPr>
        <p:txBody>
          <a:bodyPr>
            <a:spAutoFit/>
          </a:bodyPr>
          <a:lstStyle/>
          <a:p>
            <a:r>
              <a:rPr lang="zh-CN" altLang="en-US" sz="32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形状像梯形。</a:t>
            </a:r>
            <a:endParaRPr lang="zh-CN" altLang="en-US" sz="320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1" name="下弧形箭头 20"/>
          <p:cNvSpPr/>
          <p:nvPr/>
        </p:nvSpPr>
        <p:spPr>
          <a:xfrm rot="1813604">
            <a:off x="927100" y="3783484"/>
            <a:ext cx="2143125" cy="571500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2" name="TextBox 14"/>
          <p:cNvSpPr>
            <a:spLocks noChangeArrowheads="1"/>
          </p:cNvSpPr>
          <p:nvPr/>
        </p:nvSpPr>
        <p:spPr bwMode="auto">
          <a:xfrm>
            <a:off x="3143250" y="4140672"/>
            <a:ext cx="4857750" cy="647700"/>
          </a:xfrm>
          <a:prstGeom prst="roundRect">
            <a:avLst>
              <a:gd name="adj" fmla="val 16667"/>
            </a:avLst>
          </a:prstGeom>
          <a:blipFill dpi="0" rotWithShape="1">
            <a:blip r:embed="rId3" cstate="print"/>
            <a:srcRect/>
            <a:tile tx="0" ty="0" sx="100000" sy="100000" flip="none" algn="tl"/>
          </a:blipFill>
          <a:ln w="9525">
            <a:noFill/>
            <a:round/>
          </a:ln>
        </p:spPr>
        <p:txBody>
          <a:bodyPr>
            <a:spAutoFit/>
          </a:bodyPr>
          <a:lstStyle/>
          <a:p>
            <a:r>
              <a:rPr lang="zh-CN" altLang="en-US" sz="32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选择梯形面积公式。</a:t>
            </a:r>
            <a:endParaRPr lang="zh-CN" altLang="en-US" sz="320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9" name="文本框 14"/>
          <p:cNvSpPr txBox="1"/>
          <p:nvPr/>
        </p:nvSpPr>
        <p:spPr>
          <a:xfrm>
            <a:off x="611560" y="43945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  <a:cs typeface="Times New Roman" panose="02020603050405020304" pitchFamily="18" charset="0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9" grpId="0" autoUpdateAnimBg="0"/>
      <p:bldP spid="20" grpId="0" bldLvl="0" animBg="1" autoUpdateAnimBg="0"/>
      <p:bldP spid="21" grpId="0" animBg="1"/>
      <p:bldP spid="22" grpId="0" bldLvl="0" animBg="1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 descr="F:\七彩课堂插图板式封面\排版用图标、页眉页脚\标题jpg\读读比比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6084168" y="483518"/>
            <a:ext cx="2592388" cy="181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3" descr="F:\七彩课堂插图板式封面\排版用图标、页眉页脚\标题图（终-排版用）共29个\资料宝袋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3165525"/>
            <a:ext cx="2162175" cy="1677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2213670" y="3978325"/>
            <a:ext cx="779463" cy="708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4000">
                <a:solidFill>
                  <a:srgbClr val="00B05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答：</a:t>
            </a:r>
            <a:endParaRPr lang="zh-CN" altLang="en-US" sz="400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3105800" y="3978325"/>
            <a:ext cx="5570756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4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华文新魏" panose="02010800040101010101" pitchFamily="2" charset="-122"/>
              </a:rPr>
              <a:t>这堆铅笔一共有</a:t>
            </a:r>
            <a:r>
              <a:rPr lang="en-US" altLang="zh-CN" sz="4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华文新魏" panose="02010800040101010101" pitchFamily="2" charset="-122"/>
              </a:rPr>
              <a:t>114</a:t>
            </a:r>
            <a:r>
              <a:rPr lang="zh-CN" altLang="en-US" sz="4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华文新魏" panose="02010800040101010101" pitchFamily="2" charset="-122"/>
              </a:rPr>
              <a:t>支</a:t>
            </a:r>
            <a:r>
              <a:rPr lang="zh-CN" altLang="en-US" sz="40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4000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1907704" y="771550"/>
            <a:ext cx="5572125" cy="2554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40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(15+4) ×12÷2 =19×12÷2</a:t>
            </a:r>
            <a:endParaRPr lang="en-US" altLang="zh-CN" sz="4000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en-US" altLang="zh-CN" sz="40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=228÷2</a:t>
            </a:r>
            <a:endParaRPr lang="en-US" altLang="zh-CN" sz="4000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en-US" altLang="zh-CN" sz="40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=114 (</a:t>
            </a:r>
            <a:r>
              <a:rPr lang="zh-CN" altLang="en-US" sz="40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支</a:t>
            </a:r>
            <a:r>
              <a:rPr lang="en-US" altLang="zh-CN" sz="40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endParaRPr lang="en-US" altLang="zh-CN" sz="4000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</p:bldLst>
  </p:timing>
</p:sld>
</file>

<file path=ppt/tags/tag1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857</Words>
  <Application>WPS 演示</Application>
  <PresentationFormat>全屏显示(16:9)</PresentationFormat>
  <Paragraphs>131</Paragraphs>
  <Slides>12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28" baseType="lpstr">
      <vt:lpstr>Arial</vt:lpstr>
      <vt:lpstr>宋体</vt:lpstr>
      <vt:lpstr>Wingdings</vt:lpstr>
      <vt:lpstr>黑体</vt:lpstr>
      <vt:lpstr>幼圆</vt:lpstr>
      <vt:lpstr>Times New Roman</vt:lpstr>
      <vt:lpstr>楷体</vt:lpstr>
      <vt:lpstr>华文新魏</vt:lpstr>
      <vt:lpstr>等线</vt:lpstr>
      <vt:lpstr>Calibri</vt:lpstr>
      <vt:lpstr>微软雅黑</vt:lpstr>
      <vt:lpstr>Arial Unicode MS</vt:lpstr>
      <vt:lpstr>Office 主题</vt:lpstr>
      <vt:lpstr>2_自定义设计方案</vt:lpstr>
      <vt:lpstr>Equation.3</vt:lpstr>
      <vt:lpstr>Equation.3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xjj</dc:creator>
  <cp:lastModifiedBy>Administrator</cp:lastModifiedBy>
  <cp:revision>127</cp:revision>
  <dcterms:created xsi:type="dcterms:W3CDTF">2018-09-11T05:46:00Z</dcterms:created>
  <dcterms:modified xsi:type="dcterms:W3CDTF">2023-08-28T08:57:00Z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69CFD77A66704172B2156B82D077AE5E_12</vt:lpwstr>
  </property>
</Properties>
</file>