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5" r:id="rId4"/>
    <p:sldMasterId id="2147483668" r:id="rId5"/>
  </p:sldMasterIdLst>
  <p:sldIdLst>
    <p:sldId id="258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5" r:id="rId14"/>
    <p:sldId id="271" r:id="rId15"/>
    <p:sldId id="282" r:id="rId16"/>
    <p:sldId id="272" r:id="rId17"/>
    <p:sldId id="273" r:id="rId18"/>
    <p:sldId id="274" r:id="rId19"/>
    <p:sldId id="275" r:id="rId20"/>
    <p:sldId id="276" r:id="rId21"/>
    <p:sldId id="277" r:id="rId22"/>
    <p:sldId id="263" r:id="rId23"/>
    <p:sldId id="278" r:id="rId24"/>
    <p:sldId id="279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C6B2"/>
    <a:srgbClr val="E2922A"/>
    <a:srgbClr val="C74585"/>
    <a:srgbClr val="D2BF3A"/>
    <a:srgbClr val="65D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07813" y="108228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天然气费用问题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07813" y="108228"/>
            <a:ext cx="180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天然气费用问题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2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png"/><Relationship Id="rId1" Type="http://schemas.openxmlformats.org/officeDocument/2006/relationships/image" Target="../media/image19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669963" y="1440730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天然气费用问题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1247" y="1178242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娟娟家用量：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419-396=23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（立方米）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1248" y="1707832"/>
            <a:ext cx="3009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娟娟家缴费：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4579" y="237601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明明家用量：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831-799=32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（立方米）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8404" y="3013710"/>
            <a:ext cx="3009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明明家缴费：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2552" y="1719739"/>
            <a:ext cx="1633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39.1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4466" y="3013710"/>
            <a:ext cx="1633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8PJF`$~5R0{DOCH_8%10EX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8004" y="3277077"/>
            <a:ext cx="2035016" cy="1397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82323" y="496729"/>
            <a:ext cx="6244871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下表是某层楼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户家庭的天然气用量情况，算出每户应缴的天然气费，把它填在表格中。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250577" y="1661637"/>
          <a:ext cx="7059706" cy="2390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770"/>
                <a:gridCol w="1735344"/>
                <a:gridCol w="1279684"/>
                <a:gridCol w="1279684"/>
                <a:gridCol w="1373224"/>
              </a:tblGrid>
              <a:tr h="447199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户名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单价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（元</a:t>
                      </a: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立方米）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用量（立方米）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应缴金额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（元）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上月读数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本月读数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红红家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1.7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536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560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洋洋家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429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454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娟娟家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396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419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明明家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799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831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248441" y="2491152"/>
            <a:ext cx="940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40.8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48441" y="2870779"/>
            <a:ext cx="940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42.5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8441" y="3248557"/>
            <a:ext cx="940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39.1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48441" y="3657600"/>
            <a:ext cx="940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54.4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波形 1"/>
          <p:cNvSpPr/>
          <p:nvPr/>
        </p:nvSpPr>
        <p:spPr>
          <a:xfrm>
            <a:off x="258604" y="496729"/>
            <a:ext cx="1163479" cy="670084"/>
          </a:xfrm>
          <a:prstGeom prst="wav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做一做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5457" y="872966"/>
            <a:ext cx="63328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佳佳家更换窗帘需要购买一些花布，佳佳选中两种，甲种每米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元，乙种每米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元，两种各买了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米，共需付售货员多少钱？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8629" y="2039779"/>
            <a:ext cx="1788319" cy="20088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43162" y="237601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）甲种布需多少钱？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2735" y="3164205"/>
            <a:ext cx="1575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13.4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3.6=</a:t>
            </a:r>
            <a:endParaRPr lang="zh-CN" altLang="en-US" sz="2100"/>
          </a:p>
        </p:txBody>
      </p:sp>
      <p:sp>
        <p:nvSpPr>
          <p:cNvPr id="11" name="文本框 10"/>
          <p:cNvSpPr txBox="1"/>
          <p:nvPr/>
        </p:nvSpPr>
        <p:spPr>
          <a:xfrm>
            <a:off x="4337573" y="3164205"/>
            <a:ext cx="1575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48.24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图片 13" descr="ZNK%U~GJ36_`HKF(RR2SOS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609" y="3440430"/>
            <a:ext cx="1637824" cy="1167765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344579" y="957768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）乙种布需多少钱？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62751" y="1648807"/>
            <a:ext cx="1575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3.6=</a:t>
            </a:r>
            <a:endParaRPr lang="zh-CN" altLang="en-US" sz="2100"/>
          </a:p>
        </p:txBody>
      </p:sp>
      <p:sp>
        <p:nvSpPr>
          <p:cNvPr id="10" name="文本框 9"/>
          <p:cNvSpPr txBox="1"/>
          <p:nvPr/>
        </p:nvSpPr>
        <p:spPr>
          <a:xfrm>
            <a:off x="4538186" y="1648807"/>
            <a:ext cx="1575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53.28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1757" y="2345560"/>
            <a:ext cx="28332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）共需付多少元？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2752" y="3022312"/>
            <a:ext cx="19635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48.24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+53.28=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67250" y="3008950"/>
            <a:ext cx="1575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101.52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21958" y="1567339"/>
            <a:ext cx="1788319" cy="2008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21757" y="3616195"/>
            <a:ext cx="28332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答：共需付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101.52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descr="8PJF`$~5R0{DOCH_8%10EX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677" y="2892267"/>
            <a:ext cx="2035016" cy="1397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2" grpId="0"/>
      <p:bldP spid="1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7847" y="696754"/>
            <a:ext cx="741269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星期天，张亮的父母带着张亮和他的三个小朋友一起去植物园，儿童票每张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元，成人票每张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元。买门票一共需要多少钱？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9426" y="2395537"/>
            <a:ext cx="1900238" cy="2121218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2773680" y="3015139"/>
            <a:ext cx="3808095" cy="881539"/>
          </a:xfrm>
          <a:prstGeom prst="cloudCallout">
            <a:avLst>
              <a:gd name="adj1" fmla="val 74537"/>
              <a:gd name="adj2" fmla="val -33522"/>
            </a:avLst>
          </a:prstGeom>
          <a:solidFill>
            <a:srgbClr val="65DB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需要买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张成人票和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张儿童票。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255996" y="1863567"/>
            <a:ext cx="3972878" cy="672941"/>
          </a:xfrm>
          <a:prstGeom prst="wedgeRoundRectCallout">
            <a:avLst>
              <a:gd name="adj1" fmla="val -9379"/>
              <a:gd name="adj2" fmla="val 45052"/>
              <a:gd name="adj3" fmla="val 16667"/>
            </a:avLst>
          </a:prstGeom>
          <a:solidFill>
            <a:srgbClr val="E292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成人票和儿童票各需要买几张？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33889" y="1373029"/>
            <a:ext cx="1900238" cy="212121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15064" y="98155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）成人票需多少钱？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8425" y="1604486"/>
            <a:ext cx="1704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8116" y="1604486"/>
            <a:ext cx="15401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5064" y="2085975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）儿童票需多少钱？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4160" y="2605087"/>
            <a:ext cx="1704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5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0515" y="2605087"/>
            <a:ext cx="15401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15064" y="3102769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）共需多少钱？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86552" y="3639026"/>
            <a:ext cx="21159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+22=39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86075" y="4215289"/>
            <a:ext cx="29737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答：共需要付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PCZ4LY%RO((PJ}9KV(K8R[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383" y="2997041"/>
            <a:ext cx="2200275" cy="161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6" grpId="0"/>
      <p:bldP spid="7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8850" y="767212"/>
            <a:ext cx="6068378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一个粮店，上午卖了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千克大米，下午卖的是上午的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倍，这个粮店一天卖出大米多少千克？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2210" y="2745581"/>
            <a:ext cx="1018945" cy="1704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879408" y="3164681"/>
            <a:ext cx="3560921" cy="634365"/>
          </a:xfrm>
          <a:prstGeom prst="wedgeRoundRectCallout">
            <a:avLst>
              <a:gd name="adj1" fmla="val 75879"/>
              <a:gd name="adj2" fmla="val 6906"/>
              <a:gd name="adj3" fmla="val 16667"/>
            </a:avLst>
          </a:prstGeom>
          <a:solidFill>
            <a:srgbClr val="46C6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先求出下午卖了多少千克大米，然后再求一天卖出的。</a:t>
            </a:r>
            <a:endParaRPr lang="en-US" altLang="zh-CN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573656" y="2106930"/>
            <a:ext cx="3960971" cy="458153"/>
          </a:xfrm>
          <a:prstGeom prst="wedgeRoundRectCallout">
            <a:avLst>
              <a:gd name="adj1" fmla="val -22993"/>
              <a:gd name="adj2" fmla="val 48962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说说你是怎样理解题意的。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$_V]31)Q)(N9WUERCRJXIT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" y="451009"/>
            <a:ext cx="1672590" cy="1279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415064" y="98155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）下午卖了多少千克大米？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8425" y="1604486"/>
            <a:ext cx="1704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78.4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0515" y="1604486"/>
            <a:ext cx="21274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117.6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3650" y="2134552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）一天卖了多少千克大米？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0346" y="2851785"/>
            <a:ext cx="17164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117.6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+78.4=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2924" y="2851785"/>
            <a:ext cx="21274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8425" y="3733324"/>
            <a:ext cx="39147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答：一天共卖出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千克大米。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 descr="ZNK%U~GJ36_`HKF(RR2SOS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609" y="3242787"/>
            <a:ext cx="1915001" cy="1365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  <p:bldP spid="6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1146" y="518664"/>
            <a:ext cx="6599088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两辆汽车分别从甲城和乙城同时相对开出，甲车每小时行 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57.8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千米，乙车每小时行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小时后相遇，甲乙两城相距多少千米？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2788" y="2601754"/>
            <a:ext cx="1788319" cy="2008823"/>
          </a:xfrm>
          <a:prstGeom prst="rect">
            <a:avLst/>
          </a:prstGeom>
        </p:spPr>
      </p:pic>
      <p:sp>
        <p:nvSpPr>
          <p:cNvPr id="15" name="圆角矩形标注 14"/>
          <p:cNvSpPr/>
          <p:nvPr/>
        </p:nvSpPr>
        <p:spPr>
          <a:xfrm>
            <a:off x="2021206" y="2143601"/>
            <a:ext cx="3960971" cy="458153"/>
          </a:xfrm>
          <a:prstGeom prst="wedgeRoundRectCallout">
            <a:avLst>
              <a:gd name="adj1" fmla="val -22107"/>
              <a:gd name="adj2" fmla="val 5014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说说你的解题思路。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397443" y="3123248"/>
            <a:ext cx="3900964" cy="1046321"/>
          </a:xfrm>
          <a:prstGeom prst="wedgeRoundRectCallout">
            <a:avLst>
              <a:gd name="adj1" fmla="val 81302"/>
              <a:gd name="adj2" fmla="val -38575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根据速度×时间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路程，分别求出相遇时甲乙走的路程，然后再求全程。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64092" y="1567339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）相遇时乙车行了多少千米？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4092" y="71866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）相遇时甲车行了多少千米？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2730" y="1175861"/>
            <a:ext cx="1704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57.8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4820" y="1175861"/>
            <a:ext cx="20688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138.72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3223" y="2094071"/>
            <a:ext cx="1704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62.2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6744" y="2094071"/>
            <a:ext cx="20688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149.28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4092" y="2615089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）甲乙两城相距千米？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2730" y="3132296"/>
            <a:ext cx="25517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138.72+149.28=</a:t>
            </a:r>
            <a:endParaRPr 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5873" y="3132296"/>
            <a:ext cx="20688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21958" y="1567339"/>
            <a:ext cx="1788319" cy="2008823"/>
          </a:xfrm>
          <a:prstGeom prst="rect">
            <a:avLst/>
          </a:prstGeom>
        </p:spPr>
      </p:pic>
      <p:pic>
        <p:nvPicPr>
          <p:cNvPr id="14" name="图片 13" descr="ZNK%U~GJ36_`HKF(RR2SOS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703" y="3254693"/>
            <a:ext cx="1915001" cy="136540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63679" y="3777139"/>
            <a:ext cx="33261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答：甲乙两城相距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4" grpId="0"/>
      <p:bldP spid="7" grpId="0"/>
      <p:bldP spid="9" grpId="0"/>
      <p:bldP spid="10" grpId="0"/>
      <p:bldP spid="11" grpId="0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40443" y="1015301"/>
            <a:ext cx="44076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计算下面各题。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5945" y="1809378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6756" y="1809378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8333" y="2485176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5820" y="2485176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0.09=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5945" y="3185740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55820" y="3185740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2.04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19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6153" y="3369469"/>
            <a:ext cx="1666399" cy="13720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127057" y="1803663"/>
            <a:ext cx="7172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5.7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6924" y="1809378"/>
            <a:ext cx="1034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21.28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1847" y="2485176"/>
            <a:ext cx="8815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4.58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520" y="2485176"/>
            <a:ext cx="10815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0.216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848" y="3185740"/>
            <a:ext cx="8815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68.04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5520" y="3185740"/>
            <a:ext cx="10815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6.324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458670" y="317640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66612" y="1836681"/>
            <a:ext cx="6210300" cy="14708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在解决问题时，抓住题中的数量关系，例：速度×时间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路程；单价×数量</a:t>
            </a:r>
            <a:r>
              <a:rPr lang="en-US" altLang="zh-CN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</a:t>
            </a:r>
            <a:r>
              <a:rPr lang="zh-CN" altLang="en-US" sz="21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总价。在这个关系的指导下确定具体的解题方法。</a:t>
            </a:r>
            <a:endParaRPr lang="zh-CN" altLang="en-US" sz="21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7599" y="608312"/>
            <a:ext cx="7352180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一辆汽车平均每小时行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65.5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千米，照这样的速度，这辆汽车从甲地到乙地行驶了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小时，甲乙两地大约相距多少千米？（得数保留整数）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6574" y="3361849"/>
            <a:ext cx="33742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答：两地大约相距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8697" y="2446496"/>
            <a:ext cx="16221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0415" y="2446496"/>
            <a:ext cx="17521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65.5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F7$3}X)Y[LOTTHULMET8}Q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7596" y="3361849"/>
            <a:ext cx="1478756" cy="1042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9185" y="750815"/>
            <a:ext cx="6505631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下表是小华家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月份天然气用量情况，天然气的单价是每立方米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元，小华家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月份应缴天然气费多少元？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478576" y="2209084"/>
          <a:ext cx="5870259" cy="1175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705"/>
                <a:gridCol w="1292543"/>
                <a:gridCol w="1279208"/>
                <a:gridCol w="1467803"/>
              </a:tblGrid>
              <a:tr h="466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上月度数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本月度数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实际用量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天然气用量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（立方米）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478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506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9426" y="2125027"/>
            <a:ext cx="1900238" cy="2121218"/>
          </a:xfrm>
          <a:prstGeom prst="rect">
            <a:avLst/>
          </a:prstGeom>
        </p:spPr>
      </p:pic>
      <p:pic>
        <p:nvPicPr>
          <p:cNvPr id="4" name="图片 3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3864" y="1346359"/>
            <a:ext cx="1788319" cy="2008823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798797" y="719614"/>
            <a:ext cx="5990749" cy="1092994"/>
          </a:xfrm>
          <a:prstGeom prst="cloudCallout">
            <a:avLst>
              <a:gd name="adj1" fmla="val -52406"/>
              <a:gd name="adj2" fmla="val 6572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要知道应缴多少天然气费，要先算实际用量。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2222182" y="1890237"/>
            <a:ext cx="4847609" cy="1197769"/>
          </a:xfrm>
          <a:prstGeom prst="cloudCallout">
            <a:avLst>
              <a:gd name="adj1" fmla="val 58518"/>
              <a:gd name="adj2" fmla="val 55606"/>
            </a:avLst>
          </a:prstGeom>
          <a:solidFill>
            <a:srgbClr val="65DB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用本月读数减去上月读数就是这个月的实际用量。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49855" y="2976562"/>
            <a:ext cx="44310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）实际用量是多少立方米？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6591" y="3631406"/>
            <a:ext cx="16216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506-478=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8341" y="3630902"/>
            <a:ext cx="16216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（立方米）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7118" y="311468"/>
            <a:ext cx="1953595" cy="2502649"/>
          </a:xfrm>
          <a:prstGeom prst="rect">
            <a:avLst/>
          </a:prstGeom>
        </p:spPr>
      </p:pic>
      <p:pic>
        <p:nvPicPr>
          <p:cNvPr id="9" name="图片 8" descr="p015-01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460" y="381953"/>
            <a:ext cx="2401673" cy="2502649"/>
          </a:xfrm>
          <a:prstGeom prst="rect">
            <a:avLst/>
          </a:prstGeom>
        </p:spPr>
      </p:pic>
      <p:pic>
        <p:nvPicPr>
          <p:cNvPr id="10" name="图片 9" descr="STZW2`($@$TAZ_NIY%E$9M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671" y="3368040"/>
            <a:ext cx="1720215" cy="1309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976367" y="617685"/>
            <a:ext cx="4701064" cy="681514"/>
          </a:xfrm>
          <a:prstGeom prst="wedgeRoundRectCallout">
            <a:avLst>
              <a:gd name="adj1" fmla="val -18968"/>
              <a:gd name="adj2" fmla="val 52557"/>
              <a:gd name="adj3" fmla="val 16667"/>
            </a:avLst>
          </a:prstGeom>
          <a:solidFill>
            <a:srgbClr val="D2BF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天然气费用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实际用量×单价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7667" y="1954279"/>
            <a:ext cx="42781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月份应缴天然气费多少元？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0766" y="2741283"/>
            <a:ext cx="15049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2036" y="2741283"/>
            <a:ext cx="15049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47.6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1622" y="3424702"/>
            <a:ext cx="44310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月份应缴天然气费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47.6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548" y="3117533"/>
            <a:ext cx="1386840" cy="1558290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6353735" y="1166336"/>
            <a:ext cx="2825984" cy="1562100"/>
          </a:xfrm>
          <a:prstGeom prst="cloudCallout">
            <a:avLst>
              <a:gd name="adj1" fmla="val 6630"/>
              <a:gd name="adj2" fmla="val 75121"/>
            </a:avLst>
          </a:prstGeom>
          <a:solidFill>
            <a:srgbClr val="C745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电费、水费都可以用这样的方法计算。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82323" y="496729"/>
            <a:ext cx="6244871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下表是某层楼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户家庭的天然气用量情况，算出每户应缴的天然气费，把它填在表格中。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250577" y="1661637"/>
          <a:ext cx="7059706" cy="2390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770"/>
                <a:gridCol w="1735344"/>
                <a:gridCol w="1279684"/>
                <a:gridCol w="1279684"/>
                <a:gridCol w="1373224"/>
              </a:tblGrid>
              <a:tr h="447199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户名</a:t>
                      </a: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单价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（元</a:t>
                      </a: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立方米）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用量（立方米）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应缴金额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（元）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上月读数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本月读数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红红家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1.7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536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560</a:t>
                      </a:r>
                      <a:endParaRPr lang="en-US" altLang="zh-CN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洋洋家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429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454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娟娟家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396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419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楷体" panose="02010609060101010101" charset="-122"/>
                          <a:ea typeface="楷体" panose="02010609060101010101" charset="-122"/>
                        </a:rPr>
                        <a:t>明明家</a:t>
                      </a:r>
                      <a:endParaRPr lang="zh-CN" altLang="en-US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799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latin typeface="楷体" panose="02010609060101010101" charset="-122"/>
                          <a:ea typeface="楷体" panose="02010609060101010101" charset="-122"/>
                        </a:rPr>
                        <a:t>831</a:t>
                      </a: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2" name="波形 1"/>
          <p:cNvSpPr/>
          <p:nvPr/>
        </p:nvSpPr>
        <p:spPr>
          <a:xfrm>
            <a:off x="258604" y="496729"/>
            <a:ext cx="1163479" cy="670084"/>
          </a:xfrm>
          <a:prstGeom prst="wav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做一做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1247" y="1178242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红红家用量：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560-536=24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（立方米）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1248" y="1719739"/>
            <a:ext cx="3009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红红家缴费：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1247" y="2376011"/>
            <a:ext cx="44548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洋洋家用量：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454-429=25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（立方米）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4579" y="3048952"/>
            <a:ext cx="30265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洋洋家缴费：</a:t>
            </a:r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2297" y="1719739"/>
            <a:ext cx="1633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2552" y="3048952"/>
            <a:ext cx="1633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42.5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ZNK%U~GJ36_`HKF(RR2SOS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1367" y="3440430"/>
            <a:ext cx="1637824" cy="116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1775</Words>
  <Application>WPS 演示</Application>
  <PresentationFormat>全屏显示(16:9)</PresentationFormat>
  <Paragraphs>345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</vt:lpstr>
      <vt:lpstr>幼圆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63</cp:revision>
  <dcterms:created xsi:type="dcterms:W3CDTF">2019-04-05T06:51:00Z</dcterms:created>
  <dcterms:modified xsi:type="dcterms:W3CDTF">2023-08-28T08:59:35Z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A81B3C6F69D542CE9B8817797AFD14C2_12</vt:lpwstr>
  </property>
</Properties>
</file>