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tiff" ContentType="image/tiff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4" r:id="rId4"/>
  </p:sldMasterIdLst>
  <p:notesMasterIdLst>
    <p:notesMasterId r:id="rId19"/>
  </p:notesMasterIdLst>
  <p:sldIdLst>
    <p:sldId id="366" r:id="rId5"/>
    <p:sldId id="371" r:id="rId6"/>
    <p:sldId id="348" r:id="rId7"/>
    <p:sldId id="368" r:id="rId8"/>
    <p:sldId id="349" r:id="rId9"/>
    <p:sldId id="350" r:id="rId10"/>
    <p:sldId id="351" r:id="rId11"/>
    <p:sldId id="356" r:id="rId12"/>
    <p:sldId id="357" r:id="rId13"/>
    <p:sldId id="352" r:id="rId14"/>
    <p:sldId id="353" r:id="rId15"/>
    <p:sldId id="354" r:id="rId16"/>
    <p:sldId id="355" r:id="rId17"/>
    <p:sldId id="271" r:id="rId18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u" initials="y" lastIdx="1" clrIdx="0"/>
  <p:cmAuthor id="2" name="User" initials="U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55" autoAdjust="0"/>
    <p:restoredTop sz="99852" autoAdjust="0"/>
  </p:normalViewPr>
  <p:slideViewPr>
    <p:cSldViewPr showGuides="1">
      <p:cViewPr varScale="1">
        <p:scale>
          <a:sx n="114" d="100"/>
          <a:sy n="114" d="100"/>
        </p:scale>
        <p:origin x="-300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.xml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28163" y="475246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3.png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8" Type="http://schemas.openxmlformats.org/officeDocument/2006/relationships/theme" Target="../theme/theme2.xml"/><Relationship Id="rId17" Type="http://schemas.openxmlformats.org/officeDocument/2006/relationships/image" Target="../media/image4.png"/><Relationship Id="rId16" Type="http://schemas.openxmlformats.org/officeDocument/2006/relationships/slide" Target="../slides/slide1.xml"/><Relationship Id="rId15" Type="http://schemas.openxmlformats.org/officeDocument/2006/relationships/image" Target="../media/image3.png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8" Type="http://schemas.openxmlformats.org/officeDocument/2006/relationships/theme" Target="../theme/theme3.xml"/><Relationship Id="rId17" Type="http://schemas.openxmlformats.org/officeDocument/2006/relationships/slide" Target="../slides/slide1.xml"/><Relationship Id="rId16" Type="http://schemas.openxmlformats.org/officeDocument/2006/relationships/image" Target="../media/image4.png"/><Relationship Id="rId15" Type="http://schemas.openxmlformats.org/officeDocument/2006/relationships/image" Target="../media/image3.png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179512" y="92978"/>
            <a:ext cx="72008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练习七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179512" y="92978"/>
            <a:ext cx="72008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练习七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28163" y="475246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16" action="ppaction://hlinksldjump"/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1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179512" y="92978"/>
            <a:ext cx="72008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练习七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" action="ppaction://noaction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 userDrawn="1"/>
        </p:nvGrpSpPr>
        <p:grpSpPr>
          <a:xfrm>
            <a:off x="8028163" y="475246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17" action="ppaction://hlinksldjump"/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1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slide" Target="slide8.xml"/><Relationship Id="rId4" Type="http://schemas.openxmlformats.org/officeDocument/2006/relationships/slide" Target="slide1.xml"/><Relationship Id="rId3" Type="http://schemas.openxmlformats.org/officeDocument/2006/relationships/slide" Target="slide14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25.xml"/><Relationship Id="rId3" Type="http://schemas.openxmlformats.org/officeDocument/2006/relationships/image" Target="../media/image24.png"/><Relationship Id="rId2" Type="http://schemas.openxmlformats.org/officeDocument/2006/relationships/image" Target="../media/image23.wmf"/><Relationship Id="rId1" Type="http://schemas.openxmlformats.org/officeDocument/2006/relationships/oleObject" Target="../embeddings/oleObject5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emf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5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image" Target="../media/image13.tiff"/><Relationship Id="rId1" Type="http://schemas.openxmlformats.org/officeDocument/2006/relationships/image" Target="../media/image12.tif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5.xml"/><Relationship Id="rId2" Type="http://schemas.openxmlformats.org/officeDocument/2006/relationships/image" Target="../media/image14.wmf"/><Relationship Id="rId1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5.xml"/><Relationship Id="rId2" Type="http://schemas.openxmlformats.org/officeDocument/2006/relationships/image" Target="../media/image15.wmf"/><Relationship Id="rId1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image" Target="../media/image16.tiff"/><Relationship Id="rId1" Type="http://schemas.openxmlformats.org/officeDocument/2006/relationships/image" Target="../media/image12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12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25.xml"/><Relationship Id="rId4" Type="http://schemas.openxmlformats.org/officeDocument/2006/relationships/image" Target="../media/image20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19.wmf"/><Relationship Id="rId1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004488" y="295283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2195736" y="295283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135162" y="1435155"/>
            <a:ext cx="2663190" cy="1083945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练习七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256301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复习旧知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626364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图形的平移、旋转与轴对称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5076056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巩固练习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~DNW4}@PI2@70L7OOMZ7E8M"/>
          <p:cNvPicPr>
            <a:picLocks noChangeAspect="1"/>
          </p:cNvPicPr>
          <p:nvPr/>
        </p:nvPicPr>
        <p:blipFill>
          <a:blip r:embed="rId1"/>
          <a:srcRect l="3909" t="18681" r="1836"/>
          <a:stretch>
            <a:fillRect/>
          </a:stretch>
        </p:blipFill>
        <p:spPr>
          <a:xfrm>
            <a:off x="715645" y="1125855"/>
            <a:ext cx="7712075" cy="21532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70890" y="544830"/>
            <a:ext cx="3873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说一说怎样从图①得到图②。</a:t>
            </a:r>
            <a:endParaRPr lang="zh-CN" altLang="en-US" sz="24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2645" y="3260090"/>
            <a:ext cx="164147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图①绕点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O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顺时针旋转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90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°得到图②。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43630" y="3279140"/>
            <a:ext cx="164147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图①绕点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O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逆时针旋转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90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°得到图②。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36335" y="3260090"/>
            <a:ext cx="229806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图①绕点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O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顺时针旋转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90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°，再向下平移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个格，接着向右平移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个格得到图②。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29475" y="1480185"/>
            <a:ext cx="1530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O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I]Y[N87HZTKF429B_5]07TF"/>
          <p:cNvPicPr>
            <a:picLocks noChangeAspect="1"/>
          </p:cNvPicPr>
          <p:nvPr/>
        </p:nvPicPr>
        <p:blipFill>
          <a:blip r:embed="rId1"/>
          <a:srcRect l="5632" t="18176" r="70802"/>
          <a:stretch>
            <a:fillRect/>
          </a:stretch>
        </p:blipFill>
        <p:spPr>
          <a:xfrm>
            <a:off x="677545" y="1547495"/>
            <a:ext cx="1984375" cy="20485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02920" y="452120"/>
            <a:ext cx="27114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填空，并说一说。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96540" y="1642745"/>
            <a:ext cx="615696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图形①绕点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O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沿顺时针方向旋转（   ）°，得到图④。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16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图形</a:t>
            </a:r>
            <a:r>
              <a:rPr lang="zh-CN" altLang="en-US" b="1">
                <a:latin typeface="Calibri" panose="020F0502020204030204" charset="0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②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绕点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O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沿（   ）时针方向旋转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90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°，得到图</a:t>
            </a:r>
            <a:r>
              <a:rPr lang="zh-CN" altLang="en-US" b="1">
                <a:latin typeface="Calibri" panose="020F0502020204030204" charset="0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③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图形</a:t>
            </a:r>
            <a:r>
              <a:rPr lang="zh-CN" altLang="en-US" b="1">
                <a:latin typeface="Calibri" panose="020F0502020204030204" charset="0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③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绕点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O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沿顺时针方向旋转（   ）°，得到图（   ）。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图形④是图形（    ）绕点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O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沿（   ）时针方向旋转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90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得到的。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77965" y="1642745"/>
            <a:ext cx="4730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  <a:endParaRPr lang="en-US" altLang="zh-CN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44695" y="2181225"/>
            <a:ext cx="4730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逆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10300" y="2705735"/>
            <a:ext cx="5981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  <a:endParaRPr lang="en-US" altLang="zh-CN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124190" y="2705735"/>
            <a:ext cx="4730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  <a:latin typeface="Calibri" panose="020F0502020204030204" charset="0"/>
                <a:ea typeface="楷体" panose="02010609060101010101" pitchFamily="49" charset="-122"/>
              </a:rPr>
              <a:t>②</a:t>
            </a:r>
            <a:endParaRPr lang="en-US" altLang="zh-CN" b="1">
              <a:solidFill>
                <a:srgbClr val="FF0000"/>
              </a:solidFill>
              <a:latin typeface="Calibri" panose="020F0502020204030204" charset="0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72940" y="3330575"/>
            <a:ext cx="4730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  <a:latin typeface="Calibri" panose="020F0502020204030204" charset="0"/>
                <a:ea typeface="楷体" panose="02010609060101010101" pitchFamily="49" charset="-122"/>
              </a:rPr>
              <a:t>③</a:t>
            </a:r>
            <a:endParaRPr lang="en-US" altLang="zh-CN" b="1">
              <a:solidFill>
                <a:srgbClr val="FF0000"/>
              </a:solidFill>
              <a:latin typeface="Calibri" panose="020F0502020204030204" charset="0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10300" y="3330575"/>
            <a:ext cx="4730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逆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01370" y="575310"/>
            <a:ext cx="36677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画出旋转后的图形。</a:t>
            </a:r>
            <a:endParaRPr lang="zh-CN" altLang="en-US" sz="2800" b="1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38225" y="1192530"/>
            <a:ext cx="30295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把长方形绕点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沿顺时针方向旋转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90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°。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71415" y="1192530"/>
            <a:ext cx="30295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把三角形绕点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沿逆时针方向旋转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90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°。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aphicFrame>
        <p:nvGraphicFramePr>
          <p:cNvPr id="6" name="对象 5"/>
          <p:cNvGraphicFramePr/>
          <p:nvPr/>
        </p:nvGraphicFramePr>
        <p:xfrm>
          <a:off x="1424940" y="2232025"/>
          <a:ext cx="5738495" cy="16681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" name="" r:id="rId1" imgW="5734050" imgH="1666875" progId="Paint.Picture">
                  <p:embed/>
                </p:oleObj>
              </mc:Choice>
              <mc:Fallback>
                <p:oleObj name="" r:id="rId1" imgW="5734050" imgH="1666875" progId="Paint.Picture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24940" y="2232025"/>
                        <a:ext cx="5738495" cy="16681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2677795" y="2931795"/>
            <a:ext cx="309880" cy="576580"/>
          </a:xfrm>
          <a:prstGeom prst="rect">
            <a:avLst/>
          </a:prstGeom>
          <a:noFill/>
          <a:ln w="19050" algn="ctr">
            <a:solidFill>
              <a:srgbClr val="FF0000"/>
            </a:solidFill>
            <a:round/>
          </a:ln>
        </p:spPr>
        <p:txBody>
          <a:bodyPr/>
          <a:lstStyle/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5687695" y="2776220"/>
            <a:ext cx="363220" cy="610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AAW]T{$]PL)95@QF)G5UXW"/>
          <p:cNvPicPr>
            <a:picLocks noChangeAspect="1"/>
          </p:cNvPicPr>
          <p:nvPr/>
        </p:nvPicPr>
        <p:blipFill>
          <a:blip r:embed="rId1"/>
          <a:srcRect t="20356"/>
          <a:stretch>
            <a:fillRect/>
          </a:stretch>
        </p:blipFill>
        <p:spPr>
          <a:xfrm>
            <a:off x="1038225" y="1630045"/>
            <a:ext cx="7435215" cy="26149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38225" y="688975"/>
            <a:ext cx="6485890" cy="829945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把下面的图形绕点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O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沿顺时针方向旋转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90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°，再向右平移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格，分别画出旋转和平移后的图形。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平行四边形 5"/>
          <p:cNvSpPr/>
          <p:nvPr/>
        </p:nvSpPr>
        <p:spPr>
          <a:xfrm rot="5400000">
            <a:off x="3389630" y="2205355"/>
            <a:ext cx="1352550" cy="594995"/>
          </a:xfrm>
          <a:prstGeom prst="parallelogram">
            <a:avLst>
              <a:gd name="adj" fmla="val 45677"/>
            </a:avLst>
          </a:prstGeom>
          <a:solidFill>
            <a:schemeClr val="accent6">
              <a:lumMod val="20000"/>
              <a:lumOff val="80000"/>
              <a:alpha val="6000"/>
            </a:schemeClr>
          </a:solidFill>
          <a:ln w="19050" algn="ctr">
            <a:solidFill>
              <a:srgbClr val="7030A0"/>
            </a:solidFill>
            <a:round/>
          </a:ln>
        </p:spPr>
        <p:txBody>
          <a:bodyPr/>
          <a:lstStyle/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平行四边形 6"/>
          <p:cNvSpPr/>
          <p:nvPr/>
        </p:nvSpPr>
        <p:spPr>
          <a:xfrm rot="5400000">
            <a:off x="2246630" y="2205355"/>
            <a:ext cx="1352550" cy="594995"/>
          </a:xfrm>
          <a:prstGeom prst="parallelogram">
            <a:avLst>
              <a:gd name="adj" fmla="val 45677"/>
            </a:avLst>
          </a:prstGeom>
          <a:solidFill>
            <a:schemeClr val="accent6">
              <a:lumMod val="20000"/>
              <a:lumOff val="80000"/>
              <a:alpha val="6000"/>
            </a:schemeClr>
          </a:solidFill>
          <a:ln w="19050" algn="ctr">
            <a:solidFill>
              <a:schemeClr val="accent6">
                <a:lumMod val="50000"/>
              </a:schemeClr>
            </a:solidFill>
            <a:round/>
          </a:ln>
        </p:spPr>
        <p:txBody>
          <a:bodyPr/>
          <a:lstStyle/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776864" cy="283620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12193" y="411510"/>
            <a:ext cx="2246579" cy="561692"/>
            <a:chOff x="212193" y="411510"/>
            <a:chExt cx="2246579" cy="56169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193" y="492071"/>
              <a:ext cx="366860" cy="456339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课堂小结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274445" y="2179955"/>
            <a:ext cx="653796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图形旋转前后形状、大小不变，位置和方向发生改变。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可以对图形中的某一条线段进行观察，看旋转后这条线段的位置与原来的位置发生了什么变化，这样来确定图形旋转的角度。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OJS8LF}18A34EBO($8R_P4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4970" y="836930"/>
            <a:ext cx="2505075" cy="16573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92083" y="373725"/>
            <a:ext cx="2266689" cy="561692"/>
            <a:chOff x="192083" y="439395"/>
            <a:chExt cx="2266689" cy="56169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9"/>
            </a:xfrm>
            <a:prstGeom prst="rect">
              <a:avLst/>
            </a:prstGeom>
          </p:spPr>
        </p:pic>
        <p:sp>
          <p:nvSpPr>
            <p:cNvPr id="21" name="文本框 14"/>
            <p:cNvSpPr txBox="1"/>
            <p:nvPr/>
          </p:nvSpPr>
          <p:spPr>
            <a:xfrm>
              <a:off x="611560" y="439395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复习旧知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5" name="图片 4" descr="PWDWCS(_Y4P%I$W`ZDOVIZ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9220" y="2893695"/>
            <a:ext cx="2552700" cy="1619250"/>
          </a:xfrm>
          <a:prstGeom prst="rect">
            <a:avLst/>
          </a:prstGeom>
        </p:spPr>
      </p:pic>
      <p:pic>
        <p:nvPicPr>
          <p:cNvPr id="9" name="图片 8" descr="]S35X8C3{1IM`L$AW_`%VRW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2050" y="642620"/>
            <a:ext cx="1434465" cy="2003425"/>
          </a:xfrm>
          <a:prstGeom prst="rect">
            <a:avLst/>
          </a:prstGeom>
        </p:spPr>
      </p:pic>
      <p:pic>
        <p:nvPicPr>
          <p:cNvPr id="10" name="图片 9" descr="5DAUINK$JX{92}$DVR16J8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17695" y="2646045"/>
            <a:ext cx="2543175" cy="21145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394575" y="1049020"/>
            <a:ext cx="69532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转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57916" y="2386655"/>
            <a:ext cx="902515" cy="2072315"/>
          </a:xfrm>
          <a:prstGeom prst="rect">
            <a:avLst/>
          </a:prstGeom>
        </p:spPr>
      </p:pic>
      <p:sp>
        <p:nvSpPr>
          <p:cNvPr id="4" name="云形标注 3"/>
          <p:cNvSpPr/>
          <p:nvPr/>
        </p:nvSpPr>
        <p:spPr>
          <a:xfrm>
            <a:off x="5048322" y="1542732"/>
            <a:ext cx="3260725" cy="1235075"/>
          </a:xfrm>
          <a:prstGeom prst="cloudCallout">
            <a:avLst>
              <a:gd name="adj1" fmla="val 28130"/>
              <a:gd name="adj2" fmla="val 92622"/>
            </a:avLst>
          </a:prstGeom>
          <a:solidFill>
            <a:schemeClr val="accent1">
              <a:lumMod val="40000"/>
              <a:lumOff val="60000"/>
            </a:schemeClr>
          </a:solidFill>
          <a:ln w="19050" algn="ctr">
            <a:solidFill>
              <a:srgbClr val="825830"/>
            </a:solidFill>
            <a:round/>
          </a:ln>
        </p:spPr>
        <p:txBody>
          <a:bodyPr/>
          <a:lstStyle/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什么是旋转？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云形标注 1"/>
          <p:cNvSpPr/>
          <p:nvPr/>
        </p:nvSpPr>
        <p:spPr>
          <a:xfrm>
            <a:off x="1649095" y="1049655"/>
            <a:ext cx="3364865" cy="2221230"/>
          </a:xfrm>
          <a:prstGeom prst="cloudCallout">
            <a:avLst>
              <a:gd name="adj1" fmla="val -51415"/>
              <a:gd name="adj2" fmla="val 62378"/>
            </a:avLst>
          </a:prstGeom>
          <a:solidFill>
            <a:schemeClr val="accent6">
              <a:lumMod val="20000"/>
              <a:lumOff val="80000"/>
            </a:schemeClr>
          </a:solidFill>
          <a:ln w="19050" algn="ctr">
            <a:solidFill>
              <a:srgbClr val="825830"/>
            </a:solidFill>
            <a:round/>
          </a:ln>
        </p:spPr>
        <p:txBody>
          <a:bodyPr/>
          <a:lstStyle/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旋转是物体或图形围绕一个点或一个轴运动。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931790"/>
            <a:ext cx="647578" cy="1466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393440" y="525145"/>
            <a:ext cx="1898650" cy="521970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旋转方向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9" name="对象 8"/>
          <p:cNvGraphicFramePr/>
          <p:nvPr/>
        </p:nvGraphicFramePr>
        <p:xfrm>
          <a:off x="776605" y="1221740"/>
          <a:ext cx="3660775" cy="3069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" r:id="rId1" imgW="3657600" imgH="3067050" progId="Paint.Picture">
                  <p:embed/>
                </p:oleObj>
              </mc:Choice>
              <mc:Fallback>
                <p:oleObj name="" r:id="rId1" imgW="3657600" imgH="3067050" progId="Paint.Picture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76605" y="1221740"/>
                        <a:ext cx="3660775" cy="30695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741545" y="1686560"/>
            <a:ext cx="34315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与时针旋转的方向相同，通常叫顺时针方向旋转。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34255" y="3157220"/>
            <a:ext cx="28035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指针从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旋转到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D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，顺时针旋转了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90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°。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545965" y="1446530"/>
            <a:ext cx="34315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与时针旋转的方向相反，通常叫逆时针方向旋转。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48810" y="3043555"/>
            <a:ext cx="28035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指针从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旋转到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，逆时针旋转了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90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°。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879475" y="923290"/>
          <a:ext cx="3354705" cy="29502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" r:id="rId1" imgW="3743325" imgH="3286125" progId="Paint.Picture">
                  <p:embed/>
                </p:oleObj>
              </mc:Choice>
              <mc:Fallback>
                <p:oleObj name="" r:id="rId1" imgW="3743325" imgH="3286125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79475" y="923290"/>
                        <a:ext cx="3354705" cy="29502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820795" y="502920"/>
            <a:ext cx="1502410" cy="46037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旋转角度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2573560"/>
            <a:ext cx="936104" cy="1833866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4" name="云形标注 3"/>
          <p:cNvSpPr/>
          <p:nvPr/>
        </p:nvSpPr>
        <p:spPr>
          <a:xfrm>
            <a:off x="847725" y="1261745"/>
            <a:ext cx="2799080" cy="1337945"/>
          </a:xfrm>
          <a:prstGeom prst="cloudCallout">
            <a:avLst>
              <a:gd name="adj1" fmla="val -23411"/>
              <a:gd name="adj2" fmla="val 8554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如何确定一个物体或图形旋转的角度？</a:t>
            </a:r>
            <a:endParaRPr lang="zh-CN" altLang="en-US" sz="2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396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7293" y="3141980"/>
            <a:ext cx="751864" cy="13220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云形标注 4"/>
          <p:cNvSpPr/>
          <p:nvPr/>
        </p:nvSpPr>
        <p:spPr>
          <a:xfrm>
            <a:off x="3646805" y="963295"/>
            <a:ext cx="4833620" cy="2426970"/>
          </a:xfrm>
          <a:prstGeom prst="cloudCallout">
            <a:avLst>
              <a:gd name="adj1" fmla="val 34139"/>
              <a:gd name="adj2" fmla="val 62585"/>
            </a:avLst>
          </a:prstGeom>
          <a:solidFill>
            <a:schemeClr val="accent6">
              <a:lumMod val="20000"/>
              <a:lumOff val="80000"/>
            </a:schemeClr>
          </a:solidFill>
          <a:ln w="19050" algn="ctr">
            <a:solidFill>
              <a:srgbClr val="825830"/>
            </a:solidFill>
            <a:round/>
          </a:ln>
        </p:spPr>
        <p:txBody>
          <a:bodyPr/>
          <a:lstStyle/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可以对图形中的某一条线段进行观察，看旋转后这条线段的位置与原来的位置发生了什么变化，这样来确定图形旋转的角度。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云形标注 5"/>
          <p:cNvSpPr/>
          <p:nvPr/>
        </p:nvSpPr>
        <p:spPr>
          <a:xfrm>
            <a:off x="1502229" y="424619"/>
            <a:ext cx="3960495" cy="1080135"/>
          </a:xfrm>
          <a:prstGeom prst="cloudCallout">
            <a:avLst>
              <a:gd name="adj1" fmla="val 84102"/>
              <a:gd name="adj2" fmla="val -15608"/>
            </a:avLst>
          </a:prstGeom>
          <a:solidFill>
            <a:schemeClr val="accent6">
              <a:lumMod val="20000"/>
              <a:lumOff val="80000"/>
            </a:schemeClr>
          </a:solidFill>
          <a:ln w="19050" algn="ctr">
            <a:solidFill>
              <a:srgbClr val="825830"/>
            </a:solidFill>
            <a:round/>
          </a:ln>
        </p:spPr>
        <p:txBody>
          <a:bodyPr/>
          <a:lstStyle/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如何画出简单的旋转图形？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60231" y="267494"/>
            <a:ext cx="717815" cy="1648215"/>
          </a:xfrm>
          <a:prstGeom prst="rect">
            <a:avLst/>
          </a:prstGeom>
        </p:spPr>
      </p:pic>
      <p:sp>
        <p:nvSpPr>
          <p:cNvPr id="7" name="云形标注 6"/>
          <p:cNvSpPr/>
          <p:nvPr/>
        </p:nvSpPr>
        <p:spPr>
          <a:xfrm>
            <a:off x="909955" y="2139702"/>
            <a:ext cx="3086100" cy="1707515"/>
          </a:xfrm>
          <a:prstGeom prst="cloudCallout">
            <a:avLst>
              <a:gd name="adj1" fmla="val -5778"/>
              <a:gd name="adj2" fmla="val 4766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第一：明确画图要求。（旋转点、旋转方向、旋转角度。）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云形标注 7"/>
          <p:cNvSpPr/>
          <p:nvPr/>
        </p:nvSpPr>
        <p:spPr>
          <a:xfrm>
            <a:off x="3996055" y="2139702"/>
            <a:ext cx="4032250" cy="2282825"/>
          </a:xfrm>
          <a:prstGeom prst="cloudCallout">
            <a:avLst>
              <a:gd name="adj1" fmla="val 34744"/>
              <a:gd name="adj2" fmla="val 30790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第二：画图。找出图形中关键的线段，按要求旋转，画出旋转后的，然后根据图形的特点画出图形。</a:t>
            </a:r>
            <a:endParaRPr lang="zh-CN" altLang="en-US" sz="2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1407160"/>
            <a:ext cx="2263775" cy="2823845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192082" y="411510"/>
            <a:ext cx="2266690" cy="561692"/>
            <a:chOff x="192082" y="411510"/>
            <a:chExt cx="2266690" cy="561692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2" y="492072"/>
              <a:ext cx="366860" cy="456338"/>
            </a:xfrm>
            <a:prstGeom prst="rect">
              <a:avLst/>
            </a:prstGeom>
          </p:spPr>
        </p:pic>
        <p:sp>
          <p:nvSpPr>
            <p:cNvPr id="19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巩固练习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08660" y="973455"/>
            <a:ext cx="1497965" cy="505321"/>
          </a:xfrm>
          <a:prstGeom prst="flowChartAlternateProcess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看图填空。</a:t>
            </a:r>
            <a:endParaRPr lang="zh-CN" altLang="en-US" sz="24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08655" y="1644015"/>
            <a:ext cx="43364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从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6:00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到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9:00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，时针沿顺时针方向旋转了（    ）°。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08655" y="3155950"/>
            <a:ext cx="40792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放（     ）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kg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物品可以使指针沿顺时针方向旋转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90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°。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82870" y="2013585"/>
            <a:ext cx="541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23995" y="3155950"/>
            <a:ext cx="541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流程图: 终止 8"/>
          <p:cNvSpPr/>
          <p:nvPr/>
        </p:nvSpPr>
        <p:spPr>
          <a:xfrm>
            <a:off x="313690" y="483518"/>
            <a:ext cx="1614805" cy="483587"/>
          </a:xfrm>
          <a:prstGeom prst="flowChartTerminator">
            <a:avLst/>
          </a:prstGeom>
          <a:gradFill>
            <a:gsLst>
              <a:gs pos="81000">
                <a:srgbClr val="14CD68"/>
              </a:gs>
              <a:gs pos="100000">
                <a:srgbClr val="0B6E38"/>
              </a:gs>
            </a:gsLst>
            <a:lin ang="16200000" scaled="0"/>
          </a:gradFill>
          <a:ln w="19050" algn="ctr">
            <a:solidFill>
              <a:srgbClr val="825830"/>
            </a:solidFill>
            <a:rou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选一选。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54125" y="1193165"/>
            <a:ext cx="54686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下面是旋转现象的是（       ）。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54125" y="2721610"/>
            <a:ext cx="64763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下面各图中，图形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是图形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绕点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O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顺时针旋转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90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°得到的是（    ）。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aphicFrame>
        <p:nvGraphicFramePr>
          <p:cNvPr id="14" name="对象 13"/>
          <p:cNvGraphicFramePr/>
          <p:nvPr/>
        </p:nvGraphicFramePr>
        <p:xfrm>
          <a:off x="1661795" y="1844675"/>
          <a:ext cx="4442460" cy="8769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9" name="" r:id="rId1" imgW="4438650" imgH="876300" progId="Paint.Picture">
                  <p:embed/>
                </p:oleObj>
              </mc:Choice>
              <mc:Fallback>
                <p:oleObj name="" r:id="rId1" imgW="4438650" imgH="876300" progId="Paint.Picture">
                  <p:embed/>
                  <p:pic>
                    <p:nvPicPr>
                      <p:cNvPr id="0" name="图片 1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61795" y="1844675"/>
                        <a:ext cx="4442460" cy="8769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/>
          <p:cNvGraphicFramePr/>
          <p:nvPr/>
        </p:nvGraphicFramePr>
        <p:xfrm>
          <a:off x="1661795" y="3551555"/>
          <a:ext cx="5319395" cy="11055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0" name="" r:id="rId3" imgW="5314950" imgH="1104900" progId="Paint.Picture">
                  <p:embed/>
                </p:oleObj>
              </mc:Choice>
              <mc:Fallback>
                <p:oleObj name="" r:id="rId3" imgW="5314950" imgH="1104900" progId="Paint.Picture">
                  <p:embed/>
                  <p:pic>
                    <p:nvPicPr>
                      <p:cNvPr id="0" name="图片 2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61795" y="3551555"/>
                        <a:ext cx="5319395" cy="11055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文本框 21"/>
          <p:cNvSpPr txBox="1"/>
          <p:nvPr/>
        </p:nvSpPr>
        <p:spPr>
          <a:xfrm>
            <a:off x="5008245" y="1223645"/>
            <a:ext cx="4997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632835" y="3091180"/>
            <a:ext cx="4997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tags/tag1.xml><?xml version="1.0" encoding="utf-8"?>
<p:tagLst xmlns:p="http://schemas.openxmlformats.org/presentationml/2006/main">
  <p:tag name="KSO_WM_DOC_GUID" val="{b50a5557-ccb3-474b-8d69-b8f515572df1}"/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6">
            <a:lumMod val="20000"/>
            <a:lumOff val="80000"/>
          </a:schemeClr>
        </a:solidFill>
        <a:ln w="19050" algn="ctr">
          <a:solidFill>
            <a:srgbClr val="825830"/>
          </a:solidFill>
          <a:round/>
        </a:ln>
      </a:spPr>
      <a:bodyPr/>
      <a:lstStyle>
        <a:defPPr>
          <a:lnSpc>
            <a:spcPct val="100000"/>
          </a:lnSpc>
          <a:spcBef>
            <a:spcPct val="0"/>
          </a:spcBef>
          <a:buFont typeface="Arial" panose="020B0604020202020204" pitchFamily="34" charset="0"/>
          <a:buNone/>
          <a:defRPr lang="zh-CN" altLang="en-US" sz="1400" b="1">
            <a:solidFill>
              <a:srgbClr val="000000"/>
            </a:solidFill>
            <a:latin typeface="楷体" panose="02010609060101010101" pitchFamily="49" charset="-122"/>
            <a:ea typeface="楷体" panose="02010609060101010101" pitchFamily="49" charset="-122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6">
            <a:lumMod val="20000"/>
            <a:lumOff val="80000"/>
          </a:schemeClr>
        </a:solidFill>
        <a:ln w="19050" algn="ctr">
          <a:solidFill>
            <a:srgbClr val="825830"/>
          </a:solidFill>
          <a:round/>
        </a:ln>
      </a:spPr>
      <a:bodyPr/>
      <a:lstStyle>
        <a:defPPr>
          <a:lnSpc>
            <a:spcPct val="100000"/>
          </a:lnSpc>
          <a:spcBef>
            <a:spcPct val="0"/>
          </a:spcBef>
          <a:buFont typeface="Arial" panose="020B0604020202020204" pitchFamily="34" charset="0"/>
          <a:buNone/>
          <a:defRPr lang="zh-CN" altLang="en-US" sz="1400" b="1">
            <a:solidFill>
              <a:srgbClr val="000000"/>
            </a:solidFill>
            <a:latin typeface="楷体" panose="02010609060101010101" pitchFamily="49" charset="-122"/>
            <a:ea typeface="楷体" panose="02010609060101010101" pitchFamily="49" charset="-122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6">
            <a:lumMod val="20000"/>
            <a:lumOff val="80000"/>
          </a:schemeClr>
        </a:solidFill>
        <a:ln w="19050" algn="ctr">
          <a:solidFill>
            <a:srgbClr val="825830"/>
          </a:solidFill>
          <a:round/>
        </a:ln>
      </a:spPr>
      <a:bodyPr/>
      <a:lstStyle>
        <a:defPPr>
          <a:lnSpc>
            <a:spcPct val="100000"/>
          </a:lnSpc>
          <a:spcBef>
            <a:spcPct val="0"/>
          </a:spcBef>
          <a:buFont typeface="Arial" panose="020B0604020202020204" pitchFamily="34" charset="0"/>
          <a:buNone/>
          <a:defRPr lang="zh-CN" altLang="en-US" sz="1400" b="1">
            <a:solidFill>
              <a:srgbClr val="000000"/>
            </a:solidFill>
            <a:latin typeface="楷体" panose="02010609060101010101" pitchFamily="49" charset="-122"/>
            <a:ea typeface="楷体" panose="02010609060101010101" pitchFamily="49" charset="-122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874</Words>
  <Application>WPS 演示</Application>
  <PresentationFormat>全屏显示(16:9)</PresentationFormat>
  <Paragraphs>120</Paragraphs>
  <Slides>14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5</vt:i4>
      </vt:variant>
      <vt:variant>
        <vt:lpstr>幻灯片标题</vt:lpstr>
      </vt:variant>
      <vt:variant>
        <vt:i4>14</vt:i4>
      </vt:variant>
    </vt:vector>
  </HeadingPairs>
  <TitlesOfParts>
    <vt:vector size="32" baseType="lpstr">
      <vt:lpstr>Arial</vt:lpstr>
      <vt:lpstr>宋体</vt:lpstr>
      <vt:lpstr>Wingdings</vt:lpstr>
      <vt:lpstr>楷体</vt:lpstr>
      <vt:lpstr>黑体</vt:lpstr>
      <vt:lpstr>幼圆</vt:lpstr>
      <vt:lpstr>微软雅黑</vt:lpstr>
      <vt:lpstr>Calibri</vt:lpstr>
      <vt:lpstr>等线</vt:lpstr>
      <vt:lpstr>Arial Unicode MS</vt:lpstr>
      <vt:lpstr>Office 主题</vt:lpstr>
      <vt:lpstr>2_Office 主题</vt:lpstr>
      <vt:lpstr>1_Office 主题</vt:lpstr>
      <vt:lpstr>Paint.Picture</vt:lpstr>
      <vt:lpstr>Paint.Picture</vt:lpstr>
      <vt:lpstr>Paint.Picture</vt:lpstr>
      <vt:lpstr>Paint.Picture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78</cp:revision>
  <dcterms:created xsi:type="dcterms:W3CDTF">2018-09-11T05:46:00Z</dcterms:created>
  <dcterms:modified xsi:type="dcterms:W3CDTF">2023-08-28T08:47:23Z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4969AC65CBA04ABF9D0DA53BB9A8728E_12</vt:lpwstr>
  </property>
</Properties>
</file>