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260" r:id="rId10"/>
    <p:sldId id="322" r:id="rId11"/>
    <p:sldId id="323" r:id="rId12"/>
    <p:sldId id="324" r:id="rId13"/>
    <p:sldId id="265" r:id="rId14"/>
    <p:sldId id="326" r:id="rId15"/>
    <p:sldId id="279" r:id="rId16"/>
    <p:sldId id="318" r:id="rId17"/>
    <p:sldId id="325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18" y="84"/>
      </p:cViewPr>
      <p:guideLst>
        <p:guide orient="horz" pos="1619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0135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用连除法解决实际问题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227" y="1435155"/>
            <a:ext cx="771906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用连除法解决实际问题</a:t>
            </a:r>
            <a:endParaRPr sz="5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课前导入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idx="1"/>
          </p:nvPr>
        </p:nvSpPr>
        <p:spPr>
          <a:xfrm>
            <a:off x="675323" y="843235"/>
            <a:ext cx="7451725" cy="4968875"/>
          </a:xfrm>
        </p:spPr>
        <p:txBody>
          <a:bodyPr wrap="square" lIns="91440" tIns="45720" rIns="91440" bIns="45720" anchor="t"/>
          <a:lstStyle/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先求每辆汽车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天运货多少吨？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94.5 ÷3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31.5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再求每辆汽车每天运货多少吨？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31.5 ÷3.5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综合算式：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94.5 ÷3 ÷3.5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31.5 ÷3.5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答：平均每辆汽车每天运货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53"/>
          <p:cNvSpPr txBox="1"/>
          <p:nvPr/>
        </p:nvSpPr>
        <p:spPr>
          <a:xfrm>
            <a:off x="74731" y="339502"/>
            <a:ext cx="219301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7" decel="100000" fill="hold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7" decel="100000" fill="hold"/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7" decel="100000" fill="hold"/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7" decel="100000" fill="hold"/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574730" y="38674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7683" name="Text Box 3"/>
          <p:cNvSpPr txBox="1"/>
          <p:nvPr/>
        </p:nvSpPr>
        <p:spPr>
          <a:xfrm>
            <a:off x="762635" y="1129665"/>
            <a:ext cx="6313805" cy="3611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47.2 ÷ 4 ÷ 5.9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 ÷ 0.24 ÷ 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58.8 ÷ 2.8 ÷ 7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4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53 ÷ 0.25 ÷ 4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32986" y="1129348"/>
            <a:ext cx="14859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19321" y="2053590"/>
            <a:ext cx="14859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32986" y="3008630"/>
            <a:ext cx="14859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19321" y="3997960"/>
            <a:ext cx="14859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Text Box 3"/>
          <p:cNvSpPr txBox="1"/>
          <p:nvPr/>
        </p:nvSpPr>
        <p:spPr>
          <a:xfrm>
            <a:off x="1287145" y="1190625"/>
            <a:ext cx="6911975" cy="2522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5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12.9 ÷ 0.3=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 3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70000"/>
              </a:lnSpc>
              <a:spcBef>
                <a:spcPct val="55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1.29 ÷ 0.03= 129 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613" y="1491630"/>
            <a:ext cx="973137" cy="61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1650" y="2929255"/>
            <a:ext cx="9731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3"/>
          <p:cNvSpPr>
            <a:spLocks noGrp="1" noRot="1"/>
          </p:cNvSpPr>
          <p:nvPr>
            <p:ph idx="1"/>
          </p:nvPr>
        </p:nvSpPr>
        <p:spPr>
          <a:xfrm>
            <a:off x="900112" y="621029"/>
            <a:ext cx="7343775" cy="1662689"/>
          </a:xfrm>
        </p:spPr>
        <p:txBody>
          <a:bodyPr wrap="square" lIns="91440" tIns="45720" rIns="91440" bIns="45720" anchor="t"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台拖拉机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时耕地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29.7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万平方米，平均每台拖拉机每时耕地多少万平方米？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2859783"/>
            <a:ext cx="70313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29.7÷3÷4.5=2.2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（万平方米）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答：平均每台拖拉机每时耕地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万平方米。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1863" y="1661795"/>
            <a:ext cx="80326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除数比</a:t>
            </a:r>
            <a:r>
              <a:rPr lang="en-US" altLang="zh-CN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大，商就比被除数小。</a:t>
            </a:r>
            <a:endParaRPr lang="zh-CN" altLang="en-US" sz="4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4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71500" indent="-5715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除数比</a:t>
            </a:r>
            <a:r>
              <a:rPr lang="en-US" altLang="zh-CN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40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小，商就比被除数大。</a:t>
            </a: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57300"/>
            <a:ext cx="8209915" cy="29940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431483" y="1197610"/>
            <a:ext cx="8280400" cy="27482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3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通过例题可以看出：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天的运货量，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辆汽车有关，又与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天有关，也就是总量与两个变量有关系，并随着两个变量的变化而变化。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" y="857885"/>
            <a:ext cx="8892540" cy="361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314370" name="Text Box 5"/>
          <p:cNvSpPr txBox="1"/>
          <p:nvPr/>
        </p:nvSpPr>
        <p:spPr>
          <a:xfrm>
            <a:off x="558482" y="1131590"/>
            <a:ext cx="7469901" cy="20853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先说出下面各题的除数和被除数需要同时扩大到原来的多少倍，怎么样移动小数点，然后再计算。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6390" name="Group 6"/>
          <p:cNvGrpSpPr/>
          <p:nvPr/>
        </p:nvGrpSpPr>
        <p:grpSpPr>
          <a:xfrm>
            <a:off x="1739900" y="3796665"/>
            <a:ext cx="1579245" cy="504825"/>
            <a:chOff x="0" y="0"/>
            <a:chExt cx="953" cy="318"/>
          </a:xfrm>
        </p:grpSpPr>
        <p:sp>
          <p:nvSpPr>
            <p:cNvPr id="314372" name="Line 7"/>
            <p:cNvSpPr/>
            <p:nvPr/>
          </p:nvSpPr>
          <p:spPr>
            <a:xfrm>
              <a:off x="91" y="0"/>
              <a:ext cx="86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373" name="未知"/>
            <p:cNvSpPr/>
            <p:nvPr/>
          </p:nvSpPr>
          <p:spPr>
            <a:xfrm>
              <a:off x="0" y="0"/>
              <a:ext cx="106" cy="31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227"/>
                </a:cxn>
                <a:cxn ang="0">
                  <a:pos x="0" y="318"/>
                </a:cxn>
              </a:cxnLst>
              <a:rect l="0" t="0" r="0" b="0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93" name="Rectangle 9"/>
          <p:cNvSpPr/>
          <p:nvPr/>
        </p:nvSpPr>
        <p:spPr>
          <a:xfrm>
            <a:off x="889000" y="3729990"/>
            <a:ext cx="950595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endParaRPr lang="en-US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Rectangle 10"/>
          <p:cNvSpPr/>
          <p:nvPr/>
        </p:nvSpPr>
        <p:spPr>
          <a:xfrm>
            <a:off x="2052320" y="3747135"/>
            <a:ext cx="1263650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62.4</a:t>
            </a:r>
            <a:endParaRPr lang="en-US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5" name="Group 11"/>
          <p:cNvGrpSpPr/>
          <p:nvPr/>
        </p:nvGrpSpPr>
        <p:grpSpPr>
          <a:xfrm>
            <a:off x="4044950" y="3723640"/>
            <a:ext cx="2997200" cy="772795"/>
            <a:chOff x="-29" y="3"/>
            <a:chExt cx="1888" cy="487"/>
          </a:xfrm>
        </p:grpSpPr>
        <p:grpSp>
          <p:nvGrpSpPr>
            <p:cNvPr id="314377" name="Group 12"/>
            <p:cNvGrpSpPr/>
            <p:nvPr/>
          </p:nvGrpSpPr>
          <p:grpSpPr>
            <a:xfrm>
              <a:off x="683" y="45"/>
              <a:ext cx="1176" cy="318"/>
              <a:chOff x="0" y="0"/>
              <a:chExt cx="953" cy="318"/>
            </a:xfrm>
          </p:grpSpPr>
          <p:sp>
            <p:nvSpPr>
              <p:cNvPr id="314378" name="Line 13"/>
              <p:cNvSpPr/>
              <p:nvPr/>
            </p:nvSpPr>
            <p:spPr>
              <a:xfrm>
                <a:off x="91" y="0"/>
                <a:ext cx="862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379" name="未知"/>
              <p:cNvSpPr/>
              <p:nvPr/>
            </p:nvSpPr>
            <p:spPr>
              <a:xfrm>
                <a:off x="0" y="0"/>
                <a:ext cx="106" cy="3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91" y="227"/>
                  </a:cxn>
                  <a:cxn ang="0">
                    <a:pos x="0" y="318"/>
                  </a:cxn>
                </a:cxnLst>
                <a:rect l="0" t="0" r="0" b="0"/>
                <a:pathLst>
                  <a:path w="106" h="318">
                    <a:moveTo>
                      <a:pt x="91" y="0"/>
                    </a:moveTo>
                    <a:cubicBezTo>
                      <a:pt x="98" y="87"/>
                      <a:pt x="106" y="174"/>
                      <a:pt x="91" y="227"/>
                    </a:cubicBezTo>
                    <a:cubicBezTo>
                      <a:pt x="76" y="280"/>
                      <a:pt x="23" y="303"/>
                      <a:pt x="0" y="318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14380" name="Rectangle 15"/>
            <p:cNvSpPr/>
            <p:nvPr/>
          </p:nvSpPr>
          <p:spPr>
            <a:xfrm>
              <a:off x="-29" y="3"/>
              <a:ext cx="7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0.16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4381" name="Rectangle 16"/>
            <p:cNvSpPr/>
            <p:nvPr/>
          </p:nvSpPr>
          <p:spPr>
            <a:xfrm>
              <a:off x="860" y="48"/>
              <a:ext cx="99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0.544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3" name="云形 1"/>
          <p:cNvSpPr/>
          <p:nvPr/>
        </p:nvSpPr>
        <p:spPr>
          <a:xfrm>
            <a:off x="1548130" y="327660"/>
            <a:ext cx="6247130" cy="128778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BBE0E3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下面的计算对吗？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如果不对，错在哪里？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4" name="Rectangle 16"/>
          <p:cNvSpPr/>
          <p:nvPr/>
        </p:nvSpPr>
        <p:spPr>
          <a:xfrm>
            <a:off x="4299813" y="2186940"/>
            <a:ext cx="79438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Rectangle 17"/>
          <p:cNvSpPr/>
          <p:nvPr/>
        </p:nvSpPr>
        <p:spPr>
          <a:xfrm>
            <a:off x="5054828" y="2204085"/>
            <a:ext cx="1049655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11.7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Rectangle 7"/>
          <p:cNvSpPr/>
          <p:nvPr/>
        </p:nvSpPr>
        <p:spPr>
          <a:xfrm>
            <a:off x="1089253" y="2186940"/>
            <a:ext cx="798830" cy="57912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1821408" y="2204085"/>
            <a:ext cx="104902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1.44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2" name="Group 4"/>
          <p:cNvGrpSpPr/>
          <p:nvPr/>
        </p:nvGrpSpPr>
        <p:grpSpPr>
          <a:xfrm>
            <a:off x="1764258" y="2181860"/>
            <a:ext cx="1152525" cy="504825"/>
            <a:chOff x="0" y="0"/>
            <a:chExt cx="953" cy="318"/>
          </a:xfrm>
        </p:grpSpPr>
        <p:sp>
          <p:nvSpPr>
            <p:cNvPr id="315399" name="Line 5"/>
            <p:cNvSpPr/>
            <p:nvPr/>
          </p:nvSpPr>
          <p:spPr>
            <a:xfrm>
              <a:off x="91" y="0"/>
              <a:ext cx="862" cy="0"/>
            </a:xfrm>
            <a:prstGeom prst="line">
              <a:avLst/>
            </a:prstGeom>
            <a:ln w="254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00" name="未知"/>
            <p:cNvSpPr/>
            <p:nvPr/>
          </p:nvSpPr>
          <p:spPr>
            <a:xfrm>
              <a:off x="0" y="0"/>
              <a:ext cx="106" cy="31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227"/>
                </a:cxn>
                <a:cxn ang="0">
                  <a:pos x="0" y="318"/>
                </a:cxn>
              </a:cxnLst>
              <a:rect l="0" t="0" r="0" b="0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254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7" name="Rectangle 9"/>
          <p:cNvSpPr/>
          <p:nvPr/>
        </p:nvSpPr>
        <p:spPr>
          <a:xfrm>
            <a:off x="1846808" y="2762885"/>
            <a:ext cx="105410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1 44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Line 10"/>
          <p:cNvSpPr/>
          <p:nvPr/>
        </p:nvSpPr>
        <p:spPr>
          <a:xfrm>
            <a:off x="1684883" y="3307715"/>
            <a:ext cx="1374775" cy="0"/>
          </a:xfrm>
          <a:prstGeom prst="line">
            <a:avLst/>
          </a:prstGeom>
          <a:ln w="254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9" name="Rectangle 11"/>
          <p:cNvSpPr/>
          <p:nvPr/>
        </p:nvSpPr>
        <p:spPr>
          <a:xfrm>
            <a:off x="2448153" y="1610360"/>
            <a:ext cx="43180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0" name="Rectangle 12"/>
          <p:cNvSpPr/>
          <p:nvPr/>
        </p:nvSpPr>
        <p:spPr>
          <a:xfrm>
            <a:off x="2448153" y="3340735"/>
            <a:ext cx="43180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21" name="Group 13"/>
          <p:cNvGrpSpPr/>
          <p:nvPr/>
        </p:nvGrpSpPr>
        <p:grpSpPr>
          <a:xfrm>
            <a:off x="4988153" y="2181860"/>
            <a:ext cx="1374775" cy="504825"/>
            <a:chOff x="0" y="0"/>
            <a:chExt cx="953" cy="318"/>
          </a:xfrm>
        </p:grpSpPr>
        <p:sp>
          <p:nvSpPr>
            <p:cNvPr id="315406" name="Line 14"/>
            <p:cNvSpPr/>
            <p:nvPr/>
          </p:nvSpPr>
          <p:spPr>
            <a:xfrm>
              <a:off x="91" y="0"/>
              <a:ext cx="862" cy="0"/>
            </a:xfrm>
            <a:prstGeom prst="line">
              <a:avLst/>
            </a:prstGeom>
            <a:ln w="254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07" name="未知"/>
            <p:cNvSpPr/>
            <p:nvPr/>
          </p:nvSpPr>
          <p:spPr>
            <a:xfrm>
              <a:off x="0" y="0"/>
              <a:ext cx="106" cy="31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227"/>
                </a:cxn>
                <a:cxn ang="0">
                  <a:pos x="0" y="318"/>
                </a:cxn>
              </a:cxnLst>
              <a:rect l="0" t="0" r="0" b="0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254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26" name="Rectangle 18"/>
          <p:cNvSpPr/>
          <p:nvPr/>
        </p:nvSpPr>
        <p:spPr>
          <a:xfrm>
            <a:off x="5042128" y="2762885"/>
            <a:ext cx="1063625" cy="58610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10 4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7" name="Line 19"/>
          <p:cNvSpPr/>
          <p:nvPr/>
        </p:nvSpPr>
        <p:spPr>
          <a:xfrm>
            <a:off x="5066258" y="3307715"/>
            <a:ext cx="1296670" cy="0"/>
          </a:xfrm>
          <a:prstGeom prst="line">
            <a:avLst/>
          </a:prstGeom>
          <a:ln w="254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8" name="Rectangle 20"/>
          <p:cNvSpPr/>
          <p:nvPr/>
        </p:nvSpPr>
        <p:spPr>
          <a:xfrm>
            <a:off x="5590133" y="1615440"/>
            <a:ext cx="803275" cy="57912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4 5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9" name="Rectangle 21"/>
          <p:cNvSpPr/>
          <p:nvPr/>
        </p:nvSpPr>
        <p:spPr>
          <a:xfrm>
            <a:off x="5269458" y="3340735"/>
            <a:ext cx="117475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1 3 0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0" name="Rectangle 22"/>
          <p:cNvSpPr/>
          <p:nvPr/>
        </p:nvSpPr>
        <p:spPr>
          <a:xfrm>
            <a:off x="5266283" y="3755390"/>
            <a:ext cx="1174750" cy="57912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1 3 0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1" name="Rectangle 23"/>
          <p:cNvSpPr/>
          <p:nvPr/>
        </p:nvSpPr>
        <p:spPr>
          <a:xfrm>
            <a:off x="5991453" y="4264660"/>
            <a:ext cx="431800" cy="57975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2" name="Line 24"/>
          <p:cNvSpPr/>
          <p:nvPr/>
        </p:nvSpPr>
        <p:spPr>
          <a:xfrm>
            <a:off x="5082133" y="4291965"/>
            <a:ext cx="1296670" cy="0"/>
          </a:xfrm>
          <a:prstGeom prst="line">
            <a:avLst/>
          </a:prstGeom>
          <a:ln w="254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组合 6"/>
          <p:cNvGrpSpPr/>
          <p:nvPr/>
        </p:nvGrpSpPr>
        <p:grpSpPr>
          <a:xfrm>
            <a:off x="1565503" y="3920490"/>
            <a:ext cx="4793615" cy="1226185"/>
            <a:chOff x="1048" y="6174"/>
            <a:chExt cx="7549" cy="1931"/>
          </a:xfrm>
        </p:grpSpPr>
        <p:sp>
          <p:nvSpPr>
            <p:cNvPr id="4" name="文本框 3"/>
            <p:cNvSpPr txBox="1"/>
            <p:nvPr/>
          </p:nvSpPr>
          <p:spPr>
            <a:xfrm>
              <a:off x="1048" y="6174"/>
              <a:ext cx="205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43" y="7141"/>
              <a:ext cx="2055" cy="9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7444" name="Text Box 4"/>
          <p:cNvSpPr txBox="1"/>
          <p:nvPr/>
        </p:nvSpPr>
        <p:spPr>
          <a:xfrm>
            <a:off x="1709242" y="1194887"/>
            <a:ext cx="624713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平均每辆汽车每天运货多少吨？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45" name="Picture 5" descr="小数五年级上册_页面_052"/>
          <p:cNvPicPr>
            <a:picLocks noChangeAspect="1"/>
          </p:cNvPicPr>
          <p:nvPr/>
        </p:nvPicPr>
        <p:blipFill>
          <a:blip r:embed="rId2"/>
          <a:srcRect l="14917" t="24611" r="10759" b="56920"/>
          <a:stretch>
            <a:fillRect/>
          </a:stretch>
        </p:blipFill>
        <p:spPr>
          <a:xfrm>
            <a:off x="975043" y="2021205"/>
            <a:ext cx="7192962" cy="251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842" y="52684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2" name="Text Box 6"/>
          <p:cNvSpPr txBox="1"/>
          <p:nvPr/>
        </p:nvSpPr>
        <p:spPr>
          <a:xfrm>
            <a:off x="1195544" y="987574"/>
            <a:ext cx="7416800" cy="341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就是要把总量平均分到一辆汽车并分成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天，求一天的运货量。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94.5÷3÷3.5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36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答：平均每天运货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045" y="3388995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Text Box 3"/>
          <p:cNvSpPr txBox="1"/>
          <p:nvPr/>
        </p:nvSpPr>
        <p:spPr>
          <a:xfrm>
            <a:off x="664845" y="1264920"/>
            <a:ext cx="7056438" cy="2282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从图中你能获得哪些数学信息？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已知：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辆汽车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天的运货量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要求：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每辆    一天的运货量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/>
          </p:cNvSpPr>
          <p:nvPr/>
        </p:nvSpPr>
        <p:spPr>
          <a:xfrm>
            <a:off x="611560" y="987574"/>
            <a:ext cx="6272406" cy="266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en-US" altLang="zh-CN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我们需要理清解题思路，首先明白问题是什么，然后思考应该先求什么？再求什么？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6" y="1635646"/>
            <a:ext cx="1673225" cy="239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3990975" y="304800"/>
            <a:ext cx="4104005" cy="161861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BBE0E3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运算顺序从左往右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依次计算。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2398463"/>
            <a:ext cx="5310505" cy="21175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辆汽车每天运货多少吨？</a:t>
            </a:r>
            <a:r>
              <a:rPr lang="en-US" altLang="zh-CN" sz="28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endParaRPr lang="zh-CN" altLang="en-US" sz="28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94.5 ÷ 3.5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27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（吨）</a:t>
            </a:r>
            <a:endParaRPr lang="zh-CN" altLang="en-US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再求每辆汽车每天运货多少吨？</a:t>
            </a:r>
            <a:r>
              <a:rPr lang="en-US" altLang="zh-CN" sz="28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endParaRPr lang="zh-CN" altLang="en-US" sz="28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27 ÷ 3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（吨）</a:t>
            </a:r>
            <a:endParaRPr lang="zh-CN" altLang="en-US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4248" y="1804029"/>
            <a:ext cx="1673225" cy="2399030"/>
          </a:xfrm>
          <a:prstGeom prst="rect">
            <a:avLst/>
          </a:prstGeom>
        </p:spPr>
      </p:pic>
      <p:sp>
        <p:nvSpPr>
          <p:cNvPr id="5" name="文本框 53"/>
          <p:cNvSpPr txBox="1"/>
          <p:nvPr/>
        </p:nvSpPr>
        <p:spPr>
          <a:xfrm>
            <a:off x="578787" y="1565379"/>
            <a:ext cx="219301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5656" y="942158"/>
            <a:ext cx="5991561" cy="29977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综合算式：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94.5 ÷ 3.5 ÷3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27÷3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（吨）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答：平均每辆汽车每天运货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WPS 演示</Application>
  <PresentationFormat>全屏显示(16:9)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楷体_GB2312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84</cp:revision>
  <dcterms:created xsi:type="dcterms:W3CDTF">2018-09-11T05:46:00Z</dcterms:created>
  <dcterms:modified xsi:type="dcterms:W3CDTF">2023-08-28T08:51:42Z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20D961582DBD4D59AABB07B1AA56E4D6_12</vt:lpwstr>
  </property>
</Properties>
</file>