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handoutMasterIdLst>
    <p:handoutMasterId r:id="rId19"/>
  </p:handoutMasterIdLst>
  <p:sldIdLst>
    <p:sldId id="256" r:id="rId4"/>
    <p:sldId id="312" r:id="rId5"/>
    <p:sldId id="347" r:id="rId6"/>
    <p:sldId id="278" r:id="rId7"/>
    <p:sldId id="342" r:id="rId8"/>
    <p:sldId id="344" r:id="rId9"/>
    <p:sldId id="345" r:id="rId10"/>
    <p:sldId id="280" r:id="rId11"/>
    <p:sldId id="314" r:id="rId12"/>
    <p:sldId id="346" r:id="rId13"/>
    <p:sldId id="348" r:id="rId14"/>
    <p:sldId id="258" r:id="rId15"/>
    <p:sldId id="279" r:id="rId16"/>
    <p:sldId id="302" r:id="rId17"/>
    <p:sldId id="271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0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AC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6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276" y="84"/>
      </p:cViewPr>
      <p:guideLst>
        <p:guide orient="horz" pos="1750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FF7D-17FC-45F9-8463-EAD9AE7B7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F03-1000-49DF-85BF-966250192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439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梯形面积公式 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2.xml"/><Relationship Id="rId4" Type="http://schemas.openxmlformats.org/officeDocument/2006/relationships/slide" Target="slide1.xml"/><Relationship Id="rId3" Type="http://schemas.openxmlformats.org/officeDocument/2006/relationships/slide" Target="slide15.xml"/><Relationship Id="rId2" Type="http://schemas.openxmlformats.org/officeDocument/2006/relationships/slide" Target="slide4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78360" y="1465352"/>
            <a:ext cx="36619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/>
              <a:t>梯形面积公式 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" action="ppaction://hlinkshowjump?jump=nextslide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44489" y="370805"/>
            <a:ext cx="8692008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梯形面积＝（上底</a:t>
            </a:r>
            <a:r>
              <a:rPr kumimoji="1" lang="en-US" altLang="zh-CN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kumimoji="1"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下底）</a:t>
            </a:r>
            <a:r>
              <a:rPr kumimoji="1" lang="en-US" altLang="zh-CN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kumimoji="1"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kumimoji="1" lang="en-US" altLang="zh-CN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kumimoji="1" lang="en-US" altLang="zh-CN" sz="4400" b="1" dirty="0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533400" y="3581499"/>
            <a:ext cx="815340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kumimoji="1" lang="en-US" altLang="zh-CN" sz="60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kumimoji="1" lang="zh-CN" altLang="en-US" sz="60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＝（ａ</a:t>
            </a:r>
            <a:r>
              <a:rPr kumimoji="1" lang="en-US" altLang="zh-CN" sz="60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kumimoji="1" lang="zh-CN" altLang="en-US" sz="60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ｂ）ｈ</a:t>
            </a:r>
            <a:r>
              <a:rPr kumimoji="1" lang="en-US" altLang="zh-CN" sz="60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kumimoji="1" lang="en-US" altLang="zh-CN" sz="6000" b="1" dirty="0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4925" y="1258987"/>
            <a:ext cx="9109075" cy="192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如果用</a:t>
            </a:r>
            <a:r>
              <a:rPr kumimoji="1"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kumimoji="1"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表示梯形面积，用</a:t>
            </a:r>
            <a:r>
              <a:rPr kumimoji="1"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ａ</a:t>
            </a:r>
            <a:r>
              <a:rPr kumimoji="1"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kumimoji="1"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ｂ</a:t>
            </a:r>
            <a:r>
              <a:rPr kumimoji="1"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</a:t>
            </a:r>
            <a:endParaRPr kumimoji="1" lang="zh-CN" altLang="en-US" sz="4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表示梯形的上底和下底，用</a:t>
            </a:r>
            <a:r>
              <a:rPr kumimoji="1"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ｈ</a:t>
            </a:r>
            <a:r>
              <a:rPr kumimoji="1"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表示梯</a:t>
            </a:r>
            <a:endParaRPr kumimoji="1" lang="zh-CN" altLang="en-US" sz="4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形的高，那么，梯形面积公式可以写成：</a:t>
            </a:r>
            <a:endParaRPr kumimoji="1" lang="zh-CN" altLang="en-US" sz="4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47564" y="555526"/>
            <a:ext cx="7848872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一个梯形的上底是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，下底是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5cm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。求这个梯形的面积。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99592" y="2645258"/>
            <a:ext cx="7848872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2+5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×3÷2</a:t>
            </a:r>
            <a:endParaRPr kumimoji="1"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=21÷2</a:t>
            </a:r>
            <a:endParaRPr kumimoji="1"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=10.5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答：这个梯形的面积是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10.5cm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23528" y="1635646"/>
            <a:ext cx="8692008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梯形面积＝（上底</a:t>
            </a:r>
            <a:r>
              <a:rPr kumimoji="1" lang="en-US" altLang="zh-CN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kumimoji="1"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下底）</a:t>
            </a:r>
            <a:r>
              <a:rPr kumimoji="1" lang="en-US" altLang="zh-CN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kumimoji="1"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kumimoji="1" lang="en-US" altLang="zh-CN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kumimoji="1" lang="en-US" altLang="zh-CN" sz="4400" b="1" dirty="0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Group 4"/>
          <p:cNvGrpSpPr/>
          <p:nvPr/>
        </p:nvGrpSpPr>
        <p:grpSpPr bwMode="auto">
          <a:xfrm>
            <a:off x="684213" y="1621929"/>
            <a:ext cx="5255939" cy="3326085"/>
            <a:chOff x="431" y="1484"/>
            <a:chExt cx="3600" cy="2548"/>
          </a:xfrm>
        </p:grpSpPr>
        <p:grpSp>
          <p:nvGrpSpPr>
            <p:cNvPr id="25" name="Group 5"/>
            <p:cNvGrpSpPr/>
            <p:nvPr/>
          </p:nvGrpSpPr>
          <p:grpSpPr bwMode="auto">
            <a:xfrm>
              <a:off x="431" y="1860"/>
              <a:ext cx="3600" cy="1920"/>
              <a:chOff x="1392" y="1104"/>
              <a:chExt cx="3600" cy="1920"/>
            </a:xfrm>
          </p:grpSpPr>
          <p:grpSp>
            <p:nvGrpSpPr>
              <p:cNvPr id="29" name="Group 6"/>
              <p:cNvGrpSpPr/>
              <p:nvPr/>
            </p:nvGrpSpPr>
            <p:grpSpPr bwMode="auto">
              <a:xfrm>
                <a:off x="1392" y="1104"/>
                <a:ext cx="3600" cy="1920"/>
                <a:chOff x="1392" y="1536"/>
                <a:chExt cx="2976" cy="1392"/>
              </a:xfrm>
            </p:grpSpPr>
            <p:sp>
              <p:nvSpPr>
                <p:cNvPr id="34" name="Line 7"/>
                <p:cNvSpPr>
                  <a:spLocks noChangeShapeType="1"/>
                </p:cNvSpPr>
                <p:nvPr/>
              </p:nvSpPr>
              <p:spPr bwMode="auto">
                <a:xfrm>
                  <a:off x="1728" y="1536"/>
                  <a:ext cx="1344" cy="0"/>
                </a:xfrm>
                <a:prstGeom prst="line">
                  <a:avLst/>
                </a:prstGeom>
                <a:noFill/>
                <a:ln w="762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5" name="Line 8"/>
                <p:cNvSpPr>
                  <a:spLocks noChangeShapeType="1"/>
                </p:cNvSpPr>
                <p:nvPr/>
              </p:nvSpPr>
              <p:spPr bwMode="auto">
                <a:xfrm>
                  <a:off x="1392" y="2928"/>
                  <a:ext cx="2976" cy="0"/>
                </a:xfrm>
                <a:prstGeom prst="line">
                  <a:avLst/>
                </a:prstGeom>
                <a:noFill/>
                <a:ln w="762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1392" y="1536"/>
                  <a:ext cx="336" cy="1392"/>
                </a:xfrm>
                <a:prstGeom prst="line">
                  <a:avLst/>
                </a:prstGeom>
                <a:noFill/>
                <a:ln w="762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" name="Line 10"/>
                <p:cNvSpPr>
                  <a:spLocks noChangeShapeType="1"/>
                </p:cNvSpPr>
                <p:nvPr/>
              </p:nvSpPr>
              <p:spPr bwMode="auto">
                <a:xfrm>
                  <a:off x="3072" y="1536"/>
                  <a:ext cx="1296" cy="1392"/>
                </a:xfrm>
                <a:prstGeom prst="line">
                  <a:avLst/>
                </a:prstGeom>
                <a:noFill/>
                <a:ln w="762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0" name="Line 11"/>
              <p:cNvSpPr>
                <a:spLocks noChangeShapeType="1"/>
              </p:cNvSpPr>
              <p:nvPr/>
            </p:nvSpPr>
            <p:spPr bwMode="auto">
              <a:xfrm>
                <a:off x="3408" y="1104"/>
                <a:ext cx="0" cy="192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ysDot"/>
                <a:round/>
              </a:ln>
              <a:effectLst/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1" name="Group 12"/>
              <p:cNvGrpSpPr/>
              <p:nvPr/>
            </p:nvGrpSpPr>
            <p:grpSpPr bwMode="auto">
              <a:xfrm>
                <a:off x="3408" y="2736"/>
                <a:ext cx="336" cy="288"/>
                <a:chOff x="3408" y="2688"/>
                <a:chExt cx="336" cy="288"/>
              </a:xfrm>
            </p:grpSpPr>
            <p:sp>
              <p:nvSpPr>
                <p:cNvPr id="32" name="Line 13"/>
                <p:cNvSpPr>
                  <a:spLocks noChangeShapeType="1"/>
                </p:cNvSpPr>
                <p:nvPr/>
              </p:nvSpPr>
              <p:spPr bwMode="auto">
                <a:xfrm>
                  <a:off x="3408" y="2688"/>
                  <a:ext cx="336" cy="0"/>
                </a:xfrm>
                <a:prstGeom prst="line">
                  <a:avLst/>
                </a:prstGeom>
                <a:noFill/>
                <a:ln w="5080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" name="Line 14"/>
                <p:cNvSpPr>
                  <a:spLocks noChangeShapeType="1"/>
                </p:cNvSpPr>
                <p:nvPr/>
              </p:nvSpPr>
              <p:spPr bwMode="auto">
                <a:xfrm>
                  <a:off x="3744" y="2688"/>
                  <a:ext cx="0" cy="288"/>
                </a:xfrm>
                <a:prstGeom prst="line">
                  <a:avLst/>
                </a:prstGeom>
                <a:noFill/>
                <a:ln w="5080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6" name="Text Box 15"/>
            <p:cNvSpPr txBox="1">
              <a:spLocks noChangeArrowheads="1"/>
            </p:cNvSpPr>
            <p:nvPr/>
          </p:nvSpPr>
          <p:spPr bwMode="auto">
            <a:xfrm>
              <a:off x="1429" y="3702"/>
              <a:ext cx="570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50</a:t>
              </a:r>
              <a:r>
                <a:rPr kumimoji="1"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米</a:t>
              </a:r>
              <a:endParaRPr kumimoji="1"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16"/>
            <p:cNvSpPr txBox="1">
              <a:spLocks noChangeArrowheads="1"/>
            </p:cNvSpPr>
            <p:nvPr/>
          </p:nvSpPr>
          <p:spPr bwMode="auto">
            <a:xfrm>
              <a:off x="1199" y="1484"/>
              <a:ext cx="570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</a:t>
              </a:r>
              <a:r>
                <a:rPr kumimoji="1"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米</a:t>
              </a:r>
              <a:endParaRPr kumimoji="1"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 Box 17"/>
            <p:cNvSpPr txBox="1">
              <a:spLocks noChangeArrowheads="1"/>
            </p:cNvSpPr>
            <p:nvPr/>
          </p:nvSpPr>
          <p:spPr bwMode="auto">
            <a:xfrm>
              <a:off x="1780" y="2659"/>
              <a:ext cx="570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kumimoji="1" lang="en-US" altLang="zh-CN" sz="28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40</a:t>
              </a:r>
              <a:r>
                <a:rPr kumimoji="1"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米</a:t>
              </a:r>
              <a:endParaRPr kumimoji="1"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395289" y="1059582"/>
            <a:ext cx="799313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求下面梯形面积 。</a:t>
            </a:r>
            <a:endParaRPr kumimoji="1"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4880957" y="1952969"/>
            <a:ext cx="3587825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30+50</a:t>
            </a:r>
            <a:r>
              <a:rPr kumimoji="1"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1"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×40÷2</a:t>
            </a:r>
            <a:endParaRPr kumimoji="1" lang="en-US" altLang="zh-CN" sz="2800" b="1" dirty="0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kumimoji="1"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=1600</a:t>
            </a:r>
            <a:r>
              <a:rPr kumimoji="1"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kumimoji="1" lang="en-US" altLang="zh-CN" sz="2800" b="1" dirty="0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utoUpdateAnimBg="0"/>
      <p:bldP spid="3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2"/>
          <p:cNvGrpSpPr/>
          <p:nvPr/>
        </p:nvGrpSpPr>
        <p:grpSpPr bwMode="auto">
          <a:xfrm>
            <a:off x="1766888" y="1216078"/>
            <a:ext cx="4533304" cy="2371402"/>
            <a:chOff x="1104" y="1632"/>
            <a:chExt cx="3264" cy="1680"/>
          </a:xfrm>
        </p:grpSpPr>
        <p:grpSp>
          <p:nvGrpSpPr>
            <p:cNvPr id="20" name="Group 3"/>
            <p:cNvGrpSpPr/>
            <p:nvPr/>
          </p:nvGrpSpPr>
          <p:grpSpPr bwMode="auto">
            <a:xfrm>
              <a:off x="1104" y="1632"/>
              <a:ext cx="3264" cy="1680"/>
              <a:chOff x="1104" y="1632"/>
              <a:chExt cx="3264" cy="1680"/>
            </a:xfrm>
          </p:grpSpPr>
          <p:sp>
            <p:nvSpPr>
              <p:cNvPr id="23" name="Line 4"/>
              <p:cNvSpPr>
                <a:spLocks noChangeShapeType="1"/>
              </p:cNvSpPr>
              <p:nvPr/>
            </p:nvSpPr>
            <p:spPr bwMode="auto">
              <a:xfrm>
                <a:off x="1344" y="1632"/>
                <a:ext cx="1920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Line 5"/>
              <p:cNvSpPr>
                <a:spLocks noChangeShapeType="1"/>
              </p:cNvSpPr>
              <p:nvPr/>
            </p:nvSpPr>
            <p:spPr bwMode="auto">
              <a:xfrm>
                <a:off x="1104" y="3312"/>
                <a:ext cx="326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Line 6"/>
              <p:cNvSpPr>
                <a:spLocks noChangeShapeType="1"/>
              </p:cNvSpPr>
              <p:nvPr/>
            </p:nvSpPr>
            <p:spPr bwMode="auto">
              <a:xfrm flipH="1">
                <a:off x="1104" y="1632"/>
                <a:ext cx="240" cy="168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Line 7"/>
              <p:cNvSpPr>
                <a:spLocks noChangeShapeType="1"/>
              </p:cNvSpPr>
              <p:nvPr/>
            </p:nvSpPr>
            <p:spPr bwMode="auto">
              <a:xfrm>
                <a:off x="3264" y="1632"/>
                <a:ext cx="1056" cy="16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Line 8"/>
              <p:cNvSpPr>
                <a:spLocks noChangeShapeType="1"/>
              </p:cNvSpPr>
              <p:nvPr/>
            </p:nvSpPr>
            <p:spPr bwMode="auto">
              <a:xfrm>
                <a:off x="1776" y="1632"/>
                <a:ext cx="0" cy="168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lgDash"/>
                <a:round/>
              </a:ln>
              <a:effectLst/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" name="Line 9"/>
            <p:cNvSpPr>
              <a:spLocks noChangeShapeType="1"/>
            </p:cNvSpPr>
            <p:nvPr/>
          </p:nvSpPr>
          <p:spPr bwMode="auto">
            <a:xfrm>
              <a:off x="1776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Line 10"/>
            <p:cNvSpPr>
              <a:spLocks noChangeShapeType="1"/>
            </p:cNvSpPr>
            <p:nvPr/>
          </p:nvSpPr>
          <p:spPr bwMode="auto">
            <a:xfrm>
              <a:off x="2064" y="3024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2895600" y="1799878"/>
            <a:ext cx="139999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1"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ｍ</a:t>
            </a:r>
            <a:endParaRPr kumimoji="1" lang="zh-CN" altLang="en-US" sz="2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2743200" y="699542"/>
            <a:ext cx="139999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1"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ｍ</a:t>
            </a:r>
            <a:endParaRPr kumimoji="1" lang="zh-CN" altLang="en-US" sz="2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3657600" y="3628678"/>
            <a:ext cx="139999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kumimoji="1"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ｍ</a:t>
            </a:r>
            <a:endParaRPr kumimoji="1" lang="zh-CN" altLang="en-US" sz="2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762000" y="1723678"/>
            <a:ext cx="139999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1"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ｍ</a:t>
            </a:r>
            <a:endParaRPr kumimoji="1" lang="zh-CN" altLang="en-US" sz="2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5943600" y="1647478"/>
            <a:ext cx="139999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1"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ｍ</a:t>
            </a:r>
            <a:endParaRPr kumimoji="1" lang="zh-CN" altLang="en-US" sz="2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323851" y="312660"/>
            <a:ext cx="780272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求下面梯形面积。</a:t>
            </a:r>
            <a:endParaRPr kumimoji="1" lang="zh-CN" altLang="en-US" sz="2400" b="1" dirty="0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1995488" y="4227934"/>
            <a:ext cx="471108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8+12</a:t>
            </a:r>
            <a:r>
              <a:rPr kumimoji="1"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1"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×5÷2=50</a:t>
            </a:r>
            <a:r>
              <a:rPr kumimoji="1"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1" lang="en-US" altLang="zh-CN" sz="2400" b="1" baseline="30000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1" lang="en-US" altLang="zh-CN" sz="2400" b="1" dirty="0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07963" y="3997226"/>
            <a:ext cx="472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1+3</a:t>
            </a:r>
            <a:r>
              <a:rPr kumimoji="1"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1"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×2.5÷2=5</a:t>
            </a:r>
            <a:r>
              <a:rPr kumimoji="1"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kumimoji="1" lang="zh-CN" altLang="en-US" sz="2400" b="1" dirty="0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449763" y="4006751"/>
            <a:ext cx="465931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24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4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5+10</a:t>
            </a:r>
            <a:r>
              <a:rPr kumimoji="1" lang="zh-CN" altLang="en-US" sz="24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1" lang="en-US" altLang="zh-CN" sz="24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×16÷2=120</a:t>
            </a:r>
            <a:r>
              <a:rPr kumimoji="1" lang="zh-CN" altLang="en-US" sz="24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kumimoji="1" lang="zh-CN" altLang="en-US" sz="2400" b="1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9750" y="419002"/>
            <a:ext cx="8012483" cy="3515168"/>
            <a:chOff x="539750" y="419002"/>
            <a:chExt cx="8012483" cy="3515168"/>
          </a:xfrm>
        </p:grpSpPr>
        <p:grpSp>
          <p:nvGrpSpPr>
            <p:cNvPr id="2" name="组合 1"/>
            <p:cNvGrpSpPr/>
            <p:nvPr/>
          </p:nvGrpSpPr>
          <p:grpSpPr>
            <a:xfrm>
              <a:off x="539750" y="419002"/>
              <a:ext cx="8012483" cy="3336924"/>
              <a:chOff x="539750" y="419002"/>
              <a:chExt cx="8012483" cy="3336924"/>
            </a:xfrm>
          </p:grpSpPr>
          <p:pic>
            <p:nvPicPr>
              <p:cNvPr id="4" name="Picture 5" descr="20050106145201540"/>
              <p:cNvPicPr>
                <a:picLocks noChangeAspect="1" noChangeArrowheads="1"/>
              </p:cNvPicPr>
              <p:nvPr/>
            </p:nvPicPr>
            <p:blipFill>
              <a:blip r:embed="rId1" cstate="print">
                <a:lum bright="-12000" contrast="18000"/>
              </a:blip>
              <a:srcRect/>
              <a:stretch>
                <a:fillRect/>
              </a:stretch>
            </p:blipFill>
            <p:spPr bwMode="auto">
              <a:xfrm>
                <a:off x="539750" y="555526"/>
                <a:ext cx="3962400" cy="32004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" name="Picture 6" descr="20050106145202107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18000" contrast="24000"/>
              </a:blip>
              <a:srcRect/>
              <a:stretch>
                <a:fillRect/>
              </a:stretch>
            </p:blipFill>
            <p:spPr bwMode="auto">
              <a:xfrm>
                <a:off x="5029200" y="788889"/>
                <a:ext cx="3352800" cy="293528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" name="Text Box 7"/>
              <p:cNvSpPr txBox="1">
                <a:spLocks noChangeArrowheads="1"/>
              </p:cNvSpPr>
              <p:nvPr/>
            </p:nvSpPr>
            <p:spPr bwMode="auto">
              <a:xfrm>
                <a:off x="1981200" y="419002"/>
                <a:ext cx="862608" cy="46166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kumimoji="1" lang="en-US" altLang="zh-CN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kumimoji="1" lang="zh-CN" alt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endParaRPr kumimoji="1" lang="zh-CN" altLang="en-US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Text Box 7"/>
              <p:cNvSpPr txBox="1">
                <a:spLocks noChangeArrowheads="1"/>
              </p:cNvSpPr>
              <p:nvPr/>
            </p:nvSpPr>
            <p:spPr bwMode="auto">
              <a:xfrm>
                <a:off x="1908448" y="1923678"/>
                <a:ext cx="1007368" cy="6120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kumimoji="1" lang="en-US" altLang="zh-CN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2.5</a:t>
                </a:r>
                <a:r>
                  <a:rPr kumimoji="1" lang="zh-CN" alt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endParaRPr kumimoji="1" lang="zh-CN" altLang="en-US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Text Box 7"/>
              <p:cNvSpPr txBox="1">
                <a:spLocks noChangeArrowheads="1"/>
              </p:cNvSpPr>
              <p:nvPr/>
            </p:nvSpPr>
            <p:spPr bwMode="auto">
              <a:xfrm>
                <a:off x="6348115" y="3285721"/>
                <a:ext cx="862608" cy="46166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kumimoji="1" lang="en-US" altLang="zh-CN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16</a:t>
                </a:r>
                <a:r>
                  <a:rPr kumimoji="1" lang="zh-CN" alt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endParaRPr kumimoji="1" lang="zh-CN" altLang="en-US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 Box 7"/>
              <p:cNvSpPr txBox="1">
                <a:spLocks noChangeArrowheads="1"/>
              </p:cNvSpPr>
              <p:nvPr/>
            </p:nvSpPr>
            <p:spPr bwMode="auto">
              <a:xfrm rot="5400000">
                <a:off x="7890097" y="2356198"/>
                <a:ext cx="862608" cy="46166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kumimoji="1" lang="en-US" altLang="zh-CN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r>
                  <a:rPr kumimoji="1" lang="zh-CN" alt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endParaRPr kumimoji="1" lang="zh-CN" altLang="en-US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Text Box 7"/>
              <p:cNvSpPr txBox="1">
                <a:spLocks noChangeArrowheads="1"/>
              </p:cNvSpPr>
              <p:nvPr/>
            </p:nvSpPr>
            <p:spPr bwMode="auto">
              <a:xfrm rot="5400000">
                <a:off x="4633179" y="2025700"/>
                <a:ext cx="862608" cy="46166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kumimoji="1" lang="en-US" altLang="zh-CN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kumimoji="1" lang="zh-CN" alt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endParaRPr kumimoji="1" lang="zh-CN" altLang="en-US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2267744" y="3472505"/>
              <a:ext cx="862608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eaLnBrk="1" hangingPunct="1"/>
              <a:r>
                <a:rPr kumimoji="1" lang="en-US" altLang="zh-CN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kumimoji="1" lang="zh-CN" altLang="en-US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米</a:t>
              </a:r>
              <a:endParaRPr kumimoji="1"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9154" y="2139702"/>
            <a:ext cx="7245692" cy="2383661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3568" y="1306897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9632" y="2546702"/>
            <a:ext cx="6811644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5" name="Group 3"/>
          <p:cNvGrpSpPr/>
          <p:nvPr/>
        </p:nvGrpSpPr>
        <p:grpSpPr bwMode="auto">
          <a:xfrm>
            <a:off x="1835150" y="1563638"/>
            <a:ext cx="6119813" cy="2893007"/>
            <a:chOff x="1248" y="1536"/>
            <a:chExt cx="3072" cy="1644"/>
          </a:xfrm>
        </p:grpSpPr>
        <p:grpSp>
          <p:nvGrpSpPr>
            <p:cNvPr id="36" name="Group 4"/>
            <p:cNvGrpSpPr/>
            <p:nvPr/>
          </p:nvGrpSpPr>
          <p:grpSpPr bwMode="auto">
            <a:xfrm>
              <a:off x="1248" y="1536"/>
              <a:ext cx="3072" cy="1392"/>
              <a:chOff x="1248" y="1536"/>
              <a:chExt cx="3072" cy="1392"/>
            </a:xfrm>
          </p:grpSpPr>
          <p:sp>
            <p:nvSpPr>
              <p:cNvPr id="39" name="AutoShape 5"/>
              <p:cNvSpPr>
                <a:spLocks noChangeArrowheads="1"/>
              </p:cNvSpPr>
              <p:nvPr/>
            </p:nvSpPr>
            <p:spPr bwMode="auto">
              <a:xfrm>
                <a:off x="1248" y="1536"/>
                <a:ext cx="3072" cy="1392"/>
              </a:xfrm>
              <a:prstGeom prst="flowChartInputOutput">
                <a:avLst/>
              </a:prstGeom>
              <a:noFill/>
              <a:ln w="76200">
                <a:solidFill>
                  <a:srgbClr val="0000FF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Line 6"/>
              <p:cNvSpPr>
                <a:spLocks noChangeShapeType="1"/>
              </p:cNvSpPr>
              <p:nvPr/>
            </p:nvSpPr>
            <p:spPr bwMode="auto">
              <a:xfrm>
                <a:off x="1872" y="1536"/>
                <a:ext cx="0" cy="1392"/>
              </a:xfrm>
              <a:prstGeom prst="line">
                <a:avLst/>
              </a:prstGeom>
              <a:noFill/>
              <a:ln w="50800">
                <a:solidFill>
                  <a:srgbClr val="993300"/>
                </a:solidFill>
                <a:prstDash val="sysDot"/>
                <a:round/>
              </a:ln>
              <a:effectLst/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1" name="Group 7"/>
              <p:cNvGrpSpPr/>
              <p:nvPr/>
            </p:nvGrpSpPr>
            <p:grpSpPr bwMode="auto">
              <a:xfrm>
                <a:off x="1872" y="2640"/>
                <a:ext cx="288" cy="288"/>
                <a:chOff x="1920" y="2640"/>
                <a:chExt cx="288" cy="288"/>
              </a:xfrm>
            </p:grpSpPr>
            <p:sp>
              <p:nvSpPr>
                <p:cNvPr id="42" name="Line 8"/>
                <p:cNvSpPr>
                  <a:spLocks noChangeShapeType="1"/>
                </p:cNvSpPr>
                <p:nvPr/>
              </p:nvSpPr>
              <p:spPr bwMode="auto">
                <a:xfrm>
                  <a:off x="1920" y="2640"/>
                  <a:ext cx="288" cy="0"/>
                </a:xfrm>
                <a:prstGeom prst="line">
                  <a:avLst/>
                </a:prstGeom>
                <a:noFill/>
                <a:ln w="50800">
                  <a:solidFill>
                    <a:srgbClr val="9933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Line 9"/>
                <p:cNvSpPr>
                  <a:spLocks noChangeShapeType="1"/>
                </p:cNvSpPr>
                <p:nvPr/>
              </p:nvSpPr>
              <p:spPr bwMode="auto">
                <a:xfrm>
                  <a:off x="2208" y="2640"/>
                  <a:ext cx="0" cy="288"/>
                </a:xfrm>
                <a:prstGeom prst="line">
                  <a:avLst/>
                </a:prstGeom>
                <a:noFill/>
                <a:ln w="50800">
                  <a:solidFill>
                    <a:srgbClr val="9933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7" name="Text Box 10"/>
            <p:cNvSpPr txBox="1">
              <a:spLocks noChangeArrowheads="1"/>
            </p:cNvSpPr>
            <p:nvPr/>
          </p:nvSpPr>
          <p:spPr bwMode="auto">
            <a:xfrm>
              <a:off x="1990" y="2918"/>
              <a:ext cx="481" cy="26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kumimoji="1" lang="en-US" altLang="zh-CN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kumimoji="1" lang="zh-CN" altLang="en-US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kumimoji="1"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Text Box 11"/>
            <p:cNvSpPr txBox="1">
              <a:spLocks noChangeArrowheads="1"/>
            </p:cNvSpPr>
            <p:nvPr/>
          </p:nvSpPr>
          <p:spPr bwMode="auto">
            <a:xfrm>
              <a:off x="1872" y="1862"/>
              <a:ext cx="1322" cy="26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r>
                <a:rPr kumimoji="1" lang="en-US" altLang="zh-CN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kumimoji="1" lang="zh-CN" altLang="en-US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kumimoji="1"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4" name="Text Box 12"/>
          <p:cNvSpPr txBox="1">
            <a:spLocks noChangeArrowheads="1"/>
          </p:cNvSpPr>
          <p:nvPr/>
        </p:nvSpPr>
        <p:spPr bwMode="auto">
          <a:xfrm>
            <a:off x="1803400" y="4414341"/>
            <a:ext cx="68008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2×3=6</a:t>
            </a:r>
            <a:r>
              <a:rPr kumimoji="1"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（平方厘米）</a:t>
            </a:r>
            <a:endParaRPr kumimoji="1"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27584" y="843558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200" kern="10" dirty="0">
                <a:ln w="9525">
                  <a:round/>
                </a:ln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kern="10" dirty="0">
                <a:ln w="9525">
                  <a:round/>
                </a:ln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、计算下列图形的面积</a:t>
            </a:r>
            <a:endParaRPr lang="zh-CN" altLang="en-US" sz="3200" kern="10" dirty="0">
              <a:ln w="9525">
                <a:round/>
              </a:ln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827584" y="339502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200" kern="10" dirty="0">
                <a:ln w="9525">
                  <a:round/>
                </a:ln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kern="10" dirty="0">
                <a:ln w="9525">
                  <a:round/>
                </a:ln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、计算下列图形的面积</a:t>
            </a:r>
            <a:endParaRPr lang="zh-CN" altLang="en-US" sz="3200" kern="10" dirty="0">
              <a:ln w="9525">
                <a:round/>
              </a:ln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Group 3"/>
          <p:cNvGrpSpPr/>
          <p:nvPr/>
        </p:nvGrpSpPr>
        <p:grpSpPr bwMode="auto">
          <a:xfrm>
            <a:off x="1692275" y="843558"/>
            <a:ext cx="6624638" cy="3009109"/>
            <a:chOff x="1488" y="1536"/>
            <a:chExt cx="3072" cy="1743"/>
          </a:xfrm>
        </p:grpSpPr>
        <p:grpSp>
          <p:nvGrpSpPr>
            <p:cNvPr id="16" name="Group 4"/>
            <p:cNvGrpSpPr/>
            <p:nvPr/>
          </p:nvGrpSpPr>
          <p:grpSpPr bwMode="auto">
            <a:xfrm>
              <a:off x="1488" y="1536"/>
              <a:ext cx="3072" cy="1488"/>
              <a:chOff x="1488" y="1536"/>
              <a:chExt cx="3072" cy="1488"/>
            </a:xfrm>
          </p:grpSpPr>
          <p:grpSp>
            <p:nvGrpSpPr>
              <p:cNvPr id="19" name="Group 5"/>
              <p:cNvGrpSpPr/>
              <p:nvPr/>
            </p:nvGrpSpPr>
            <p:grpSpPr bwMode="auto">
              <a:xfrm>
                <a:off x="1488" y="1536"/>
                <a:ext cx="3072" cy="1488"/>
                <a:chOff x="1488" y="1680"/>
                <a:chExt cx="2832" cy="1200"/>
              </a:xfrm>
            </p:grpSpPr>
            <p:sp>
              <p:nvSpPr>
                <p:cNvPr id="24" name="Line 6"/>
                <p:cNvSpPr>
                  <a:spLocks noChangeShapeType="1"/>
                </p:cNvSpPr>
                <p:nvPr/>
              </p:nvSpPr>
              <p:spPr bwMode="auto">
                <a:xfrm flipH="1">
                  <a:off x="1488" y="1680"/>
                  <a:ext cx="576" cy="1200"/>
                </a:xfrm>
                <a:prstGeom prst="line">
                  <a:avLst/>
                </a:prstGeom>
                <a:noFill/>
                <a:ln w="762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Line 7"/>
                <p:cNvSpPr>
                  <a:spLocks noChangeShapeType="1"/>
                </p:cNvSpPr>
                <p:nvPr/>
              </p:nvSpPr>
              <p:spPr bwMode="auto">
                <a:xfrm>
                  <a:off x="2064" y="1680"/>
                  <a:ext cx="2256" cy="1200"/>
                </a:xfrm>
                <a:prstGeom prst="line">
                  <a:avLst/>
                </a:prstGeom>
                <a:noFill/>
                <a:ln w="762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Line 8"/>
                <p:cNvSpPr>
                  <a:spLocks noChangeShapeType="1"/>
                </p:cNvSpPr>
                <p:nvPr/>
              </p:nvSpPr>
              <p:spPr bwMode="auto">
                <a:xfrm>
                  <a:off x="1488" y="2880"/>
                  <a:ext cx="2832" cy="0"/>
                </a:xfrm>
                <a:prstGeom prst="line">
                  <a:avLst/>
                </a:prstGeom>
                <a:noFill/>
                <a:ln w="762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0" name="Line 9"/>
              <p:cNvSpPr>
                <a:spLocks noChangeShapeType="1"/>
              </p:cNvSpPr>
              <p:nvPr/>
            </p:nvSpPr>
            <p:spPr bwMode="auto">
              <a:xfrm>
                <a:off x="2160" y="1584"/>
                <a:ext cx="0" cy="1440"/>
              </a:xfrm>
              <a:prstGeom prst="line">
                <a:avLst/>
              </a:prstGeom>
              <a:noFill/>
              <a:ln w="50800">
                <a:solidFill>
                  <a:srgbClr val="993300"/>
                </a:solidFill>
                <a:prstDash val="sysDot"/>
                <a:round/>
              </a:ln>
              <a:effectLst/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" name="Group 10"/>
              <p:cNvGrpSpPr/>
              <p:nvPr/>
            </p:nvGrpSpPr>
            <p:grpSpPr bwMode="auto">
              <a:xfrm>
                <a:off x="2160" y="2688"/>
                <a:ext cx="288" cy="288"/>
                <a:chOff x="1920" y="2640"/>
                <a:chExt cx="288" cy="288"/>
              </a:xfrm>
            </p:grpSpPr>
            <p:sp>
              <p:nvSpPr>
                <p:cNvPr id="22" name="Line 11"/>
                <p:cNvSpPr>
                  <a:spLocks noChangeShapeType="1"/>
                </p:cNvSpPr>
                <p:nvPr/>
              </p:nvSpPr>
              <p:spPr bwMode="auto">
                <a:xfrm>
                  <a:off x="1920" y="2640"/>
                  <a:ext cx="288" cy="0"/>
                </a:xfrm>
                <a:prstGeom prst="line">
                  <a:avLst/>
                </a:prstGeom>
                <a:noFill/>
                <a:ln w="50800">
                  <a:solidFill>
                    <a:srgbClr val="9933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" name="Line 12"/>
                <p:cNvSpPr>
                  <a:spLocks noChangeShapeType="1"/>
                </p:cNvSpPr>
                <p:nvPr/>
              </p:nvSpPr>
              <p:spPr bwMode="auto">
                <a:xfrm>
                  <a:off x="2208" y="2640"/>
                  <a:ext cx="0" cy="288"/>
                </a:xfrm>
                <a:prstGeom prst="line">
                  <a:avLst/>
                </a:prstGeom>
                <a:noFill/>
                <a:ln w="50800">
                  <a:solidFill>
                    <a:srgbClr val="9933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2086" y="2976"/>
              <a:ext cx="504" cy="30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kumimoji="1"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kumimoji="1"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分米</a:t>
              </a:r>
              <a:endPara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2134" y="2006"/>
              <a:ext cx="1322" cy="30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r>
                <a:rPr kumimoji="1"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kumimoji="1"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分米</a:t>
              </a:r>
              <a:endPara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1050925" y="4011910"/>
            <a:ext cx="809307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5×2÷2=5</a:t>
            </a:r>
            <a:r>
              <a:rPr kumimoji="1"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（平方分米）</a:t>
            </a:r>
            <a:endParaRPr kumimoji="1"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9" name="Text Box 2"/>
          <p:cNvSpPr txBox="1">
            <a:spLocks noChangeArrowheads="1"/>
          </p:cNvSpPr>
          <p:nvPr/>
        </p:nvSpPr>
        <p:spPr bwMode="auto">
          <a:xfrm>
            <a:off x="2627784" y="339502"/>
            <a:ext cx="57438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指出梯形的上底、下底和高</a:t>
            </a:r>
            <a:endParaRPr kumimoji="1"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0" name="Group 3"/>
          <p:cNvGrpSpPr/>
          <p:nvPr/>
        </p:nvGrpSpPr>
        <p:grpSpPr bwMode="auto">
          <a:xfrm>
            <a:off x="1979712" y="477167"/>
            <a:ext cx="5715000" cy="4614863"/>
            <a:chOff x="1392" y="480"/>
            <a:chExt cx="3600" cy="2907"/>
          </a:xfrm>
        </p:grpSpPr>
        <p:grpSp>
          <p:nvGrpSpPr>
            <p:cNvPr id="51" name="Group 4"/>
            <p:cNvGrpSpPr/>
            <p:nvPr/>
          </p:nvGrpSpPr>
          <p:grpSpPr bwMode="auto">
            <a:xfrm>
              <a:off x="1392" y="1104"/>
              <a:ext cx="3600" cy="1920"/>
              <a:chOff x="1392" y="1104"/>
              <a:chExt cx="3600" cy="1920"/>
            </a:xfrm>
          </p:grpSpPr>
          <p:grpSp>
            <p:nvGrpSpPr>
              <p:cNvPr id="55" name="Group 5"/>
              <p:cNvGrpSpPr/>
              <p:nvPr/>
            </p:nvGrpSpPr>
            <p:grpSpPr bwMode="auto">
              <a:xfrm>
                <a:off x="1392" y="1104"/>
                <a:ext cx="3600" cy="1920"/>
                <a:chOff x="1392" y="1536"/>
                <a:chExt cx="2976" cy="1392"/>
              </a:xfrm>
            </p:grpSpPr>
            <p:sp>
              <p:nvSpPr>
                <p:cNvPr id="60" name="Line 6"/>
                <p:cNvSpPr>
                  <a:spLocks noChangeShapeType="1"/>
                </p:cNvSpPr>
                <p:nvPr/>
              </p:nvSpPr>
              <p:spPr bwMode="auto">
                <a:xfrm>
                  <a:off x="1728" y="1536"/>
                  <a:ext cx="1344" cy="0"/>
                </a:xfrm>
                <a:prstGeom prst="line">
                  <a:avLst/>
                </a:prstGeom>
                <a:noFill/>
                <a:ln w="762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36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1" name="Line 7"/>
                <p:cNvSpPr>
                  <a:spLocks noChangeShapeType="1"/>
                </p:cNvSpPr>
                <p:nvPr/>
              </p:nvSpPr>
              <p:spPr bwMode="auto">
                <a:xfrm>
                  <a:off x="1392" y="2928"/>
                  <a:ext cx="2976" cy="0"/>
                </a:xfrm>
                <a:prstGeom prst="line">
                  <a:avLst/>
                </a:prstGeom>
                <a:noFill/>
                <a:ln w="762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36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2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1392" y="1536"/>
                  <a:ext cx="336" cy="1392"/>
                </a:xfrm>
                <a:prstGeom prst="line">
                  <a:avLst/>
                </a:prstGeom>
                <a:noFill/>
                <a:ln w="762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36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3" name="Line 9"/>
                <p:cNvSpPr>
                  <a:spLocks noChangeShapeType="1"/>
                </p:cNvSpPr>
                <p:nvPr/>
              </p:nvSpPr>
              <p:spPr bwMode="auto">
                <a:xfrm>
                  <a:off x="3072" y="1536"/>
                  <a:ext cx="1296" cy="1392"/>
                </a:xfrm>
                <a:prstGeom prst="line">
                  <a:avLst/>
                </a:prstGeom>
                <a:noFill/>
                <a:ln w="762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36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6" name="Line 10"/>
              <p:cNvSpPr>
                <a:spLocks noChangeShapeType="1"/>
              </p:cNvSpPr>
              <p:nvPr/>
            </p:nvSpPr>
            <p:spPr bwMode="auto">
              <a:xfrm>
                <a:off x="3408" y="1104"/>
                <a:ext cx="0" cy="192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ysDot"/>
                <a:round/>
              </a:ln>
              <a:effectLst/>
            </p:spPr>
            <p:txBody>
              <a:bodyPr/>
              <a:lstStyle/>
              <a:p>
                <a:endParaRPr lang="zh-CN" altLang="en-US" sz="36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7" name="Group 11"/>
              <p:cNvGrpSpPr/>
              <p:nvPr/>
            </p:nvGrpSpPr>
            <p:grpSpPr bwMode="auto">
              <a:xfrm>
                <a:off x="3408" y="2736"/>
                <a:ext cx="336" cy="288"/>
                <a:chOff x="3408" y="2688"/>
                <a:chExt cx="336" cy="288"/>
              </a:xfrm>
            </p:grpSpPr>
            <p:sp>
              <p:nvSpPr>
                <p:cNvPr id="58" name="Line 12"/>
                <p:cNvSpPr>
                  <a:spLocks noChangeShapeType="1"/>
                </p:cNvSpPr>
                <p:nvPr/>
              </p:nvSpPr>
              <p:spPr bwMode="auto">
                <a:xfrm>
                  <a:off x="3408" y="2688"/>
                  <a:ext cx="336" cy="0"/>
                </a:xfrm>
                <a:prstGeom prst="line">
                  <a:avLst/>
                </a:prstGeom>
                <a:noFill/>
                <a:ln w="5080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36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9" name="Line 13"/>
                <p:cNvSpPr>
                  <a:spLocks noChangeShapeType="1"/>
                </p:cNvSpPr>
                <p:nvPr/>
              </p:nvSpPr>
              <p:spPr bwMode="auto">
                <a:xfrm>
                  <a:off x="3744" y="2688"/>
                  <a:ext cx="0" cy="288"/>
                </a:xfrm>
                <a:prstGeom prst="line">
                  <a:avLst/>
                </a:prstGeom>
                <a:noFill/>
                <a:ln w="5080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 sz="36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52" name="Text Box 14"/>
            <p:cNvSpPr txBox="1">
              <a:spLocks noChangeArrowheads="1"/>
            </p:cNvSpPr>
            <p:nvPr/>
          </p:nvSpPr>
          <p:spPr bwMode="auto">
            <a:xfrm>
              <a:off x="2422" y="2980"/>
              <a:ext cx="116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endParaRPr kumimoji="1" lang="zh-CN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Text Box 15"/>
            <p:cNvSpPr txBox="1">
              <a:spLocks noChangeArrowheads="1"/>
            </p:cNvSpPr>
            <p:nvPr/>
          </p:nvSpPr>
          <p:spPr bwMode="auto">
            <a:xfrm>
              <a:off x="2160" y="480"/>
              <a:ext cx="116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endParaRPr kumimoji="1" lang="zh-CN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Text Box 16"/>
            <p:cNvSpPr txBox="1">
              <a:spLocks noChangeArrowheads="1"/>
            </p:cNvSpPr>
            <p:nvPr/>
          </p:nvSpPr>
          <p:spPr bwMode="auto">
            <a:xfrm>
              <a:off x="2352" y="1824"/>
              <a:ext cx="116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endParaRPr kumimoji="1" lang="zh-CN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4" name="Text Box 17"/>
          <p:cNvSpPr txBox="1">
            <a:spLocks noChangeArrowheads="1"/>
          </p:cNvSpPr>
          <p:nvPr/>
        </p:nvSpPr>
        <p:spPr bwMode="auto">
          <a:xfrm>
            <a:off x="3198912" y="851431"/>
            <a:ext cx="1107996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上底</a:t>
            </a:r>
            <a:endParaRPr kumimoji="1" lang="zh-CN" altLang="en-US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Text Box 18"/>
          <p:cNvSpPr txBox="1">
            <a:spLocks noChangeArrowheads="1"/>
          </p:cNvSpPr>
          <p:nvPr/>
        </p:nvSpPr>
        <p:spPr bwMode="auto">
          <a:xfrm>
            <a:off x="3122712" y="4445699"/>
            <a:ext cx="1107996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6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下底</a:t>
            </a:r>
            <a:endParaRPr kumimoji="1" lang="zh-CN" altLang="en-US" sz="36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 Box 19"/>
          <p:cNvSpPr txBox="1">
            <a:spLocks noChangeArrowheads="1"/>
          </p:cNvSpPr>
          <p:nvPr/>
        </p:nvSpPr>
        <p:spPr bwMode="auto">
          <a:xfrm>
            <a:off x="4341912" y="2235899"/>
            <a:ext cx="646331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6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kumimoji="1" lang="zh-CN" altLang="en-US" sz="36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utoUpdateAnimBg="0"/>
      <p:bldP spid="64" grpId="0" autoUpdateAnimBg="0"/>
      <p:bldP spid="65" grpId="0" autoUpdateAnimBg="0"/>
      <p:bldP spid="6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180975" y="188913"/>
            <a:ext cx="91440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拼一拼：请拿出两个完全相同的梯形拼拼看，你能拼成我们学过的什么图形？</a:t>
            </a:r>
            <a:endParaRPr kumimoji="1" lang="zh-CN" altLang="en-US" sz="4000" b="1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762000" y="3082230"/>
            <a:ext cx="381000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可以这样拼：</a:t>
            </a:r>
            <a:endParaRPr kumimoji="1"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AutoShape 4"/>
          <p:cNvSpPr>
            <a:spLocks noChangeArrowheads="1"/>
          </p:cNvSpPr>
          <p:nvPr/>
        </p:nvSpPr>
        <p:spPr bwMode="auto">
          <a:xfrm>
            <a:off x="4144665" y="3301355"/>
            <a:ext cx="2057400" cy="12954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auto">
          <a:xfrm>
            <a:off x="1403350" y="1563638"/>
            <a:ext cx="2057400" cy="12954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5292725" y="1563638"/>
            <a:ext cx="2057400" cy="12954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auto">
          <a:xfrm rot="10800000">
            <a:off x="5682952" y="3291830"/>
            <a:ext cx="2057400" cy="12954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  <p:bldP spid="26" grpId="0" animBg="1" autoUpdateAnimBg="0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2"/>
          <p:cNvSpPr txBox="1">
            <a:spLocks noChangeArrowheads="1"/>
          </p:cNvSpPr>
          <p:nvPr/>
        </p:nvSpPr>
        <p:spPr bwMode="auto">
          <a:xfrm>
            <a:off x="228600" y="404813"/>
            <a:ext cx="9144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小组讨论：通过以上试验，你发现了什么？</a:t>
            </a:r>
            <a:endParaRPr kumimoji="1" lang="zh-CN" altLang="en-US" sz="2400" b="1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 Box 3"/>
          <p:cNvSpPr txBox="1">
            <a:spLocks noChangeArrowheads="1"/>
          </p:cNvSpPr>
          <p:nvPr/>
        </p:nvSpPr>
        <p:spPr bwMode="auto">
          <a:xfrm>
            <a:off x="381000" y="987574"/>
            <a:ext cx="86169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一、两个完全一样的梯形都可以拼成一个平行四边形。</a:t>
            </a:r>
            <a:endParaRPr kumimoji="1"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384175" y="1486198"/>
            <a:ext cx="85375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二、这个平行四边形的底等于梯形的上、下底的和。</a:t>
            </a:r>
            <a:endParaRPr kumimoji="1"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Text Box 5"/>
          <p:cNvSpPr txBox="1">
            <a:spLocks noChangeArrowheads="1"/>
          </p:cNvSpPr>
          <p:nvPr/>
        </p:nvSpPr>
        <p:spPr bwMode="auto">
          <a:xfrm>
            <a:off x="412750" y="2110085"/>
            <a:ext cx="70612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三、这个平行四边形的高等于梯形的高。</a:t>
            </a:r>
            <a:endParaRPr kumimoji="1"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 Box 6"/>
          <p:cNvSpPr txBox="1">
            <a:spLocks noChangeArrowheads="1"/>
          </p:cNvSpPr>
          <p:nvPr/>
        </p:nvSpPr>
        <p:spPr bwMode="auto">
          <a:xfrm>
            <a:off x="412750" y="2571750"/>
            <a:ext cx="87312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四、每个梯形的面积就是这个平行四边形面积的一半。</a:t>
            </a:r>
            <a:endParaRPr kumimoji="1"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Text Box 7"/>
          <p:cNvSpPr txBox="1">
            <a:spLocks noChangeArrowheads="1"/>
          </p:cNvSpPr>
          <p:nvPr/>
        </p:nvSpPr>
        <p:spPr bwMode="auto">
          <a:xfrm>
            <a:off x="323850" y="3939902"/>
            <a:ext cx="8358188" cy="46166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梯形的面积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（上底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下底）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kumimoji="1"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Rectangle 8"/>
          <p:cNvSpPr>
            <a:spLocks noChangeArrowheads="1"/>
          </p:cNvSpPr>
          <p:nvPr/>
        </p:nvSpPr>
        <p:spPr bwMode="auto">
          <a:xfrm>
            <a:off x="0" y="3291830"/>
            <a:ext cx="6407150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kumimoji="1" lang="zh-CN" altLang="en-US" sz="24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所以可以得出以下结论：</a:t>
            </a:r>
            <a:endParaRPr kumimoji="1" lang="zh-CN" altLang="en-US" sz="2400" b="1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utoUpdateAnimBg="0"/>
      <p:bldP spid="58" grpId="0" autoUpdateAnimBg="0"/>
      <p:bldP spid="59" grpId="0" autoUpdateAnimBg="0"/>
      <p:bldP spid="60" grpId="0" autoUpdateAnimBg="0"/>
      <p:bldP spid="61" grpId="0" autoUpdateAnimBg="0"/>
      <p:bldP spid="62" grpId="0" animBg="1" autoUpdateAnimBg="0"/>
      <p:bldP spid="6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2"/>
          <p:cNvSpPr>
            <a:spLocks noChangeArrowheads="1"/>
          </p:cNvSpPr>
          <p:nvPr/>
        </p:nvSpPr>
        <p:spPr bwMode="auto">
          <a:xfrm>
            <a:off x="852736" y="1129258"/>
            <a:ext cx="5791200" cy="3276600"/>
          </a:xfrm>
          <a:prstGeom prst="triangle">
            <a:avLst>
              <a:gd name="adj" fmla="val 199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 sz="2800"/>
          </a:p>
        </p:txBody>
      </p:sp>
      <p:sp>
        <p:nvSpPr>
          <p:cNvPr id="32" name="Freeform 3"/>
          <p:cNvSpPr/>
          <p:nvPr/>
        </p:nvSpPr>
        <p:spPr bwMode="auto">
          <a:xfrm>
            <a:off x="2054474" y="1111796"/>
            <a:ext cx="4648200" cy="3276600"/>
          </a:xfrm>
          <a:custGeom>
            <a:avLst/>
            <a:gdLst>
              <a:gd name="T0" fmla="*/ 0 w 2928"/>
              <a:gd name="T1" fmla="*/ 0 h 2064"/>
              <a:gd name="T2" fmla="*/ 2147483646 w 2928"/>
              <a:gd name="T3" fmla="*/ 0 h 2064"/>
              <a:gd name="T4" fmla="*/ 2147483646 w 2928"/>
              <a:gd name="T5" fmla="*/ 2147483646 h 2064"/>
              <a:gd name="T6" fmla="*/ 0 w 2928"/>
              <a:gd name="T7" fmla="*/ 0 h 206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8" h="2064">
                <a:moveTo>
                  <a:pt x="0" y="0"/>
                </a:moveTo>
                <a:lnTo>
                  <a:pt x="2112" y="0"/>
                </a:lnTo>
                <a:lnTo>
                  <a:pt x="2928" y="20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 sz="2800"/>
          </a:p>
        </p:txBody>
      </p:sp>
      <p:sp>
        <p:nvSpPr>
          <p:cNvPr id="33" name="Line 4"/>
          <p:cNvSpPr>
            <a:spLocks noChangeShapeType="1"/>
          </p:cNvSpPr>
          <p:nvPr/>
        </p:nvSpPr>
        <p:spPr bwMode="auto">
          <a:xfrm>
            <a:off x="776536" y="1091158"/>
            <a:ext cx="7758113" cy="20638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 sz="2800"/>
          </a:p>
        </p:txBody>
      </p:sp>
      <p:sp>
        <p:nvSpPr>
          <p:cNvPr id="34" name="Line 5"/>
          <p:cNvSpPr>
            <a:spLocks noChangeShapeType="1"/>
          </p:cNvSpPr>
          <p:nvPr/>
        </p:nvSpPr>
        <p:spPr bwMode="auto">
          <a:xfrm flipV="1">
            <a:off x="395536" y="4423321"/>
            <a:ext cx="8139113" cy="20637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 sz="2800"/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3275856" y="195486"/>
            <a:ext cx="252825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第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种：分割法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762000" y="953666"/>
            <a:ext cx="5791200" cy="3276600"/>
          </a:xfrm>
          <a:prstGeom prst="triangle">
            <a:avLst>
              <a:gd name="adj" fmla="val 199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3" name="Freeform 3"/>
          <p:cNvSpPr/>
          <p:nvPr/>
        </p:nvSpPr>
        <p:spPr bwMode="auto">
          <a:xfrm>
            <a:off x="3505200" y="953666"/>
            <a:ext cx="4648200" cy="3276600"/>
          </a:xfrm>
          <a:custGeom>
            <a:avLst/>
            <a:gdLst>
              <a:gd name="T0" fmla="*/ 0 w 2928"/>
              <a:gd name="T1" fmla="*/ 0 h 2064"/>
              <a:gd name="T2" fmla="*/ 2147483646 w 2928"/>
              <a:gd name="T3" fmla="*/ 0 h 2064"/>
              <a:gd name="T4" fmla="*/ 2147483646 w 2928"/>
              <a:gd name="T5" fmla="*/ 2147483646 h 2064"/>
              <a:gd name="T6" fmla="*/ 0 w 2928"/>
              <a:gd name="T7" fmla="*/ 0 h 206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8" h="2064">
                <a:moveTo>
                  <a:pt x="0" y="0"/>
                </a:moveTo>
                <a:lnTo>
                  <a:pt x="2112" y="0"/>
                </a:lnTo>
                <a:lnTo>
                  <a:pt x="2928" y="20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228600" y="915566"/>
            <a:ext cx="8686800" cy="0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5" name="Line 5"/>
          <p:cNvSpPr>
            <a:spLocks noChangeShapeType="1"/>
          </p:cNvSpPr>
          <p:nvPr/>
        </p:nvSpPr>
        <p:spPr bwMode="auto">
          <a:xfrm>
            <a:off x="228600" y="4268366"/>
            <a:ext cx="8686800" cy="0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6" name="Line 6"/>
          <p:cNvSpPr>
            <a:spLocks noChangeShapeType="1"/>
          </p:cNvSpPr>
          <p:nvPr/>
        </p:nvSpPr>
        <p:spPr bwMode="auto">
          <a:xfrm>
            <a:off x="1905000" y="953666"/>
            <a:ext cx="0" cy="3276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" name="Line 7"/>
          <p:cNvSpPr>
            <a:spLocks noChangeShapeType="1"/>
          </p:cNvSpPr>
          <p:nvPr/>
        </p:nvSpPr>
        <p:spPr bwMode="auto">
          <a:xfrm flipV="1">
            <a:off x="8153400" y="915566"/>
            <a:ext cx="0" cy="3276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8" name="Line 8"/>
          <p:cNvSpPr>
            <a:spLocks noChangeShapeType="1"/>
          </p:cNvSpPr>
          <p:nvPr/>
        </p:nvSpPr>
        <p:spPr bwMode="auto">
          <a:xfrm flipV="1">
            <a:off x="7315200" y="953666"/>
            <a:ext cx="0" cy="3276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477000" y="953666"/>
            <a:ext cx="0" cy="3276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" name="Line 10"/>
          <p:cNvSpPr>
            <a:spLocks noChangeShapeType="1"/>
          </p:cNvSpPr>
          <p:nvPr/>
        </p:nvSpPr>
        <p:spPr bwMode="auto">
          <a:xfrm flipV="1">
            <a:off x="5562600" y="953666"/>
            <a:ext cx="0" cy="3276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" name="Line 11"/>
          <p:cNvSpPr>
            <a:spLocks noChangeShapeType="1"/>
          </p:cNvSpPr>
          <p:nvPr/>
        </p:nvSpPr>
        <p:spPr bwMode="auto">
          <a:xfrm flipV="1">
            <a:off x="4572000" y="953666"/>
            <a:ext cx="0" cy="3276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" name="Line 12"/>
          <p:cNvSpPr>
            <a:spLocks noChangeShapeType="1"/>
          </p:cNvSpPr>
          <p:nvPr/>
        </p:nvSpPr>
        <p:spPr bwMode="auto">
          <a:xfrm flipV="1">
            <a:off x="3733800" y="953666"/>
            <a:ext cx="0" cy="3276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" name="Line 13"/>
          <p:cNvSpPr>
            <a:spLocks noChangeShapeType="1"/>
          </p:cNvSpPr>
          <p:nvPr/>
        </p:nvSpPr>
        <p:spPr bwMode="auto">
          <a:xfrm flipV="1">
            <a:off x="2819400" y="953666"/>
            <a:ext cx="0" cy="3276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 flipV="1">
            <a:off x="1905000" y="953666"/>
            <a:ext cx="0" cy="3276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2"/>
          <p:cNvGrpSpPr/>
          <p:nvPr/>
        </p:nvGrpSpPr>
        <p:grpSpPr bwMode="auto">
          <a:xfrm>
            <a:off x="2057400" y="3244230"/>
            <a:ext cx="5105400" cy="1752600"/>
            <a:chOff x="576" y="1920"/>
            <a:chExt cx="3216" cy="1104"/>
          </a:xfrm>
        </p:grpSpPr>
        <p:sp>
          <p:nvSpPr>
            <p:cNvPr id="41" name="AutoShape 3"/>
            <p:cNvSpPr>
              <a:spLocks noChangeArrowheads="1"/>
            </p:cNvSpPr>
            <p:nvPr/>
          </p:nvSpPr>
          <p:spPr bwMode="auto">
            <a:xfrm rot="10800000">
              <a:off x="576" y="1920"/>
              <a:ext cx="1968" cy="1104"/>
            </a:xfrm>
            <a:custGeom>
              <a:avLst/>
              <a:gdLst>
                <a:gd name="T0" fmla="*/ 15 w 21600"/>
                <a:gd name="T1" fmla="*/ 1 h 21600"/>
                <a:gd name="T2" fmla="*/ 8 w 21600"/>
                <a:gd name="T3" fmla="*/ 3 h 21600"/>
                <a:gd name="T4" fmla="*/ 1 w 21600"/>
                <a:gd name="T5" fmla="*/ 1 h 21600"/>
                <a:gd name="T6" fmla="*/ 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139 w 21600"/>
                <a:gd name="T13" fmla="*/ 3130 h 21600"/>
                <a:gd name="T14" fmla="*/ 18461 w 21600"/>
                <a:gd name="T15" fmla="*/ 184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667" y="21600"/>
                  </a:lnTo>
                  <a:lnTo>
                    <a:pt x="1893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AutoShape 4"/>
            <p:cNvSpPr>
              <a:spLocks noChangeArrowheads="1"/>
            </p:cNvSpPr>
            <p:nvPr/>
          </p:nvSpPr>
          <p:spPr bwMode="auto">
            <a:xfrm rot="-40725">
              <a:off x="2304" y="1920"/>
              <a:ext cx="1488" cy="1104"/>
            </a:xfrm>
            <a:custGeom>
              <a:avLst/>
              <a:gdLst>
                <a:gd name="T0" fmla="*/ 6 w 21600"/>
                <a:gd name="T1" fmla="*/ 1 h 21600"/>
                <a:gd name="T2" fmla="*/ 4 w 21600"/>
                <a:gd name="T3" fmla="*/ 3 h 21600"/>
                <a:gd name="T4" fmla="*/ 1 w 21600"/>
                <a:gd name="T5" fmla="*/ 1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556 w 21600"/>
                <a:gd name="T13" fmla="*/ 3541 h 21600"/>
                <a:gd name="T14" fmla="*/ 18044 w 21600"/>
                <a:gd name="T15" fmla="*/ 1805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500" y="21600"/>
                  </a:lnTo>
                  <a:lnTo>
                    <a:pt x="181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457200" y="339502"/>
            <a:ext cx="8292655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kumimoji="1"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种：割补法。可以把梯形先分成两个</a:t>
            </a:r>
            <a:endParaRPr kumimoji="1"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小梯形，再转化成平行四边形。</a:t>
            </a:r>
            <a:endParaRPr kumimoji="1"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Group 6"/>
          <p:cNvGrpSpPr/>
          <p:nvPr/>
        </p:nvGrpSpPr>
        <p:grpSpPr bwMode="auto">
          <a:xfrm>
            <a:off x="2057400" y="1491630"/>
            <a:ext cx="3124200" cy="3505200"/>
            <a:chOff x="576" y="816"/>
            <a:chExt cx="1968" cy="2208"/>
          </a:xfrm>
        </p:grpSpPr>
        <p:sp>
          <p:nvSpPr>
            <p:cNvPr id="45" name="AutoShape 7"/>
            <p:cNvSpPr>
              <a:spLocks noChangeArrowheads="1"/>
            </p:cNvSpPr>
            <p:nvPr/>
          </p:nvSpPr>
          <p:spPr bwMode="auto">
            <a:xfrm rot="10800000">
              <a:off x="816" y="816"/>
              <a:ext cx="1488" cy="1104"/>
            </a:xfrm>
            <a:custGeom>
              <a:avLst/>
              <a:gdLst>
                <a:gd name="T0" fmla="*/ 6 w 21600"/>
                <a:gd name="T1" fmla="*/ 1 h 21600"/>
                <a:gd name="T2" fmla="*/ 4 w 21600"/>
                <a:gd name="T3" fmla="*/ 3 h 21600"/>
                <a:gd name="T4" fmla="*/ 1 w 21600"/>
                <a:gd name="T5" fmla="*/ 1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687 w 21600"/>
                <a:gd name="T13" fmla="*/ 3678 h 21600"/>
                <a:gd name="T14" fmla="*/ 17913 w 21600"/>
                <a:gd name="T15" fmla="*/ 1792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774" y="21600"/>
                  </a:lnTo>
                  <a:lnTo>
                    <a:pt x="1782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AutoShape 8"/>
            <p:cNvSpPr>
              <a:spLocks noChangeArrowheads="1"/>
            </p:cNvSpPr>
            <p:nvPr/>
          </p:nvSpPr>
          <p:spPr bwMode="auto">
            <a:xfrm rot="10800000">
              <a:off x="576" y="1920"/>
              <a:ext cx="1968" cy="1104"/>
            </a:xfrm>
            <a:custGeom>
              <a:avLst/>
              <a:gdLst>
                <a:gd name="T0" fmla="*/ 15 w 21600"/>
                <a:gd name="T1" fmla="*/ 1 h 21600"/>
                <a:gd name="T2" fmla="*/ 8 w 21600"/>
                <a:gd name="T3" fmla="*/ 3 h 21600"/>
                <a:gd name="T4" fmla="*/ 1 w 21600"/>
                <a:gd name="T5" fmla="*/ 1 h 21600"/>
                <a:gd name="T6" fmla="*/ 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139 w 21600"/>
                <a:gd name="T13" fmla="*/ 3130 h 21600"/>
                <a:gd name="T14" fmla="*/ 18461 w 21600"/>
                <a:gd name="T15" fmla="*/ 184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667" y="21600"/>
                  </a:lnTo>
                  <a:lnTo>
                    <a:pt x="1893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719</Words>
  <Application>WPS 演示</Application>
  <PresentationFormat>全屏显示(16:9)</PresentationFormat>
  <Paragraphs>137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114</cp:revision>
  <dcterms:created xsi:type="dcterms:W3CDTF">2018-09-11T05:46:00Z</dcterms:created>
  <dcterms:modified xsi:type="dcterms:W3CDTF">2023-08-28T08:55:56Z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BE67C28B575C4CD8A25513391A9D2600_12</vt:lpwstr>
  </property>
</Properties>
</file>