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gif" ContentType="image/gif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3"/>
  </p:sldMasterIdLst>
  <p:notesMasterIdLst>
    <p:notesMasterId r:id="rId19"/>
  </p:notesMasterIdLst>
  <p:sldIdLst>
    <p:sldId id="256" r:id="rId4"/>
    <p:sldId id="278" r:id="rId5"/>
    <p:sldId id="301" r:id="rId6"/>
    <p:sldId id="337" r:id="rId7"/>
    <p:sldId id="358" r:id="rId8"/>
    <p:sldId id="338" r:id="rId9"/>
    <p:sldId id="342" r:id="rId10"/>
    <p:sldId id="360" r:id="rId11"/>
    <p:sldId id="339" r:id="rId12"/>
    <p:sldId id="372" r:id="rId13"/>
    <p:sldId id="340" r:id="rId14"/>
    <p:sldId id="352" r:id="rId15"/>
    <p:sldId id="345" r:id="rId16"/>
    <p:sldId id="343" r:id="rId17"/>
    <p:sldId id="271" r:id="rId18"/>
  </p:sldIdLst>
  <p:sldSz cx="9144000" cy="5143500" type="screen16x9"/>
  <p:notesSz cx="6858000" cy="9144000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34" userDrawn="1">
          <p15:clr>
            <a:srgbClr val="A4A3A4"/>
          </p15:clr>
        </p15:guide>
        <p15:guide id="2" pos="2846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w.xkb1.com" initials="w" lastIdx="2" clrIdx="0"/>
  <p:cmAuthor id="2" name="User" initials="U" lastIdx="4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855" autoAdjust="0"/>
    <p:restoredTop sz="99852" autoAdjust="0"/>
  </p:normalViewPr>
  <p:slideViewPr>
    <p:cSldViewPr showGuides="1">
      <p:cViewPr varScale="1">
        <p:scale>
          <a:sx n="114" d="100"/>
          <a:sy n="114" d="100"/>
        </p:scale>
        <p:origin x="-816" y="-102"/>
      </p:cViewPr>
      <p:guideLst>
        <p:guide orient="horz" pos="1734"/>
        <p:guide pos="284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4" Type="http://schemas.openxmlformats.org/officeDocument/2006/relationships/tags" Target="tags/tag1.xml"/><Relationship Id="rId23" Type="http://schemas.openxmlformats.org/officeDocument/2006/relationships/commentAuthors" Target="commentAuthors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openxmlformats.org/officeDocument/2006/relationships/slide" Target="../slides/slide1.xml"/><Relationship Id="rId7" Type="http://schemas.openxmlformats.org/officeDocument/2006/relationships/image" Target="../media/image3.png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2.png"/><Relationship Id="rId4" Type="http://schemas.openxmlformats.org/officeDocument/2006/relationships/image" Target="../media/image3.png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79705" y="92710"/>
            <a:ext cx="197675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描述旋转方向及旋转角度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1"/>
          <p:cNvGrpSpPr/>
          <p:nvPr userDrawn="1"/>
        </p:nvGrpSpPr>
        <p:grpSpPr>
          <a:xfrm>
            <a:off x="8028163" y="4752461"/>
            <a:ext cx="1105042" cy="370719"/>
            <a:chOff x="7643422" y="4681236"/>
            <a:chExt cx="1105042" cy="370719"/>
          </a:xfrm>
        </p:grpSpPr>
        <p:pic>
          <p:nvPicPr>
            <p:cNvPr id="3" name="图片 2">
              <a:hlinkClick r:id="rId8" action="ppaction://hlinksldjump"/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" name="文本框 26">
              <a:hlinkClick r:id="rId8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b="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</p:sldLayoutIdLst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.xml"/><Relationship Id="rId7" Type="http://schemas.openxmlformats.org/officeDocument/2006/relationships/image" Target="../media/image6.png"/><Relationship Id="rId6" Type="http://schemas.openxmlformats.org/officeDocument/2006/relationships/slide" Target="slide10.xml"/><Relationship Id="rId5" Type="http://schemas.openxmlformats.org/officeDocument/2006/relationships/slide" Target="slide1.xml"/><Relationship Id="rId4" Type="http://schemas.openxmlformats.org/officeDocument/2006/relationships/slide" Target="slide15.xml"/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2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1.wmf"/><Relationship Id="rId2" Type="http://schemas.openxmlformats.org/officeDocument/2006/relationships/oleObject" Target="../embeddings/oleObject2.bin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4.png"/><Relationship Id="rId1" Type="http://schemas.openxmlformats.org/officeDocument/2006/relationships/image" Target="../media/image23.emf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3.png"/><Relationship Id="rId1" Type="http://schemas.openxmlformats.org/officeDocument/2006/relationships/image" Target="../media/image12.GIF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4.wmf"/><Relationship Id="rId1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西师大版  数学  五年级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282737" y="1725350"/>
            <a:ext cx="6362960" cy="746358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4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描述旋转方向及旋转角度</a:t>
            </a:r>
            <a:endParaRPr lang="zh-CN" altLang="en-US" sz="44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课前导入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66772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6263640" cy="68389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zh-CN" sz="4000" b="1" dirty="0">
                <a:solidFill>
                  <a:srgbClr val="0050AA"/>
                </a:solidFill>
                <a:latin typeface="+mj-ea"/>
                <a:ea typeface="+mj-ea"/>
              </a:rPr>
              <a:t>图形的平移、旋转与轴对称</a:t>
            </a:r>
            <a:endParaRPr lang="zh-CN" altLang="zh-CN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07035" cy="6299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2</a:t>
              </a:r>
              <a:endParaRPr kumimoji="1" lang="en-US" altLang="zh-CN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504" y="1446530"/>
            <a:ext cx="9036496" cy="248364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9" name="TextBox 5"/>
          <p:cNvSpPr/>
          <p:nvPr/>
        </p:nvSpPr>
        <p:spPr>
          <a:xfrm>
            <a:off x="1309370" y="1001395"/>
            <a:ext cx="61067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从这幅图中你看到了转杆是怎样旋转的？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圆角矩形标注 1"/>
          <p:cNvSpPr/>
          <p:nvPr/>
        </p:nvSpPr>
        <p:spPr>
          <a:xfrm>
            <a:off x="2119630" y="3930015"/>
            <a:ext cx="2519680" cy="628650"/>
          </a:xfrm>
          <a:prstGeom prst="wedgeRoundRectCallout">
            <a:avLst>
              <a:gd name="adj1" fmla="val 44030"/>
              <a:gd name="adj2" fmla="val -150148"/>
              <a:gd name="adj3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顺时针方向旋转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圆角矩形标注 2"/>
          <p:cNvSpPr/>
          <p:nvPr/>
        </p:nvSpPr>
        <p:spPr>
          <a:xfrm>
            <a:off x="4896485" y="3930015"/>
            <a:ext cx="2519680" cy="628650"/>
          </a:xfrm>
          <a:prstGeom prst="wedgeRoundRectCallout">
            <a:avLst>
              <a:gd name="adj1" fmla="val 47241"/>
              <a:gd name="adj2" fmla="val -92206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逆时针方向旋转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4"/>
          <p:cNvSpPr txBox="1"/>
          <p:nvPr/>
        </p:nvSpPr>
        <p:spPr>
          <a:xfrm>
            <a:off x="620450" y="35690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/>
      <p:bldP spid="2" grpId="0" animBg="1"/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AZEMOWJ@M%5N%C0K{HQN074"/>
          <p:cNvPicPr>
            <a:picLocks noChangeAspect="1"/>
          </p:cNvPicPr>
          <p:nvPr/>
        </p:nvPicPr>
        <p:blipFill>
          <a:blip r:embed="rId1"/>
          <a:srcRect l="2890" t="24480" r="5832" b="13087"/>
          <a:stretch>
            <a:fillRect/>
          </a:stretch>
        </p:blipFill>
        <p:spPr>
          <a:xfrm>
            <a:off x="2406015" y="1217295"/>
            <a:ext cx="4412615" cy="215392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77545" y="695325"/>
            <a:ext cx="14192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填一填。</a:t>
            </a:r>
            <a:endParaRPr lang="zh-CN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76350" y="3784600"/>
            <a:ext cx="66719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图形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A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     ）旋转（     ）形成图形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B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406015" y="3815715"/>
            <a:ext cx="111696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顺时针</a:t>
            </a:r>
            <a:endParaRPr lang="zh-CN" altLang="en-US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87240" y="3784600"/>
            <a:ext cx="7569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90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°</a:t>
            </a:r>
            <a:endParaRPr lang="zh-CN" altLang="en-US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077622" y="945024"/>
            <a:ext cx="742055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将下面的图案绕点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“O”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按顺时针方向旋转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90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°，得到的图案是（    ）。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70605" y="2002790"/>
            <a:ext cx="939800" cy="583565"/>
          </a:xfrm>
          <a:prstGeom prst="rect">
            <a:avLst/>
          </a:prstGeom>
        </p:spPr>
      </p:pic>
      <p:sp>
        <p:nvSpPr>
          <p:cNvPr id="5" name="流程图: 终止 4"/>
          <p:cNvSpPr/>
          <p:nvPr/>
        </p:nvSpPr>
        <p:spPr>
          <a:xfrm>
            <a:off x="539750" y="483870"/>
            <a:ext cx="1522730" cy="431800"/>
          </a:xfrm>
          <a:prstGeom prst="flowChartTerminator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选一选。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843808" y="1550568"/>
            <a:ext cx="4483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en-US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7" name="对象 6"/>
          <p:cNvGraphicFramePr/>
          <p:nvPr/>
        </p:nvGraphicFramePr>
        <p:xfrm>
          <a:off x="1608455" y="2760980"/>
          <a:ext cx="5557520" cy="8864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" r:id="rId2" imgW="5553075" imgH="885825" progId="Paint.Picture">
                  <p:embed/>
                </p:oleObj>
              </mc:Choice>
              <mc:Fallback>
                <p:oleObj name="" r:id="rId2" imgW="5553075" imgH="885825" progId="Paint.Picture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608455" y="2760980"/>
                        <a:ext cx="5557520" cy="8864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1367155" y="3095625"/>
            <a:ext cx="59410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A.           B.           C.           D. </a:t>
            </a:r>
            <a:endParaRPr lang="en-US" altLang="zh-CN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图片 16386" descr="图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6430" y="734299"/>
            <a:ext cx="3213497" cy="353734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8" name="文本框 16387"/>
          <p:cNvSpPr txBox="1"/>
          <p:nvPr/>
        </p:nvSpPr>
        <p:spPr>
          <a:xfrm>
            <a:off x="4657090" y="1032272"/>
            <a:ext cx="2941320" cy="82994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indent="0"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图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绕点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O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顺时针方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342900" indent="-342900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向旋转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到图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6389" name="文本框 16388"/>
          <p:cNvSpPr txBox="1"/>
          <p:nvPr/>
        </p:nvSpPr>
        <p:spPr>
          <a:xfrm>
            <a:off x="4733925" y="1924050"/>
            <a:ext cx="2786380" cy="82994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indent="0"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图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绕点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O____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时针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342900" indent="-342900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方向旋转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90°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图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6390" name="文本框 16389"/>
          <p:cNvSpPr txBox="1"/>
          <p:nvPr/>
        </p:nvSpPr>
        <p:spPr>
          <a:xfrm>
            <a:off x="4580494" y="2754233"/>
            <a:ext cx="3247390" cy="82994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indent="0"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图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绕点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O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顺时针方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342900" indent="-342900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向旋转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90°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到图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6391" name="文本框 16390"/>
          <p:cNvSpPr txBox="1"/>
          <p:nvPr/>
        </p:nvSpPr>
        <p:spPr>
          <a:xfrm>
            <a:off x="4543425" y="3597672"/>
            <a:ext cx="2787650" cy="82994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indent="0"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图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绕点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O___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时针方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342900" indent="-342900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向旋转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到图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6392" name="文本框 16391"/>
          <p:cNvSpPr txBox="1"/>
          <p:nvPr/>
        </p:nvSpPr>
        <p:spPr>
          <a:xfrm>
            <a:off x="5772865" y="1347614"/>
            <a:ext cx="864394" cy="461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/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90°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6393" name="文本框 16392"/>
          <p:cNvSpPr txBox="1"/>
          <p:nvPr/>
        </p:nvSpPr>
        <p:spPr>
          <a:xfrm>
            <a:off x="6216968" y="1894061"/>
            <a:ext cx="513160" cy="461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逆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94" name="文本框 16393"/>
          <p:cNvSpPr txBox="1"/>
          <p:nvPr/>
        </p:nvSpPr>
        <p:spPr>
          <a:xfrm>
            <a:off x="7028498" y="3094117"/>
            <a:ext cx="378619" cy="461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/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95" name="文本框 16394"/>
          <p:cNvSpPr txBox="1"/>
          <p:nvPr/>
        </p:nvSpPr>
        <p:spPr>
          <a:xfrm>
            <a:off x="5897880" y="3579862"/>
            <a:ext cx="459581" cy="461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顺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96" name="文本框 16395"/>
          <p:cNvSpPr txBox="1"/>
          <p:nvPr/>
        </p:nvSpPr>
        <p:spPr>
          <a:xfrm>
            <a:off x="5668566" y="3939902"/>
            <a:ext cx="917972" cy="461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/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90°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63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63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3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63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3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63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3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70" decel="1000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770" decel="100000"/>
                                        <p:tgtEl>
                                          <p:spTgt spid="1639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77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385" decel="100000"/>
                                        <p:tgtEl>
                                          <p:spTgt spid="163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385" decel="100000"/>
                                        <p:tgtEl>
                                          <p:spTgt spid="163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63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2" dur="385" fill="hold"/>
                                        <p:tgtEl>
                                          <p:spTgt spid="163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63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4" dur="385" fill="hold"/>
                                        <p:tgtEl>
                                          <p:spTgt spid="163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5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63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385" decel="100000"/>
                                        <p:tgtEl>
                                          <p:spTgt spid="16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385" decel="100000"/>
                                        <p:tgtEl>
                                          <p:spTgt spid="16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2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6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3" dur="385" fill="hold"/>
                                        <p:tgtEl>
                                          <p:spTgt spid="16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4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6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5" dur="385" fill="hold"/>
                                        <p:tgtEl>
                                          <p:spTgt spid="16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6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6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385" decel="1000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385" decel="100000"/>
                                        <p:tgtEl>
                                          <p:spTgt spid="1639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4" dur="385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5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6" dur="385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7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3" grpId="0"/>
      <p:bldP spid="1639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370" name="Group 2"/>
          <p:cNvGrpSpPr/>
          <p:nvPr/>
        </p:nvGrpSpPr>
        <p:grpSpPr>
          <a:xfrm>
            <a:off x="2439035" y="606266"/>
            <a:ext cx="1908572" cy="1919288"/>
            <a:chOff x="0" y="0"/>
            <a:chExt cx="1603" cy="1612"/>
          </a:xfrm>
        </p:grpSpPr>
        <p:sp>
          <p:nvSpPr>
            <p:cNvPr id="58420" name="Oval 3"/>
            <p:cNvSpPr>
              <a:spLocks noChangeAspect="1"/>
            </p:cNvSpPr>
            <p:nvPr/>
          </p:nvSpPr>
          <p:spPr>
            <a:xfrm>
              <a:off x="227" y="227"/>
              <a:ext cx="1143" cy="1143"/>
            </a:xfrm>
            <a:prstGeom prst="ellipse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zh-CN" sz="1350" dirty="0">
                <a:solidFill>
                  <a:srgbClr val="000000"/>
                </a:solidFill>
                <a:latin typeface="Calibri" panose="020F0502020204030204" charset="0"/>
                <a:sym typeface="宋体" panose="02010600030101010101" pitchFamily="2" charset="-122"/>
              </a:endParaRPr>
            </a:p>
          </p:txBody>
        </p:sp>
        <p:sp>
          <p:nvSpPr>
            <p:cNvPr id="58421" name="Line 4"/>
            <p:cNvSpPr/>
            <p:nvPr/>
          </p:nvSpPr>
          <p:spPr>
            <a:xfrm>
              <a:off x="227" y="803"/>
              <a:ext cx="1134" cy="1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58422" name="Line 5"/>
            <p:cNvSpPr/>
            <p:nvPr/>
          </p:nvSpPr>
          <p:spPr>
            <a:xfrm>
              <a:off x="806" y="227"/>
              <a:ext cx="1" cy="1134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58423" name="Text Box 6"/>
            <p:cNvSpPr/>
            <p:nvPr/>
          </p:nvSpPr>
          <p:spPr>
            <a:xfrm>
              <a:off x="694" y="0"/>
              <a:ext cx="237" cy="2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1350">
                  <a:solidFill>
                    <a:srgbClr val="000000"/>
                  </a:solidFill>
                  <a:latin typeface="Calibri" panose="020F0502020204030204" charset="0"/>
                  <a:sym typeface="Calibri" panose="020F0502020204030204" charset="0"/>
                </a:rPr>
                <a:t>A</a:t>
              </a:r>
              <a:endParaRPr lang="zh-CN" altLang="en-US" sz="1350" dirty="0">
                <a:latin typeface="Arial" panose="020B0604020202020204" pitchFamily="34" charset="0"/>
              </a:endParaRPr>
            </a:p>
          </p:txBody>
        </p:sp>
        <p:sp>
          <p:nvSpPr>
            <p:cNvPr id="58424" name="Text Box 7"/>
            <p:cNvSpPr/>
            <p:nvPr/>
          </p:nvSpPr>
          <p:spPr>
            <a:xfrm>
              <a:off x="0" y="681"/>
              <a:ext cx="232" cy="2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1350">
                  <a:solidFill>
                    <a:srgbClr val="000000"/>
                  </a:solidFill>
                  <a:latin typeface="Calibri" panose="020F0502020204030204" charset="0"/>
                  <a:sym typeface="Calibri" panose="020F0502020204030204" charset="0"/>
                </a:rPr>
                <a:t>B</a:t>
              </a:r>
              <a:endParaRPr lang="zh-CN" altLang="en-US" sz="1350" dirty="0">
                <a:latin typeface="Arial" panose="020B0604020202020204" pitchFamily="34" charset="0"/>
              </a:endParaRPr>
            </a:p>
          </p:txBody>
        </p:sp>
        <p:sp>
          <p:nvSpPr>
            <p:cNvPr id="58425" name="Text Box 8"/>
            <p:cNvSpPr/>
            <p:nvPr/>
          </p:nvSpPr>
          <p:spPr>
            <a:xfrm>
              <a:off x="680" y="1361"/>
              <a:ext cx="230" cy="2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1350">
                  <a:solidFill>
                    <a:srgbClr val="000000"/>
                  </a:solidFill>
                  <a:latin typeface="Calibri" panose="020F0502020204030204" charset="0"/>
                  <a:sym typeface="Calibri" panose="020F0502020204030204" charset="0"/>
                </a:rPr>
                <a:t>C</a:t>
              </a:r>
              <a:endParaRPr lang="zh-CN" altLang="en-US" sz="1350" dirty="0">
                <a:latin typeface="Arial" panose="020B0604020202020204" pitchFamily="34" charset="0"/>
              </a:endParaRPr>
            </a:p>
          </p:txBody>
        </p:sp>
        <p:sp>
          <p:nvSpPr>
            <p:cNvPr id="58426" name="Text Box 9"/>
            <p:cNvSpPr/>
            <p:nvPr/>
          </p:nvSpPr>
          <p:spPr>
            <a:xfrm>
              <a:off x="1361" y="681"/>
              <a:ext cx="242" cy="2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1350">
                  <a:solidFill>
                    <a:srgbClr val="000000"/>
                  </a:solidFill>
                  <a:latin typeface="Calibri" panose="020F0502020204030204" charset="0"/>
                  <a:sym typeface="Calibri" panose="020F0502020204030204" charset="0"/>
                </a:rPr>
                <a:t>D</a:t>
              </a:r>
              <a:endParaRPr lang="zh-CN" altLang="en-US" sz="1350" dirty="0">
                <a:latin typeface="Arial" panose="020B0604020202020204" pitchFamily="34" charset="0"/>
              </a:endParaRPr>
            </a:p>
          </p:txBody>
        </p:sp>
      </p:grpSp>
      <p:sp>
        <p:nvSpPr>
          <p:cNvPr id="58371" name="Oval 10"/>
          <p:cNvSpPr>
            <a:spLocks noChangeAspect="1"/>
          </p:cNvSpPr>
          <p:nvPr/>
        </p:nvSpPr>
        <p:spPr>
          <a:xfrm>
            <a:off x="3379311" y="1562339"/>
            <a:ext cx="53579" cy="53578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zh-CN" sz="1350" dirty="0">
              <a:solidFill>
                <a:srgbClr val="000000"/>
              </a:solidFill>
              <a:latin typeface="Calibri" panose="020F0502020204030204" charset="0"/>
              <a:sym typeface="宋体" panose="02010600030101010101" pitchFamily="2" charset="-122"/>
            </a:endParaRPr>
          </a:p>
        </p:txBody>
      </p:sp>
      <p:sp>
        <p:nvSpPr>
          <p:cNvPr id="58372" name="Line 11"/>
          <p:cNvSpPr/>
          <p:nvPr/>
        </p:nvSpPr>
        <p:spPr>
          <a:xfrm flipV="1">
            <a:off x="3405981" y="912813"/>
            <a:ext cx="0" cy="650081"/>
          </a:xfrm>
          <a:prstGeom prst="line">
            <a:avLst/>
          </a:prstGeom>
          <a:ln w="50800" cap="flat" cmpd="sng">
            <a:solidFill>
              <a:schemeClr val="tx1"/>
            </a:solidFill>
            <a:prstDash val="solid"/>
            <a:bevel/>
            <a:headEnd type="none" w="med" len="med"/>
            <a:tailEnd type="triangle" w="med" len="med"/>
          </a:ln>
        </p:spPr>
      </p:sp>
      <p:sp>
        <p:nvSpPr>
          <p:cNvPr id="58373" name="Text Box 12"/>
          <p:cNvSpPr/>
          <p:nvPr/>
        </p:nvSpPr>
        <p:spPr>
          <a:xfrm>
            <a:off x="3368278" y="577454"/>
            <a:ext cx="309880" cy="29908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1350" dirty="0">
              <a:solidFill>
                <a:srgbClr val="000000"/>
              </a:solidFill>
              <a:latin typeface="Calibri" panose="020F0502020204030204" charset="0"/>
              <a:sym typeface="宋体" panose="02010600030101010101" pitchFamily="2" charset="-122"/>
            </a:endParaRPr>
          </a:p>
        </p:txBody>
      </p:sp>
      <p:sp>
        <p:nvSpPr>
          <p:cNvPr id="58374" name="Text Box 13"/>
          <p:cNvSpPr/>
          <p:nvPr/>
        </p:nvSpPr>
        <p:spPr>
          <a:xfrm>
            <a:off x="2027158" y="2678589"/>
            <a:ext cx="4616450" cy="82994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指针按顺时针方向旋转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Calibri" panose="020F0502020204030204" charset="0"/>
              </a:rPr>
              <a:t>90</a:t>
            </a:r>
            <a:r>
              <a:rPr lang="zh-CN" altLang="en-US" sz="2400" b="1" baseline="60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。 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，从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Calibri" panose="020F0502020204030204" charset="0"/>
              </a:rPr>
              <a:t>A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Calibri" panose="020F0502020204030204" charset="0"/>
            </a:endParaRPr>
          </a:p>
          <a:p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旋转（       ）；</a:t>
            </a:r>
            <a:endParaRPr lang="zh-CN" altLang="en-US" sz="135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8375" name="Text Box 14"/>
          <p:cNvSpPr/>
          <p:nvPr/>
        </p:nvSpPr>
        <p:spPr>
          <a:xfrm>
            <a:off x="2088753" y="3590290"/>
            <a:ext cx="4616450" cy="82994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指针按逆时针方向旋转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Calibri" panose="020F0502020204030204" charset="0"/>
              </a:rPr>
              <a:t>90</a:t>
            </a:r>
            <a:r>
              <a:rPr lang="zh-CN" altLang="en-US" sz="2400" b="1" baseline="60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。 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，从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Calibri" panose="020F0502020204030204" charset="0"/>
              </a:rPr>
              <a:t>B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Calibri" panose="020F0502020204030204" charset="0"/>
            </a:endParaRPr>
          </a:p>
          <a:p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旋转（       ）。</a:t>
            </a:r>
            <a:endParaRPr lang="zh-CN" altLang="en-US" sz="135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59421" name="Group 29"/>
          <p:cNvGrpSpPr/>
          <p:nvPr/>
        </p:nvGrpSpPr>
        <p:grpSpPr>
          <a:xfrm>
            <a:off x="5299948" y="573802"/>
            <a:ext cx="1908571" cy="1919288"/>
            <a:chOff x="0" y="0"/>
            <a:chExt cx="1603" cy="1612"/>
          </a:xfrm>
        </p:grpSpPr>
        <p:grpSp>
          <p:nvGrpSpPr>
            <p:cNvPr id="58396" name="Group 30"/>
            <p:cNvGrpSpPr/>
            <p:nvPr/>
          </p:nvGrpSpPr>
          <p:grpSpPr>
            <a:xfrm>
              <a:off x="0" y="0"/>
              <a:ext cx="1603" cy="1612"/>
              <a:chOff x="0" y="0"/>
              <a:chExt cx="1603" cy="1612"/>
            </a:xfrm>
          </p:grpSpPr>
          <p:grpSp>
            <p:nvGrpSpPr>
              <p:cNvPr id="58398" name="Group 31"/>
              <p:cNvGrpSpPr/>
              <p:nvPr/>
            </p:nvGrpSpPr>
            <p:grpSpPr>
              <a:xfrm>
                <a:off x="0" y="0"/>
                <a:ext cx="1603" cy="1612"/>
                <a:chOff x="0" y="0"/>
                <a:chExt cx="1603" cy="1612"/>
              </a:xfrm>
            </p:grpSpPr>
            <p:sp>
              <p:nvSpPr>
                <p:cNvPr id="58400" name="Oval 32"/>
                <p:cNvSpPr>
                  <a:spLocks noChangeAspect="1"/>
                </p:cNvSpPr>
                <p:nvPr/>
              </p:nvSpPr>
              <p:spPr>
                <a:xfrm>
                  <a:off x="227" y="227"/>
                  <a:ext cx="1143" cy="1143"/>
                </a:xfrm>
                <a:prstGeom prst="ellipse">
                  <a:avLst/>
                </a:prstGeom>
                <a:noFill/>
                <a:ln w="9525" cap="flat" cmpd="sng">
                  <a:solidFill>
                    <a:schemeClr val="tx1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zh-CN" sz="1350" dirty="0">
                    <a:solidFill>
                      <a:srgbClr val="000000"/>
                    </a:solidFill>
                    <a:latin typeface="Calibri" panose="020F0502020204030204" charset="0"/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58401" name="Line 33"/>
                <p:cNvSpPr/>
                <p:nvPr/>
              </p:nvSpPr>
              <p:spPr>
                <a:xfrm>
                  <a:off x="227" y="803"/>
                  <a:ext cx="1134" cy="1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sp>
            <p:sp>
              <p:nvSpPr>
                <p:cNvPr id="58402" name="Line 34"/>
                <p:cNvSpPr/>
                <p:nvPr/>
              </p:nvSpPr>
              <p:spPr>
                <a:xfrm>
                  <a:off x="806" y="227"/>
                  <a:ext cx="1" cy="1134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sp>
            <p:sp>
              <p:nvSpPr>
                <p:cNvPr id="58403" name="Text Box 35"/>
                <p:cNvSpPr/>
                <p:nvPr/>
              </p:nvSpPr>
              <p:spPr>
                <a:xfrm>
                  <a:off x="694" y="0"/>
                  <a:ext cx="237" cy="25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1350">
                      <a:solidFill>
                        <a:srgbClr val="000000"/>
                      </a:solidFill>
                      <a:latin typeface="Calibri" panose="020F0502020204030204" charset="0"/>
                      <a:sym typeface="Calibri" panose="020F0502020204030204" charset="0"/>
                    </a:rPr>
                    <a:t>A</a:t>
                  </a:r>
                  <a:endParaRPr lang="zh-CN" altLang="en-US" sz="135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8404" name="Text Box 36"/>
                <p:cNvSpPr/>
                <p:nvPr/>
              </p:nvSpPr>
              <p:spPr>
                <a:xfrm>
                  <a:off x="0" y="681"/>
                  <a:ext cx="232" cy="25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1350">
                      <a:solidFill>
                        <a:srgbClr val="000000"/>
                      </a:solidFill>
                      <a:latin typeface="Calibri" panose="020F0502020204030204" charset="0"/>
                      <a:sym typeface="Calibri" panose="020F0502020204030204" charset="0"/>
                    </a:rPr>
                    <a:t>B</a:t>
                  </a:r>
                  <a:endParaRPr lang="zh-CN" altLang="en-US" sz="135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8405" name="Text Box 37"/>
                <p:cNvSpPr/>
                <p:nvPr/>
              </p:nvSpPr>
              <p:spPr>
                <a:xfrm>
                  <a:off x="680" y="1361"/>
                  <a:ext cx="230" cy="25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1350">
                      <a:solidFill>
                        <a:srgbClr val="000000"/>
                      </a:solidFill>
                      <a:latin typeface="Calibri" panose="020F0502020204030204" charset="0"/>
                      <a:sym typeface="Calibri" panose="020F0502020204030204" charset="0"/>
                    </a:rPr>
                    <a:t>C</a:t>
                  </a:r>
                  <a:endParaRPr lang="zh-CN" altLang="en-US" sz="135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8406" name="Text Box 38"/>
                <p:cNvSpPr/>
                <p:nvPr/>
              </p:nvSpPr>
              <p:spPr>
                <a:xfrm>
                  <a:off x="1361" y="681"/>
                  <a:ext cx="242" cy="25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1350">
                      <a:solidFill>
                        <a:srgbClr val="000000"/>
                      </a:solidFill>
                      <a:latin typeface="Calibri" panose="020F0502020204030204" charset="0"/>
                      <a:sym typeface="Calibri" panose="020F0502020204030204" charset="0"/>
                    </a:rPr>
                    <a:t>D</a:t>
                  </a:r>
                  <a:endParaRPr lang="zh-CN" altLang="en-US" sz="1350" dirty="0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58399" name="Line 39"/>
              <p:cNvSpPr/>
              <p:nvPr/>
            </p:nvSpPr>
            <p:spPr>
              <a:xfrm rot="-5400000" flipV="1">
                <a:off x="543" y="527"/>
                <a:ext cx="1" cy="545"/>
              </a:xfrm>
              <a:prstGeom prst="line">
                <a:avLst/>
              </a:prstGeom>
              <a:ln w="50800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triangle" w="med" len="med"/>
              </a:ln>
            </p:spPr>
          </p:sp>
        </p:grpSp>
        <p:sp>
          <p:nvSpPr>
            <p:cNvPr id="58397" name="Oval 40"/>
            <p:cNvSpPr>
              <a:spLocks noChangeAspect="1"/>
            </p:cNvSpPr>
            <p:nvPr/>
          </p:nvSpPr>
          <p:spPr>
            <a:xfrm>
              <a:off x="785" y="778"/>
              <a:ext cx="45" cy="45"/>
            </a:xfrm>
            <a:prstGeom prst="ellipse">
              <a:avLst/>
            </a:prstGeom>
            <a:solidFill>
              <a:schemeClr val="tx1"/>
            </a:solidFill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zh-CN" sz="1350" dirty="0">
                <a:solidFill>
                  <a:srgbClr val="000000"/>
                </a:solidFill>
                <a:latin typeface="Calibri" panose="020F0502020204030204" charset="0"/>
                <a:sym typeface="宋体" panose="02010600030101010101" pitchFamily="2" charset="-122"/>
              </a:endParaRPr>
            </a:p>
          </p:txBody>
        </p:sp>
      </p:grpSp>
      <p:sp>
        <p:nvSpPr>
          <p:cNvPr id="59448" name="Text Box 56"/>
          <p:cNvSpPr/>
          <p:nvPr/>
        </p:nvSpPr>
        <p:spPr>
          <a:xfrm>
            <a:off x="3432810" y="3048239"/>
            <a:ext cx="33655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charset="0"/>
              </a:rPr>
              <a:t>D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Calibri" panose="020F0502020204030204" charset="0"/>
            </a:endParaRPr>
          </a:p>
        </p:txBody>
      </p:sp>
      <p:sp>
        <p:nvSpPr>
          <p:cNvPr id="59449" name="Text Box 57"/>
          <p:cNvSpPr/>
          <p:nvPr/>
        </p:nvSpPr>
        <p:spPr>
          <a:xfrm>
            <a:off x="3383280" y="3867230"/>
            <a:ext cx="375285" cy="55308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charset="0"/>
              </a:rPr>
              <a:t>C</a:t>
            </a:r>
            <a:endParaRPr lang="en-US" altLang="zh-CN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Calibri" panose="020F050202020403020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594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5944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944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594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94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594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94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70" decel="100000"/>
                                        <p:tgtEl>
                                          <p:spTgt spid="594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770" decel="100000"/>
                                        <p:tgtEl>
                                          <p:spTgt spid="5944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944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594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94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770" fill="hold"/>
                                        <p:tgtEl>
                                          <p:spTgt spid="594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94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448" grpId="0"/>
      <p:bldP spid="5944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11813" y="1772094"/>
            <a:ext cx="7500895" cy="2620176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9789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43608" y="1928020"/>
            <a:ext cx="655272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旋转的三要素：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l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旋转中心。（绕某点）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l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2.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旋转方向。（顺时针或逆时针）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l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3.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旋转角度。（旋转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30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°或其他角度）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l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描述方法：某图形绕某点顺时针（或逆时针）旋转多少度。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MDX6M35[N`8PCF7V63CRKE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5490" y="1299845"/>
            <a:ext cx="2939415" cy="2543810"/>
          </a:xfrm>
          <a:prstGeom prst="rect">
            <a:avLst/>
          </a:prstGeom>
        </p:spPr>
      </p:pic>
      <p:pic>
        <p:nvPicPr>
          <p:cNvPr id="3" name="图片 2" descr="UM(1SOP3TF`RB1B5F}1K6P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4185" y="1345565"/>
            <a:ext cx="3230245" cy="2498090"/>
          </a:xfrm>
          <a:prstGeom prst="rect">
            <a:avLst/>
          </a:prstGeom>
        </p:spPr>
      </p:pic>
      <p:sp>
        <p:nvSpPr>
          <p:cNvPr id="4" name="文本框 14"/>
          <p:cNvSpPr txBox="1"/>
          <p:nvPr/>
        </p:nvSpPr>
        <p:spPr>
          <a:xfrm>
            <a:off x="558855" y="38669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课前导入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34287"/>
            <a:ext cx="366860" cy="456339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]}KVF7Y@F(Y__DOFFYL2VW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1595" y="1068705"/>
            <a:ext cx="2552700" cy="1981200"/>
          </a:xfrm>
          <a:prstGeom prst="rect">
            <a:avLst/>
          </a:prstGeom>
        </p:spPr>
      </p:pic>
      <p:pic>
        <p:nvPicPr>
          <p:cNvPr id="3" name="图片 2" descr="}]F%1{]3Y]Q93RJQF`K@Z(C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4665" y="1130300"/>
            <a:ext cx="2714625" cy="2019300"/>
          </a:xfrm>
          <a:prstGeom prst="rect">
            <a:avLst/>
          </a:prstGeom>
        </p:spPr>
      </p:pic>
      <p:sp>
        <p:nvSpPr>
          <p:cNvPr id="5" name="流程图: 可选过程 4"/>
          <p:cNvSpPr/>
          <p:nvPr/>
        </p:nvSpPr>
        <p:spPr>
          <a:xfrm>
            <a:off x="1547495" y="3498215"/>
            <a:ext cx="5308600" cy="884555"/>
          </a:xfrm>
          <a:prstGeom prst="flowChartAlternateProcess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物体或图形围绕一个点进行转动就是旋转现象。</a:t>
            </a:r>
            <a:endParaRPr lang="zh-CN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Line 2"/>
          <p:cNvSpPr/>
          <p:nvPr/>
        </p:nvSpPr>
        <p:spPr>
          <a:xfrm>
            <a:off x="2088356" y="3921919"/>
            <a:ext cx="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</p:sp>
      <p:pic>
        <p:nvPicPr>
          <p:cNvPr id="11267" name="Picture 3" descr="clock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13375" y="1235710"/>
            <a:ext cx="2347595" cy="22815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61" name="矩形 10260"/>
          <p:cNvSpPr/>
          <p:nvPr/>
        </p:nvSpPr>
        <p:spPr>
          <a:xfrm>
            <a:off x="4339829" y="2531269"/>
            <a:ext cx="633730" cy="1066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100" dirty="0">
                <a:solidFill>
                  <a:schemeClr val="bg1"/>
                </a:solidFill>
                <a:latin typeface="Arial" panose="020B0604020202020204" pitchFamily="34" charset="0"/>
              </a:rPr>
              <a:t>绿色圃中小学教育</a:t>
            </a:r>
            <a:r>
              <a:rPr lang="en-US" altLang="zh-CN" sz="100" dirty="0">
                <a:solidFill>
                  <a:schemeClr val="bg1"/>
                </a:solidFill>
                <a:latin typeface="Arial" panose="020B0604020202020204" pitchFamily="34" charset="0"/>
              </a:rPr>
              <a:t>http://www.LSPJY.com   </a:t>
            </a:r>
            <a:r>
              <a:rPr lang="zh-CN" altLang="en-US" sz="100" dirty="0">
                <a:solidFill>
                  <a:schemeClr val="bg1"/>
                </a:solidFill>
                <a:latin typeface="Arial" panose="020B0604020202020204" pitchFamily="34" charset="0"/>
              </a:rPr>
              <a:t>绿色圃中学资源网</a:t>
            </a:r>
            <a:r>
              <a:rPr lang="en-US" altLang="zh-CN" sz="100" dirty="0">
                <a:solidFill>
                  <a:schemeClr val="bg1"/>
                </a:solidFill>
                <a:latin typeface="Arial" panose="020B0604020202020204" pitchFamily="34" charset="0"/>
              </a:rPr>
              <a:t>http://cz.Lspjy.com</a:t>
            </a:r>
            <a:endParaRPr lang="en-US" altLang="zh-CN" sz="1350" dirty="0">
              <a:latin typeface="Arial" panose="020B0604020202020204" pitchFamily="34" charset="0"/>
            </a:endParaRPr>
          </a:p>
        </p:txBody>
      </p:sp>
      <p:sp>
        <p:nvSpPr>
          <p:cNvPr id="10262" name="矩形 10261"/>
          <p:cNvSpPr/>
          <p:nvPr/>
        </p:nvSpPr>
        <p:spPr>
          <a:xfrm>
            <a:off x="4501754" y="2693194"/>
            <a:ext cx="633730" cy="1066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100" dirty="0">
                <a:solidFill>
                  <a:schemeClr val="bg1"/>
                </a:solidFill>
                <a:latin typeface="Arial" panose="020B0604020202020204" pitchFamily="34" charset="0"/>
              </a:rPr>
              <a:t>绿色圃中小学教育</a:t>
            </a:r>
            <a:r>
              <a:rPr lang="en-US" altLang="zh-CN" sz="100" dirty="0">
                <a:solidFill>
                  <a:schemeClr val="bg1"/>
                </a:solidFill>
                <a:latin typeface="Arial" panose="020B0604020202020204" pitchFamily="34" charset="0"/>
              </a:rPr>
              <a:t>http://www.LSPJY.com   </a:t>
            </a:r>
            <a:r>
              <a:rPr lang="zh-CN" altLang="en-US" sz="100" dirty="0">
                <a:solidFill>
                  <a:schemeClr val="bg1"/>
                </a:solidFill>
                <a:latin typeface="Arial" panose="020B0604020202020204" pitchFamily="34" charset="0"/>
              </a:rPr>
              <a:t>绿色圃中学资源网</a:t>
            </a:r>
            <a:r>
              <a:rPr lang="en-US" altLang="zh-CN" sz="100" dirty="0">
                <a:solidFill>
                  <a:schemeClr val="bg1"/>
                </a:solidFill>
                <a:latin typeface="Arial" panose="020B0604020202020204" pitchFamily="34" charset="0"/>
              </a:rPr>
              <a:t>http://cz.Lspjy.com</a:t>
            </a:r>
            <a:endParaRPr lang="en-US" altLang="zh-CN" sz="1350" dirty="0">
              <a:latin typeface="Arial" panose="020B0604020202020204" pitchFamily="34" charset="0"/>
            </a:endParaRPr>
          </a:p>
        </p:txBody>
      </p:sp>
      <p:sp>
        <p:nvSpPr>
          <p:cNvPr id="10255" name="AutoShape 10"/>
          <p:cNvSpPr/>
          <p:nvPr/>
        </p:nvSpPr>
        <p:spPr>
          <a:xfrm>
            <a:off x="1220709" y="1635646"/>
            <a:ext cx="3435985" cy="1295400"/>
          </a:xfrm>
          <a:prstGeom prst="wedgeRoundRectCallout">
            <a:avLst>
              <a:gd name="adj1" fmla="val -16141"/>
              <a:gd name="adj2" fmla="val 50380"/>
              <a:gd name="adj3" fmla="val 16667"/>
            </a:avLst>
          </a:prstGeom>
          <a:solidFill>
            <a:schemeClr val="tx2">
              <a:lumMod val="20000"/>
              <a:lumOff val="80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华文新魏" panose="02010800040101010101" pitchFamily="2" charset="-122"/>
              </a:rPr>
              <a:t>与时针旋转方向相同的是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华文新魏" panose="02010800040101010101" pitchFamily="2" charset="-122"/>
              </a:rPr>
              <a:t>顺时针方向</a:t>
            </a:r>
            <a:r>
              <a:rPr lang="zh-CN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华文新魏" panose="02010800040101010101" pitchFamily="2" charset="-122"/>
              </a:rPr>
              <a:t>，方向相反的是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华文新魏" panose="02010800040101010101" pitchFamily="2" charset="-122"/>
              </a:rPr>
              <a:t>逆时针方向</a:t>
            </a:r>
            <a:r>
              <a:rPr lang="zh-CN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华文新魏" panose="02010800040101010101" pitchFamily="2" charset="-122"/>
              </a:rPr>
              <a:t>。</a:t>
            </a:r>
            <a:endParaRPr lang="zh-CN" altLang="zh-CN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华文新魏" panose="02010800040101010101" pitchFamily="2" charset="-122"/>
            </a:endParaRPr>
          </a:p>
        </p:txBody>
      </p:sp>
      <p:sp>
        <p:nvSpPr>
          <p:cNvPr id="2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083" y="606078"/>
            <a:ext cx="366860" cy="45633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126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对象 3"/>
          <p:cNvGraphicFramePr/>
          <p:nvPr/>
        </p:nvGraphicFramePr>
        <p:xfrm>
          <a:off x="924560" y="1042670"/>
          <a:ext cx="7294245" cy="282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" r:id="rId1" imgW="6991350" imgH="2581275" progId="Paint.Picture">
                  <p:embed/>
                </p:oleObj>
              </mc:Choice>
              <mc:Fallback>
                <p:oleObj name="" r:id="rId1" imgW="6991350" imgH="2581275" progId="Paint.Picture">
                  <p:embed/>
                  <p:pic>
                    <p:nvPicPr>
                      <p:cNvPr id="0" name="图片 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924560" y="1042670"/>
                        <a:ext cx="7294245" cy="2828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2117725" y="1264920"/>
            <a:ext cx="18268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开水龙头是沿逆时针方向旋转。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542915" y="1336675"/>
            <a:ext cx="16617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电风扇是沿顺时针方向旋转。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86637997831709476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4488" y="1924050"/>
            <a:ext cx="2416969" cy="2486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7" name="Line 3"/>
          <p:cNvSpPr>
            <a:spLocks noChangeAspect="1"/>
          </p:cNvSpPr>
          <p:nvPr/>
        </p:nvSpPr>
        <p:spPr>
          <a:xfrm>
            <a:off x="2790825" y="3057525"/>
            <a:ext cx="11906" cy="497681"/>
          </a:xfrm>
          <a:prstGeom prst="line">
            <a:avLst/>
          </a:prstGeom>
          <a:ln w="76200" cap="flat" cmpd="sng">
            <a:solidFill>
              <a:srgbClr val="0000FF"/>
            </a:solidFill>
            <a:prstDash val="solid"/>
            <a:bevel/>
            <a:headEnd type="none" w="med" len="med"/>
            <a:tailEnd type="triangle" w="med" len="med"/>
          </a:ln>
        </p:spPr>
      </p:sp>
      <p:sp>
        <p:nvSpPr>
          <p:cNvPr id="11268" name="Line 4"/>
          <p:cNvSpPr>
            <a:spLocks noChangeAspect="1"/>
          </p:cNvSpPr>
          <p:nvPr/>
        </p:nvSpPr>
        <p:spPr>
          <a:xfrm flipV="1">
            <a:off x="2790825" y="2518172"/>
            <a:ext cx="0" cy="563165"/>
          </a:xfrm>
          <a:prstGeom prst="line">
            <a:avLst/>
          </a:prstGeom>
          <a:ln w="50800" cap="flat" cmpd="sng">
            <a:solidFill>
              <a:schemeClr val="tx1"/>
            </a:solidFill>
            <a:prstDash val="solid"/>
            <a:bevel/>
            <a:headEnd type="none" w="med" len="med"/>
            <a:tailEnd type="triangle" w="med" len="med"/>
          </a:ln>
        </p:spPr>
      </p:sp>
      <p:sp>
        <p:nvSpPr>
          <p:cNvPr id="11269" name="Text Box 5"/>
          <p:cNvSpPr/>
          <p:nvPr/>
        </p:nvSpPr>
        <p:spPr>
          <a:xfrm>
            <a:off x="940594" y="948135"/>
            <a:ext cx="680720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华文新魏" panose="02010800040101010101" pitchFamily="2" charset="-122"/>
              </a:rPr>
              <a:t>从</a:t>
            </a:r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华文新魏" panose="02010800040101010101" pitchFamily="2" charset="-122"/>
              </a:rPr>
              <a:t>6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华文新魏" panose="02010800040101010101" pitchFamily="2" charset="-122"/>
              </a:rPr>
              <a:t>：</a:t>
            </a:r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华文新魏" panose="02010800040101010101" pitchFamily="2" charset="-122"/>
              </a:rPr>
              <a:t>00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华文新魏" panose="02010800040101010101" pitchFamily="2" charset="-122"/>
              </a:rPr>
              <a:t>到</a:t>
            </a:r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华文新魏" panose="02010800040101010101" pitchFamily="2" charset="-122"/>
              </a:rPr>
              <a:t>9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华文新魏" panose="02010800040101010101" pitchFamily="2" charset="-122"/>
              </a:rPr>
              <a:t>：</a:t>
            </a:r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华文新魏" panose="02010800040101010101" pitchFamily="2" charset="-122"/>
              </a:rPr>
              <a:t>00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华文新魏" panose="02010800040101010101" pitchFamily="2" charset="-122"/>
              </a:rPr>
              <a:t>，时针旋转了（     ）。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华文新魏" panose="02010800040101010101" pitchFamily="2" charset="-122"/>
            </a:endParaRPr>
          </a:p>
        </p:txBody>
      </p:sp>
      <p:sp>
        <p:nvSpPr>
          <p:cNvPr id="12294" name="Text Box 6"/>
          <p:cNvSpPr/>
          <p:nvPr/>
        </p:nvSpPr>
        <p:spPr>
          <a:xfrm>
            <a:off x="6137593" y="1009730"/>
            <a:ext cx="79629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华文新魏" panose="02010800040101010101" pitchFamily="2" charset="-122"/>
              </a:rPr>
              <a:t>90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华文新魏" panose="02010800040101010101" pitchFamily="2" charset="-122"/>
              </a:rPr>
              <a:t>°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华文新魏" panose="02010800040101010101" pitchFamily="2" charset="-122"/>
            </a:endParaRPr>
          </a:p>
        </p:txBody>
      </p:sp>
      <p:grpSp>
        <p:nvGrpSpPr>
          <p:cNvPr id="12295" name="Group 7"/>
          <p:cNvGrpSpPr>
            <a:grpSpLocks noChangeAspect="1"/>
          </p:cNvGrpSpPr>
          <p:nvPr/>
        </p:nvGrpSpPr>
        <p:grpSpPr>
          <a:xfrm>
            <a:off x="4626769" y="1924050"/>
            <a:ext cx="2416969" cy="2486025"/>
            <a:chOff x="0" y="0"/>
            <a:chExt cx="2031" cy="2088"/>
          </a:xfrm>
        </p:grpSpPr>
        <p:pic>
          <p:nvPicPr>
            <p:cNvPr id="11280" name="Picture 8" descr="86637997831709476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2031" cy="208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281" name="Line 9"/>
            <p:cNvSpPr>
              <a:spLocks noChangeAspect="1"/>
            </p:cNvSpPr>
            <p:nvPr/>
          </p:nvSpPr>
          <p:spPr>
            <a:xfrm>
              <a:off x="992" y="974"/>
              <a:ext cx="10" cy="418"/>
            </a:xfrm>
            <a:prstGeom prst="line">
              <a:avLst/>
            </a:prstGeom>
            <a:ln w="76200" cap="rnd" cmpd="sng">
              <a:solidFill>
                <a:srgbClr val="0000FF"/>
              </a:solidFill>
              <a:prstDash val="sysDot"/>
              <a:bevel/>
              <a:headEnd type="none" w="med" len="med"/>
              <a:tailEnd type="triangle" w="med" len="med"/>
            </a:ln>
          </p:spPr>
        </p:sp>
        <p:sp>
          <p:nvSpPr>
            <p:cNvPr id="11282" name="Line 10"/>
            <p:cNvSpPr>
              <a:spLocks noChangeAspect="1"/>
            </p:cNvSpPr>
            <p:nvPr/>
          </p:nvSpPr>
          <p:spPr>
            <a:xfrm rot="5400000">
              <a:off x="774" y="783"/>
              <a:ext cx="10" cy="418"/>
            </a:xfrm>
            <a:prstGeom prst="line">
              <a:avLst/>
            </a:prstGeom>
            <a:ln w="76200" cap="flat" cmpd="sng">
              <a:solidFill>
                <a:srgbClr val="0000FF"/>
              </a:solidFill>
              <a:prstDash val="solid"/>
              <a:bevel/>
              <a:headEnd type="none" w="med" len="med"/>
              <a:tailEnd type="triangle" w="med" len="med"/>
            </a:ln>
          </p:spPr>
        </p:sp>
        <p:sp>
          <p:nvSpPr>
            <p:cNvPr id="11283" name="AutoShape 11"/>
            <p:cNvSpPr>
              <a:spLocks noChangeAspect="1"/>
            </p:cNvSpPr>
            <p:nvPr/>
          </p:nvSpPr>
          <p:spPr>
            <a:xfrm rot="-5400000">
              <a:off x="810" y="989"/>
              <a:ext cx="170" cy="181"/>
            </a:xfrm>
            <a:custGeom>
              <a:avLst/>
              <a:gdLst>
                <a:gd name="txL" fmla="*/ 0 w 21600"/>
                <a:gd name="txT" fmla="*/ 0 h 21600"/>
                <a:gd name="txR" fmla="*/ 21600 w 21600"/>
                <a:gd name="txB" fmla="*/ 21600 h 21600"/>
              </a:gdLst>
              <a:ahLst/>
              <a:cxnLst>
                <a:cxn ang="0">
                  <a:pos x="119" y="0"/>
                </a:cxn>
                <a:cxn ang="0">
                  <a:pos x="119" y="102"/>
                </a:cxn>
                <a:cxn ang="0">
                  <a:pos x="25" y="181"/>
                </a:cxn>
                <a:cxn ang="0">
                  <a:pos x="170" y="51"/>
                </a:cxn>
              </a:cxnLst>
              <a:rect l="txL" t="txT" r="txR" b="txB"/>
              <a:pathLst>
                <a:path w="21600" h="21600">
                  <a:moveTo>
                    <a:pt x="21600" y="6079"/>
                  </a:moveTo>
                  <a:lnTo>
                    <a:pt x="15126" y="0"/>
                  </a:lnTo>
                  <a:lnTo>
                    <a:pt x="15126" y="2912"/>
                  </a:lnTo>
                  <a:lnTo>
                    <a:pt x="12427" y="2912"/>
                  </a:lnTo>
                  <a:cubicBezTo>
                    <a:pt x="5564" y="2912"/>
                    <a:pt x="0" y="7052"/>
                    <a:pt x="0" y="12158"/>
                  </a:cubicBezTo>
                  <a:lnTo>
                    <a:pt x="0" y="21600"/>
                  </a:lnTo>
                  <a:lnTo>
                    <a:pt x="6474" y="21600"/>
                  </a:lnTo>
                  <a:lnTo>
                    <a:pt x="6474" y="12158"/>
                  </a:lnTo>
                  <a:cubicBezTo>
                    <a:pt x="6474" y="10550"/>
                    <a:pt x="9139" y="9246"/>
                    <a:pt x="12427" y="9246"/>
                  </a:cubicBezTo>
                  <a:lnTo>
                    <a:pt x="15126" y="9246"/>
                  </a:lnTo>
                  <a:lnTo>
                    <a:pt x="15126" y="12158"/>
                  </a:lnTo>
                  <a:lnTo>
                    <a:pt x="21600" y="6079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>
              <a:solidFill>
                <a:schemeClr val="tx1">
                  <a:alpha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</p:grpSp>
      <p:sp>
        <p:nvSpPr>
          <p:cNvPr id="11272" name="Line 12"/>
          <p:cNvSpPr>
            <a:spLocks noChangeAspect="1"/>
          </p:cNvSpPr>
          <p:nvPr/>
        </p:nvSpPr>
        <p:spPr>
          <a:xfrm flipV="1">
            <a:off x="5815013" y="2518172"/>
            <a:ext cx="0" cy="563165"/>
          </a:xfrm>
          <a:prstGeom prst="line">
            <a:avLst/>
          </a:prstGeom>
          <a:ln w="50800" cap="flat" cmpd="sng">
            <a:solidFill>
              <a:schemeClr val="tx1"/>
            </a:solidFill>
            <a:prstDash val="solid"/>
            <a:bevel/>
            <a:headEnd type="none" w="med" len="med"/>
            <a:tailEnd type="triangle" w="med" len="med"/>
          </a:ln>
        </p:spPr>
      </p:sp>
      <p:grpSp>
        <p:nvGrpSpPr>
          <p:cNvPr id="11273" name="Group 19"/>
          <p:cNvGrpSpPr>
            <a:grpSpLocks noChangeAspect="1"/>
          </p:cNvGrpSpPr>
          <p:nvPr/>
        </p:nvGrpSpPr>
        <p:grpSpPr>
          <a:xfrm>
            <a:off x="4626769" y="1924050"/>
            <a:ext cx="2416969" cy="2486025"/>
            <a:chOff x="0" y="0"/>
            <a:chExt cx="2031" cy="2088"/>
          </a:xfrm>
        </p:grpSpPr>
        <p:grpSp>
          <p:nvGrpSpPr>
            <p:cNvPr id="11274" name="Group 13"/>
            <p:cNvGrpSpPr>
              <a:grpSpLocks noChangeAspect="1"/>
            </p:cNvGrpSpPr>
            <p:nvPr/>
          </p:nvGrpSpPr>
          <p:grpSpPr>
            <a:xfrm>
              <a:off x="0" y="0"/>
              <a:ext cx="2031" cy="2088"/>
              <a:chOff x="0" y="0"/>
              <a:chExt cx="2031" cy="2088"/>
            </a:xfrm>
          </p:grpSpPr>
          <p:pic>
            <p:nvPicPr>
              <p:cNvPr id="11276" name="Picture 14" descr="866379978317094765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0"/>
                <a:ext cx="2031" cy="208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1277" name="Line 15"/>
              <p:cNvSpPr>
                <a:spLocks noChangeAspect="1"/>
              </p:cNvSpPr>
              <p:nvPr/>
            </p:nvSpPr>
            <p:spPr>
              <a:xfrm>
                <a:off x="992" y="974"/>
                <a:ext cx="10" cy="418"/>
              </a:xfrm>
              <a:prstGeom prst="line">
                <a:avLst/>
              </a:prstGeom>
              <a:ln w="76200" cap="rnd" cmpd="sng">
                <a:solidFill>
                  <a:srgbClr val="0000FF"/>
                </a:solidFill>
                <a:prstDash val="sysDot"/>
                <a:bevel/>
                <a:headEnd type="none" w="med" len="med"/>
                <a:tailEnd type="triangle" w="med" len="med"/>
              </a:ln>
            </p:spPr>
          </p:sp>
          <p:sp>
            <p:nvSpPr>
              <p:cNvPr id="11278" name="Line 16"/>
              <p:cNvSpPr>
                <a:spLocks noChangeAspect="1"/>
              </p:cNvSpPr>
              <p:nvPr/>
            </p:nvSpPr>
            <p:spPr>
              <a:xfrm rot="5400000">
                <a:off x="774" y="783"/>
                <a:ext cx="10" cy="418"/>
              </a:xfrm>
              <a:prstGeom prst="line">
                <a:avLst/>
              </a:prstGeom>
              <a:ln w="76200" cap="flat" cmpd="sng">
                <a:solidFill>
                  <a:srgbClr val="0000FF"/>
                </a:solidFill>
                <a:prstDash val="solid"/>
                <a:bevel/>
                <a:headEnd type="none" w="med" len="med"/>
                <a:tailEnd type="triangle" w="med" len="med"/>
              </a:ln>
            </p:spPr>
          </p:sp>
          <p:sp>
            <p:nvSpPr>
              <p:cNvPr id="11279" name="AutoShape 17"/>
              <p:cNvSpPr>
                <a:spLocks noChangeAspect="1"/>
              </p:cNvSpPr>
              <p:nvPr/>
            </p:nvSpPr>
            <p:spPr>
              <a:xfrm rot="-5400000">
                <a:off x="810" y="989"/>
                <a:ext cx="170" cy="181"/>
              </a:xfrm>
              <a:custGeom>
                <a:avLst/>
                <a:gdLst>
                  <a:gd name="txL" fmla="*/ 0 w 21600"/>
                  <a:gd name="txT" fmla="*/ 0 h 21600"/>
                  <a:gd name="txR" fmla="*/ 21600 w 21600"/>
                  <a:gd name="txB" fmla="*/ 21600 h 21600"/>
                </a:gdLst>
                <a:ahLst/>
                <a:cxnLst>
                  <a:cxn ang="0">
                    <a:pos x="119" y="0"/>
                  </a:cxn>
                  <a:cxn ang="0">
                    <a:pos x="119" y="102"/>
                  </a:cxn>
                  <a:cxn ang="0">
                    <a:pos x="25" y="181"/>
                  </a:cxn>
                  <a:cxn ang="0">
                    <a:pos x="170" y="51"/>
                  </a:cxn>
                </a:cxnLst>
                <a:rect l="txL" t="txT" r="txR" b="txB"/>
                <a:pathLst>
                  <a:path w="21600" h="21600">
                    <a:moveTo>
                      <a:pt x="21600" y="6079"/>
                    </a:moveTo>
                    <a:lnTo>
                      <a:pt x="15126" y="0"/>
                    </a:lnTo>
                    <a:lnTo>
                      <a:pt x="15126" y="2912"/>
                    </a:lnTo>
                    <a:lnTo>
                      <a:pt x="12427" y="2912"/>
                    </a:lnTo>
                    <a:cubicBezTo>
                      <a:pt x="5564" y="2912"/>
                      <a:pt x="0" y="7052"/>
                      <a:pt x="0" y="12158"/>
                    </a:cubicBezTo>
                    <a:lnTo>
                      <a:pt x="0" y="21600"/>
                    </a:lnTo>
                    <a:lnTo>
                      <a:pt x="6474" y="21600"/>
                    </a:lnTo>
                    <a:lnTo>
                      <a:pt x="6474" y="12158"/>
                    </a:lnTo>
                    <a:cubicBezTo>
                      <a:pt x="6474" y="10550"/>
                      <a:pt x="9139" y="9246"/>
                      <a:pt x="12427" y="9246"/>
                    </a:cubicBezTo>
                    <a:lnTo>
                      <a:pt x="15126" y="9246"/>
                    </a:lnTo>
                    <a:lnTo>
                      <a:pt x="15126" y="12158"/>
                    </a:lnTo>
                    <a:lnTo>
                      <a:pt x="21600" y="6079"/>
                    </a:lnTo>
                    <a:close/>
                  </a:path>
                </a:pathLst>
              </a:custGeom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ang="5400000" scaled="0"/>
              </a:gradFill>
              <a:ln w="9525" cap="flat" cmpd="sng">
                <a:solidFill>
                  <a:schemeClr val="tx1">
                    <a:alpha val="10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</p:grpSp>
        <p:sp>
          <p:nvSpPr>
            <p:cNvPr id="11275" name="Line 18"/>
            <p:cNvSpPr>
              <a:spLocks noChangeAspect="1"/>
            </p:cNvSpPr>
            <p:nvPr/>
          </p:nvSpPr>
          <p:spPr>
            <a:xfrm flipV="1">
              <a:off x="998" y="499"/>
              <a:ext cx="1" cy="473"/>
            </a:xfrm>
            <a:prstGeom prst="line">
              <a:avLst/>
            </a:prstGeom>
            <a:ln w="50800" cap="flat" cmpd="sng">
              <a:solidFill>
                <a:schemeClr val="tx1"/>
              </a:solidFill>
              <a:prstDash val="solid"/>
              <a:bevel/>
              <a:headEnd type="none" w="med" len="med"/>
              <a:tailEnd type="triangle" w="med" len="med"/>
            </a:ln>
          </p:spPr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4" grpId="0" bldLvl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图片 12290" descr="tu13"/>
          <p:cNvPicPr>
            <a:picLocks noChangeAspect="1"/>
          </p:cNvPicPr>
          <p:nvPr/>
        </p:nvPicPr>
        <p:blipFill>
          <a:blip r:embed="rId1"/>
          <a:srcRect l="5858" t="6354" r="5814" b="8198"/>
          <a:stretch>
            <a:fillRect/>
          </a:stretch>
        </p:blipFill>
        <p:spPr>
          <a:xfrm>
            <a:off x="1475105" y="1184910"/>
            <a:ext cx="2566035" cy="27730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3" name="文本框 12292"/>
          <p:cNvSpPr txBox="1"/>
          <p:nvPr/>
        </p:nvSpPr>
        <p:spPr>
          <a:xfrm>
            <a:off x="4233545" y="1817370"/>
            <a:ext cx="439356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1350" dirty="0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</a:t>
            </a:r>
            <a:r>
              <a:rPr lang="en-US" altLang="zh-CN" sz="135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图形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绕点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O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顺时针方向旋转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90°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到图形  的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位置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342900" indent="-342900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）图形  绕点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O______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342900" indent="-342900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方向旋转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到图形   的位置。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2294" name="文本框 12293"/>
          <p:cNvSpPr txBox="1"/>
          <p:nvPr/>
        </p:nvSpPr>
        <p:spPr>
          <a:xfrm>
            <a:off x="6755606" y="2557542"/>
            <a:ext cx="1107281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逆时针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5" name="文本框 12294"/>
          <p:cNvSpPr txBox="1"/>
          <p:nvPr/>
        </p:nvSpPr>
        <p:spPr>
          <a:xfrm>
            <a:off x="5546249" y="2956719"/>
            <a:ext cx="890588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90°</a:t>
            </a:r>
            <a:endParaRPr lang="en-US" altLang="zh-CN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2290" name="标题 12289"/>
          <p:cNvSpPr>
            <a:spLocks noGrp="1"/>
          </p:cNvSpPr>
          <p:nvPr>
            <p:ph type="title"/>
          </p:nvPr>
        </p:nvSpPr>
        <p:spPr>
          <a:xfrm>
            <a:off x="310515" y="397510"/>
            <a:ext cx="2807335" cy="509270"/>
          </a:xfrm>
        </p:spPr>
        <p:txBody>
          <a:bodyPr vert="horz" wrap="square" lIns="68580" tIns="34290" rIns="68580" bIns="34290" anchor="ctr"/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说一说，填一填。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470150" y="1676400"/>
            <a:ext cx="43815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000" b="1">
                <a:latin typeface="Calibri" panose="020F0502020204030204" charset="0"/>
              </a:rPr>
              <a:t>①</a:t>
            </a:r>
            <a:endParaRPr lang="zh-CN" altLang="en-US" sz="2000" b="1">
              <a:latin typeface="Calibri" panose="020F05020202040302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53105" y="2371725"/>
            <a:ext cx="43815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000" b="1">
                <a:latin typeface="Calibri" panose="020F0502020204030204" charset="0"/>
              </a:rPr>
              <a:t>②</a:t>
            </a:r>
            <a:endParaRPr lang="zh-CN" altLang="en-US" sz="2000" b="1">
              <a:latin typeface="Calibri" panose="020F05020202040302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538730" y="2987040"/>
            <a:ext cx="43815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000" b="1">
                <a:latin typeface="Calibri" panose="020F0502020204030204" charset="0"/>
              </a:rPr>
              <a:t>③</a:t>
            </a:r>
            <a:endParaRPr lang="zh-CN" altLang="en-US" sz="2000" b="1">
              <a:latin typeface="Calibri" panose="020F05020202040302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885315" y="2402205"/>
            <a:ext cx="43815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000" b="1">
                <a:latin typeface="+mj-ea"/>
                <a:ea typeface="+mj-ea"/>
              </a:rPr>
              <a:t>④</a:t>
            </a:r>
            <a:endParaRPr lang="zh-CN" altLang="en-US" sz="2000" b="1">
              <a:latin typeface="+mj-ea"/>
              <a:ea typeface="+mj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772785" y="1817370"/>
            <a:ext cx="43815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000" b="1">
                <a:latin typeface="Calibri" panose="020F0502020204030204" charset="0"/>
              </a:rPr>
              <a:t>①  </a:t>
            </a:r>
            <a:endParaRPr lang="zh-CN" altLang="en-US" sz="2000" b="1">
              <a:latin typeface="Calibri" panose="020F05020202040302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755765" y="2216150"/>
            <a:ext cx="43815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000" b="1">
                <a:latin typeface="Calibri" panose="020F0502020204030204" charset="0"/>
              </a:rPr>
              <a:t>②</a:t>
            </a:r>
            <a:endParaRPr lang="zh-CN" altLang="en-US" sz="2000" b="1">
              <a:latin typeface="Calibri" panose="020F05020202040302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662930" y="2557780"/>
            <a:ext cx="43815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000" b="1">
                <a:latin typeface="Calibri" panose="020F0502020204030204" charset="0"/>
              </a:rPr>
              <a:t>①  </a:t>
            </a:r>
            <a:endParaRPr lang="zh-CN" altLang="en-US" sz="2000" b="1">
              <a:latin typeface="Calibri" panose="020F05020202040302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090410" y="2956560"/>
            <a:ext cx="43815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000" b="1">
                <a:latin typeface="+mj-ea"/>
                <a:ea typeface="+mj-ea"/>
              </a:rPr>
              <a:t>④</a:t>
            </a:r>
            <a:endParaRPr lang="zh-CN" altLang="en-US" sz="2000" b="1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22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22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2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22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2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22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2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70" decel="1000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770" decel="100000"/>
                                        <p:tgtEl>
                                          <p:spTgt spid="1229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77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4441190" y="3785235"/>
            <a:ext cx="380301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图形   绕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O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点逆时针方向旋转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90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°到图形  的位置。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246880" y="2075180"/>
            <a:ext cx="380365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图形   绕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O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点顺时针方向旋转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90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°到图形  的位置。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12291" name="图片 12290" descr="tu13"/>
          <p:cNvPicPr>
            <a:picLocks noChangeAspect="1"/>
          </p:cNvPicPr>
          <p:nvPr/>
        </p:nvPicPr>
        <p:blipFill>
          <a:blip r:embed="rId1"/>
          <a:srcRect l="5858" t="6354" r="5814" b="8198"/>
          <a:stretch>
            <a:fillRect/>
          </a:stretch>
        </p:blipFill>
        <p:spPr>
          <a:xfrm>
            <a:off x="1475105" y="1184910"/>
            <a:ext cx="2566035" cy="27730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3" name="文本框 12292"/>
          <p:cNvSpPr txBox="1"/>
          <p:nvPr/>
        </p:nvSpPr>
        <p:spPr>
          <a:xfrm>
            <a:off x="3966845" y="1418590"/>
            <a:ext cx="47942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1350" dirty="0"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图形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怎样旋转到图形  的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位置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2290" name="标题 12289"/>
          <p:cNvSpPr>
            <a:spLocks noGrp="1"/>
          </p:cNvSpPr>
          <p:nvPr>
            <p:ph type="title"/>
          </p:nvPr>
        </p:nvSpPr>
        <p:spPr>
          <a:xfrm>
            <a:off x="187325" y="387350"/>
            <a:ext cx="2169795" cy="509270"/>
          </a:xfrm>
        </p:spPr>
        <p:txBody>
          <a:bodyPr vert="horz" wrap="square" lIns="68580" tIns="34290" rIns="68580" bIns="34290" anchor="ctr"/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议一议。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470150" y="1676400"/>
            <a:ext cx="43815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000" b="1">
                <a:latin typeface="Calibri" panose="020F0502020204030204" charset="0"/>
              </a:rPr>
              <a:t>①</a:t>
            </a:r>
            <a:endParaRPr lang="zh-CN" altLang="en-US" sz="2000" b="1">
              <a:latin typeface="Calibri" panose="020F05020202040302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53105" y="2371725"/>
            <a:ext cx="43815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000" b="1">
                <a:latin typeface="Calibri" panose="020F0502020204030204" charset="0"/>
              </a:rPr>
              <a:t>②</a:t>
            </a:r>
            <a:endParaRPr lang="zh-CN" altLang="en-US" sz="2000" b="1">
              <a:latin typeface="Calibri" panose="020F05020202040302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538730" y="2987040"/>
            <a:ext cx="43815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000" b="1">
                <a:latin typeface="Calibri" panose="020F0502020204030204" charset="0"/>
              </a:rPr>
              <a:t>③</a:t>
            </a:r>
            <a:endParaRPr lang="zh-CN" altLang="en-US" sz="2000" b="1">
              <a:latin typeface="Calibri" panose="020F05020202040302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854835" y="2371725"/>
            <a:ext cx="43815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000" b="1">
                <a:latin typeface="+mj-ea"/>
                <a:ea typeface="+mj-ea"/>
              </a:rPr>
              <a:t>④</a:t>
            </a:r>
            <a:endParaRPr lang="zh-CN" altLang="en-US" sz="2000" b="1">
              <a:latin typeface="+mj-ea"/>
              <a:ea typeface="+mj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799330" y="1418590"/>
            <a:ext cx="43815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000" b="1">
                <a:latin typeface="Calibri" panose="020F0502020204030204" charset="0"/>
              </a:rPr>
              <a:t>②</a:t>
            </a:r>
            <a:endParaRPr lang="zh-CN" altLang="en-US" sz="2000" b="1">
              <a:latin typeface="Calibri" panose="020F05020202040302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188835" y="1418590"/>
            <a:ext cx="43815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000" b="1">
                <a:latin typeface="Calibri" panose="020F0502020204030204" charset="0"/>
              </a:rPr>
              <a:t>③</a:t>
            </a:r>
            <a:endParaRPr lang="zh-CN" altLang="en-US" sz="2000" b="1">
              <a:latin typeface="Calibri" panose="020F05020202040302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367780" y="2473960"/>
            <a:ext cx="43815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000" b="1">
                <a:latin typeface="Calibri" panose="020F0502020204030204" charset="0"/>
              </a:rPr>
              <a:t>③</a:t>
            </a:r>
            <a:endParaRPr lang="zh-CN" altLang="en-US" sz="2000" b="1">
              <a:latin typeface="Calibri" panose="020F05020202040302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110355" y="3188970"/>
            <a:ext cx="479425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1350" dirty="0"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图形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怎样旋转到图形  的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位置。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342900" indent="-342900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902835" y="3188970"/>
            <a:ext cx="43815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000" b="1">
                <a:latin typeface="+mj-ea"/>
                <a:ea typeface="+mj-ea"/>
              </a:rPr>
              <a:t>④</a:t>
            </a:r>
            <a:endParaRPr lang="zh-CN" altLang="en-US" sz="2000" b="1">
              <a:latin typeface="+mj-ea"/>
              <a:ea typeface="+mj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325360" y="3188970"/>
            <a:ext cx="43815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000" b="1">
                <a:latin typeface="Calibri" panose="020F0502020204030204" charset="0"/>
              </a:rPr>
              <a:t>③</a:t>
            </a:r>
            <a:endParaRPr lang="zh-CN" altLang="en-US" sz="2000" b="1">
              <a:latin typeface="Calibri" panose="020F050202020403020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077460" y="3785235"/>
            <a:ext cx="43815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000" b="1">
                <a:latin typeface="+mj-ea"/>
                <a:ea typeface="+mj-ea"/>
              </a:rPr>
              <a:t>④</a:t>
            </a:r>
            <a:endParaRPr lang="zh-CN" altLang="en-US" sz="2000" b="1">
              <a:latin typeface="+mj-ea"/>
              <a:ea typeface="+mj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598285" y="4184015"/>
            <a:ext cx="43815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000" b="1">
                <a:latin typeface="Calibri" panose="020F0502020204030204" charset="0"/>
              </a:rPr>
              <a:t>③</a:t>
            </a:r>
            <a:endParaRPr lang="zh-CN" altLang="en-US" sz="2000" b="1">
              <a:latin typeface="Calibri" panose="020F050202020403020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902835" y="2075180"/>
            <a:ext cx="43815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000" b="1">
                <a:latin typeface="Calibri" panose="020F0502020204030204" charset="0"/>
              </a:rPr>
              <a:t>②</a:t>
            </a:r>
            <a:endParaRPr lang="zh-CN" altLang="en-US" sz="2000" b="1">
              <a:latin typeface="Calibri" panose="020F05020202040302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0" grpId="0"/>
      <p:bldP spid="12293" grpId="0"/>
      <p:bldP spid="10" grpId="0"/>
      <p:bldP spid="11" grpId="0"/>
      <p:bldP spid="13" grpId="0"/>
      <p:bldP spid="14" grpId="0"/>
      <p:bldP spid="15" grpId="0"/>
      <p:bldP spid="16" grpId="0"/>
      <p:bldP spid="17" grpId="0"/>
      <p:bldP spid="18" grpId="0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标注 1"/>
          <p:cNvSpPr/>
          <p:nvPr/>
        </p:nvSpPr>
        <p:spPr>
          <a:xfrm>
            <a:off x="2051720" y="829654"/>
            <a:ext cx="4269105" cy="494030"/>
          </a:xfrm>
          <a:prstGeom prst="wedgeRoundRectCallout">
            <a:avLst>
              <a:gd name="adj1" fmla="val -18953"/>
              <a:gd name="adj2" fmla="val 44368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如何完整地描述图形的旋转？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圆角矩形标注 2"/>
          <p:cNvSpPr/>
          <p:nvPr/>
        </p:nvSpPr>
        <p:spPr>
          <a:xfrm>
            <a:off x="2051720" y="1923678"/>
            <a:ext cx="4629785" cy="1553210"/>
          </a:xfrm>
          <a:prstGeom prst="wedgeRoundRectCallout">
            <a:avLst>
              <a:gd name="adj1" fmla="val 49739"/>
              <a:gd name="adj2" fmla="val 10931"/>
              <a:gd name="adj3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旋转中心。（绕某点）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l"/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旋转方向。（顺时针或逆时针）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l"/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旋转角度。（旋转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30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°或其他角度）即：某图形绕某点顺时针（或逆时针）旋转多少度。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 build="p"/>
    </p:bldLst>
  </p:timing>
</p:sld>
</file>

<file path=ppt/tags/tag1.xml><?xml version="1.0" encoding="utf-8"?>
<p:tagLst xmlns:p="http://schemas.openxmlformats.org/presentationml/2006/main">
  <p:tag name="KSO_WM_DOC_GUID" val="{be5fa7b5-99b6-4819-bf88-9f6cc32f9cde}"/>
  <p:tag name="COMMONDATA" val="eyJoZGlkIjoiN2YxOGMyNDFkMTQxMWJhZTVlZDhiNDQyZGU2OTYwOWE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990</Words>
  <Application>WPS 演示</Application>
  <PresentationFormat>全屏显示(16:9)</PresentationFormat>
  <Paragraphs>187</Paragraphs>
  <Slides>15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30" baseType="lpstr">
      <vt:lpstr>Arial</vt:lpstr>
      <vt:lpstr>宋体</vt:lpstr>
      <vt:lpstr>Wingdings</vt:lpstr>
      <vt:lpstr>黑体</vt:lpstr>
      <vt:lpstr>幼圆</vt:lpstr>
      <vt:lpstr>楷体</vt:lpstr>
      <vt:lpstr>华文新魏</vt:lpstr>
      <vt:lpstr>Calibri</vt:lpstr>
      <vt:lpstr>等线</vt:lpstr>
      <vt:lpstr>微软雅黑</vt:lpstr>
      <vt:lpstr>Arial Unicode MS</vt:lpstr>
      <vt:lpstr>Office 主题</vt:lpstr>
      <vt:lpstr>2_自定义设计方案</vt:lpstr>
      <vt:lpstr>Paint.Picture</vt:lpstr>
      <vt:lpstr>Paint.Picture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说一说，填一填。</vt:lpstr>
      <vt:lpstr>议一议。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118</cp:revision>
  <dcterms:created xsi:type="dcterms:W3CDTF">2018-09-11T05:46:00Z</dcterms:created>
  <dcterms:modified xsi:type="dcterms:W3CDTF">2023-08-28T08:47:02Z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0FBD552D25FC420592CF6DD066FC291B_12</vt:lpwstr>
  </property>
</Properties>
</file>