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19"/>
  </p:notesMasterIdLst>
  <p:sldIdLst>
    <p:sldId id="256" r:id="rId4"/>
    <p:sldId id="376" r:id="rId5"/>
    <p:sldId id="301" r:id="rId6"/>
    <p:sldId id="353" r:id="rId7"/>
    <p:sldId id="358" r:id="rId8"/>
    <p:sldId id="359" r:id="rId9"/>
    <p:sldId id="355" r:id="rId10"/>
    <p:sldId id="356" r:id="rId11"/>
    <p:sldId id="360" r:id="rId12"/>
    <p:sldId id="362" r:id="rId13"/>
    <p:sldId id="357" r:id="rId14"/>
    <p:sldId id="336" r:id="rId15"/>
    <p:sldId id="369" r:id="rId16"/>
    <p:sldId id="370" r:id="rId17"/>
    <p:sldId id="271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" Target="../slides/slid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image" Target="../media/image3.pn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2980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按要求画出物体旋转后的图形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Relationship Id="rId3" Type="http://schemas.openxmlformats.org/officeDocument/2006/relationships/image" Target="../media/image15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127" y="1725350"/>
            <a:ext cx="6774180" cy="68389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按要求画出物体旋转后的图形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 noChangeAspect="1"/>
          </p:cNvGrpSpPr>
          <p:nvPr/>
        </p:nvGrpSpPr>
        <p:grpSpPr>
          <a:xfrm>
            <a:off x="2742248" y="1760855"/>
            <a:ext cx="3257550" cy="2714625"/>
            <a:chOff x="0" y="0"/>
            <a:chExt cx="456" cy="380"/>
          </a:xfrm>
        </p:grpSpPr>
        <p:grpSp>
          <p:nvGrpSpPr>
            <p:cNvPr id="34831" name="Group 3"/>
            <p:cNvGrpSpPr>
              <a:grpSpLocks noChangeAspect="1"/>
            </p:cNvGrpSpPr>
            <p:nvPr/>
          </p:nvGrpSpPr>
          <p:grpSpPr>
            <a:xfrm>
              <a:off x="0" y="0"/>
              <a:ext cx="456" cy="76"/>
              <a:chOff x="0" y="0"/>
              <a:chExt cx="456" cy="76"/>
            </a:xfrm>
          </p:grpSpPr>
          <p:grpSp>
            <p:nvGrpSpPr>
              <p:cNvPr id="34964" name="Group 4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81" name="Group 5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92" name="Rectangle 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3" name="Rectangle 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4" name="Rectangle 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5" name="Rectangle 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82" name="Group 10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88" name="Rectangle 1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9" name="Rectangle 1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0" name="Rectangle 1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1" name="Rectangle 1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83" name="Group 15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84" name="Rectangle 1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5" name="Rectangle 1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6" name="Rectangle 1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7" name="Rectangle 1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65" name="Group 20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66" name="Group 21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77" name="Rectangle 2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8" name="Rectangle 2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9" name="Rectangle 2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0" name="Rectangle 2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67" name="Group 26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73" name="Rectangle 27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4" name="Rectangle 28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5" name="Rectangle 29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6" name="Rectangle 30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68" name="Group 31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69" name="Rectangle 3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0" name="Rectangle 3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1" name="Rectangle 3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2" name="Rectangle 3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2" name="Group 36"/>
            <p:cNvGrpSpPr>
              <a:grpSpLocks noChangeAspect="1"/>
            </p:cNvGrpSpPr>
            <p:nvPr/>
          </p:nvGrpSpPr>
          <p:grpSpPr>
            <a:xfrm>
              <a:off x="0" y="76"/>
              <a:ext cx="456" cy="76"/>
              <a:chOff x="0" y="0"/>
              <a:chExt cx="456" cy="76"/>
            </a:xfrm>
          </p:grpSpPr>
          <p:grpSp>
            <p:nvGrpSpPr>
              <p:cNvPr id="34932" name="Group 37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49" name="Group 38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60" name="Rectangle 3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1" name="Rectangle 4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2" name="Rectangle 4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3" name="Rectangle 4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50" name="Group 43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56" name="Rectangle 4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7" name="Rectangle 4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8" name="Rectangle 4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9" name="Rectangle 4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51" name="Group 48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52" name="Rectangle 4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3" name="Rectangle 5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4" name="Rectangle 5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5" name="Rectangle 5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33" name="Group 53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34" name="Group 54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45" name="Rectangle 5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6" name="Rectangle 5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7" name="Rectangle 5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8" name="Rectangle 5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35" name="Group 59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41" name="Rectangle 6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2" name="Rectangle 61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3" name="Rectangle 62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4" name="Rectangle 63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36" name="Group 64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37" name="Rectangle 6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8" name="Rectangle 6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9" name="Rectangle 6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0" name="Rectangle 6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3" name="Group 69"/>
            <p:cNvGrpSpPr>
              <a:grpSpLocks noChangeAspect="1"/>
            </p:cNvGrpSpPr>
            <p:nvPr/>
          </p:nvGrpSpPr>
          <p:grpSpPr>
            <a:xfrm>
              <a:off x="0" y="152"/>
              <a:ext cx="456" cy="76"/>
              <a:chOff x="0" y="0"/>
              <a:chExt cx="456" cy="76"/>
            </a:xfrm>
          </p:grpSpPr>
          <p:grpSp>
            <p:nvGrpSpPr>
              <p:cNvPr id="34900" name="Group 70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17" name="Group 71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28" name="Rectangle 7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9" name="Rectangle 7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1" name="Rectangle 7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18" name="Group 76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24" name="Rectangle 77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5" name="Rectangle 78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6" name="Rectangle 79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7" name="Rectangle 80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19" name="Group 81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20" name="Rectangle 8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1" name="Rectangle 8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2" name="Rectangle 8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3" name="Rectangle 8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01" name="Group 86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02" name="Group 87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13" name="Rectangle 8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4" name="Rectangle 8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5" name="Rectangle 9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6" name="Rectangle 9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03" name="Group 92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09" name="Rectangle 9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0" name="Rectangle 94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1" name="Rectangle 95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2" name="Rectangle 96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04" name="Group 97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05" name="Rectangle 9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6" name="Rectangle 9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7" name="Rectangle 10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8" name="Rectangle 10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4" name="Group 102"/>
            <p:cNvGrpSpPr>
              <a:grpSpLocks noChangeAspect="1"/>
            </p:cNvGrpSpPr>
            <p:nvPr/>
          </p:nvGrpSpPr>
          <p:grpSpPr>
            <a:xfrm>
              <a:off x="0" y="228"/>
              <a:ext cx="456" cy="76"/>
              <a:chOff x="0" y="0"/>
              <a:chExt cx="456" cy="76"/>
            </a:xfrm>
          </p:grpSpPr>
          <p:grpSp>
            <p:nvGrpSpPr>
              <p:cNvPr id="34868" name="Group 103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885" name="Group 104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96" name="Rectangle 10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7" name="Rectangle 10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8" name="Rectangle 10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9" name="Rectangle 10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86" name="Group 109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92" name="Rectangle 11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3" name="Rectangle 111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4" name="Rectangle 112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5" name="Rectangle 113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87" name="Group 114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88" name="Rectangle 11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9" name="Rectangle 11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0" name="Rectangle 11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1" name="Rectangle 11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869" name="Group 119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870" name="Group 120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81" name="Rectangle 12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2" name="Rectangle 12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3" name="Rectangle 12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4" name="Rectangle 12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71" name="Group 125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77" name="Rectangle 12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8" name="Rectangle 12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9" name="Rectangle 12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0" name="Rectangle 12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72" name="Group 130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73" name="Rectangle 13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4" name="Rectangle 13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5" name="Rectangle 13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6" name="Rectangle 13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5" name="Group 135"/>
            <p:cNvGrpSpPr>
              <a:grpSpLocks noChangeAspect="1"/>
            </p:cNvGrpSpPr>
            <p:nvPr/>
          </p:nvGrpSpPr>
          <p:grpSpPr>
            <a:xfrm>
              <a:off x="0" y="304"/>
              <a:ext cx="456" cy="76"/>
              <a:chOff x="0" y="0"/>
              <a:chExt cx="456" cy="76"/>
            </a:xfrm>
          </p:grpSpPr>
          <p:grpSp>
            <p:nvGrpSpPr>
              <p:cNvPr id="34836" name="Group 136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853" name="Group 137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64" name="Rectangle 13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5" name="Rectangle 13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6" name="Rectangle 14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7" name="Rectangle 14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54" name="Group 142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60" name="Rectangle 14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1" name="Rectangle 144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2" name="Rectangle 145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3" name="Rectangle 146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55" name="Group 147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56" name="Rectangle 14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7" name="Rectangle 14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8" name="Rectangle 15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9" name="Rectangle 15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837" name="Group 152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838" name="Group 153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49" name="Rectangle 15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0" name="Rectangle 15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1" name="Rectangle 15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2" name="Rectangle 15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39" name="Group 158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45" name="Rectangle 15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6" name="Rectangle 16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7" name="Rectangle 16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8" name="Rectangle 16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40" name="Group 163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41" name="Rectangle 16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2" name="Rectangle 16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3" name="Rectangle 16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4" name="Rectangle 16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34821" name="Group 170"/>
          <p:cNvGrpSpPr/>
          <p:nvPr/>
        </p:nvGrpSpPr>
        <p:grpSpPr>
          <a:xfrm>
            <a:off x="5179219" y="2578894"/>
            <a:ext cx="550069" cy="807244"/>
            <a:chOff x="0" y="0"/>
            <a:chExt cx="77" cy="113"/>
          </a:xfrm>
        </p:grpSpPr>
        <p:sp>
          <p:nvSpPr>
            <p:cNvPr id="34829" name="Line 171"/>
            <p:cNvSpPr/>
            <p:nvPr/>
          </p:nvSpPr>
          <p:spPr>
            <a:xfrm>
              <a:off x="1" y="65"/>
              <a:ext cx="1" cy="4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4830" name="AutoShape 172"/>
            <p:cNvSpPr/>
            <p:nvPr/>
          </p:nvSpPr>
          <p:spPr>
            <a:xfrm>
              <a:off x="0" y="0"/>
              <a:ext cx="77" cy="76"/>
            </a:xfrm>
            <a:prstGeom prst="rtTriangle">
              <a:avLst/>
            </a:prstGeom>
            <a:solidFill>
              <a:srgbClr val="FF99CC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sz="1350" dirty="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4822" name="Oval 173"/>
          <p:cNvSpPr>
            <a:spLocks noChangeAspect="1"/>
          </p:cNvSpPr>
          <p:nvPr/>
        </p:nvSpPr>
        <p:spPr>
          <a:xfrm>
            <a:off x="5162550" y="3352800"/>
            <a:ext cx="50006" cy="50006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4824" name="Text Box 175"/>
          <p:cNvSpPr/>
          <p:nvPr/>
        </p:nvSpPr>
        <p:spPr>
          <a:xfrm>
            <a:off x="4936173" y="3390186"/>
            <a:ext cx="27305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B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6" name="Text Box 177"/>
          <p:cNvSpPr/>
          <p:nvPr/>
        </p:nvSpPr>
        <p:spPr>
          <a:xfrm>
            <a:off x="1977708" y="818119"/>
            <a:ext cx="48869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行楷" panose="02010800040101010101" pitchFamily="2" charset="-122"/>
              </a:rPr>
              <a:t>把小旗图绕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行楷" panose="0201080004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行楷" panose="02010800040101010101" pitchFamily="2" charset="-122"/>
              </a:rPr>
              <a:t>点逆时针旋转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行楷" panose="02010800040101010101" pitchFamily="2" charset="-122"/>
              </a:rPr>
              <a:t>90</a:t>
            </a:r>
            <a:r>
              <a:rPr lang="zh-CN" altLang="en-US" sz="2800" b="1" baseline="6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行楷" panose="02010800040101010101" pitchFamily="2" charset="-122"/>
              </a:rPr>
              <a:t>。</a:t>
            </a:r>
            <a:endParaRPr lang="zh-CN" altLang="en-US" sz="2800" b="1" baseline="6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行楷" panose="02010800040101010101" pitchFamily="2" charset="-122"/>
            </a:endParaRPr>
          </a:p>
        </p:txBody>
      </p:sp>
      <p:grpSp>
        <p:nvGrpSpPr>
          <p:cNvPr id="2" name="Group 170"/>
          <p:cNvGrpSpPr/>
          <p:nvPr/>
        </p:nvGrpSpPr>
        <p:grpSpPr>
          <a:xfrm rot="16200000">
            <a:off x="4483894" y="2717959"/>
            <a:ext cx="550069" cy="807244"/>
            <a:chOff x="0" y="0"/>
            <a:chExt cx="77" cy="113"/>
          </a:xfrm>
        </p:grpSpPr>
        <p:sp>
          <p:nvSpPr>
            <p:cNvPr id="3" name="Line 171"/>
            <p:cNvSpPr/>
            <p:nvPr/>
          </p:nvSpPr>
          <p:spPr>
            <a:xfrm>
              <a:off x="1" y="65"/>
              <a:ext cx="1" cy="4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4" name="AutoShape 172"/>
            <p:cNvSpPr/>
            <p:nvPr/>
          </p:nvSpPr>
          <p:spPr>
            <a:xfrm>
              <a:off x="0" y="0"/>
              <a:ext cx="77" cy="76"/>
            </a:xfrm>
            <a:prstGeom prst="rtTriangle">
              <a:avLst/>
            </a:prstGeom>
            <a:solidFill>
              <a:srgbClr val="FF99CC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sz="1350" dirty="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997" r="36624" b="48733"/>
          <a:stretch>
            <a:fillRect/>
          </a:stretch>
        </p:blipFill>
        <p:spPr>
          <a:xfrm>
            <a:off x="2755265" y="1167765"/>
            <a:ext cx="3304540" cy="1673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5055" y="605155"/>
            <a:ext cx="5735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观察下图，是怎样从图形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得到图形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的（    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6435" y="3046730"/>
            <a:ext cx="52304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先顺时针旋转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°，再向右平移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先逆时针旋转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°，再向右平移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先顺时针旋转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°，再向右平移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先逆时针旋转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°，再向右平移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0090" y="605155"/>
            <a:ext cx="427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{$EQ8EPF~6Q5{CY%P0SJ@D7"/>
          <p:cNvPicPr>
            <a:picLocks noChangeAspect="1"/>
          </p:cNvPicPr>
          <p:nvPr/>
        </p:nvPicPr>
        <p:blipFill>
          <a:blip r:embed="rId1"/>
          <a:srcRect t="43616" r="70814"/>
          <a:stretch>
            <a:fillRect/>
          </a:stretch>
        </p:blipFill>
        <p:spPr>
          <a:xfrm>
            <a:off x="2546350" y="1938020"/>
            <a:ext cx="2221230" cy="1267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5355" y="596265"/>
            <a:ext cx="6301105" cy="1198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如图，这个图案是由一个什么样的图形经过怎样的变化得到的？是由这个图案旋转了多少度？几次呢？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1300" y="3496310"/>
            <a:ext cx="50158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这个图案是由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经过多次旋转得到的。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这个图案每次旋转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次。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41095" y="626745"/>
            <a:ext cx="6311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将甲图绕点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°，看看与图①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中哪个图形相同。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1313180" y="1764030"/>
          <a:ext cx="5967095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1" imgW="5962650" imgH="914400" progId="Paint.Picture">
                  <p:embed/>
                </p:oleObj>
              </mc:Choice>
              <mc:Fallback>
                <p:oleObj name="" r:id="rId1" imgW="5962650" imgH="91440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3180" y="1764030"/>
                        <a:ext cx="5967095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604010" y="2663825"/>
            <a:ext cx="6928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甲          </a:t>
            </a:r>
            <a:r>
              <a:rPr lang="zh-CN" altLang="en-US" b="1" dirty="0">
                <a:latin typeface="Calibri" panose="020F0502020204030204" charset="0"/>
                <a:ea typeface="楷体" panose="02010609060101010101" pitchFamily="49" charset="-122"/>
              </a:rPr>
              <a:t>①                  ②                      ③                   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④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0800" y="3578860"/>
            <a:ext cx="2854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与①相同。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5515" y="647700"/>
            <a:ext cx="7011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像这样继续旋转下去每次都能在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图①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中找到相同的图形吗？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1313180" y="1764030"/>
          <a:ext cx="5967095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" r:id="rId1" imgW="5962650" imgH="914400" progId="Paint.Picture">
                  <p:embed/>
                </p:oleObj>
              </mc:Choice>
              <mc:Fallback>
                <p:oleObj name="" r:id="rId1" imgW="5962650" imgH="91440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3180" y="1764030"/>
                        <a:ext cx="5967095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603375" y="2679065"/>
            <a:ext cx="567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甲         </a:t>
            </a:r>
            <a:r>
              <a:rPr lang="zh-CN" altLang="en-US" b="1">
                <a:latin typeface="Calibri" panose="020F0502020204030204" charset="0"/>
                <a:ea typeface="楷体" panose="02010609060101010101" pitchFamily="49" charset="-122"/>
              </a:rPr>
              <a:t>①                  ②                      ③         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④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1300" y="3260090"/>
            <a:ext cx="5768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每次都能找到。第二次与</a:t>
            </a:r>
            <a:r>
              <a:rPr lang="zh-CN" altLang="en-US" sz="2400" b="1">
                <a:latin typeface="Calibri" panose="020F0502020204030204" charset="0"/>
                <a:ea typeface="楷体" panose="02010609060101010101" pitchFamily="49" charset="-122"/>
              </a:rPr>
              <a:t>②相同，第三次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与③相同，第四次与④相同。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813" y="177209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4445" y="2416810"/>
            <a:ext cx="5828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画旋转图形时：找出关键的线段或点，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旋转后的线段或点；以旋转后的位置为基础根据原图画出。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558855" y="3866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34287"/>
            <a:ext cx="366860" cy="456339"/>
          </a:xfrm>
          <a:prstGeom prst="rect">
            <a:avLst/>
          </a:prstGeom>
        </p:spPr>
      </p:pic>
      <p:pic>
        <p:nvPicPr>
          <p:cNvPr id="6" name="图片 5" descr="[TAEAEP}S}M{D{GFQ9W~(19"/>
          <p:cNvPicPr>
            <a:picLocks noChangeAspect="1"/>
          </p:cNvPicPr>
          <p:nvPr/>
        </p:nvPicPr>
        <p:blipFill>
          <a:blip r:embed="rId2"/>
          <a:srcRect l="9327" r="9051" b="45058"/>
          <a:stretch>
            <a:fillRect/>
          </a:stretch>
        </p:blipFill>
        <p:spPr>
          <a:xfrm>
            <a:off x="718820" y="1193800"/>
            <a:ext cx="5568315" cy="25660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51600" y="1282065"/>
            <a:ext cx="2454275" cy="1806395"/>
          </a:xfrm>
          <a:prstGeom prst="wedgeRoundRectCallout">
            <a:avLst>
              <a:gd name="adj1" fmla="val -4049"/>
              <a:gd name="adj2" fmla="val 81331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旋转时点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的位置不变，并且每旋转一次，三角尺的两条直角边都绕点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6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358" y="3348355"/>
            <a:ext cx="962025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826590" y="3820081"/>
            <a:ext cx="3505289" cy="442674"/>
          </a:xfrm>
          <a:prstGeom prst="wedgeRoundRectCallout">
            <a:avLst>
              <a:gd name="adj1" fmla="val -50677"/>
              <a:gd name="adj2" fmla="val 1596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三角尺的旋转有什么特点？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pic>
        <p:nvPicPr>
          <p:cNvPr id="6" name="图片 5" descr="_UN(H$GX5Z30DZTEBPY}9$W"/>
          <p:cNvPicPr>
            <a:picLocks noChangeAspect="1"/>
          </p:cNvPicPr>
          <p:nvPr/>
        </p:nvPicPr>
        <p:blipFill>
          <a:blip r:embed="rId2"/>
          <a:srcRect l="6319" t="59981" r="7590"/>
          <a:stretch>
            <a:fillRect/>
          </a:stretch>
        </p:blipFill>
        <p:spPr>
          <a:xfrm>
            <a:off x="3976370" y="2500630"/>
            <a:ext cx="4199890" cy="19767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1505" y="935355"/>
            <a:ext cx="4717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在方格纸上将三角尺绕点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725930"/>
            <a:ext cx="2834005" cy="2091690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4237355" y="1210945"/>
            <a:ext cx="2056765" cy="812165"/>
          </a:xfrm>
          <a:prstGeom prst="cloudCallout">
            <a:avLst>
              <a:gd name="adj1" fmla="val -49289"/>
              <a:gd name="adj2" fmla="val 599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我沿顺时针方向旋转。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457315" y="1001395"/>
            <a:ext cx="2056765" cy="812165"/>
          </a:xfrm>
          <a:prstGeom prst="cloudCallout">
            <a:avLst>
              <a:gd name="adj1" fmla="val 32710"/>
              <a:gd name="adj2" fmla="val 86591"/>
            </a:avLst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78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我沿逆时针方向旋转。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505" y="4078605"/>
            <a:ext cx="256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根据实际操作画一画。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2230120" y="1187450"/>
          <a:ext cx="2955290" cy="2459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" imgW="2952750" imgH="2457450" progId="Paint.Picture">
                  <p:embed/>
                </p:oleObj>
              </mc:Choice>
              <mc:Fallback>
                <p:oleObj name="" r:id="rId1" imgW="2952750" imgH="24574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30120" y="1187450"/>
                        <a:ext cx="2955290" cy="2459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480820" y="627380"/>
            <a:ext cx="5898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画出三角形绕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点顺时针旋转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°后的图形。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86150" y="2416810"/>
            <a:ext cx="798195" cy="114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86150" y="2416810"/>
            <a:ext cx="5715" cy="3714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491865" y="2406650"/>
            <a:ext cx="765810" cy="381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73395" y="1276350"/>
            <a:ext cx="2875915" cy="2824007"/>
          </a:xfrm>
          <a:prstGeom prst="wedgeRoundRectCallout">
            <a:avLst>
              <a:gd name="adj1" fmla="val -69474"/>
              <a:gd name="adj2" fmla="val 20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先让三角形的长（短）的直角边绕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°后，画出这条边，再让三角形的短（长）的直角边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绕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顺时针旋转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°后，画出，最后连接两个端点。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2559050" y="1342390"/>
          <a:ext cx="2955290" cy="2459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1" imgW="2952750" imgH="2457450" progId="Paint.Picture">
                  <p:embed/>
                </p:oleObj>
              </mc:Choice>
              <mc:Fallback>
                <p:oleObj name="" r:id="rId1" imgW="2952750" imgH="24574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9050" y="1342390"/>
                        <a:ext cx="2955290" cy="2459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480820" y="627380"/>
            <a:ext cx="5898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画出三角形绕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点逆时针旋转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°后的图形。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9565" y="1275080"/>
            <a:ext cx="312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3028950" y="2566670"/>
            <a:ext cx="775970" cy="1143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799205" y="2143760"/>
            <a:ext cx="5715" cy="42291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007360" y="2134235"/>
            <a:ext cx="791845" cy="43243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660" y="483235"/>
            <a:ext cx="1570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画一画。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BGCA4Y{1V7]FWO1}141F7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8140" y="2016125"/>
            <a:ext cx="3495675" cy="2438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4080" y="976630"/>
            <a:ext cx="6443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在方格纸上画出 绕点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°后的图形。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2580005" y="868680"/>
          <a:ext cx="26924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2" imgW="361950" imgH="809625" progId="Paint.Picture">
                  <p:embed/>
                </p:oleObj>
              </mc:Choice>
              <mc:Fallback>
                <p:oleObj name="" r:id="rId2" imgW="361950" imgH="8096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0005" y="868680"/>
                        <a:ext cx="26924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云形标注 8"/>
          <p:cNvSpPr/>
          <p:nvPr/>
        </p:nvSpPr>
        <p:spPr>
          <a:xfrm>
            <a:off x="223520" y="1452880"/>
            <a:ext cx="2808605" cy="1144270"/>
          </a:xfrm>
          <a:prstGeom prst="cloudCallout">
            <a:avLst>
              <a:gd name="adj1" fmla="val -3756"/>
              <a:gd name="adj2" fmla="val 70549"/>
            </a:avLst>
          </a:prstGeo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0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先将线段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OA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沿顺时针方向旋转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289040" y="1283335"/>
            <a:ext cx="2315210" cy="1052195"/>
          </a:xfrm>
          <a:prstGeom prst="cloudCallout">
            <a:avLst>
              <a:gd name="adj1" fmla="val 18239"/>
              <a:gd name="adj2" fmla="val 10847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OA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旋转后的位置为基础画出图形。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394" y="2774315"/>
            <a:ext cx="550582" cy="1247140"/>
          </a:xfrm>
          <a:prstGeom prst="rect">
            <a:avLst/>
          </a:prstGeom>
        </p:spPr>
      </p:pic>
      <p:pic>
        <p:nvPicPr>
          <p:cNvPr id="16396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36" y="2779879"/>
            <a:ext cx="727672" cy="127953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>
            <a:off x="4638040" y="3476625"/>
            <a:ext cx="1158240" cy="311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24145" y="3168015"/>
            <a:ext cx="572135" cy="339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641850" y="3158490"/>
            <a:ext cx="582295" cy="307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38040" y="3466465"/>
            <a:ext cx="582295" cy="3295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203825" y="3507740"/>
            <a:ext cx="592455" cy="2876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0800000">
            <a:off x="4775200" y="3507740"/>
            <a:ext cx="866775" cy="215265"/>
          </a:xfrm>
          <a:prstGeom prst="triangle">
            <a:avLst/>
          </a:prstGeom>
          <a:solidFill>
            <a:schemeClr val="accent2">
              <a:lumMod val="40000"/>
              <a:lumOff val="60000"/>
              <a:alpha val="53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/>
          <p:nvPr/>
        </p:nvGraphicFramePr>
        <p:xfrm>
          <a:off x="2103120" y="1652270"/>
          <a:ext cx="3908425" cy="260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" r:id="rId1" imgW="2076450" imgH="1476375" progId="Paint.Picture">
                  <p:embed/>
                </p:oleObj>
              </mc:Choice>
              <mc:Fallback>
                <p:oleObj name="" r:id="rId1" imgW="2076450" imgH="14763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3120" y="1652270"/>
                        <a:ext cx="3908425" cy="260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202690" y="554990"/>
            <a:ext cx="675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试着画出这个图形在方格纸上绕点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沿逆时针方向旋转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°后的图形。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17495" y="3188335"/>
            <a:ext cx="1178560" cy="3175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48610" y="2860040"/>
            <a:ext cx="571500" cy="31813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2848610" y="3178175"/>
            <a:ext cx="571500" cy="3302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20110" y="2860040"/>
            <a:ext cx="647700" cy="36004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420110" y="3220085"/>
            <a:ext cx="647700" cy="28829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>
            <a:off x="2919611" y="2904489"/>
            <a:ext cx="1076325" cy="271145"/>
          </a:xfrm>
          <a:prstGeom prst="triangle">
            <a:avLst>
              <a:gd name="adj" fmla="val 50027"/>
            </a:avLst>
          </a:prstGeom>
          <a:solidFill>
            <a:schemeClr val="accent6">
              <a:alpha val="48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58855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横卷形 2"/>
          <p:cNvSpPr/>
          <p:nvPr/>
        </p:nvSpPr>
        <p:spPr>
          <a:xfrm>
            <a:off x="683895" y="1059815"/>
            <a:ext cx="1007745" cy="504190"/>
          </a:xfrm>
          <a:prstGeom prst="horizontalScrol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9865" y="1755140"/>
            <a:ext cx="6332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时，时针围绕钟面顺时针旋转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度。            （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1160" y="2186305"/>
            <a:ext cx="50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7" descr="你风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3472815"/>
            <a:ext cx="1685290" cy="11811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4175125" y="3179762"/>
            <a:ext cx="2592070" cy="586105"/>
          </a:xfrm>
          <a:prstGeom prst="wedgeRoundRectCallout">
            <a:avLst>
              <a:gd name="adj1" fmla="val 64322"/>
              <a:gd name="adj2" fmla="val 4284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钟面上一大格是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 noChangeAspect="1"/>
          </p:cNvGrpSpPr>
          <p:nvPr/>
        </p:nvGrpSpPr>
        <p:grpSpPr>
          <a:xfrm>
            <a:off x="2742248" y="1760855"/>
            <a:ext cx="3257550" cy="2714625"/>
            <a:chOff x="0" y="0"/>
            <a:chExt cx="456" cy="380"/>
          </a:xfrm>
        </p:grpSpPr>
        <p:grpSp>
          <p:nvGrpSpPr>
            <p:cNvPr id="34831" name="Group 3"/>
            <p:cNvGrpSpPr>
              <a:grpSpLocks noChangeAspect="1"/>
            </p:cNvGrpSpPr>
            <p:nvPr/>
          </p:nvGrpSpPr>
          <p:grpSpPr>
            <a:xfrm>
              <a:off x="0" y="0"/>
              <a:ext cx="456" cy="76"/>
              <a:chOff x="0" y="0"/>
              <a:chExt cx="456" cy="76"/>
            </a:xfrm>
          </p:grpSpPr>
          <p:grpSp>
            <p:nvGrpSpPr>
              <p:cNvPr id="34964" name="Group 4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81" name="Group 5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92" name="Rectangle 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3" name="Rectangle 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4" name="Rectangle 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5" name="Rectangle 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82" name="Group 10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88" name="Rectangle 1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9" name="Rectangle 1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0" name="Rectangle 1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91" name="Rectangle 1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83" name="Group 15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84" name="Rectangle 1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5" name="Rectangle 1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6" name="Rectangle 1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7" name="Rectangle 1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65" name="Group 20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66" name="Group 21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77" name="Rectangle 2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8" name="Rectangle 2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9" name="Rectangle 2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80" name="Rectangle 2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67" name="Group 26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73" name="Rectangle 27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4" name="Rectangle 28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5" name="Rectangle 29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6" name="Rectangle 30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68" name="Group 31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69" name="Rectangle 3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0" name="Rectangle 3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1" name="Rectangle 3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72" name="Rectangle 3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2" name="Group 36"/>
            <p:cNvGrpSpPr>
              <a:grpSpLocks noChangeAspect="1"/>
            </p:cNvGrpSpPr>
            <p:nvPr/>
          </p:nvGrpSpPr>
          <p:grpSpPr>
            <a:xfrm>
              <a:off x="0" y="76"/>
              <a:ext cx="456" cy="76"/>
              <a:chOff x="0" y="0"/>
              <a:chExt cx="456" cy="76"/>
            </a:xfrm>
          </p:grpSpPr>
          <p:grpSp>
            <p:nvGrpSpPr>
              <p:cNvPr id="34932" name="Group 37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49" name="Group 38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60" name="Rectangle 3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1" name="Rectangle 4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2" name="Rectangle 4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63" name="Rectangle 4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50" name="Group 43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56" name="Rectangle 4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7" name="Rectangle 4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8" name="Rectangle 4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9" name="Rectangle 4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51" name="Group 48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52" name="Rectangle 4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3" name="Rectangle 5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4" name="Rectangle 5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55" name="Rectangle 5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33" name="Group 53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34" name="Group 54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45" name="Rectangle 5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6" name="Rectangle 5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7" name="Rectangle 5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8" name="Rectangle 5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35" name="Group 59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41" name="Rectangle 6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2" name="Rectangle 61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3" name="Rectangle 62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4" name="Rectangle 63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36" name="Group 64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37" name="Rectangle 6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8" name="Rectangle 6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9" name="Rectangle 6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40" name="Rectangle 6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3" name="Group 69"/>
            <p:cNvGrpSpPr>
              <a:grpSpLocks noChangeAspect="1"/>
            </p:cNvGrpSpPr>
            <p:nvPr/>
          </p:nvGrpSpPr>
          <p:grpSpPr>
            <a:xfrm>
              <a:off x="0" y="152"/>
              <a:ext cx="456" cy="76"/>
              <a:chOff x="0" y="0"/>
              <a:chExt cx="456" cy="76"/>
            </a:xfrm>
          </p:grpSpPr>
          <p:grpSp>
            <p:nvGrpSpPr>
              <p:cNvPr id="34900" name="Group 70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917" name="Group 71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28" name="Rectangle 7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9" name="Rectangle 7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0" name="Rectangle 7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31" name="Rectangle 7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18" name="Group 76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24" name="Rectangle 77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5" name="Rectangle 78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6" name="Rectangle 79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7" name="Rectangle 80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19" name="Group 81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20" name="Rectangle 8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1" name="Rectangle 83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2" name="Rectangle 84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23" name="Rectangle 85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901" name="Group 86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902" name="Group 87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913" name="Rectangle 8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4" name="Rectangle 8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5" name="Rectangle 9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6" name="Rectangle 9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03" name="Group 92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909" name="Rectangle 9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0" name="Rectangle 94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1" name="Rectangle 95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12" name="Rectangle 96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04" name="Group 97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905" name="Rectangle 9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6" name="Rectangle 9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7" name="Rectangle 10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908" name="Rectangle 10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4" name="Group 102"/>
            <p:cNvGrpSpPr>
              <a:grpSpLocks noChangeAspect="1"/>
            </p:cNvGrpSpPr>
            <p:nvPr/>
          </p:nvGrpSpPr>
          <p:grpSpPr>
            <a:xfrm>
              <a:off x="0" y="228"/>
              <a:ext cx="456" cy="76"/>
              <a:chOff x="0" y="0"/>
              <a:chExt cx="456" cy="76"/>
            </a:xfrm>
          </p:grpSpPr>
          <p:grpSp>
            <p:nvGrpSpPr>
              <p:cNvPr id="34868" name="Group 103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885" name="Group 104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96" name="Rectangle 10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7" name="Rectangle 10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8" name="Rectangle 10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9" name="Rectangle 10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86" name="Group 109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92" name="Rectangle 11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3" name="Rectangle 111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4" name="Rectangle 112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5" name="Rectangle 113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87" name="Group 114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88" name="Rectangle 11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9" name="Rectangle 116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0" name="Rectangle 117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91" name="Rectangle 118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869" name="Group 119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870" name="Group 120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81" name="Rectangle 12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2" name="Rectangle 12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3" name="Rectangle 12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4" name="Rectangle 12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71" name="Group 125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77" name="Rectangle 12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8" name="Rectangle 127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9" name="Rectangle 128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80" name="Rectangle 129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72" name="Group 130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73" name="Rectangle 13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4" name="Rectangle 132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5" name="Rectangle 133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76" name="Rectangle 134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835" name="Group 135"/>
            <p:cNvGrpSpPr>
              <a:grpSpLocks noChangeAspect="1"/>
            </p:cNvGrpSpPr>
            <p:nvPr/>
          </p:nvGrpSpPr>
          <p:grpSpPr>
            <a:xfrm>
              <a:off x="0" y="304"/>
              <a:ext cx="456" cy="76"/>
              <a:chOff x="0" y="0"/>
              <a:chExt cx="456" cy="76"/>
            </a:xfrm>
          </p:grpSpPr>
          <p:grpSp>
            <p:nvGrpSpPr>
              <p:cNvPr id="34836" name="Group 136"/>
              <p:cNvGrpSpPr>
                <a:grpSpLocks noChangeAspect="1"/>
              </p:cNvGrpSpPr>
              <p:nvPr/>
            </p:nvGrpSpPr>
            <p:grpSpPr>
              <a:xfrm>
                <a:off x="0" y="0"/>
                <a:ext cx="456" cy="38"/>
                <a:chOff x="0" y="0"/>
                <a:chExt cx="456" cy="38"/>
              </a:xfrm>
            </p:grpSpPr>
            <p:grpSp>
              <p:nvGrpSpPr>
                <p:cNvPr id="34853" name="Group 137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64" name="Rectangle 13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5" name="Rectangle 13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6" name="Rectangle 14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7" name="Rectangle 14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54" name="Group 142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60" name="Rectangle 14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1" name="Rectangle 144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2" name="Rectangle 145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63" name="Rectangle 146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55" name="Group 147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56" name="Rectangle 148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7" name="Rectangle 149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8" name="Rectangle 150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9" name="Rectangle 151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4837" name="Group 152"/>
              <p:cNvGrpSpPr>
                <a:grpSpLocks noChangeAspect="1"/>
              </p:cNvGrpSpPr>
              <p:nvPr/>
            </p:nvGrpSpPr>
            <p:grpSpPr>
              <a:xfrm>
                <a:off x="0" y="38"/>
                <a:ext cx="456" cy="38"/>
                <a:chOff x="0" y="0"/>
                <a:chExt cx="456" cy="38"/>
              </a:xfrm>
            </p:grpSpPr>
            <p:grpSp>
              <p:nvGrpSpPr>
                <p:cNvPr id="34838" name="Group 153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52" cy="38"/>
                  <a:chOff x="0" y="0"/>
                  <a:chExt cx="152" cy="38"/>
                </a:xfrm>
              </p:grpSpPr>
              <p:sp>
                <p:nvSpPr>
                  <p:cNvPr id="34849" name="Rectangle 15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0" name="Rectangle 15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1" name="Rectangle 15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52" name="Rectangle 15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39" name="Group 158"/>
                <p:cNvGrpSpPr>
                  <a:grpSpLocks noChangeAspect="1"/>
                </p:cNvGrpSpPr>
                <p:nvPr/>
              </p:nvGrpSpPr>
              <p:grpSpPr>
                <a:xfrm>
                  <a:off x="152" y="0"/>
                  <a:ext cx="152" cy="38"/>
                  <a:chOff x="0" y="0"/>
                  <a:chExt cx="152" cy="38"/>
                </a:xfrm>
              </p:grpSpPr>
              <p:sp>
                <p:nvSpPr>
                  <p:cNvPr id="34845" name="Rectangle 15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6" name="Rectangle 160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7" name="Rectangle 161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8" name="Rectangle 162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840" name="Group 163"/>
                <p:cNvGrpSpPr>
                  <a:grpSpLocks noChangeAspect="1"/>
                </p:cNvGrpSpPr>
                <p:nvPr/>
              </p:nvGrpSpPr>
              <p:grpSpPr>
                <a:xfrm>
                  <a:off x="304" y="0"/>
                  <a:ext cx="152" cy="38"/>
                  <a:chOff x="0" y="0"/>
                  <a:chExt cx="152" cy="38"/>
                </a:xfrm>
              </p:grpSpPr>
              <p:sp>
                <p:nvSpPr>
                  <p:cNvPr id="34841" name="Rectangle 16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2" name="Rectangle 165"/>
                  <p:cNvSpPr>
                    <a:spLocks noChangeAspect="1"/>
                  </p:cNvSpPr>
                  <p:nvPr/>
                </p:nvSpPr>
                <p:spPr>
                  <a:xfrm>
                    <a:off x="38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3" name="Rectangle 166"/>
                  <p:cNvSpPr>
                    <a:spLocks noChangeAspect="1"/>
                  </p:cNvSpPr>
                  <p:nvPr/>
                </p:nvSpPr>
                <p:spPr>
                  <a:xfrm>
                    <a:off x="76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34844" name="Rectangle 167"/>
                  <p:cNvSpPr>
                    <a:spLocks noChangeAspect="1"/>
                  </p:cNvSpPr>
                  <p:nvPr/>
                </p:nvSpPr>
                <p:spPr>
                  <a:xfrm>
                    <a:off x="114" y="0"/>
                    <a:ext cx="38" cy="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66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zh-CN" sz="1350" dirty="0">
                      <a:solidFill>
                        <a:srgbClr val="000000"/>
                      </a:solidFill>
                      <a:latin typeface="Calibri" panose="020F0502020204030204" charset="0"/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34819" name="Rectangle 168"/>
          <p:cNvSpPr/>
          <p:nvPr/>
        </p:nvSpPr>
        <p:spPr>
          <a:xfrm>
            <a:off x="3828177" y="2591991"/>
            <a:ext cx="542925" cy="271463"/>
          </a:xfrm>
          <a:prstGeom prst="rect">
            <a:avLst/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4823" name="Text Box 174"/>
          <p:cNvSpPr/>
          <p:nvPr/>
        </p:nvSpPr>
        <p:spPr>
          <a:xfrm>
            <a:off x="3469720" y="2847023"/>
            <a:ext cx="269875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35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A</a:t>
            </a:r>
            <a:endParaRPr lang="en-US" altLang="zh-CN" sz="135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34825" name="Text Box 176"/>
          <p:cNvSpPr/>
          <p:nvPr/>
        </p:nvSpPr>
        <p:spPr>
          <a:xfrm>
            <a:off x="1926273" y="933133"/>
            <a:ext cx="48869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把长方形绕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点顺时针旋转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90</a:t>
            </a:r>
            <a:r>
              <a:rPr lang="zh-CN" altLang="en-US" sz="2800" b="1" baseline="6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。</a:t>
            </a:r>
            <a:endParaRPr lang="zh-CN" altLang="en-US" sz="2800" b="1" baseline="6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pic>
        <p:nvPicPr>
          <p:cNvPr id="34828" name="对象 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" name="Rectangle 168"/>
          <p:cNvSpPr/>
          <p:nvPr/>
        </p:nvSpPr>
        <p:spPr>
          <a:xfrm rot="5400000">
            <a:off x="3692922" y="2999661"/>
            <a:ext cx="542925" cy="271463"/>
          </a:xfrm>
          <a:prstGeom prst="rect">
            <a:avLst/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4820" name="Oval 169"/>
          <p:cNvSpPr>
            <a:spLocks noChangeAspect="1"/>
          </p:cNvSpPr>
          <p:nvPr/>
        </p:nvSpPr>
        <p:spPr>
          <a:xfrm>
            <a:off x="3828256" y="2846467"/>
            <a:ext cx="50006" cy="50006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 animBg="1"/>
    </p:bldLst>
  </p:timing>
</p:sld>
</file>

<file path=ppt/tags/tag1.xml><?xml version="1.0" encoding="utf-8"?>
<p:tagLst xmlns:p="http://schemas.openxmlformats.org/presentationml/2006/main">
  <p:tag name="KSO_WM_DOC_GUID" val="{be5fa7b5-99b6-4819-bf88-9f6cc32f9cde}"/>
  <p:tag name="COMMONDATA" val="eyJoZGlkIjoiN2YxOGMyNDFkMTQxMWJhZTVlZDhiNDQyZGU2OTYwOWEifQ=="/>
</p:tagLst>
</file>

<file path=ppt/theme/theme1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全屏显示(16:9)</PresentationFormat>
  <Paragraphs>101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幼圆</vt:lpstr>
      <vt:lpstr>楷体</vt:lpstr>
      <vt:lpstr>Calibri</vt:lpstr>
      <vt:lpstr>华文新魏</vt:lpstr>
      <vt:lpstr>华文行楷</vt:lpstr>
      <vt:lpstr>微软雅黑</vt:lpstr>
      <vt:lpstr>等线</vt:lpstr>
      <vt:lpstr>Arial Unicode MS</vt:lpstr>
      <vt:lpstr>5_Office 主题</vt:lpstr>
      <vt:lpstr>6_Office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112</cp:revision>
  <dcterms:created xsi:type="dcterms:W3CDTF">2018-09-11T05:46:00Z</dcterms:created>
  <dcterms:modified xsi:type="dcterms:W3CDTF">2023-08-28T08:47:13Z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13A343BF921C4D7486D4A35A015C1435_12</vt:lpwstr>
  </property>
</Properties>
</file>