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6"/>
  </p:notesMasterIdLst>
  <p:sldIdLst>
    <p:sldId id="256" r:id="rId4"/>
    <p:sldId id="348" r:id="rId5"/>
    <p:sldId id="350" r:id="rId7"/>
    <p:sldId id="352" r:id="rId8"/>
    <p:sldId id="354" r:id="rId9"/>
    <p:sldId id="355" r:id="rId10"/>
    <p:sldId id="377" r:id="rId11"/>
    <p:sldId id="378" r:id="rId12"/>
    <p:sldId id="330" r:id="rId13"/>
    <p:sldId id="331" r:id="rId14"/>
    <p:sldId id="271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9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258" y="42"/>
      </p:cViewPr>
      <p:guideLst>
        <p:guide orient="horz" pos="167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E398D-4A6D-4A89-878E-D06F3B184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2598A-38C8-440D-9ACC-6AC12EB8EB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63555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63556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3557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3163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平均问题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9.xml"/><Relationship Id="rId5" Type="http://schemas.openxmlformats.org/officeDocument/2006/relationships/slide" Target="slide1.xml"/><Relationship Id="rId4" Type="http://schemas.openxmlformats.org/officeDocument/2006/relationships/slide" Target="slide11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zh-CN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平均问题</a:t>
            </a:r>
            <a:endParaRPr lang="zh-CN" altLang="zh-CN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en-US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52488" y="2155795"/>
            <a:ext cx="74168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年的总用水量</a:t>
            </a: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年的总月数</a:t>
            </a: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平均每月的用水量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30206" y="2662171"/>
            <a:ext cx="55451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57.5+80.5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 ( 5 + 7 )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35471" y="425126"/>
            <a:ext cx="7585720" cy="1195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5882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小华家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年的用水量如下表所示。平均每个月用多少吨水？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9" descr="小数五年级上册_页面_065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39" t="42300" r="11365" b="49237"/>
          <a:stretch>
            <a:fillRect/>
          </a:stretch>
        </p:blipFill>
        <p:spPr bwMode="auto">
          <a:xfrm>
            <a:off x="4715669" y="970476"/>
            <a:ext cx="34559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887331" y="3267008"/>
            <a:ext cx="46085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138 ÷ 12 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887331" y="3886133"/>
            <a:ext cx="46085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11.5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（吨） 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497181" y="3925820"/>
            <a:ext cx="5545139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答：平均每个月用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11.5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吨水。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612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8425" y="2031365"/>
            <a:ext cx="64071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这节课我们主要学习了如何运用小数除法对生活中的问题进行解决，要求同学们多发现生活中出现的此类问题，并进行思考。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4"/>
          <p:cNvSpPr/>
          <p:nvPr/>
        </p:nvSpPr>
        <p:spPr>
          <a:xfrm>
            <a:off x="526402" y="1456690"/>
            <a:ext cx="7787962" cy="1409137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3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现有苹果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吨，如果某牌汽车每次只能运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吨苹果要几次才能运完？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1770" y="439420"/>
            <a:ext cx="2266315" cy="561340"/>
            <a:chOff x="302" y="692"/>
            <a:chExt cx="3569" cy="884"/>
          </a:xfrm>
        </p:grpSpPr>
        <p:sp>
          <p:nvSpPr>
            <p:cNvPr id="10" name="文本框 14"/>
            <p:cNvSpPr txBox="1"/>
            <p:nvPr/>
          </p:nvSpPr>
          <p:spPr>
            <a:xfrm>
              <a:off x="963" y="692"/>
              <a:ext cx="2909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课前导入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" y="775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21" name="Rectangle 5"/>
          <p:cNvSpPr/>
          <p:nvPr/>
        </p:nvSpPr>
        <p:spPr>
          <a:xfrm>
            <a:off x="980440" y="1983105"/>
            <a:ext cx="7624008" cy="193929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次只能运送苹果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吨，剩下的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吨还需要再运送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次，我们不可以不送这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吨，因此一共需要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次才能运完！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8422" name="Rectangle 6"/>
          <p:cNvSpPr/>
          <p:nvPr/>
        </p:nvSpPr>
        <p:spPr>
          <a:xfrm>
            <a:off x="266065" y="1175068"/>
            <a:ext cx="5033963" cy="6464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32÷5=6.4</a:t>
            </a:r>
            <a:endParaRPr lang="en-US" altLang="zh-CN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8424" name="Freeform 8"/>
          <p:cNvSpPr/>
          <p:nvPr/>
        </p:nvSpPr>
        <p:spPr>
          <a:xfrm>
            <a:off x="3074353" y="1117918"/>
            <a:ext cx="1117600" cy="755650"/>
          </a:xfrm>
          <a:custGeom>
            <a:avLst/>
            <a:gdLst/>
            <a:ahLst/>
            <a:cxnLst>
              <a:cxn ang="0">
                <a:pos x="514716" y="19991"/>
              </a:cxn>
              <a:cxn ang="0">
                <a:pos x="297868" y="19991"/>
              </a:cxn>
              <a:cxn ang="0">
                <a:pos x="82212" y="141268"/>
              </a:cxn>
              <a:cxn ang="0">
                <a:pos x="27404" y="262545"/>
              </a:cxn>
              <a:cxn ang="0">
                <a:pos x="27404" y="382490"/>
              </a:cxn>
              <a:cxn ang="0">
                <a:pos x="190635" y="625044"/>
              </a:cxn>
              <a:cxn ang="0">
                <a:pos x="621948" y="744988"/>
              </a:cxn>
              <a:cxn ang="0">
                <a:pos x="1054452" y="563739"/>
              </a:cxn>
              <a:cxn ang="0">
                <a:pos x="1000836" y="262545"/>
              </a:cxn>
              <a:cxn ang="0">
                <a:pos x="730372" y="79963"/>
              </a:cxn>
              <a:cxn ang="0">
                <a:pos x="621948" y="19991"/>
              </a:cxn>
            </a:cxnLst>
            <a:rect l="0" t="0" r="0" b="0"/>
            <a:pathLst>
              <a:path w="938" h="567">
                <a:moveTo>
                  <a:pt x="432" y="15"/>
                </a:moveTo>
                <a:cubicBezTo>
                  <a:pt x="371" y="7"/>
                  <a:pt x="310" y="0"/>
                  <a:pt x="250" y="15"/>
                </a:cubicBezTo>
                <a:cubicBezTo>
                  <a:pt x="190" y="30"/>
                  <a:pt x="107" y="76"/>
                  <a:pt x="69" y="106"/>
                </a:cubicBezTo>
                <a:cubicBezTo>
                  <a:pt x="31" y="136"/>
                  <a:pt x="31" y="167"/>
                  <a:pt x="23" y="197"/>
                </a:cubicBezTo>
                <a:cubicBezTo>
                  <a:pt x="15" y="227"/>
                  <a:pt x="0" y="242"/>
                  <a:pt x="23" y="287"/>
                </a:cubicBezTo>
                <a:cubicBezTo>
                  <a:pt x="46" y="332"/>
                  <a:pt x="77" y="424"/>
                  <a:pt x="160" y="469"/>
                </a:cubicBezTo>
                <a:cubicBezTo>
                  <a:pt x="243" y="514"/>
                  <a:pt x="401" y="567"/>
                  <a:pt x="522" y="559"/>
                </a:cubicBezTo>
                <a:cubicBezTo>
                  <a:pt x="643" y="551"/>
                  <a:pt x="832" y="483"/>
                  <a:pt x="885" y="423"/>
                </a:cubicBezTo>
                <a:cubicBezTo>
                  <a:pt x="938" y="363"/>
                  <a:pt x="885" y="257"/>
                  <a:pt x="840" y="197"/>
                </a:cubicBezTo>
                <a:cubicBezTo>
                  <a:pt x="795" y="137"/>
                  <a:pt x="666" y="90"/>
                  <a:pt x="613" y="60"/>
                </a:cubicBezTo>
                <a:cubicBezTo>
                  <a:pt x="560" y="30"/>
                  <a:pt x="552" y="22"/>
                  <a:pt x="522" y="15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8425" name="Rectangle 9"/>
          <p:cNvSpPr/>
          <p:nvPr/>
        </p:nvSpPr>
        <p:spPr>
          <a:xfrm>
            <a:off x="4407853" y="1173480"/>
            <a:ext cx="2592387" cy="6464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6.4≈6</a:t>
            </a:r>
            <a:endParaRPr lang="en-US" altLang="zh-CN" sz="36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2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828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28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8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8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2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8421" grpId="0"/>
      <p:bldP spid="828422" grpId="0"/>
      <p:bldP spid="8284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04085" y="2962137"/>
            <a:ext cx="882898" cy="1265255"/>
          </a:xfrm>
          <a:prstGeom prst="rect">
            <a:avLst/>
          </a:prstGeom>
        </p:spPr>
      </p:pic>
      <p:sp>
        <p:nvSpPr>
          <p:cNvPr id="840719" name="Rectangle 15"/>
          <p:cNvSpPr/>
          <p:nvPr/>
        </p:nvSpPr>
        <p:spPr>
          <a:xfrm>
            <a:off x="720444" y="1254571"/>
            <a:ext cx="6911975" cy="265239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在运送货物时，最后一次所剩的货物无论是多少，都必须运送。因此，在这种情况下，需要使用“进一法”。需要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次才能远完。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3043" name="Text Box 17"/>
          <p:cNvSpPr txBox="1"/>
          <p:nvPr/>
        </p:nvSpPr>
        <p:spPr>
          <a:xfrm>
            <a:off x="3025143" y="565785"/>
            <a:ext cx="23018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进一法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40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7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770" y="439420"/>
            <a:ext cx="2266315" cy="561340"/>
            <a:chOff x="302" y="692"/>
            <a:chExt cx="3569" cy="8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" y="754"/>
              <a:ext cx="578" cy="719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/>
          </p:nvSpPr>
          <p:spPr>
            <a:xfrm>
              <a:off x="963" y="692"/>
              <a:ext cx="2909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探究新知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28" y="1001395"/>
            <a:ext cx="8457143" cy="372380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小数五年级上册_页面_06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9" t="71170" r="12462" b="8751"/>
          <a:stretch>
            <a:fillRect/>
          </a:stretch>
        </p:blipFill>
        <p:spPr bwMode="auto">
          <a:xfrm>
            <a:off x="4009873" y="-92546"/>
            <a:ext cx="4896718" cy="393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611560" y="1757360"/>
            <a:ext cx="5516562" cy="162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先求铺设管道的总米数。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再求铺设的总天数。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910857" y="3803823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51557" y="3805411"/>
            <a:ext cx="2656794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铺设管道的总米数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059832" y="3795886"/>
            <a:ext cx="203803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铺设的总天数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150569" y="3795886"/>
            <a:ext cx="2966174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平均每天铺设的米数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2793132" y="3800648"/>
            <a:ext cx="491138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t="15256"/>
          <a:stretch>
            <a:fillRect/>
          </a:stretch>
        </p:blipFill>
        <p:spPr>
          <a:xfrm>
            <a:off x="1172410" y="346756"/>
            <a:ext cx="6510106" cy="2429197"/>
          </a:xfrm>
          <a:prstGeom prst="rect">
            <a:avLst/>
          </a:prstGeom>
        </p:spPr>
      </p:pic>
      <p:sp>
        <p:nvSpPr>
          <p:cNvPr id="2" name="Text Box 21"/>
          <p:cNvSpPr txBox="1">
            <a:spLocks noChangeArrowheads="1"/>
          </p:cNvSpPr>
          <p:nvPr/>
        </p:nvSpPr>
        <p:spPr bwMode="auto">
          <a:xfrm>
            <a:off x="684734" y="2775953"/>
            <a:ext cx="38877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铺设的总米数：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22"/>
          <p:cNvSpPr txBox="1">
            <a:spLocks noChangeArrowheads="1"/>
          </p:cNvSpPr>
          <p:nvPr/>
        </p:nvSpPr>
        <p:spPr bwMode="auto">
          <a:xfrm>
            <a:off x="684734" y="3509378"/>
            <a:ext cx="38877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铺设的总天数：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684734" y="4222166"/>
            <a:ext cx="46085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平均每天铺的米数：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3635896" y="2775953"/>
            <a:ext cx="46434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49.6 + 45.6 = 95.2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3648596" y="3520491"/>
            <a:ext cx="2670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4+3=7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4356621" y="4234866"/>
            <a:ext cx="4321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95.2 ÷ 7 =15.2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"/>
          <p:cNvSpPr txBox="1">
            <a:spLocks noChangeArrowheads="1"/>
          </p:cNvSpPr>
          <p:nvPr/>
        </p:nvSpPr>
        <p:spPr bwMode="auto">
          <a:xfrm>
            <a:off x="612726" y="411510"/>
            <a:ext cx="38877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铺设的总米数：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22"/>
          <p:cNvSpPr txBox="1">
            <a:spLocks noChangeArrowheads="1"/>
          </p:cNvSpPr>
          <p:nvPr/>
        </p:nvSpPr>
        <p:spPr bwMode="auto">
          <a:xfrm>
            <a:off x="612726" y="1144935"/>
            <a:ext cx="38877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铺设的总天数：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612726" y="1857723"/>
            <a:ext cx="46085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平均每天铺的米数：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3563888" y="411510"/>
            <a:ext cx="46434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49.6 + 45.6 = 95.2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3576588" y="1156048"/>
            <a:ext cx="2670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4+3=7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4284613" y="1870423"/>
            <a:ext cx="4321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95.2 ÷ 7 =15.2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612726" y="2474031"/>
            <a:ext cx="27352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列成综合算式：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347988" y="2510901"/>
            <a:ext cx="51124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(49.6 +45.6 )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( 4  +  3)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3203525" y="3072876"/>
            <a:ext cx="46085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 95.2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÷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203525" y="3734864"/>
            <a:ext cx="46085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 13.6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051720" y="4236692"/>
            <a:ext cx="45847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平均每天铺设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13.6m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2245" y="411480"/>
            <a:ext cx="2266315" cy="561340"/>
            <a:chOff x="302" y="648"/>
            <a:chExt cx="3569" cy="88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" y="775"/>
              <a:ext cx="578" cy="719"/>
            </a:xfrm>
            <a:prstGeom prst="rect">
              <a:avLst/>
            </a:prstGeom>
          </p:spPr>
        </p:pic>
        <p:sp>
          <p:nvSpPr>
            <p:cNvPr id="34" name="文本框 14"/>
            <p:cNvSpPr txBox="1"/>
            <p:nvPr/>
          </p:nvSpPr>
          <p:spPr>
            <a:xfrm>
              <a:off x="963" y="648"/>
              <a:ext cx="2909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55576" y="982136"/>
            <a:ext cx="7488832" cy="1786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5882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甲乙两地相距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240km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，一辆汽车从甲地开往乙地用了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时，返回甲地用了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时。求这辆汽车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的平均速度。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965668" y="2746928"/>
            <a:ext cx="53283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240×2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 ( 3 + 5 )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49769" y="3467653"/>
            <a:ext cx="46085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480 ÷ 8 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749769" y="4109003"/>
            <a:ext cx="46085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60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时） 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466591" y="3622755"/>
            <a:ext cx="391050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答：这辆汽车往返的平均速度是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rgbClr val="FF0000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spAutoFit/>
      </a:bodyPr>
      <a:lstStyle>
        <a:defPPr algn="ctr">
          <a:lnSpc>
            <a:spcPct val="100000"/>
          </a:lnSpc>
          <a:spcBef>
            <a:spcPct val="0"/>
          </a:spcBef>
          <a:buFontTx/>
          <a:buNone/>
          <a:defRPr sz="20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>
          <a:defRPr sz="16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3CD"/>
        </a:solidFill>
        <a:ln w="28575" cap="flat" cmpd="sng">
          <a:solidFill>
            <a:srgbClr val="00B0F0"/>
          </a:solidFill>
          <a:prstDash val="solid"/>
          <a:miter/>
          <a:headEnd type="none" w="med" len="med"/>
          <a:tailEnd type="none" w="med" len="med"/>
        </a:ln>
      </a:spPr>
      <a:bodyPr lIns="90000" tIns="46800" rIns="90000" bIns="46800"/>
      <a:lstStyle>
        <a:defPPr latinLnBrk="1">
          <a:spcBef>
            <a:spcPct val="50000"/>
          </a:spcBef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780</Words>
  <Application>WPS 演示</Application>
  <PresentationFormat>全屏显示(16:9)</PresentationFormat>
  <Paragraphs>111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楷体</vt:lpstr>
      <vt:lpstr>黑体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130</cp:revision>
  <dcterms:created xsi:type="dcterms:W3CDTF">2018-09-11T05:46:00Z</dcterms:created>
  <dcterms:modified xsi:type="dcterms:W3CDTF">2023-08-28T08:53:06Z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95F08882A272405E990CE64601331EC5_12</vt:lpwstr>
  </property>
</Properties>
</file>