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  <p:sldMasterId id="2147483669" r:id="rId5"/>
  </p:sldMasterIdLst>
  <p:sldIdLst>
    <p:sldId id="258" r:id="rId6"/>
    <p:sldId id="257" r:id="rId7"/>
    <p:sldId id="263" r:id="rId8"/>
    <p:sldId id="260" r:id="rId9"/>
    <p:sldId id="261" r:id="rId10"/>
    <p:sldId id="265" r:id="rId11"/>
    <p:sldId id="266" r:id="rId12"/>
    <p:sldId id="267" r:id="rId13"/>
    <p:sldId id="264" r:id="rId14"/>
    <p:sldId id="262" r:id="rId15"/>
    <p:sldId id="270" r:id="rId16"/>
    <p:sldId id="275" r:id="rId17"/>
    <p:sldId id="271" r:id="rId18"/>
    <p:sldId id="272" r:id="rId19"/>
    <p:sldId id="273" r:id="rId20"/>
    <p:sldId id="274" r:id="rId21"/>
    <p:sldId id="268" r:id="rId22"/>
    <p:sldId id="276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2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618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3.xml"/><Relationship Id="rId15" Type="http://schemas.openxmlformats.org/officeDocument/2006/relationships/image" Target="../media/image2.png"/><Relationship Id="rId14" Type="http://schemas.openxmlformats.org/officeDocument/2006/relationships/image" Target="../media/image3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7" Type="http://schemas.openxmlformats.org/officeDocument/2006/relationships/theme" Target="../theme/theme4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02406" y="123349"/>
            <a:ext cx="18059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latin typeface="黑体" panose="02010609060101010101" pitchFamily="49" charset="-122"/>
                <a:ea typeface="黑体" panose="02010609060101010101" pitchFamily="49" charset="-122"/>
              </a:rPr>
              <a:t>根据实际情况求积的近似值</a:t>
            </a:r>
            <a:endParaRPr lang="zh-CN" altLang="en-US" sz="105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02406" y="123349"/>
            <a:ext cx="18059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latin typeface="黑体" panose="02010609060101010101" pitchFamily="49" charset="-122"/>
                <a:ea typeface="黑体" panose="02010609060101010101" pitchFamily="49" charset="-122"/>
              </a:rPr>
              <a:t>根据实际情况求积的近似值</a:t>
            </a:r>
            <a:endParaRPr lang="zh-CN" altLang="en-US" sz="105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6.png"/><Relationship Id="rId6" Type="http://schemas.openxmlformats.org/officeDocument/2006/relationships/slide" Target="slide10.xml"/><Relationship Id="rId5" Type="http://schemas.openxmlformats.org/officeDocument/2006/relationships/slide" Target="slide1.xml"/><Relationship Id="rId4" Type="http://schemas.openxmlformats.org/officeDocument/2006/relationships/slide" Target="slide18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1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8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2.png"/><Relationship Id="rId1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684953" y="1435155"/>
            <a:ext cx="7563609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根据实际情况求积的近似值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66772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93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小数乘法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4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1"/>
          <p:cNvSpPr txBox="1"/>
          <p:nvPr/>
        </p:nvSpPr>
        <p:spPr>
          <a:xfrm>
            <a:off x="2354625" y="1137075"/>
            <a:ext cx="537210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2.48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保留一位小数是（   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2354625" y="1704765"/>
            <a:ext cx="55435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精确到十分位是（   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1826226" y="2178872"/>
            <a:ext cx="5064207" cy="73866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1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那么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，像这样保留一位小数后结果是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的两位小数还有哪些呢？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89367" y="3068745"/>
            <a:ext cx="8110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2.45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00420" y="3040170"/>
            <a:ext cx="8110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2.46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24358" y="3040170"/>
            <a:ext cx="8110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2.47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17327" y="3040170"/>
            <a:ext cx="8110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2.48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26464" y="3669296"/>
            <a:ext cx="8110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2.49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37067" y="3669296"/>
            <a:ext cx="8110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2.51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52908" y="3669296"/>
            <a:ext cx="8110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2.52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44485" y="3669296"/>
            <a:ext cx="8110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2.53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10345" y="3669296"/>
            <a:ext cx="8110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2.54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79192" y="1121359"/>
            <a:ext cx="7167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2.5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92136" y="1704765"/>
            <a:ext cx="7167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2.5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0" y="387628"/>
            <a:ext cx="275145" cy="342254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458670" y="308632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8881" y="729881"/>
            <a:ext cx="15278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回答问题。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5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01855" y="577215"/>
            <a:ext cx="24560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填一填。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1614" y="1164431"/>
            <a:ext cx="69613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6.995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四舍五入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法保留两位小数是（     ）。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1614" y="1729264"/>
            <a:ext cx="6961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的积是（      ），保留一位小数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是（      ）。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1614" y="2726055"/>
            <a:ext cx="596312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）一个两位小数用四舍五入法保留一位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小数后得到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，这个小数最大可能是（    ），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最小可能是（     ）。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69467" y="1149191"/>
            <a:ext cx="7473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7.00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7709" y="1729264"/>
            <a:ext cx="869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3.569</a:t>
            </a:r>
            <a:endParaRPr lang="en-US" altLang="zh-CN" sz="2100" dirty="0"/>
          </a:p>
        </p:txBody>
      </p:sp>
      <p:sp>
        <p:nvSpPr>
          <p:cNvPr id="10" name="文本框 9"/>
          <p:cNvSpPr txBox="1"/>
          <p:nvPr/>
        </p:nvSpPr>
        <p:spPr>
          <a:xfrm>
            <a:off x="2729865" y="2052637"/>
            <a:ext cx="869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3.6</a:t>
            </a:r>
            <a:endParaRPr lang="en-US" altLang="zh-CN" sz="2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166009" y="3048952"/>
            <a:ext cx="7639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3.04</a:t>
            </a:r>
            <a:endParaRPr lang="en-US" altLang="zh-CN" sz="2100" dirty="0"/>
          </a:p>
        </p:txBody>
      </p:sp>
      <p:sp>
        <p:nvSpPr>
          <p:cNvPr id="12" name="文本框 11"/>
          <p:cNvSpPr txBox="1"/>
          <p:nvPr/>
        </p:nvSpPr>
        <p:spPr>
          <a:xfrm>
            <a:off x="3123248" y="3372326"/>
            <a:ext cx="7639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2.95</a:t>
            </a:r>
            <a:endParaRPr lang="en-US" altLang="zh-CN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1751172" y="602457"/>
            <a:ext cx="5629751" cy="646271"/>
          </a:xfrm>
          <a:prstGeom prst="cloudCallout">
            <a:avLst>
              <a:gd name="adj1" fmla="val -46197"/>
              <a:gd name="adj2" fmla="val 2053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计算。（得数保留一位小数）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1289" y="1589722"/>
            <a:ext cx="2562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0.35≈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3514" y="1589722"/>
            <a:ext cx="2562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1289" y="2268855"/>
            <a:ext cx="2562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53514" y="2268855"/>
            <a:ext cx="2562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0.47≈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91289" y="2954179"/>
            <a:ext cx="2562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0.04≈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53514" y="2931122"/>
            <a:ext cx="2562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1.4≈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199" name="Picture 3" descr="F:\七彩课堂插图板式封面\排版用图标、页眉页脚\标题图（终-排版用）共29个\预习指导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791" y="3231833"/>
            <a:ext cx="2306003" cy="14454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254341" y="1595914"/>
            <a:ext cx="8229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1.7</a:t>
            </a:r>
            <a:endParaRPr lang="en-US" altLang="zh-CN" sz="2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4326255" y="2954179"/>
            <a:ext cx="8229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0.5</a:t>
            </a:r>
            <a:endParaRPr lang="en-US" altLang="zh-CN" sz="2100" dirty="0"/>
          </a:p>
        </p:txBody>
      </p:sp>
      <p:sp>
        <p:nvSpPr>
          <p:cNvPr id="13" name="文本框 12"/>
          <p:cNvSpPr txBox="1"/>
          <p:nvPr/>
        </p:nvSpPr>
        <p:spPr>
          <a:xfrm>
            <a:off x="4160520" y="2268379"/>
            <a:ext cx="8229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0.8</a:t>
            </a:r>
            <a:endParaRPr lang="en-US" altLang="zh-CN" sz="21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805613" y="2268855"/>
            <a:ext cx="8229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/>
              <a:t>0.6</a:t>
            </a:r>
            <a:endParaRPr lang="en-US" altLang="zh-CN" sz="2100"/>
          </a:p>
        </p:txBody>
      </p:sp>
      <p:sp>
        <p:nvSpPr>
          <p:cNvPr id="15" name="文本框 14"/>
          <p:cNvSpPr txBox="1"/>
          <p:nvPr/>
        </p:nvSpPr>
        <p:spPr>
          <a:xfrm>
            <a:off x="6805613" y="1595914"/>
            <a:ext cx="8229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2.8</a:t>
            </a:r>
            <a:endParaRPr lang="en-US" altLang="zh-CN" sz="2100" dirty="0"/>
          </a:p>
        </p:txBody>
      </p:sp>
      <p:sp>
        <p:nvSpPr>
          <p:cNvPr id="16" name="文本框 15"/>
          <p:cNvSpPr txBox="1"/>
          <p:nvPr/>
        </p:nvSpPr>
        <p:spPr>
          <a:xfrm>
            <a:off x="6780875" y="2927424"/>
            <a:ext cx="8229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1.0</a:t>
            </a:r>
            <a:endParaRPr lang="en-US" altLang="zh-CN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21631" y="813911"/>
            <a:ext cx="50396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计算下列各题，结果保留两位小数。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46421" y="2376011"/>
            <a:ext cx="18097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12.09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7284" y="1454944"/>
            <a:ext cx="18097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3.45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1.24≈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46421" y="1550194"/>
            <a:ext cx="18097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6.03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8723" y="2376011"/>
            <a:ext cx="18097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5.85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46421" y="3158966"/>
            <a:ext cx="18097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37284" y="3158966"/>
            <a:ext cx="18097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2.07≈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56171" y="1550194"/>
            <a:ext cx="9048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1.51</a:t>
            </a:r>
            <a:endParaRPr lang="en-US" altLang="zh-CN" sz="2100" dirty="0"/>
          </a:p>
        </p:txBody>
      </p:sp>
      <p:sp>
        <p:nvSpPr>
          <p:cNvPr id="12" name="文本框 11"/>
          <p:cNvSpPr txBox="1"/>
          <p:nvPr/>
        </p:nvSpPr>
        <p:spPr>
          <a:xfrm>
            <a:off x="6747034" y="1454944"/>
            <a:ext cx="9048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4.28</a:t>
            </a:r>
            <a:endParaRPr lang="en-US" altLang="zh-CN" sz="2100" dirty="0"/>
          </a:p>
        </p:txBody>
      </p:sp>
      <p:sp>
        <p:nvSpPr>
          <p:cNvPr id="13" name="文本框 12"/>
          <p:cNvSpPr txBox="1"/>
          <p:nvPr/>
        </p:nvSpPr>
        <p:spPr>
          <a:xfrm>
            <a:off x="3656171" y="2376011"/>
            <a:ext cx="9048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2.42</a:t>
            </a:r>
            <a:endParaRPr lang="en-US" altLang="zh-CN" sz="21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661309" y="2376011"/>
            <a:ext cx="9048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1.76</a:t>
            </a:r>
            <a:endParaRPr lang="en-US" altLang="zh-CN" sz="2100" dirty="0"/>
          </a:p>
        </p:txBody>
      </p:sp>
      <p:sp>
        <p:nvSpPr>
          <p:cNvPr id="15" name="文本框 14"/>
          <p:cNvSpPr txBox="1"/>
          <p:nvPr/>
        </p:nvSpPr>
        <p:spPr>
          <a:xfrm>
            <a:off x="3551873" y="3158966"/>
            <a:ext cx="9048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0.25</a:t>
            </a:r>
            <a:endParaRPr lang="en-US" altLang="zh-CN" sz="2100" dirty="0"/>
          </a:p>
        </p:txBody>
      </p:sp>
      <p:sp>
        <p:nvSpPr>
          <p:cNvPr id="16" name="文本框 15"/>
          <p:cNvSpPr txBox="1"/>
          <p:nvPr/>
        </p:nvSpPr>
        <p:spPr>
          <a:xfrm>
            <a:off x="6560344" y="3158966"/>
            <a:ext cx="9048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2100" dirty="0"/>
              <a:t>8.90</a:t>
            </a:r>
            <a:endParaRPr lang="en-US" altLang="zh-CN" sz="2100" dirty="0"/>
          </a:p>
        </p:txBody>
      </p:sp>
      <p:sp>
        <p:nvSpPr>
          <p:cNvPr id="3" name="文本框 2"/>
          <p:cNvSpPr txBox="1"/>
          <p:nvPr/>
        </p:nvSpPr>
        <p:spPr>
          <a:xfrm>
            <a:off x="1846421" y="2376011"/>
            <a:ext cx="18097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12.09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0.2≈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37284" y="1454944"/>
            <a:ext cx="18097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3.45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1.24≈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46421" y="1550194"/>
            <a:ext cx="18097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6.03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0.25≈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8016" y="602428"/>
            <a:ext cx="6829538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一种纯棉花布的价格是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米，赵阿姨买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米，需要多少元？（得数保留一位小数）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8016" y="1982253"/>
            <a:ext cx="5006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解题思路：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单价×数量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总价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8492" y="2816166"/>
            <a:ext cx="28798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2.7≈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9993" y="3371950"/>
            <a:ext cx="840430" cy="1477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云形标注 7"/>
          <p:cNvSpPr/>
          <p:nvPr/>
        </p:nvSpPr>
        <p:spPr>
          <a:xfrm>
            <a:off x="5107081" y="1772703"/>
            <a:ext cx="2997518" cy="1207294"/>
          </a:xfrm>
          <a:prstGeom prst="cloudCallout">
            <a:avLst>
              <a:gd name="adj1" fmla="val 12619"/>
              <a:gd name="adj2" fmla="val 8783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保留一位小数，看积小数部分第二位。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63343" y="3575309"/>
            <a:ext cx="37723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答：需要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33.8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元。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37875" y="2828857"/>
            <a:ext cx="16216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33.8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 animBg="1"/>
      <p:bldP spid="9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9218"/>
          <p:cNvSpPr txBox="1"/>
          <p:nvPr/>
        </p:nvSpPr>
        <p:spPr>
          <a:xfrm>
            <a:off x="1333024" y="587692"/>
            <a:ext cx="5061001" cy="4154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1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环境污染、乱砍滥伐现象越来越严重</a:t>
            </a:r>
            <a:r>
              <a:rPr lang="en-US" altLang="zh-CN" sz="21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100" b="1">
              <a:solidFill>
                <a:srgbClr val="FF00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218" name="文本框 9217"/>
          <p:cNvSpPr txBox="1"/>
          <p:nvPr/>
        </p:nvSpPr>
        <p:spPr>
          <a:xfrm>
            <a:off x="1081802" y="1202055"/>
            <a:ext cx="6872526" cy="1204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6.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在“拯救地球村”捐献废报纸活动中，五年级共捐献旧报纸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98.6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千克，旧报纸的回收价是每千克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元，五年级为地球村捐了多少元钱？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2371726" y="2526730"/>
            <a:ext cx="1979771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0.84×98.6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≈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32685" y="3317557"/>
            <a:ext cx="49010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答：他们为地球村捐了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82.82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28613" y="2508885"/>
            <a:ext cx="1506379" cy="2008823"/>
          </a:xfrm>
          <a:prstGeom prst="rect">
            <a:avLst/>
          </a:prstGeom>
        </p:spPr>
      </p:pic>
      <p:pic>
        <p:nvPicPr>
          <p:cNvPr id="3" name="图片 2" descr="C8]YAHBBA[3]MD$0G@SUC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7946" y="3317557"/>
            <a:ext cx="1321118" cy="140874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34326" y="2542782"/>
            <a:ext cx="17983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82.82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18" grpId="0"/>
      <p:bldP spid="9225" grpId="0"/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145"/>
          <p:cNvSpPr txBox="1"/>
          <p:nvPr/>
        </p:nvSpPr>
        <p:spPr>
          <a:xfrm>
            <a:off x="974884" y="570772"/>
            <a:ext cx="7385825" cy="1315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latin typeface="Times New Roman" panose="02020603050405020304" charset="0"/>
              </a:rPr>
              <a:t>  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7.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妈妈去超市买菜，茄子每千克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元，西红柿每千克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元。妈妈买了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千克茄子和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2.64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千克西红柿，妈妈共应付多少元？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p002-03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734651" y="2273141"/>
            <a:ext cx="1253490" cy="1608773"/>
          </a:xfrm>
          <a:prstGeom prst="rect">
            <a:avLst/>
          </a:prstGeom>
        </p:spPr>
      </p:pic>
      <p:sp>
        <p:nvSpPr>
          <p:cNvPr id="6153" name="文本框 6152"/>
          <p:cNvSpPr txBox="1"/>
          <p:nvPr/>
        </p:nvSpPr>
        <p:spPr>
          <a:xfrm>
            <a:off x="1885950" y="2680335"/>
            <a:ext cx="4121641" cy="4154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西红柿：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3.6×2.64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9.50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79784" y="3264694"/>
            <a:ext cx="40200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16.10+9.50=25.60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77528" y="3915420"/>
            <a:ext cx="40200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答：妈妈共应付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25.60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85951" y="2095500"/>
            <a:ext cx="4412456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茄子：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8.7×1.85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16.10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53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06824" y="734321"/>
            <a:ext cx="7695080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利红超市周一的营业额为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2.35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万元，周二的营业额是周一的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倍，周二的营业额约是多少万元？（结果保留两位小数）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32234" y="2248376"/>
            <a:ext cx="17745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2.35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1.3≈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33638" y="3283267"/>
            <a:ext cx="40781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答：周二的营业额约是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3.06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万元。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 descr="C8]YAHBBA[3]MD$0G@SUC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0944" y="3277076"/>
            <a:ext cx="1321118" cy="140874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54342" y="2248376"/>
            <a:ext cx="21035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3.06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（万元）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5476" y="1559369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87959" cy="50026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1"/>
            <a:ext cx="1847212" cy="5615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466612" y="2079056"/>
            <a:ext cx="6210300" cy="9861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人民币以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元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为单位时，最多只能有两位小数</a:t>
            </a: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100" b="1" noProof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根据实际情况用四舍五入法来求积的近似值。</a:t>
            </a:r>
            <a:endParaRPr lang="zh-CN" altLang="en-US" sz="2100" b="1" noProof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24024" y="909651"/>
            <a:ext cx="49244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在表中填上合适的数。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1512569" y="1693559"/>
          <a:ext cx="6356986" cy="2257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768"/>
                <a:gridCol w="1472453"/>
                <a:gridCol w="1855694"/>
                <a:gridCol w="1841071"/>
              </a:tblGrid>
              <a:tr h="7086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保留整数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保留一位小数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保留两位小数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5162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33.185</a:t>
                      </a: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5162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4.810</a:t>
                      </a: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5162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5.998</a:t>
                      </a: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3115345" y="2453150"/>
            <a:ext cx="11515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33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93595" y="2471275"/>
            <a:ext cx="11515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33.2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33660" y="2471275"/>
            <a:ext cx="11515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33.19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24687" y="2964642"/>
            <a:ext cx="11515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33936" y="2964642"/>
            <a:ext cx="11515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4.8</a:t>
            </a:r>
            <a:endParaRPr 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53830" y="2964642"/>
            <a:ext cx="11515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4.81</a:t>
            </a:r>
            <a:endParaRPr 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24687" y="3468739"/>
            <a:ext cx="11515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49849" y="3498995"/>
            <a:ext cx="11515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6.0</a:t>
            </a:r>
            <a:endParaRPr 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33660" y="3498995"/>
            <a:ext cx="11515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6.00</a:t>
            </a:r>
            <a:endParaRPr 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69055"/>
            <a:ext cx="275145" cy="342254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458670" y="317640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O}H((W3_4TKVH`QT$@L5M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7810" y="1395413"/>
            <a:ext cx="6350794" cy="27532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27810" y="884396"/>
            <a:ext cx="35023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奶奶应交水费多少元？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1527810" y="1542574"/>
            <a:ext cx="1996917" cy="1104424"/>
          </a:xfrm>
          <a:prstGeom prst="cloudCallout">
            <a:avLst>
              <a:gd name="adj1" fmla="val 65188"/>
              <a:gd name="adj2" fmla="val -454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我家这个月用水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8.5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吨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500212" y="1542574"/>
            <a:ext cx="1880711" cy="716756"/>
          </a:xfrm>
          <a:prstGeom prst="cloudCallout">
            <a:avLst>
              <a:gd name="adj1" fmla="val -58938"/>
              <a:gd name="adj2" fmla="val 348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每吨水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3.45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69055"/>
            <a:ext cx="275145" cy="342254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458670" y="329546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25126" y="2674621"/>
            <a:ext cx="1017520" cy="1701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2145030" y="1067277"/>
            <a:ext cx="5630732" cy="1607344"/>
          </a:xfrm>
          <a:prstGeom prst="wedgeRoundRectCallout">
            <a:avLst>
              <a:gd name="adj1" fmla="val 50544"/>
              <a:gd name="adj2" fmla="val 7979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理解题意：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已知每吨水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3.45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元，用水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8.5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吨，求应缴水费多少元，根据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总价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单价×数量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79382" y="3206115"/>
            <a:ext cx="32908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列式为：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3.45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8.5</a:t>
            </a:r>
            <a:endParaRPr lang="zh-CN" altLang="en-US" sz="2100" dirty="0"/>
          </a:p>
        </p:txBody>
      </p:sp>
      <p:pic>
        <p:nvPicPr>
          <p:cNvPr id="13" name="图片 12" descr="VDGMMB(2%715)OJ6$(HAVL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80035" y="570548"/>
            <a:ext cx="1363028" cy="1395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74964" y="2973229"/>
            <a:ext cx="880599" cy="154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6058376" y="1141096"/>
            <a:ext cx="2973705" cy="1474946"/>
          </a:xfrm>
          <a:prstGeom prst="wedgeRoundRectCallout">
            <a:avLst>
              <a:gd name="adj1" fmla="val 14814"/>
              <a:gd name="adj2" fmla="val 7528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人民币最小的单位是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分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，所以一般保留两位小数。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78468" y="749617"/>
            <a:ext cx="18688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3.45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8.5≈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85536" y="1302544"/>
            <a:ext cx="3574873" cy="2032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015" dirty="0"/>
              <a:t>     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3 . 4  5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        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8. 5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1   7   2  5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2 7   6   0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2 9 . 3   2  5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015" u="sng" dirty="0"/>
              <a:t> </a:t>
            </a:r>
            <a:endParaRPr lang="en-US" altLang="zh-CN" sz="1015" u="sng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2385536" y="2065973"/>
            <a:ext cx="246753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456022" y="2791694"/>
            <a:ext cx="239125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FSQS{C)Z_8YDP`}VY8@[E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" y="533400"/>
            <a:ext cx="1713548" cy="145256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385536" y="3769995"/>
            <a:ext cx="47482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答：奶奶应缴水费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29.33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1528" y="749617"/>
            <a:ext cx="14568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29.33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（元）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0" grpId="0"/>
      <p:bldP spid="1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21843" y="1255395"/>
            <a:ext cx="1788319" cy="200882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796767"/>
            <a:ext cx="1150144" cy="2055019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2362200" y="643890"/>
            <a:ext cx="3984308" cy="446723"/>
          </a:xfrm>
          <a:prstGeom prst="wedgeRoundRectCallout">
            <a:avLst>
              <a:gd name="adj1" fmla="val -65682"/>
              <a:gd name="adj2" fmla="val 12558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他们两家分别应缴水费多少元？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2831783" y="1255395"/>
            <a:ext cx="4290060" cy="576263"/>
          </a:xfrm>
          <a:prstGeom prst="cloudCallout">
            <a:avLst>
              <a:gd name="adj1" fmla="val 56971"/>
              <a:gd name="adj2" fmla="val 103305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我家这个月用水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8.7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吨。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61335" y="1971675"/>
            <a:ext cx="19735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3.45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8.7≈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61335" y="2433638"/>
            <a:ext cx="3645386" cy="1864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5" dirty="0"/>
              <a:t>     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3 . 4  5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×   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8. 7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2  4  1  5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2  7  6  0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3  0 .0  1  5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1015" u="sng" dirty="0"/>
              <a:t> </a:t>
            </a:r>
            <a:endParaRPr lang="en-US" altLang="zh-CN" sz="1015" u="sng" dirty="0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3330893" y="3103665"/>
            <a:ext cx="170449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061335" y="3783330"/>
            <a:ext cx="170449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373630" y="4216717"/>
            <a:ext cx="47482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答：小明家应缴水费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30.02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0805" y="1966632"/>
            <a:ext cx="15397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30.02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1" grpId="0"/>
      <p:bldP spid="1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002-03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411" y="1155859"/>
            <a:ext cx="1253490" cy="1608773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2326958" y="543878"/>
            <a:ext cx="4278154" cy="763905"/>
          </a:xfrm>
          <a:prstGeom prst="cloudCallout">
            <a:avLst>
              <a:gd name="adj1" fmla="val -62323"/>
              <a:gd name="adj2" fmla="val 8715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我家这个月用水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5.8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吨。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0875" y="1466374"/>
            <a:ext cx="199786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3.45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81814" y="2034064"/>
            <a:ext cx="2767965" cy="1864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5" dirty="0"/>
              <a:t>     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3 . 4  5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×   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5. 8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2  7  6  0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1  7  2  5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2  0 .0  1  0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1015" u="sng" dirty="0"/>
              <a:t> </a:t>
            </a:r>
            <a:endParaRPr lang="en-US" altLang="zh-CN" sz="1015" u="sng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3631406" y="2697900"/>
            <a:ext cx="169259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126106" y="3315737"/>
            <a:ext cx="230362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326957" y="4011958"/>
            <a:ext cx="47482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答：小红家应缴水费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20.01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42034" y="1466374"/>
            <a:ext cx="19745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20.01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（元）</a:t>
            </a:r>
            <a:endParaRPr lang="zh-CN" altLang="en-US" sz="2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1" grpId="0"/>
      <p:bldP spid="15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002-03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530" y="1038701"/>
            <a:ext cx="1253490" cy="2360295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2286000" y="721043"/>
            <a:ext cx="4572000" cy="952024"/>
          </a:xfrm>
          <a:prstGeom prst="cloudCallout">
            <a:avLst>
              <a:gd name="adj1" fmla="val -54510"/>
              <a:gd name="adj2" fmla="val 71110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为什么要取近似值呢？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p002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6140" y="2568892"/>
            <a:ext cx="1788319" cy="2008823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2773681" y="2148840"/>
            <a:ext cx="4183856" cy="1363028"/>
          </a:xfrm>
          <a:prstGeom prst="wedgeRoundRectCallout">
            <a:avLst>
              <a:gd name="adj1" fmla="val 71024"/>
              <a:gd name="adj2" fmla="val 43535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实际生活中，人民币以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为单位时，最多只能有两位小数。因此，求出应缴水费的具体值后，按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四舍五入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法保留两位小数。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22459" y="1240631"/>
            <a:ext cx="1788319" cy="2008823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2655570" y="695802"/>
            <a:ext cx="3585210" cy="693896"/>
          </a:xfrm>
          <a:prstGeom prst="wedgeRoundRectCallout">
            <a:avLst>
              <a:gd name="adj1" fmla="val -66073"/>
              <a:gd name="adj2" fmla="val 10483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怎样取积的近似值？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p002-03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75721" y="2576989"/>
            <a:ext cx="1253490" cy="2090738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2244567" y="1731169"/>
            <a:ext cx="5300186" cy="1680686"/>
          </a:xfrm>
          <a:prstGeom prst="cloudCallout">
            <a:avLst>
              <a:gd name="adj1" fmla="val 57224"/>
              <a:gd name="adj2" fmla="val 3804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求积的近似值时,先按小数乘法一般计算方法得出完整的积,再按要求用四舍五入法求出积的近似值。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1753</Words>
  <Application>WPS 演示</Application>
  <PresentationFormat>全屏显示(16:9)</PresentationFormat>
  <Paragraphs>280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幼圆</vt:lpstr>
      <vt:lpstr>Calibri</vt:lpstr>
      <vt:lpstr>等线 Light</vt:lpstr>
      <vt:lpstr>微软雅黑</vt:lpstr>
      <vt:lpstr>Arial Unicode MS</vt:lpstr>
      <vt:lpstr>Calibri Light</vt:lpstr>
      <vt:lpstr>等线</vt:lpstr>
      <vt:lpstr>Times New Roman</vt:lpstr>
      <vt:lpstr>楷体_GB2312</vt:lpstr>
      <vt:lpstr>2_Office 主题</vt:lpstr>
      <vt:lpstr>2_自定义设计方案</vt:lpstr>
      <vt:lpstr>3_自定义设计方案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76</cp:revision>
  <dcterms:created xsi:type="dcterms:W3CDTF">2019-04-03T04:37:00Z</dcterms:created>
  <dcterms:modified xsi:type="dcterms:W3CDTF">2023-08-28T08:59:09Z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0D390795B6894905802EDE9ADD9FAD10_12</vt:lpwstr>
  </property>
</Properties>
</file>