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2.svg" ContentType="image/svg+xml"/>
  <Override PartName="/ppt/media/image1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14"/>
  </p:notesMasterIdLst>
  <p:sldIdLst>
    <p:sldId id="256" r:id="rId4"/>
    <p:sldId id="278" r:id="rId5"/>
    <p:sldId id="301" r:id="rId6"/>
    <p:sldId id="280" r:id="rId7"/>
    <p:sldId id="302" r:id="rId8"/>
    <p:sldId id="259" r:id="rId9"/>
    <p:sldId id="260" r:id="rId10"/>
    <p:sldId id="322" r:id="rId11"/>
    <p:sldId id="337" r:id="rId12"/>
    <p:sldId id="323" r:id="rId13"/>
    <p:sldId id="324" r:id="rId15"/>
    <p:sldId id="279" r:id="rId16"/>
    <p:sldId id="265" r:id="rId17"/>
    <p:sldId id="349" r:id="rId18"/>
    <p:sldId id="318" r:id="rId19"/>
    <p:sldId id="325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9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816" y="-102"/>
      </p:cViewPr>
      <p:guideLst>
        <p:guide orient="horz" pos="1619"/>
        <p:guide pos="29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17773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商的近似值（2）</a:t>
            </a:r>
            <a:endParaRPr lang="zh-CN" altLang="en-US" sz="1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6" Type="http://schemas.openxmlformats.org/officeDocument/2006/relationships/slide" Target="slide13.xml"/><Relationship Id="rId5" Type="http://schemas.openxmlformats.org/officeDocument/2006/relationships/slide" Target="slide1.xml"/><Relationship Id="rId4" Type="http://schemas.openxmlformats.org/officeDocument/2006/relationships/slide" Target="slide15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sv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40689" y="1435155"/>
            <a:ext cx="5652135" cy="89916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sz="5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商的近似值（2）</a:t>
            </a:r>
            <a:endParaRPr sz="5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69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4"/>
          <p:cNvSpPr/>
          <p:nvPr/>
        </p:nvSpPr>
        <p:spPr>
          <a:xfrm>
            <a:off x="1114425" y="1358583"/>
            <a:ext cx="6000750" cy="1192721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王师傅每天节油：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22.3÷7</a:t>
            </a:r>
            <a:endParaRPr lang="en-US" altLang="zh-CN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张师傅每天节油：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34÷11</a:t>
            </a:r>
            <a:endParaRPr lang="en-US" altLang="zh-CN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TextBox 14"/>
          <p:cNvSpPr/>
          <p:nvPr/>
        </p:nvSpPr>
        <p:spPr>
          <a:xfrm>
            <a:off x="428625" y="2652713"/>
            <a:ext cx="7991475" cy="2284222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发现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22.3÷7,34÷11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的商除不尽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根据“四舍五入”法保留小数。因为要从三位师傅中选出节油标兵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比一比谁节油多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保留几位小数是解题的关键。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53"/>
          <p:cNvSpPr txBox="1"/>
          <p:nvPr/>
        </p:nvSpPr>
        <p:spPr>
          <a:xfrm>
            <a:off x="683568" y="557267"/>
            <a:ext cx="376571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解题方法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976391" y="4027487"/>
            <a:ext cx="12414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18134" y="4088765"/>
            <a:ext cx="58102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所以王师傅是“节油标兵”。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2776" name="矩形 13"/>
          <p:cNvSpPr/>
          <p:nvPr/>
        </p:nvSpPr>
        <p:spPr>
          <a:xfrm>
            <a:off x="1946036" y="1186180"/>
            <a:ext cx="6355080" cy="297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王师傅：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22.3÷7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≈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3.19(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升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张师傅：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34÷11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≈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3.09(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升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李师傅：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3.16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3.19&gt;3.16&gt;3.09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53"/>
          <p:cNvSpPr txBox="1"/>
          <p:nvPr/>
        </p:nvSpPr>
        <p:spPr>
          <a:xfrm>
            <a:off x="683568" y="557267"/>
            <a:ext cx="376571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解决问题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327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71528" y="420217"/>
            <a:ext cx="1440161" cy="667236"/>
            <a:chOff x="480869" y="708178"/>
            <a:chExt cx="1216345" cy="667236"/>
          </a:xfrm>
        </p:grpSpPr>
        <p:pic>
          <p:nvPicPr>
            <p:cNvPr id="16" name="Picture 17" descr="00-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869" y="708178"/>
              <a:ext cx="1216345" cy="667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566560" y="799350"/>
              <a:ext cx="1060294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练一练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33796" name="对象 3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2" imgW="916305" imgH="215900" progId="Equation.3">
                  <p:embed/>
                </p:oleObj>
              </mc:Choice>
              <mc:Fallback>
                <p:oleObj name="" r:id="rId2" imgW="916305" imgH="2159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33"/>
          <p:cNvSpPr/>
          <p:nvPr/>
        </p:nvSpPr>
        <p:spPr>
          <a:xfrm>
            <a:off x="572770" y="1196975"/>
            <a:ext cx="7705725" cy="175432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计算下列各题</a:t>
            </a: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(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得数保留两位小数</a:t>
            </a: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)</a:t>
            </a:r>
            <a:endParaRPr lang="en-US" altLang="zh-CN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华文新魏" panose="02010800040101010101" pitchFamily="2" charset="-122"/>
            </a:endParaRPr>
          </a:p>
          <a:p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   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7.83÷2.3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≈</a:t>
            </a: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    </a:t>
            </a:r>
            <a:endParaRPr lang="en-US" altLang="zh-CN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华文新魏" panose="02010800040101010101" pitchFamily="2" charset="-122"/>
            </a:endParaRPr>
          </a:p>
          <a:p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    6.77÷3.5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≈</a:t>
            </a:r>
            <a:endParaRPr lang="zh-CN" altLang="en-US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华文新魏" panose="02010800040101010101" pitchFamily="2" charset="-122"/>
            </a:endParaRPr>
          </a:p>
        </p:txBody>
      </p:sp>
      <p:sp>
        <p:nvSpPr>
          <p:cNvPr id="19" name="TextBox 14"/>
          <p:cNvSpPr/>
          <p:nvPr/>
        </p:nvSpPr>
        <p:spPr>
          <a:xfrm>
            <a:off x="1331640" y="3219822"/>
            <a:ext cx="6767513" cy="1055608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00FF"/>
            </a:solidFill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按照除数是小数的除法的笔算方法计算，计算到第三位小数，进行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四舍五入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华文新魏" panose="02010800040101010101" pitchFamily="2" charset="-122"/>
            </a:endParaRPr>
          </a:p>
        </p:txBody>
      </p:sp>
      <p:sp>
        <p:nvSpPr>
          <p:cNvPr id="30729" name="TextBox 8"/>
          <p:cNvSpPr txBox="1"/>
          <p:nvPr/>
        </p:nvSpPr>
        <p:spPr>
          <a:xfrm>
            <a:off x="4139952" y="1786000"/>
            <a:ext cx="3786188" cy="107721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3.40     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1.93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0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 bldLvl="0" animBg="1"/>
      <p:bldP spid="3072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Rectangle 6"/>
          <p:cNvSpPr/>
          <p:nvPr/>
        </p:nvSpPr>
        <p:spPr>
          <a:xfrm>
            <a:off x="539552" y="898525"/>
            <a:ext cx="7776864" cy="12525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分打了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150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个字，平均每分大约打多少个字？（得数保留整数）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79712" y="2787774"/>
            <a:ext cx="55848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150÷9≈17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（个）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79711" y="3657858"/>
            <a:ext cx="5584825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答：平均每分大约打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个字。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555526"/>
            <a:ext cx="7772400" cy="1102519"/>
          </a:xfrm>
        </p:spPr>
        <p:txBody>
          <a:bodyPr/>
          <a:lstStyle/>
          <a:p>
            <a:pPr algn="l"/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一家服装广销售了52条裤子，每件108元，一共大约卖了多少钱？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63688" y="1997732"/>
            <a:ext cx="6400800" cy="1314450"/>
          </a:xfrm>
        </p:spPr>
        <p:txBody>
          <a:bodyPr/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108×52≈5000(元)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或108×52≈5500(元)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副标题 2"/>
          <p:cNvSpPr txBox="1"/>
          <p:nvPr/>
        </p:nvSpPr>
        <p:spPr>
          <a:xfrm>
            <a:off x="1763688" y="3275814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答：一共大约卖了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5000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元。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或答：一共大约卖了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5000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元。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480" y="1161415"/>
            <a:ext cx="8807450" cy="28359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" name="Group 24"/>
          <p:cNvGrpSpPr/>
          <p:nvPr/>
        </p:nvGrpSpPr>
        <p:grpSpPr>
          <a:xfrm>
            <a:off x="1332557" y="1771650"/>
            <a:ext cx="2519363" cy="1152525"/>
            <a:chOff x="340" y="1422"/>
            <a:chExt cx="1587" cy="726"/>
          </a:xfrm>
        </p:grpSpPr>
        <p:sp>
          <p:nvSpPr>
            <p:cNvPr id="45064" name="AutoShape 27"/>
            <p:cNvSpPr/>
            <p:nvPr/>
          </p:nvSpPr>
          <p:spPr>
            <a:xfrm>
              <a:off x="340" y="1434"/>
              <a:ext cx="1542" cy="714"/>
            </a:xfrm>
            <a:prstGeom prst="wedgeRoundRectCallout">
              <a:avLst>
                <a:gd name="adj1" fmla="val 50381"/>
                <a:gd name="adj2" fmla="val -19896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just"/>
              <a:endParaRPr lang="zh-CN" altLang="en-US" sz="2000" dirty="0">
                <a:solidFill>
                  <a:srgbClr val="1C1C1C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45065" name="Rectangle 13"/>
            <p:cNvSpPr/>
            <p:nvPr/>
          </p:nvSpPr>
          <p:spPr>
            <a:xfrm>
              <a:off x="340" y="1422"/>
              <a:ext cx="1587" cy="708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商的近似值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怎样计算？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Group 21"/>
          <p:cNvGrpSpPr/>
          <p:nvPr/>
        </p:nvGrpSpPr>
        <p:grpSpPr>
          <a:xfrm>
            <a:off x="5436097" y="1851720"/>
            <a:ext cx="2627191" cy="1008062"/>
            <a:chOff x="3946" y="1434"/>
            <a:chExt cx="1701" cy="635"/>
          </a:xfrm>
        </p:grpSpPr>
        <p:sp>
          <p:nvSpPr>
            <p:cNvPr id="45067" name="AutoShape 27"/>
            <p:cNvSpPr/>
            <p:nvPr/>
          </p:nvSpPr>
          <p:spPr>
            <a:xfrm>
              <a:off x="3946" y="1434"/>
              <a:ext cx="1701" cy="635"/>
            </a:xfrm>
            <a:prstGeom prst="wedgeRoundRectCallout">
              <a:avLst>
                <a:gd name="adj1" fmla="val -49875"/>
                <a:gd name="adj2" fmla="val 25376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just"/>
              <a:endPara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068" name="Rectangle 17"/>
            <p:cNvSpPr/>
            <p:nvPr/>
          </p:nvSpPr>
          <p:spPr>
            <a:xfrm>
              <a:off x="3946" y="1434"/>
              <a:ext cx="1632" cy="601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计算时应注意什么问题？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3"/>
          <p:cNvSpPr>
            <a:spLocks noChangeArrowheads="1"/>
          </p:cNvSpPr>
          <p:nvPr/>
        </p:nvSpPr>
        <p:spPr bwMode="auto">
          <a:xfrm>
            <a:off x="431483" y="1024255"/>
            <a:ext cx="8280400" cy="186309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计算结果需要取近似值时</a:t>
            </a:r>
            <a:r>
              <a:rPr lang="en-US" altLang="zh-CN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只需要比要保留的小数位数多除出一位即可</a:t>
            </a:r>
            <a:r>
              <a:rPr lang="en-US" altLang="zh-CN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再用“四舍五入”法省略尾数。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431483" y="3175477"/>
            <a:ext cx="8280400" cy="127254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2.</a:t>
            </a:r>
            <a:r>
              <a:rPr lang="zh-CN" altLang="en-US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计算时</a:t>
            </a:r>
            <a:r>
              <a:rPr lang="en-US" altLang="zh-CN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要根据实际需要</a:t>
            </a:r>
            <a:r>
              <a:rPr lang="en-US" altLang="zh-CN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对计算结果保留相应的小数位数。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75" y="664845"/>
            <a:ext cx="9044940" cy="396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22" name="AutoShape 3"/>
          <p:cNvSpPr/>
          <p:nvPr/>
        </p:nvSpPr>
        <p:spPr>
          <a:xfrm>
            <a:off x="2810153" y="415011"/>
            <a:ext cx="4838700" cy="533400"/>
          </a:xfrm>
          <a:prstGeom prst="wedgeRoundRectCallout">
            <a:avLst>
              <a:gd name="adj1" fmla="val 50351"/>
              <a:gd name="adj2" fmla="val 104254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小朋友，你会计算下面的题吗？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95220" y="772022"/>
            <a:ext cx="882898" cy="1265255"/>
          </a:xfrm>
          <a:prstGeom prst="rect">
            <a:avLst/>
          </a:prstGeom>
        </p:spPr>
      </p:pic>
      <p:pic>
        <p:nvPicPr>
          <p:cNvPr id="296964" name="Picture 30" descr="小数五年级上册_页面_05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661" t="76451" r="49786" b="8847"/>
          <a:stretch>
            <a:fillRect/>
          </a:stretch>
        </p:blipFill>
        <p:spPr>
          <a:xfrm>
            <a:off x="558483" y="1436688"/>
            <a:ext cx="3671887" cy="2481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65" name="Picture 31" descr="小数五年级上册_页面_05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414" t="76451" r="13235" b="8847"/>
          <a:stretch>
            <a:fillRect/>
          </a:stretch>
        </p:blipFill>
        <p:spPr>
          <a:xfrm>
            <a:off x="4533900" y="1552575"/>
            <a:ext cx="3887788" cy="2481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62" name="Rectangle 3"/>
          <p:cNvSpPr>
            <a:spLocks noGrp="1"/>
          </p:cNvSpPr>
          <p:nvPr>
            <p:ph type="title"/>
          </p:nvPr>
        </p:nvSpPr>
        <p:spPr>
          <a:xfrm>
            <a:off x="425450" y="3752850"/>
            <a:ext cx="7920038" cy="1011238"/>
          </a:xfrm>
        </p:spPr>
        <p:txBody>
          <a:bodyPr vert="horz" wrap="square" lIns="91440" tIns="45720" rIns="91440" bIns="45720" anchor="ctr"/>
          <a:lstStyle/>
          <a:p>
            <a:pPr eaLnBrk="1" hangingPunct="1">
              <a:lnSpc>
                <a:spcPct val="125000"/>
              </a:lnSpc>
            </a:pPr>
            <a:r>
              <a:rPr lang="zh-CN" altLang="en-US" sz="3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平均每箱饮料大约重多少千克？</a:t>
            </a:r>
            <a:br>
              <a:rPr lang="zh-CN" altLang="en-US" sz="3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3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（得数保留一位小数）</a:t>
            </a:r>
            <a:endParaRPr lang="zh-CN" altLang="en-US" sz="3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6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6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969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13739" y="1576705"/>
            <a:ext cx="882898" cy="1265255"/>
          </a:xfrm>
          <a:prstGeom prst="rect">
            <a:avLst/>
          </a:prstGeom>
        </p:spPr>
      </p:pic>
      <p:sp>
        <p:nvSpPr>
          <p:cNvPr id="2" name="TextBox 12"/>
          <p:cNvSpPr txBox="1"/>
          <p:nvPr/>
        </p:nvSpPr>
        <p:spPr>
          <a:xfrm>
            <a:off x="854774" y="1275606"/>
            <a:ext cx="695896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已知总量和数量</a:t>
            </a: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求单位量</a:t>
            </a: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用除法</a:t>
            </a: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列式为</a:t>
            </a: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53÷7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8" name="Text Box 8"/>
          <p:cNvSpPr txBox="1"/>
          <p:nvPr/>
        </p:nvSpPr>
        <p:spPr>
          <a:xfrm>
            <a:off x="406216" y="3003798"/>
            <a:ext cx="863028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平均每箱饮料大约重多少千克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?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eaLnBrk="0" hangingPunct="0"/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得数保留一位小数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1"/>
          <p:cNvSpPr txBox="1"/>
          <p:nvPr/>
        </p:nvSpPr>
        <p:spPr>
          <a:xfrm>
            <a:off x="5940152" y="1370027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AutoShape 27"/>
          <p:cNvSpPr/>
          <p:nvPr/>
        </p:nvSpPr>
        <p:spPr>
          <a:xfrm>
            <a:off x="1168400" y="1965325"/>
            <a:ext cx="6050280" cy="1796415"/>
          </a:xfrm>
          <a:prstGeom prst="wedgeRoundRectCallout">
            <a:avLst>
              <a:gd name="adj1" fmla="val 41393"/>
              <a:gd name="adj2" fmla="val 72940"/>
              <a:gd name="adj3" fmla="val 16667"/>
            </a:avLst>
          </a:prstGeom>
          <a:solidFill>
            <a:srgbClr val="FFFF0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要记住在计算商时，要比需要保留的小数位数多除一位，即保留到小数点后两位要把第三位也算出来然后“四舍五入”。</a:t>
            </a:r>
            <a:endParaRPr lang="zh-CN" altLang="zh-CN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 descr="3476625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62140" y="3761740"/>
            <a:ext cx="1127125" cy="1127125"/>
          </a:xfrm>
          <a:prstGeom prst="rect">
            <a:avLst/>
          </a:prstGeom>
        </p:spPr>
      </p:pic>
      <p:sp>
        <p:nvSpPr>
          <p:cNvPr id="8" name="文本框 53"/>
          <p:cNvSpPr txBox="1"/>
          <p:nvPr/>
        </p:nvSpPr>
        <p:spPr>
          <a:xfrm>
            <a:off x="427825" y="1127254"/>
            <a:ext cx="376571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解题方法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6512" y="2931790"/>
            <a:ext cx="1403648" cy="1406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4"/>
          <p:cNvSpPr/>
          <p:nvPr/>
        </p:nvSpPr>
        <p:spPr>
          <a:xfrm>
            <a:off x="1176660" y="915566"/>
            <a:ext cx="7643812" cy="242619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本题要求保留一位小数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因此在列竖式计算时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要除到小数点后第二位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根据小数点后第二位数字进行“四舍五入”。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051720" y="2090777"/>
            <a:ext cx="67865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53÷7≈7.6(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)</a:t>
            </a:r>
            <a:endParaRPr lang="en-US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2399" y="3517950"/>
            <a:ext cx="138271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35696" y="3579862"/>
            <a:ext cx="6355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平均每箱饮料大约重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7.6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3600" dirty="0">
              <a:latin typeface="Calibri" panose="020F0502020204030204" charset="0"/>
            </a:endParaRPr>
          </a:p>
        </p:txBody>
      </p:sp>
      <p:sp>
        <p:nvSpPr>
          <p:cNvPr id="10" name="文本框 53"/>
          <p:cNvSpPr txBox="1"/>
          <p:nvPr/>
        </p:nvSpPr>
        <p:spPr>
          <a:xfrm>
            <a:off x="683568" y="557267"/>
            <a:ext cx="376571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解决问题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65300" y="1048247"/>
            <a:ext cx="882898" cy="1265255"/>
          </a:xfrm>
          <a:prstGeom prst="rect">
            <a:avLst/>
          </a:prstGeom>
        </p:spPr>
      </p:pic>
      <p:pic>
        <p:nvPicPr>
          <p:cNvPr id="297990" name="Picture 30" descr="小数五年级上册_页面_05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077" t="12297" r="41626" b="68469"/>
          <a:stretch>
            <a:fillRect/>
          </a:stretch>
        </p:blipFill>
        <p:spPr>
          <a:xfrm>
            <a:off x="504825" y="398463"/>
            <a:ext cx="2903538" cy="4535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7" name="Text Box 27"/>
          <p:cNvSpPr txBox="1"/>
          <p:nvPr/>
        </p:nvSpPr>
        <p:spPr>
          <a:xfrm>
            <a:off x="2787650" y="465138"/>
            <a:ext cx="4752975" cy="26752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一般商要求保留一位小数，我们要多除一位才能进行“四舍五入”取近似值。如果只除到要求被保留的位数，行吗？说一说为什么？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749" name="Text Box 29"/>
          <p:cNvSpPr txBox="1"/>
          <p:nvPr/>
        </p:nvSpPr>
        <p:spPr>
          <a:xfrm>
            <a:off x="3439160" y="3376613"/>
            <a:ext cx="4608513" cy="1124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除到保留的小数位数多一位，再四舍五入。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 descr="347662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71460" y="3803650"/>
            <a:ext cx="9144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7" grpId="1"/>
      <p:bldP spid="307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5" name="AF图17.EPS" descr="id:2147501747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576" y="555526"/>
            <a:ext cx="7229053" cy="328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827584" y="3975039"/>
            <a:ext cx="797235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谁是“节油标兵”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就是求谁每天节油最多。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1600" y="555526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评选节油标兵</a:t>
            </a:r>
            <a:r>
              <a:rPr lang="zh-CN" altLang="en-US" sz="2400" dirty="0"/>
              <a:t>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Text Box 9"/>
          <p:cNvSpPr txBox="1"/>
          <p:nvPr/>
        </p:nvSpPr>
        <p:spPr>
          <a:xfrm>
            <a:off x="971550" y="3859213"/>
            <a:ext cx="20891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b="1" dirty="0">
              <a:latin typeface="Arial" panose="020B0604020202020204" pitchFamily="34" charset="0"/>
            </a:endParaRPr>
          </a:p>
        </p:txBody>
      </p:sp>
      <p:sp>
        <p:nvSpPr>
          <p:cNvPr id="9227" name="Text Box 11"/>
          <p:cNvSpPr txBox="1"/>
          <p:nvPr/>
        </p:nvSpPr>
        <p:spPr>
          <a:xfrm>
            <a:off x="971233" y="3063240"/>
            <a:ext cx="6913562" cy="129881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得出结论：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看小数位数哪位能比较出大小就除到哪一位。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9252" name="Text Box 12"/>
          <p:cNvSpPr>
            <a:spLocks noGrp="1"/>
          </p:cNvSpPr>
          <p:nvPr>
            <p:ph idx="1"/>
          </p:nvPr>
        </p:nvSpPr>
        <p:spPr>
          <a:xfrm>
            <a:off x="757555" y="861695"/>
            <a:ext cx="7127240" cy="2082165"/>
          </a:xfrm>
        </p:spPr>
        <p:txBody>
          <a:bodyPr vert="horz" wrap="square" lIns="91440" tIns="45720" rIns="91440" bIns="45720" anchor="t"/>
          <a:lstStyle/>
          <a:p>
            <a:pPr marL="609600" indent="-609600" eaLnBrk="1" hangingPunct="1">
              <a:lnSpc>
                <a:spcPct val="145000"/>
              </a:lnSpc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1.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算一算：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位师傅每天各节油多少千克？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609600" indent="-609600" eaLnBrk="1" hangingPunct="1">
              <a:lnSpc>
                <a:spcPct val="145000"/>
              </a:lnSpc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议一议：得数应该保留几位小数。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609600" indent="-609600" eaLnBrk="1" hangingPunct="1">
              <a:lnSpc>
                <a:spcPct val="145000"/>
              </a:lnSpc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比一比：谁是节油标兵？为什么？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9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9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9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 bldLvl="0" animBg="1"/>
      <p:bldP spid="309252" grpId="0" uiExpand="1" build="p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1049</Words>
  <Application>WPS 演示</Application>
  <PresentationFormat>全屏显示(16:9)</PresentationFormat>
  <Paragraphs>120</Paragraphs>
  <Slides>16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幼圆</vt:lpstr>
      <vt:lpstr>楷体</vt:lpstr>
      <vt:lpstr>华文新魏</vt:lpstr>
      <vt:lpstr>Calibri</vt:lpstr>
      <vt:lpstr>楷体_GB2312</vt:lpstr>
      <vt:lpstr>等线</vt:lpstr>
      <vt:lpstr>微软雅黑</vt:lpstr>
      <vt:lpstr>Arial Unicode MS</vt:lpstr>
      <vt:lpstr>Office 主题</vt:lpstr>
      <vt:lpstr>2_自定义设计方案</vt:lpstr>
      <vt:lpstr>Equation.3</vt:lpstr>
      <vt:lpstr>PowerPoint 演示文稿</vt:lpstr>
      <vt:lpstr>平均每箱饮料大约重多少千克？ （得数保留一位小数）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一家服装广销售了52条裤子，每件108元，一共大约卖了多少钱？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88</cp:revision>
  <dcterms:created xsi:type="dcterms:W3CDTF">2018-09-11T05:46:00Z</dcterms:created>
  <dcterms:modified xsi:type="dcterms:W3CDTF">2023-08-28T08:52:11Z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86E0411F7E06414397BDDEB7BD8B9652_12</vt:lpwstr>
  </property>
</Properties>
</file>