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1" r:id="rId3"/>
  </p:sldMasterIdLst>
  <p:sldIdLst>
    <p:sldId id="256" r:id="rId4"/>
    <p:sldId id="278" r:id="rId5"/>
    <p:sldId id="301" r:id="rId6"/>
    <p:sldId id="280" r:id="rId7"/>
    <p:sldId id="302" r:id="rId8"/>
    <p:sldId id="259" r:id="rId9"/>
    <p:sldId id="260" r:id="rId10"/>
    <p:sldId id="265" r:id="rId11"/>
    <p:sldId id="266" r:id="rId12"/>
    <p:sldId id="334" r:id="rId13"/>
    <p:sldId id="318" r:id="rId14"/>
    <p:sldId id="335" r:id="rId15"/>
  </p:sldIdLst>
  <p:sldSz cx="9144000" cy="5143500" type="screen16x9"/>
  <p:notesSz cx="6858000" cy="9144000"/>
  <p:custDataLst>
    <p:tags r:id="rId1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97" userDrawn="1">
          <p15:clr>
            <a:srgbClr val="A4A3A4"/>
          </p15:clr>
        </p15:guide>
        <p15:guide id="2" pos="287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855" autoAdjust="0"/>
    <p:restoredTop sz="99852" autoAdjust="0"/>
  </p:normalViewPr>
  <p:slideViewPr>
    <p:cSldViewPr showGuides="1">
      <p:cViewPr varScale="1">
        <p:scale>
          <a:sx n="119" d="100"/>
          <a:sy n="119" d="100"/>
        </p:scale>
        <p:origin x="324" y="42"/>
      </p:cViewPr>
      <p:guideLst>
        <p:guide orient="horz" pos="1597"/>
        <p:guide pos="287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image" Target="../media/image4.png"/><Relationship Id="rId6" Type="http://schemas.openxmlformats.org/officeDocument/2006/relationships/slide" Target="../slides/slide1.xml"/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6" Type="http://schemas.openxmlformats.org/officeDocument/2006/relationships/theme" Target="../theme/theme2.xml"/><Relationship Id="rId5" Type="http://schemas.openxmlformats.org/officeDocument/2006/relationships/image" Target="../media/image2.png"/><Relationship Id="rId4" Type="http://schemas.openxmlformats.org/officeDocument/2006/relationships/image" Target="../media/image3.png"/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1990"/>
            <a:ext cx="9144000" cy="411507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241176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179705" y="92710"/>
            <a:ext cx="177736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循环小数的应用</a:t>
            </a:r>
            <a:endParaRPr lang="zh-CN" altLang="en-US" sz="12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grpSp>
        <p:nvGrpSpPr>
          <p:cNvPr id="6" name="组合 5"/>
          <p:cNvGrpSpPr/>
          <p:nvPr userDrawn="1"/>
        </p:nvGrpSpPr>
        <p:grpSpPr>
          <a:xfrm>
            <a:off x="8038958" y="4772781"/>
            <a:ext cx="1105042" cy="370719"/>
            <a:chOff x="7643422" y="4681236"/>
            <a:chExt cx="1105042" cy="370719"/>
          </a:xfrm>
        </p:grpSpPr>
        <p:pic>
          <p:nvPicPr>
            <p:cNvPr id="11" name="图片 10">
              <a:hlinkClick r:id="rId6" action="ppaction://hlinksldjump"/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2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1990"/>
            <a:ext cx="9144000" cy="411507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</p:sldLayoutIdLst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.xml"/><Relationship Id="rId7" Type="http://schemas.openxmlformats.org/officeDocument/2006/relationships/image" Target="../media/image6.png"/><Relationship Id="rId6" Type="http://schemas.openxmlformats.org/officeDocument/2006/relationships/slide" Target="slide8.xml"/><Relationship Id="rId5" Type="http://schemas.openxmlformats.org/officeDocument/2006/relationships/slide" Target="slide1.xml"/><Relationship Id="rId4" Type="http://schemas.openxmlformats.org/officeDocument/2006/relationships/slide" Target="slide11.xml"/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image" Target="../media/image5.em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emf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6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jpeg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microsoft.com/office/2007/relationships/hdphoto" Target="../media/image12.wdp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339102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西师大版  数学  五年级  上册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单圆角矩形 1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单圆角矩形 11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3" name="单圆角矩形 12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813727" y="1435155"/>
            <a:ext cx="5306060" cy="899160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sz="5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循环小数的应用</a:t>
            </a:r>
            <a:endParaRPr sz="54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209945" y="2952109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课前导入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探究新知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课堂小结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课后作业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12693" y="519703"/>
            <a:ext cx="2179320" cy="68389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l"/>
            <a:r>
              <a:rPr lang="zh-CN" altLang="en-US" sz="4000" b="1" dirty="0">
                <a:solidFill>
                  <a:srgbClr val="0050AA"/>
                </a:solidFill>
                <a:latin typeface="+mj-ea"/>
                <a:ea typeface="+mj-ea"/>
              </a:rPr>
              <a:t>小数除法</a:t>
            </a:r>
            <a:endParaRPr lang="zh-CN" altLang="en-US" sz="4000" b="1" dirty="0">
              <a:solidFill>
                <a:srgbClr val="0050AA"/>
              </a:solidFill>
              <a:latin typeface="+mj-ea"/>
              <a:ea typeface="+mj-ea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课堂练习</a:t>
            </a:r>
            <a:endParaRPr lang="zh-CN" altLang="en-US" sz="2800" b="1" dirty="0">
              <a:latin typeface="+mj-ea"/>
              <a:ea typeface="+mj-ea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19698"/>
            <a:ext cx="654821" cy="702878"/>
            <a:chOff x="1306635" y="1385539"/>
            <a:chExt cx="654821" cy="70287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385539"/>
              <a:ext cx="407035" cy="6299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+mj-ea"/>
                  <a:ea typeface="+mj-ea"/>
                </a:rPr>
                <a:t>3</a:t>
              </a:r>
              <a:endParaRPr kumimoji="1" lang="en-US" altLang="zh-CN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文本框 103"/>
          <p:cNvSpPr txBox="1"/>
          <p:nvPr/>
        </p:nvSpPr>
        <p:spPr>
          <a:xfrm>
            <a:off x="683568" y="555526"/>
            <a:ext cx="7943850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3.</a:t>
            </a:r>
            <a:r>
              <a:rPr 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一共有</a:t>
            </a:r>
            <a:r>
              <a:rPr 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50</a:t>
            </a:r>
            <a:r>
              <a:rPr 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个樱桃，小雨自己留下</a:t>
            </a:r>
            <a:r>
              <a:rPr 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10</a:t>
            </a:r>
            <a:r>
              <a:rPr 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个，剩下的分给</a:t>
            </a:r>
            <a:r>
              <a:rPr 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</a:t>
            </a:r>
            <a:r>
              <a:rPr 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个小朋友，每个小朋友可以分到几个？这样计算，每个小朋友分到的不是整数个，要把自己留的樱桃树调整成多少才能使每个小朋友分到的变成整数，又与原来的数量接近？    </a:t>
            </a:r>
            <a:endParaRPr lang="zh-CN" altLang="en-US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53921" y="2411330"/>
            <a:ext cx="7236157" cy="222176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(50-10)÷3=40÷3=13.3</a:t>
            </a:r>
            <a:r>
              <a:rPr 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(</a:t>
            </a:r>
            <a:r>
              <a:rPr 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个</a:t>
            </a:r>
            <a:r>
              <a:rPr 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)</a:t>
            </a:r>
            <a:endParaRPr lang="en-US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indent="0">
              <a:lnSpc>
                <a:spcPct val="150000"/>
              </a:lnSpc>
            </a:pPr>
            <a:r>
              <a:rPr 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50-13×3=50-39=11(</a:t>
            </a:r>
            <a:r>
              <a:rPr 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个</a:t>
            </a:r>
            <a:r>
              <a:rPr 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)</a:t>
            </a:r>
            <a:endParaRPr lang="en-US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indent="0">
              <a:lnSpc>
                <a:spcPct val="150000"/>
              </a:lnSpc>
            </a:pPr>
            <a:r>
              <a:rPr 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答：每个小朋友可以分到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13.3</a:t>
            </a:r>
            <a:r>
              <a:rPr 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个。要把自己留的樱桃树调整成</a:t>
            </a:r>
            <a:r>
              <a:rPr 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11</a:t>
            </a:r>
            <a:r>
              <a:rPr 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才能使每个小朋友分到的变成整数。  </a:t>
            </a:r>
            <a:endParaRPr lang="zh-CN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" grpId="0"/>
      <p:bldP spid="6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12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7" name="Rectangle 13"/>
          <p:cNvSpPr>
            <a:spLocks noChangeArrowheads="1"/>
          </p:cNvSpPr>
          <p:nvPr/>
        </p:nvSpPr>
        <p:spPr bwMode="auto">
          <a:xfrm>
            <a:off x="431800" y="2050183"/>
            <a:ext cx="8280400" cy="186309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1.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像</a:t>
            </a: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0.3333…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、</a:t>
            </a: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3.3181818…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和</a:t>
            </a: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0.108108…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都是循环小数。小数部分依次不断重复的一个或几个数字</a:t>
            </a: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,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叫做这个循环小数的循环节。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840" y="1481481"/>
            <a:ext cx="8910320" cy="31445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6840" y="1347614"/>
            <a:ext cx="8910320" cy="314451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12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" name="TextBox 18"/>
          <p:cNvSpPr txBox="1"/>
          <p:nvPr/>
        </p:nvSpPr>
        <p:spPr>
          <a:xfrm>
            <a:off x="428625" y="2067694"/>
            <a:ext cx="8286750" cy="1568450"/>
          </a:xfrm>
          <a:prstGeom prst="rect">
            <a:avLst/>
          </a:prstGeom>
          <a:solidFill>
            <a:srgbClr val="D99694"/>
          </a:solidFill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2.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如果小数部分只有一个数字重复出现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,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就在这个数字上面点一个圆点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;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如果几个数字重复出现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,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就在首尾两个数字上面各点一个圆点。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课前导入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795220" y="772022"/>
            <a:ext cx="882898" cy="1265255"/>
          </a:xfrm>
          <a:prstGeom prst="rect">
            <a:avLst/>
          </a:prstGeom>
        </p:spPr>
      </p:pic>
      <p:sp>
        <p:nvSpPr>
          <p:cNvPr id="332802" name="文本框 1"/>
          <p:cNvSpPr txBox="1"/>
          <p:nvPr/>
        </p:nvSpPr>
        <p:spPr>
          <a:xfrm>
            <a:off x="558800" y="1130300"/>
            <a:ext cx="710882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判断下面的小数哪些是循环小数，为什么？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2803" name="文本框 2"/>
          <p:cNvSpPr txBox="1"/>
          <p:nvPr/>
        </p:nvSpPr>
        <p:spPr>
          <a:xfrm>
            <a:off x="1245077" y="1779662"/>
            <a:ext cx="6653212" cy="30469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0.125                       7.333…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0.00707…                0.101101…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23.232323                0.417417…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064953" y="1879600"/>
            <a:ext cx="13843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不是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879533" y="2343150"/>
            <a:ext cx="13843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是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879533" y="2800350"/>
            <a:ext cx="13843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是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879533" y="3257550"/>
            <a:ext cx="13843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是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991928" y="3809365"/>
            <a:ext cx="13843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不是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879533" y="4266248"/>
            <a:ext cx="13843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400" b="1" dirty="0">
                <a:solidFill>
                  <a:srgbClr val="FF0000"/>
                </a:solidFill>
                <a:latin typeface="Arial" panose="020B0604020202020204" pitchFamily="34" charset="0"/>
              </a:rPr>
              <a:t>  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795220" y="772022"/>
            <a:ext cx="882898" cy="1265255"/>
          </a:xfrm>
          <a:prstGeom prst="rect">
            <a:avLst/>
          </a:prstGeom>
        </p:spPr>
      </p:pic>
      <p:sp>
        <p:nvSpPr>
          <p:cNvPr id="333826" name="文本框 1"/>
          <p:cNvSpPr txBox="1"/>
          <p:nvPr/>
        </p:nvSpPr>
        <p:spPr>
          <a:xfrm>
            <a:off x="316230" y="772160"/>
            <a:ext cx="7159625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说说下面小数的循环节，并简写它们。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3827" name="文本框 2"/>
          <p:cNvSpPr txBox="1"/>
          <p:nvPr/>
        </p:nvSpPr>
        <p:spPr>
          <a:xfrm>
            <a:off x="1512253" y="1970723"/>
            <a:ext cx="3897312" cy="27606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7.333…</a:t>
            </a:r>
            <a:endParaRPr lang="en-US" altLang="zh-CN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zh-CN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0.00707…                0.101101…</a:t>
            </a:r>
            <a:endParaRPr lang="en-US" altLang="zh-CN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0.417417…</a:t>
            </a:r>
            <a:endParaRPr lang="en-US" altLang="zh-CN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2132965" y="2044065"/>
            <a:ext cx="379095" cy="648970"/>
          </a:xfrm>
          <a:prstGeom prst="ellipse">
            <a:avLst/>
          </a:prstGeom>
          <a:noFill/>
          <a:ln w="28575" cap="flat" cmpd="sng">
            <a:solidFill>
              <a:srgbClr val="89A4A7"/>
            </a:solidFill>
            <a:prstDash val="solid"/>
            <a:headEnd type="none" w="med" len="med"/>
            <a:tailEnd type="none" w="med" len="med"/>
          </a:ln>
        </p:spPr>
        <p:txBody>
          <a:bodyPr wrap="none" lIns="90000" tIns="46800" rIns="90000" bIns="46800" anchor="ctr"/>
          <a:lstStyle/>
          <a:p>
            <a:pPr>
              <a:buFont typeface="Arial" panose="020B0604020202020204" pitchFamily="34" charset="0"/>
              <a:buNone/>
            </a:pPr>
            <a:endParaRPr lang="zh-CN" altLang="zh-CN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2411760" y="2693035"/>
            <a:ext cx="699105" cy="647700"/>
          </a:xfrm>
          <a:prstGeom prst="ellipse">
            <a:avLst/>
          </a:prstGeom>
          <a:noFill/>
          <a:ln w="28575" cap="flat" cmpd="sng">
            <a:solidFill>
              <a:srgbClr val="89A4A7"/>
            </a:solidFill>
            <a:prstDash val="solid"/>
            <a:headEnd type="none" w="med" len="med"/>
            <a:tailEnd type="none" w="med" len="med"/>
          </a:ln>
        </p:spPr>
        <p:txBody>
          <a:bodyPr wrap="none" lIns="90000" tIns="46800" rIns="90000" bIns="46800" anchor="ctr"/>
          <a:lstStyle/>
          <a:p>
            <a:pPr>
              <a:buFont typeface="Arial" panose="020B0604020202020204" pitchFamily="34" charset="0"/>
              <a:buNone/>
            </a:pPr>
            <a:endParaRPr lang="zh-CN" altLang="zh-CN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2132965" y="3340735"/>
            <a:ext cx="977900" cy="647700"/>
          </a:xfrm>
          <a:prstGeom prst="ellipse">
            <a:avLst/>
          </a:prstGeom>
          <a:noFill/>
          <a:ln w="28575" cap="flat" cmpd="sng">
            <a:solidFill>
              <a:srgbClr val="89A4A7"/>
            </a:solidFill>
            <a:prstDash val="solid"/>
            <a:headEnd type="none" w="med" len="med"/>
            <a:tailEnd type="none" w="med" len="med"/>
          </a:ln>
        </p:spPr>
        <p:txBody>
          <a:bodyPr wrap="none" lIns="90000" tIns="46800" rIns="90000" bIns="46800" anchor="ctr"/>
          <a:lstStyle/>
          <a:p>
            <a:pPr>
              <a:buFont typeface="Arial" panose="020B0604020202020204" pitchFamily="34" charset="0"/>
              <a:buNone/>
            </a:pPr>
            <a:endParaRPr lang="zh-CN" altLang="zh-CN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2047240" y="3988435"/>
            <a:ext cx="905510" cy="649605"/>
          </a:xfrm>
          <a:prstGeom prst="ellipse">
            <a:avLst/>
          </a:prstGeom>
          <a:noFill/>
          <a:ln w="28575" cap="flat" cmpd="sng">
            <a:solidFill>
              <a:srgbClr val="89A4A7"/>
            </a:solidFill>
            <a:prstDash val="solid"/>
            <a:headEnd type="none" w="med" len="med"/>
            <a:tailEnd type="none" w="med" len="med"/>
          </a:ln>
        </p:spPr>
        <p:txBody>
          <a:bodyPr wrap="none" lIns="90000" tIns="46800" rIns="90000" bIns="46800" anchor="ctr"/>
          <a:lstStyle/>
          <a:p>
            <a:pPr>
              <a:buFont typeface="Arial" panose="020B0604020202020204" pitchFamily="34" charset="0"/>
              <a:buNone/>
            </a:pPr>
            <a:endParaRPr lang="zh-CN" altLang="zh-CN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842828" y="1896110"/>
            <a:ext cx="2228850" cy="7000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=7.3</a:t>
            </a:r>
            <a:endParaRPr lang="en-US" altLang="zh-CN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842828" y="2666048"/>
            <a:ext cx="222885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=0.007</a:t>
            </a:r>
            <a:endParaRPr lang="en-US" altLang="zh-CN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842828" y="3315335"/>
            <a:ext cx="2228850" cy="7000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=0.101</a:t>
            </a:r>
            <a:endParaRPr lang="en-US" altLang="zh-CN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842828" y="4029710"/>
            <a:ext cx="222885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=0.417</a:t>
            </a:r>
            <a:endParaRPr lang="en-US" altLang="zh-CN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流程图: 联系 11"/>
          <p:cNvSpPr/>
          <p:nvPr/>
        </p:nvSpPr>
        <p:spPr>
          <a:xfrm>
            <a:off x="5776278" y="4070985"/>
            <a:ext cx="74612" cy="76200"/>
          </a:xfrm>
          <a:prstGeom prst="flowChartConnector">
            <a:avLst/>
          </a:prstGeom>
          <a:solidFill>
            <a:srgbClr val="FF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lIns="90000" tIns="46800" rIns="90000" bIns="46800" anchor="ctr"/>
          <a:lstStyle/>
          <a:p>
            <a:pPr>
              <a:buFont typeface="Arial" panose="020B0604020202020204" pitchFamily="34" charset="0"/>
              <a:buNone/>
            </a:pPr>
            <a:endParaRPr lang="zh-CN" altLang="zh-CN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流程图: 联系 12"/>
          <p:cNvSpPr/>
          <p:nvPr/>
        </p:nvSpPr>
        <p:spPr>
          <a:xfrm>
            <a:off x="5776278" y="1896110"/>
            <a:ext cx="74612" cy="74613"/>
          </a:xfrm>
          <a:prstGeom prst="flowChartConnector">
            <a:avLst/>
          </a:prstGeom>
          <a:solidFill>
            <a:srgbClr val="FF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lIns="90000" tIns="46800" rIns="90000" bIns="46800" anchor="ctr"/>
          <a:lstStyle/>
          <a:p>
            <a:pPr>
              <a:buFont typeface="Arial" panose="020B0604020202020204" pitchFamily="34" charset="0"/>
              <a:buNone/>
            </a:pPr>
            <a:endParaRPr lang="zh-CN" altLang="zh-CN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流程图: 联系 13"/>
          <p:cNvSpPr/>
          <p:nvPr/>
        </p:nvSpPr>
        <p:spPr>
          <a:xfrm>
            <a:off x="6020753" y="2693035"/>
            <a:ext cx="74612" cy="74613"/>
          </a:xfrm>
          <a:prstGeom prst="flowChartConnector">
            <a:avLst/>
          </a:prstGeom>
          <a:solidFill>
            <a:srgbClr val="FF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lIns="90000" tIns="46800" rIns="90000" bIns="46800" anchor="ctr"/>
          <a:lstStyle/>
          <a:p>
            <a:pPr>
              <a:buFont typeface="Arial" panose="020B0604020202020204" pitchFamily="34" charset="0"/>
              <a:buNone/>
            </a:pPr>
            <a:endParaRPr lang="zh-CN" altLang="zh-CN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流程图: 联系 14"/>
          <p:cNvSpPr/>
          <p:nvPr/>
        </p:nvSpPr>
        <p:spPr>
          <a:xfrm>
            <a:off x="5776278" y="3291523"/>
            <a:ext cx="74612" cy="76200"/>
          </a:xfrm>
          <a:prstGeom prst="flowChartConnector">
            <a:avLst/>
          </a:prstGeom>
          <a:solidFill>
            <a:srgbClr val="FF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lIns="90000" tIns="46800" rIns="90000" bIns="46800" anchor="ctr"/>
          <a:lstStyle/>
          <a:p>
            <a:pPr>
              <a:buFont typeface="Arial" panose="020B0604020202020204" pitchFamily="34" charset="0"/>
              <a:buNone/>
            </a:pPr>
            <a:endParaRPr lang="zh-CN" altLang="zh-CN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流程图: 联系 15"/>
          <p:cNvSpPr/>
          <p:nvPr/>
        </p:nvSpPr>
        <p:spPr>
          <a:xfrm>
            <a:off x="6327140" y="2693035"/>
            <a:ext cx="76200" cy="74613"/>
          </a:xfrm>
          <a:prstGeom prst="flowChartConnector">
            <a:avLst/>
          </a:prstGeom>
          <a:solidFill>
            <a:srgbClr val="FF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lIns="90000" tIns="46800" rIns="90000" bIns="46800" anchor="ctr"/>
          <a:lstStyle/>
          <a:p>
            <a:pPr>
              <a:buFont typeface="Arial" panose="020B0604020202020204" pitchFamily="34" charset="0"/>
              <a:buNone/>
            </a:pPr>
            <a:endParaRPr lang="zh-CN" altLang="zh-CN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流程图: 联系 16"/>
          <p:cNvSpPr/>
          <p:nvPr/>
        </p:nvSpPr>
        <p:spPr>
          <a:xfrm>
            <a:off x="6327140" y="3312160"/>
            <a:ext cx="76200" cy="76200"/>
          </a:xfrm>
          <a:prstGeom prst="flowChartConnector">
            <a:avLst/>
          </a:prstGeom>
          <a:solidFill>
            <a:srgbClr val="FF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lIns="90000" tIns="46800" rIns="90000" bIns="46800" anchor="ctr"/>
          <a:lstStyle/>
          <a:p>
            <a:pPr>
              <a:buFont typeface="Arial" panose="020B0604020202020204" pitchFamily="34" charset="0"/>
              <a:buNone/>
            </a:pPr>
            <a:endParaRPr lang="zh-CN" altLang="zh-CN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流程图: 联系 17"/>
          <p:cNvSpPr/>
          <p:nvPr/>
        </p:nvSpPr>
        <p:spPr>
          <a:xfrm>
            <a:off x="6327140" y="4070985"/>
            <a:ext cx="76200" cy="76200"/>
          </a:xfrm>
          <a:prstGeom prst="flowChartConnector">
            <a:avLst/>
          </a:prstGeom>
          <a:solidFill>
            <a:srgbClr val="FF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lIns="90000" tIns="46800" rIns="90000" bIns="46800" anchor="ctr"/>
          <a:lstStyle/>
          <a:p>
            <a:pPr>
              <a:buFont typeface="Arial" panose="020B0604020202020204" pitchFamily="34" charset="0"/>
              <a:buNone/>
            </a:pPr>
            <a:endParaRPr lang="zh-CN" altLang="zh-CN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/>
      <p:bldP spid="9" grpId="0"/>
      <p:bldP spid="10" grpId="0"/>
      <p:bldP spid="11" grpId="0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文本框 1"/>
          <p:cNvSpPr txBox="1"/>
          <p:nvPr/>
        </p:nvSpPr>
        <p:spPr>
          <a:xfrm>
            <a:off x="5940152" y="1379552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九折</a:t>
            </a:r>
            <a:endParaRPr kumimoji="1" lang="zh-CN" altLang="en-US" sz="20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23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36869" name="图片 7" descr="QQ截图2016030414304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770" y="1247775"/>
            <a:ext cx="5638800" cy="32146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35875" name="文本框 2"/>
          <p:cNvSpPr txBox="1"/>
          <p:nvPr/>
        </p:nvSpPr>
        <p:spPr>
          <a:xfrm>
            <a:off x="6024245" y="1379552"/>
            <a:ext cx="2916555" cy="267765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个少先队员采树种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43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千克，平均每个少先队员采树种多少千克？（得数保留两位小数）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203848" y="3052037"/>
            <a:ext cx="1662327" cy="71558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47÷22</a:t>
            </a:r>
            <a:endParaRPr lang="zh-CN" altLang="en-US" sz="32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6868" name="矩形 5"/>
          <p:cNvSpPr/>
          <p:nvPr/>
        </p:nvSpPr>
        <p:spPr>
          <a:xfrm>
            <a:off x="571426" y="637220"/>
            <a:ext cx="8001000" cy="1454244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22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个少先队员采树种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47kg,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平均每个少先队员大约采多少千克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?(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得数保留两位小数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)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6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686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矩形 30"/>
          <p:cNvSpPr/>
          <p:nvPr/>
        </p:nvSpPr>
        <p:spPr>
          <a:xfrm>
            <a:off x="5627189" y="2758395"/>
            <a:ext cx="807288" cy="396454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923267" y="4474901"/>
            <a:ext cx="807288" cy="396454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7" name="Picture 3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100000">
                        <a14:foregroundMark x1="63920" y1="36889" x2="58352" y2="45778"/>
                        <a14:foregroundMark x1="42094" y1="33111" x2="34744" y2="34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3582052"/>
            <a:ext cx="1240155" cy="12172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5" name="Group 6"/>
          <p:cNvGrpSpPr/>
          <p:nvPr/>
        </p:nvGrpSpPr>
        <p:grpSpPr>
          <a:xfrm>
            <a:off x="4972477" y="878101"/>
            <a:ext cx="2159000" cy="449768"/>
            <a:chOff x="1429" y="618"/>
            <a:chExt cx="1860" cy="409"/>
          </a:xfrm>
        </p:grpSpPr>
        <p:sp>
          <p:nvSpPr>
            <p:cNvPr id="6" name="Line 4"/>
            <p:cNvSpPr/>
            <p:nvPr/>
          </p:nvSpPr>
          <p:spPr>
            <a:xfrm>
              <a:off x="1702" y="618"/>
              <a:ext cx="1587" cy="0"/>
            </a:xfrm>
            <a:prstGeom prst="line">
              <a:avLst/>
            </a:prstGeom>
            <a:ln w="635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" name="Arc 5"/>
            <p:cNvSpPr/>
            <p:nvPr/>
          </p:nvSpPr>
          <p:spPr>
            <a:xfrm rot="9276134" flipH="1">
              <a:off x="1429" y="709"/>
              <a:ext cx="363" cy="31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0" b="0"/>
              <a:pathLst>
                <a:path w="21600" h="21600" fill="none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lnTo>
                    <a:pt x="-1" y="0"/>
                  </a:lnTo>
                  <a:close/>
                </a:path>
              </a:pathLst>
            </a:custGeom>
            <a:noFill/>
            <a:ln w="635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32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8" name="Rectangle 7"/>
          <p:cNvSpPr/>
          <p:nvPr/>
        </p:nvSpPr>
        <p:spPr>
          <a:xfrm>
            <a:off x="5261402" y="907946"/>
            <a:ext cx="1826895" cy="5847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47</a:t>
            </a: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 Box 8"/>
          <p:cNvSpPr txBox="1"/>
          <p:nvPr/>
        </p:nvSpPr>
        <p:spPr>
          <a:xfrm>
            <a:off x="4567826" y="894138"/>
            <a:ext cx="1044575" cy="5847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22</a:t>
            </a: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 Box 9"/>
          <p:cNvSpPr txBox="1"/>
          <p:nvPr/>
        </p:nvSpPr>
        <p:spPr>
          <a:xfrm>
            <a:off x="5476533" y="351282"/>
            <a:ext cx="574675" cy="5232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en-US" altLang="zh-CN" sz="2800" dirty="0">
              <a:solidFill>
                <a:srgbClr val="FF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 Box 10"/>
          <p:cNvSpPr txBox="1"/>
          <p:nvPr/>
        </p:nvSpPr>
        <p:spPr>
          <a:xfrm>
            <a:off x="5241653" y="1287864"/>
            <a:ext cx="1384300" cy="5847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200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44</a:t>
            </a:r>
            <a:endParaRPr lang="en-US" altLang="zh-CN" sz="3200" dirty="0">
              <a:solidFill>
                <a:srgbClr val="FF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Line 12"/>
          <p:cNvSpPr/>
          <p:nvPr/>
        </p:nvSpPr>
        <p:spPr>
          <a:xfrm>
            <a:off x="5306698" y="1810606"/>
            <a:ext cx="1841500" cy="0"/>
          </a:xfrm>
          <a:prstGeom prst="line">
            <a:avLst/>
          </a:prstGeom>
          <a:ln w="635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4" name="Text Box 14"/>
          <p:cNvSpPr txBox="1"/>
          <p:nvPr/>
        </p:nvSpPr>
        <p:spPr>
          <a:xfrm>
            <a:off x="5474883" y="1709330"/>
            <a:ext cx="1499235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200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endParaRPr lang="en-US" altLang="zh-CN" sz="3200" dirty="0">
              <a:solidFill>
                <a:srgbClr val="FF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Oval 15"/>
          <p:cNvSpPr/>
          <p:nvPr/>
        </p:nvSpPr>
        <p:spPr>
          <a:xfrm>
            <a:off x="5763208" y="690562"/>
            <a:ext cx="72000" cy="72000"/>
          </a:xfrm>
          <a:prstGeom prst="ellipse">
            <a:avLst/>
          </a:prstGeom>
          <a:solidFill>
            <a:srgbClr val="FF3300"/>
          </a:solidFill>
          <a:ln w="9525">
            <a:noFill/>
          </a:ln>
        </p:spPr>
        <p:txBody>
          <a:bodyPr wrap="none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zh-CN" sz="2800" dirty="0">
              <a:solidFill>
                <a:srgbClr val="00FF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 Box 16"/>
          <p:cNvSpPr txBox="1"/>
          <p:nvPr/>
        </p:nvSpPr>
        <p:spPr>
          <a:xfrm>
            <a:off x="5763208" y="338582"/>
            <a:ext cx="574675" cy="5232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 </a:t>
            </a:r>
            <a:endParaRPr lang="en-US" altLang="zh-CN" sz="2800" dirty="0">
              <a:solidFill>
                <a:srgbClr val="FF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 Box 18"/>
          <p:cNvSpPr txBox="1"/>
          <p:nvPr/>
        </p:nvSpPr>
        <p:spPr>
          <a:xfrm>
            <a:off x="5484296" y="2139702"/>
            <a:ext cx="2134870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200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22</a:t>
            </a:r>
            <a:endParaRPr lang="en-US" altLang="zh-CN" sz="3200" dirty="0">
              <a:solidFill>
                <a:srgbClr val="FF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Line 19"/>
          <p:cNvSpPr/>
          <p:nvPr/>
        </p:nvSpPr>
        <p:spPr>
          <a:xfrm>
            <a:off x="5321212" y="2724477"/>
            <a:ext cx="1806575" cy="0"/>
          </a:xfrm>
          <a:prstGeom prst="line">
            <a:avLst/>
          </a:prstGeom>
          <a:ln w="635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9" name="Text Box 23"/>
          <p:cNvSpPr txBox="1"/>
          <p:nvPr/>
        </p:nvSpPr>
        <p:spPr>
          <a:xfrm>
            <a:off x="5711904" y="2641834"/>
            <a:ext cx="887953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200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80</a:t>
            </a:r>
            <a:endParaRPr lang="en-US" altLang="zh-CN" sz="3200" dirty="0">
              <a:solidFill>
                <a:srgbClr val="FF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 Box 16"/>
          <p:cNvSpPr txBox="1"/>
          <p:nvPr/>
        </p:nvSpPr>
        <p:spPr>
          <a:xfrm>
            <a:off x="5923266" y="344598"/>
            <a:ext cx="574675" cy="5232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 </a:t>
            </a:r>
            <a:endParaRPr lang="en-US" altLang="zh-CN" sz="2800" dirty="0">
              <a:solidFill>
                <a:srgbClr val="FF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6"/>
          <p:cNvSpPr txBox="1"/>
          <p:nvPr/>
        </p:nvSpPr>
        <p:spPr>
          <a:xfrm>
            <a:off x="827584" y="517205"/>
            <a:ext cx="1662327" cy="71558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47÷22</a:t>
            </a:r>
            <a:endParaRPr lang="zh-CN" altLang="en-US" sz="32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3" name="Text Box 14"/>
          <p:cNvSpPr txBox="1"/>
          <p:nvPr/>
        </p:nvSpPr>
        <p:spPr>
          <a:xfrm>
            <a:off x="5723118" y="3038288"/>
            <a:ext cx="1499235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200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66</a:t>
            </a:r>
            <a:endParaRPr lang="en-US" altLang="zh-CN" sz="3200" dirty="0">
              <a:solidFill>
                <a:srgbClr val="FF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Line 19"/>
          <p:cNvSpPr/>
          <p:nvPr/>
        </p:nvSpPr>
        <p:spPr>
          <a:xfrm>
            <a:off x="5307131" y="3623063"/>
            <a:ext cx="1806575" cy="0"/>
          </a:xfrm>
          <a:prstGeom prst="line">
            <a:avLst/>
          </a:prstGeom>
          <a:ln w="635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5" name="Text Box 23"/>
          <p:cNvSpPr txBox="1"/>
          <p:nvPr/>
        </p:nvSpPr>
        <p:spPr>
          <a:xfrm>
            <a:off x="5711903" y="3540419"/>
            <a:ext cx="887953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200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140</a:t>
            </a:r>
            <a:endParaRPr lang="en-US" altLang="zh-CN" sz="3200" dirty="0">
              <a:solidFill>
                <a:srgbClr val="FF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 Box 16"/>
          <p:cNvSpPr txBox="1"/>
          <p:nvPr/>
        </p:nvSpPr>
        <p:spPr>
          <a:xfrm>
            <a:off x="6155879" y="351282"/>
            <a:ext cx="574675" cy="5232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en-US" altLang="zh-CN" sz="2800" dirty="0">
              <a:solidFill>
                <a:srgbClr val="FF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 Box 14"/>
          <p:cNvSpPr txBox="1"/>
          <p:nvPr/>
        </p:nvSpPr>
        <p:spPr>
          <a:xfrm>
            <a:off x="5721674" y="3864857"/>
            <a:ext cx="1499235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200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132</a:t>
            </a:r>
            <a:endParaRPr lang="en-US" altLang="zh-CN" sz="3200" dirty="0">
              <a:solidFill>
                <a:srgbClr val="FF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Line 19"/>
          <p:cNvSpPr/>
          <p:nvPr/>
        </p:nvSpPr>
        <p:spPr>
          <a:xfrm>
            <a:off x="5594653" y="4439004"/>
            <a:ext cx="1806575" cy="0"/>
          </a:xfrm>
          <a:prstGeom prst="line">
            <a:avLst/>
          </a:prstGeom>
          <a:ln w="635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0" name="Text Box 23"/>
          <p:cNvSpPr txBox="1"/>
          <p:nvPr/>
        </p:nvSpPr>
        <p:spPr>
          <a:xfrm>
            <a:off x="5985345" y="4356361"/>
            <a:ext cx="887953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200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80</a:t>
            </a:r>
            <a:endParaRPr lang="en-US" altLang="zh-CN" sz="3200" dirty="0">
              <a:solidFill>
                <a:srgbClr val="FF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2" name="Text Box 16"/>
              <p:cNvSpPr txBox="1"/>
              <p:nvPr/>
            </p:nvSpPr>
            <p:spPr>
              <a:xfrm>
                <a:off x="2165552" y="709566"/>
                <a:ext cx="1296333" cy="53957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spAutoFit/>
              </a:bodyPr>
              <a:lstStyle/>
              <a:p>
                <a:pPr>
                  <a:spcBef>
                    <a:spcPct val="50000"/>
                  </a:spcBef>
                  <a:buFont typeface="Arial" panose="020B0604020202020204" pitchFamily="34" charset="0"/>
                  <a:buNone/>
                </a:pPr>
                <a:r>
                  <a:rPr lang="en-US" altLang="zh-CN" sz="2800" dirty="0">
                    <a:solidFill>
                      <a:srgbClr val="FF33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=2.</a:t>
                </a:r>
                <a14:m>
                  <m:oMath xmlns:m="http://schemas.openxmlformats.org/officeDocument/2006/math">
                    <m:acc>
                      <m:accPr>
                        <m:chr m:val="̇"/>
                        <m:ctrlPr>
                          <a:rPr lang="en-US" altLang="zh-CN" sz="2800" i="1" dirty="0" smtClean="0">
                            <a:solidFill>
                              <a:srgbClr val="FF3300"/>
                            </a:solidFill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</m:ctrlPr>
                      </m:accPr>
                      <m:e>
                        <m:r>
                          <a:rPr lang="en-US" altLang="zh-CN" sz="2800" i="1" dirty="0">
                            <a:solidFill>
                              <a:srgbClr val="FF3300"/>
                            </a:solidFill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  <m:t>1</m:t>
                        </m:r>
                      </m:e>
                    </m:acc>
                  </m:oMath>
                </a14:m>
                <a:r>
                  <a:rPr lang="en-US" altLang="zh-CN" sz="2800" dirty="0">
                    <a:solidFill>
                      <a:srgbClr val="FF33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3</a:t>
                </a:r>
                <a14:m>
                  <m:oMath xmlns:m="http://schemas.openxmlformats.org/officeDocument/2006/math">
                    <m:acc>
                      <m:accPr>
                        <m:chr m:val="̇"/>
                        <m:ctrlPr>
                          <a:rPr lang="en-US" altLang="zh-CN" sz="2800" i="1" dirty="0" smtClean="0">
                            <a:solidFill>
                              <a:srgbClr val="FF3300"/>
                            </a:solidFill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</m:ctrlPr>
                      </m:accPr>
                      <m:e>
                        <m:r>
                          <a:rPr lang="en-US" altLang="zh-CN" sz="2800" i="1" dirty="0">
                            <a:solidFill>
                              <a:srgbClr val="FF3300"/>
                            </a:solidFill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  <m:t>6</m:t>
                        </m:r>
                      </m:e>
                    </m:acc>
                  </m:oMath>
                </a14:m>
                <a:endParaRPr lang="en-US" altLang="zh-CN" sz="2800" dirty="0">
                  <a:solidFill>
                    <a:srgbClr val="FF33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32" name="Text Box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65552" y="709566"/>
                <a:ext cx="1296333" cy="539571"/>
              </a:xfrm>
              <a:prstGeom prst="rect">
                <a:avLst/>
              </a:prstGeom>
              <a:blipFill rotWithShape="1">
                <a:blip r:embed="rId3"/>
                <a:stretch>
                  <a:fillRect l="-16" t="-50" r="39" b="17"/>
                </a:stretch>
              </a:blipFill>
              <a:ln w="9525">
                <a:noFill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" grpId="0" animBg="1"/>
      <p:bldP spid="10" grpId="0"/>
      <p:bldP spid="12" grpId="0"/>
      <p:bldP spid="14" grpId="0"/>
      <p:bldP spid="15" grpId="0" animBg="1"/>
      <p:bldP spid="16" grpId="0"/>
      <p:bldP spid="17" grpId="0"/>
      <p:bldP spid="19" grpId="0"/>
      <p:bldP spid="20" grpId="0"/>
      <p:bldP spid="23" grpId="0"/>
      <p:bldP spid="25" grpId="0"/>
      <p:bldP spid="26" grpId="0"/>
      <p:bldP spid="28" grpId="0"/>
      <p:bldP spid="30" grpId="0"/>
      <p:bldP spid="3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567255" y="1012687"/>
            <a:ext cx="882898" cy="1265255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>
            <a:off x="708025" y="3103880"/>
            <a:ext cx="1411288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000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</a:t>
            </a:r>
            <a:endParaRPr lang="zh-CN" altLang="en-US" sz="4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422400" y="3103880"/>
            <a:ext cx="783126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平均每个少先队员大约采</a:t>
            </a:r>
            <a:r>
              <a:rPr lang="en-US" altLang="zh-CN" sz="36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2.14</a:t>
            </a: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千克。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347864" y="625495"/>
            <a:ext cx="2954655" cy="646331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3600" dirty="0">
                <a:latin typeface="楷体" panose="02010609060101010101" pitchFamily="49" charset="-122"/>
                <a:ea typeface="楷体" panose="02010609060101010101" pitchFamily="49" charset="-122"/>
              </a:rPr>
              <a:t>≈2.14(</a:t>
            </a: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千克</a:t>
            </a:r>
            <a:r>
              <a:rPr lang="en-US" altLang="zh-CN" sz="3600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6"/>
          <p:cNvSpPr txBox="1"/>
          <p:nvPr/>
        </p:nvSpPr>
        <p:spPr>
          <a:xfrm>
            <a:off x="827584" y="517205"/>
            <a:ext cx="1662327" cy="71558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47÷22</a:t>
            </a:r>
            <a:endParaRPr lang="zh-CN" altLang="en-US" sz="32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Text Box 16"/>
              <p:cNvSpPr txBox="1"/>
              <p:nvPr/>
            </p:nvSpPr>
            <p:spPr>
              <a:xfrm>
                <a:off x="2165552" y="709566"/>
                <a:ext cx="1296333" cy="53957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spAutoFit/>
              </a:bodyPr>
              <a:lstStyle/>
              <a:p>
                <a:pPr>
                  <a:spcBef>
                    <a:spcPct val="50000"/>
                  </a:spcBef>
                  <a:buFont typeface="Arial" panose="020B0604020202020204" pitchFamily="34" charset="0"/>
                  <a:buNone/>
                </a:pPr>
                <a:r>
                  <a:rPr lang="en-US" altLang="zh-CN" sz="2800" dirty="0">
                    <a:solidFill>
                      <a:srgbClr val="FF33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=2.</a:t>
                </a:r>
                <a14:m>
                  <m:oMath xmlns:m="http://schemas.openxmlformats.org/officeDocument/2006/math">
                    <m:acc>
                      <m:accPr>
                        <m:chr m:val="̇"/>
                        <m:ctrlPr>
                          <a:rPr lang="en-US" altLang="zh-CN" sz="2800" i="1" dirty="0" smtClean="0">
                            <a:solidFill>
                              <a:srgbClr val="FF3300"/>
                            </a:solidFill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</m:ctrlPr>
                      </m:accPr>
                      <m:e>
                        <m:r>
                          <a:rPr lang="en-US" altLang="zh-CN" sz="2800" i="1" dirty="0">
                            <a:solidFill>
                              <a:srgbClr val="FF3300"/>
                            </a:solidFill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  <m:t>1</m:t>
                        </m:r>
                      </m:e>
                    </m:acc>
                  </m:oMath>
                </a14:m>
                <a:r>
                  <a:rPr lang="en-US" altLang="zh-CN" sz="2800" dirty="0">
                    <a:solidFill>
                      <a:srgbClr val="FF33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3</a:t>
                </a:r>
                <a14:m>
                  <m:oMath xmlns:m="http://schemas.openxmlformats.org/officeDocument/2006/math">
                    <m:acc>
                      <m:accPr>
                        <m:chr m:val="̇"/>
                        <m:ctrlPr>
                          <a:rPr lang="en-US" altLang="zh-CN" sz="2800" i="1" dirty="0" smtClean="0">
                            <a:solidFill>
                              <a:srgbClr val="FF3300"/>
                            </a:solidFill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</m:ctrlPr>
                      </m:accPr>
                      <m:e>
                        <m:r>
                          <a:rPr lang="en-US" altLang="zh-CN" sz="2800" i="1" dirty="0">
                            <a:solidFill>
                              <a:srgbClr val="FF3300"/>
                            </a:solidFill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  <m:t>6</m:t>
                        </m:r>
                      </m:e>
                    </m:acc>
                  </m:oMath>
                </a14:m>
                <a:endParaRPr lang="en-US" altLang="zh-CN" sz="2800" dirty="0">
                  <a:solidFill>
                    <a:srgbClr val="FF33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1" name="Text Box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65552" y="709566"/>
                <a:ext cx="1296333" cy="539571"/>
              </a:xfrm>
              <a:prstGeom prst="rect">
                <a:avLst/>
              </a:prstGeom>
              <a:blipFill rotWithShape="1">
                <a:blip r:embed="rId2"/>
                <a:stretch>
                  <a:fillRect l="-16" t="-50" r="39" b="17"/>
                </a:stretch>
              </a:blipFill>
              <a:ln w="9525">
                <a:noFill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19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834382" y="3147814"/>
            <a:ext cx="5475235" cy="14542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15.4÷2.1≈7.33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km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答：平均每时行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7.33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千米。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99592" y="1131590"/>
            <a:ext cx="806489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1.军人预备役学校的同学进行野外训练。2.1时行了15.4 km ,平均每时行多少千米? (得数保留两位小数)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043608" y="2571750"/>
            <a:ext cx="7164796" cy="162448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130÷6=21.67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（元）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答：平均每个小组捐款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21.67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元。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35596" y="593695"/>
            <a:ext cx="727280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2.菜市街小学的少先队员开展”为贫困山区的同学献爱心"的活动。6个小组的同学一共捐款130元 ,平均每个小组捐款多少元?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tags/tag1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974</Words>
  <Application>WPS 演示</Application>
  <PresentationFormat>全屏显示(16:9)</PresentationFormat>
  <Paragraphs>130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26" baseType="lpstr">
      <vt:lpstr>Arial</vt:lpstr>
      <vt:lpstr>宋体</vt:lpstr>
      <vt:lpstr>Wingdings</vt:lpstr>
      <vt:lpstr>黑体</vt:lpstr>
      <vt:lpstr>幼圆</vt:lpstr>
      <vt:lpstr>楷体</vt:lpstr>
      <vt:lpstr>Cambria Math</vt:lpstr>
      <vt:lpstr>楷体_GB2312</vt:lpstr>
      <vt:lpstr>等线</vt:lpstr>
      <vt:lpstr>Calibri</vt:lpstr>
      <vt:lpstr>微软雅黑</vt:lpstr>
      <vt:lpstr>Arial Unicode MS</vt:lpstr>
      <vt:lpstr>Office 主题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xjj</dc:creator>
  <cp:lastModifiedBy>Administrator</cp:lastModifiedBy>
  <cp:revision>107</cp:revision>
  <dcterms:created xsi:type="dcterms:W3CDTF">2018-09-11T05:46:00Z</dcterms:created>
  <dcterms:modified xsi:type="dcterms:W3CDTF">2023-08-28T08:52:38Z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F7895C7D87BF449FAA7090D80DB85D8D_12</vt:lpwstr>
  </property>
</Properties>
</file>