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664" r:id="rId3"/>
    <p:sldId id="425" r:id="rId4"/>
    <p:sldId id="665" r:id="rId5"/>
    <p:sldId id="666" r:id="rId6"/>
    <p:sldId id="667" r:id="rId7"/>
    <p:sldId id="668" r:id="rId8"/>
    <p:sldId id="670" r:id="rId9"/>
    <p:sldId id="671" r:id="rId10"/>
    <p:sldId id="672" r:id="rId11"/>
    <p:sldId id="673" r:id="rId12"/>
    <p:sldId id="674" r:id="rId13"/>
    <p:sldId id="690" r:id="rId14"/>
    <p:sldId id="681" r:id="rId15"/>
    <p:sldId id="711" r:id="rId16"/>
    <p:sldId id="679" r:id="rId17"/>
    <p:sldId id="676" r:id="rId18"/>
    <p:sldId id="677" r:id="rId19"/>
    <p:sldId id="448" r:id="rId20"/>
    <p:sldId id="682" r:id="rId21"/>
    <p:sldId id="683" r:id="rId22"/>
    <p:sldId id="686" r:id="rId23"/>
    <p:sldId id="687" r:id="rId24"/>
    <p:sldId id="685" r:id="rId25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4" userDrawn="1">
          <p15:clr>
            <a:srgbClr val="A4A3A4"/>
          </p15:clr>
        </p15:guide>
        <p15:guide id="2" pos="2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71" autoAdjust="0"/>
    <p:restoredTop sz="95825" autoAdjust="0"/>
  </p:normalViewPr>
  <p:slideViewPr>
    <p:cSldViewPr snapToGrid="0" showGuides="1">
      <p:cViewPr>
        <p:scale>
          <a:sx n="100" d="100"/>
          <a:sy n="100" d="100"/>
        </p:scale>
        <p:origin x="-588" y="-294"/>
      </p:cViewPr>
      <p:guideLst>
        <p:guide orient="horz" pos="1524"/>
        <p:guide pos="2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51.wmf"/><Relationship Id="rId8" Type="http://schemas.openxmlformats.org/officeDocument/2006/relationships/image" Target="../media/image50.wmf"/><Relationship Id="rId7" Type="http://schemas.openxmlformats.org/officeDocument/2006/relationships/image" Target="../media/image49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74.wmf"/><Relationship Id="rId4" Type="http://schemas.openxmlformats.org/officeDocument/2006/relationships/image" Target="../media/image73.wmf"/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76C7222-4B6F-4D0D-AE06-286CD975D1B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2D3AB4F4-6858-48C4-8C11-F8363DCEA03A}" type="slidenum">
              <a:rPr lang="en-US" altLang="en-US"/>
            </a:fld>
            <a:endParaRPr lang="en-US" altLang="en-US"/>
          </a:p>
        </p:txBody>
      </p:sp>
      <p:pic>
        <p:nvPicPr>
          <p:cNvPr id="8704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D98A96-E24B-4C35-9DA3-DFE8F53826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3ACD9F45-C442-4B67-8066-5BA65EEE540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844981" y="-14409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7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31.wmf"/><Relationship Id="rId1" Type="http://schemas.openxmlformats.org/officeDocument/2006/relationships/oleObject" Target="../embeddings/oleObject26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7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35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3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0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37.bin"/><Relationship Id="rId20" Type="http://schemas.openxmlformats.org/officeDocument/2006/relationships/vmlDrawing" Target="../drawings/vmlDrawing11.vml"/><Relationship Id="rId2" Type="http://schemas.openxmlformats.org/officeDocument/2006/relationships/image" Target="../media/image43.wmf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51.wmf"/><Relationship Id="rId17" Type="http://schemas.openxmlformats.org/officeDocument/2006/relationships/oleObject" Target="../embeddings/oleObject44.bin"/><Relationship Id="rId16" Type="http://schemas.openxmlformats.org/officeDocument/2006/relationships/image" Target="../media/image50.wmf"/><Relationship Id="rId15" Type="http://schemas.openxmlformats.org/officeDocument/2006/relationships/oleObject" Target="../embeddings/oleObject43.bin"/><Relationship Id="rId14" Type="http://schemas.openxmlformats.org/officeDocument/2006/relationships/image" Target="../media/image49.wmf"/><Relationship Id="rId13" Type="http://schemas.openxmlformats.org/officeDocument/2006/relationships/oleObject" Target="../embeddings/oleObject42.bin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41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36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52.wmf"/><Relationship Id="rId1" Type="http://schemas.openxmlformats.org/officeDocument/2006/relationships/oleObject" Target="../embeddings/oleObject45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5.wmf"/><Relationship Id="rId1" Type="http://schemas.openxmlformats.org/officeDocument/2006/relationships/oleObject" Target="../embeddings/oleObject48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5.bin"/><Relationship Id="rId8" Type="http://schemas.openxmlformats.org/officeDocument/2006/relationships/image" Target="../media/image61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8.wmf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42.png"/><Relationship Id="rId10" Type="http://schemas.openxmlformats.org/officeDocument/2006/relationships/image" Target="../media/image62.wmf"/><Relationship Id="rId1" Type="http://schemas.openxmlformats.org/officeDocument/2006/relationships/oleObject" Target="../embeddings/oleObject51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9.wmf"/><Relationship Id="rId8" Type="http://schemas.openxmlformats.org/officeDocument/2006/relationships/oleObject" Target="../embeddings/oleObject59.bin"/><Relationship Id="rId7" Type="http://schemas.openxmlformats.org/officeDocument/2006/relationships/image" Target="../media/image68.wmf"/><Relationship Id="rId6" Type="http://schemas.openxmlformats.org/officeDocument/2006/relationships/oleObject" Target="../embeddings/oleObject58.bin"/><Relationship Id="rId5" Type="http://schemas.openxmlformats.org/officeDocument/2006/relationships/image" Target="../media/image67.wmf"/><Relationship Id="rId4" Type="http://schemas.openxmlformats.org/officeDocument/2006/relationships/oleObject" Target="../embeddings/oleObject57.bin"/><Relationship Id="rId3" Type="http://schemas.openxmlformats.org/officeDocument/2006/relationships/image" Target="../media/image66.wmf"/><Relationship Id="rId2" Type="http://schemas.openxmlformats.org/officeDocument/2006/relationships/oleObject" Target="../embeddings/oleObject56.bin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image" Target="../media/image73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72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71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70.wmf"/><Relationship Id="rId12" Type="http://schemas.openxmlformats.org/officeDocument/2006/relationships/vmlDrawing" Target="../drawings/vmlDrawing16.vml"/><Relationship Id="rId11" Type="http://schemas.openxmlformats.org/officeDocument/2006/relationships/slideLayout" Target="../slideLayouts/slideLayout8.xml"/><Relationship Id="rId10" Type="http://schemas.openxmlformats.org/officeDocument/2006/relationships/image" Target="../media/image74.wmf"/><Relationship Id="rId1" Type="http://schemas.openxmlformats.org/officeDocument/2006/relationships/oleObject" Target="../embeddings/oleObject60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9.bin"/><Relationship Id="rId8" Type="http://schemas.openxmlformats.org/officeDocument/2006/relationships/image" Target="../media/image78.wmf"/><Relationship Id="rId7" Type="http://schemas.openxmlformats.org/officeDocument/2006/relationships/oleObject" Target="../embeddings/oleObject68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67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66.bin"/><Relationship Id="rId2" Type="http://schemas.openxmlformats.org/officeDocument/2006/relationships/image" Target="../media/image75.wmf"/><Relationship Id="rId14" Type="http://schemas.openxmlformats.org/officeDocument/2006/relationships/vmlDrawing" Target="../drawings/vmlDrawing17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80.wmf"/><Relationship Id="rId11" Type="http://schemas.openxmlformats.org/officeDocument/2006/relationships/oleObject" Target="../embeddings/oleObject70.bin"/><Relationship Id="rId10" Type="http://schemas.openxmlformats.org/officeDocument/2006/relationships/image" Target="../media/image79.wmf"/><Relationship Id="rId1" Type="http://schemas.openxmlformats.org/officeDocument/2006/relationships/oleObject" Target="../embeddings/oleObject65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jpeg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7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3.png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4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5.w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0.jpeg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2"/>
          <p:cNvSpPr txBox="1">
            <a:spLocks noChangeArrowheads="1"/>
          </p:cNvSpPr>
          <p:nvPr/>
        </p:nvSpPr>
        <p:spPr bwMode="auto">
          <a:xfrm>
            <a:off x="915988" y="1150938"/>
            <a:ext cx="6484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 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915988" y="1649413"/>
            <a:ext cx="5934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1" name="Text Box 4"/>
          <p:cNvSpPr txBox="1">
            <a:spLocks noChangeArrowheads="1"/>
          </p:cNvSpPr>
          <p:nvPr/>
        </p:nvSpPr>
        <p:spPr bwMode="auto">
          <a:xfrm>
            <a:off x="915988" y="2017713"/>
            <a:ext cx="5373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(3)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2" name="Text Box 5"/>
          <p:cNvSpPr txBox="1">
            <a:spLocks noChangeArrowheads="1"/>
          </p:cNvSpPr>
          <p:nvPr/>
        </p:nvSpPr>
        <p:spPr bwMode="auto">
          <a:xfrm>
            <a:off x="915988" y="2459038"/>
            <a:ext cx="8162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(4)       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＞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3" name="Text Box 6"/>
          <p:cNvSpPr txBox="1">
            <a:spLocks noChangeArrowheads="1"/>
          </p:cNvSpPr>
          <p:nvPr/>
        </p:nvSpPr>
        <p:spPr bwMode="auto">
          <a:xfrm>
            <a:off x="915988" y="2987675"/>
            <a:ext cx="5337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(5)                              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4" name="Text Box 7"/>
          <p:cNvSpPr txBox="1">
            <a:spLocks noChangeArrowheads="1"/>
          </p:cNvSpPr>
          <p:nvPr/>
        </p:nvSpPr>
        <p:spPr bwMode="auto">
          <a:xfrm>
            <a:off x="954881" y="712787"/>
            <a:ext cx="5227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正整数指数幂有以下运算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性质：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89095" name="Object 8"/>
          <p:cNvGraphicFramePr>
            <a:graphicFrameLocks noChangeAspect="1"/>
          </p:cNvGraphicFramePr>
          <p:nvPr/>
        </p:nvGraphicFramePr>
        <p:xfrm>
          <a:off x="1706562" y="1150938"/>
          <a:ext cx="2176463" cy="457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02" name="Equation" r:id="rId1" imgW="33832800" imgH="7010400" progId="Equation.DSMT4">
                  <p:embed/>
                </p:oleObj>
              </mc:Choice>
              <mc:Fallback>
                <p:oleObj name="Equation" r:id="rId1" imgW="33832800" imgH="7010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6562" y="1150938"/>
                        <a:ext cx="2176463" cy="4570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6" name="Object 9"/>
          <p:cNvGraphicFramePr>
            <a:graphicFrameLocks noChangeAspect="1"/>
          </p:cNvGraphicFramePr>
          <p:nvPr/>
        </p:nvGraphicFramePr>
        <p:xfrm>
          <a:off x="1624013" y="1601491"/>
          <a:ext cx="1703387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03" name="Equation" r:id="rId3" imgW="29260800" imgH="8229600" progId="Equation.DSMT4">
                  <p:embed/>
                </p:oleObj>
              </mc:Choice>
              <mc:Fallback>
                <p:oleObj name="Equation" r:id="rId3" imgW="29260800" imgH="8229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4013" y="1601491"/>
                        <a:ext cx="1703387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7" name="Object 10"/>
          <p:cNvGraphicFramePr>
            <a:graphicFrameLocks noChangeAspect="1"/>
          </p:cNvGraphicFramePr>
          <p:nvPr/>
        </p:nvGraphicFramePr>
        <p:xfrm>
          <a:off x="1565274" y="2017713"/>
          <a:ext cx="20034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04" name="Equation" r:id="rId5" imgW="31089600" imgH="8229600" progId="Equation.DSMT4">
                  <p:embed/>
                </p:oleObj>
              </mc:Choice>
              <mc:Fallback>
                <p:oleObj name="Equation" r:id="rId5" imgW="31089600" imgH="8229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4" y="2017713"/>
                        <a:ext cx="200342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8" name="Object 11"/>
          <p:cNvGraphicFramePr>
            <a:graphicFrameLocks noChangeAspect="1"/>
          </p:cNvGraphicFramePr>
          <p:nvPr/>
        </p:nvGraphicFramePr>
        <p:xfrm>
          <a:off x="1544246" y="2435415"/>
          <a:ext cx="2853128" cy="470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05" name="Equation" r:id="rId7" imgW="36271200" imgH="7010400" progId="Equation.DSMT4">
                  <p:embed/>
                </p:oleObj>
              </mc:Choice>
              <mc:Fallback>
                <p:oleObj name="Equation" r:id="rId7" imgW="36271200" imgH="7010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4246" y="2435415"/>
                        <a:ext cx="2853128" cy="4700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9099" name="Object 12"/>
          <p:cNvGraphicFramePr>
            <a:graphicFrameLocks noChangeAspect="1"/>
          </p:cNvGraphicFramePr>
          <p:nvPr/>
        </p:nvGraphicFramePr>
        <p:xfrm>
          <a:off x="1365250" y="2727325"/>
          <a:ext cx="19812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506" name="Equation" r:id="rId9" imgW="15849600" imgH="10058400" progId="Equation.DSMT4">
                  <p:embed/>
                </p:oleObj>
              </mc:Choice>
              <mc:Fallback>
                <p:oleObj name="Equation" r:id="rId9" imgW="15849600" imgH="100584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2727325"/>
                        <a:ext cx="19812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06476" y="3637261"/>
            <a:ext cx="715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此外，还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学过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指数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幂，即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0)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0" name="组合 1"/>
          <p:cNvGrpSpPr/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82518" y="3219451"/>
            <a:ext cx="2908300" cy="1786597"/>
            <a:chOff x="2343150" y="441801"/>
            <a:chExt cx="4506913" cy="3338335"/>
          </a:xfrm>
        </p:grpSpPr>
        <p:sp>
          <p:nvSpPr>
            <p:cNvPr id="3" name="椭圆形标注 2"/>
            <p:cNvSpPr/>
            <p:nvPr/>
          </p:nvSpPr>
          <p:spPr>
            <a:xfrm>
              <a:off x="2343150" y="561975"/>
              <a:ext cx="4506913" cy="3218161"/>
            </a:xfrm>
            <a:prstGeom prst="wedgeEllipseCallout">
              <a:avLst>
                <a:gd name="adj1" fmla="val -68243"/>
                <a:gd name="adj2" fmla="val -39742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rgbClr val="00B05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865" name="文本框 2"/>
            <p:cNvSpPr txBox="1">
              <a:spLocks noChangeArrowheads="1"/>
            </p:cNvSpPr>
            <p:nvPr/>
          </p:nvSpPr>
          <p:spPr bwMode="auto">
            <a:xfrm>
              <a:off x="2866231" y="441801"/>
              <a:ext cx="3460751" cy="1200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  如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果指数是负整数该如何计算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呢？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5721" y="852489"/>
            <a:ext cx="82105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说说当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分别是正整数、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、负整数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各表示什么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意义？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06021" y="2354262"/>
            <a:ext cx="8088312" cy="2019014"/>
            <a:chOff x="884238" y="2763394"/>
            <a:chExt cx="8088312" cy="2019440"/>
          </a:xfrm>
        </p:grpSpPr>
        <p:sp>
          <p:nvSpPr>
            <p:cNvPr id="8" name="矩形 7"/>
            <p:cNvSpPr/>
            <p:nvPr/>
          </p:nvSpPr>
          <p:spPr>
            <a:xfrm>
              <a:off x="884238" y="2763394"/>
              <a:ext cx="8088312" cy="201944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是正整数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相乘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30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表示一个数的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次方除以这个数的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方，所以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特别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规定，任何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除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以外的实数的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次方都是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Bef>
                  <a:spcPts val="1200"/>
                </a:spcBef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当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是负整数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表示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</a:t>
              </a:r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个    相乘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8311" name="Object 5"/>
            <p:cNvGraphicFramePr>
              <a:graphicFrameLocks noChangeAspect="1"/>
            </p:cNvGraphicFramePr>
            <p:nvPr/>
          </p:nvGraphicFramePr>
          <p:xfrm>
            <a:off x="5608638" y="4057663"/>
            <a:ext cx="201612" cy="632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429" name="Equation" r:id="rId1" imgW="6705600" imgH="21031200" progId="Equation.DSMT4">
                    <p:embed/>
                  </p:oleObj>
                </mc:Choice>
                <mc:Fallback>
                  <p:oleObj name="Equation" r:id="rId1" imgW="6705600" imgH="210312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08638" y="4057663"/>
                          <a:ext cx="201612" cy="632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"/>
          <p:cNvGrpSpPr/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组合 6171"/>
          <p:cNvGrpSpPr/>
          <p:nvPr/>
        </p:nvGrpSpPr>
        <p:grpSpPr bwMode="auto">
          <a:xfrm>
            <a:off x="1135086" y="1165225"/>
            <a:ext cx="5523975" cy="1344215"/>
            <a:chOff x="-7" y="979"/>
            <a:chExt cx="4640" cy="1129"/>
          </a:xfrm>
        </p:grpSpPr>
        <p:graphicFrame>
          <p:nvGraphicFramePr>
            <p:cNvPr id="99331" name="Object 7"/>
            <p:cNvGraphicFramePr>
              <a:graphicFrameLocks noChangeAspect="1"/>
            </p:cNvGraphicFramePr>
            <p:nvPr/>
          </p:nvGraphicFramePr>
          <p:xfrm>
            <a:off x="441" y="1464"/>
            <a:ext cx="4192" cy="6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9592" name="Equation" r:id="rId1" imgW="142646400" imgH="21945600" progId="Equation.DSMT4">
                    <p:embed/>
                  </p:oleObj>
                </mc:Choice>
                <mc:Fallback>
                  <p:oleObj name="Equation" r:id="rId1" imgW="142646400" imgH="219456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" y="1464"/>
                          <a:ext cx="4192" cy="6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9332" name="Rectangle 8"/>
            <p:cNvSpPr>
              <a:spLocks noChangeArrowheads="1"/>
            </p:cNvSpPr>
            <p:nvPr/>
          </p:nvSpPr>
          <p:spPr bwMode="auto">
            <a:xfrm>
              <a:off x="-7" y="979"/>
              <a:ext cx="246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计算：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　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165" name="Rectangle 16"/>
          <p:cNvSpPr>
            <a:spLocks noChangeArrowheads="1"/>
          </p:cNvSpPr>
          <p:nvPr/>
        </p:nvSpPr>
        <p:spPr bwMode="auto">
          <a:xfrm>
            <a:off x="1160463" y="2824312"/>
            <a:ext cx="168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166" name="Object 2"/>
          <p:cNvGraphicFramePr>
            <a:graphicFrameLocks noChangeAspect="1"/>
          </p:cNvGraphicFramePr>
          <p:nvPr/>
        </p:nvGraphicFramePr>
        <p:xfrm>
          <a:off x="2098742" y="2744787"/>
          <a:ext cx="4160771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93" name="Equation" r:id="rId3" imgW="128016000" imgH="21336000" progId="Equation.DSMT4">
                  <p:embed/>
                </p:oleObj>
              </mc:Choice>
              <mc:Fallback>
                <p:oleObj name="Equation" r:id="rId3" imgW="128016000" imgH="213360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8742" y="2744787"/>
                        <a:ext cx="4160771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67" name="Object 3"/>
          <p:cNvGraphicFramePr>
            <a:graphicFrameLocks noChangeAspect="1"/>
          </p:cNvGraphicFramePr>
          <p:nvPr/>
        </p:nvGraphicFramePr>
        <p:xfrm>
          <a:off x="2056449" y="3605212"/>
          <a:ext cx="4305859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594" name="Equation" r:id="rId5" imgW="135026400" imgH="21945600" progId="Equation.DSMT4">
                  <p:embed/>
                </p:oleObj>
              </mc:Choice>
              <mc:Fallback>
                <p:oleObj name="Equation" r:id="rId5" imgW="135026400" imgH="21945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6449" y="3605212"/>
                        <a:ext cx="4305859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9340" name="组合 6"/>
          <p:cNvGrpSpPr/>
          <p:nvPr/>
        </p:nvGrpSpPr>
        <p:grpSpPr bwMode="auto">
          <a:xfrm>
            <a:off x="549275" y="569913"/>
            <a:ext cx="1830556" cy="492125"/>
            <a:chOff x="427462" y="558483"/>
            <a:chExt cx="1829953" cy="492443"/>
          </a:xfrm>
        </p:grpSpPr>
        <p:grpSp>
          <p:nvGrpSpPr>
            <p:cNvPr id="99341" name="组合 5"/>
            <p:cNvGrpSpPr/>
            <p:nvPr/>
          </p:nvGrpSpPr>
          <p:grpSpPr bwMode="auto">
            <a:xfrm>
              <a:off x="468723" y="591841"/>
              <a:ext cx="1417171" cy="425725"/>
              <a:chOff x="2177459" y="-557354"/>
              <a:chExt cx="1417171" cy="42572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9347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9348" name="文本框 3"/>
          <p:cNvSpPr txBox="1">
            <a:spLocks noChangeArrowheads="1"/>
          </p:cNvSpPr>
          <p:nvPr/>
        </p:nvSpPr>
        <p:spPr bwMode="auto">
          <a:xfrm>
            <a:off x="2606675" y="585788"/>
            <a:ext cx="3506788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整数指数幂的计算</a:t>
            </a:r>
            <a:endParaRPr lang="zh-CN" altLang="en-US" sz="25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1"/>
          <p:cNvGrpSpPr/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6"/>
          <p:cNvSpPr>
            <a:spLocks noChangeArrowheads="1"/>
          </p:cNvSpPr>
          <p:nvPr/>
        </p:nvSpPr>
        <p:spPr bwMode="auto">
          <a:xfrm>
            <a:off x="797483" y="1704224"/>
            <a:ext cx="1686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0355" name="Object 4"/>
          <p:cNvGraphicFramePr>
            <a:graphicFrameLocks noChangeAspect="1"/>
          </p:cNvGraphicFramePr>
          <p:nvPr/>
        </p:nvGraphicFramePr>
        <p:xfrm>
          <a:off x="1680096" y="1514475"/>
          <a:ext cx="5910667" cy="81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95" name="Equation" r:id="rId1" imgW="158496000" imgH="21945600" progId="Equation.DSMT4">
                  <p:embed/>
                </p:oleObj>
              </mc:Choice>
              <mc:Fallback>
                <p:oleObj name="Equation" r:id="rId1" imgW="158496000" imgH="21945600" progId="Equation.DSMT4">
                  <p:embed/>
                  <p:pic>
                    <p:nvPicPr>
                      <p:cNvPr id="0" name="图片 1118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0096" y="1514475"/>
                        <a:ext cx="5910667" cy="81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58" name="Object 5"/>
          <p:cNvGraphicFramePr>
            <a:graphicFrameLocks noChangeAspect="1"/>
          </p:cNvGraphicFramePr>
          <p:nvPr/>
        </p:nvGraphicFramePr>
        <p:xfrm>
          <a:off x="1662114" y="2540871"/>
          <a:ext cx="5938836" cy="39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96" name="Equation" r:id="rId3" imgW="146913600" imgH="9753600" progId="Equation.DSMT4">
                  <p:embed/>
                </p:oleObj>
              </mc:Choice>
              <mc:Fallback>
                <p:oleObj name="Equation" r:id="rId3" imgW="146913600" imgH="9753600" progId="Equation.DSMT4">
                  <p:embed/>
                  <p:pic>
                    <p:nvPicPr>
                      <p:cNvPr id="0" name="图片 1118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2114" y="2540871"/>
                        <a:ext cx="5938836" cy="39441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358" name="Object 7"/>
          <p:cNvGraphicFramePr>
            <a:graphicFrameLocks noChangeAspect="1"/>
          </p:cNvGraphicFramePr>
          <p:nvPr/>
        </p:nvGraphicFramePr>
        <p:xfrm>
          <a:off x="1229921" y="904875"/>
          <a:ext cx="6155819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97" name="Equation" r:id="rId5" imgW="156362400" imgH="10363200" progId="Equation.DSMT4">
                  <p:embed/>
                </p:oleObj>
              </mc:Choice>
              <mc:Fallback>
                <p:oleObj name="Equation" r:id="rId5" imgW="156362400" imgH="10363200" progId="Equation.DSMT4">
                  <p:embed/>
                  <p:pic>
                    <p:nvPicPr>
                      <p:cNvPr id="0" name="图片 1118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904875"/>
                        <a:ext cx="6155819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243137" y="3141946"/>
          <a:ext cx="3767137" cy="793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898" name="Equation" r:id="rId7" imgW="104241600" imgH="21945600" progId="Equation.DSMT4">
                  <p:embed/>
                </p:oleObj>
              </mc:Choice>
              <mc:Fallback>
                <p:oleObj name="Equation" r:id="rId7" imgW="104241600" imgH="2194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3137" y="3141946"/>
                        <a:ext cx="3767137" cy="7934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8" name="组合 1"/>
          <p:cNvGrpSpPr/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378" name="组合 8207"/>
          <p:cNvGrpSpPr/>
          <p:nvPr/>
        </p:nvGrpSpPr>
        <p:grpSpPr bwMode="auto">
          <a:xfrm>
            <a:off x="1004889" y="691753"/>
            <a:ext cx="7435453" cy="1070372"/>
            <a:chOff x="436" y="981"/>
            <a:chExt cx="6245" cy="899"/>
          </a:xfrm>
        </p:grpSpPr>
        <p:sp>
          <p:nvSpPr>
            <p:cNvPr id="101379" name="Rectangle 6"/>
            <p:cNvSpPr>
              <a:spLocks noChangeArrowheads="1"/>
            </p:cNvSpPr>
            <p:nvPr/>
          </p:nvSpPr>
          <p:spPr bwMode="auto">
            <a:xfrm>
              <a:off x="438" y="981"/>
              <a:ext cx="1063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8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8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1380" name="Object 5"/>
            <p:cNvGraphicFramePr>
              <a:graphicFrameLocks noChangeAspect="1"/>
            </p:cNvGraphicFramePr>
            <p:nvPr/>
          </p:nvGraphicFramePr>
          <p:xfrm>
            <a:off x="436" y="1496"/>
            <a:ext cx="6245" cy="3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545" name="Equation" r:id="rId1" imgW="188366400" imgH="11582400" progId="Equation.DSMT4">
                    <p:embed/>
                  </p:oleObj>
                </mc:Choice>
                <mc:Fallback>
                  <p:oleObj name="Equation" r:id="rId1" imgW="188366400" imgH="115824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" y="1496"/>
                          <a:ext cx="6245" cy="3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1386" name="文本框 3"/>
          <p:cNvSpPr txBox="1">
            <a:spLocks noChangeArrowheads="1"/>
          </p:cNvSpPr>
          <p:nvPr/>
        </p:nvSpPr>
        <p:spPr bwMode="auto">
          <a:xfrm>
            <a:off x="325755" y="1873250"/>
            <a:ext cx="3784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2-3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-3+3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1387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254885" y="3533775"/>
          <a:ext cx="2413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546" name="Equation" r:id="rId3" imgW="5791200" imgH="15544800" progId="Equation.DSMT4">
                  <p:embed/>
                </p:oleObj>
              </mc:Choice>
              <mc:Fallback>
                <p:oleObj name="Equation" r:id="rId3" imgW="5791200" imgH="155448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4885" y="3533775"/>
                        <a:ext cx="2413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91147" name="文本框 5"/>
              <p:cNvSpPr txBox="1">
                <a:spLocks noChangeArrowheads="1"/>
              </p:cNvSpPr>
              <p:nvPr/>
            </p:nvSpPr>
            <p:spPr bwMode="auto">
              <a:xfrm>
                <a:off x="4581525" y="1739900"/>
                <a:ext cx="3873500" cy="1687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b="1" dirty="0" smtClean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原式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-4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-6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-7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</a:t>
                </a:r>
                <a:endPara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1147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81525" y="1739900"/>
                <a:ext cx="3873500" cy="1687641"/>
              </a:xfrm>
              <a:prstGeom prst="rect">
                <a:avLst/>
              </a:prstGeom>
              <a:blipFill rotWithShape="1">
                <a:blip r:embed="rId5"/>
                <a:stretch>
                  <a:fillRect t="-1806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96" y="7223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9237"/>
          <p:cNvSpPr>
            <a:spLocks noChangeArrowheads="1"/>
          </p:cNvSpPr>
          <p:nvPr/>
        </p:nvSpPr>
        <p:spPr bwMode="auto">
          <a:xfrm>
            <a:off x="1402556" y="1231901"/>
            <a:ext cx="705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将整数指数幂的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条性质进行适当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250" name="组合 9249"/>
          <p:cNvGrpSpPr/>
          <p:nvPr/>
        </p:nvGrpSpPr>
        <p:grpSpPr bwMode="auto">
          <a:xfrm>
            <a:off x="687388" y="1820863"/>
            <a:ext cx="7856469" cy="1790699"/>
            <a:chOff x="129" y="1529"/>
            <a:chExt cx="6599" cy="1504"/>
          </a:xfrm>
        </p:grpSpPr>
        <p:sp>
          <p:nvSpPr>
            <p:cNvPr id="102404" name="Rectangle 15"/>
            <p:cNvSpPr>
              <a:spLocks noChangeArrowheads="1"/>
            </p:cNvSpPr>
            <p:nvPr/>
          </p:nvSpPr>
          <p:spPr bwMode="auto">
            <a:xfrm>
              <a:off x="129" y="1529"/>
              <a:ext cx="6599" cy="1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　　根据整数指数幂的运算</a:t>
              </a:r>
              <a:r>
                <a:rPr lang="zh-CN" altLang="en-US" sz="2400" b="1" dirty="0" smtClean="0">
                  <a:latin typeface="+mn-lt"/>
                </a:rPr>
                <a:t>性质，当</a:t>
              </a:r>
              <a:r>
                <a:rPr lang="en-US" altLang="zh-CN" sz="2400" b="1" i="1" dirty="0" smtClean="0">
                  <a:latin typeface="+mn-lt"/>
                </a:rPr>
                <a:t>m</a:t>
              </a:r>
              <a:r>
                <a:rPr lang="zh-CN" altLang="en-US" sz="2400" b="1" dirty="0" smtClean="0">
                  <a:latin typeface="+mn-lt"/>
                </a:rPr>
                <a:t>，</a:t>
              </a:r>
              <a:r>
                <a:rPr lang="en-US" altLang="zh-CN" sz="2400" b="1" i="1" dirty="0" smtClean="0">
                  <a:latin typeface="+mn-lt"/>
                </a:rPr>
                <a:t>n</a:t>
              </a:r>
              <a:r>
                <a:rPr lang="zh-CN" altLang="en-US" sz="2400" b="1" dirty="0">
                  <a:latin typeface="+mn-lt"/>
                </a:rPr>
                <a:t>为整数</a:t>
              </a:r>
              <a:r>
                <a:rPr lang="zh-CN" altLang="en-US" sz="2400" b="1" dirty="0" smtClean="0">
                  <a:latin typeface="+mn-lt"/>
                </a:rPr>
                <a:t>时，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400" b="1" i="1" dirty="0">
                  <a:latin typeface="+mn-lt"/>
                </a:rPr>
                <a:t>　　　　　　　</a:t>
              </a:r>
              <a:r>
                <a:rPr lang="zh-CN" altLang="en-US" sz="2400" b="1" dirty="0" smtClean="0">
                  <a:latin typeface="+mn-lt"/>
                </a:rPr>
                <a:t>，                                   ，因此，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 </a:t>
              </a:r>
              <a:r>
                <a:rPr lang="zh-CN" altLang="en-US" sz="2400" b="1" dirty="0" smtClean="0">
                  <a:latin typeface="+mn-lt"/>
                </a:rPr>
                <a:t>                           ，即</a:t>
              </a:r>
              <a:r>
                <a:rPr lang="zh-CN" altLang="en-US" sz="2400" b="1" dirty="0">
                  <a:latin typeface="+mn-lt"/>
                </a:rPr>
                <a:t>同底数幂的除法  </a:t>
              </a:r>
              <a:r>
                <a:rPr lang="zh-CN" altLang="en-US" sz="2400" b="1" dirty="0" smtClean="0">
                  <a:latin typeface="+mn-lt"/>
                </a:rPr>
                <a:t>               </a:t>
              </a:r>
              <a:r>
                <a:rPr lang="zh-CN" altLang="en-US" sz="2400" b="1" dirty="0">
                  <a:latin typeface="+mn-lt"/>
                </a:rPr>
                <a:t>可以转化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ct val="20000"/>
                </a:spcBef>
              </a:pPr>
              <a:r>
                <a:rPr lang="zh-CN" altLang="en-US" sz="2400" b="1" dirty="0">
                  <a:latin typeface="+mn-lt"/>
                </a:rPr>
                <a:t>为同底数幂</a:t>
              </a:r>
              <a:r>
                <a:rPr lang="zh-CN" altLang="en-US" sz="2400" b="1" dirty="0" smtClean="0">
                  <a:latin typeface="+mn-lt"/>
                </a:rPr>
                <a:t>的乘法      </a:t>
              </a:r>
              <a:r>
                <a:rPr lang="zh-CN" altLang="en-US" sz="2400" b="1" i="1" dirty="0" smtClean="0">
                  <a:latin typeface="+mn-lt"/>
                </a:rPr>
                <a:t>      </a:t>
              </a:r>
              <a:r>
                <a:rPr lang="zh-CN" altLang="en-US" sz="2400" b="1" dirty="0" smtClean="0">
                  <a:latin typeface="+mn-lt"/>
                </a:rPr>
                <a:t>．</a:t>
              </a:r>
              <a:r>
                <a:rPr lang="zh-CN" altLang="en-US" sz="2400" b="1" dirty="0">
                  <a:latin typeface="+mn-lt"/>
                </a:rPr>
                <a:t>特别</a:t>
              </a:r>
              <a:r>
                <a:rPr lang="zh-CN" altLang="en-US" sz="2400" b="1" dirty="0" smtClean="0">
                  <a:latin typeface="+mn-lt"/>
                </a:rPr>
                <a:t>地，</a:t>
              </a:r>
              <a:endParaRPr lang="zh-CN" altLang="en-US" sz="2400" b="1" dirty="0">
                <a:latin typeface="+mn-lt"/>
              </a:endParaRPr>
            </a:p>
          </p:txBody>
        </p:sp>
        <p:graphicFrame>
          <p:nvGraphicFramePr>
            <p:cNvPr id="102405" name="Object 10"/>
            <p:cNvGraphicFramePr>
              <a:graphicFrameLocks noChangeAspect="1"/>
            </p:cNvGraphicFramePr>
            <p:nvPr/>
          </p:nvGraphicFramePr>
          <p:xfrm>
            <a:off x="2300" y="1953"/>
            <a:ext cx="202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2" name="Equation" r:id="rId1" imgW="77114400" imgH="9753600" progId="Equation.DSMT4">
                    <p:embed/>
                  </p:oleObj>
                </mc:Choice>
                <mc:Fallback>
                  <p:oleObj name="Equation" r:id="rId1" imgW="77114400" imgH="9753600" progId="Equation.DSMT4">
                    <p:embed/>
                    <p:pic>
                      <p:nvPicPr>
                        <p:cNvPr id="0" name="图片 1183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0" y="1953"/>
                          <a:ext cx="202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6" name="Object 10"/>
            <p:cNvGraphicFramePr>
              <a:graphicFrameLocks noChangeAspect="1"/>
            </p:cNvGraphicFramePr>
            <p:nvPr/>
          </p:nvGraphicFramePr>
          <p:xfrm>
            <a:off x="333" y="1937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3" name="Equation" r:id="rId3" imgW="60045600" imgH="9753600" progId="Equation.DSMT4">
                    <p:embed/>
                  </p:oleObj>
                </mc:Choice>
                <mc:Fallback>
                  <p:oleObj name="Equation" r:id="rId3" imgW="60045600" imgH="9753600" progId="Equation.DSMT4">
                    <p:embed/>
                    <p:pic>
                      <p:nvPicPr>
                        <p:cNvPr id="0" name="图片 1183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" y="1937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7" name="Object 10"/>
            <p:cNvGraphicFramePr>
              <a:graphicFrameLocks noChangeAspect="1"/>
            </p:cNvGraphicFramePr>
            <p:nvPr/>
          </p:nvGraphicFramePr>
          <p:xfrm>
            <a:off x="334" y="2289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4" name="Equation" r:id="rId5" imgW="60045600" imgH="9753600" progId="Equation.DSMT4">
                    <p:embed/>
                  </p:oleObj>
                </mc:Choice>
                <mc:Fallback>
                  <p:oleObj name="Equation" r:id="rId5" imgW="60045600" imgH="9753600" progId="Equation.DSMT4">
                    <p:embed/>
                    <p:pic>
                      <p:nvPicPr>
                        <p:cNvPr id="0" name="图片 1183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" y="2289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8" name="Object 10"/>
            <p:cNvGraphicFramePr>
              <a:graphicFrameLocks noChangeAspect="1"/>
            </p:cNvGraphicFramePr>
            <p:nvPr/>
          </p:nvGraphicFramePr>
          <p:xfrm>
            <a:off x="4525" y="2337"/>
            <a:ext cx="78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5" name="Equation" r:id="rId7" imgW="29870400" imgH="9753600" progId="Equation.DSMT4">
                    <p:embed/>
                  </p:oleObj>
                </mc:Choice>
                <mc:Fallback>
                  <p:oleObj name="Equation" r:id="rId7" imgW="29870400" imgH="9753600" progId="Equation.DSMT4">
                    <p:embed/>
                    <p:pic>
                      <p:nvPicPr>
                        <p:cNvPr id="0" name="图片 1183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25" y="2337"/>
                          <a:ext cx="78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09" name="Object 10"/>
            <p:cNvGraphicFramePr>
              <a:graphicFrameLocks noChangeAspect="1"/>
            </p:cNvGraphicFramePr>
            <p:nvPr/>
          </p:nvGraphicFramePr>
          <p:xfrm>
            <a:off x="2474" y="2697"/>
            <a:ext cx="536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6" name="Equation" r:id="rId9" imgW="20421600" imgH="9753600" progId="Equation.DSMT4">
                    <p:embed/>
                  </p:oleObj>
                </mc:Choice>
                <mc:Fallback>
                  <p:oleObj name="Equation" r:id="rId9" imgW="20421600" imgH="9753600" progId="Equation.DSMT4">
                    <p:embed/>
                    <p:pic>
                      <p:nvPicPr>
                        <p:cNvPr id="0" name="图片 1183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4" y="2697"/>
                          <a:ext cx="536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62" name="组合 9261"/>
          <p:cNvGrpSpPr/>
          <p:nvPr/>
        </p:nvGrpSpPr>
        <p:grpSpPr bwMode="auto">
          <a:xfrm>
            <a:off x="727075" y="3001959"/>
            <a:ext cx="7419974" cy="1210864"/>
            <a:chOff x="163" y="2521"/>
            <a:chExt cx="6232" cy="1017"/>
          </a:xfrm>
        </p:grpSpPr>
        <p:graphicFrame>
          <p:nvGraphicFramePr>
            <p:cNvPr id="102411" name="Object 8"/>
            <p:cNvGraphicFramePr>
              <a:graphicFrameLocks noChangeAspect="1"/>
            </p:cNvGraphicFramePr>
            <p:nvPr/>
          </p:nvGraphicFramePr>
          <p:xfrm>
            <a:off x="4324" y="2521"/>
            <a:ext cx="2071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7" name="Equation" r:id="rId11" imgW="78943200" imgH="21031200" progId="Equation.DSMT4">
                    <p:embed/>
                  </p:oleObj>
                </mc:Choice>
                <mc:Fallback>
                  <p:oleObj name="Equation" r:id="rId11" imgW="78943200" imgH="21031200" progId="Equation.DSMT4">
                    <p:embed/>
                    <p:pic>
                      <p:nvPicPr>
                        <p:cNvPr id="0" name="图片 1183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4" y="2521"/>
                          <a:ext cx="2071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2" name="Object 6"/>
            <p:cNvGraphicFramePr>
              <a:graphicFrameLocks noChangeAspect="1"/>
            </p:cNvGraphicFramePr>
            <p:nvPr/>
          </p:nvGraphicFramePr>
          <p:xfrm>
            <a:off x="924" y="2986"/>
            <a:ext cx="1815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8" name="Equation" r:id="rId13" imgW="69189600" imgH="21031200" progId="Equation.DSMT4">
                    <p:embed/>
                  </p:oleObj>
                </mc:Choice>
                <mc:Fallback>
                  <p:oleObj name="Equation" r:id="rId13" imgW="69189600" imgH="21031200" progId="Equation.DSMT4">
                    <p:embed/>
                    <p:pic>
                      <p:nvPicPr>
                        <p:cNvPr id="0" name="图片 1183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4" y="2986"/>
                          <a:ext cx="1815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13" name="Rectangle 11"/>
            <p:cNvSpPr>
              <a:spLocks noChangeArrowheads="1"/>
            </p:cNvSpPr>
            <p:nvPr/>
          </p:nvSpPr>
          <p:spPr bwMode="auto">
            <a:xfrm>
              <a:off x="163" y="3033"/>
              <a:ext cx="93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宋体" panose="02010600030101010101" pitchFamily="2" charset="-122"/>
                </a:rPr>
                <a:t>所以</a:t>
              </a:r>
              <a:r>
                <a:rPr lang="zh-CN" altLang="en-US" sz="2400" dirty="0" smtClean="0">
                  <a:latin typeface="宋体" panose="02010600030101010101" pitchFamily="2" charset="-122"/>
                </a:rPr>
                <a:t>，</a:t>
              </a:r>
              <a:endParaRPr lang="zh-CN" altLang="en-US" sz="24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9263" name="组合 9262"/>
          <p:cNvGrpSpPr/>
          <p:nvPr/>
        </p:nvGrpSpPr>
        <p:grpSpPr bwMode="auto">
          <a:xfrm>
            <a:off x="1144588" y="4084231"/>
            <a:ext cx="7308055" cy="657225"/>
            <a:chOff x="3009" y="3855"/>
            <a:chExt cx="6138" cy="552"/>
          </a:xfrm>
        </p:grpSpPr>
        <p:sp>
          <p:nvSpPr>
            <p:cNvPr id="102417" name="Rectangle 12"/>
            <p:cNvSpPr>
              <a:spLocks noChangeArrowheads="1"/>
            </p:cNvSpPr>
            <p:nvPr/>
          </p:nvSpPr>
          <p:spPr bwMode="auto">
            <a:xfrm>
              <a:off x="3009" y="3964"/>
              <a:ext cx="6138" cy="38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latin typeface="宋体" panose="02010600030101010101" pitchFamily="2" charset="-122"/>
                </a:rPr>
                <a:t>即商的乘方 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可以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转化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为积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的乘方</a:t>
              </a:r>
              <a:endParaRPr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415" name="Object 5"/>
            <p:cNvGraphicFramePr>
              <a:graphicFrameLocks noChangeAspect="1"/>
            </p:cNvGraphicFramePr>
            <p:nvPr/>
          </p:nvGraphicFramePr>
          <p:xfrm>
            <a:off x="4618" y="3855"/>
            <a:ext cx="528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399" name="" r:id="rId15" imgW="838835" imgH="876935" progId="Equation.DSMT4">
                    <p:embed/>
                  </p:oleObj>
                </mc:Choice>
                <mc:Fallback>
                  <p:oleObj name="" r:id="rId15" imgW="838835" imgH="876935" progId="Equation.DSMT4">
                    <p:embed/>
                    <p:pic>
                      <p:nvPicPr>
                        <p:cNvPr id="0" name="图片 1183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18" y="3855"/>
                          <a:ext cx="528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416" name="Object 4"/>
            <p:cNvGraphicFramePr>
              <a:graphicFrameLocks noChangeAspect="1"/>
            </p:cNvGraphicFramePr>
            <p:nvPr/>
          </p:nvGraphicFramePr>
          <p:xfrm>
            <a:off x="7583" y="4041"/>
            <a:ext cx="912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8400" name="" r:id="rId17" imgW="1447800" imgH="406400" progId="Equation.DSMT4">
                    <p:embed/>
                  </p:oleObj>
                </mc:Choice>
                <mc:Fallback>
                  <p:oleObj name="" r:id="rId17" imgW="1447800" imgH="406400" progId="Equation.DSMT4">
                    <p:embed/>
                    <p:pic>
                      <p:nvPicPr>
                        <p:cNvPr id="0" name="图片 1183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83" y="4041"/>
                          <a:ext cx="912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2422" name="组合 4"/>
          <p:cNvGrpSpPr/>
          <p:nvPr/>
        </p:nvGrpSpPr>
        <p:grpSpPr bwMode="auto">
          <a:xfrm>
            <a:off x="2422525" y="585787"/>
            <a:ext cx="1685925" cy="410359"/>
            <a:chOff x="3485" y="1168"/>
            <a:chExt cx="2655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2424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2425" name="文本框 1"/>
          <p:cNvSpPr txBox="1">
            <a:spLocks noChangeArrowheads="1"/>
          </p:cNvSpPr>
          <p:nvPr/>
        </p:nvSpPr>
        <p:spPr bwMode="auto">
          <a:xfrm>
            <a:off x="4373563" y="581025"/>
            <a:ext cx="31130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整数指数幂的性质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8"/>
          <p:cNvSpPr>
            <a:spLocks noChangeArrowheads="1"/>
          </p:cNvSpPr>
          <p:nvPr/>
        </p:nvSpPr>
        <p:spPr bwMode="auto">
          <a:xfrm>
            <a:off x="1619250" y="944563"/>
            <a:ext cx="6061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这样，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整数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指数幂的运算性质</a:t>
            </a:r>
            <a:r>
              <a:rPr lang="zh-CN" altLang="en-US" sz="2400" b="1" dirty="0">
                <a:latin typeface="宋体" panose="02010600030101010101" pitchFamily="2" charset="-122"/>
              </a:rPr>
              <a:t>可以归结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为</a:t>
            </a:r>
            <a:r>
              <a:rPr lang="zh-CN" altLang="en-US" sz="2400" dirty="0" smtClean="0">
                <a:latin typeface="宋体" panose="02010600030101010101" pitchFamily="2" charset="-122"/>
              </a:rPr>
              <a:t>：</a:t>
            </a:r>
            <a:endParaRPr lang="zh-CN" altLang="en-US" sz="2400" dirty="0">
              <a:latin typeface="宋体" panose="02010600030101010101" pitchFamily="2" charset="-122"/>
            </a:endParaRPr>
          </a:p>
        </p:txBody>
      </p:sp>
      <p:grpSp>
        <p:nvGrpSpPr>
          <p:cNvPr id="36893" name="组合 36892"/>
          <p:cNvGrpSpPr/>
          <p:nvPr/>
        </p:nvGrpSpPr>
        <p:grpSpPr bwMode="auto">
          <a:xfrm>
            <a:off x="1457325" y="1736964"/>
            <a:ext cx="5910262" cy="1902538"/>
            <a:chOff x="4145" y="1250"/>
            <a:chExt cx="4964" cy="1599"/>
          </a:xfrm>
        </p:grpSpPr>
        <p:sp>
          <p:nvSpPr>
            <p:cNvPr id="103428" name="Rectangle 6"/>
            <p:cNvSpPr>
              <a:spLocks noChangeArrowheads="1"/>
            </p:cNvSpPr>
            <p:nvPr/>
          </p:nvSpPr>
          <p:spPr bwMode="auto">
            <a:xfrm>
              <a:off x="4145" y="1250"/>
              <a:ext cx="4964" cy="159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00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</a:t>
              </a:r>
              <a:r>
                <a:rPr lang="en-US" altLang="zh-CN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     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3429" name="Object 10"/>
            <p:cNvGraphicFramePr>
              <a:graphicFrameLocks noChangeAspect="1"/>
            </p:cNvGraphicFramePr>
            <p:nvPr/>
          </p:nvGraphicFramePr>
          <p:xfrm>
            <a:off x="4860" y="1426"/>
            <a:ext cx="1224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73" name="Equation" r:id="rId1" imgW="1943735" imgH="406400" progId="Equation.DSMT4">
                    <p:embed/>
                  </p:oleObj>
                </mc:Choice>
                <mc:Fallback>
                  <p:oleObj name="Equation" r:id="rId1" imgW="1943735" imgH="4064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1426"/>
                          <a:ext cx="1224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0" name="Object 10"/>
            <p:cNvGraphicFramePr>
              <a:graphicFrameLocks noChangeAspect="1"/>
            </p:cNvGraphicFramePr>
            <p:nvPr/>
          </p:nvGraphicFramePr>
          <p:xfrm>
            <a:off x="4860" y="1945"/>
            <a:ext cx="116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74" name="" r:id="rId3" imgW="1854200" imgH="406400" progId="Equation.DSMT4">
                    <p:embed/>
                  </p:oleObj>
                </mc:Choice>
                <mc:Fallback>
                  <p:oleObj name="" r:id="rId3" imgW="1854200" imgH="4064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1945"/>
                          <a:ext cx="116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1" name="Object 10"/>
            <p:cNvGraphicFramePr>
              <a:graphicFrameLocks noChangeAspect="1"/>
            </p:cNvGraphicFramePr>
            <p:nvPr/>
          </p:nvGraphicFramePr>
          <p:xfrm>
            <a:off x="4860" y="2497"/>
            <a:ext cx="1272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675" name="" r:id="rId5" imgW="2019935" imgH="406400" progId="Equation.DSMT4">
                    <p:embed/>
                  </p:oleObj>
                </mc:Choice>
                <mc:Fallback>
                  <p:oleObj name="" r:id="rId5" imgW="2019935" imgH="4064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0" y="2497"/>
                          <a:ext cx="1272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3655219" y="4330998"/>
            <a:ext cx="1916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故等式正确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4450" name="Text Box 10"/>
          <p:cNvSpPr txBox="1">
            <a:spLocks noChangeArrowheads="1"/>
          </p:cNvSpPr>
          <p:nvPr/>
        </p:nvSpPr>
        <p:spPr bwMode="auto">
          <a:xfrm>
            <a:off x="1137444" y="1149350"/>
            <a:ext cx="54498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下列等式是否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正确？为什么？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380" name="Text Box 12"/>
          <p:cNvSpPr txBox="1">
            <a:spLocks noChangeArrowheads="1"/>
          </p:cNvSpPr>
          <p:nvPr/>
        </p:nvSpPr>
        <p:spPr bwMode="auto">
          <a:xfrm>
            <a:off x="577850" y="2470150"/>
            <a:ext cx="76517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+(-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∴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等式正确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8381" name="Object 13"/>
          <p:cNvGraphicFramePr>
            <a:graphicFrameLocks noChangeAspect="1"/>
          </p:cNvGraphicFramePr>
          <p:nvPr/>
        </p:nvGraphicFramePr>
        <p:xfrm>
          <a:off x="1756569" y="3448049"/>
          <a:ext cx="3184525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91" name="Equation" r:id="rId1" imgW="68275200" imgH="15544800" progId="Equation.DSMT4">
                  <p:embed/>
                </p:oleObj>
              </mc:Choice>
              <mc:Fallback>
                <p:oleObj name="Equation" r:id="rId1" imgW="68275200" imgH="155448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69" y="3448049"/>
                        <a:ext cx="3184525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11175" y="588169"/>
            <a:ext cx="5751513" cy="492929"/>
            <a:chOff x="511175" y="588169"/>
            <a:chExt cx="5751513" cy="492929"/>
          </a:xfrm>
        </p:grpSpPr>
        <p:grpSp>
          <p:nvGrpSpPr>
            <p:cNvPr id="104459" name="组合 6"/>
            <p:cNvGrpSpPr/>
            <p:nvPr/>
          </p:nvGrpSpPr>
          <p:grpSpPr bwMode="auto">
            <a:xfrm>
              <a:off x="511175" y="588169"/>
              <a:ext cx="1830556" cy="492125"/>
              <a:chOff x="427462" y="558483"/>
              <a:chExt cx="1829953" cy="492443"/>
            </a:xfrm>
          </p:grpSpPr>
          <p:grpSp>
            <p:nvGrpSpPr>
              <p:cNvPr id="104460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4466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素养考点 </a:t>
                </a:r>
                <a:r>
                  <a:rPr lang="en-US" altLang="zh-CN" sz="2500" b="1" dirty="0" smtClean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4467" name="文本框 3"/>
            <p:cNvSpPr txBox="1">
              <a:spLocks noChangeArrowheads="1"/>
            </p:cNvSpPr>
            <p:nvPr/>
          </p:nvSpPr>
          <p:spPr bwMode="auto">
            <a:xfrm>
              <a:off x="2487613" y="604044"/>
              <a:ext cx="377507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5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整数指数幂的性质的应用</a:t>
              </a:r>
              <a:endPara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06500" y="3579167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30" name="对象 29"/>
          <p:cNvGraphicFramePr>
            <a:graphicFrameLocks noChangeAspect="1"/>
          </p:cNvGraphicFramePr>
          <p:nvPr/>
        </p:nvGraphicFramePr>
        <p:xfrm>
          <a:off x="5932488" y="1692364"/>
          <a:ext cx="144780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92" name="Equation" r:id="rId3" imgW="30784800" imgH="14630400" progId="Equation.DSMT4">
                  <p:embed/>
                </p:oleObj>
              </mc:Choice>
              <mc:Fallback>
                <p:oleObj name="Equation" r:id="rId3" imgW="30784800" imgH="14630400" progId="Equation.DSMT4">
                  <p:embed/>
                  <p:pic>
                    <p:nvPicPr>
                      <p:cNvPr id="0" name="图片 1046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2488" y="1692364"/>
                        <a:ext cx="1447800" cy="68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756569" y="4220517"/>
          <a:ext cx="16351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93" name="Equation" r:id="rId5" imgW="35052000" imgH="14630400" progId="Equation.DSMT4">
                  <p:embed/>
                </p:oleObj>
              </mc:Choice>
              <mc:Fallback>
                <p:oleObj name="Equation" r:id="rId5" imgW="35052000" imgH="14630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6569" y="4220517"/>
                        <a:ext cx="16351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Text Box 10"/>
          <p:cNvSpPr txBox="1">
            <a:spLocks noChangeArrowheads="1"/>
          </p:cNvSpPr>
          <p:nvPr/>
        </p:nvSpPr>
        <p:spPr bwMode="auto">
          <a:xfrm>
            <a:off x="1343025" y="782638"/>
            <a:ext cx="6153150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(-3)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·(-3)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0.1÷0.1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(-5)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008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÷(-5)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010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×10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÷10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4048125" y="785813"/>
            <a:ext cx="46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6429375" y="785813"/>
            <a:ext cx="60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900612" y="1335088"/>
            <a:ext cx="466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Object 14"/>
          <p:cNvGraphicFramePr>
            <a:graphicFrameLocks noChangeAspect="1"/>
          </p:cNvGraphicFramePr>
          <p:nvPr/>
        </p:nvGraphicFramePr>
        <p:xfrm>
          <a:off x="4110038" y="2035175"/>
          <a:ext cx="25908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1" name="Equation" r:id="rId1" imgW="82905600" imgH="15240000" progId="Equation.DSMT4">
                  <p:embed/>
                </p:oleObj>
              </mc:Choice>
              <mc:Fallback>
                <p:oleObj name="Equation" r:id="rId1" imgW="82905600" imgH="152400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0038" y="2035175"/>
                        <a:ext cx="259080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15"/>
          <p:cNvGraphicFramePr>
            <a:graphicFrameLocks noChangeAspect="1"/>
          </p:cNvGraphicFramePr>
          <p:nvPr/>
        </p:nvGraphicFramePr>
        <p:xfrm>
          <a:off x="4038600" y="2767013"/>
          <a:ext cx="34671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2" name="Equation" r:id="rId3" imgW="121615200" imgH="17373600" progId="Equation.DSMT4">
                  <p:embed/>
                </p:oleObj>
              </mc:Choice>
              <mc:Fallback>
                <p:oleObj name="Equation" r:id="rId3" imgW="121615200" imgH="173736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2767013"/>
                        <a:ext cx="34671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6"/>
          <p:cNvGraphicFramePr>
            <a:graphicFrameLocks noChangeAspect="1"/>
          </p:cNvGraphicFramePr>
          <p:nvPr/>
        </p:nvGraphicFramePr>
        <p:xfrm>
          <a:off x="3895725" y="3479800"/>
          <a:ext cx="265747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3" name="Equation" r:id="rId5" imgW="85039200" imgH="15849600" progId="Equation.DSMT4">
                  <p:embed/>
                </p:oleObj>
              </mc:Choice>
              <mc:Fallback>
                <p:oleObj name="Equation" r:id="rId5" imgW="85039200" imgH="15849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5725" y="3479800"/>
                        <a:ext cx="265747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8"/>
          <p:cNvGraphicFramePr>
            <a:graphicFrameLocks noChangeAspect="1"/>
          </p:cNvGraphicFramePr>
          <p:nvPr/>
        </p:nvGraphicFramePr>
        <p:xfrm>
          <a:off x="2752725" y="1323975"/>
          <a:ext cx="29527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4" name="" r:id="rId7" imgW="393700" imgH="647700" progId="Equation.DSMT4">
                  <p:embed/>
                </p:oleObj>
              </mc:Choice>
              <mc:Fallback>
                <p:oleObj name="" r:id="rId7" imgW="393700" imgH="6477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2725" y="1323975"/>
                        <a:ext cx="295275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7" name="Object 15"/>
          <p:cNvGraphicFramePr>
            <a:graphicFrameLocks noChangeAspect="1"/>
          </p:cNvGraphicFramePr>
          <p:nvPr/>
        </p:nvGraphicFramePr>
        <p:xfrm>
          <a:off x="3306763" y="4156075"/>
          <a:ext cx="2282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95" name="Equation" r:id="rId9" imgW="66446400" imgH="14630400" progId="Equation.DSMT4">
                  <p:embed/>
                </p:oleObj>
              </mc:Choice>
              <mc:Fallback>
                <p:oleObj name="Equation" r:id="rId9" imgW="66446400" imgH="146304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6763" y="4156075"/>
                        <a:ext cx="228282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40" y="7223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50" y="195103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511" name="TextBox 2"/>
              <p:cNvSpPr txBox="1">
                <a:spLocks noChangeArrowheads="1"/>
              </p:cNvSpPr>
              <p:nvPr/>
            </p:nvSpPr>
            <p:spPr bwMode="auto">
              <a:xfrm>
                <a:off x="592138" y="1091822"/>
                <a:ext cx="8451850" cy="1740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计算正确的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D．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6511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2138" y="1091822"/>
                <a:ext cx="8451850" cy="1740220"/>
              </a:xfrm>
              <a:prstGeom prst="rect">
                <a:avLst/>
              </a:prstGeom>
              <a:blipFill rotWithShape="1">
                <a:blip r:embed="rId1"/>
                <a:stretch>
                  <a:fillRect l="-4" t="-15" r="4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514" name="文本框 2"/>
              <p:cNvSpPr txBox="1">
                <a:spLocks noChangeArrowheads="1"/>
              </p:cNvSpPr>
              <p:nvPr/>
            </p:nvSpPr>
            <p:spPr bwMode="auto">
              <a:xfrm>
                <a:off x="552059" y="2788295"/>
                <a:ext cx="8260397" cy="16827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下列计算正确的是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B．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﹣2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ba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=﹣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          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D．(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𝟖</m:t>
                            </m:r>
                            <m:r>
                              <a:rPr lang="en-US" altLang="zh-CN" sz="2400" b="1" i="1" dirty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6514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2059" y="2788295"/>
                <a:ext cx="8260397" cy="1682705"/>
              </a:xfrm>
              <a:prstGeom prst="rect">
                <a:avLst/>
              </a:prstGeom>
              <a:blipFill rotWithShape="1">
                <a:blip r:embed="rId2"/>
                <a:stretch>
                  <a:fillRect l="-3" t="-1" r="7" b="3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87750" y="1168022"/>
            <a:ext cx="519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632200" y="2832042"/>
            <a:ext cx="455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6652" name="Text Box 28"/>
              <p:cNvSpPr txBox="1">
                <a:spLocks noChangeArrowheads="1"/>
              </p:cNvSpPr>
              <p:nvPr/>
            </p:nvSpPr>
            <p:spPr bwMode="auto">
              <a:xfrm>
                <a:off x="1229921" y="1263650"/>
                <a:ext cx="6494854" cy="1806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下列计算正确的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A.3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=0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 B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.-|-3|=-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C.3</a:t>
                </a:r>
                <a:r>
                  <a:rPr lang="en-US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-1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=-3             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e>
                    </m:rad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=±3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6652" name="Text 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29921" y="1263650"/>
                <a:ext cx="6494854" cy="1806585"/>
              </a:xfrm>
              <a:prstGeom prst="rect">
                <a:avLst/>
              </a:prstGeom>
              <a:blipFill rotWithShape="1">
                <a:blip r:embed="rId1"/>
                <a:stretch>
                  <a:fillRect l="-9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7285" name="Text Box 32"/>
          <p:cNvSpPr txBox="1">
            <a:spLocks noChangeArrowheads="1"/>
          </p:cNvSpPr>
          <p:nvPr/>
        </p:nvSpPr>
        <p:spPr bwMode="auto">
          <a:xfrm>
            <a:off x="936386" y="3007676"/>
            <a:ext cx="59436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A.                                             B.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C.                                             D.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7536" name="组合 7"/>
          <p:cNvGrpSpPr/>
          <p:nvPr/>
        </p:nvGrpSpPr>
        <p:grpSpPr bwMode="auto">
          <a:xfrm>
            <a:off x="3332163" y="546123"/>
            <a:ext cx="2480310" cy="523234"/>
            <a:chOff x="5083" y="1085"/>
            <a:chExt cx="3905" cy="826"/>
          </a:xfrm>
        </p:grpSpPr>
        <p:grpSp>
          <p:nvGrpSpPr>
            <p:cNvPr id="10753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07543" name="TextBox 15"/>
            <p:cNvSpPr txBox="1">
              <a:spLocks noChangeArrowheads="1"/>
            </p:cNvSpPr>
            <p:nvPr/>
          </p:nvSpPr>
          <p:spPr bwMode="auto">
            <a:xfrm>
              <a:off x="5083" y="1085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22526" y="1398587"/>
            <a:ext cx="39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13832" y="3032440"/>
            <a:ext cx="392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689246" y="3562351"/>
          <a:ext cx="1719865" cy="4405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13" name="Equation" r:id="rId2" imgW="20116800" imgH="4876800" progId="Equation.DSMT4">
                  <p:embed/>
                </p:oleObj>
              </mc:Choice>
              <mc:Fallback>
                <p:oleObj name="Equation" r:id="rId2" imgW="20116800" imgH="4876800" progId="Equation.DSMT4">
                  <p:embed/>
                  <p:pic>
                    <p:nvPicPr>
                      <p:cNvPr id="0" name="对象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246" y="3562351"/>
                        <a:ext cx="1719865" cy="4405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65288" y="4095750"/>
          <a:ext cx="166687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14" name="Equation" r:id="rId4" imgW="20421600" imgH="4876800" progId="Equation.DSMT4">
                  <p:embed/>
                </p:oleObj>
              </mc:Choice>
              <mc:Fallback>
                <p:oleObj name="Equation" r:id="rId4" imgW="20421600" imgH="4876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4095750"/>
                        <a:ext cx="166687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379800" y="4087114"/>
          <a:ext cx="281146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15" name="Equation" r:id="rId6" imgW="34442400" imgH="5486400" progId="Equation.DSMT4">
                  <p:embed/>
                </p:oleObj>
              </mc:Choice>
              <mc:Fallback>
                <p:oleObj name="Equation" r:id="rId6" imgW="34442400" imgH="548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800" y="4087114"/>
                        <a:ext cx="2811462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379800" y="3532205"/>
          <a:ext cx="189071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16" name="Equation" r:id="rId8" imgW="965200" imgH="228600" progId="Equation.DSMT4">
                  <p:embed/>
                </p:oleObj>
              </mc:Choice>
              <mc:Fallback>
                <p:oleObj name="Equation" r:id="rId8" imgW="965200" imgH="2286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9800" y="3532205"/>
                        <a:ext cx="1890712" cy="474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81075" y="3157538"/>
            <a:ext cx="6953250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负整数指数幂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的意义及表示法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62944" y="1292225"/>
            <a:ext cx="6602413" cy="10747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14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运用分式的有关知识推导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整数指数幂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的意义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71467" y="895194"/>
            <a:ext cx="7646582" cy="3181117"/>
            <a:chOff x="66617" y="676364"/>
            <a:chExt cx="7646582" cy="3181117"/>
          </a:xfrm>
        </p:grpSpPr>
        <p:grpSp>
          <p:nvGrpSpPr>
            <p:cNvPr id="18" name="组合 14"/>
            <p:cNvGrpSpPr/>
            <p:nvPr/>
          </p:nvGrpSpPr>
          <p:grpSpPr>
            <a:xfrm>
              <a:off x="66617" y="1201214"/>
              <a:ext cx="7645373" cy="2656267"/>
              <a:chOff x="410" y="1291"/>
              <a:chExt cx="13584" cy="5504"/>
            </a:xfrm>
          </p:grpSpPr>
          <p:sp>
            <p:nvSpPr>
              <p:cNvPr id="22" name="直接箭头连接符 21"/>
              <p:cNvSpPr/>
              <p:nvPr/>
            </p:nvSpPr>
            <p:spPr>
              <a:xfrm flipV="1">
                <a:off x="410" y="672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3" name="肘形连接符 22"/>
              <p:cNvSpPr/>
              <p:nvPr/>
            </p:nvSpPr>
            <p:spPr>
              <a:xfrm rot="5400000" flipH="1" flipV="1">
                <a:off x="10930" y="37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1" name="直接箭头连接符 20"/>
            <p:cNvCxnSpPr/>
            <p:nvPr/>
          </p:nvCxnSpPr>
          <p:spPr>
            <a:xfrm flipV="1">
              <a:off x="7713199" y="67636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3" name="文本框 2"/>
          <p:cNvSpPr txBox="1">
            <a:spLocks noChangeArrowheads="1"/>
          </p:cNvSpPr>
          <p:nvPr/>
        </p:nvSpPr>
        <p:spPr bwMode="auto">
          <a:xfrm>
            <a:off x="738187" y="1358900"/>
            <a:ext cx="73675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的大小关系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2800" b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en-US" altLang="zh-CN" sz="28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D.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7189788" y="1640533"/>
            <a:ext cx="303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 bwMode="auto">
          <a:xfrm>
            <a:off x="664771" y="1271588"/>
            <a:ext cx="6954837" cy="49314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9570" name="对象 1"/>
          <p:cNvGraphicFramePr>
            <a:graphicFrameLocks noChangeAspect="1"/>
          </p:cNvGraphicFramePr>
          <p:nvPr/>
        </p:nvGraphicFramePr>
        <p:xfrm>
          <a:off x="1905792" y="1052513"/>
          <a:ext cx="5923758" cy="9247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38" name="" r:id="rId1" imgW="6997700" imgH="1092200" progId="Equation.DSMT4">
                  <p:embed/>
                </p:oleObj>
              </mc:Choice>
              <mc:Fallback>
                <p:oleObj name="" r:id="rId1" imgW="6997700" imgH="10922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792" y="1052513"/>
                        <a:ext cx="5923758" cy="9247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031875" y="2803525"/>
          <a:ext cx="5129213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39" name="Equation" r:id="rId3" imgW="143560800" imgH="9753600" progId="Equation.DSMT4">
                  <p:embed/>
                </p:oleObj>
              </mc:Choice>
              <mc:Fallback>
                <p:oleObj name="Equation" r:id="rId3" imgW="143560800" imgH="97536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1875" y="2803525"/>
                        <a:ext cx="5129213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9572" name="对象 1"/>
          <p:cNvGraphicFramePr>
            <a:graphicFrameLocks noChangeAspect="1"/>
          </p:cNvGraphicFramePr>
          <p:nvPr/>
        </p:nvGraphicFramePr>
        <p:xfrm>
          <a:off x="1147043" y="2033507"/>
          <a:ext cx="6849916" cy="61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40" name="" r:id="rId5" imgW="8966200" imgH="800100" progId="Equation.DSMT4">
                  <p:embed/>
                </p:oleObj>
              </mc:Choice>
              <mc:Fallback>
                <p:oleObj name="" r:id="rId5" imgW="8966200" imgH="8001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7043" y="2033507"/>
                        <a:ext cx="6849916" cy="611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79575" y="3322638"/>
          <a:ext cx="5214938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41" name="Equation" r:id="rId7" imgW="152704800" imgH="21031200" progId="Equation.DSMT4">
                  <p:embed/>
                </p:oleObj>
              </mc:Choice>
              <mc:Fallback>
                <p:oleObj name="Equation" r:id="rId7" imgW="152704800" imgH="210312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3322638"/>
                        <a:ext cx="5214938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6"/>
          <p:cNvGrpSpPr/>
          <p:nvPr/>
        </p:nvGrpSpPr>
        <p:grpSpPr bwMode="auto">
          <a:xfrm>
            <a:off x="3331845" y="516889"/>
            <a:ext cx="2480310" cy="522923"/>
            <a:chOff x="5060" y="904"/>
            <a:chExt cx="3905" cy="823"/>
          </a:xfrm>
        </p:grpSpPr>
        <p:grpSp>
          <p:nvGrpSpPr>
            <p:cNvPr id="1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18" name="缺角矩形 17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679495" y="3951288"/>
          <a:ext cx="251936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42" name="Equation" r:id="rId9" imgW="73761600" imgH="21031200" progId="Equation.DSMT4">
                  <p:embed/>
                </p:oleObj>
              </mc:Choice>
              <mc:Fallback>
                <p:oleObj name="Equation" r:id="rId9" imgW="73761600" imgH="210312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495" y="3951288"/>
                        <a:ext cx="2519363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046163" y="1220788"/>
            <a:ext cx="7821612" cy="6445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                            ，试求                  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0594" name="对象 2"/>
          <p:cNvGraphicFramePr>
            <a:graphicFrameLocks noChangeAspect="1"/>
          </p:cNvGraphicFramePr>
          <p:nvPr/>
        </p:nvGraphicFramePr>
        <p:xfrm>
          <a:off x="1566863" y="1308100"/>
          <a:ext cx="190658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87" name="" r:id="rId1" imgW="1880235" imgH="406400" progId="Equation.DSMT4">
                  <p:embed/>
                </p:oleObj>
              </mc:Choice>
              <mc:Fallback>
                <p:oleObj name="" r:id="rId1" imgW="1880235" imgH="406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6863" y="1308100"/>
                        <a:ext cx="1906587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1" name="对象 2"/>
          <p:cNvGraphicFramePr>
            <a:graphicFrameLocks noChangeAspect="1"/>
          </p:cNvGraphicFramePr>
          <p:nvPr/>
        </p:nvGraphicFramePr>
        <p:xfrm>
          <a:off x="1784745" y="2136775"/>
          <a:ext cx="3444875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88" name="Equation" r:id="rId3" imgW="87172800" imgH="10668000" progId="Equation.DSMT4">
                  <p:embed/>
                </p:oleObj>
              </mc:Choice>
              <mc:Fallback>
                <p:oleObj name="Equation" r:id="rId3" imgW="87172800" imgH="106680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745" y="2136775"/>
                        <a:ext cx="3444875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596" name="对象 3"/>
          <p:cNvGraphicFramePr>
            <a:graphicFrameLocks noChangeAspect="1"/>
          </p:cNvGraphicFramePr>
          <p:nvPr/>
        </p:nvGraphicFramePr>
        <p:xfrm>
          <a:off x="4656138" y="1327150"/>
          <a:ext cx="1314450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89" name="" r:id="rId5" imgW="1295400" imgH="406400" progId="Equation.DSMT4">
                  <p:embed/>
                </p:oleObj>
              </mc:Choice>
              <mc:Fallback>
                <p:oleObj name="" r:id="rId5" imgW="1295400" imgH="406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138" y="1327150"/>
                        <a:ext cx="1314450" cy="411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0602" name="组合 2"/>
          <p:cNvGrpSpPr/>
          <p:nvPr/>
        </p:nvGrpSpPr>
        <p:grpSpPr bwMode="auto">
          <a:xfrm>
            <a:off x="3332639" y="479425"/>
            <a:ext cx="2478722" cy="522924"/>
            <a:chOff x="5060" y="905"/>
            <a:chExt cx="3905" cy="823"/>
          </a:xfrm>
        </p:grpSpPr>
        <p:grpSp>
          <p:nvGrpSpPr>
            <p:cNvPr id="11060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11060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01176" y="2609850"/>
          <a:ext cx="37592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90" name="Equation" r:id="rId7" imgW="95097600" imgH="17068800" progId="Equation.DSMT4">
                  <p:embed/>
                </p:oleObj>
              </mc:Choice>
              <mc:Fallback>
                <p:oleObj name="Equation" r:id="rId7" imgW="95097600" imgH="17068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176" y="2609850"/>
                        <a:ext cx="37592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12369" y="3376613"/>
          <a:ext cx="4192588" cy="420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91" name="Equation" r:id="rId9" imgW="106070400" imgH="10668000" progId="Equation.DSMT4">
                  <p:embed/>
                </p:oleObj>
              </mc:Choice>
              <mc:Fallback>
                <p:oleObj name="Equation" r:id="rId9" imgW="106070400" imgH="106680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2369" y="3376613"/>
                        <a:ext cx="4192588" cy="420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846500" y="3921125"/>
          <a:ext cx="30241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92" name="Equation" r:id="rId11" imgW="76504800" imgH="9753600" progId="Equation.DSMT4">
                  <p:embed/>
                </p:oleObj>
              </mc:Choice>
              <mc:Fallback>
                <p:oleObj name="Equation" r:id="rId11" imgW="76504800" imgH="97536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6500" y="3921125"/>
                        <a:ext cx="3024188" cy="385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过程 2"/>
          <p:cNvSpPr/>
          <p:nvPr/>
        </p:nvSpPr>
        <p:spPr>
          <a:xfrm>
            <a:off x="635000" y="1574800"/>
            <a:ext cx="522288" cy="1949450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344613" y="1022350"/>
            <a:ext cx="271462" cy="3251200"/>
          </a:xfrm>
          <a:prstGeom prst="leftBrace">
            <a:avLst>
              <a:gd name="adj1" fmla="val 99561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01799" y="787400"/>
            <a:ext cx="3881437" cy="5746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零指数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幂：当</a:t>
            </a:r>
            <a:r>
              <a:rPr lang="en-US" altLang="zh-CN" sz="2400" b="1" i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≠0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1799" y="1787525"/>
            <a:ext cx="6654800" cy="6651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负整数指数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幂：当</a:t>
            </a:r>
            <a:r>
              <a:rPr lang="en-US" altLang="zh-CN" sz="2400" b="1" i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是正整数</a:t>
            </a:r>
            <a:r>
              <a:rPr lang="zh-CN" altLang="en-US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时，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    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(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1799" y="2954338"/>
            <a:ext cx="917575" cy="154146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整数指数幂的性质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693987" y="2916238"/>
            <a:ext cx="274637" cy="1871662"/>
          </a:xfrm>
          <a:prstGeom prst="leftBrace">
            <a:avLst>
              <a:gd name="adj1" fmla="val 112380"/>
              <a:gd name="adj2" fmla="val 50000"/>
            </a:avLst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8155" y="2792413"/>
            <a:ext cx="5328444" cy="4810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·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m+n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28156" y="3605212"/>
            <a:ext cx="5328444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8155" y="4397375"/>
            <a:ext cx="5328444" cy="4095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i="1" baseline="30000" noProof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mn</a:t>
            </a:r>
            <a:r>
              <a:rPr lang="en-US" altLang="zh-CN" sz="24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zh-CN" altLang="en-US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为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整数，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0)</a:t>
            </a:r>
            <a:endParaRPr lang="zh-CN" altLang="en-US" sz="24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6899471" y="1811284"/>
                <a:ext cx="355289" cy="5781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charset="0"/>
                            </a:rPr>
                            <m:t>𝟏</m:t>
                          </m:r>
                        </m:num>
                        <m:den>
                          <m:sSup>
                            <m:sSupPr>
                              <m:ctrl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/>
                                </a:rPr>
                              </m:ctrlPr>
                            </m:sSupPr>
                            <m:e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</a:rPr>
                                <m:t>𝒂</m:t>
                              </m:r>
                            </m:e>
                            <m:sup>
                              <m: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 charset="0"/>
                                </a:rPr>
                                <m:t>𝒏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471" y="1811284"/>
                <a:ext cx="355289" cy="578172"/>
              </a:xfrm>
              <a:prstGeom prst="rect">
                <a:avLst/>
              </a:prstGeom>
              <a:blipFill rotWithShape="1">
                <a:blip r:embed="rId1"/>
                <a:stretch>
                  <a:fillRect l="-55" t="-46" r="-10041" b="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509588" y="1233774"/>
            <a:ext cx="79914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正整数指数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幂的运算性质中指数的取值范围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由“正整数”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扩大到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“整数”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这些</a:t>
            </a:r>
            <a:r>
              <a:rPr lang="zh-CN" altLang="en-GB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性质还适用</a:t>
            </a:r>
            <a:r>
              <a:rPr lang="zh-CN" altLang="en-GB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1144" name="组合 4"/>
          <p:cNvGrpSpPr/>
          <p:nvPr/>
        </p:nvGrpSpPr>
        <p:grpSpPr bwMode="auto">
          <a:xfrm>
            <a:off x="2984500" y="534193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146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1147" name="文本框 1"/>
          <p:cNvSpPr txBox="1">
            <a:spLocks noChangeArrowheads="1"/>
          </p:cNvSpPr>
          <p:nvPr/>
        </p:nvSpPr>
        <p:spPr bwMode="auto">
          <a:xfrm>
            <a:off x="5026026" y="508901"/>
            <a:ext cx="1822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整数指数幂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690049" y="2537161"/>
            <a:ext cx="79607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中指数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可以是负整数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吗？如果可以，那么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负整数指数</a:t>
            </a:r>
            <a:r>
              <a:rPr lang="zh-CN" altLang="en-GB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幂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6" name="组合 1045"/>
          <p:cNvGrpSpPr/>
          <p:nvPr/>
        </p:nvGrpSpPr>
        <p:grpSpPr bwMode="auto">
          <a:xfrm>
            <a:off x="694578" y="967590"/>
            <a:ext cx="8072736" cy="461342"/>
            <a:chOff x="-231" y="1550"/>
            <a:chExt cx="6781" cy="386"/>
          </a:xfrm>
        </p:grpSpPr>
        <p:graphicFrame>
          <p:nvGraphicFramePr>
            <p:cNvPr id="92164" name="Object 5"/>
            <p:cNvGraphicFramePr>
              <a:graphicFrameLocks noChangeAspect="1"/>
            </p:cNvGraphicFramePr>
            <p:nvPr/>
          </p:nvGraphicFramePr>
          <p:xfrm>
            <a:off x="5062" y="1550"/>
            <a:ext cx="869" cy="30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84" name="Equation" r:id="rId1" imgW="1143635" imgH="406400" progId="Equation.DSMT4">
                    <p:embed/>
                  </p:oleObj>
                </mc:Choice>
                <mc:Fallback>
                  <p:oleObj name="Equation" r:id="rId1" imgW="1143635" imgH="4064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62" y="1550"/>
                          <a:ext cx="869" cy="30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5" name="Rectangle 10"/>
            <p:cNvSpPr>
              <a:spLocks noChangeArrowheads="1"/>
            </p:cNvSpPr>
            <p:nvPr/>
          </p:nvSpPr>
          <p:spPr bwMode="auto">
            <a:xfrm>
              <a:off x="-231" y="1550"/>
              <a:ext cx="6781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根据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分式的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约分，当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≠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时，如何计算              ？ 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48" name="组合 1047"/>
          <p:cNvGrpSpPr/>
          <p:nvPr/>
        </p:nvGrpSpPr>
        <p:grpSpPr bwMode="auto">
          <a:xfrm>
            <a:off x="732777" y="2349896"/>
            <a:ext cx="7905748" cy="1753789"/>
            <a:chOff x="-207" y="1523"/>
            <a:chExt cx="6016" cy="1473"/>
          </a:xfrm>
        </p:grpSpPr>
        <p:graphicFrame>
          <p:nvGraphicFramePr>
            <p:cNvPr id="92167" name="Object 4"/>
            <p:cNvGraphicFramePr>
              <a:graphicFrameLocks noChangeAspect="1"/>
            </p:cNvGraphicFramePr>
            <p:nvPr/>
          </p:nvGraphicFramePr>
          <p:xfrm>
            <a:off x="1756" y="2581"/>
            <a:ext cx="769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85" name="" r:id="rId3" imgW="1143635" imgH="406400" progId="Equation.DSMT4">
                    <p:embed/>
                  </p:oleObj>
                </mc:Choice>
                <mc:Fallback>
                  <p:oleObj name="" r:id="rId3" imgW="1143635" imgH="4064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6" y="2581"/>
                          <a:ext cx="769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2168" name="Rectangle 7"/>
            <p:cNvSpPr>
              <a:spLocks noChangeArrowheads="1"/>
            </p:cNvSpPr>
            <p:nvPr/>
          </p:nvSpPr>
          <p:spPr bwMode="auto">
            <a:xfrm>
              <a:off x="-207" y="1523"/>
              <a:ext cx="6016" cy="14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如果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把正整数指数</a:t>
              </a:r>
              <a:r>
                <a:rPr lang="zh-CN" altLang="en-GB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幂的运算</a:t>
              </a:r>
              <a:r>
                <a:rPr lang="zh-CN" altLang="en-GB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性质                   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≠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正整数，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 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&gt;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的条件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 &gt;n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去掉，即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假设这个性质对于像 </a:t>
              </a:r>
              <a:r>
                <a:rPr lang="zh-CN" altLang="en-US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的情形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也能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使用，如何计算？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2169" name="Object 4"/>
            <p:cNvGraphicFramePr>
              <a:graphicFrameLocks noChangeAspect="1"/>
            </p:cNvGraphicFramePr>
            <p:nvPr/>
          </p:nvGraphicFramePr>
          <p:xfrm>
            <a:off x="3858" y="1637"/>
            <a:ext cx="1812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86" name="Equation" r:id="rId5" imgW="60045600" imgH="9753600" progId="Equation.DSMT4">
                    <p:embed/>
                  </p:oleObj>
                </mc:Choice>
                <mc:Fallback>
                  <p:oleObj name="Equation" r:id="rId5" imgW="60045600" imgH="97536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58" y="1637"/>
                          <a:ext cx="1812" cy="2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5"/>
          <p:cNvGrpSpPr/>
          <p:nvPr/>
        </p:nvGrpSpPr>
        <p:grpSpPr bwMode="auto">
          <a:xfrm>
            <a:off x="2571750" y="1478042"/>
            <a:ext cx="2943861" cy="698500"/>
            <a:chOff x="8402" y="2391"/>
            <a:chExt cx="3945" cy="1100"/>
          </a:xfrm>
        </p:grpSpPr>
        <p:sp>
          <p:nvSpPr>
            <p:cNvPr id="92175" name="文本框 1"/>
            <p:cNvSpPr txBox="1">
              <a:spLocks noChangeArrowheads="1"/>
            </p:cNvSpPr>
            <p:nvPr/>
          </p:nvSpPr>
          <p:spPr bwMode="auto">
            <a:xfrm>
              <a:off x="8402" y="2589"/>
              <a:ext cx="3945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÷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  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2176" name="对象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0161" y="2391"/>
            <a:ext cx="1100" cy="1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87" name="Equation" r:id="rId7" imgW="16764000" imgH="16764000" progId="Equation.DSMT4">
                    <p:embed/>
                  </p:oleObj>
                </mc:Choice>
                <mc:Fallback>
                  <p:oleObj name="Equation" r:id="rId7" imgW="16764000" imgH="1676400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161" y="2391"/>
                          <a:ext cx="1100" cy="11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rou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177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1702" y="2521"/>
            <a:ext cx="517" cy="9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88" name="Equation" r:id="rId9" imgW="7924800" imgH="14630400" progId="Equation.DSMT4">
                    <p:embed/>
                  </p:oleObj>
                </mc:Choice>
                <mc:Fallback>
                  <p:oleObj name="Equation" r:id="rId9" imgW="7924800" imgH="146304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702" y="2521"/>
                          <a:ext cx="517" cy="96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  <a:rou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571750" y="4144958"/>
            <a:ext cx="413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515611" y="1651397"/>
            <a:ext cx="847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85651" y="4136963"/>
            <a:ext cx="847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7"/>
          <p:cNvSpPr>
            <a:spLocks noChangeArrowheads="1"/>
          </p:cNvSpPr>
          <p:nvPr/>
        </p:nvSpPr>
        <p:spPr bwMode="auto">
          <a:xfrm>
            <a:off x="1277938" y="2474268"/>
            <a:ext cx="5233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数学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规定：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是正整数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52" name="Object 6"/>
          <p:cNvGraphicFramePr>
            <a:graphicFrameLocks noChangeAspect="1"/>
          </p:cNvGraphicFramePr>
          <p:nvPr/>
        </p:nvGraphicFramePr>
        <p:xfrm>
          <a:off x="5556250" y="2343150"/>
          <a:ext cx="21034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31" name="Equation" r:id="rId1" imgW="67360800" imgH="21336000" progId="Equation.DSMT4">
                  <p:embed/>
                </p:oleObj>
              </mc:Choice>
              <mc:Fallback>
                <p:oleObj name="Equation" r:id="rId1" imgW="67360800" imgH="21336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0" y="2343150"/>
                        <a:ext cx="2103438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65" name="组合 2064"/>
          <p:cNvGrpSpPr/>
          <p:nvPr/>
        </p:nvGrpSpPr>
        <p:grpSpPr bwMode="auto">
          <a:xfrm>
            <a:off x="1277938" y="3541714"/>
            <a:ext cx="5910263" cy="461963"/>
            <a:chOff x="457" y="3195"/>
            <a:chExt cx="4964" cy="388"/>
          </a:xfrm>
        </p:grpSpPr>
        <p:graphicFrame>
          <p:nvGraphicFramePr>
            <p:cNvPr id="93188" name="Object 5"/>
            <p:cNvGraphicFramePr>
              <a:graphicFrameLocks noChangeAspect="1"/>
            </p:cNvGraphicFramePr>
            <p:nvPr/>
          </p:nvGraphicFramePr>
          <p:xfrm>
            <a:off x="1858" y="3261"/>
            <a:ext cx="1081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32" name="Equation" r:id="rId3" imgW="41148000" imgH="9753600" progId="Equation.DSMT4">
                    <p:embed/>
                  </p:oleObj>
                </mc:Choice>
                <mc:Fallback>
                  <p:oleObj name="Equation" r:id="rId3" imgW="41148000" imgH="9753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8" y="3261"/>
                          <a:ext cx="1081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3189" name="Rectangle 11"/>
            <p:cNvSpPr>
              <a:spLocks noChangeArrowheads="1"/>
            </p:cNvSpPr>
            <p:nvPr/>
          </p:nvSpPr>
          <p:spPr bwMode="auto">
            <a:xfrm>
              <a:off x="457" y="3195"/>
              <a:ext cx="496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这就是说，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n-US" altLang="zh-CN" sz="2400" b="1" i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的倒数．　　　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3195" name="文本框 1"/>
          <p:cNvSpPr txBox="1">
            <a:spLocks noChangeArrowheads="1"/>
          </p:cNvSpPr>
          <p:nvPr/>
        </p:nvSpPr>
        <p:spPr bwMode="auto">
          <a:xfrm>
            <a:off x="565150" y="869950"/>
            <a:ext cx="8026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)(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想到，若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规定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，就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能使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m-n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这条性质也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适用于像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情形，因此：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3196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22850" y="869950"/>
          <a:ext cx="330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33" name="Equation" r:id="rId5" imgW="7924800" imgH="14630400" progId="Equation.DSMT4">
                  <p:embed/>
                </p:oleObj>
              </mc:Choice>
              <mc:Fallback>
                <p:oleObj name="Equation" r:id="rId5" imgW="7924800" imgH="14630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2850" y="869950"/>
                        <a:ext cx="3302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748" y="3066107"/>
            <a:ext cx="987452" cy="1596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2503710" y="189547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5138738" y="2505422"/>
          <a:ext cx="1905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37" name="Equation" r:id="rId1" imgW="6096000" imgH="21031200" progId="Equation.DSMT4">
                  <p:embed/>
                </p:oleObj>
              </mc:Choice>
              <mc:Fallback>
                <p:oleObj name="Equation" r:id="rId1" imgW="6096000" imgH="21031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8738" y="2505422"/>
                        <a:ext cx="1905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2827560" y="2730500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2665635" y="366712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076" name="Object 11"/>
          <p:cNvGraphicFramePr>
            <a:graphicFrameLocks noChangeAspect="1"/>
          </p:cNvGraphicFramePr>
          <p:nvPr/>
        </p:nvGraphicFramePr>
        <p:xfrm>
          <a:off x="4321160" y="3333750"/>
          <a:ext cx="304800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38" name="Equation" r:id="rId3" imgW="9753600" imgH="21336000" progId="Equation.DSMT4">
                  <p:embed/>
                </p:oleObj>
              </mc:Choice>
              <mc:Fallback>
                <p:oleObj name="Equation" r:id="rId3" imgW="9753600" imgH="213360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1160" y="3333750"/>
                        <a:ext cx="304800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6" name="Object 7"/>
          <p:cNvGraphicFramePr>
            <a:graphicFrameLocks noChangeAspect="1"/>
          </p:cNvGraphicFramePr>
          <p:nvPr/>
        </p:nvGraphicFramePr>
        <p:xfrm>
          <a:off x="4473560" y="1566862"/>
          <a:ext cx="19050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39" name="Equation" r:id="rId5" imgW="6096000" imgH="21031200" progId="Equation.DSMT4">
                  <p:embed/>
                </p:oleObj>
              </mc:Choice>
              <mc:Fallback>
                <p:oleObj name="Equation" r:id="rId5" imgW="6096000" imgH="21031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3560" y="1566862"/>
                        <a:ext cx="19050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6" name="Object 5"/>
          <p:cNvGraphicFramePr>
            <a:graphicFrameLocks noChangeAspect="1"/>
          </p:cNvGraphicFramePr>
          <p:nvPr/>
        </p:nvGraphicFramePr>
        <p:xfrm>
          <a:off x="1918896" y="3676650"/>
          <a:ext cx="1866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0" name="" r:id="rId7" imgW="2490470" imgH="406400" progId="Equation.DSMT4">
                  <p:embed/>
                </p:oleObj>
              </mc:Choice>
              <mc:Fallback>
                <p:oleObj name="" r:id="rId7" imgW="249047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896" y="3676650"/>
                        <a:ext cx="18669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9" name="Object 5"/>
          <p:cNvGraphicFramePr>
            <a:graphicFrameLocks noChangeAspect="1"/>
          </p:cNvGraphicFramePr>
          <p:nvPr/>
        </p:nvGraphicFramePr>
        <p:xfrm>
          <a:off x="1893496" y="1943100"/>
          <a:ext cx="19240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1" name="" r:id="rId9" imgW="2565400" imgH="406400" progId="Equation.DSMT4">
                  <p:embed/>
                </p:oleObj>
              </mc:Choice>
              <mc:Fallback>
                <p:oleObj name="" r:id="rId9" imgW="25654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3496" y="1943100"/>
                        <a:ext cx="19240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20" name="Object 5"/>
          <p:cNvGraphicFramePr>
            <a:graphicFrameLocks noChangeAspect="1"/>
          </p:cNvGraphicFramePr>
          <p:nvPr/>
        </p:nvGraphicFramePr>
        <p:xfrm>
          <a:off x="1886451" y="2813050"/>
          <a:ext cx="281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742" name="" r:id="rId11" imgW="3759200" imgH="406400" progId="Equation.DSMT4">
                  <p:embed/>
                </p:oleObj>
              </mc:Choice>
              <mc:Fallback>
                <p:oleObj name="" r:id="rId11" imgW="3759200" imgH="406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451" y="2813050"/>
                        <a:ext cx="28194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22" name="Rectangle 4"/>
          <p:cNvSpPr>
            <a:spLocks noChangeArrowheads="1"/>
          </p:cNvSpPr>
          <p:nvPr/>
        </p:nvSpPr>
        <p:spPr bwMode="auto">
          <a:xfrm>
            <a:off x="1128698" y="989460"/>
            <a:ext cx="6689725" cy="3121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填空：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73720" y="908349"/>
            <a:ext cx="1531501" cy="510872"/>
            <a:chOff x="421001" y="545618"/>
            <a:chExt cx="1531501" cy="510872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流程图: 库存数据 30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6" grpId="0"/>
      <p:bldP spid="583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组合 4107"/>
          <p:cNvGrpSpPr/>
          <p:nvPr/>
        </p:nvGrpSpPr>
        <p:grpSpPr bwMode="auto">
          <a:xfrm>
            <a:off x="506431" y="623801"/>
            <a:ext cx="7998853" cy="1569640"/>
            <a:chOff x="-95" y="1398"/>
            <a:chExt cx="6719" cy="1317"/>
          </a:xfrm>
        </p:grpSpPr>
        <p:graphicFrame>
          <p:nvGraphicFramePr>
            <p:cNvPr id="95235" name="Object 4"/>
            <p:cNvGraphicFramePr>
              <a:graphicFrameLocks noChangeAspect="1"/>
            </p:cNvGraphicFramePr>
            <p:nvPr/>
          </p:nvGraphicFramePr>
          <p:xfrm>
            <a:off x="4387" y="1675"/>
            <a:ext cx="149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323" name="Equation" r:id="rId1" imgW="56997600" imgH="9753600" progId="Equation.DSMT4">
                    <p:embed/>
                  </p:oleObj>
                </mc:Choice>
                <mc:Fallback>
                  <p:oleObj name="Equation" r:id="rId1" imgW="56997600" imgH="97536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7" y="1675"/>
                          <a:ext cx="149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5237" name="矩形 4106"/>
            <p:cNvSpPr>
              <a:spLocks noChangeArrowheads="1"/>
            </p:cNvSpPr>
            <p:nvPr/>
          </p:nvSpPr>
          <p:spPr bwMode="auto">
            <a:xfrm>
              <a:off x="-95" y="1398"/>
              <a:ext cx="6719" cy="1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问题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5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引入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负整数指数和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指数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后，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，这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条性质能否推广到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是任意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整数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的情形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5242" name="文本框 1"/>
          <p:cNvSpPr txBox="1">
            <a:spLocks noChangeArrowheads="1"/>
          </p:cNvSpPr>
          <p:nvPr/>
        </p:nvSpPr>
        <p:spPr bwMode="auto">
          <a:xfrm>
            <a:off x="2010971" y="2448041"/>
            <a:ext cx="58181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(5-6)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4"/>
          <p:cNvSpPr>
            <a:spLocks noChangeArrowheads="1"/>
          </p:cNvSpPr>
          <p:nvPr/>
        </p:nvSpPr>
        <p:spPr bwMode="auto">
          <a:xfrm>
            <a:off x="542925" y="647631"/>
            <a:ext cx="8058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6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类似地，你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可以用负整数指数幂或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指数幂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对于其他正整数指数幂的运算性质进行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试验，看看这些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性质在整数范围内是否还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适用？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263" name="文本框 1"/>
          <p:cNvSpPr txBox="1">
            <a:spLocks noChangeArrowheads="1"/>
          </p:cNvSpPr>
          <p:nvPr/>
        </p:nvSpPr>
        <p:spPr bwMode="auto">
          <a:xfrm>
            <a:off x="1628775" y="2584450"/>
            <a:ext cx="62007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-3+(-7)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-2-(-5)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0-(-4)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2" name="组合 5134"/>
          <p:cNvGrpSpPr/>
          <p:nvPr/>
        </p:nvGrpSpPr>
        <p:grpSpPr bwMode="auto">
          <a:xfrm>
            <a:off x="1741091" y="1079616"/>
            <a:ext cx="5910262" cy="3326021"/>
            <a:chOff x="846" y="574"/>
            <a:chExt cx="4964" cy="2792"/>
          </a:xfrm>
        </p:grpSpPr>
        <p:sp>
          <p:nvSpPr>
            <p:cNvPr id="97283" name="Rectangle 6"/>
            <p:cNvSpPr>
              <a:spLocks noChangeArrowheads="1"/>
            </p:cNvSpPr>
            <p:nvPr/>
          </p:nvSpPr>
          <p:spPr bwMode="auto">
            <a:xfrm>
              <a:off x="846" y="574"/>
              <a:ext cx="4964" cy="2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indent="20002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      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2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(4)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；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eaLnBrk="0" hangingPunct="0"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(5)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 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整数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．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7284" name="Object 10"/>
            <p:cNvGraphicFramePr>
              <a:graphicFrameLocks noChangeAspect="1"/>
            </p:cNvGraphicFramePr>
            <p:nvPr/>
          </p:nvGraphicFramePr>
          <p:xfrm>
            <a:off x="1553" y="2790"/>
            <a:ext cx="1168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684" name="Equation" r:id="rId1" imgW="44500800" imgH="21945600" progId="Equation.DSMT4">
                    <p:embed/>
                  </p:oleObj>
                </mc:Choice>
                <mc:Fallback>
                  <p:oleObj name="Equation" r:id="rId1" imgW="44500800" imgH="21945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3" y="2790"/>
                          <a:ext cx="1168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5" name="Object 10"/>
            <p:cNvGraphicFramePr>
              <a:graphicFrameLocks noChangeAspect="1"/>
            </p:cNvGraphicFramePr>
            <p:nvPr/>
          </p:nvGraphicFramePr>
          <p:xfrm>
            <a:off x="1546" y="738"/>
            <a:ext cx="125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685" name="Equation" r:id="rId3" imgW="47853600" imgH="9753600" progId="Equation.DSMT4">
                    <p:embed/>
                  </p:oleObj>
                </mc:Choice>
                <mc:Fallback>
                  <p:oleObj name="Equation" r:id="rId3" imgW="47853600" imgH="9753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6" y="738"/>
                          <a:ext cx="125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6" name="Object 10"/>
            <p:cNvGraphicFramePr>
              <a:graphicFrameLocks noChangeAspect="1"/>
            </p:cNvGraphicFramePr>
            <p:nvPr/>
          </p:nvGraphicFramePr>
          <p:xfrm>
            <a:off x="1541" y="1274"/>
            <a:ext cx="1208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686" name="Equation" r:id="rId5" imgW="46024800" imgH="9753600" progId="Equation.DSMT4">
                    <p:embed/>
                  </p:oleObj>
                </mc:Choice>
                <mc:Fallback>
                  <p:oleObj name="Equation" r:id="rId5" imgW="46024800" imgH="9753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1" y="1274"/>
                          <a:ext cx="1208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7" name="Object 10"/>
            <p:cNvGraphicFramePr>
              <a:graphicFrameLocks noChangeAspect="1"/>
            </p:cNvGraphicFramePr>
            <p:nvPr/>
          </p:nvGraphicFramePr>
          <p:xfrm>
            <a:off x="1514" y="1819"/>
            <a:ext cx="1287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687" name="Equation" r:id="rId7" imgW="49072800" imgH="9753600" progId="Equation.DSMT4">
                    <p:embed/>
                  </p:oleObj>
                </mc:Choice>
                <mc:Fallback>
                  <p:oleObj name="Equation" r:id="rId7" imgW="49072800" imgH="9753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4" y="1819"/>
                          <a:ext cx="1287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7288" name="Object 10"/>
            <p:cNvGraphicFramePr>
              <a:graphicFrameLocks noChangeAspect="1"/>
            </p:cNvGraphicFramePr>
            <p:nvPr/>
          </p:nvGraphicFramePr>
          <p:xfrm>
            <a:off x="1542" y="2321"/>
            <a:ext cx="1575" cy="2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7688" name="Equation" r:id="rId9" imgW="60045600" imgH="9753600" progId="Equation.DSMT4">
                    <p:embed/>
                  </p:oleObj>
                </mc:Choice>
                <mc:Fallback>
                  <p:oleObj name="Equation" r:id="rId9" imgW="60045600" imgH="9753600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2" y="2321"/>
                          <a:ext cx="1575" cy="2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3900" y="466724"/>
            <a:ext cx="7734300" cy="4057651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7d006d04-dc2e-4f42-9232-7f789761c56d}"/>
  <p:tag name="KSO_WPP_MARK_KEY" val="c71dd120-99b1-495e-9dc0-2e977d1e66b6"/>
  <p:tag name="COMMONDATA" val="eyJoZGlkIjoiN2YxOGMyNDFkMTQxMWJhZTVlZDhiNDQyZGU2OTYwOWEifQ==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3359</Words>
  <Application>WPS 演示</Application>
  <PresentationFormat>全屏显示(16:9)</PresentationFormat>
  <Paragraphs>255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70</vt:i4>
      </vt:variant>
      <vt:variant>
        <vt:lpstr>幻灯片标题</vt:lpstr>
      </vt:variant>
      <vt:variant>
        <vt:i4>23</vt:i4>
      </vt:variant>
    </vt:vector>
  </HeadingPairs>
  <TitlesOfParts>
    <vt:vector size="111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Times New Roman</vt:lpstr>
      <vt:lpstr>Calibri</vt:lpstr>
      <vt:lpstr>Arial Unicode MS</vt:lpstr>
      <vt:lpstr>仿宋</vt:lpstr>
      <vt:lpstr>Cambria Math</vt:lpstr>
      <vt:lpstr>Cambria Math</vt:lpstr>
      <vt:lpstr>4_《七彩课堂》课件模板（新）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1185</cp:revision>
  <dcterms:created xsi:type="dcterms:W3CDTF">2016-01-14T07:05:00Z</dcterms:created>
  <dcterms:modified xsi:type="dcterms:W3CDTF">2023-04-26T06:13:20Z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ACDB75FDF09147489428DF6FD2B590A5_12</vt:lpwstr>
  </property>
</Properties>
</file>