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411" r:id="rId3"/>
    <p:sldId id="520" r:id="rId4"/>
    <p:sldId id="521" r:id="rId5"/>
    <p:sldId id="522" r:id="rId6"/>
    <p:sldId id="544" r:id="rId7"/>
    <p:sldId id="523" r:id="rId8"/>
    <p:sldId id="603" r:id="rId9"/>
    <p:sldId id="477" r:id="rId10"/>
    <p:sldId id="549" r:id="rId11"/>
    <p:sldId id="478" r:id="rId12"/>
    <p:sldId id="550" r:id="rId13"/>
    <p:sldId id="545" r:id="rId14"/>
    <p:sldId id="551" r:id="rId15"/>
    <p:sldId id="552" r:id="rId16"/>
    <p:sldId id="559" r:id="rId17"/>
    <p:sldId id="546" r:id="rId19"/>
    <p:sldId id="528" r:id="rId20"/>
    <p:sldId id="553" r:id="rId21"/>
    <p:sldId id="560" r:id="rId22"/>
    <p:sldId id="561" r:id="rId23"/>
    <p:sldId id="547" r:id="rId24"/>
    <p:sldId id="548" r:id="rId25"/>
    <p:sldId id="554" r:id="rId26"/>
    <p:sldId id="558" r:id="rId27"/>
    <p:sldId id="555" r:id="rId28"/>
    <p:sldId id="543" r:id="rId29"/>
  </p:sldIdLst>
  <p:sldSz cx="9144000" cy="5144135" type="screen16x9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80" userDrawn="1">
          <p15:clr>
            <a:srgbClr val="A4A3A4"/>
          </p15:clr>
        </p15:guide>
        <p15:guide id="2" pos="282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CC0066"/>
    <a:srgbClr val="EB2A03"/>
    <a:srgbClr val="149494"/>
    <a:srgbClr val="DC490E"/>
    <a:srgbClr val="F8F084"/>
    <a:srgbClr val="155755"/>
    <a:srgbClr val="0F3E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359"/>
  </p:normalViewPr>
  <p:slideViewPr>
    <p:cSldViewPr showGuides="1">
      <p:cViewPr varScale="1">
        <p:scale>
          <a:sx n="86" d="100"/>
          <a:sy n="86" d="100"/>
        </p:scale>
        <p:origin x="-1494" y="-84"/>
      </p:cViewPr>
      <p:guideLst>
        <p:guide orient="horz" pos="1780"/>
        <p:guide pos="28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32.xml"/><Relationship Id="rId33" Type="http://schemas.openxmlformats.org/officeDocument/2006/relationships/commentAuthors" Target="commentAuthors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/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C212482-D0CB-4216-8E28-FC78F78C380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/>
          <p:nvPr>
            <p:ph type="sldImg"/>
          </p:nvPr>
        </p:nvSpPr>
        <p:spPr/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8035" indent="0" algn="ctr">
              <a:buNone/>
              <a:defRPr/>
            </a:lvl7pPr>
            <a:lvl8pPr marL="2400935" indent="0" algn="ctr">
              <a:buNone/>
              <a:defRPr/>
            </a:lvl8pPr>
            <a:lvl9pPr marL="2743835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82563" y="4959962"/>
            <a:ext cx="8820150" cy="0"/>
          </a:xfrm>
          <a:prstGeom prst="line">
            <a:avLst/>
          </a:prstGeom>
          <a:ln w="15875">
            <a:solidFill>
              <a:srgbClr val="004B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Freeform 2200"/>
          <p:cNvSpPr/>
          <p:nvPr userDrawn="1">
            <p:custDataLst>
              <p:tags r:id="rId2"/>
            </p:custDataLst>
          </p:nvPr>
        </p:nvSpPr>
        <p:spPr bwMode="auto">
          <a:xfrm>
            <a:off x="1333500" y="1287622"/>
            <a:ext cx="3386138" cy="12702"/>
          </a:xfrm>
          <a:custGeom>
            <a:avLst/>
            <a:gdLst>
              <a:gd name="T0" fmla="*/ 5940 w 5953"/>
              <a:gd name="T1" fmla="*/ 24 h 24"/>
              <a:gd name="T2" fmla="*/ 13 w 5953"/>
              <a:gd name="T3" fmla="*/ 24 h 24"/>
              <a:gd name="T4" fmla="*/ 0 w 5953"/>
              <a:gd name="T5" fmla="*/ 12 h 24"/>
              <a:gd name="T6" fmla="*/ 13 w 5953"/>
              <a:gd name="T7" fmla="*/ 0 h 24"/>
              <a:gd name="T8" fmla="*/ 5940 w 5953"/>
              <a:gd name="T9" fmla="*/ 0 h 24"/>
              <a:gd name="T10" fmla="*/ 5953 w 5953"/>
              <a:gd name="T11" fmla="*/ 12 h 24"/>
              <a:gd name="T12" fmla="*/ 5940 w 595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53" h="24">
                <a:moveTo>
                  <a:pt x="5940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6" y="24"/>
                  <a:pt x="0" y="19"/>
                  <a:pt x="0" y="12"/>
                </a:cubicBezTo>
                <a:cubicBezTo>
                  <a:pt x="0" y="6"/>
                  <a:pt x="6" y="0"/>
                  <a:pt x="13" y="0"/>
                </a:cubicBezTo>
                <a:cubicBezTo>
                  <a:pt x="5940" y="0"/>
                  <a:pt x="5940" y="0"/>
                  <a:pt x="5940" y="0"/>
                </a:cubicBezTo>
                <a:cubicBezTo>
                  <a:pt x="5947" y="0"/>
                  <a:pt x="5953" y="6"/>
                  <a:pt x="5953" y="12"/>
                </a:cubicBezTo>
                <a:cubicBezTo>
                  <a:pt x="5953" y="19"/>
                  <a:pt x="5947" y="24"/>
                  <a:pt x="5940" y="2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pPr fontAlgn="base"/>
            <a:endParaRPr lang="zh-CN" altLang="en-US" sz="100" strike="noStrike" noProof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70550" y="3113472"/>
            <a:ext cx="3294063" cy="18909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4" name="组合 1"/>
          <p:cNvGrpSpPr/>
          <p:nvPr userDrawn="1"/>
        </p:nvGrpSpPr>
        <p:grpSpPr>
          <a:xfrm>
            <a:off x="431800" y="4420146"/>
            <a:ext cx="4953000" cy="585860"/>
            <a:chOff x="2305980" y="3587304"/>
            <a:chExt cx="7607455" cy="1066776"/>
          </a:xfrm>
        </p:grpSpPr>
        <p:pic>
          <p:nvPicPr>
            <p:cNvPr id="7175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789445" y="4002674"/>
              <a:ext cx="955057" cy="566942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" name="直接连接符 7"/>
            <p:cNvCxnSpPr/>
            <p:nvPr>
              <p:custDataLst>
                <p:tags r:id="rId7"/>
              </p:custDataLst>
            </p:nvPr>
          </p:nvCxnSpPr>
          <p:spPr>
            <a:xfrm>
              <a:off x="2305980" y="4573859"/>
              <a:ext cx="7607455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77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579132" y="3587304"/>
              <a:ext cx="514112" cy="1066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60400" y="4763088"/>
            <a:ext cx="2024063" cy="238154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87688" y="4763088"/>
            <a:ext cx="2968625" cy="238154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3088"/>
            <a:ext cx="2025650" cy="238154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4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38"/>
            <a:ext cx="2133600" cy="357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05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38"/>
            <a:ext cx="2895600" cy="357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05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38"/>
            <a:ext cx="2133600" cy="357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05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65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94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23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52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7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.xml"/><Relationship Id="rId2" Type="http://schemas.openxmlformats.org/officeDocument/2006/relationships/image" Target="../media/image7.wmf"/><Relationship Id="rId1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7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4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80"/>
          <p:cNvSpPr/>
          <p:nvPr/>
        </p:nvSpPr>
        <p:spPr>
          <a:xfrm>
            <a:off x="0" y="-22542"/>
            <a:ext cx="1403350" cy="368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要点梳理</a:t>
            </a:r>
            <a:endParaRPr lang="zh-CN" altLang="en-US" sz="2000" b="1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825" y="303213"/>
            <a:ext cx="4135438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一、幂的乘法运算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349250" y="816610"/>
            <a:ext cx="7924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同底数幂的乘法：底数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指数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6" name="组合 6153"/>
          <p:cNvGrpSpPr/>
          <p:nvPr/>
        </p:nvGrpSpPr>
        <p:grpSpPr>
          <a:xfrm>
            <a:off x="2233930" y="1187450"/>
            <a:ext cx="3902075" cy="858838"/>
            <a:chOff x="0" y="0"/>
            <a:chExt cx="2458" cy="541"/>
          </a:xfrm>
        </p:grpSpPr>
        <p:grpSp>
          <p:nvGrpSpPr>
            <p:cNvPr id="7" name="组合 6154"/>
            <p:cNvGrpSpPr/>
            <p:nvPr/>
          </p:nvGrpSpPr>
          <p:grpSpPr>
            <a:xfrm>
              <a:off x="0" y="0"/>
              <a:ext cx="457" cy="519"/>
              <a:chOff x="0" y="0"/>
              <a:chExt cx="457" cy="519"/>
            </a:xfrm>
          </p:grpSpPr>
          <p:sp>
            <p:nvSpPr>
              <p:cNvPr id="9" name="文本框 6155"/>
              <p:cNvSpPr txBox="1"/>
              <p:nvPr/>
            </p:nvSpPr>
            <p:spPr>
              <a:xfrm>
                <a:off x="0" y="0"/>
                <a:ext cx="308" cy="5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4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文本框 6156"/>
              <p:cNvSpPr txBox="1"/>
              <p:nvPr/>
            </p:nvSpPr>
            <p:spPr>
              <a:xfrm>
                <a:off x="192" y="48"/>
                <a:ext cx="26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" name="组合 6157"/>
            <p:cNvGrpSpPr/>
            <p:nvPr/>
          </p:nvGrpSpPr>
          <p:grpSpPr>
            <a:xfrm>
              <a:off x="576" y="0"/>
              <a:ext cx="415" cy="519"/>
              <a:chOff x="0" y="0"/>
              <a:chExt cx="415" cy="519"/>
            </a:xfrm>
          </p:grpSpPr>
          <p:sp>
            <p:nvSpPr>
              <p:cNvPr id="21" name="文本框 6158"/>
              <p:cNvSpPr txBox="1"/>
              <p:nvPr/>
            </p:nvSpPr>
            <p:spPr>
              <a:xfrm>
                <a:off x="0" y="0"/>
                <a:ext cx="308" cy="5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4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文本框 6159"/>
              <p:cNvSpPr txBox="1"/>
              <p:nvPr/>
            </p:nvSpPr>
            <p:spPr>
              <a:xfrm>
                <a:off x="192" y="48"/>
                <a:ext cx="22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" name="文本框 6160"/>
            <p:cNvSpPr txBox="1"/>
            <p:nvPr/>
          </p:nvSpPr>
          <p:spPr>
            <a:xfrm>
              <a:off x="384" y="144"/>
              <a:ext cx="33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·</a:t>
              </a:r>
              <a:endPara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" name="文本框 6161"/>
            <p:cNvSpPr txBox="1"/>
            <p:nvPr/>
          </p:nvSpPr>
          <p:spPr>
            <a:xfrm>
              <a:off x="960" y="96"/>
              <a:ext cx="1498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4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_______.</a:t>
              </a:r>
              <a:endPara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6" name="文本框 9"/>
          <p:cNvSpPr txBox="1"/>
          <p:nvPr/>
        </p:nvSpPr>
        <p:spPr>
          <a:xfrm>
            <a:off x="4388485" y="1176655"/>
            <a:ext cx="12420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4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m+n</a:t>
            </a:r>
            <a:endParaRPr lang="en-US" altLang="zh-CN" sz="48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" name="文本框 10"/>
          <p:cNvSpPr txBox="1"/>
          <p:nvPr/>
        </p:nvSpPr>
        <p:spPr>
          <a:xfrm>
            <a:off x="4393248" y="819785"/>
            <a:ext cx="8937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不变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9" name="文本框 11"/>
          <p:cNvSpPr txBox="1"/>
          <p:nvPr/>
        </p:nvSpPr>
        <p:spPr>
          <a:xfrm>
            <a:off x="6561455" y="823595"/>
            <a:ext cx="8937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相加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" name="文本框 12"/>
          <p:cNvSpPr txBox="1"/>
          <p:nvPr/>
        </p:nvSpPr>
        <p:spPr>
          <a:xfrm>
            <a:off x="377825" y="2048193"/>
            <a:ext cx="7924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幂的乘方：底数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指数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1" name="文本框 13"/>
          <p:cNvSpPr txBox="1"/>
          <p:nvPr/>
        </p:nvSpPr>
        <p:spPr>
          <a:xfrm>
            <a:off x="3435350" y="2048193"/>
            <a:ext cx="89376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不变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" name="文本框 14"/>
          <p:cNvSpPr txBox="1"/>
          <p:nvPr/>
        </p:nvSpPr>
        <p:spPr>
          <a:xfrm>
            <a:off x="5701665" y="2033905"/>
            <a:ext cx="8953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相乘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3" name="组合 6165"/>
          <p:cNvGrpSpPr/>
          <p:nvPr/>
        </p:nvGrpSpPr>
        <p:grpSpPr>
          <a:xfrm>
            <a:off x="2262505" y="2525395"/>
            <a:ext cx="3684588" cy="823913"/>
            <a:chOff x="0" y="0"/>
            <a:chExt cx="2321" cy="519"/>
          </a:xfrm>
        </p:grpSpPr>
        <p:grpSp>
          <p:nvGrpSpPr>
            <p:cNvPr id="34" name="组合 6166"/>
            <p:cNvGrpSpPr/>
            <p:nvPr/>
          </p:nvGrpSpPr>
          <p:grpSpPr>
            <a:xfrm>
              <a:off x="122" y="0"/>
              <a:ext cx="457" cy="519"/>
              <a:chOff x="0" y="0"/>
              <a:chExt cx="457" cy="519"/>
            </a:xfrm>
          </p:grpSpPr>
          <p:sp>
            <p:nvSpPr>
              <p:cNvPr id="35" name="文本框 6167"/>
              <p:cNvSpPr txBox="1"/>
              <p:nvPr/>
            </p:nvSpPr>
            <p:spPr>
              <a:xfrm>
                <a:off x="0" y="0"/>
                <a:ext cx="308" cy="5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4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文本框 6168"/>
              <p:cNvSpPr txBox="1"/>
              <p:nvPr/>
            </p:nvSpPr>
            <p:spPr>
              <a:xfrm>
                <a:off x="192" y="48"/>
                <a:ext cx="26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7" name="组合 6169"/>
            <p:cNvGrpSpPr/>
            <p:nvPr/>
          </p:nvGrpSpPr>
          <p:grpSpPr>
            <a:xfrm>
              <a:off x="0" y="15"/>
              <a:ext cx="2321" cy="493"/>
              <a:chOff x="0" y="0"/>
              <a:chExt cx="2321" cy="493"/>
            </a:xfrm>
          </p:grpSpPr>
          <p:sp>
            <p:nvSpPr>
              <p:cNvPr id="38" name="文本框 6170"/>
              <p:cNvSpPr txBox="1"/>
              <p:nvPr/>
            </p:nvSpPr>
            <p:spPr>
              <a:xfrm>
                <a:off x="0" y="96"/>
                <a:ext cx="816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(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</a:t>
                </a:r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文本框 6171"/>
              <p:cNvSpPr txBox="1"/>
              <p:nvPr/>
            </p:nvSpPr>
            <p:spPr>
              <a:xfrm>
                <a:off x="624" y="0"/>
                <a:ext cx="22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文本框 6172"/>
              <p:cNvSpPr txBox="1"/>
              <p:nvPr/>
            </p:nvSpPr>
            <p:spPr>
              <a:xfrm>
                <a:off x="816" y="48"/>
                <a:ext cx="1505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40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___________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1" name="组合 17"/>
          <p:cNvGrpSpPr/>
          <p:nvPr/>
        </p:nvGrpSpPr>
        <p:grpSpPr>
          <a:xfrm>
            <a:off x="4304030" y="2487295"/>
            <a:ext cx="976313" cy="823913"/>
            <a:chOff x="0" y="0"/>
            <a:chExt cx="1537" cy="1297"/>
          </a:xfrm>
        </p:grpSpPr>
        <p:sp>
          <p:nvSpPr>
            <p:cNvPr id="42" name="文本框 15"/>
            <p:cNvSpPr txBox="1"/>
            <p:nvPr/>
          </p:nvSpPr>
          <p:spPr>
            <a:xfrm>
              <a:off x="0" y="0"/>
              <a:ext cx="770" cy="12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4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3" name="文本框 16"/>
            <p:cNvSpPr txBox="1"/>
            <p:nvPr/>
          </p:nvSpPr>
          <p:spPr>
            <a:xfrm>
              <a:off x="502" y="33"/>
              <a:ext cx="1035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mn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4" name="文本框 18"/>
          <p:cNvSpPr txBox="1"/>
          <p:nvPr/>
        </p:nvSpPr>
        <p:spPr>
          <a:xfrm>
            <a:off x="349250" y="3128010"/>
            <a:ext cx="834326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积的乘方：积的每一个因式分别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，再把所得的幂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5" name="文本框 19"/>
          <p:cNvSpPr txBox="1"/>
          <p:nvPr/>
        </p:nvSpPr>
        <p:spPr>
          <a:xfrm>
            <a:off x="5811203" y="3248025"/>
            <a:ext cx="89376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乘方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6" name="文本框 21"/>
          <p:cNvSpPr txBox="1"/>
          <p:nvPr/>
        </p:nvSpPr>
        <p:spPr>
          <a:xfrm>
            <a:off x="1125855" y="3859530"/>
            <a:ext cx="8937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相乘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47" name="组合 6176"/>
          <p:cNvGrpSpPr/>
          <p:nvPr/>
        </p:nvGrpSpPr>
        <p:grpSpPr>
          <a:xfrm>
            <a:off x="2272983" y="4094798"/>
            <a:ext cx="3586162" cy="858838"/>
            <a:chOff x="0" y="0"/>
            <a:chExt cx="2259" cy="541"/>
          </a:xfrm>
        </p:grpSpPr>
        <p:sp>
          <p:nvSpPr>
            <p:cNvPr id="48" name="文本框 6177"/>
            <p:cNvSpPr txBox="1"/>
            <p:nvPr/>
          </p:nvSpPr>
          <p:spPr>
            <a:xfrm>
              <a:off x="115" y="0"/>
              <a:ext cx="500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4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ab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9" name="文本框 6178"/>
            <p:cNvSpPr txBox="1"/>
            <p:nvPr/>
          </p:nvSpPr>
          <p:spPr>
            <a:xfrm>
              <a:off x="640" y="0"/>
              <a:ext cx="22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0" name="文本框 6179"/>
            <p:cNvSpPr txBox="1"/>
            <p:nvPr/>
          </p:nvSpPr>
          <p:spPr>
            <a:xfrm>
              <a:off x="0" y="126"/>
              <a:ext cx="77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 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)</a:t>
              </a:r>
              <a:endPara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" name="文本框 6180"/>
            <p:cNvSpPr txBox="1"/>
            <p:nvPr/>
          </p:nvSpPr>
          <p:spPr>
            <a:xfrm>
              <a:off x="761" y="96"/>
              <a:ext cx="1498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40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____________.</a:t>
              </a:r>
              <a:endPara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2" name="组合 26"/>
          <p:cNvGrpSpPr/>
          <p:nvPr/>
        </p:nvGrpSpPr>
        <p:grpSpPr>
          <a:xfrm>
            <a:off x="4147185" y="4095115"/>
            <a:ext cx="1289050" cy="835025"/>
            <a:chOff x="0" y="0"/>
            <a:chExt cx="2028" cy="1316"/>
          </a:xfrm>
        </p:grpSpPr>
        <p:sp>
          <p:nvSpPr>
            <p:cNvPr id="53" name="文本框 22"/>
            <p:cNvSpPr txBox="1"/>
            <p:nvPr/>
          </p:nvSpPr>
          <p:spPr>
            <a:xfrm>
              <a:off x="0" y="0"/>
              <a:ext cx="770" cy="12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4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4" name="文本框 23"/>
            <p:cNvSpPr txBox="1"/>
            <p:nvPr/>
          </p:nvSpPr>
          <p:spPr>
            <a:xfrm>
              <a:off x="480" y="120"/>
              <a:ext cx="557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5" name="文本框 24"/>
            <p:cNvSpPr txBox="1"/>
            <p:nvPr/>
          </p:nvSpPr>
          <p:spPr>
            <a:xfrm>
              <a:off x="870" y="17"/>
              <a:ext cx="770" cy="12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4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6" name="文本框 25"/>
            <p:cNvSpPr txBox="1"/>
            <p:nvPr/>
          </p:nvSpPr>
          <p:spPr>
            <a:xfrm>
              <a:off x="1350" y="137"/>
              <a:ext cx="677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28" grpId="0"/>
      <p:bldP spid="29" grpId="0"/>
      <p:bldP spid="26" grpId="0"/>
      <p:bldP spid="30" grpId="0"/>
      <p:bldP spid="31" grpId="0"/>
      <p:bldP spid="32" grpId="0"/>
      <p:bldP spid="44" grpId="0"/>
      <p:bldP spid="45" grpId="0"/>
      <p:bldP spid="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30734"/>
          <p:cNvGrpSpPr/>
          <p:nvPr/>
        </p:nvGrpSpPr>
        <p:grpSpPr>
          <a:xfrm>
            <a:off x="251778" y="411163"/>
            <a:ext cx="1878012" cy="576262"/>
            <a:chOff x="0" y="0"/>
            <a:chExt cx="1183" cy="363"/>
          </a:xfrm>
        </p:grpSpPr>
        <p:grpSp>
          <p:nvGrpSpPr>
            <p:cNvPr id="4" name="组合 35"/>
            <p:cNvGrpSpPr/>
            <p:nvPr/>
          </p:nvGrpSpPr>
          <p:grpSpPr>
            <a:xfrm>
              <a:off x="0" y="0"/>
              <a:ext cx="1183" cy="363"/>
              <a:chOff x="0" y="0"/>
              <a:chExt cx="648072" cy="648072"/>
            </a:xfrm>
          </p:grpSpPr>
          <p:sp>
            <p:nvSpPr>
              <p:cNvPr id="5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椭圆 57"/>
              <p:cNvSpPr/>
              <p:nvPr/>
            </p:nvSpPr>
            <p:spPr>
              <a:xfrm>
                <a:off x="72008" y="0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" name="TextBox 55"/>
            <p:cNvSpPr txBox="1"/>
            <p:nvPr/>
          </p:nvSpPr>
          <p:spPr>
            <a:xfrm>
              <a:off x="158" y="3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32"/>
          <p:cNvSpPr/>
          <p:nvPr/>
        </p:nvSpPr>
        <p:spPr>
          <a:xfrm>
            <a:off x="410210" y="937260"/>
            <a:ext cx="585343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下列计算不正确的是（   ）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A. 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÷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 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B. (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6   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C.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·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7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     D.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·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4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TextBox 33"/>
          <p:cNvSpPr txBox="1"/>
          <p:nvPr/>
        </p:nvSpPr>
        <p:spPr>
          <a:xfrm>
            <a:off x="4479290" y="1099503"/>
            <a:ext cx="438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45"/>
          <p:cNvSpPr txBox="1"/>
          <p:nvPr/>
        </p:nvSpPr>
        <p:spPr>
          <a:xfrm>
            <a:off x="395605" y="3665855"/>
            <a:ext cx="74422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[0.25×(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4)]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2023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×0.5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300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×0.5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1907858" y="4294505"/>
            <a:ext cx="61874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(2×0.5)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300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×0.5 =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0.5 =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1.5.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0210" y="3028315"/>
            <a:ext cx="6311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计算：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0.25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2023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×(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4)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2023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8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100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×0.5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301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257493" y="217170"/>
            <a:ext cx="7679055" cy="12966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3.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已知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3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m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= 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9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n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= 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，求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3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+2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800" baseline="30000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i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n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的值；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比较大小：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20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15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10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TextBox 45"/>
          <p:cNvSpPr txBox="1"/>
          <p:nvPr/>
        </p:nvSpPr>
        <p:spPr>
          <a:xfrm>
            <a:off x="251460" y="3004185"/>
            <a:ext cx="43053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(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16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250825" y="3773170"/>
            <a:ext cx="25095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∵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16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&gt; 15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257810" y="4389755"/>
            <a:ext cx="20631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∴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4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20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&gt; 15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矩形 19"/>
          <p:cNvSpPr/>
          <p:nvPr/>
        </p:nvSpPr>
        <p:spPr>
          <a:xfrm>
            <a:off x="257810" y="2571750"/>
            <a:ext cx="87991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(3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÷(3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÷(9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6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÷2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9.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4"/>
          <p:cNvSpPr txBox="1"/>
          <p:nvPr/>
        </p:nvSpPr>
        <p:spPr>
          <a:xfrm>
            <a:off x="220663" y="1489075"/>
            <a:ext cx="42760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∵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" name="矩形 5"/>
          <p:cNvSpPr/>
          <p:nvPr/>
        </p:nvSpPr>
        <p:spPr>
          <a:xfrm>
            <a:off x="221615" y="2008505"/>
            <a:ext cx="7944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∴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+2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·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3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·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en-US" altLang="zh-CN" sz="2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12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1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11"/>
          <p:cNvGrpSpPr/>
          <p:nvPr/>
        </p:nvGrpSpPr>
        <p:grpSpPr>
          <a:xfrm>
            <a:off x="250825" y="408940"/>
            <a:ext cx="3576179" cy="514350"/>
            <a:chOff x="0" y="0"/>
            <a:chExt cx="2971841" cy="530371"/>
          </a:xfrm>
        </p:grpSpPr>
        <p:sp>
          <p:nvSpPr>
            <p:cNvPr id="4" name="圆角矩形 31"/>
            <p:cNvSpPr/>
            <p:nvPr/>
          </p:nvSpPr>
          <p:spPr>
            <a:xfrm>
              <a:off x="0" y="0"/>
              <a:ext cx="2971841" cy="530267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lnSpc>
                  <a:spcPct val="90000"/>
                </a:lnSpc>
              </a:pPr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文本框 19"/>
            <p:cNvSpPr/>
            <p:nvPr/>
          </p:nvSpPr>
          <p:spPr>
            <a:xfrm>
              <a:off x="127701" y="37322"/>
              <a:ext cx="2813123" cy="4930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9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考点二  整式的运算</a:t>
              </a:r>
              <a:endPara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11"/>
          <p:cNvSpPr txBox="1"/>
          <p:nvPr/>
        </p:nvSpPr>
        <p:spPr>
          <a:xfrm>
            <a:off x="201295" y="977265"/>
            <a:ext cx="8919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b="1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计算：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[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)]÷3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其中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=3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43"/>
          <p:cNvSpPr txBox="1"/>
          <p:nvPr/>
        </p:nvSpPr>
        <p:spPr>
          <a:xfrm>
            <a:off x="222568" y="1364615"/>
            <a:ext cx="8640762" cy="11245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解析：在计算整式的加、减、乘、除、乘方的运算中，一要注意运算顺序，二要熟练正确地运用运算法则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45"/>
          <p:cNvSpPr txBox="1"/>
          <p:nvPr/>
        </p:nvSpPr>
        <p:spPr>
          <a:xfrm>
            <a:off x="229235" y="2380615"/>
            <a:ext cx="6461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)÷3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1732280" y="2934335"/>
            <a:ext cx="33648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)÷3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75778" y="3348038"/>
          <a:ext cx="1639887" cy="90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" imgW="736600" imgH="405765" progId="Equation.DSMT4">
                  <p:embed/>
                </p:oleObj>
              </mc:Choice>
              <mc:Fallback>
                <p:oleObj name="" r:id="rId1" imgW="736600" imgH="40576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75778" y="3348038"/>
                        <a:ext cx="1639887" cy="903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5"/>
          <p:cNvSpPr txBox="1"/>
          <p:nvPr/>
        </p:nvSpPr>
        <p:spPr>
          <a:xfrm>
            <a:off x="965835" y="4194810"/>
            <a:ext cx="32372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= 1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= 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时，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6" name="组合 7"/>
          <p:cNvGrpSpPr/>
          <p:nvPr/>
        </p:nvGrpSpPr>
        <p:grpSpPr>
          <a:xfrm>
            <a:off x="4002088" y="3983980"/>
            <a:ext cx="3843337" cy="903288"/>
            <a:chOff x="0" y="-44"/>
            <a:chExt cx="6052" cy="1422"/>
          </a:xfrm>
        </p:grpSpPr>
        <p:sp>
          <p:nvSpPr>
            <p:cNvPr id="17" name="TextBox 45"/>
            <p:cNvSpPr txBox="1"/>
            <p:nvPr/>
          </p:nvSpPr>
          <p:spPr>
            <a:xfrm>
              <a:off x="0" y="0"/>
              <a:ext cx="6052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原式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=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8" name="对象 1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837" y="-44"/>
            <a:ext cx="3783" cy="14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" name="" r:id="rId3" imgW="1079500" imgH="405765" progId="Equation.DSMT4">
                    <p:embed/>
                  </p:oleObj>
                </mc:Choice>
                <mc:Fallback>
                  <p:oleObj name="" r:id="rId3" imgW="1079500" imgH="405765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837" y="-44"/>
                          <a:ext cx="3783" cy="14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43"/>
          <p:cNvSpPr txBox="1"/>
          <p:nvPr/>
        </p:nvSpPr>
        <p:spPr>
          <a:xfrm>
            <a:off x="538480" y="1114425"/>
            <a:ext cx="8144510" cy="3449955"/>
          </a:xfrm>
          <a:prstGeom prst="rect">
            <a:avLst/>
          </a:prstGeom>
          <a:noFill/>
          <a:ln w="25400" cap="flat" cmpd="sng">
            <a:solidFill>
              <a:srgbClr val="CC0066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整式的乘除法主要包括单项式乘单项式、单项式乘多项式、多项式乘多项式以及单项式除以单项式、多项式除以单项式，其中单项式乘单项式是整式乘除的基础，必须熟练掌握其运算法则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整式的混合运算，要按照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先算乘方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再算乘除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最后算加减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的顺序进行，有括号的要先算括号里的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229235" y="436880"/>
            <a:ext cx="1696720" cy="542358"/>
            <a:chOff x="0" y="0"/>
            <a:chExt cx="4104456" cy="469395"/>
          </a:xfrm>
        </p:grpSpPr>
        <p:sp>
          <p:nvSpPr>
            <p:cNvPr id="4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lnSpc>
                  <a:spcPct val="90000"/>
                </a:lnSpc>
              </a:pPr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文本框 19"/>
            <p:cNvSpPr/>
            <p:nvPr/>
          </p:nvSpPr>
          <p:spPr>
            <a:xfrm>
              <a:off x="73019" y="48419"/>
              <a:ext cx="4031437" cy="4138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lnSpc>
                  <a:spcPct val="9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归纳总结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62479"/>
          <p:cNvGrpSpPr/>
          <p:nvPr/>
        </p:nvGrpSpPr>
        <p:grpSpPr>
          <a:xfrm>
            <a:off x="282575" y="480378"/>
            <a:ext cx="1878013" cy="576262"/>
            <a:chOff x="0" y="0"/>
            <a:chExt cx="1183" cy="363"/>
          </a:xfrm>
        </p:grpSpPr>
        <p:grpSp>
          <p:nvGrpSpPr>
            <p:cNvPr id="4" name="组合 35"/>
            <p:cNvGrpSpPr/>
            <p:nvPr/>
          </p:nvGrpSpPr>
          <p:grpSpPr>
            <a:xfrm>
              <a:off x="0" y="0"/>
              <a:ext cx="1183" cy="363"/>
              <a:chOff x="0" y="0"/>
              <a:chExt cx="648072" cy="648072"/>
            </a:xfrm>
          </p:grpSpPr>
          <p:sp>
            <p:nvSpPr>
              <p:cNvPr id="5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椭圆 57"/>
              <p:cNvSpPr/>
              <p:nvPr/>
            </p:nvSpPr>
            <p:spPr>
              <a:xfrm>
                <a:off x="72008" y="0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" name="TextBox 55"/>
            <p:cNvSpPr txBox="1"/>
            <p:nvPr/>
          </p:nvSpPr>
          <p:spPr>
            <a:xfrm>
              <a:off x="150" y="23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2"/>
          <p:cNvSpPr/>
          <p:nvPr/>
        </p:nvSpPr>
        <p:spPr>
          <a:xfrm>
            <a:off x="282575" y="984885"/>
            <a:ext cx="8740775" cy="37103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2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一个长方形的面积是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，宽为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，则长方形的长为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defTabSz="914400">
              <a:lnSpc>
                <a:spcPct val="2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已知多项式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除以一个多项式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，所得商为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，余式为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则这个多项式是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1476375" y="2190115"/>
            <a:ext cx="20993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/>
          <p:nvPr/>
        </p:nvGraphicFramePr>
        <p:xfrm>
          <a:off x="6412230" y="3625850"/>
          <a:ext cx="1660525" cy="935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" imgW="750570" imgH="394335" progId="Equation.DSMT4">
                  <p:embed/>
                </p:oleObj>
              </mc:Choice>
              <mc:Fallback>
                <p:oleObj name="" r:id="rId1" imgW="750570" imgH="394335" progId="Equation.DSMT4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12230" y="3625850"/>
                        <a:ext cx="1660525" cy="9359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0340" y="317500"/>
            <a:ext cx="6112510" cy="2934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6.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计算：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(1) 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·3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·(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(3) 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)·(3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(4) (2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)(3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；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(5) [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)]÷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矩形 3087"/>
          <p:cNvSpPr/>
          <p:nvPr/>
        </p:nvSpPr>
        <p:spPr>
          <a:xfrm>
            <a:off x="153670" y="3218657"/>
            <a:ext cx="39001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矩形 10251"/>
          <p:cNvSpPr/>
          <p:nvPr/>
        </p:nvSpPr>
        <p:spPr>
          <a:xfrm>
            <a:off x="4763453" y="3204052"/>
            <a:ext cx="32512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原式＝－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矩形 4103"/>
          <p:cNvSpPr/>
          <p:nvPr/>
        </p:nvSpPr>
        <p:spPr>
          <a:xfrm>
            <a:off x="846455" y="3771107"/>
            <a:ext cx="3992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(3)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矩形 4107"/>
          <p:cNvSpPr/>
          <p:nvPr/>
        </p:nvSpPr>
        <p:spPr>
          <a:xfrm>
            <a:off x="4763770" y="3771266"/>
            <a:ext cx="43053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(4)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17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矩形 7180"/>
          <p:cNvSpPr/>
          <p:nvPr/>
        </p:nvSpPr>
        <p:spPr>
          <a:xfrm>
            <a:off x="846455" y="4371817"/>
            <a:ext cx="29578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(5)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11"/>
          <p:cNvGrpSpPr/>
          <p:nvPr/>
        </p:nvGrpSpPr>
        <p:grpSpPr>
          <a:xfrm>
            <a:off x="179705" y="410845"/>
            <a:ext cx="4242435" cy="485775"/>
            <a:chOff x="0" y="0"/>
            <a:chExt cx="3455424" cy="530267"/>
          </a:xfrm>
        </p:grpSpPr>
        <p:sp>
          <p:nvSpPr>
            <p:cNvPr id="9" name="圆角矩形 31"/>
            <p:cNvSpPr/>
            <p:nvPr/>
          </p:nvSpPr>
          <p:spPr>
            <a:xfrm>
              <a:off x="0" y="0"/>
              <a:ext cx="3455424" cy="530267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lnSpc>
                  <a:spcPct val="90000"/>
                </a:lnSpc>
              </a:pPr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文本框 19"/>
            <p:cNvSpPr/>
            <p:nvPr/>
          </p:nvSpPr>
          <p:spPr>
            <a:xfrm>
              <a:off x="69305" y="6931"/>
              <a:ext cx="3354570" cy="5219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9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考点三   乘法公式的运用</a:t>
              </a:r>
              <a:endPara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377190" y="858520"/>
            <a:ext cx="845312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b="1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先化简，再求值：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[(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 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)(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－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)]÷2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其中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 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y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 1.5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377190" y="1824990"/>
            <a:ext cx="851979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解析：运用平方差公式和完全平方公式，先计算括号内的，再计算整式的除法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45"/>
          <p:cNvSpPr txBox="1"/>
          <p:nvPr/>
        </p:nvSpPr>
        <p:spPr>
          <a:xfrm>
            <a:off x="4643755" y="4352290"/>
            <a:ext cx="31680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3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1.5 = 1.5.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文本框 2"/>
          <p:cNvSpPr txBox="1"/>
          <p:nvPr/>
        </p:nvSpPr>
        <p:spPr>
          <a:xfrm>
            <a:off x="595630" y="2884170"/>
            <a:ext cx="6027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)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2098040" y="3348673"/>
            <a:ext cx="27660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(2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)÷2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" name="文本框 5"/>
          <p:cNvSpPr txBox="1"/>
          <p:nvPr/>
        </p:nvSpPr>
        <p:spPr>
          <a:xfrm>
            <a:off x="2101215" y="3830320"/>
            <a:ext cx="12566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" name="文本框 6"/>
          <p:cNvSpPr txBox="1"/>
          <p:nvPr/>
        </p:nvSpPr>
        <p:spPr>
          <a:xfrm>
            <a:off x="1328420" y="4340225"/>
            <a:ext cx="35058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1.5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时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17"/>
          <p:cNvGrpSpPr/>
          <p:nvPr/>
        </p:nvGrpSpPr>
        <p:grpSpPr>
          <a:xfrm>
            <a:off x="327025" y="687705"/>
            <a:ext cx="1802751" cy="523056"/>
            <a:chOff x="0" y="0"/>
            <a:chExt cx="4104456" cy="469395"/>
          </a:xfrm>
        </p:grpSpPr>
        <p:sp>
          <p:nvSpPr>
            <p:cNvPr id="4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文本框 19"/>
            <p:cNvSpPr/>
            <p:nvPr/>
          </p:nvSpPr>
          <p:spPr>
            <a:xfrm>
              <a:off x="151774" y="60955"/>
              <a:ext cx="3654860" cy="3909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>
                <a:lnSpc>
                  <a:spcPct val="8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归纳总结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" name="文本框 19"/>
          <p:cNvSpPr txBox="1"/>
          <p:nvPr/>
        </p:nvSpPr>
        <p:spPr>
          <a:xfrm>
            <a:off x="354330" y="1659890"/>
            <a:ext cx="8456295" cy="2030095"/>
          </a:xfrm>
          <a:prstGeom prst="rect">
            <a:avLst/>
          </a:prstGeom>
          <a:noFill/>
          <a:ln w="25400" cap="flat" cmpd="sng">
            <a:solidFill>
              <a:srgbClr val="CC0066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整式的乘法公式包括平方差公式和完全平方公式，在计算多项式的乘法时，对于符合这三个公式结构特征的式子，运用公式可减少运算量，提高解题速度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6149"/>
          <p:cNvSpPr/>
          <p:nvPr/>
        </p:nvSpPr>
        <p:spPr>
          <a:xfrm>
            <a:off x="327660" y="731520"/>
            <a:ext cx="8228013" cy="42259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．下列计算中，正确的是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(        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   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   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已知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nx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36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n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的值为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(        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  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±6   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±12  	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±18  	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±72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9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" name="组合 62479"/>
          <p:cNvGrpSpPr/>
          <p:nvPr/>
        </p:nvGrpSpPr>
        <p:grpSpPr>
          <a:xfrm>
            <a:off x="67310" y="345900"/>
            <a:ext cx="1878330" cy="517700"/>
            <a:chOff x="0" y="-14"/>
            <a:chExt cx="1183" cy="377"/>
          </a:xfrm>
        </p:grpSpPr>
        <p:grpSp>
          <p:nvGrpSpPr>
            <p:cNvPr id="4" name="组合 35"/>
            <p:cNvGrpSpPr/>
            <p:nvPr/>
          </p:nvGrpSpPr>
          <p:grpSpPr>
            <a:xfrm>
              <a:off x="0" y="0"/>
              <a:ext cx="1183" cy="363"/>
              <a:chOff x="0" y="0"/>
              <a:chExt cx="648072" cy="648072"/>
            </a:xfrm>
          </p:grpSpPr>
          <p:sp>
            <p:nvSpPr>
              <p:cNvPr id="5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椭圆 57"/>
              <p:cNvSpPr/>
              <p:nvPr/>
            </p:nvSpPr>
            <p:spPr>
              <a:xfrm>
                <a:off x="72008" y="0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" name="TextBox 55"/>
            <p:cNvSpPr txBox="1"/>
            <p:nvPr/>
          </p:nvSpPr>
          <p:spPr>
            <a:xfrm>
              <a:off x="149" y="-14"/>
              <a:ext cx="898" cy="3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6151"/>
          <p:cNvSpPr/>
          <p:nvPr/>
        </p:nvSpPr>
        <p:spPr>
          <a:xfrm>
            <a:off x="4860290" y="842645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6153"/>
          <p:cNvSpPr/>
          <p:nvPr/>
        </p:nvSpPr>
        <p:spPr>
          <a:xfrm>
            <a:off x="7409815" y="3397091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6155"/>
          <p:cNvSpPr/>
          <p:nvPr/>
        </p:nvSpPr>
        <p:spPr>
          <a:xfrm>
            <a:off x="6616383" y="4400709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38</a:t>
            </a:r>
            <a:endParaRPr lang="en-US" altLang="zh-CN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矩形 2052"/>
          <p:cNvSpPr/>
          <p:nvPr/>
        </p:nvSpPr>
        <p:spPr>
          <a:xfrm>
            <a:off x="393700" y="292259"/>
            <a:ext cx="1783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10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计算：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矩形 2054"/>
          <p:cNvSpPr/>
          <p:nvPr/>
        </p:nvSpPr>
        <p:spPr>
          <a:xfrm>
            <a:off x="381000" y="662940"/>
            <a:ext cx="836993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(1)(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；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(2)(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(3)(3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400050" y="1823562"/>
            <a:ext cx="59524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矩形 2"/>
          <p:cNvSpPr/>
          <p:nvPr/>
        </p:nvSpPr>
        <p:spPr>
          <a:xfrm>
            <a:off x="1116013" y="2778761"/>
            <a:ext cx="53047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[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3)][(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3)]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2333943" y="2304415"/>
            <a:ext cx="5499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= 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2333943" y="3298825"/>
            <a:ext cx="49707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" name="矩形 10"/>
          <p:cNvSpPr/>
          <p:nvPr/>
        </p:nvSpPr>
        <p:spPr>
          <a:xfrm>
            <a:off x="1116013" y="3800158"/>
            <a:ext cx="46316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(3)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[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)(3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)]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1"/>
          <p:cNvSpPr txBox="1"/>
          <p:nvPr/>
        </p:nvSpPr>
        <p:spPr>
          <a:xfrm>
            <a:off x="2333943" y="4327525"/>
            <a:ext cx="5554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(9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81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72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0" grpId="0"/>
      <p:bldP spid="7" grpId="1"/>
      <p:bldP spid="13" grpId="0"/>
      <p:bldP spid="14" grpId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9"/>
          <p:cNvSpPr txBox="1"/>
          <p:nvPr/>
        </p:nvSpPr>
        <p:spPr>
          <a:xfrm>
            <a:off x="581025" y="1222693"/>
            <a:ext cx="7519988" cy="694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将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相乘作为积的系数；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7825" y="303530"/>
            <a:ext cx="29584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二、整式的乘法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377825" y="800100"/>
            <a:ext cx="34709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单项式乘单项式：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1518285" y="1322705"/>
            <a:ext cx="23161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单项式的系数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581025" y="1857375"/>
            <a:ext cx="7519988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相同字母的因式，利用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_________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的乘法，  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作为积的一个因式；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4715510" y="1957070"/>
            <a:ext cx="16986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同底数幂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574040" y="2988945"/>
            <a:ext cx="7519988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(3)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单独出现的字母，连同它的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，作为积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的一个因式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3"/>
          <p:cNvSpPr txBox="1"/>
          <p:nvPr/>
        </p:nvSpPr>
        <p:spPr>
          <a:xfrm>
            <a:off x="5513705" y="3074988"/>
            <a:ext cx="10334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指数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579755" y="4237990"/>
            <a:ext cx="63646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注：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单项式乘单项式，积为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4989830" y="4223703"/>
            <a:ext cx="13652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单项式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/>
      <p:bldP spid="8" grpId="0"/>
      <p:bldP spid="7" grpId="0"/>
      <p:bldP spid="17" grpId="0"/>
      <p:bldP spid="18" grpId="0"/>
      <p:bldP spid="19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矩形 4101"/>
          <p:cNvSpPr/>
          <p:nvPr/>
        </p:nvSpPr>
        <p:spPr>
          <a:xfrm>
            <a:off x="539433" y="339408"/>
            <a:ext cx="32746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用简便方法计算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矩形 4103"/>
          <p:cNvSpPr/>
          <p:nvPr/>
        </p:nvSpPr>
        <p:spPr>
          <a:xfrm>
            <a:off x="755333" y="780098"/>
            <a:ext cx="4739640" cy="14700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266700" eaLnBrk="0" hangingPunct="0">
              <a:lnSpc>
                <a:spcPct val="16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(1) 200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400×199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199</a:t>
            </a:r>
            <a:r>
              <a:rPr lang="en-US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eaLnBrk="0" hangingPunct="0">
              <a:lnSpc>
                <a:spcPct val="16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(2) 999×1001.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4105"/>
          <p:cNvSpPr/>
          <p:nvPr/>
        </p:nvSpPr>
        <p:spPr>
          <a:xfrm>
            <a:off x="539750" y="2341722"/>
            <a:ext cx="53047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(200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199)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矩形 4107"/>
          <p:cNvSpPr/>
          <p:nvPr/>
        </p:nvSpPr>
        <p:spPr>
          <a:xfrm>
            <a:off x="1246505" y="3067686"/>
            <a:ext cx="48920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(1000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1)(1000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1)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2540318" y="4370070"/>
            <a:ext cx="1871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999999.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文本框 2"/>
          <p:cNvSpPr txBox="1"/>
          <p:nvPr/>
        </p:nvSpPr>
        <p:spPr>
          <a:xfrm>
            <a:off x="2550160" y="3731895"/>
            <a:ext cx="19875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1000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1"/>
          <p:cNvGrpSpPr/>
          <p:nvPr/>
        </p:nvGrpSpPr>
        <p:grpSpPr>
          <a:xfrm>
            <a:off x="250825" y="407035"/>
            <a:ext cx="4572636" cy="492125"/>
            <a:chOff x="0" y="0"/>
            <a:chExt cx="3724370" cy="530952"/>
          </a:xfrm>
        </p:grpSpPr>
        <p:sp>
          <p:nvSpPr>
            <p:cNvPr id="3" name="圆角矩形 31"/>
            <p:cNvSpPr/>
            <p:nvPr/>
          </p:nvSpPr>
          <p:spPr>
            <a:xfrm>
              <a:off x="0" y="0"/>
              <a:ext cx="3706784" cy="530267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lnSpc>
                  <a:spcPct val="90000"/>
                </a:lnSpc>
              </a:pPr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" name="文本框 19"/>
            <p:cNvSpPr/>
            <p:nvPr/>
          </p:nvSpPr>
          <p:spPr>
            <a:xfrm>
              <a:off x="57927" y="15072"/>
              <a:ext cx="3666443" cy="5158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9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考点四   因式分解及其应用</a:t>
              </a:r>
              <a:endPara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7173"/>
          <p:cNvSpPr/>
          <p:nvPr/>
        </p:nvSpPr>
        <p:spPr>
          <a:xfrm>
            <a:off x="217805" y="922973"/>
            <a:ext cx="889952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下列等式从左到右的变形，属于因式分解的是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(      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1)(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矩形 7178"/>
          <p:cNvSpPr/>
          <p:nvPr/>
        </p:nvSpPr>
        <p:spPr>
          <a:xfrm>
            <a:off x="8417243" y="949484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6050" y="3066098"/>
            <a:ext cx="8963025" cy="1986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点拨：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(1)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多项式的因式分解的定义包含两个方面的条件，第一，等式的左边是一个多项式；第二，等式的右边要化成几个整式的乘积的形式，这里指等式的整个右边化成积的形式；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分解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过程从左到右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要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保持恒等变形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3"/>
          <p:cNvGrpSpPr/>
          <p:nvPr/>
        </p:nvGrpSpPr>
        <p:grpSpPr>
          <a:xfrm>
            <a:off x="160020" y="248285"/>
            <a:ext cx="8229600" cy="1928058"/>
            <a:chOff x="0" y="0"/>
            <a:chExt cx="12962" cy="3038"/>
          </a:xfrm>
        </p:grpSpPr>
        <p:sp>
          <p:nvSpPr>
            <p:cNvPr id="4" name="文本框 1"/>
            <p:cNvSpPr txBox="1"/>
            <p:nvPr/>
          </p:nvSpPr>
          <p:spPr>
            <a:xfrm>
              <a:off x="0" y="0"/>
              <a:ext cx="12962" cy="27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例</a:t>
              </a:r>
              <a:r>
                <a:rPr lang="en-US" altLang="zh-CN" sz="28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6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把多项式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r>
                <a:rPr lang="zh-CN" altLang="en-US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zh-CN" altLang="en-US" sz="2800" baseline="300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－8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分解因式，结果正确的是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(       )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A．2(</a:t>
              </a:r>
              <a:r>
                <a:rPr lang="zh-CN" altLang="en-US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zh-CN" altLang="en-US" sz="2800" baseline="300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－8)  	  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 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B．2(</a:t>
              </a:r>
              <a:r>
                <a:rPr lang="zh-CN" altLang="en-US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－2)</a:t>
              </a:r>
              <a:r>
                <a:rPr lang="zh-CN" altLang="en-US" sz="2800" baseline="300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C．2(</a:t>
              </a:r>
              <a:r>
                <a:rPr lang="zh-CN" altLang="en-US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＋2)(</a:t>
              </a:r>
              <a:r>
                <a:rPr lang="zh-CN" altLang="en-US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－2)   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D．2</a:t>
              </a:r>
              <a:r>
                <a:rPr lang="zh-CN" altLang="en-US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(</a:t>
              </a:r>
              <a:r>
                <a:rPr lang="zh-CN" altLang="en-US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－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)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5" name="对象 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8646" y="1585"/>
            <a:ext cx="559" cy="1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646" y="1585"/>
                          <a:ext cx="559" cy="145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TextBox 3"/>
          <p:cNvSpPr txBox="1"/>
          <p:nvPr/>
        </p:nvSpPr>
        <p:spPr>
          <a:xfrm>
            <a:off x="7781608" y="364490"/>
            <a:ext cx="439737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43"/>
          <p:cNvSpPr txBox="1"/>
          <p:nvPr/>
        </p:nvSpPr>
        <p:spPr>
          <a:xfrm>
            <a:off x="416560" y="2649855"/>
            <a:ext cx="8235315" cy="2158365"/>
          </a:xfrm>
          <a:prstGeom prst="rect">
            <a:avLst/>
          </a:prstGeom>
          <a:noFill/>
          <a:ln w="25400" cap="flat" cmpd="sng">
            <a:solidFill>
              <a:srgbClr val="CC0066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因式分解是把一个多项式化成几个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整式的积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的形式，它与整式乘法互为逆运算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因式分解时，一般先考虑提公因式，再考虑用公式法分解，并且要求分解到每一个因式都不能再分解为止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组合 17"/>
          <p:cNvGrpSpPr/>
          <p:nvPr/>
        </p:nvGrpSpPr>
        <p:grpSpPr>
          <a:xfrm>
            <a:off x="251460" y="2033905"/>
            <a:ext cx="1699900" cy="554038"/>
            <a:chOff x="0" y="0"/>
            <a:chExt cx="4104456" cy="469395"/>
          </a:xfrm>
        </p:grpSpPr>
        <p:sp>
          <p:nvSpPr>
            <p:cNvPr id="9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文本框 19"/>
            <p:cNvSpPr/>
            <p:nvPr/>
          </p:nvSpPr>
          <p:spPr>
            <a:xfrm>
              <a:off x="60661" y="6993"/>
              <a:ext cx="3875994" cy="4422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归纳总结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62479"/>
          <p:cNvGrpSpPr/>
          <p:nvPr/>
        </p:nvGrpSpPr>
        <p:grpSpPr>
          <a:xfrm>
            <a:off x="210820" y="429578"/>
            <a:ext cx="1878013" cy="576262"/>
            <a:chOff x="0" y="0"/>
            <a:chExt cx="1183" cy="363"/>
          </a:xfrm>
        </p:grpSpPr>
        <p:grpSp>
          <p:nvGrpSpPr>
            <p:cNvPr id="3" name="组合 35"/>
            <p:cNvGrpSpPr/>
            <p:nvPr/>
          </p:nvGrpSpPr>
          <p:grpSpPr>
            <a:xfrm>
              <a:off x="0" y="0"/>
              <a:ext cx="1183" cy="363"/>
              <a:chOff x="0" y="0"/>
              <a:chExt cx="648072" cy="648072"/>
            </a:xfrm>
          </p:grpSpPr>
          <p:sp>
            <p:nvSpPr>
              <p:cNvPr id="4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" name="椭圆 57"/>
              <p:cNvSpPr/>
              <p:nvPr/>
            </p:nvSpPr>
            <p:spPr>
              <a:xfrm>
                <a:off x="72008" y="0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6" name="TextBox 55"/>
            <p:cNvSpPr txBox="1"/>
            <p:nvPr/>
          </p:nvSpPr>
          <p:spPr>
            <a:xfrm>
              <a:off x="133" y="11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7176"/>
          <p:cNvSpPr/>
          <p:nvPr/>
        </p:nvSpPr>
        <p:spPr>
          <a:xfrm>
            <a:off x="224790" y="896620"/>
            <a:ext cx="8894445" cy="39674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8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分解因式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的结果是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________.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已知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已知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的值为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已知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3)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9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是一个完全平方式，则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矩形 7182"/>
          <p:cNvSpPr/>
          <p:nvPr/>
        </p:nvSpPr>
        <p:spPr>
          <a:xfrm>
            <a:off x="5825808" y="1148715"/>
            <a:ext cx="14859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7184"/>
          <p:cNvSpPr/>
          <p:nvPr/>
        </p:nvSpPr>
        <p:spPr>
          <a:xfrm>
            <a:off x="7954328" y="1924050"/>
            <a:ext cx="6270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矩形 9224"/>
          <p:cNvSpPr/>
          <p:nvPr/>
        </p:nvSpPr>
        <p:spPr>
          <a:xfrm>
            <a:off x="7091045" y="2715578"/>
            <a:ext cx="4492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矩形 9226"/>
          <p:cNvSpPr/>
          <p:nvPr/>
        </p:nvSpPr>
        <p:spPr>
          <a:xfrm>
            <a:off x="1457325" y="4254024"/>
            <a:ext cx="15201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或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0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11"/>
          <p:cNvSpPr txBox="1"/>
          <p:nvPr/>
        </p:nvSpPr>
        <p:spPr>
          <a:xfrm>
            <a:off x="107315" y="219075"/>
            <a:ext cx="877316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16.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如图所示，在边长为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的正方形中剪去边长为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b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的小正方形，把剩下的部分拼成梯形，分别计算这两个图形阴影部分的面积，可验证公式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3" name="组合 5"/>
          <p:cNvGrpSpPr/>
          <p:nvPr/>
        </p:nvGrpSpPr>
        <p:grpSpPr>
          <a:xfrm>
            <a:off x="784860" y="2235835"/>
            <a:ext cx="7429500" cy="2592388"/>
            <a:chOff x="0" y="0"/>
            <a:chExt cx="11700" cy="4083"/>
          </a:xfrm>
        </p:grpSpPr>
        <p:sp>
          <p:nvSpPr>
            <p:cNvPr id="4" name="TextBox 23"/>
            <p:cNvSpPr txBox="1"/>
            <p:nvPr/>
          </p:nvSpPr>
          <p:spPr>
            <a:xfrm>
              <a:off x="814" y="0"/>
              <a:ext cx="560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zh-CN" alt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grpSp>
          <p:nvGrpSpPr>
            <p:cNvPr id="7" name="组合 27"/>
            <p:cNvGrpSpPr/>
            <p:nvPr/>
          </p:nvGrpSpPr>
          <p:grpSpPr>
            <a:xfrm>
              <a:off x="-1" y="635"/>
              <a:ext cx="11700" cy="3447"/>
              <a:chOff x="0" y="0"/>
              <a:chExt cx="7429350" cy="2188524"/>
            </a:xfrm>
          </p:grpSpPr>
          <p:grpSp>
            <p:nvGrpSpPr>
              <p:cNvPr id="8" name="组合 15"/>
              <p:cNvGrpSpPr/>
              <p:nvPr/>
            </p:nvGrpSpPr>
            <p:grpSpPr>
              <a:xfrm>
                <a:off x="318914" y="0"/>
                <a:ext cx="1853852" cy="1853853"/>
                <a:chOff x="0" y="0"/>
                <a:chExt cx="1853852" cy="1853853"/>
              </a:xfrm>
            </p:grpSpPr>
            <p:sp>
              <p:nvSpPr>
                <p:cNvPr id="9" name="任意多边形 8"/>
                <p:cNvSpPr/>
                <p:nvPr/>
              </p:nvSpPr>
              <p:spPr>
                <a:xfrm>
                  <a:off x="0" y="0"/>
                  <a:ext cx="1841326" cy="185385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2526" y="1853853"/>
                    </a:cxn>
                    <a:cxn ang="0">
                      <a:pos x="1841326" y="1853853"/>
                    </a:cxn>
                    <a:cxn ang="0">
                      <a:pos x="1828800" y="12527"/>
                    </a:cxn>
                    <a:cxn ang="0">
                      <a:pos x="0" y="0"/>
                    </a:cxn>
                  </a:cxnLst>
                  <a:pathLst>
                    <a:path w="1841326" h="1853853">
                      <a:moveTo>
                        <a:pt x="0" y="0"/>
                      </a:moveTo>
                      <a:cubicBezTo>
                        <a:pt x="4175" y="617951"/>
                        <a:pt x="8351" y="1235902"/>
                        <a:pt x="12526" y="1853853"/>
                      </a:cubicBezTo>
                      <a:lnTo>
                        <a:pt x="1841326" y="1853853"/>
                      </a:lnTo>
                      <a:cubicBezTo>
                        <a:pt x="1837151" y="1240078"/>
                        <a:pt x="1832975" y="626302"/>
                        <a:pt x="1828800" y="12527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" name="任意多边形 9"/>
                <p:cNvSpPr/>
                <p:nvPr/>
              </p:nvSpPr>
              <p:spPr>
                <a:xfrm>
                  <a:off x="0" y="12527"/>
                  <a:ext cx="676406" cy="68893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676405"/>
                    </a:cxn>
                    <a:cxn ang="0">
                      <a:pos x="663880" y="688931"/>
                    </a:cxn>
                    <a:cxn ang="0">
                      <a:pos x="676406" y="0"/>
                    </a:cxn>
                    <a:cxn ang="0">
                      <a:pos x="0" y="0"/>
                    </a:cxn>
                  </a:cxnLst>
                  <a:pathLst>
                    <a:path w="676406" h="688931">
                      <a:moveTo>
                        <a:pt x="0" y="0"/>
                      </a:moveTo>
                      <a:lnTo>
                        <a:pt x="0" y="676405"/>
                      </a:lnTo>
                      <a:lnTo>
                        <a:pt x="663880" y="688931"/>
                      </a:lnTo>
                      <a:lnTo>
                        <a:pt x="67640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cxnSp>
              <p:nvCxnSpPr>
                <p:cNvPr id="15" name="直接连接符 9"/>
                <p:cNvCxnSpPr>
                  <a:stCxn id="10" idx="2"/>
                  <a:endCxn id="9" idx="2"/>
                </p:cNvCxnSpPr>
                <p:nvPr/>
              </p:nvCxnSpPr>
              <p:spPr>
                <a:xfrm>
                  <a:off x="663880" y="701458"/>
                  <a:ext cx="1177446" cy="1152395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</p:cxnSp>
            <p:sp>
              <p:nvSpPr>
                <p:cNvPr id="16" name="任意多边形 10"/>
                <p:cNvSpPr/>
                <p:nvPr/>
              </p:nvSpPr>
              <p:spPr>
                <a:xfrm>
                  <a:off x="167" y="688774"/>
                  <a:ext cx="1854163" cy="116488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2528" y="1164885"/>
                    </a:cxn>
                    <a:cxn ang="0">
                      <a:pos x="1854163" y="1164885"/>
                    </a:cxn>
                    <a:cxn ang="0">
                      <a:pos x="663991" y="0"/>
                    </a:cxn>
                    <a:cxn ang="0">
                      <a:pos x="0" y="0"/>
                    </a:cxn>
                  </a:cxnLst>
                  <a:pathLst>
                    <a:path w="1853852" h="1164921">
                      <a:moveTo>
                        <a:pt x="0" y="0"/>
                      </a:moveTo>
                      <a:lnTo>
                        <a:pt x="12526" y="1164921"/>
                      </a:lnTo>
                      <a:lnTo>
                        <a:pt x="1853852" y="1164921"/>
                      </a:lnTo>
                      <a:lnTo>
                        <a:pt x="66388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9999"/>
                </a:solidFill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7" name="任意多边形 12"/>
                <p:cNvSpPr/>
                <p:nvPr/>
              </p:nvSpPr>
              <p:spPr>
                <a:xfrm>
                  <a:off x="651029" y="0"/>
                  <a:ext cx="1190601" cy="1853659"/>
                </a:xfrm>
                <a:custGeom>
                  <a:avLst/>
                  <a:gdLst/>
                  <a:ahLst/>
                  <a:cxnLst>
                    <a:cxn ang="0">
                      <a:pos x="12532" y="0"/>
                    </a:cxn>
                    <a:cxn ang="0">
                      <a:pos x="1178068" y="12525"/>
                    </a:cxn>
                    <a:cxn ang="0">
                      <a:pos x="1190601" y="1853659"/>
                    </a:cxn>
                    <a:cxn ang="0">
                      <a:pos x="0" y="688859"/>
                    </a:cxn>
                    <a:cxn ang="0">
                      <a:pos x="12532" y="0"/>
                    </a:cxn>
                  </a:cxnLst>
                  <a:pathLst>
                    <a:path w="1189972" h="1853853">
                      <a:moveTo>
                        <a:pt x="12526" y="0"/>
                      </a:moveTo>
                      <a:lnTo>
                        <a:pt x="1177446" y="12527"/>
                      </a:lnTo>
                      <a:cubicBezTo>
                        <a:pt x="1181621" y="626302"/>
                        <a:pt x="1185797" y="1240078"/>
                        <a:pt x="1189972" y="1853853"/>
                      </a:cubicBezTo>
                      <a:lnTo>
                        <a:pt x="0" y="688932"/>
                      </a:lnTo>
                      <a:lnTo>
                        <a:pt x="12526" y="0"/>
                      </a:lnTo>
                      <a:close/>
                    </a:path>
                  </a:pathLst>
                </a:custGeom>
                <a:solidFill>
                  <a:srgbClr val="269999"/>
                </a:solidFill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18" name="组合 14"/>
              <p:cNvGrpSpPr/>
              <p:nvPr/>
            </p:nvGrpSpPr>
            <p:grpSpPr>
              <a:xfrm>
                <a:off x="3746696" y="591556"/>
                <a:ext cx="3682654" cy="1189972"/>
                <a:chOff x="0" y="0"/>
                <a:chExt cx="3682654" cy="1189972"/>
              </a:xfrm>
            </p:grpSpPr>
            <p:sp>
              <p:nvSpPr>
                <p:cNvPr id="19" name="任意多边形 11"/>
                <p:cNvSpPr/>
                <p:nvPr/>
              </p:nvSpPr>
              <p:spPr>
                <a:xfrm>
                  <a:off x="1828491" y="13105"/>
                  <a:ext cx="1854163" cy="116488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2528" y="1164885"/>
                    </a:cxn>
                    <a:cxn ang="0">
                      <a:pos x="1854163" y="1164885"/>
                    </a:cxn>
                    <a:cxn ang="0">
                      <a:pos x="663991" y="0"/>
                    </a:cxn>
                    <a:cxn ang="0">
                      <a:pos x="0" y="0"/>
                    </a:cxn>
                  </a:cxnLst>
                  <a:pathLst>
                    <a:path w="1853852" h="1164921">
                      <a:moveTo>
                        <a:pt x="0" y="0"/>
                      </a:moveTo>
                      <a:lnTo>
                        <a:pt x="12526" y="1164921"/>
                      </a:lnTo>
                      <a:lnTo>
                        <a:pt x="1853852" y="1164921"/>
                      </a:lnTo>
                      <a:lnTo>
                        <a:pt x="66388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9999"/>
                </a:solidFill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 rot="5400000">
                  <a:off x="331660" y="-331541"/>
                  <a:ext cx="1190278" cy="1854163"/>
                </a:xfrm>
                <a:custGeom>
                  <a:avLst/>
                  <a:gdLst/>
                  <a:ahLst/>
                  <a:cxnLst>
                    <a:cxn ang="0">
                      <a:pos x="12529" y="0"/>
                    </a:cxn>
                    <a:cxn ang="0">
                      <a:pos x="1177748" y="12529"/>
                    </a:cxn>
                    <a:cxn ang="0">
                      <a:pos x="1190278" y="1854163"/>
                    </a:cxn>
                    <a:cxn ang="0">
                      <a:pos x="0" y="689047"/>
                    </a:cxn>
                    <a:cxn ang="0">
                      <a:pos x="12529" y="0"/>
                    </a:cxn>
                  </a:cxnLst>
                  <a:pathLst>
                    <a:path w="1189972" h="1853853">
                      <a:moveTo>
                        <a:pt x="12526" y="0"/>
                      </a:moveTo>
                      <a:lnTo>
                        <a:pt x="1177446" y="12527"/>
                      </a:lnTo>
                      <a:cubicBezTo>
                        <a:pt x="1181621" y="626302"/>
                        <a:pt x="1185797" y="1240078"/>
                        <a:pt x="1189972" y="1853853"/>
                      </a:cubicBezTo>
                      <a:lnTo>
                        <a:pt x="0" y="688932"/>
                      </a:lnTo>
                      <a:lnTo>
                        <a:pt x="12526" y="0"/>
                      </a:lnTo>
                      <a:close/>
                    </a:path>
                  </a:pathLst>
                </a:custGeom>
                <a:solidFill>
                  <a:srgbClr val="269999"/>
                </a:solidFill>
                <a:ln w="25400" cap="flat" cmpd="sng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21" name="TextBox 16"/>
              <p:cNvSpPr txBox="1"/>
              <p:nvPr/>
            </p:nvSpPr>
            <p:spPr>
              <a:xfrm>
                <a:off x="2172766" y="532340"/>
                <a:ext cx="338554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2" name="TextBox 17"/>
              <p:cNvSpPr txBox="1"/>
              <p:nvPr/>
            </p:nvSpPr>
            <p:spPr>
              <a:xfrm>
                <a:off x="1020638" y="1726859"/>
                <a:ext cx="338554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3" name="TextBox 18"/>
              <p:cNvSpPr txBox="1"/>
              <p:nvPr/>
            </p:nvSpPr>
            <p:spPr>
              <a:xfrm>
                <a:off x="4858548" y="1654851"/>
                <a:ext cx="338554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4" name="TextBox 19"/>
              <p:cNvSpPr txBox="1"/>
              <p:nvPr/>
            </p:nvSpPr>
            <p:spPr>
              <a:xfrm>
                <a:off x="5989190" y="1654851"/>
                <a:ext cx="338554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zh-CN" altLang="en-US" sz="24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5" name="TextBox 20"/>
              <p:cNvSpPr txBox="1"/>
              <p:nvPr/>
            </p:nvSpPr>
            <p:spPr>
              <a:xfrm>
                <a:off x="949306" y="99984"/>
                <a:ext cx="355593" cy="4618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defTabSz="914400"/>
                <a:r>
                  <a:rPr lang="en-US" altLang="zh-CN" sz="2400" b="1" i="1" dirty="0">
                    <a:solidFill>
                      <a:srgbClr val="FBFB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400" b="1" i="1" dirty="0">
                  <a:solidFill>
                    <a:srgbClr val="FBFB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TextBox 21"/>
              <p:cNvSpPr txBox="1"/>
              <p:nvPr/>
            </p:nvSpPr>
            <p:spPr>
              <a:xfrm>
                <a:off x="466716" y="574507"/>
                <a:ext cx="355593" cy="4618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defTabSz="914400"/>
                <a:r>
                  <a:rPr lang="en-US" altLang="zh-CN" sz="2400" b="1" i="1" dirty="0">
                    <a:solidFill>
                      <a:srgbClr val="FBFB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400" b="1" i="1" dirty="0">
                  <a:solidFill>
                    <a:srgbClr val="FBFB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TextBox 22"/>
              <p:cNvSpPr txBox="1"/>
              <p:nvPr/>
            </p:nvSpPr>
            <p:spPr>
              <a:xfrm>
                <a:off x="0" y="78388"/>
                <a:ext cx="356188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8" name="TextBox 24"/>
              <p:cNvSpPr txBox="1"/>
              <p:nvPr/>
            </p:nvSpPr>
            <p:spPr>
              <a:xfrm>
                <a:off x="5074572" y="214691"/>
                <a:ext cx="356188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9" name="TextBox 25"/>
              <p:cNvSpPr txBox="1"/>
              <p:nvPr/>
            </p:nvSpPr>
            <p:spPr>
              <a:xfrm>
                <a:off x="5701158" y="214691"/>
                <a:ext cx="356188" cy="4616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30" name="TextBox 26"/>
              <p:cNvSpPr txBox="1"/>
              <p:nvPr/>
            </p:nvSpPr>
            <p:spPr>
              <a:xfrm>
                <a:off x="5195147" y="869696"/>
                <a:ext cx="793734" cy="4603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defTabSz="914400"/>
                <a:r>
                  <a:rPr lang="en-US" altLang="zh-CN" sz="2400" b="1" i="1" dirty="0">
                    <a:solidFill>
                      <a:srgbClr val="FBFB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 </a:t>
                </a:r>
                <a:r>
                  <a:rPr lang="en-US" altLang="zh-CN" sz="2400" b="1" dirty="0">
                    <a:solidFill>
                      <a:srgbClr val="FBFB00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-</a:t>
                </a:r>
                <a:r>
                  <a:rPr lang="en-US" altLang="zh-CN" sz="2400" b="1" dirty="0">
                    <a:solidFill>
                      <a:srgbClr val="FBFB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en-US" altLang="zh-CN" sz="2400" b="1" i="1" dirty="0">
                    <a:solidFill>
                      <a:srgbClr val="FBFB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zh-CN" altLang="en-US" sz="2400" b="1" i="1" dirty="0">
                  <a:solidFill>
                    <a:srgbClr val="FBFB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1" name="文本框 1"/>
          <p:cNvSpPr txBox="1"/>
          <p:nvPr/>
        </p:nvSpPr>
        <p:spPr>
          <a:xfrm>
            <a:off x="5241290" y="1640523"/>
            <a:ext cx="3180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=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+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11267"/>
          <p:cNvSpPr/>
          <p:nvPr/>
        </p:nvSpPr>
        <p:spPr>
          <a:xfrm>
            <a:off x="481013" y="359410"/>
            <a:ext cx="44497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17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．把下列各式因式分解：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矩形 11269"/>
          <p:cNvSpPr/>
          <p:nvPr/>
        </p:nvSpPr>
        <p:spPr>
          <a:xfrm>
            <a:off x="930275" y="747395"/>
            <a:ext cx="4348480" cy="189928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indent="266700" eaLnBrk="0" hangingPunct="0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(1) 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indent="266700" eaLnBrk="0" hangingPunct="0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(2) 16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64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indent="266700" eaLnBrk="0" hangingPunct="0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(3)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36.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矩形 11271"/>
          <p:cNvSpPr/>
          <p:nvPr/>
        </p:nvSpPr>
        <p:spPr>
          <a:xfrm>
            <a:off x="569595" y="2736851"/>
            <a:ext cx="4881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)(2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矩形 11273"/>
          <p:cNvSpPr/>
          <p:nvPr/>
        </p:nvSpPr>
        <p:spPr>
          <a:xfrm>
            <a:off x="1353820" y="3465513"/>
            <a:ext cx="41414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16(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2).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矩形 11275"/>
          <p:cNvSpPr/>
          <p:nvPr/>
        </p:nvSpPr>
        <p:spPr>
          <a:xfrm>
            <a:off x="1353820" y="4200526"/>
            <a:ext cx="35267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eaLnBrk="0" hangingPunct="0"/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(3)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原式＝－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80"/>
          <p:cNvSpPr/>
          <p:nvPr/>
        </p:nvSpPr>
        <p:spPr>
          <a:xfrm>
            <a:off x="6985" y="-42862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课堂小结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280670" y="1821815"/>
            <a:ext cx="613410" cy="2225040"/>
          </a:xfrm>
          <a:prstGeom prst="rect">
            <a:avLst/>
          </a:prstGeom>
          <a:noFill/>
          <a:ln w="25400" cap="flat" cmpd="sng">
            <a:solidFill>
              <a:schemeClr val="tx1">
                <a:alpha val="45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 anchorCtr="0">
            <a:spAutoFit/>
          </a:bodyPr>
          <a:p>
            <a:pPr defTabSz="914400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幂的运算性质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Line 5"/>
          <p:cNvSpPr/>
          <p:nvPr/>
        </p:nvSpPr>
        <p:spPr>
          <a:xfrm>
            <a:off x="937895" y="2926715"/>
            <a:ext cx="723265" cy="3175"/>
          </a:xfrm>
          <a:prstGeom prst="line">
            <a:avLst/>
          </a:prstGeom>
          <a:ln w="25400" cap="flat" cmpd="sng">
            <a:solidFill>
              <a:schemeClr val="tx1">
                <a:alpha val="37999"/>
              </a:schemeClr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6"/>
          <p:cNvSpPr txBox="1"/>
          <p:nvPr/>
        </p:nvSpPr>
        <p:spPr>
          <a:xfrm>
            <a:off x="1693545" y="2675890"/>
            <a:ext cx="1960880" cy="521970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defTabSz="914400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整式的乘法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Line 13"/>
          <p:cNvSpPr/>
          <p:nvPr/>
        </p:nvSpPr>
        <p:spPr>
          <a:xfrm>
            <a:off x="2701290" y="3205480"/>
            <a:ext cx="11430" cy="1152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 Box 14"/>
          <p:cNvSpPr txBox="1"/>
          <p:nvPr/>
        </p:nvSpPr>
        <p:spPr>
          <a:xfrm>
            <a:off x="1728470" y="4349433"/>
            <a:ext cx="1960880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defTabSz="914400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整式的除法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Line 8"/>
          <p:cNvSpPr/>
          <p:nvPr/>
        </p:nvSpPr>
        <p:spPr>
          <a:xfrm flipV="1">
            <a:off x="2707640" y="1415733"/>
            <a:ext cx="0" cy="12600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9"/>
          <p:cNvSpPr txBox="1"/>
          <p:nvPr/>
        </p:nvSpPr>
        <p:spPr>
          <a:xfrm>
            <a:off x="658654" y="480378"/>
            <a:ext cx="4094480" cy="953135"/>
          </a:xfrm>
          <a:prstGeom prst="rect">
            <a:avLst/>
          </a:prstGeom>
          <a:noFill/>
          <a:ln w="25400" cap="flat" cmpd="sng">
            <a:solidFill>
              <a:schemeClr val="tx1">
                <a:alpha val="64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 algn="ctr" defTabSz="914400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乘法公式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defTabSz="914400"/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平方差、完全平方公式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80"/>
          <p:cNvSpPr txBox="1"/>
          <p:nvPr/>
        </p:nvSpPr>
        <p:spPr>
          <a:xfrm>
            <a:off x="2177415" y="1513840"/>
            <a:ext cx="1052195" cy="9791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wordArtVert"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特殊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形式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Line 11"/>
          <p:cNvSpPr/>
          <p:nvPr/>
        </p:nvSpPr>
        <p:spPr>
          <a:xfrm>
            <a:off x="3707765" y="2926398"/>
            <a:ext cx="1584325" cy="0"/>
          </a:xfrm>
          <a:prstGeom prst="line">
            <a:avLst/>
          </a:prstGeom>
          <a:ln w="25400" cap="flat" cmpd="sng">
            <a:solidFill>
              <a:schemeClr val="tx1">
                <a:alpha val="37999"/>
              </a:schemeClr>
            </a:solidFill>
            <a:prstDash val="solid"/>
            <a:bevel/>
            <a:headEnd type="none" w="med" len="med"/>
            <a:tailEnd type="triangle" w="med" len="med"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Text Box 16"/>
          <p:cNvSpPr txBox="1"/>
          <p:nvPr/>
        </p:nvSpPr>
        <p:spPr>
          <a:xfrm>
            <a:off x="3688398" y="2208213"/>
            <a:ext cx="1605280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相反变形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 Box 12"/>
          <p:cNvSpPr txBox="1"/>
          <p:nvPr/>
        </p:nvSpPr>
        <p:spPr>
          <a:xfrm>
            <a:off x="5363845" y="2454910"/>
            <a:ext cx="3320415" cy="953135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 defTabSz="914400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因式分解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defTabSz="914400"/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提公因式、公式法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5" name="组合 93"/>
          <p:cNvGrpSpPr/>
          <p:nvPr/>
        </p:nvGrpSpPr>
        <p:grpSpPr>
          <a:xfrm>
            <a:off x="4787900" y="942975"/>
            <a:ext cx="4102734" cy="1989455"/>
            <a:chOff x="-293827" y="27924"/>
            <a:chExt cx="4425218" cy="1988300"/>
          </a:xfrm>
        </p:grpSpPr>
        <p:cxnSp>
          <p:nvCxnSpPr>
            <p:cNvPr id="16" name="直接连接符 87"/>
            <p:cNvCxnSpPr/>
            <p:nvPr/>
          </p:nvCxnSpPr>
          <p:spPr>
            <a:xfrm>
              <a:off x="-293827" y="42520"/>
              <a:ext cx="4407168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7" name="直接连接符 89"/>
            <p:cNvCxnSpPr/>
            <p:nvPr/>
          </p:nvCxnSpPr>
          <p:spPr>
            <a:xfrm>
              <a:off x="4123857" y="27924"/>
              <a:ext cx="0" cy="197885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cxnSp>
        <p:cxnSp>
          <p:nvCxnSpPr>
            <p:cNvPr id="18" name="直接箭头连接符 91"/>
            <p:cNvCxnSpPr/>
            <p:nvPr/>
          </p:nvCxnSpPr>
          <p:spPr>
            <a:xfrm flipH="1">
              <a:off x="3915428" y="2016224"/>
              <a:ext cx="215963" cy="0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arrow" w="med" len="med"/>
            </a:ln>
          </p:spPr>
        </p:cxnSp>
      </p:grpSp>
      <p:sp>
        <p:nvSpPr>
          <p:cNvPr id="19" name="Text Box 16"/>
          <p:cNvSpPr txBox="1"/>
          <p:nvPr/>
        </p:nvSpPr>
        <p:spPr>
          <a:xfrm>
            <a:off x="6201728" y="401638"/>
            <a:ext cx="1605280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相反变形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80"/>
          <p:cNvSpPr txBox="1"/>
          <p:nvPr/>
        </p:nvSpPr>
        <p:spPr>
          <a:xfrm>
            <a:off x="2177415" y="3245485"/>
            <a:ext cx="1052195" cy="103251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vert="wordArtVert" wrap="square" anchor="t" anchorCtr="0">
            <a:spAutoFit/>
          </a:bodyPr>
          <a:p>
            <a:pPr algn="l"/>
            <a:r>
              <a:rPr 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互逆运算</a:t>
            </a:r>
            <a:endParaRPr 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4" grpId="0" bldLvl="0" animBg="1"/>
      <p:bldP spid="19" grpId="0" bldLvl="0" animBg="1"/>
      <p:bldP spid="13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5760" y="760730"/>
            <a:ext cx="6511925" cy="694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用单项式去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多项式的每一项；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2560" y="360045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单项式乘多项式：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5760" y="1351915"/>
            <a:ext cx="7519988" cy="694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将所得的积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760" y="1936115"/>
            <a:ext cx="849503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注：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单项式乘多项式，积为多项式，项数与原多项式的项数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3005455" y="88582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乘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2827020" y="148145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相加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1593850" y="265239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相同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162560" y="3192463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多项式乘多项式：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文本框 15"/>
          <p:cNvSpPr txBox="1"/>
          <p:nvPr/>
        </p:nvSpPr>
        <p:spPr>
          <a:xfrm>
            <a:off x="407035" y="3647440"/>
            <a:ext cx="636016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先用一个多项式的每一项乘另一个多项式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__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，再把所得的积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______.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" name="文本框 22"/>
          <p:cNvSpPr txBox="1"/>
          <p:nvPr/>
        </p:nvSpPr>
        <p:spPr>
          <a:xfrm>
            <a:off x="1267460" y="4315460"/>
            <a:ext cx="129381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每一项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文本框 23"/>
          <p:cNvSpPr txBox="1"/>
          <p:nvPr/>
        </p:nvSpPr>
        <p:spPr>
          <a:xfrm>
            <a:off x="5186045" y="4315460"/>
            <a:ext cx="10350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相加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2" name="组合 28"/>
          <p:cNvGrpSpPr/>
          <p:nvPr/>
        </p:nvGrpSpPr>
        <p:grpSpPr>
          <a:xfrm>
            <a:off x="6517086" y="2759075"/>
            <a:ext cx="2551984" cy="2129244"/>
            <a:chOff x="151" y="0"/>
            <a:chExt cx="2888" cy="4990"/>
          </a:xfrm>
        </p:grpSpPr>
        <p:sp>
          <p:nvSpPr>
            <p:cNvPr id="25" name="云形 26"/>
            <p:cNvSpPr/>
            <p:nvPr/>
          </p:nvSpPr>
          <p:spPr>
            <a:xfrm>
              <a:off x="151" y="0"/>
              <a:ext cx="2887" cy="4990"/>
            </a:xfrm>
            <a:custGeom>
              <a:avLst/>
              <a:gdLst/>
              <a:ahLst/>
              <a:cxnLst>
                <a:cxn ang="0">
                  <a:pos x="3036" y="2729"/>
                </a:cxn>
                <a:cxn ang="5400000">
                  <a:pos x="1519" y="5453"/>
                </a:cxn>
                <a:cxn ang="10800000">
                  <a:pos x="9" y="2729"/>
                </a:cxn>
                <a:cxn ang="16200000">
                  <a:pos x="1519" y="312"/>
                </a:cxn>
              </a:cxnLst>
              <a:pathLst>
                <a:path w="43200" h="43200">
                  <a:moveTo>
                    <a:pt x="3900" y="14370"/>
                  </a:moveTo>
                  <a:cubicBezTo>
                    <a:pt x="3859" y="13965"/>
                    <a:pt x="3838" y="13551"/>
                    <a:pt x="3838" y="13131"/>
                  </a:cubicBezTo>
                  <a:cubicBezTo>
                    <a:pt x="3838" y="8056"/>
                    <a:pt x="6861" y="3941"/>
                    <a:pt x="10591" y="3941"/>
                  </a:cubicBezTo>
                  <a:cubicBezTo>
                    <a:pt x="11837" y="3941"/>
                    <a:pt x="13004" y="4400"/>
                    <a:pt x="14006" y="5201"/>
                  </a:cubicBezTo>
                  <a:cubicBezTo>
                    <a:pt x="14902" y="2905"/>
                    <a:pt x="16675" y="1343"/>
                    <a:pt x="18716" y="1343"/>
                  </a:cubicBezTo>
                  <a:cubicBezTo>
                    <a:pt x="20174" y="1343"/>
                    <a:pt x="21494" y="2140"/>
                    <a:pt x="22457" y="3431"/>
                  </a:cubicBezTo>
                  <a:cubicBezTo>
                    <a:pt x="23173" y="1479"/>
                    <a:pt x="24653" y="140"/>
                    <a:pt x="26363" y="140"/>
                  </a:cubicBezTo>
                  <a:cubicBezTo>
                    <a:pt x="27778" y="140"/>
                    <a:pt x="29037" y="1058"/>
                    <a:pt x="29834" y="2480"/>
                  </a:cubicBezTo>
                  <a:cubicBezTo>
                    <a:pt x="30725" y="1054"/>
                    <a:pt x="32054" y="149"/>
                    <a:pt x="33539" y="149"/>
                  </a:cubicBezTo>
                  <a:cubicBezTo>
                    <a:pt x="35927" y="149"/>
                    <a:pt x="37913" y="2490"/>
                    <a:pt x="38319" y="5572"/>
                  </a:cubicBezTo>
                  <a:cubicBezTo>
                    <a:pt x="40586" y="6412"/>
                    <a:pt x="42251" y="9236"/>
                    <a:pt x="42251" y="12590"/>
                  </a:cubicBezTo>
                  <a:cubicBezTo>
                    <a:pt x="42251" y="13609"/>
                    <a:pt x="42097" y="14578"/>
                    <a:pt x="41820" y="15458"/>
                  </a:cubicBezTo>
                  <a:cubicBezTo>
                    <a:pt x="42699" y="17013"/>
                    <a:pt x="43222" y="18960"/>
                    <a:pt x="43222" y="21074"/>
                  </a:cubicBezTo>
                  <a:cubicBezTo>
                    <a:pt x="43222" y="25723"/>
                    <a:pt x="40694" y="29568"/>
                    <a:pt x="37409" y="30202"/>
                  </a:cubicBezTo>
                  <a:cubicBezTo>
                    <a:pt x="37384" y="34518"/>
                    <a:pt x="34803" y="38006"/>
                    <a:pt x="31624" y="38006"/>
                  </a:cubicBezTo>
                  <a:cubicBezTo>
                    <a:pt x="30499" y="38006"/>
                    <a:pt x="29448" y="37569"/>
                    <a:pt x="28560" y="36813"/>
                  </a:cubicBezTo>
                  <a:cubicBezTo>
                    <a:pt x="27721" y="40603"/>
                    <a:pt x="25145" y="43358"/>
                    <a:pt x="22098" y="43358"/>
                  </a:cubicBezTo>
                  <a:cubicBezTo>
                    <a:pt x="19758" y="43358"/>
                    <a:pt x="17696" y="41733"/>
                    <a:pt x="16484" y="39265"/>
                  </a:cubicBezTo>
                  <a:cubicBezTo>
                    <a:pt x="15323" y="40222"/>
                    <a:pt x="13962" y="40772"/>
                    <a:pt x="12507" y="40772"/>
                  </a:cubicBezTo>
                  <a:cubicBezTo>
                    <a:pt x="9641" y="40772"/>
                    <a:pt x="7140" y="38639"/>
                    <a:pt x="5808" y="35473"/>
                  </a:cubicBezTo>
                  <a:cubicBezTo>
                    <a:pt x="5642" y="35499"/>
                    <a:pt x="5472" y="35513"/>
                    <a:pt x="5300" y="35513"/>
                  </a:cubicBezTo>
                  <a:cubicBezTo>
                    <a:pt x="2892" y="35513"/>
                    <a:pt x="940" y="32863"/>
                    <a:pt x="940" y="29595"/>
                  </a:cubicBezTo>
                  <a:cubicBezTo>
                    <a:pt x="940" y="28031"/>
                    <a:pt x="1387" y="26609"/>
                    <a:pt x="2117" y="25551"/>
                  </a:cubicBezTo>
                  <a:cubicBezTo>
                    <a:pt x="831" y="24519"/>
                    <a:pt x="-32" y="22608"/>
                    <a:pt x="-32" y="20421"/>
                  </a:cubicBezTo>
                  <a:cubicBezTo>
                    <a:pt x="-32" y="17344"/>
                    <a:pt x="1677" y="14813"/>
                    <a:pt x="3866" y="14507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4582" y="26189"/>
                    <a:pt x="4470" y="26195"/>
                    <a:pt x="4356" y="26195"/>
                  </a:cubicBezTo>
                  <a:cubicBezTo>
                    <a:pt x="3555" y="26195"/>
                    <a:pt x="2804" y="25898"/>
                    <a:pt x="2160" y="25381"/>
                  </a:cubicBezTo>
                  <a:moveTo>
                    <a:pt x="6928" y="34899"/>
                  </a:moveTo>
                  <a:cubicBezTo>
                    <a:pt x="6579" y="35090"/>
                    <a:pt x="6207" y="35220"/>
                    <a:pt x="5821" y="35281"/>
                  </a:cubicBezTo>
                  <a:moveTo>
                    <a:pt x="16478" y="39090"/>
                  </a:moveTo>
                  <a:cubicBezTo>
                    <a:pt x="16211" y="38549"/>
                    <a:pt x="15986" y="37967"/>
                    <a:pt x="15809" y="37354"/>
                  </a:cubicBezTo>
                  <a:moveTo>
                    <a:pt x="28827" y="34751"/>
                  </a:moveTo>
                  <a:cubicBezTo>
                    <a:pt x="28787" y="35413"/>
                    <a:pt x="28697" y="36052"/>
                    <a:pt x="28562" y="36663"/>
                  </a:cubicBezTo>
                  <a:moveTo>
                    <a:pt x="34129" y="22954"/>
                  </a:moveTo>
                  <a:cubicBezTo>
                    <a:pt x="36055" y="24231"/>
                    <a:pt x="37381" y="26919"/>
                    <a:pt x="37381" y="30027"/>
                  </a:cubicBezTo>
                  <a:cubicBezTo>
                    <a:pt x="37381" y="30048"/>
                    <a:pt x="37381" y="30069"/>
                    <a:pt x="37381" y="30090"/>
                  </a:cubicBezTo>
                  <a:moveTo>
                    <a:pt x="41798" y="15354"/>
                  </a:moveTo>
                  <a:cubicBezTo>
                    <a:pt x="41472" y="16395"/>
                    <a:pt x="40973" y="17308"/>
                    <a:pt x="40351" y="18030"/>
                  </a:cubicBezTo>
                  <a:moveTo>
                    <a:pt x="38324" y="5426"/>
                  </a:moveTo>
                  <a:cubicBezTo>
                    <a:pt x="38375" y="5804"/>
                    <a:pt x="38401" y="6196"/>
                    <a:pt x="38401" y="6595"/>
                  </a:cubicBezTo>
                  <a:cubicBezTo>
                    <a:pt x="38401" y="6627"/>
                    <a:pt x="38401" y="6658"/>
                    <a:pt x="38401" y="6690"/>
                  </a:cubicBezTo>
                  <a:moveTo>
                    <a:pt x="29078" y="3952"/>
                  </a:moveTo>
                  <a:cubicBezTo>
                    <a:pt x="29268" y="3364"/>
                    <a:pt x="29519" y="2823"/>
                    <a:pt x="29820" y="2341"/>
                  </a:cubicBezTo>
                  <a:moveTo>
                    <a:pt x="22141" y="4720"/>
                  </a:moveTo>
                  <a:cubicBezTo>
                    <a:pt x="22218" y="4229"/>
                    <a:pt x="22340" y="3764"/>
                    <a:pt x="22499" y="3329"/>
                  </a:cubicBezTo>
                  <a:moveTo>
                    <a:pt x="14000" y="5192"/>
                  </a:moveTo>
                  <a:cubicBezTo>
                    <a:pt x="14474" y="5569"/>
                    <a:pt x="14910" y="6023"/>
                    <a:pt x="15300" y="6540"/>
                  </a:cubicBezTo>
                  <a:moveTo>
                    <a:pt x="4127" y="15789"/>
                  </a:moveTo>
                  <a:cubicBezTo>
                    <a:pt x="4024" y="15332"/>
                    <a:pt x="3948" y="14858"/>
                    <a:pt x="3900" y="14375"/>
                  </a:cubicBezTo>
                </a:path>
              </a:pathLst>
            </a:custGeom>
            <a:solidFill>
              <a:srgbClr val="D6F5F5"/>
            </a:solidFill>
            <a:ln w="9525" cap="flat" cmpd="sng">
              <a:solidFill>
                <a:srgbClr val="00B0F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6" name="文本框 27"/>
            <p:cNvSpPr txBox="1"/>
            <p:nvPr/>
          </p:nvSpPr>
          <p:spPr>
            <a:xfrm>
              <a:off x="279" y="587"/>
              <a:ext cx="2760" cy="384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实质是转化为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单项式乘单项式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的运算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4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文本框 2"/>
          <p:cNvSpPr txBox="1"/>
          <p:nvPr/>
        </p:nvSpPr>
        <p:spPr>
          <a:xfrm>
            <a:off x="377825" y="447040"/>
            <a:ext cx="29616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三、整式的除法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724535" y="1509713"/>
            <a:ext cx="7519988" cy="694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同底数幂相除，底数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指数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377825" y="892810"/>
            <a:ext cx="3583305" cy="694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同底数幂的除法：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3" name="组合 6153"/>
          <p:cNvGrpSpPr/>
          <p:nvPr/>
        </p:nvGrpSpPr>
        <p:grpSpPr>
          <a:xfrm>
            <a:off x="2144713" y="2184718"/>
            <a:ext cx="3973513" cy="858838"/>
            <a:chOff x="-45" y="0"/>
            <a:chExt cx="2503" cy="541"/>
          </a:xfrm>
        </p:grpSpPr>
        <p:grpSp>
          <p:nvGrpSpPr>
            <p:cNvPr id="14" name="组合 6154"/>
            <p:cNvGrpSpPr/>
            <p:nvPr/>
          </p:nvGrpSpPr>
          <p:grpSpPr>
            <a:xfrm>
              <a:off x="-45" y="0"/>
              <a:ext cx="457" cy="519"/>
              <a:chOff x="-45" y="0"/>
              <a:chExt cx="457" cy="519"/>
            </a:xfrm>
          </p:grpSpPr>
          <p:sp>
            <p:nvSpPr>
              <p:cNvPr id="15" name="文本框 6155"/>
              <p:cNvSpPr txBox="1"/>
              <p:nvPr/>
            </p:nvSpPr>
            <p:spPr>
              <a:xfrm>
                <a:off x="-45" y="0"/>
                <a:ext cx="308" cy="5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4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文本框 6156"/>
              <p:cNvSpPr txBox="1"/>
              <p:nvPr/>
            </p:nvSpPr>
            <p:spPr>
              <a:xfrm>
                <a:off x="147" y="48"/>
                <a:ext cx="26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m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7" name="组合 6157"/>
            <p:cNvGrpSpPr/>
            <p:nvPr/>
          </p:nvGrpSpPr>
          <p:grpSpPr>
            <a:xfrm>
              <a:off x="576" y="0"/>
              <a:ext cx="415" cy="519"/>
              <a:chOff x="0" y="0"/>
              <a:chExt cx="415" cy="519"/>
            </a:xfrm>
          </p:grpSpPr>
          <p:sp>
            <p:nvSpPr>
              <p:cNvPr id="18" name="文本框 6158"/>
              <p:cNvSpPr txBox="1"/>
              <p:nvPr/>
            </p:nvSpPr>
            <p:spPr>
              <a:xfrm>
                <a:off x="0" y="0"/>
                <a:ext cx="308" cy="5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4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文本框 6159"/>
              <p:cNvSpPr txBox="1"/>
              <p:nvPr/>
            </p:nvSpPr>
            <p:spPr>
              <a:xfrm>
                <a:off x="192" y="48"/>
                <a:ext cx="223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0" name="文本框 6160"/>
            <p:cNvSpPr txBox="1"/>
            <p:nvPr/>
          </p:nvSpPr>
          <p:spPr>
            <a:xfrm>
              <a:off x="285" y="126"/>
              <a:ext cx="336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latin typeface="黑体" panose="02010609060101010101" pitchFamily="2" charset="-122"/>
                  <a:ea typeface="宋体" panose="02010600030101010101" pitchFamily="2" charset="-122"/>
                </a:rPr>
                <a:t>÷</a:t>
              </a:r>
              <a:endParaRPr lang="zh-CN" altLang="en-US" sz="3200" b="1" dirty="0">
                <a:latin typeface="黑体" panose="0201060906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文本框 6161"/>
            <p:cNvSpPr txBox="1"/>
            <p:nvPr/>
          </p:nvSpPr>
          <p:spPr>
            <a:xfrm>
              <a:off x="960" y="96"/>
              <a:ext cx="1498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</a:t>
              </a:r>
              <a:r>
                <a:rPr lang="en-US" altLang="zh-CN" sz="4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_______.</a:t>
              </a:r>
              <a:endPara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" name="文本框 3"/>
          <p:cNvSpPr txBox="1"/>
          <p:nvPr/>
        </p:nvSpPr>
        <p:spPr>
          <a:xfrm>
            <a:off x="4388485" y="2224405"/>
            <a:ext cx="1216025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4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en-US" altLang="zh-CN" sz="48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48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zh-CN" sz="48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文本框 10"/>
          <p:cNvSpPr txBox="1"/>
          <p:nvPr/>
        </p:nvSpPr>
        <p:spPr>
          <a:xfrm>
            <a:off x="4187508" y="1641475"/>
            <a:ext cx="8937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不变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" name="文本框 11"/>
          <p:cNvSpPr txBox="1"/>
          <p:nvPr/>
        </p:nvSpPr>
        <p:spPr>
          <a:xfrm>
            <a:off x="6461760" y="1635125"/>
            <a:ext cx="8937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相减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" name="文本框 4"/>
          <p:cNvSpPr txBox="1"/>
          <p:nvPr/>
        </p:nvSpPr>
        <p:spPr>
          <a:xfrm>
            <a:off x="739140" y="3069590"/>
            <a:ext cx="6937375" cy="694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任何不等于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0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的数的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0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次幂都等于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" name="文本框 5"/>
          <p:cNvSpPr txBox="1"/>
          <p:nvPr/>
        </p:nvSpPr>
        <p:spPr>
          <a:xfrm>
            <a:off x="6430645" y="3148330"/>
            <a:ext cx="3603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7" name="组合 31"/>
          <p:cNvGrpSpPr/>
          <p:nvPr/>
        </p:nvGrpSpPr>
        <p:grpSpPr>
          <a:xfrm>
            <a:off x="1913887" y="3818890"/>
            <a:ext cx="4398981" cy="859465"/>
            <a:chOff x="-85" y="0"/>
            <a:chExt cx="6927" cy="1355"/>
          </a:xfrm>
        </p:grpSpPr>
        <p:grpSp>
          <p:nvGrpSpPr>
            <p:cNvPr id="29" name="组合 6"/>
            <p:cNvGrpSpPr/>
            <p:nvPr/>
          </p:nvGrpSpPr>
          <p:grpSpPr>
            <a:xfrm>
              <a:off x="685" y="0"/>
              <a:ext cx="6157" cy="1355"/>
              <a:chOff x="-45" y="0"/>
              <a:chExt cx="2463" cy="542"/>
            </a:xfrm>
          </p:grpSpPr>
          <p:grpSp>
            <p:nvGrpSpPr>
              <p:cNvPr id="30" name="组合 7"/>
              <p:cNvGrpSpPr/>
              <p:nvPr/>
            </p:nvGrpSpPr>
            <p:grpSpPr>
              <a:xfrm>
                <a:off x="-45" y="0"/>
                <a:ext cx="783" cy="523"/>
                <a:chOff x="-45" y="0"/>
                <a:chExt cx="783" cy="523"/>
              </a:xfrm>
            </p:grpSpPr>
            <p:sp>
              <p:nvSpPr>
                <p:cNvPr id="31" name="文本框 8"/>
                <p:cNvSpPr txBox="1"/>
                <p:nvPr/>
              </p:nvSpPr>
              <p:spPr>
                <a:xfrm>
                  <a:off x="-45" y="0"/>
                  <a:ext cx="622" cy="52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4800" b="1" i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= a</a:t>
                  </a:r>
                  <a:endPara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3" name="文本框 12"/>
                <p:cNvSpPr txBox="1"/>
                <p:nvPr/>
              </p:nvSpPr>
              <p:spPr>
                <a:xfrm>
                  <a:off x="473" y="48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400" b="1" i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m</a:t>
                  </a:r>
                  <a:endPara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34" name="组合 13"/>
              <p:cNvGrpSpPr/>
              <p:nvPr/>
            </p:nvGrpSpPr>
            <p:grpSpPr>
              <a:xfrm>
                <a:off x="901" y="0"/>
                <a:ext cx="446" cy="519"/>
                <a:chOff x="100" y="0"/>
                <a:chExt cx="446" cy="519"/>
              </a:xfrm>
            </p:grpSpPr>
            <p:sp>
              <p:nvSpPr>
                <p:cNvPr id="35" name="文本框 14"/>
                <p:cNvSpPr txBox="1"/>
                <p:nvPr/>
              </p:nvSpPr>
              <p:spPr>
                <a:xfrm>
                  <a:off x="100" y="0"/>
                  <a:ext cx="308" cy="51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4800" b="1" i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a</a:t>
                  </a:r>
                  <a:endPara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36" name="文本框 15"/>
                <p:cNvSpPr txBox="1"/>
                <p:nvPr/>
              </p:nvSpPr>
              <p:spPr>
                <a:xfrm>
                  <a:off x="282" y="48"/>
                  <a:ext cx="264" cy="28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r>
                    <a:rPr lang="en-US" altLang="zh-CN" sz="2400" b="1" i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m</a:t>
                  </a:r>
                  <a:endParaRPr lang="en-US" altLang="zh-CN" sz="2400" i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37" name="文本框 16"/>
              <p:cNvSpPr txBox="1"/>
              <p:nvPr/>
            </p:nvSpPr>
            <p:spPr>
              <a:xfrm>
                <a:off x="575" y="126"/>
                <a:ext cx="336" cy="36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3200" b="1" dirty="0">
                    <a:latin typeface="黑体" panose="02010609060101010101" pitchFamily="2" charset="-122"/>
                    <a:ea typeface="宋体" panose="02010600030101010101" pitchFamily="2" charset="-122"/>
                  </a:rPr>
                  <a:t>÷</a:t>
                </a:r>
                <a:endParaRPr lang="zh-CN" altLang="en-US" sz="3200" b="1" dirty="0">
                  <a:latin typeface="黑体" panose="0201060906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8" name="文本框 26"/>
              <p:cNvSpPr txBox="1"/>
              <p:nvPr/>
            </p:nvSpPr>
            <p:spPr>
              <a:xfrm>
                <a:off x="1320" y="96"/>
                <a:ext cx="1098" cy="4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l"/>
                <a:r>
                  <a:rPr lang="en-US" altLang="zh-CN" sz="40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:r>
                  <a:rPr lang="en-US" altLang="zh-CN" sz="4000" dirty="0">
                    <a:latin typeface="Times New Roman" panose="02020603050405020304" pitchFamily="18" charset="0"/>
                    <a:sym typeface="+mn-ea"/>
                  </a:rPr>
                  <a:t>_____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9" name="组合 30"/>
            <p:cNvGrpSpPr/>
            <p:nvPr/>
          </p:nvGrpSpPr>
          <p:grpSpPr>
            <a:xfrm>
              <a:off x="-85" y="40"/>
              <a:ext cx="980" cy="1297"/>
              <a:chOff x="-85" y="0"/>
              <a:chExt cx="980" cy="1297"/>
            </a:xfrm>
          </p:grpSpPr>
          <p:sp>
            <p:nvSpPr>
              <p:cNvPr id="40" name="文本框 28"/>
              <p:cNvSpPr txBox="1"/>
              <p:nvPr/>
            </p:nvSpPr>
            <p:spPr>
              <a:xfrm>
                <a:off x="-85" y="0"/>
                <a:ext cx="770" cy="129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4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4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文本框 29"/>
              <p:cNvSpPr txBox="1"/>
              <p:nvPr/>
            </p:nvSpPr>
            <p:spPr>
              <a:xfrm>
                <a:off x="367" y="120"/>
                <a:ext cx="528" cy="7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0</a:t>
                </a:r>
                <a:endPara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2" name="文本框 27"/>
          <p:cNvSpPr txBox="1"/>
          <p:nvPr/>
        </p:nvSpPr>
        <p:spPr>
          <a:xfrm>
            <a:off x="5362575" y="3930333"/>
            <a:ext cx="43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zh-CN" sz="4000" b="1" baseline="30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文本框 28"/>
          <p:cNvSpPr txBox="1"/>
          <p:nvPr/>
        </p:nvSpPr>
        <p:spPr>
          <a:xfrm>
            <a:off x="6318250" y="3869055"/>
            <a:ext cx="19926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4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4800" b="1" dirty="0"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0).</a:t>
            </a:r>
            <a:endParaRPr lang="en-US" altLang="zh-CN" sz="4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22" grpId="0"/>
      <p:bldP spid="23" grpId="0"/>
      <p:bldP spid="24" grpId="0"/>
      <p:bldP spid="25" grpId="0"/>
      <p:bldP spid="26" grpId="0"/>
      <p:bldP spid="42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3"/>
          <p:cNvSpPr txBox="1"/>
          <p:nvPr/>
        </p:nvSpPr>
        <p:spPr>
          <a:xfrm>
            <a:off x="292100" y="417830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单项式除以单项式：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650875" y="891540"/>
            <a:ext cx="782383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defTabSz="914400"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单项式相除，把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__________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分别相除后，作为商的因式；对于只在被除式里含有的字母，则连它的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作为商的一个因式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3609340" y="1030923"/>
            <a:ext cx="89376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系数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7"/>
          <p:cNvSpPr txBox="1"/>
          <p:nvPr/>
        </p:nvSpPr>
        <p:spPr>
          <a:xfrm>
            <a:off x="5075238" y="1027748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同底数幂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" name="文本框 8"/>
          <p:cNvSpPr txBox="1"/>
          <p:nvPr/>
        </p:nvSpPr>
        <p:spPr>
          <a:xfrm>
            <a:off x="2962275" y="2296160"/>
            <a:ext cx="8937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指数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" name="文本框 9"/>
          <p:cNvSpPr txBox="1"/>
          <p:nvPr/>
        </p:nvSpPr>
        <p:spPr>
          <a:xfrm>
            <a:off x="292100" y="3055620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多项式除以单项式：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" name="文本框 12"/>
          <p:cNvSpPr txBox="1"/>
          <p:nvPr/>
        </p:nvSpPr>
        <p:spPr>
          <a:xfrm>
            <a:off x="609600" y="3539490"/>
            <a:ext cx="80537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多项式除以单项式，先把这个多项式的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________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除以这个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，再把所得的商</a:t>
            </a:r>
            <a:r>
              <a:rPr lang="zh-CN" altLang="en-US" sz="2800" u="sng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    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Rectangle 11"/>
          <p:cNvSpPr/>
          <p:nvPr/>
        </p:nvSpPr>
        <p:spPr>
          <a:xfrm>
            <a:off x="2194560" y="4322128"/>
            <a:ext cx="12493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单项式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Rectangle 12"/>
          <p:cNvSpPr/>
          <p:nvPr/>
        </p:nvSpPr>
        <p:spPr>
          <a:xfrm>
            <a:off x="7145020" y="3678555"/>
            <a:ext cx="1295400" cy="517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每一项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Rectangle 13"/>
          <p:cNvSpPr/>
          <p:nvPr/>
        </p:nvSpPr>
        <p:spPr>
          <a:xfrm>
            <a:off x="6108383" y="4315460"/>
            <a:ext cx="89376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相加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12" grpId="0"/>
      <p:bldP spid="17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2"/>
          <p:cNvSpPr txBox="1"/>
          <p:nvPr/>
        </p:nvSpPr>
        <p:spPr>
          <a:xfrm>
            <a:off x="456565" y="302895"/>
            <a:ext cx="25825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四、乘法公式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539115" y="789940"/>
            <a:ext cx="2316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平方差公式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539115" y="1203325"/>
            <a:ext cx="833437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两数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sz="28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与这两数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的积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等于</a:t>
            </a:r>
            <a:r>
              <a:rPr lang="zh-CN" altLang="en-US" sz="2800" dirty="0">
                <a:solidFill>
                  <a:srgbClr val="1C1C1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这两数的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________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1978660" y="1289050"/>
            <a:ext cx="538163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4443730" y="1275080"/>
            <a:ext cx="514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差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" name="文本框 12"/>
          <p:cNvSpPr txBox="1"/>
          <p:nvPr/>
        </p:nvSpPr>
        <p:spPr>
          <a:xfrm>
            <a:off x="682625" y="1818005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平方差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" name="文本框 7173"/>
          <p:cNvSpPr txBox="1"/>
          <p:nvPr/>
        </p:nvSpPr>
        <p:spPr>
          <a:xfrm>
            <a:off x="2452053" y="1659255"/>
            <a:ext cx="5841365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4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US" altLang="zh-CN" sz="4800" b="1" i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4800" b="1" i="1" dirty="0">
                <a:solidFill>
                  <a:srgbClr val="FF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</a:t>
            </a:r>
            <a:r>
              <a:rPr lang="en-US" altLang="zh-CN" sz="4800" b="1" i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4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en-US" altLang="zh-CN" sz="4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r>
              <a:rPr lang="en-US" altLang="zh-CN" sz="4800" b="1" dirty="0">
                <a:solidFill>
                  <a:srgbClr val="FF66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4800" b="1" i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4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48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4800" b="1" i="1" dirty="0">
                <a:latin typeface="Times New Roman" panose="02020603050405020304" pitchFamily="18" charset="0"/>
                <a:sym typeface="+mn-ea"/>
              </a:rPr>
              <a:t> </a:t>
            </a:r>
            <a:r>
              <a: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rPr>
              <a:t>_______.</a:t>
            </a:r>
            <a:endParaRPr lang="en-US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9" name="组合 7174"/>
          <p:cNvGrpSpPr/>
          <p:nvPr/>
        </p:nvGrpSpPr>
        <p:grpSpPr>
          <a:xfrm>
            <a:off x="6348096" y="1670050"/>
            <a:ext cx="1728786" cy="890587"/>
            <a:chOff x="-45" y="7"/>
            <a:chExt cx="1089" cy="561"/>
          </a:xfrm>
        </p:grpSpPr>
        <p:grpSp>
          <p:nvGrpSpPr>
            <p:cNvPr id="20" name="组合 7175"/>
            <p:cNvGrpSpPr/>
            <p:nvPr/>
          </p:nvGrpSpPr>
          <p:grpSpPr>
            <a:xfrm>
              <a:off x="-45" y="7"/>
              <a:ext cx="422" cy="519"/>
              <a:chOff x="-45" y="0"/>
              <a:chExt cx="422" cy="519"/>
            </a:xfrm>
          </p:grpSpPr>
          <p:sp>
            <p:nvSpPr>
              <p:cNvPr id="21" name="文本框 7176"/>
              <p:cNvSpPr txBox="1"/>
              <p:nvPr/>
            </p:nvSpPr>
            <p:spPr>
              <a:xfrm>
                <a:off x="-45" y="0"/>
                <a:ext cx="308" cy="5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4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4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" name="文本框 7177"/>
              <p:cNvSpPr txBox="1"/>
              <p:nvPr/>
            </p:nvSpPr>
            <p:spPr>
              <a:xfrm>
                <a:off x="165" y="45"/>
                <a:ext cx="212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3" name="组合 7178"/>
            <p:cNvGrpSpPr/>
            <p:nvPr/>
          </p:nvGrpSpPr>
          <p:grpSpPr>
            <a:xfrm>
              <a:off x="640" y="16"/>
              <a:ext cx="404" cy="519"/>
              <a:chOff x="246" y="0"/>
              <a:chExt cx="404" cy="519"/>
            </a:xfrm>
          </p:grpSpPr>
          <p:sp>
            <p:nvSpPr>
              <p:cNvPr id="24" name="文本框 7179"/>
              <p:cNvSpPr txBox="1"/>
              <p:nvPr/>
            </p:nvSpPr>
            <p:spPr>
              <a:xfrm>
                <a:off x="246" y="0"/>
                <a:ext cx="308" cy="51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4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4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文本框 7180"/>
              <p:cNvSpPr txBox="1"/>
              <p:nvPr/>
            </p:nvSpPr>
            <p:spPr>
              <a:xfrm>
                <a:off x="438" y="15"/>
                <a:ext cx="212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" name="文本框 7181"/>
            <p:cNvSpPr txBox="1"/>
            <p:nvPr/>
          </p:nvSpPr>
          <p:spPr>
            <a:xfrm>
              <a:off x="330" y="45"/>
              <a:ext cx="362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4800" b="1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-</a:t>
              </a:r>
              <a:endParaRPr lang="en-US" altLang="zh-CN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7" name="文本框 13"/>
          <p:cNvSpPr txBox="1"/>
          <p:nvPr/>
        </p:nvSpPr>
        <p:spPr>
          <a:xfrm>
            <a:off x="551815" y="2461895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完全平方公式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8" name="文本框 14"/>
          <p:cNvSpPr txBox="1"/>
          <p:nvPr/>
        </p:nvSpPr>
        <p:spPr>
          <a:xfrm>
            <a:off x="551815" y="2954020"/>
            <a:ext cx="826516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两个数的和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或差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的平方，等于它们的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_______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，加上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或减去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它们的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______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的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倍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" name="文本框 15"/>
          <p:cNvSpPr txBox="1"/>
          <p:nvPr/>
        </p:nvSpPr>
        <p:spPr>
          <a:xfrm>
            <a:off x="7012940" y="3025458"/>
            <a:ext cx="125095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平方和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" name="文本框 16"/>
          <p:cNvSpPr txBox="1"/>
          <p:nvPr/>
        </p:nvSpPr>
        <p:spPr>
          <a:xfrm>
            <a:off x="4096703" y="3579495"/>
            <a:ext cx="53816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1" name="组合 7182"/>
          <p:cNvGrpSpPr/>
          <p:nvPr/>
        </p:nvGrpSpPr>
        <p:grpSpPr>
          <a:xfrm>
            <a:off x="1883410" y="4030980"/>
            <a:ext cx="5586413" cy="873126"/>
            <a:chOff x="-225" y="0"/>
            <a:chExt cx="3519" cy="550"/>
          </a:xfrm>
        </p:grpSpPr>
        <p:sp>
          <p:nvSpPr>
            <p:cNvPr id="32" name="文本框 7183"/>
            <p:cNvSpPr txBox="1"/>
            <p:nvPr/>
          </p:nvSpPr>
          <p:spPr>
            <a:xfrm>
              <a:off x="-225" y="10"/>
              <a:ext cx="1123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en-US" altLang="zh-CN" sz="4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 </a:t>
              </a:r>
              <a:r>
                <a:rPr lang="en-US" altLang="zh-CN" sz="48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 </a:t>
              </a:r>
              <a:r>
                <a:rPr lang="en-US" altLang="zh-CN" sz="4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" name="直接连接符 7184"/>
            <p:cNvSpPr/>
            <p:nvPr/>
          </p:nvSpPr>
          <p:spPr>
            <a:xfrm>
              <a:off x="249" y="410"/>
              <a:ext cx="181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4" name="文本框 7185"/>
            <p:cNvSpPr txBox="1"/>
            <p:nvPr/>
          </p:nvSpPr>
          <p:spPr>
            <a:xfrm>
              <a:off x="783" y="0"/>
              <a:ext cx="21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5" name="文本框 7186"/>
            <p:cNvSpPr txBox="1"/>
            <p:nvPr/>
          </p:nvSpPr>
          <p:spPr>
            <a:xfrm>
              <a:off x="916" y="105"/>
              <a:ext cx="2378" cy="44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40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= </a:t>
              </a:r>
              <a:r>
                <a:rPr lang="en-US" altLang="zh-CN" sz="4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____________.</a:t>
              </a:r>
              <a:endParaRPr lang="en-US" altLang="zh-CN" sz="4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6" name="组合 7187"/>
          <p:cNvGrpSpPr/>
          <p:nvPr/>
        </p:nvGrpSpPr>
        <p:grpSpPr>
          <a:xfrm>
            <a:off x="4265296" y="4048443"/>
            <a:ext cx="3033712" cy="904875"/>
            <a:chOff x="-135" y="0"/>
            <a:chExt cx="1911" cy="570"/>
          </a:xfrm>
        </p:grpSpPr>
        <p:grpSp>
          <p:nvGrpSpPr>
            <p:cNvPr id="37" name="组合 7188"/>
            <p:cNvGrpSpPr/>
            <p:nvPr/>
          </p:nvGrpSpPr>
          <p:grpSpPr>
            <a:xfrm>
              <a:off x="-135" y="0"/>
              <a:ext cx="419" cy="523"/>
              <a:chOff x="-135" y="0"/>
              <a:chExt cx="419" cy="523"/>
            </a:xfrm>
          </p:grpSpPr>
          <p:sp>
            <p:nvSpPr>
              <p:cNvPr id="38" name="文本框 7189"/>
              <p:cNvSpPr txBox="1"/>
              <p:nvPr/>
            </p:nvSpPr>
            <p:spPr>
              <a:xfrm>
                <a:off x="-135" y="0"/>
                <a:ext cx="307" cy="5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lnSpc>
                    <a:spcPct val="100000"/>
                  </a:lnSpc>
                </a:pPr>
                <a:r>
                  <a:rPr lang="en-US" altLang="zh-CN" sz="4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4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9" name="文本框 7190"/>
              <p:cNvSpPr txBox="1"/>
              <p:nvPr/>
            </p:nvSpPr>
            <p:spPr>
              <a:xfrm>
                <a:off x="73" y="17"/>
                <a:ext cx="21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lnSpc>
                    <a:spcPct val="10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0" name="组合 7191"/>
            <p:cNvGrpSpPr/>
            <p:nvPr/>
          </p:nvGrpSpPr>
          <p:grpSpPr>
            <a:xfrm>
              <a:off x="1371" y="16"/>
              <a:ext cx="405" cy="523"/>
              <a:chOff x="135" y="0"/>
              <a:chExt cx="405" cy="523"/>
            </a:xfrm>
          </p:grpSpPr>
          <p:sp>
            <p:nvSpPr>
              <p:cNvPr id="41" name="文本框 7192"/>
              <p:cNvSpPr txBox="1"/>
              <p:nvPr/>
            </p:nvSpPr>
            <p:spPr>
              <a:xfrm>
                <a:off x="135" y="0"/>
                <a:ext cx="307" cy="52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lnSpc>
                    <a:spcPct val="100000"/>
                  </a:lnSpc>
                </a:pPr>
                <a:r>
                  <a:rPr lang="en-US" altLang="zh-CN" sz="4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4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文本框 7193"/>
              <p:cNvSpPr txBox="1"/>
              <p:nvPr/>
            </p:nvSpPr>
            <p:spPr>
              <a:xfrm>
                <a:off x="329" y="16"/>
                <a:ext cx="211" cy="2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>
                  <a:lnSpc>
                    <a:spcPct val="10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3" name="文本框 7194"/>
            <p:cNvSpPr txBox="1"/>
            <p:nvPr/>
          </p:nvSpPr>
          <p:spPr>
            <a:xfrm>
              <a:off x="472" y="9"/>
              <a:ext cx="643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3600" b="1" dirty="0">
                  <a:solidFill>
                    <a:srgbClr val="FF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en-US" altLang="zh-CN" sz="4800" b="1" i="1" dirty="0">
                  <a:solidFill>
                    <a:srgbClr val="FF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ab</a:t>
              </a:r>
              <a:endParaRPr lang="en-US" altLang="zh-CN" sz="4800" b="1" i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4" name="文本框 7195"/>
            <p:cNvSpPr txBox="1"/>
            <p:nvPr/>
          </p:nvSpPr>
          <p:spPr>
            <a:xfrm>
              <a:off x="1075" y="47"/>
              <a:ext cx="334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4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endParaRPr lang="en-US" altLang="zh-CN" sz="4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5" name="文本框 7196"/>
            <p:cNvSpPr txBox="1"/>
            <p:nvPr/>
          </p:nvSpPr>
          <p:spPr>
            <a:xfrm>
              <a:off x="179" y="18"/>
              <a:ext cx="334" cy="5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48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+</a:t>
              </a:r>
              <a:endParaRPr lang="en-US" altLang="zh-CN" sz="48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6" name="直接连接符 7197"/>
            <p:cNvSpPr/>
            <p:nvPr/>
          </p:nvSpPr>
          <p:spPr>
            <a:xfrm>
              <a:off x="261" y="402"/>
              <a:ext cx="192" cy="0"/>
            </a:xfrm>
            <a:prstGeom prst="line">
              <a:avLst/>
            </a:prstGeom>
            <a:ln w="2857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2" grpId="0"/>
      <p:bldP spid="18" grpId="0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2"/>
          <p:cNvSpPr txBox="1"/>
          <p:nvPr/>
        </p:nvSpPr>
        <p:spPr>
          <a:xfrm>
            <a:off x="320675" y="280670"/>
            <a:ext cx="2451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五、因式分解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12"/>
          <p:cNvSpPr txBox="1"/>
          <p:nvPr/>
        </p:nvSpPr>
        <p:spPr>
          <a:xfrm>
            <a:off x="396240" y="1058545"/>
            <a:ext cx="8558213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把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多项式化为</a:t>
            </a:r>
            <a:r>
              <a:rPr lang="zh-CN" altLang="en-US" sz="28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几个</a:t>
            </a:r>
            <a:r>
              <a:rPr lang="en-US" altLang="zh-CN" sz="2800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的形式，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像这样的式子变形叫做这个多项式的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因式分解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，也叫做把这个多项式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分解因式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13"/>
          <p:cNvSpPr txBox="1"/>
          <p:nvPr/>
        </p:nvSpPr>
        <p:spPr>
          <a:xfrm>
            <a:off x="377825" y="715010"/>
            <a:ext cx="31889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因式分解的定义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14"/>
          <p:cNvSpPr txBox="1"/>
          <p:nvPr/>
        </p:nvSpPr>
        <p:spPr>
          <a:xfrm>
            <a:off x="4488180" y="1111250"/>
            <a:ext cx="8937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整式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15"/>
          <p:cNvSpPr txBox="1"/>
          <p:nvPr/>
        </p:nvSpPr>
        <p:spPr>
          <a:xfrm>
            <a:off x="6036310" y="1104265"/>
            <a:ext cx="538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文本框 16"/>
          <p:cNvSpPr txBox="1"/>
          <p:nvPr/>
        </p:nvSpPr>
        <p:spPr>
          <a:xfrm>
            <a:off x="392430" y="2605405"/>
            <a:ext cx="32531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因式分解的方法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文本框 17"/>
          <p:cNvSpPr txBox="1"/>
          <p:nvPr/>
        </p:nvSpPr>
        <p:spPr>
          <a:xfrm>
            <a:off x="395605" y="3045460"/>
            <a:ext cx="28619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提公因式法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文本框 18"/>
          <p:cNvSpPr txBox="1"/>
          <p:nvPr/>
        </p:nvSpPr>
        <p:spPr>
          <a:xfrm>
            <a:off x="395923" y="3465513"/>
            <a:ext cx="21320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公式法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" name="文本框 19"/>
          <p:cNvSpPr txBox="1"/>
          <p:nvPr/>
        </p:nvSpPr>
        <p:spPr>
          <a:xfrm>
            <a:off x="414655" y="3910965"/>
            <a:ext cx="63982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①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平方差公式：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____________________.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" name="文本框 20"/>
          <p:cNvSpPr txBox="1"/>
          <p:nvPr/>
        </p:nvSpPr>
        <p:spPr>
          <a:xfrm>
            <a:off x="421005" y="4403090"/>
            <a:ext cx="7057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②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完全平方公式：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____________________.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" name="文本框 22"/>
          <p:cNvSpPr txBox="1"/>
          <p:nvPr/>
        </p:nvSpPr>
        <p:spPr>
          <a:xfrm>
            <a:off x="3142615" y="3876040"/>
            <a:ext cx="33667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23"/>
          <p:cNvSpPr txBox="1"/>
          <p:nvPr/>
        </p:nvSpPr>
        <p:spPr>
          <a:xfrm>
            <a:off x="3509645" y="4398010"/>
            <a:ext cx="34550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±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 + 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(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±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8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6" name="组合 30"/>
          <p:cNvGrpSpPr/>
          <p:nvPr/>
        </p:nvGrpSpPr>
        <p:grpSpPr>
          <a:xfrm>
            <a:off x="5220970" y="2125345"/>
            <a:ext cx="3476338" cy="1779270"/>
            <a:chOff x="0" y="0"/>
            <a:chExt cx="5890" cy="3657"/>
          </a:xfrm>
        </p:grpSpPr>
        <p:sp>
          <p:nvSpPr>
            <p:cNvPr id="17" name="竖卷形 24"/>
            <p:cNvSpPr/>
            <p:nvPr/>
          </p:nvSpPr>
          <p:spPr>
            <a:xfrm>
              <a:off x="0" y="0"/>
              <a:ext cx="5890" cy="3657"/>
            </a:xfrm>
            <a:prstGeom prst="verticalScroll">
              <a:avLst>
                <a:gd name="adj" fmla="val 12500"/>
              </a:avLst>
            </a:prstGeom>
            <a:solidFill>
              <a:schemeClr val="accent2">
                <a:lumMod val="75000"/>
              </a:schemeClr>
            </a:solidFill>
            <a:ln w="9525" cap="flat" cmpd="sng">
              <a:solidFill>
                <a:srgbClr val="FFFF6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/>
            <a:p>
              <a:pPr defTabSz="914400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文本框 25"/>
            <p:cNvSpPr txBox="1"/>
            <p:nvPr/>
          </p:nvSpPr>
          <p:spPr>
            <a:xfrm>
              <a:off x="447" y="320"/>
              <a:ext cx="1859" cy="9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zh-CN" altLang="en-US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步骤：</a:t>
              </a:r>
              <a:endPara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9" name="文本框 26"/>
            <p:cNvSpPr txBox="1"/>
            <p:nvPr/>
          </p:nvSpPr>
          <p:spPr>
            <a:xfrm>
              <a:off x="447" y="1044"/>
              <a:ext cx="3358" cy="9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1. </a:t>
              </a:r>
              <a:r>
                <a:rPr lang="zh-CN" altLang="en-US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提公因式；</a:t>
              </a:r>
              <a:endPara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0" name="文本框 27"/>
            <p:cNvSpPr txBox="1"/>
            <p:nvPr/>
          </p:nvSpPr>
          <p:spPr>
            <a:xfrm>
              <a:off x="447" y="1833"/>
              <a:ext cx="3358" cy="9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2. </a:t>
              </a:r>
              <a:r>
                <a:rPr lang="zh-CN" altLang="en-US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套用公式；</a:t>
              </a:r>
              <a:endPara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1" name="文本框 29"/>
            <p:cNvSpPr txBox="1"/>
            <p:nvPr/>
          </p:nvSpPr>
          <p:spPr>
            <a:xfrm>
              <a:off x="448" y="2631"/>
              <a:ext cx="5080" cy="9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3. </a:t>
              </a:r>
              <a:r>
                <a:rPr lang="zh-CN" altLang="en-US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检查分解是否彻底</a:t>
              </a:r>
              <a:r>
                <a:rPr lang="en-US" altLang="zh-CN" sz="2400" dirty="0">
                  <a:solidFill>
                    <a:srgbClr val="FFFF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.</a:t>
              </a:r>
              <a:endParaRPr lang="en-US" altLang="zh-CN" sz="2400" dirty="0">
                <a:solidFill>
                  <a:srgbClr val="FFFF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矩形 80"/>
          <p:cNvSpPr/>
          <p:nvPr/>
        </p:nvSpPr>
        <p:spPr>
          <a:xfrm>
            <a:off x="0" y="-42862"/>
            <a:ext cx="1403350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考点讲练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" name="组合 11"/>
          <p:cNvGrpSpPr/>
          <p:nvPr/>
        </p:nvGrpSpPr>
        <p:grpSpPr>
          <a:xfrm>
            <a:off x="250825" y="427990"/>
            <a:ext cx="3116580" cy="601980"/>
            <a:chOff x="0" y="0"/>
            <a:chExt cx="2538426" cy="530546"/>
          </a:xfrm>
        </p:grpSpPr>
        <p:sp>
          <p:nvSpPr>
            <p:cNvPr id="7" name="圆角矩形 31"/>
            <p:cNvSpPr/>
            <p:nvPr/>
          </p:nvSpPr>
          <p:spPr>
            <a:xfrm>
              <a:off x="0" y="0"/>
              <a:ext cx="2538426" cy="530546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文本框 19"/>
            <p:cNvSpPr/>
            <p:nvPr/>
          </p:nvSpPr>
          <p:spPr>
            <a:xfrm>
              <a:off x="99290" y="25107"/>
              <a:ext cx="2349130" cy="4600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考点一  幂的运算</a:t>
              </a:r>
              <a:endPara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2054"/>
          <p:cNvSpPr/>
          <p:nvPr/>
        </p:nvSpPr>
        <p:spPr>
          <a:xfrm>
            <a:off x="407988" y="981551"/>
            <a:ext cx="7550150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下列计算正确的是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(       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	   B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－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2 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(2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·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endParaRPr lang="en-US" altLang="zh-CN" sz="2800" baseline="300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4460875" y="1154113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800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07988" y="2943543"/>
            <a:ext cx="461327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计算：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(2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÷4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TextBox 43"/>
          <p:cNvSpPr txBox="1"/>
          <p:nvPr/>
        </p:nvSpPr>
        <p:spPr>
          <a:xfrm>
            <a:off x="408305" y="3603625"/>
            <a:ext cx="79775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解析：幂的混合运算中，先算乘方，再算乘除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45"/>
          <p:cNvSpPr txBox="1"/>
          <p:nvPr/>
        </p:nvSpPr>
        <p:spPr>
          <a:xfrm>
            <a:off x="440055" y="4237990"/>
            <a:ext cx="68745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解：原式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=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÷4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800" b="1" baseline="300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 2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9" grpId="0"/>
      <p:bldP spid="10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43"/>
          <p:cNvSpPr txBox="1"/>
          <p:nvPr/>
        </p:nvSpPr>
        <p:spPr>
          <a:xfrm>
            <a:off x="481013" y="1326515"/>
            <a:ext cx="8150225" cy="3292475"/>
          </a:xfrm>
          <a:prstGeom prst="rect">
            <a:avLst/>
          </a:prstGeom>
          <a:noFill/>
          <a:ln w="25400" cap="flat" cmpd="sng">
            <a:solidFill>
              <a:srgbClr val="CC0066"/>
            </a:solidFill>
            <a:prstDash val="dash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幂的运算性质包括同底数幂的乘法、幂的乘方、积的乘方及同底数幂的除法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这四种运算性质是整式乘除及因式分解的基础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其逆向运用可以使一些计算简便，从而培养一定的计算技巧，达到学以致用的目的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471488" y="511175"/>
            <a:ext cx="1900555" cy="553720"/>
            <a:chOff x="0" y="538"/>
            <a:chExt cx="5029536" cy="469126"/>
          </a:xfrm>
        </p:grpSpPr>
        <p:sp>
          <p:nvSpPr>
            <p:cNvPr id="4" name="圆角矩形 31"/>
            <p:cNvSpPr/>
            <p:nvPr/>
          </p:nvSpPr>
          <p:spPr>
            <a:xfrm>
              <a:off x="0" y="538"/>
              <a:ext cx="5029536" cy="469126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文本框 19"/>
            <p:cNvSpPr/>
            <p:nvPr/>
          </p:nvSpPr>
          <p:spPr>
            <a:xfrm>
              <a:off x="72259" y="48419"/>
              <a:ext cx="4616149" cy="405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>
                <a:lnSpc>
                  <a:spcPct val="9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归纳总结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PP_MARK_KEY" val="7c69ead3-db57-4573-9ea3-0bf8b086525c"/>
  <p:tag name="COMMONDATA" val="eyJoZGlkIjoiN2YxOGMyNDFkMTQxMWJhZTVlZDhiNDQyZGU2OTYwOWEifQ==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默认设计模板">
  <a:themeElements>
    <a:clrScheme name="默认设计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4511</Words>
  <Application>WPS 演示</Application>
  <PresentationFormat>在屏幕上显示</PresentationFormat>
  <Paragraphs>521</Paragraphs>
  <Slides>26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华文行楷</vt:lpstr>
      <vt:lpstr>华文琥珀</vt:lpstr>
      <vt:lpstr>黑体</vt:lpstr>
      <vt:lpstr>隶书</vt:lpstr>
      <vt:lpstr>华文细黑</vt:lpstr>
      <vt:lpstr>方正姚体</vt:lpstr>
      <vt:lpstr>Times New Roman</vt:lpstr>
      <vt:lpstr>Arial Unicode MS</vt:lpstr>
      <vt:lpstr>Calibri</vt:lpstr>
      <vt:lpstr>默认设计模板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727</cp:revision>
  <dcterms:created xsi:type="dcterms:W3CDTF">2015-07-09T08:14:00Z</dcterms:created>
  <dcterms:modified xsi:type="dcterms:W3CDTF">2023-04-26T06:09:17Z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68CBCA839AE745BA837CF2FE8941F7AF</vt:lpwstr>
  </property>
</Properties>
</file>