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10"/>
  </p:notesMasterIdLst>
  <p:handoutMasterIdLst>
    <p:handoutMasterId r:id="rId35"/>
  </p:handoutMasterIdLst>
  <p:sldIdLst>
    <p:sldId id="617" r:id="rId4"/>
    <p:sldId id="425" r:id="rId5"/>
    <p:sldId id="618" r:id="rId6"/>
    <p:sldId id="619" r:id="rId7"/>
    <p:sldId id="620" r:id="rId8"/>
    <p:sldId id="622" r:id="rId9"/>
    <p:sldId id="623" r:id="rId11"/>
    <p:sldId id="636" r:id="rId12"/>
    <p:sldId id="624" r:id="rId13"/>
    <p:sldId id="625" r:id="rId14"/>
    <p:sldId id="626" r:id="rId15"/>
    <p:sldId id="628" r:id="rId16"/>
    <p:sldId id="629" r:id="rId17"/>
    <p:sldId id="630" r:id="rId18"/>
    <p:sldId id="631" r:id="rId19"/>
    <p:sldId id="637" r:id="rId20"/>
    <p:sldId id="632" r:id="rId21"/>
    <p:sldId id="633" r:id="rId22"/>
    <p:sldId id="639" r:id="rId23"/>
    <p:sldId id="634" r:id="rId24"/>
    <p:sldId id="635" r:id="rId25"/>
    <p:sldId id="638" r:id="rId26"/>
    <p:sldId id="448" r:id="rId27"/>
    <p:sldId id="640" r:id="rId28"/>
    <p:sldId id="641" r:id="rId29"/>
    <p:sldId id="642" r:id="rId30"/>
    <p:sldId id="643" r:id="rId31"/>
    <p:sldId id="644" r:id="rId32"/>
    <p:sldId id="645" r:id="rId33"/>
    <p:sldId id="647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4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93A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5" autoAdjust="0"/>
    <p:restoredTop sz="95825" autoAdjust="0"/>
  </p:normalViewPr>
  <p:slideViewPr>
    <p:cSldViewPr snapToGrid="0" showGuides="1">
      <p:cViewPr varScale="1">
        <p:scale>
          <a:sx n="51" d="100"/>
          <a:sy n="51" d="100"/>
        </p:scale>
        <p:origin x="-108" y="-1008"/>
      </p:cViewPr>
      <p:guideLst>
        <p:guide orient="horz" pos="154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F6CE98B-9D00-4210-BC06-C772C02A2EB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C9934E39-5CBE-4D23-9920-086819066E85}" type="slidenum">
              <a:rPr lang="en-US" altLang="en-US"/>
            </a:fld>
            <a:endParaRPr lang="en-US" altLang="en-US"/>
          </a:p>
        </p:txBody>
      </p:sp>
      <p:pic>
        <p:nvPicPr>
          <p:cNvPr id="6656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934E39-5CBE-4D23-9920-086819066E85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39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83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983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CDC55F81-0C09-431E-B5A4-F3BF39AA7211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6097850" y="-11378"/>
            <a:ext cx="27707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14.2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乘法公式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内容占位符 2"/>
          <p:cNvSpPr>
            <a:spLocks noChangeArrowheads="1"/>
          </p:cNvSpPr>
          <p:nvPr/>
        </p:nvSpPr>
        <p:spPr bwMode="auto">
          <a:xfrm>
            <a:off x="460375" y="1430964"/>
            <a:ext cx="8350649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某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同学在计算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97×103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时将其变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成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(100–3)(100+3)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并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很快得出结果，你知道他运用了什么知识吗？这节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课，我们就来一起探讨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上述计算的规律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8610" name="组合 1"/>
          <p:cNvGrpSpPr/>
          <p:nvPr/>
        </p:nvGrpSpPr>
        <p:grpSpPr bwMode="auto">
          <a:xfrm>
            <a:off x="6350" y="-50334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6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25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8" name="标题 5"/>
          <p:cNvSpPr>
            <a:spLocks noGrp="1"/>
          </p:cNvSpPr>
          <p:nvPr>
            <p:ph type="title" idx="4294967295"/>
          </p:nvPr>
        </p:nvSpPr>
        <p:spPr>
          <a:xfrm>
            <a:off x="3200411" y="511819"/>
            <a:ext cx="2752401" cy="6286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defTabSz="914400"/>
            <a:r>
              <a:rPr lang="zh-CN" altLang="en-US" sz="2400" b="1" dirty="0">
                <a:solidFill>
                  <a:srgbClr val="00B050"/>
                </a:solidFill>
                <a:latin typeface="+mn-lt"/>
                <a:ea typeface="黑体" panose="02010609060101010101" pitchFamily="2" charset="-122"/>
              </a:rPr>
              <a:t>观察与思考</a:t>
            </a:r>
            <a:endParaRPr lang="zh-CN" altLang="en-US" sz="2400" b="1" dirty="0">
              <a:solidFill>
                <a:srgbClr val="00B05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97" y="826144"/>
            <a:ext cx="686495" cy="60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1314284" y="1088305"/>
            <a:ext cx="6629400" cy="345325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 b="1" noProof="1" smtClean="0">
                <a:latin typeface="+mn-lt"/>
                <a:ea typeface="楷体" panose="02010609060101010101" pitchFamily="49" charset="-122"/>
              </a:rPr>
              <a:t>口答下列各题</a:t>
            </a:r>
            <a:r>
              <a:rPr lang="zh-CN" altLang="en-US" sz="2800" b="1" noProof="1" smtClean="0">
                <a:latin typeface="+mn-lt"/>
                <a:ea typeface="楷体" panose="02010609060101010101" pitchFamily="49" charset="-122"/>
              </a:rPr>
              <a:t>：</a:t>
            </a:r>
            <a:endParaRPr lang="en-US" altLang="en-US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en-US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(1)(–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)=_________.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(2)(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__________.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(3)(–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(4)(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)(–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8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</a:rPr>
              <a:t>)= </a:t>
            </a:r>
            <a:r>
              <a:rPr lang="en-US" altLang="zh-CN" sz="2800" b="1" noProof="1">
                <a:latin typeface="+mn-lt"/>
                <a:ea typeface="楷体" panose="02010609060101010101" pitchFamily="49" charset="-122"/>
              </a:rPr>
              <a:t>_________.</a:t>
            </a:r>
            <a:endParaRPr lang="en-US" altLang="zh-CN" sz="28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025734" y="2412374"/>
            <a:ext cx="120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161892" y="3120152"/>
            <a:ext cx="1319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4161892" y="3823697"/>
            <a:ext cx="1158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4036847" y="1728206"/>
            <a:ext cx="1236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i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8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800" b="1" baseline="30000" dirty="0" smtClean="0">
                <a:solidFill>
                  <a:srgbClr val="FF3399"/>
                </a:solidFill>
                <a:latin typeface="Times New Roman" panose="02020603050405020304" pitchFamily="18" charset="0"/>
              </a:rPr>
              <a:t>2</a:t>
            </a:r>
            <a:endParaRPr lang="en-US" altLang="zh-CN" sz="2800" b="1" baseline="30000" dirty="0">
              <a:solidFill>
                <a:srgbClr val="FF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11039" y="471676"/>
            <a:ext cx="1531501" cy="510872"/>
            <a:chOff x="421001" y="545618"/>
            <a:chExt cx="1531501" cy="51087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4" name="组合 2"/>
          <p:cNvGrpSpPr/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35550" y="1263886"/>
            <a:ext cx="5405102" cy="1015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(1)  (3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)( 3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–2 )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(2)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(–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+2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)(–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–2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).</a:t>
            </a:r>
            <a:endParaRPr kumimoji="1"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342917" y="3187644"/>
            <a:ext cx="51292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 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281304" y="3620986"/>
            <a:ext cx="14446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–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612666" y="2241231"/>
            <a:ext cx="5207583" cy="9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03516" y="2702990"/>
            <a:ext cx="1600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9883" name="组合 6"/>
          <p:cNvGrpSpPr/>
          <p:nvPr/>
        </p:nvGrpSpPr>
        <p:grpSpPr bwMode="auto">
          <a:xfrm>
            <a:off x="697473" y="539794"/>
            <a:ext cx="1858963" cy="492125"/>
            <a:chOff x="427462" y="558483"/>
            <a:chExt cx="1858351" cy="492443"/>
          </a:xfrm>
        </p:grpSpPr>
        <p:grpSp>
          <p:nvGrpSpPr>
            <p:cNvPr id="7988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989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9891" name="文本框 3"/>
          <p:cNvSpPr txBox="1">
            <a:spLocks noChangeArrowheads="1"/>
          </p:cNvSpPr>
          <p:nvPr/>
        </p:nvSpPr>
        <p:spPr bwMode="auto">
          <a:xfrm>
            <a:off x="2761391" y="573131"/>
            <a:ext cx="3506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利用平方差公式计算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 Box 13" descr="PE03255_"/>
          <p:cNvSpPr txBox="1">
            <a:spLocks noChangeArrowheads="1"/>
          </p:cNvSpPr>
          <p:nvPr/>
        </p:nvSpPr>
        <p:spPr bwMode="auto">
          <a:xfrm>
            <a:off x="1155146" y="4165883"/>
            <a:ext cx="7141566" cy="577081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易错警示：</a:t>
            </a:r>
            <a:r>
              <a:rPr lang="zh-CN" altLang="en-US" sz="2100" b="1" dirty="0">
                <a:latin typeface="宋体" panose="02010600030101010101" pitchFamily="2" charset="-122"/>
              </a:rPr>
              <a:t>当相同项带有</a:t>
            </a:r>
            <a:r>
              <a:rPr lang="en-US" altLang="zh-CN" sz="2100" b="1" dirty="0">
                <a:latin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负号</a:t>
            </a:r>
            <a:r>
              <a:rPr lang="en-US" altLang="zh-CN" sz="2100" b="1" dirty="0">
                <a:latin typeface="宋体" panose="02010600030101010101" pitchFamily="2" charset="-122"/>
              </a:rPr>
              <a:t>”</a:t>
            </a:r>
            <a:r>
              <a:rPr lang="zh-CN" altLang="en-US" sz="2100" b="1" dirty="0">
                <a:latin typeface="宋体" panose="02010600030101010101" pitchFamily="2" charset="-122"/>
              </a:rPr>
              <a:t>时，必须用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括号括起来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  <p:bldP spid="5" grpId="0"/>
      <p:bldP spid="2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文本框 99"/>
          <p:cNvSpPr txBox="1">
            <a:spLocks noChangeArrowheads="1"/>
          </p:cNvSpPr>
          <p:nvPr/>
        </p:nvSpPr>
        <p:spPr bwMode="auto">
          <a:xfrm>
            <a:off x="1424934" y="658287"/>
            <a:ext cx="6553200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平方差公式计算：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(1)(3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–5)(3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5)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；  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               (2)(–2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；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(3)(–7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m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8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)(–8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–7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06536" y="2465805"/>
            <a:ext cx="4560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–5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22723" y="3051902"/>
            <a:ext cx="39565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22723" y="3680272"/>
            <a:ext cx="5070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(–7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–(8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–64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81925" name="组合 2"/>
          <p:cNvGrpSpPr/>
          <p:nvPr/>
        </p:nvGrpSpPr>
        <p:grpSpPr bwMode="auto">
          <a:xfrm>
            <a:off x="-655" y="-57369"/>
            <a:ext cx="2006600" cy="477838"/>
            <a:chOff x="153" y="40"/>
            <a:chExt cx="3160" cy="752"/>
          </a:xfrm>
        </p:grpSpPr>
        <p:cxnSp>
          <p:nvCxnSpPr>
            <p:cNvPr id="21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19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巩固练习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5357" y="759873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868511" y="1040970"/>
            <a:ext cx="790505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(1)  </a:t>
            </a:r>
            <a:r>
              <a:rPr lang="en-US" altLang="zh-CN" sz="2400" b="1" dirty="0">
                <a:latin typeface="Times New Roman" panose="02020603050405020304" pitchFamily="18" charset="0"/>
              </a:rPr>
              <a:t>102×98</a:t>
            </a:r>
            <a:r>
              <a:rPr lang="en-US" altLang="zh-CN" sz="2400" b="1" dirty="0" smtClean="0"/>
              <a:t>;            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 </a:t>
            </a:r>
            <a:r>
              <a:rPr lang="en-US" altLang="zh-CN" sz="2400" b="1" dirty="0"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+5) </a:t>
            </a:r>
            <a:r>
              <a:rPr lang="en-US" altLang="zh-CN" sz="2400" b="1" dirty="0">
                <a:latin typeface="Times New Roman" panose="02020603050405020304" pitchFamily="18" charset="0"/>
              </a:rPr>
              <a:t>.</a:t>
            </a:r>
            <a:endParaRPr lang="zh-CN" altLang="el-GR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2947" name="Text Box 5"/>
          <p:cNvSpPr txBox="1">
            <a:spLocks noChangeArrowheads="1"/>
          </p:cNvSpPr>
          <p:nvPr/>
        </p:nvSpPr>
        <p:spPr bwMode="auto">
          <a:xfrm>
            <a:off x="1185535" y="2876351"/>
            <a:ext cx="178181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82949" name="Text Box 3"/>
          <p:cNvSpPr txBox="1">
            <a:spLocks noChangeArrowheads="1"/>
          </p:cNvSpPr>
          <p:nvPr/>
        </p:nvSpPr>
        <p:spPr bwMode="auto">
          <a:xfrm>
            <a:off x="751830" y="2105461"/>
            <a:ext cx="49149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2400" b="1" dirty="0">
                <a:solidFill>
                  <a:srgbClr val="093AD5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(1)  </a:t>
            </a:r>
            <a:r>
              <a:rPr lang="en-US" altLang="zh-CN" sz="2400" b="1" dirty="0">
                <a:latin typeface="Times New Roman" panose="02020603050405020304" pitchFamily="18" charset="0"/>
              </a:rPr>
              <a:t>102×98</a:t>
            </a:r>
            <a:endParaRPr lang="en-US" altLang="zh-CN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185535" y="3315771"/>
            <a:ext cx="264477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10000 – 4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204585" y="2473761"/>
            <a:ext cx="286258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(100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2)(100–2)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1185535" y="3792656"/>
            <a:ext cx="1284605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9996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4" name="Text Box 10"/>
          <p:cNvSpPr txBox="1">
            <a:spLocks noChangeArrowheads="1"/>
          </p:cNvSpPr>
          <p:nvPr/>
        </p:nvSpPr>
        <p:spPr bwMode="auto">
          <a:xfrm>
            <a:off x="4221635" y="3193229"/>
            <a:ext cx="2755125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6" name="Text Box 4"/>
          <p:cNvSpPr txBox="1">
            <a:spLocks noChangeArrowheads="1"/>
          </p:cNvSpPr>
          <p:nvPr/>
        </p:nvSpPr>
        <p:spPr bwMode="auto">
          <a:xfrm>
            <a:off x="4273079" y="2113333"/>
            <a:ext cx="3481696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–2)–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+5)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82957" name="Text Box 9"/>
          <p:cNvSpPr txBox="1">
            <a:spLocks noChangeArrowheads="1"/>
          </p:cNvSpPr>
          <p:nvPr/>
        </p:nvSpPr>
        <p:spPr bwMode="auto">
          <a:xfrm>
            <a:off x="4221635" y="2662487"/>
            <a:ext cx="2755125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2958" name="Text Box 11"/>
          <p:cNvSpPr txBox="1">
            <a:spLocks noChangeArrowheads="1"/>
          </p:cNvSpPr>
          <p:nvPr/>
        </p:nvSpPr>
        <p:spPr bwMode="auto">
          <a:xfrm>
            <a:off x="4221635" y="3730955"/>
            <a:ext cx="2754490" cy="46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+ 1.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2142645" y="3548596"/>
            <a:ext cx="2526576" cy="1599464"/>
            <a:chOff x="10321" y="6079"/>
            <a:chExt cx="4562" cy="3105"/>
          </a:xfrm>
        </p:grpSpPr>
        <p:sp>
          <p:nvSpPr>
            <p:cNvPr id="2" name="云形标注 1"/>
            <p:cNvSpPr/>
            <p:nvPr/>
          </p:nvSpPr>
          <p:spPr>
            <a:xfrm>
              <a:off x="10321" y="6079"/>
              <a:ext cx="4562" cy="2948"/>
            </a:xfrm>
            <a:prstGeom prst="cloudCallout">
              <a:avLst>
                <a:gd name="adj1" fmla="val -30847"/>
                <a:gd name="adj2" fmla="val -115687"/>
              </a:avLst>
            </a:prstGeom>
            <a:solidFill>
              <a:srgbClr val="66FF99"/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82961" name="文本框 2"/>
            <p:cNvSpPr txBox="1">
              <a:spLocks noChangeArrowheads="1"/>
            </p:cNvSpPr>
            <p:nvPr/>
          </p:nvSpPr>
          <p:spPr bwMode="auto">
            <a:xfrm>
              <a:off x="10494" y="6433"/>
              <a:ext cx="4215" cy="2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    </a:t>
              </a:r>
              <a:r>
                <a:rPr lang="zh-CN" altLang="en-US" b="1" dirty="0" smtClean="0">
                  <a:latin typeface="宋体" panose="02010600030101010101" pitchFamily="2" charset="-122"/>
                </a:rPr>
                <a:t>通过</a:t>
              </a:r>
              <a:r>
                <a:rPr lang="zh-CN" altLang="en-US" b="1" dirty="0">
                  <a:latin typeface="宋体" panose="02010600030101010101" pitchFamily="2" charset="-122"/>
                </a:rPr>
                <a:t>合理变形，利用平方差公式，可以简化运算</a:t>
              </a:r>
              <a:r>
                <a:rPr lang="en-US" altLang="zh-CN" b="1" dirty="0">
                  <a:latin typeface="宋体" panose="02010600030101010101" pitchFamily="2" charset="-122"/>
                </a:rPr>
                <a:t>.</a:t>
              </a:r>
              <a:endParaRPr lang="en-US" altLang="zh-CN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4"/>
          <p:cNvGrpSpPr/>
          <p:nvPr/>
        </p:nvGrpSpPr>
        <p:grpSpPr bwMode="auto">
          <a:xfrm>
            <a:off x="5825550" y="2606740"/>
            <a:ext cx="3061596" cy="1678876"/>
            <a:chOff x="8742" y="2247"/>
            <a:chExt cx="5175" cy="2949"/>
          </a:xfrm>
        </p:grpSpPr>
        <p:sp>
          <p:nvSpPr>
            <p:cNvPr id="6" name="云形标注 5"/>
            <p:cNvSpPr/>
            <p:nvPr/>
          </p:nvSpPr>
          <p:spPr>
            <a:xfrm>
              <a:off x="8742" y="2247"/>
              <a:ext cx="5033" cy="2949"/>
            </a:xfrm>
            <a:prstGeom prst="cloudCallout">
              <a:avLst>
                <a:gd name="adj1" fmla="val -37557"/>
                <a:gd name="adj2" fmla="val -54978"/>
              </a:avLst>
            </a:prstGeom>
            <a:solidFill>
              <a:srgbClr val="66FF99"/>
            </a:solidFill>
            <a:ln w="9525" cap="flat" cmpd="sng" algn="ctr">
              <a:solidFill>
                <a:schemeClr val="accent3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82964" name="文本框 6"/>
            <p:cNvSpPr txBox="1">
              <a:spLocks noChangeArrowheads="1"/>
            </p:cNvSpPr>
            <p:nvPr/>
          </p:nvSpPr>
          <p:spPr bwMode="auto">
            <a:xfrm>
              <a:off x="9055" y="2837"/>
              <a:ext cx="4862" cy="1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 smtClean="0">
                  <a:latin typeface="宋体" panose="02010600030101010101" pitchFamily="2" charset="-122"/>
                </a:rPr>
                <a:t>    不</a:t>
              </a:r>
              <a:r>
                <a:rPr lang="zh-CN" altLang="en-US" b="1" dirty="0">
                  <a:latin typeface="宋体" panose="02010600030101010101" pitchFamily="2" charset="-122"/>
                </a:rPr>
                <a:t>符合平方差公式运算条件的乘法，按乘法法则进行运算</a:t>
              </a:r>
              <a:r>
                <a:rPr lang="en-US" altLang="zh-CN" b="1" dirty="0">
                  <a:latin typeface="宋体" panose="02010600030101010101" pitchFamily="2" charset="-122"/>
                </a:rPr>
                <a:t>.</a:t>
              </a:r>
              <a:endParaRPr lang="en-US" altLang="zh-CN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82969" name="组合 6"/>
          <p:cNvGrpSpPr/>
          <p:nvPr/>
        </p:nvGrpSpPr>
        <p:grpSpPr bwMode="auto">
          <a:xfrm>
            <a:off x="497036" y="533830"/>
            <a:ext cx="1858963" cy="492125"/>
            <a:chOff x="427462" y="558483"/>
            <a:chExt cx="1858351" cy="491808"/>
          </a:xfrm>
        </p:grpSpPr>
        <p:grpSp>
          <p:nvGrpSpPr>
            <p:cNvPr id="8297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2976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2977" name="文本框 13"/>
          <p:cNvSpPr txBox="1">
            <a:spLocks noChangeArrowheads="1"/>
          </p:cNvSpPr>
          <p:nvPr/>
        </p:nvSpPr>
        <p:spPr bwMode="auto">
          <a:xfrm>
            <a:off x="2427608" y="541599"/>
            <a:ext cx="3924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利用平方差公式简便运算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2" name="组合 2"/>
          <p:cNvGrpSpPr/>
          <p:nvPr/>
        </p:nvGrpSpPr>
        <p:grpSpPr bwMode="auto">
          <a:xfrm>
            <a:off x="22691" y="-51922"/>
            <a:ext cx="2006600" cy="477838"/>
            <a:chOff x="123" y="40"/>
            <a:chExt cx="3160" cy="752"/>
          </a:xfrm>
        </p:grpSpPr>
        <p:cxnSp>
          <p:nvCxnSpPr>
            <p:cNvPr id="4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2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82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2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  <p:bldP spid="82949" grpId="0"/>
      <p:bldP spid="82950" grpId="0"/>
      <p:bldP spid="82951" grpId="0"/>
      <p:bldP spid="82952" grpId="0"/>
      <p:bldP spid="82954" grpId="0"/>
      <p:bldP spid="82956" grpId="0"/>
      <p:bldP spid="82957" grpId="0"/>
      <p:bldP spid="829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2"/>
          <p:cNvSpPr txBox="1">
            <a:spLocks noChangeArrowheads="1"/>
          </p:cNvSpPr>
          <p:nvPr/>
        </p:nvSpPr>
        <p:spPr bwMode="auto">
          <a:xfrm>
            <a:off x="906013" y="1156702"/>
            <a:ext cx="873644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  <a:spcAft>
                <a:spcPct val="15000"/>
              </a:spcAft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51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×49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anose="02010609030101010101" pitchFamily="49" charset="-122"/>
              </a:rPr>
              <a:t>;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+4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)–(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+3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.  </a:t>
            </a:r>
            <a:endParaRPr lang="en-US" altLang="zh-CN" sz="2400" b="1" dirty="0"/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723690" y="1732486"/>
            <a:ext cx="4914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(50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1)(50–1)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2354790" y="2198352"/>
            <a:ext cx="1782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 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50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2418637" y="2703121"/>
            <a:ext cx="2646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=2500 – 1</a:t>
            </a:r>
            <a:endParaRPr lang="en-US" altLang="zh-CN" sz="2400" b="1" dirty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407034" y="3258016"/>
            <a:ext cx="12843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2499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818829" y="1816376"/>
            <a:ext cx="4914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 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–4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–(6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–6)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014515" y="2358546"/>
            <a:ext cx="341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–16–6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–5</a:t>
            </a:r>
            <a:r>
              <a:rPr lang="en-US" altLang="zh-CN" sz="24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+6</a:t>
            </a:r>
            <a:endParaRPr lang="el-GR" altLang="zh-CN" sz="2400" b="1" dirty="0">
              <a:cs typeface="Arial" panose="020B0604020202020204" pitchFamily="34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039682" y="2912230"/>
            <a:ext cx="3414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–10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l-GR" altLang="zh-CN" sz="2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85001" name="组合 2"/>
          <p:cNvGrpSpPr/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500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" y="577388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039628" y="568593"/>
            <a:ext cx="118654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20000"/>
              </a:lnSpc>
              <a:spcAft>
                <a:spcPct val="15000"/>
              </a:spcAft>
            </a:pPr>
            <a:r>
              <a:rPr lang="en-US" altLang="zh-CN" sz="2800" b="1" dirty="0" smtClean="0">
                <a:solidFill>
                  <a:srgbClr val="093AD5"/>
                </a:solidFill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1" grpId="0"/>
      <p:bldP spid="2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文本框 1"/>
          <p:cNvSpPr txBox="1">
            <a:spLocks noChangeArrowheads="1"/>
          </p:cNvSpPr>
          <p:nvPr/>
        </p:nvSpPr>
        <p:spPr bwMode="auto">
          <a:xfrm>
            <a:off x="771525" y="1098550"/>
            <a:ext cx="7390963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先化简，再求值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)–(2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)(2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其中</a:t>
            </a:r>
            <a:r>
              <a:rPr lang="en-US" altLang="zh-CN" sz="2400" b="1" i="1" dirty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2.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53053" y="2206145"/>
            <a:ext cx="32608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6020" name="文本框 2"/>
          <p:cNvSpPr txBox="1">
            <a:spLocks noChangeArrowheads="1"/>
          </p:cNvSpPr>
          <p:nvPr/>
        </p:nvSpPr>
        <p:spPr bwMode="auto">
          <a:xfrm>
            <a:off x="2029291" y="4149563"/>
            <a:ext cx="3666172" cy="414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5×1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–5×2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6021" name="文本框 4"/>
          <p:cNvSpPr txBox="1">
            <a:spLocks noChangeArrowheads="1"/>
          </p:cNvSpPr>
          <p:nvPr/>
        </p:nvSpPr>
        <p:spPr bwMode="auto">
          <a:xfrm>
            <a:off x="2728879" y="2741133"/>
            <a:ext cx="2133680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022" name="文本框 5"/>
          <p:cNvSpPr txBox="1">
            <a:spLocks noChangeArrowheads="1"/>
          </p:cNvSpPr>
          <p:nvPr/>
        </p:nvSpPr>
        <p:spPr bwMode="auto">
          <a:xfrm>
            <a:off x="2713643" y="3220558"/>
            <a:ext cx="1361086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6023" name="文本框 6"/>
          <p:cNvSpPr txBox="1">
            <a:spLocks noChangeArrowheads="1"/>
          </p:cNvSpPr>
          <p:nvPr/>
        </p:nvSpPr>
        <p:spPr bwMode="auto">
          <a:xfrm>
            <a:off x="2300366" y="3609178"/>
            <a:ext cx="2339367" cy="415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6028" name="组合 6"/>
          <p:cNvGrpSpPr/>
          <p:nvPr/>
        </p:nvGrpSpPr>
        <p:grpSpPr bwMode="auto">
          <a:xfrm>
            <a:off x="730250" y="553613"/>
            <a:ext cx="1858963" cy="492125"/>
            <a:chOff x="427462" y="558483"/>
            <a:chExt cx="1858351" cy="491808"/>
          </a:xfrm>
        </p:grpSpPr>
        <p:grpSp>
          <p:nvGrpSpPr>
            <p:cNvPr id="8602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8603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3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6036" name="文本框 14"/>
          <p:cNvSpPr txBox="1">
            <a:spLocks noChangeArrowheads="1"/>
          </p:cNvSpPr>
          <p:nvPr/>
        </p:nvSpPr>
        <p:spPr bwMode="auto">
          <a:xfrm>
            <a:off x="2722374" y="553613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+mn-lt"/>
                <a:ea typeface="黑体" panose="02010609060101010101" pitchFamily="2" charset="-122"/>
              </a:rPr>
              <a:t>利用平方差公式进行化简求值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6020" grpId="0"/>
      <p:bldP spid="86021" grpId="0"/>
      <p:bldP spid="86022" grpId="0"/>
      <p:bldP spid="860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1"/>
          <p:cNvSpPr txBox="1">
            <a:spLocks noChangeArrowheads="1"/>
          </p:cNvSpPr>
          <p:nvPr/>
        </p:nvSpPr>
        <p:spPr bwMode="auto">
          <a:xfrm>
            <a:off x="1466849" y="939800"/>
            <a:ext cx="71989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化简,再求值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dirty="0" smtClean="0">
                <a:latin typeface="+mn-lt"/>
              </a:rPr>
              <a:t>3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en-US" sz="2400" b="1" dirty="0" smtClean="0">
                <a:latin typeface="+mn-lt"/>
              </a:rPr>
              <a:t>3+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+1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–1)</a:t>
            </a:r>
            <a:r>
              <a:rPr lang="zh-CN" altLang="en-US" sz="2400" b="1" dirty="0" smtClean="0">
                <a:latin typeface="+mn-lt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zh-CN" altLang="en-US" sz="2400" b="1" i="1" dirty="0">
                <a:latin typeface="+mn-lt"/>
              </a:rPr>
              <a:t>x</a:t>
            </a:r>
            <a:r>
              <a:rPr lang="zh-CN" altLang="en-US" sz="2400" b="1" dirty="0">
                <a:latin typeface="+mn-lt"/>
              </a:rPr>
              <a:t>=2.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87042" name="组合 2"/>
          <p:cNvGrpSpPr/>
          <p:nvPr/>
        </p:nvGrpSpPr>
        <p:grpSpPr bwMode="auto">
          <a:xfrm>
            <a:off x="8389" y="-58723"/>
            <a:ext cx="2006600" cy="477838"/>
            <a:chOff x="153" y="40"/>
            <a:chExt cx="3160" cy="752"/>
          </a:xfrm>
        </p:grpSpPr>
        <p:cxnSp>
          <p:nvCxnSpPr>
            <p:cNvPr id="3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0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87046" name="文本框 3"/>
          <p:cNvSpPr txBox="1">
            <a:spLocks noChangeArrowheads="1"/>
          </p:cNvSpPr>
          <p:nvPr/>
        </p:nvSpPr>
        <p:spPr bwMode="auto">
          <a:xfrm>
            <a:off x="1616075" y="1501775"/>
            <a:ext cx="5251450" cy="2818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dirty="0" smtClean="0">
                <a:latin typeface="+mn-lt"/>
              </a:rPr>
              <a:t>3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zh-CN" altLang="en-US" sz="2400" b="1" dirty="0" smtClean="0">
                <a:latin typeface="+mn-lt"/>
              </a:rPr>
              <a:t>3+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+1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–1)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9–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=9–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+2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7+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3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时，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3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  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7+2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=7+4=11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631" y="870116"/>
            <a:ext cx="559219" cy="53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70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70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70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70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70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70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99"/>
          <p:cNvSpPr txBox="1">
            <a:spLocks noChangeArrowheads="1"/>
          </p:cNvSpPr>
          <p:nvPr/>
        </p:nvSpPr>
        <p:spPr bwMode="auto">
          <a:xfrm>
            <a:off x="906011" y="1050416"/>
            <a:ext cx="8053431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4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对于任意的正整数</a:t>
            </a:r>
            <a:r>
              <a:rPr lang="en-US" altLang="zh-CN" sz="2400" b="1" i="1" dirty="0">
                <a:latin typeface="+mn-lt"/>
                <a:ea typeface="黑体" panose="0201060906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整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1)(3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–1)–(3–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)(3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值一定是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的整数倍吗？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17371" y="4247642"/>
            <a:ext cx="71561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1)(3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–1)–(3–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)(3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值是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的倍数．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8068" name="文本框 2"/>
          <p:cNvSpPr txBox="1">
            <a:spLocks noChangeArrowheads="1"/>
          </p:cNvSpPr>
          <p:nvPr/>
        </p:nvSpPr>
        <p:spPr bwMode="auto">
          <a:xfrm>
            <a:off x="1417371" y="2108666"/>
            <a:ext cx="3408315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–1–(9–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8069" name="文本框 3"/>
          <p:cNvSpPr txBox="1">
            <a:spLocks noChangeArrowheads="1"/>
          </p:cNvSpPr>
          <p:nvPr/>
        </p:nvSpPr>
        <p:spPr bwMode="auto">
          <a:xfrm>
            <a:off x="4784415" y="2090248"/>
            <a:ext cx="1614632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8070" name="文本框 4"/>
          <p:cNvSpPr txBox="1">
            <a:spLocks noChangeArrowheads="1"/>
          </p:cNvSpPr>
          <p:nvPr/>
        </p:nvSpPr>
        <p:spPr bwMode="auto">
          <a:xfrm>
            <a:off x="1975476" y="2690406"/>
            <a:ext cx="3193708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∵(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–10)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10=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8071" name="文本框 5"/>
          <p:cNvSpPr txBox="1">
            <a:spLocks noChangeArrowheads="1"/>
          </p:cNvSpPr>
          <p:nvPr/>
        </p:nvSpPr>
        <p:spPr bwMode="auto">
          <a:xfrm>
            <a:off x="2375483" y="3210543"/>
            <a:ext cx="1902891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+mn-lt"/>
                <a:ea typeface="黑体" panose="02010609060101010101" pitchFamily="2" charset="-122"/>
              </a:rPr>
              <a:t>n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为正整数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8072" name="文本框 6"/>
          <p:cNvSpPr txBox="1">
            <a:spLocks noChangeArrowheads="1"/>
          </p:cNvSpPr>
          <p:nvPr/>
        </p:nvSpPr>
        <p:spPr bwMode="auto">
          <a:xfrm>
            <a:off x="1968492" y="3785933"/>
            <a:ext cx="2003845" cy="461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为整数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88077" name="组合 6"/>
          <p:cNvGrpSpPr/>
          <p:nvPr/>
        </p:nvGrpSpPr>
        <p:grpSpPr bwMode="auto">
          <a:xfrm>
            <a:off x="730250" y="555305"/>
            <a:ext cx="1858963" cy="492125"/>
            <a:chOff x="427462" y="558483"/>
            <a:chExt cx="1858351" cy="491808"/>
          </a:xfrm>
        </p:grpSpPr>
        <p:grpSp>
          <p:nvGrpSpPr>
            <p:cNvPr id="8807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/>
              </a:p>
            </p:txBody>
          </p:sp>
        </p:grpSp>
        <p:sp>
          <p:nvSpPr>
            <p:cNvPr id="8808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4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88085" name="文本框 15"/>
          <p:cNvSpPr txBox="1">
            <a:spLocks noChangeArrowheads="1"/>
          </p:cNvSpPr>
          <p:nvPr/>
        </p:nvSpPr>
        <p:spPr bwMode="auto">
          <a:xfrm>
            <a:off x="2771391" y="587055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利用平方差公式进行证明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8068" grpId="0"/>
      <p:bldP spid="88069" grpId="0"/>
      <p:bldP spid="88070" grpId="0"/>
      <p:bldP spid="88071" grpId="0"/>
      <p:bldP spid="880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528324" y="1485214"/>
            <a:ext cx="5953125" cy="2792239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 smtClean="0">
                <a:solidFill>
                  <a:srgbClr val="269999"/>
                </a:solidFill>
                <a:latin typeface="+mn-lt"/>
                <a:ea typeface="黑体" panose="02010609060101010101" pitchFamily="2" charset="-122"/>
              </a:rPr>
              <a:t>        </a:t>
            </a:r>
            <a:r>
              <a:rPr lang="zh-CN" altLang="en-US" sz="2400" b="1" dirty="0" smtClean="0">
                <a:latin typeface="+mn-lt"/>
              </a:rPr>
              <a:t>对于</a:t>
            </a:r>
            <a:r>
              <a:rPr lang="zh-CN" altLang="en-US" sz="2400" b="1" dirty="0">
                <a:latin typeface="+mn-lt"/>
              </a:rPr>
              <a:t>平方差中的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zh-CN" altLang="en-US" sz="2400" b="1" dirty="0">
                <a:latin typeface="+mn-lt"/>
              </a:rPr>
              <a:t>和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zh-CN" altLang="en-US" sz="2400" b="1" dirty="0">
                <a:latin typeface="+mn-lt"/>
              </a:rPr>
              <a:t>可以是具体的数，也可以是单项式或多项</a:t>
            </a:r>
            <a:r>
              <a:rPr lang="zh-CN" altLang="en-US" sz="2400" b="1" dirty="0" smtClean="0">
                <a:latin typeface="+mn-lt"/>
              </a:rPr>
              <a:t>式</a:t>
            </a:r>
            <a:r>
              <a:rPr lang="en-US" altLang="zh-CN" sz="2400" b="1" dirty="0" smtClean="0">
                <a:latin typeface="+mn-lt"/>
              </a:rPr>
              <a:t>.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探究整除性或倍数问题时，一般先将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代数式化为最简</a:t>
            </a:r>
            <a:r>
              <a:rPr lang="zh-CN" altLang="en-US" sz="2400" b="1" dirty="0">
                <a:latin typeface="+mn-lt"/>
              </a:rPr>
              <a:t>，然后根据结果的特征，判断其是否具有整除性或倍数关系．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955" y="890887"/>
            <a:ext cx="7113865" cy="3723058"/>
            <a:chOff x="552450" y="439110"/>
            <a:chExt cx="8286750" cy="4085265"/>
          </a:xfrm>
        </p:grpSpPr>
        <p:sp>
          <p:nvSpPr>
            <p:cNvPr id="10" name="剪去同侧角的矩形 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347864" y="439110"/>
              <a:ext cx="2440363" cy="647699"/>
              <a:chOff x="3131762" y="220801"/>
              <a:chExt cx="2440363" cy="647699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343275" y="307292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20801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14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3" name="组合 2"/>
          <p:cNvGrpSpPr/>
          <p:nvPr/>
        </p:nvGrpSpPr>
        <p:grpSpPr bwMode="auto">
          <a:xfrm>
            <a:off x="-9044" y="-57369"/>
            <a:ext cx="2006600" cy="477838"/>
            <a:chOff x="153" y="40"/>
            <a:chExt cx="3160" cy="752"/>
          </a:xfrm>
        </p:grpSpPr>
        <p:cxnSp>
          <p:nvCxnSpPr>
            <p:cNvPr id="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1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90117" name="文本框 1"/>
          <p:cNvSpPr txBox="1">
            <a:spLocks noChangeArrowheads="1"/>
          </p:cNvSpPr>
          <p:nvPr/>
        </p:nvSpPr>
        <p:spPr bwMode="auto">
          <a:xfrm>
            <a:off x="1204843" y="634141"/>
            <a:ext cx="682923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两个连续奇数分别是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为正整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证明两个连续奇数的平方差是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118" name="文本框 2"/>
          <p:cNvSpPr txBox="1">
            <a:spLocks noChangeArrowheads="1"/>
          </p:cNvSpPr>
          <p:nvPr/>
        </p:nvSpPr>
        <p:spPr bwMode="auto">
          <a:xfrm>
            <a:off x="1204843" y="1870939"/>
            <a:ext cx="6466877" cy="297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(2</a:t>
            </a:r>
            <a:r>
              <a:rPr lang="en-US" altLang="zh-CN" sz="2400" b="1" i="1" dirty="0" smtClean="0">
                <a:latin typeface="+mn-lt"/>
              </a:rPr>
              <a:t>n</a:t>
            </a:r>
            <a:r>
              <a:rPr lang="en-US" altLang="zh-CN" sz="2400" b="1" dirty="0" smtClean="0">
                <a:latin typeface="+mn-lt"/>
              </a:rPr>
              <a:t>+1)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–(2</a:t>
            </a:r>
            <a:r>
              <a:rPr lang="en-US" altLang="zh-CN" sz="2400" b="1" i="1" dirty="0" smtClean="0">
                <a:latin typeface="+mn-lt"/>
              </a:rPr>
              <a:t>n</a:t>
            </a:r>
            <a:r>
              <a:rPr lang="en-US" altLang="zh-CN" sz="2400" b="1" dirty="0" smtClean="0">
                <a:latin typeface="+mn-lt"/>
              </a:rPr>
              <a:t>–1)</a:t>
            </a:r>
            <a:r>
              <a:rPr lang="en-US" altLang="zh-CN" sz="2400" b="1" baseline="30000" dirty="0" smtClean="0">
                <a:latin typeface="+mn-lt"/>
              </a:rPr>
              <a:t>2 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[(2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+1)+(2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–1)][(2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+1)–(2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–1)]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+1)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latin typeface="+mn-lt"/>
              </a:rPr>
              <a:t>4</a:t>
            </a:r>
            <a:r>
              <a:rPr lang="en-US" altLang="zh-CN" sz="2400" b="1" i="1" dirty="0">
                <a:latin typeface="+mn-lt"/>
              </a:rPr>
              <a:t>n</a:t>
            </a:r>
            <a:r>
              <a:rPr lang="en-US" altLang="zh-CN" sz="2400" b="1" dirty="0">
                <a:latin typeface="+mn-lt"/>
              </a:rPr>
              <a:t>×2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n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</a:rPr>
              <a:t>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8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的倍数，所以结论成立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53" y="843866"/>
            <a:ext cx="559318" cy="51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500"/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2" dur="500"/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20639" y="3082419"/>
            <a:ext cx="6872733" cy="6524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</a:rPr>
              <a:t>掌握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平方差公式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</a:rPr>
              <a:t>的推导及应用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391350" y="1331880"/>
            <a:ext cx="6602413" cy="121264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en-US" altLang="zh-CN" sz="2800" b="1" dirty="0" err="1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了解平方差公式的几何意义</a:t>
            </a:r>
            <a:r>
              <a:rPr lang="en-US" altLang="zh-CN" sz="2800" b="1" dirty="0" err="1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，体会</a:t>
            </a:r>
            <a:r>
              <a:rPr lang="en-US" altLang="zh-CN" sz="2800" b="1" dirty="0" err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数形结合</a:t>
            </a:r>
            <a:r>
              <a:rPr lang="en-US" altLang="zh-CN" sz="2800" b="1" dirty="0" err="1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的思想方法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233"/>
            <a:ext cx="2006600" cy="477838"/>
            <a:chOff x="1588" y="233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637" name="文本框 18"/>
            <p:cNvSpPr txBox="1">
              <a:spLocks noChangeArrowheads="1"/>
            </p:cNvSpPr>
            <p:nvPr/>
          </p:nvSpPr>
          <p:spPr bwMode="auto">
            <a:xfrm>
              <a:off x="518894" y="23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素养目标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06829" y="83235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sz="2500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4002" y="727771"/>
            <a:ext cx="7691244" cy="3260618"/>
            <a:chOff x="-38068" y="525437"/>
            <a:chExt cx="7691244" cy="3260618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129788"/>
              <a:ext cx="7690962" cy="2656267"/>
              <a:chOff x="224" y="1143"/>
              <a:chExt cx="13665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66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825" y="3582"/>
                <a:ext cx="5504" cy="625"/>
              </a:xfrm>
              <a:prstGeom prst="bentConnector3">
                <a:avLst>
                  <a:gd name="adj1" fmla="val 34022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3176" y="5254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99"/>
          <p:cNvSpPr txBox="1">
            <a:spLocks noChangeArrowheads="1"/>
          </p:cNvSpPr>
          <p:nvPr/>
        </p:nvSpPr>
        <p:spPr bwMode="auto">
          <a:xfrm>
            <a:off x="677351" y="991091"/>
            <a:ext cx="7845864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5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王大伯家把一块边长为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米的正方形土地租给了邻居李大妈．今年王大伯对李大妈说：“我把这块地一边减少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米，另外一边增加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米，继续租给你，你看如何？”李大妈一听，就答应了．你认为李大妈吃亏了吗？为什么？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1139" name="文本框 1"/>
          <p:cNvSpPr txBox="1">
            <a:spLocks noChangeArrowheads="1"/>
          </p:cNvSpPr>
          <p:nvPr/>
        </p:nvSpPr>
        <p:spPr bwMode="auto">
          <a:xfrm>
            <a:off x="1964016" y="4264074"/>
            <a:ext cx="2361088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–16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1140" name="文本框 2"/>
          <p:cNvSpPr txBox="1">
            <a:spLocks noChangeArrowheads="1"/>
          </p:cNvSpPr>
          <p:nvPr/>
        </p:nvSpPr>
        <p:spPr bwMode="auto">
          <a:xfrm>
            <a:off x="1883366" y="2792878"/>
            <a:ext cx="2968824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李大妈吃亏了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1141" name="文本框 3"/>
          <p:cNvSpPr txBox="1">
            <a:spLocks noChangeArrowheads="1"/>
          </p:cNvSpPr>
          <p:nvPr/>
        </p:nvSpPr>
        <p:spPr bwMode="auto">
          <a:xfrm>
            <a:off x="2262486" y="3263584"/>
            <a:ext cx="4134762" cy="46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理由：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原正方形的面积为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1142" name="文本框 4"/>
          <p:cNvSpPr txBox="1">
            <a:spLocks noChangeArrowheads="1"/>
          </p:cNvSpPr>
          <p:nvPr/>
        </p:nvSpPr>
        <p:spPr bwMode="auto">
          <a:xfrm>
            <a:off x="2262486" y="3778122"/>
            <a:ext cx="54857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改变边长后面积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–4)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–16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28010" y="4264222"/>
            <a:ext cx="2646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李大妈吃亏了．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91148" name="组合 6"/>
          <p:cNvGrpSpPr/>
          <p:nvPr/>
        </p:nvGrpSpPr>
        <p:grpSpPr bwMode="auto">
          <a:xfrm>
            <a:off x="637972" y="530716"/>
            <a:ext cx="1858963" cy="492125"/>
            <a:chOff x="427462" y="558483"/>
            <a:chExt cx="1858351" cy="491808"/>
          </a:xfrm>
        </p:grpSpPr>
        <p:grpSp>
          <p:nvGrpSpPr>
            <p:cNvPr id="9114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115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5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91156" name="文本框 15"/>
          <p:cNvSpPr txBox="1">
            <a:spLocks noChangeArrowheads="1"/>
          </p:cNvSpPr>
          <p:nvPr/>
        </p:nvSpPr>
        <p:spPr bwMode="auto">
          <a:xfrm>
            <a:off x="2771740" y="530716"/>
            <a:ext cx="4479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利用平方差公式解决实际问题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  <p:bldP spid="91140" grpId="0"/>
      <p:bldP spid="91141" grpId="0"/>
      <p:bldP spid="91142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587262" y="1514281"/>
            <a:ext cx="6126350" cy="2031325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解决</a:t>
            </a:r>
            <a:r>
              <a:rPr lang="zh-CN" altLang="en-US" sz="2800" b="1" dirty="0">
                <a:latin typeface="宋体" panose="02010600030101010101" pitchFamily="2" charset="-122"/>
              </a:rPr>
              <a:t>实际问题的关键是根据题意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列出算式</a:t>
            </a:r>
            <a:r>
              <a:rPr lang="zh-CN" altLang="en-US" sz="2800" b="1" dirty="0">
                <a:latin typeface="宋体" panose="02010600030101010101" pitchFamily="2" charset="-122"/>
              </a:rPr>
              <a:t>，然后根据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公式化简算式</a:t>
            </a:r>
            <a:r>
              <a:rPr lang="zh-CN" altLang="en-US" sz="2800" b="1" dirty="0">
                <a:latin typeface="宋体" panose="02010600030101010101" pitchFamily="2" charset="-122"/>
              </a:rPr>
              <a:t>，解决问题．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88720" y="788930"/>
            <a:ext cx="6923434" cy="3055937"/>
            <a:chOff x="552450" y="466725"/>
            <a:chExt cx="8286750" cy="4057650"/>
          </a:xfrm>
        </p:grpSpPr>
        <p:sp>
          <p:nvSpPr>
            <p:cNvPr id="22" name="剪去同侧角的矩形 2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7864" y="466725"/>
              <a:ext cx="2562007" cy="647699"/>
              <a:chOff x="3131762" y="248416"/>
              <a:chExt cx="2562007" cy="64769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343275" y="334907"/>
                <a:ext cx="2350494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grpSp>
        <p:nvGrpSpPr>
          <p:cNvPr id="12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文本框 20483"/>
          <p:cNvSpPr txBox="1"/>
          <p:nvPr/>
        </p:nvSpPr>
        <p:spPr>
          <a:xfrm>
            <a:off x="1054905" y="627180"/>
            <a:ext cx="7290863" cy="408111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-342900">
              <a:lnSpc>
                <a:spcPct val="120000"/>
              </a:lnSpc>
              <a:spcBef>
                <a:spcPts val="0"/>
              </a:spcBef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400" b="1" noProof="1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在边长为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的正方形中挖掉一个边长为</a:t>
            </a:r>
            <a:r>
              <a:rPr lang="en-US" altLang="zh-CN" sz="2400" b="1" i="1" noProof="1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的正方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noProof="1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 ),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把余下的部分剪成一个矩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en-US" altLang="zh-CN" sz="2400" b="1" noProof="1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).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通过计算两个图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阴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影部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验证了一个等式</a:t>
            </a:r>
            <a:r>
              <a:rPr lang="en-US" altLang="zh-CN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</a:rPr>
              <a:t>这个等式</a:t>
            </a: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en-US" altLang="zh-CN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A. 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 </a:t>
            </a:r>
            <a:r>
              <a:rPr lang="en-US" altLang="zh-CN" sz="2400" b="1" noProof="1">
                <a:latin typeface="Times New Roman" panose="02020603050405020304" pitchFamily="18" charset="0"/>
              </a:rPr>
              <a:t>= 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endParaRPr lang="en-US" altLang="zh-CN" sz="2400" b="1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B.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C.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noProof="1" smtClean="0">
                <a:latin typeface="Times New Roman" panose="02020603050405020304" pitchFamily="18" charset="0"/>
              </a:rPr>
              <a:t>D. 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)=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noProof="1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noProof="1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noProof="1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</p:txBody>
      </p:sp>
      <p:grpSp>
        <p:nvGrpSpPr>
          <p:cNvPr id="93186" name="组合 20484"/>
          <p:cNvGrpSpPr/>
          <p:nvPr/>
        </p:nvGrpSpPr>
        <p:grpSpPr bwMode="auto">
          <a:xfrm>
            <a:off x="4815572" y="2188522"/>
            <a:ext cx="3402013" cy="1849438"/>
            <a:chOff x="0" y="0"/>
            <a:chExt cx="1978" cy="1198"/>
          </a:xfrm>
        </p:grpSpPr>
        <p:sp>
          <p:nvSpPr>
            <p:cNvPr id="93187" name="矩形 20485"/>
            <p:cNvSpPr>
              <a:spLocks noChangeArrowheads="1"/>
            </p:cNvSpPr>
            <p:nvPr/>
          </p:nvSpPr>
          <p:spPr bwMode="auto">
            <a:xfrm>
              <a:off x="154" y="239"/>
              <a:ext cx="62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188" name="矩形 20486"/>
            <p:cNvSpPr>
              <a:spLocks noChangeArrowheads="1"/>
            </p:cNvSpPr>
            <p:nvPr/>
          </p:nvSpPr>
          <p:spPr bwMode="auto">
            <a:xfrm>
              <a:off x="154" y="623"/>
              <a:ext cx="24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189" name="直接连接符 20487"/>
            <p:cNvSpPr>
              <a:spLocks noChangeShapeType="1"/>
            </p:cNvSpPr>
            <p:nvPr/>
          </p:nvSpPr>
          <p:spPr bwMode="auto">
            <a:xfrm>
              <a:off x="154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0" name="直接连接符 20488"/>
            <p:cNvSpPr>
              <a:spLocks noChangeShapeType="1"/>
            </p:cNvSpPr>
            <p:nvPr/>
          </p:nvSpPr>
          <p:spPr bwMode="auto">
            <a:xfrm>
              <a:off x="778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1" name="直接连接符 20489"/>
            <p:cNvSpPr>
              <a:spLocks noChangeShapeType="1"/>
            </p:cNvSpPr>
            <p:nvPr/>
          </p:nvSpPr>
          <p:spPr bwMode="auto">
            <a:xfrm flipH="1">
              <a:off x="58" y="623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2" name="直接连接符 20490"/>
            <p:cNvSpPr>
              <a:spLocks noChangeShapeType="1"/>
            </p:cNvSpPr>
            <p:nvPr/>
          </p:nvSpPr>
          <p:spPr bwMode="auto">
            <a:xfrm flipH="1">
              <a:off x="58" y="863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3" name="直接连接符 20491"/>
            <p:cNvSpPr>
              <a:spLocks noChangeShapeType="1"/>
            </p:cNvSpPr>
            <p:nvPr/>
          </p:nvSpPr>
          <p:spPr bwMode="auto">
            <a:xfrm>
              <a:off x="106" y="6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4" name="直接连接符 20492"/>
            <p:cNvSpPr>
              <a:spLocks noChangeShapeType="1"/>
            </p:cNvSpPr>
            <p:nvPr/>
          </p:nvSpPr>
          <p:spPr bwMode="auto">
            <a:xfrm>
              <a:off x="154" y="191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195" name="文本框 20493"/>
            <p:cNvSpPr txBox="1">
              <a:spLocks noChangeArrowheads="1"/>
            </p:cNvSpPr>
            <p:nvPr/>
          </p:nvSpPr>
          <p:spPr bwMode="auto">
            <a:xfrm>
              <a:off x="0" y="599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93196" name="文本框 20494"/>
            <p:cNvSpPr txBox="1">
              <a:spLocks noChangeArrowheads="1"/>
            </p:cNvSpPr>
            <p:nvPr/>
          </p:nvSpPr>
          <p:spPr bwMode="auto">
            <a:xfrm>
              <a:off x="394" y="0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93197" name="文本框 20495"/>
            <p:cNvSpPr txBox="1">
              <a:spLocks noChangeArrowheads="1"/>
            </p:cNvSpPr>
            <p:nvPr/>
          </p:nvSpPr>
          <p:spPr bwMode="auto">
            <a:xfrm>
              <a:off x="250" y="911"/>
              <a:ext cx="384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Times New Roman" panose="02020603050405020304" pitchFamily="18" charset="0"/>
                </a:rPr>
                <a:t>图</a:t>
              </a:r>
              <a:r>
                <a:rPr lang="en-US" altLang="zh-CN" b="1" dirty="0">
                  <a:latin typeface="Times New Roman" panose="02020603050405020304" pitchFamily="18" charset="0"/>
                </a:rPr>
                <a:t>1</a:t>
              </a:r>
              <a:endParaRPr lang="en-US" altLang="zh-CN" b="1" dirty="0">
                <a:latin typeface="Times New Roman" panose="02020603050405020304" pitchFamily="18" charset="0"/>
              </a:endParaRPr>
            </a:p>
          </p:txBody>
        </p:sp>
        <p:sp>
          <p:nvSpPr>
            <p:cNvPr id="93198" name="矩形 20496"/>
            <p:cNvSpPr>
              <a:spLocks noChangeArrowheads="1"/>
            </p:cNvSpPr>
            <p:nvPr/>
          </p:nvSpPr>
          <p:spPr bwMode="auto">
            <a:xfrm>
              <a:off x="1114" y="239"/>
              <a:ext cx="624" cy="62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199" name="矩形 20497"/>
            <p:cNvSpPr>
              <a:spLocks noChangeArrowheads="1"/>
            </p:cNvSpPr>
            <p:nvPr/>
          </p:nvSpPr>
          <p:spPr bwMode="auto">
            <a:xfrm>
              <a:off x="1114" y="623"/>
              <a:ext cx="240" cy="2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200" name="矩形 20498"/>
            <p:cNvSpPr>
              <a:spLocks noChangeArrowheads="1"/>
            </p:cNvSpPr>
            <p:nvPr/>
          </p:nvSpPr>
          <p:spPr bwMode="auto">
            <a:xfrm>
              <a:off x="1354" y="623"/>
              <a:ext cx="384" cy="240"/>
            </a:xfrm>
            <a:prstGeom prst="rect">
              <a:avLst/>
            </a:prstGeom>
            <a:solidFill>
              <a:srgbClr val="00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201" name="矩形 20499"/>
            <p:cNvSpPr>
              <a:spLocks noChangeArrowheads="1"/>
            </p:cNvSpPr>
            <p:nvPr/>
          </p:nvSpPr>
          <p:spPr bwMode="auto">
            <a:xfrm>
              <a:off x="1738" y="239"/>
              <a:ext cx="240" cy="384"/>
            </a:xfrm>
            <a:prstGeom prst="rect">
              <a:avLst/>
            </a:prstGeom>
            <a:solidFill>
              <a:srgbClr val="FF00FF"/>
            </a:solidFill>
            <a:ln w="952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0" b="1"/>
            </a:p>
          </p:txBody>
        </p:sp>
        <p:sp>
          <p:nvSpPr>
            <p:cNvPr id="93202" name="直接连接符 20500"/>
            <p:cNvSpPr>
              <a:spLocks noChangeShapeType="1"/>
            </p:cNvSpPr>
            <p:nvPr/>
          </p:nvSpPr>
          <p:spPr bwMode="auto">
            <a:xfrm flipH="1">
              <a:off x="970" y="623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3" name="直接连接符 20501"/>
            <p:cNvSpPr>
              <a:spLocks noChangeShapeType="1"/>
            </p:cNvSpPr>
            <p:nvPr/>
          </p:nvSpPr>
          <p:spPr bwMode="auto">
            <a:xfrm flipH="1">
              <a:off x="970" y="863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4" name="直接连接符 20502"/>
            <p:cNvSpPr>
              <a:spLocks noChangeShapeType="1"/>
            </p:cNvSpPr>
            <p:nvPr/>
          </p:nvSpPr>
          <p:spPr bwMode="auto">
            <a:xfrm>
              <a:off x="1114" y="143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5" name="直接连接符 20503"/>
            <p:cNvSpPr>
              <a:spLocks noChangeShapeType="1"/>
            </p:cNvSpPr>
            <p:nvPr/>
          </p:nvSpPr>
          <p:spPr bwMode="auto">
            <a:xfrm>
              <a:off x="1738" y="95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6" name="直接连接符 20504"/>
            <p:cNvSpPr>
              <a:spLocks noChangeShapeType="1"/>
            </p:cNvSpPr>
            <p:nvPr/>
          </p:nvSpPr>
          <p:spPr bwMode="auto">
            <a:xfrm>
              <a:off x="1066" y="623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7" name="直接连接符 20505"/>
            <p:cNvSpPr>
              <a:spLocks noChangeShapeType="1"/>
            </p:cNvSpPr>
            <p:nvPr/>
          </p:nvSpPr>
          <p:spPr bwMode="auto">
            <a:xfrm>
              <a:off x="1114" y="191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3208" name="文本框 20506"/>
            <p:cNvSpPr txBox="1">
              <a:spLocks noChangeArrowheads="1"/>
            </p:cNvSpPr>
            <p:nvPr/>
          </p:nvSpPr>
          <p:spPr bwMode="auto">
            <a:xfrm>
              <a:off x="912" y="599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93209" name="文本框 20507"/>
            <p:cNvSpPr txBox="1">
              <a:spLocks noChangeArrowheads="1"/>
            </p:cNvSpPr>
            <p:nvPr/>
          </p:nvSpPr>
          <p:spPr bwMode="auto">
            <a:xfrm>
              <a:off x="1354" y="13"/>
              <a:ext cx="173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a</a:t>
              </a:r>
              <a:endParaRPr lang="en-US" altLang="zh-CN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93210" name="文本框 20508"/>
            <p:cNvSpPr txBox="1">
              <a:spLocks noChangeArrowheads="1"/>
            </p:cNvSpPr>
            <p:nvPr/>
          </p:nvSpPr>
          <p:spPr bwMode="auto">
            <a:xfrm>
              <a:off x="1162" y="959"/>
              <a:ext cx="480" cy="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>
                  <a:latin typeface="Times New Roman" panose="02020603050405020304" pitchFamily="18" charset="0"/>
                </a:rPr>
                <a:t>图</a:t>
              </a:r>
              <a:r>
                <a:rPr lang="en-US" altLang="zh-CN" b="1">
                  <a:latin typeface="Times New Roman" panose="02020603050405020304" pitchFamily="18" charset="0"/>
                </a:rPr>
                <a:t>2</a:t>
              </a:r>
              <a:endParaRPr lang="en-US" altLang="zh-CN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7" name="组合 2"/>
          <p:cNvGrpSpPr/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38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" y="652215"/>
            <a:ext cx="559318" cy="519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281910" y="196788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noProof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endParaRPr lang="zh-CN" altLang="en-US" sz="24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2"/>
          <p:cNvSpPr txBox="1">
            <a:spLocks noChangeArrowheads="1"/>
          </p:cNvSpPr>
          <p:nvPr/>
        </p:nvSpPr>
        <p:spPr bwMode="auto">
          <a:xfrm>
            <a:off x="739541" y="984032"/>
            <a:ext cx="80583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化简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结果是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4223" name="文本框 2"/>
          <p:cNvSpPr txBox="1">
            <a:spLocks noChangeArrowheads="1"/>
          </p:cNvSpPr>
          <p:nvPr/>
        </p:nvSpPr>
        <p:spPr bwMode="auto">
          <a:xfrm>
            <a:off x="738981" y="1471799"/>
            <a:ext cx="805894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</a:rPr>
              <a:t>某同学化简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)出现了错误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，解答过程如下：原式=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(第一步)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(第二步)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=2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(第三步)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(1)该同学解答过程从第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步开始出错，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错误原因是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(2)写出此题正确的解答过程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4224" name="文本框 3"/>
          <p:cNvSpPr txBox="1">
            <a:spLocks noChangeArrowheads="1"/>
          </p:cNvSpPr>
          <p:nvPr/>
        </p:nvSpPr>
        <p:spPr bwMode="auto">
          <a:xfrm>
            <a:off x="873125" y="4118141"/>
            <a:ext cx="6661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281090" y="942291"/>
            <a:ext cx="974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dirty="0" smtClean="0">
                <a:solidFill>
                  <a:srgbClr val="FF0000"/>
                </a:solidFill>
                <a:latin typeface="+mn-lt"/>
              </a:rPr>
              <a:t>1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058116" y="2880112"/>
            <a:ext cx="341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07317" y="3303337"/>
            <a:ext cx="26090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 err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去括号时没有变号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4" grpId="0"/>
      <p:bldP spid="3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99"/>
          <p:cNvSpPr txBox="1">
            <a:spLocks noChangeArrowheads="1"/>
          </p:cNvSpPr>
          <p:nvPr/>
        </p:nvSpPr>
        <p:spPr bwMode="auto">
          <a:xfrm>
            <a:off x="575461" y="1069463"/>
            <a:ext cx="665825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运算中，可用平方差公式计算的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                   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endParaRPr lang="en-US" altLang="zh-CN" sz="2400" b="1" dirty="0">
              <a:latin typeface="+mn-lt"/>
              <a:ea typeface="黑体" panose="02010609060101010101" pitchFamily="2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C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                     D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．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392600" y="113145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95235" name="图片 4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161" y="2560638"/>
            <a:ext cx="1428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文本框 7"/>
          <p:cNvSpPr txBox="1">
            <a:spLocks noChangeArrowheads="1"/>
          </p:cNvSpPr>
          <p:nvPr/>
        </p:nvSpPr>
        <p:spPr bwMode="auto">
          <a:xfrm>
            <a:off x="575461" y="2456024"/>
            <a:ext cx="731692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+1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)(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     A．4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1      B．2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1      C．4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1       D．4</a:t>
            </a:r>
            <a:r>
              <a:rPr lang="zh-CN" altLang="en-US" sz="24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+1 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046598" y="2491391"/>
            <a:ext cx="37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5238" name="文本框 9"/>
          <p:cNvSpPr txBox="1">
            <a:spLocks noChangeArrowheads="1"/>
          </p:cNvSpPr>
          <p:nvPr/>
        </p:nvSpPr>
        <p:spPr bwMode="auto">
          <a:xfrm>
            <a:off x="575461" y="3519910"/>
            <a:ext cx="826643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个正方形的边长之和为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，边长之差为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，那么用较大的正方形的面积减去较小的正方形的面积，差是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100398" y="3943276"/>
            <a:ext cx="652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10</a:t>
            </a:r>
            <a:endParaRPr lang="en-US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5245" name="组合 7"/>
          <p:cNvGrpSpPr/>
          <p:nvPr/>
        </p:nvGrpSpPr>
        <p:grpSpPr bwMode="auto">
          <a:xfrm>
            <a:off x="3340420" y="547391"/>
            <a:ext cx="2480310" cy="523234"/>
            <a:chOff x="5096" y="1087"/>
            <a:chExt cx="3905" cy="826"/>
          </a:xfrm>
        </p:grpSpPr>
        <p:grpSp>
          <p:nvGrpSpPr>
            <p:cNvPr id="9524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5252" name="TextBox 15"/>
            <p:cNvSpPr txBox="1">
              <a:spLocks noChangeArrowheads="1"/>
            </p:cNvSpPr>
            <p:nvPr/>
          </p:nvSpPr>
          <p:spPr bwMode="auto">
            <a:xfrm>
              <a:off x="5096" y="1087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0" y="-67112"/>
            <a:ext cx="2006600" cy="477838"/>
            <a:chOff x="153" y="40"/>
            <a:chExt cx="3160" cy="752"/>
          </a:xfrm>
        </p:grpSpPr>
        <p:cxnSp>
          <p:nvCxnSpPr>
            <p:cNvPr id="34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042987" y="1367087"/>
            <a:ext cx="3482975" cy="54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(1)(</a:t>
            </a:r>
            <a:r>
              <a:rPr lang="en-US" altLang="zh-CN" sz="2400" b="1" i="1" dirty="0" smtClean="0">
                <a:latin typeface="+mn-lt"/>
              </a:rPr>
              <a:t>a+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i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b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5282949" y="2771666"/>
            <a:ext cx="20510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–9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926976" y="4093495"/>
            <a:ext cx="18351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633912" y="1860319"/>
            <a:ext cx="276517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a+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3)(2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3)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006600" y="2365625"/>
            <a:ext cx="21066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5276356" y="2298469"/>
            <a:ext cx="21066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=(2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Text Box 8"/>
          <p:cNvSpPr txBox="1">
            <a:spLocks noChangeArrowheads="1"/>
          </p:cNvSpPr>
          <p:nvPr/>
        </p:nvSpPr>
        <p:spPr bwMode="auto">
          <a:xfrm>
            <a:off x="1390708" y="3550570"/>
            <a:ext cx="254793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1449938" y="1822700"/>
            <a:ext cx="245824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4493179" y="1313683"/>
            <a:ext cx="275431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(2)(3</a:t>
            </a:r>
            <a:r>
              <a:rPr lang="en-US" altLang="zh-CN" sz="2400" b="1" i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–</a:t>
            </a:r>
            <a:r>
              <a:rPr lang="en-US" altLang="zh-CN" sz="2400" b="1" dirty="0" smtClean="0">
                <a:latin typeface="+mn-lt"/>
              </a:rPr>
              <a:t>3</a:t>
            </a:r>
            <a:r>
              <a:rPr lang="en-US" altLang="zh-CN" sz="2400" b="1" i="1" dirty="0" smtClean="0">
                <a:latin typeface="+mn-lt"/>
              </a:rPr>
              <a:t>+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1045245" y="3000625"/>
            <a:ext cx="32670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(3)(–2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–y</a:t>
            </a:r>
            <a:r>
              <a:rPr lang="en-US" altLang="zh-CN" sz="2400" b="1" dirty="0" smtClean="0">
                <a:latin typeface="+mn-lt"/>
              </a:rPr>
              <a:t>)(–2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i="1" dirty="0" smtClean="0">
                <a:latin typeface="+mn-lt"/>
              </a:rPr>
              <a:t>+y</a:t>
            </a:r>
            <a:r>
              <a:rPr lang="en-US" altLang="zh-CN" sz="2400" b="1" dirty="0" smtClean="0">
                <a:latin typeface="+mn-lt"/>
              </a:rPr>
              <a:t>).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96267" name="Rectangle 23"/>
          <p:cNvSpPr>
            <a:spLocks noChangeArrowheads="1"/>
          </p:cNvSpPr>
          <p:nvPr/>
        </p:nvSpPr>
        <p:spPr bwMode="auto">
          <a:xfrm>
            <a:off x="939724" y="814503"/>
            <a:ext cx="358623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利用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平方差公式计算：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0" y="-41945"/>
            <a:ext cx="2006600" cy="477838"/>
            <a:chOff x="153" y="40"/>
            <a:chExt cx="3160" cy="752"/>
          </a:xfrm>
        </p:grpSpPr>
        <p:cxnSp>
          <p:nvCxnSpPr>
            <p:cNvPr id="26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36" name="Text Box 19"/>
          <p:cNvSpPr txBox="1"/>
          <p:nvPr/>
        </p:nvSpPr>
        <p:spPr>
          <a:xfrm>
            <a:off x="1017820" y="1900285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仿宋" panose="02010609060101010101" pitchFamily="49" charset="-122"/>
            </a:endParaRPr>
          </a:p>
        </p:txBody>
      </p:sp>
      <p:sp>
        <p:nvSpPr>
          <p:cNvPr id="37" name="Text Box 19"/>
          <p:cNvSpPr txBox="1"/>
          <p:nvPr/>
        </p:nvSpPr>
        <p:spPr>
          <a:xfrm>
            <a:off x="4099305" y="1925668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仿宋" panose="02010609060101010101" pitchFamily="49" charset="-122"/>
            </a:endParaRPr>
          </a:p>
        </p:txBody>
      </p:sp>
      <p:sp>
        <p:nvSpPr>
          <p:cNvPr id="38" name="Text Box 19"/>
          <p:cNvSpPr txBox="1"/>
          <p:nvPr/>
        </p:nvSpPr>
        <p:spPr>
          <a:xfrm>
            <a:off x="952656" y="3610381"/>
            <a:ext cx="540544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3" grpId="0"/>
      <p:bldP spid="34" grpId="0"/>
      <p:bldP spid="35" grpId="0"/>
      <p:bldP spid="43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3"/>
          <p:cNvSpPr txBox="1">
            <a:spLocks noChangeArrowheads="1"/>
          </p:cNvSpPr>
          <p:nvPr/>
        </p:nvSpPr>
        <p:spPr bwMode="auto">
          <a:xfrm>
            <a:off x="1074737" y="1050755"/>
            <a:ext cx="54978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5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： </a:t>
            </a:r>
            <a:r>
              <a:rPr lang="en-US" altLang="zh-CN" sz="2800" b="1" dirty="0">
                <a:latin typeface="+mn-lt"/>
              </a:rPr>
              <a:t>2015</a:t>
            </a:r>
            <a:r>
              <a:rPr lang="en-US" altLang="zh-CN" sz="2800" b="1" baseline="30000" dirty="0">
                <a:latin typeface="+mn-lt"/>
              </a:rPr>
              <a:t>2 </a:t>
            </a:r>
            <a:r>
              <a:rPr lang="en-US" altLang="en-US" sz="2800" b="1" i="1" dirty="0" smtClean="0">
                <a:latin typeface="+mn-lt"/>
              </a:rPr>
              <a:t>–</a:t>
            </a:r>
            <a:r>
              <a:rPr lang="zh-CN" altLang="en-US" sz="2800" b="1" dirty="0" smtClean="0">
                <a:latin typeface="+mn-lt"/>
              </a:rPr>
              <a:t> </a:t>
            </a:r>
            <a:r>
              <a:rPr lang="en-US" altLang="zh-CN" sz="2800" b="1" dirty="0">
                <a:latin typeface="+mn-lt"/>
              </a:rPr>
              <a:t>2014×2016.</a:t>
            </a:r>
            <a:endParaRPr lang="en-US" altLang="zh-CN" sz="28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682037" y="1652428"/>
            <a:ext cx="8002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  <a:p>
            <a:endParaRPr lang="zh-CN" altLang="en-US" sz="24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254171" y="1676538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 2015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en-US" sz="2400" b="1" i="1" dirty="0" smtClean="0">
                <a:latin typeface="+mn-lt"/>
              </a:rPr>
              <a:t>–</a:t>
            </a:r>
            <a:r>
              <a:rPr lang="zh-CN" altLang="en-US" sz="2400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2014×2016</a:t>
            </a:r>
            <a:endParaRPr lang="en-US" altLang="zh-CN" sz="2400" b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085262" y="2138203"/>
            <a:ext cx="5510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en-US" sz="2400" b="1" i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(2015–1)(2015+1)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059862" y="2677953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2015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184683" y="2673786"/>
            <a:ext cx="32400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i="1" dirty="0" smtClean="0">
                <a:solidFill>
                  <a:srgbClr val="FF0000"/>
                </a:solidFill>
                <a:latin typeface="+mn-lt"/>
              </a:rPr>
              <a:t>–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(2015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2059862" y="3163728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2015</a:t>
            </a:r>
            <a:r>
              <a:rPr lang="en-US" altLang="zh-CN" sz="2400" b="1" baseline="30000" dirty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3296126" y="3153035"/>
            <a:ext cx="23209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 dirty="0" smtClean="0">
                <a:latin typeface="+mn-lt"/>
              </a:rPr>
              <a:t>–</a:t>
            </a:r>
            <a:r>
              <a:rPr lang="en-US" altLang="en-US" sz="2400" b="1" i="1" dirty="0" smtClean="0">
                <a:latin typeface="+mn-lt"/>
              </a:rPr>
              <a:t> </a:t>
            </a:r>
            <a:r>
              <a:rPr lang="en-US" altLang="en-US" sz="2400" b="1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2015</a:t>
            </a:r>
            <a:r>
              <a:rPr lang="en-US" altLang="zh-CN" sz="2400" b="1" baseline="30000" dirty="0">
                <a:latin typeface="+mn-lt"/>
              </a:rPr>
              <a:t>2</a:t>
            </a:r>
            <a:r>
              <a:rPr lang="en-US" altLang="zh-CN" sz="2400" b="1" dirty="0">
                <a:latin typeface="+mn-lt"/>
              </a:rPr>
              <a:t>+1</a:t>
            </a:r>
            <a:r>
              <a:rPr lang="en-US" altLang="zh-CN" sz="2400" b="1" baseline="30000" dirty="0">
                <a:latin typeface="+mn-lt"/>
              </a:rPr>
              <a:t>2 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2069877" y="3597116"/>
            <a:ext cx="5132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4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865946" y="1214828"/>
            <a:ext cx="341632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6. </a:t>
            </a:r>
            <a:r>
              <a:rPr kumimoji="1"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平方差公式计算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110859" y="1710632"/>
            <a:ext cx="305593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lnSpc>
                <a:spcPct val="15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(1)(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–2)(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+2)(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2 </a:t>
            </a:r>
            <a:r>
              <a:rPr lang="en-US" altLang="zh-CN" sz="2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+</a:t>
            </a:r>
            <a:r>
              <a:rPr lang="en-US" altLang="zh-CN" sz="2400" b="1" baseline="-25000" dirty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4)</a:t>
            </a:r>
            <a:r>
              <a:rPr lang="en-US" altLang="zh-CN" sz="2400" b="1" baseline="-25000" dirty="0" smtClean="0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endParaRPr lang="en-US" altLang="zh-CN" sz="2400" b="1" baseline="-25000" dirty="0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fontAlgn="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–4)(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+4)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fontAlgn="t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675" name="TextBox 20"/>
          <p:cNvSpPr txBox="1">
            <a:spLocks noChangeArrowheads="1"/>
          </p:cNvSpPr>
          <p:nvPr/>
        </p:nvSpPr>
        <p:spPr bwMode="auto">
          <a:xfrm>
            <a:off x="4733415" y="1852987"/>
            <a:ext cx="37673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517009" y="2394622"/>
            <a:ext cx="42001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503600" y="2856287"/>
            <a:ext cx="3368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    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503600" y="3342062"/>
            <a:ext cx="2364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</a:rPr>
              <a:t>              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25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2" grpId="0"/>
      <p:bldP spid="23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文本框 6"/>
          <p:cNvSpPr txBox="1">
            <a:spLocks noChangeArrowheads="1"/>
          </p:cNvSpPr>
          <p:nvPr/>
        </p:nvSpPr>
        <p:spPr bwMode="auto">
          <a:xfrm>
            <a:off x="668289" y="1129418"/>
            <a:ext cx="7745869" cy="129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化简，再求值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x+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1)(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–1)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 +x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(1–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 +x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227437" y="2383740"/>
            <a:ext cx="37032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464257" y="2872109"/>
            <a:ext cx="11544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12456" y="3333774"/>
            <a:ext cx="26581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将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代入上式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51337" y="4026714"/>
            <a:ext cx="24112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–1=7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0363" name="组合 6"/>
          <p:cNvGrpSpPr/>
          <p:nvPr/>
        </p:nvGrpSpPr>
        <p:grpSpPr bwMode="auto">
          <a:xfrm>
            <a:off x="3297196" y="559449"/>
            <a:ext cx="2480310" cy="522923"/>
            <a:chOff x="5060" y="904"/>
            <a:chExt cx="3905" cy="823"/>
          </a:xfrm>
        </p:grpSpPr>
        <p:grpSp>
          <p:nvGrpSpPr>
            <p:cNvPr id="100364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0370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-8792" y="-52752"/>
            <a:ext cx="2006600" cy="477838"/>
            <a:chOff x="153" y="40"/>
            <a:chExt cx="3160" cy="752"/>
          </a:xfrm>
        </p:grpSpPr>
        <p:cxnSp>
          <p:nvCxnSpPr>
            <p:cNvPr id="22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文本框 100"/>
          <p:cNvSpPr txBox="1">
            <a:spLocks noChangeArrowheads="1"/>
          </p:cNvSpPr>
          <p:nvPr/>
        </p:nvSpPr>
        <p:spPr bwMode="auto">
          <a:xfrm>
            <a:off x="805341" y="1137344"/>
            <a:ext cx="8003097" cy="190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≠1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，计算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1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1–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4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观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察以上各式并猜想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(1–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为正整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数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1379" name="文本框 101"/>
          <p:cNvSpPr txBox="1">
            <a:spLocks noChangeArrowheads="1"/>
          </p:cNvSpPr>
          <p:nvPr/>
        </p:nvSpPr>
        <p:spPr bwMode="auto">
          <a:xfrm>
            <a:off x="858597" y="2868365"/>
            <a:ext cx="6124575" cy="1902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根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据你的猜想计算：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①(1–2)(1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②2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________(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为正整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数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③(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–1)(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99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98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97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…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1)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089297" y="2022369"/>
            <a:ext cx="87556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n+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924117" y="3336818"/>
            <a:ext cx="5886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–63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44660" y="3819394"/>
            <a:ext cx="12573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en-US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70111" y="4255186"/>
            <a:ext cx="1111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100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01390" name="组合 2"/>
          <p:cNvGrpSpPr/>
          <p:nvPr/>
        </p:nvGrpSpPr>
        <p:grpSpPr bwMode="auto">
          <a:xfrm>
            <a:off x="3329048" y="496601"/>
            <a:ext cx="2478722" cy="522924"/>
            <a:chOff x="5060" y="905"/>
            <a:chExt cx="3905" cy="823"/>
          </a:xfrm>
        </p:grpSpPr>
        <p:grpSp>
          <p:nvGrpSpPr>
            <p:cNvPr id="101391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101397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0" y="-58723"/>
            <a:ext cx="2006600" cy="477838"/>
            <a:chOff x="153" y="40"/>
            <a:chExt cx="3160" cy="752"/>
          </a:xfrm>
        </p:grpSpPr>
        <p:cxnSp>
          <p:nvCxnSpPr>
            <p:cNvPr id="30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2"/>
          <p:cNvSpPr txBox="1">
            <a:spLocks noChangeArrowheads="1"/>
          </p:cNvSpPr>
          <p:nvPr/>
        </p:nvSpPr>
        <p:spPr bwMode="auto">
          <a:xfrm>
            <a:off x="2084234" y="1047289"/>
            <a:ext cx="49116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多项式与多项式是如何相乘的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2896228" y="3024188"/>
            <a:ext cx="54546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  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33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3300" b="1" dirty="0">
                <a:latin typeface="Times New Roman" panose="02020603050405020304" pitchFamily="18" charset="0"/>
              </a:rPr>
              <a:t>＋ 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3)( </a:t>
            </a:r>
            <a:r>
              <a:rPr lang="en-US" altLang="zh-CN" sz="3300" b="1" i="1" dirty="0">
                <a:latin typeface="Times New Roman" panose="02020603050405020304" pitchFamily="18" charset="0"/>
              </a:rPr>
              <a:t>x</a:t>
            </a: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5</a:t>
            </a:r>
            <a:r>
              <a:rPr lang="en-US" altLang="zh-CN" sz="3300" b="1" dirty="0" smtClean="0">
                <a:latin typeface="Times New Roman" panose="02020603050405020304" pitchFamily="18" charset="0"/>
              </a:rPr>
              <a:t>)</a:t>
            </a:r>
            <a:endParaRPr lang="zh-CN" altLang="en-US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20" y="3012508"/>
            <a:ext cx="1512887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 Box 4"/>
          <p:cNvSpPr txBox="1">
            <a:spLocks noChangeArrowheads="1"/>
          </p:cNvSpPr>
          <p:nvPr/>
        </p:nvSpPr>
        <p:spPr bwMode="auto">
          <a:xfrm>
            <a:off x="3166103" y="3760788"/>
            <a:ext cx="811212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=</a:t>
            </a:r>
            <a:r>
              <a:rPr lang="en-US" altLang="zh-CN" sz="3300" b="1" i="1" dirty="0">
                <a:latin typeface="Times New Roman" panose="02020603050405020304" pitchFamily="18" charset="0"/>
              </a:rPr>
              <a:t>x</a:t>
            </a:r>
            <a:r>
              <a:rPr lang="en-US" altLang="zh-CN" sz="3300" b="1" baseline="30000" dirty="0">
                <a:latin typeface="Times New Roman" panose="02020603050405020304" pitchFamily="18" charset="0"/>
              </a:rPr>
              <a:t>2</a:t>
            </a:r>
            <a:endParaRPr lang="en-US" altLang="zh-CN" sz="33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3813803" y="3760788"/>
            <a:ext cx="108108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>
                <a:latin typeface="Times New Roman" panose="02020603050405020304" pitchFamily="18" charset="0"/>
              </a:rPr>
              <a:t>5</a:t>
            </a:r>
            <a:r>
              <a:rPr lang="en-US" altLang="zh-CN" sz="3300" b="1" i="1" dirty="0">
                <a:latin typeface="Times New Roman" panose="02020603050405020304" pitchFamily="18" charset="0"/>
              </a:rPr>
              <a:t>x</a:t>
            </a:r>
            <a:endParaRPr lang="en-US" altLang="zh-CN" sz="33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9867" y="2763761"/>
            <a:ext cx="2052637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7"/>
          <p:cNvSpPr txBox="1">
            <a:spLocks noChangeArrowheads="1"/>
          </p:cNvSpPr>
          <p:nvPr/>
        </p:nvSpPr>
        <p:spPr bwMode="auto">
          <a:xfrm>
            <a:off x="4839328" y="3760788"/>
            <a:ext cx="11334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3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endParaRPr lang="en-US" altLang="zh-CN" sz="33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5866440" y="3760788"/>
            <a:ext cx="1728788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15</a:t>
            </a:r>
            <a:endParaRPr lang="en-US" altLang="zh-CN" sz="33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 Box 9"/>
          <p:cNvSpPr txBox="1">
            <a:spLocks noChangeArrowheads="1"/>
          </p:cNvSpPr>
          <p:nvPr/>
        </p:nvSpPr>
        <p:spPr bwMode="auto">
          <a:xfrm>
            <a:off x="3166103" y="4354513"/>
            <a:ext cx="80962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=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r>
              <a:rPr lang="en-US" altLang="zh-CN" sz="3300" b="1" baseline="30000">
                <a:latin typeface="Times New Roman" panose="02020603050405020304" pitchFamily="18" charset="0"/>
              </a:rPr>
              <a:t>2</a:t>
            </a:r>
            <a:endParaRPr lang="en-US" altLang="zh-CN" sz="3300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 Box 10"/>
          <p:cNvSpPr txBox="1">
            <a:spLocks noChangeArrowheads="1"/>
          </p:cNvSpPr>
          <p:nvPr/>
        </p:nvSpPr>
        <p:spPr bwMode="auto">
          <a:xfrm>
            <a:off x="3867778" y="4354513"/>
            <a:ext cx="1133475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>
                <a:latin typeface="Times New Roman" panose="02020603050405020304" pitchFamily="18" charset="0"/>
              </a:rPr>
              <a:t>＋</a:t>
            </a:r>
            <a:r>
              <a:rPr lang="en-US" altLang="zh-CN" sz="3300" b="1">
                <a:latin typeface="Times New Roman" panose="02020603050405020304" pitchFamily="18" charset="0"/>
              </a:rPr>
              <a:t>8</a:t>
            </a:r>
            <a:r>
              <a:rPr lang="en-US" altLang="zh-CN" sz="3300" b="1" i="1">
                <a:latin typeface="Times New Roman" panose="02020603050405020304" pitchFamily="18" charset="0"/>
              </a:rPr>
              <a:t>x</a:t>
            </a:r>
            <a:endParaRPr lang="en-US" altLang="zh-CN" sz="3300" b="1" i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2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267" y="3478351"/>
            <a:ext cx="1349375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8435" y="3478351"/>
            <a:ext cx="701675" cy="16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Text Box 15"/>
          <p:cNvSpPr txBox="1">
            <a:spLocks noChangeArrowheads="1"/>
          </p:cNvSpPr>
          <p:nvPr/>
        </p:nvSpPr>
        <p:spPr bwMode="auto">
          <a:xfrm>
            <a:off x="4839328" y="4373563"/>
            <a:ext cx="10271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Times New Roman" panose="02020603050405020304" pitchFamily="18" charset="0"/>
              </a:rPr>
              <a:t>＋</a:t>
            </a:r>
            <a:r>
              <a:rPr lang="en-US" altLang="zh-CN" sz="3300" b="1" dirty="0">
                <a:latin typeface="Times New Roman" panose="02020603050405020304" pitchFamily="18" charset="0"/>
              </a:rPr>
              <a:t>15.</a:t>
            </a:r>
            <a:endParaRPr lang="en-US" altLang="zh-CN" sz="3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48" name="Rectangle 16"/>
          <p:cNvSpPr/>
          <p:nvPr/>
        </p:nvSpPr>
        <p:spPr>
          <a:xfrm>
            <a:off x="1017879" y="1893320"/>
            <a:ext cx="2887662" cy="10652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r>
              <a:rPr lang="en-US" altLang="zh-CN" sz="2100" b="1" noProof="1">
                <a:solidFill>
                  <a:schemeClr val="tx2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(</a:t>
            </a:r>
            <a:r>
              <a:rPr lang="en-US" altLang="zh-CN" sz="4050" b="1" i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a+b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)(</a:t>
            </a:r>
            <a:r>
              <a:rPr lang="en-US" altLang="zh-CN" sz="4050" b="1" i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m+n</a:t>
            </a:r>
            <a:r>
              <a:rPr lang="en-US" altLang="zh-CN" sz="4050" b="1" noProof="1" smtClean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)</a:t>
            </a:r>
            <a:endParaRPr lang="en-US" altLang="zh-CN" sz="4050" b="1" noProof="1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66" name="AutoShape 17"/>
          <p:cNvSpPr>
            <a:spLocks noChangeArrowheads="1"/>
          </p:cNvSpPr>
          <p:nvPr/>
        </p:nvSpPr>
        <p:spPr bwMode="auto">
          <a:xfrm rot="559734">
            <a:off x="1216316" y="1706228"/>
            <a:ext cx="2051050" cy="1781175"/>
          </a:xfrm>
          <a:custGeom>
            <a:avLst/>
            <a:gdLst>
              <a:gd name="T0" fmla="*/ 18695 w 21600"/>
              <a:gd name="T1" fmla="*/ 4583 h 21600"/>
              <a:gd name="T2" fmla="*/ 10800 w 21600"/>
              <a:gd name="T3" fmla="*/ 751 h 21600"/>
              <a:gd name="T4" fmla="*/ 816 w 21600"/>
              <a:gd name="T5" fmla="*/ 9655 h 21600"/>
              <a:gd name="T6" fmla="*/ 70 w 21600"/>
              <a:gd name="T7" fmla="*/ 9569 h 21600"/>
              <a:gd name="T8" fmla="*/ 10800 w 21600"/>
              <a:gd name="T9" fmla="*/ 0 h 21600"/>
              <a:gd name="T10" fmla="*/ 19285 w 21600"/>
              <a:gd name="T11" fmla="*/ 4118 h 21600"/>
              <a:gd name="T12" fmla="*/ 21406 w 21600"/>
              <a:gd name="T13" fmla="*/ 2448 h 21600"/>
              <a:gd name="T14" fmla="*/ 20893 w 21600"/>
              <a:gd name="T15" fmla="*/ 6766 h 21600"/>
              <a:gd name="T16" fmla="*/ 16574 w 21600"/>
              <a:gd name="T17" fmla="*/ 6253 h 21600"/>
              <a:gd name="T18" fmla="*/ 18695 w 21600"/>
              <a:gd name="T19" fmla="*/ 45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8695" y="4583"/>
                </a:moveTo>
                <a:cubicBezTo>
                  <a:pt x="16790" y="2163"/>
                  <a:pt x="13880" y="751"/>
                  <a:pt x="10800" y="751"/>
                </a:cubicBezTo>
                <a:cubicBezTo>
                  <a:pt x="5692" y="750"/>
                  <a:pt x="1398" y="4581"/>
                  <a:pt x="816" y="9655"/>
                </a:cubicBezTo>
                <a:lnTo>
                  <a:pt x="70" y="9569"/>
                </a:lnTo>
                <a:cubicBezTo>
                  <a:pt x="695" y="4116"/>
                  <a:pt x="5311" y="-1"/>
                  <a:pt x="10800" y="0"/>
                </a:cubicBezTo>
                <a:cubicBezTo>
                  <a:pt x="14110" y="0"/>
                  <a:pt x="17237" y="1518"/>
                  <a:pt x="19285" y="4118"/>
                </a:cubicBezTo>
                <a:lnTo>
                  <a:pt x="21406" y="2448"/>
                </a:lnTo>
                <a:lnTo>
                  <a:pt x="20893" y="6766"/>
                </a:lnTo>
                <a:lnTo>
                  <a:pt x="16574" y="6253"/>
                </a:lnTo>
                <a:lnTo>
                  <a:pt x="18695" y="4583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AutoShape 18"/>
          <p:cNvSpPr>
            <a:spLocks noChangeArrowheads="1"/>
          </p:cNvSpPr>
          <p:nvPr/>
        </p:nvSpPr>
        <p:spPr bwMode="auto">
          <a:xfrm>
            <a:off x="1827504" y="2864870"/>
            <a:ext cx="971550" cy="323850"/>
          </a:xfrm>
          <a:prstGeom prst="curvedUpArrow">
            <a:avLst>
              <a:gd name="adj1" fmla="val 26000"/>
              <a:gd name="adj2" fmla="val 120000"/>
              <a:gd name="adj3" fmla="val 37560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AutoShape 19"/>
          <p:cNvSpPr>
            <a:spLocks noChangeArrowheads="1"/>
          </p:cNvSpPr>
          <p:nvPr/>
        </p:nvSpPr>
        <p:spPr bwMode="auto">
          <a:xfrm>
            <a:off x="1233779" y="2055245"/>
            <a:ext cx="1674812" cy="379413"/>
          </a:xfrm>
          <a:prstGeom prst="curvedDownArrow">
            <a:avLst>
              <a:gd name="adj1" fmla="val 30246"/>
              <a:gd name="adj2" fmla="val 176569"/>
              <a:gd name="adj3" fmla="val 30500"/>
            </a:avLst>
          </a:prstGeom>
          <a:solidFill>
            <a:srgbClr val="FFFF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AutoShape 20"/>
          <p:cNvSpPr>
            <a:spLocks noChangeArrowheads="1"/>
          </p:cNvSpPr>
          <p:nvPr/>
        </p:nvSpPr>
        <p:spPr bwMode="auto">
          <a:xfrm flipV="1">
            <a:off x="1827504" y="2433070"/>
            <a:ext cx="1404937" cy="917575"/>
          </a:xfrm>
          <a:custGeom>
            <a:avLst/>
            <a:gdLst>
              <a:gd name="T0" fmla="*/ 19676 w 21600"/>
              <a:gd name="T1" fmla="*/ 8152 h 21600"/>
              <a:gd name="T2" fmla="*/ 10800 w 21600"/>
              <a:gd name="T3" fmla="*/ 1537 h 21600"/>
              <a:gd name="T4" fmla="*/ 1537 w 21600"/>
              <a:gd name="T5" fmla="*/ 10800 h 21600"/>
              <a:gd name="T6" fmla="*/ 1549 w 21600"/>
              <a:gd name="T7" fmla="*/ 11286 h 21600"/>
              <a:gd name="T8" fmla="*/ 14 w 21600"/>
              <a:gd name="T9" fmla="*/ 11366 h 21600"/>
              <a:gd name="T10" fmla="*/ 0 w 21600"/>
              <a:gd name="T11" fmla="*/ 10800 h 21600"/>
              <a:gd name="T12" fmla="*/ 10800 w 21600"/>
              <a:gd name="T13" fmla="*/ 0 h 21600"/>
              <a:gd name="T14" fmla="*/ 21149 w 21600"/>
              <a:gd name="T15" fmla="*/ 7712 h 21600"/>
              <a:gd name="T16" fmla="*/ 23736 w 21600"/>
              <a:gd name="T17" fmla="*/ 6940 h 21600"/>
              <a:gd name="T18" fmla="*/ 21404 w 21600"/>
              <a:gd name="T19" fmla="*/ 11256 h 21600"/>
              <a:gd name="T20" fmla="*/ 17089 w 21600"/>
              <a:gd name="T21" fmla="*/ 8923 h 21600"/>
              <a:gd name="T22" fmla="*/ 19676 w 21600"/>
              <a:gd name="T23" fmla="*/ 815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600" h="21600">
                <a:moveTo>
                  <a:pt x="19676" y="8152"/>
                </a:moveTo>
                <a:cubicBezTo>
                  <a:pt x="18505" y="4227"/>
                  <a:pt x="14895" y="1537"/>
                  <a:pt x="10800" y="1537"/>
                </a:cubicBezTo>
                <a:cubicBezTo>
                  <a:pt x="5684" y="1537"/>
                  <a:pt x="1537" y="5684"/>
                  <a:pt x="1537" y="10800"/>
                </a:cubicBezTo>
                <a:cubicBezTo>
                  <a:pt x="1536" y="10962"/>
                  <a:pt x="1541" y="11124"/>
                  <a:pt x="1549" y="11286"/>
                </a:cubicBezTo>
                <a:lnTo>
                  <a:pt x="14" y="11366"/>
                </a:lnTo>
                <a:cubicBezTo>
                  <a:pt x="4" y="11178"/>
                  <a:pt x="0" y="10989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5575" y="-1"/>
                  <a:pt x="19784" y="3136"/>
                  <a:pt x="21149" y="7712"/>
                </a:cubicBezTo>
                <a:lnTo>
                  <a:pt x="23736" y="6940"/>
                </a:lnTo>
                <a:lnTo>
                  <a:pt x="21404" y="11256"/>
                </a:lnTo>
                <a:lnTo>
                  <a:pt x="17089" y="8923"/>
                </a:lnTo>
                <a:lnTo>
                  <a:pt x="19676" y="8152"/>
                </a:lnTo>
                <a:close/>
              </a:path>
            </a:pathLst>
          </a:cu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Text Box 21"/>
          <p:cNvSpPr txBox="1">
            <a:spLocks noChangeArrowheads="1"/>
          </p:cNvSpPr>
          <p:nvPr/>
        </p:nvSpPr>
        <p:spPr bwMode="auto">
          <a:xfrm>
            <a:off x="3770604" y="2271145"/>
            <a:ext cx="12446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=am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1" name="Rectangle 23"/>
          <p:cNvSpPr>
            <a:spLocks noChangeArrowheads="1"/>
          </p:cNvSpPr>
          <p:nvPr/>
        </p:nvSpPr>
        <p:spPr bwMode="auto">
          <a:xfrm>
            <a:off x="4796129" y="2298133"/>
            <a:ext cx="10191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+an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2" name="Rectangle 24"/>
          <p:cNvSpPr>
            <a:spLocks noChangeArrowheads="1"/>
          </p:cNvSpPr>
          <p:nvPr/>
        </p:nvSpPr>
        <p:spPr bwMode="auto">
          <a:xfrm>
            <a:off x="5704179" y="2315595"/>
            <a:ext cx="11334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</a:t>
            </a:r>
            <a:r>
              <a:rPr lang="en-US" altLang="zh-CN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bm</a:t>
            </a:r>
            <a:endParaRPr lang="en-US" altLang="zh-CN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3" name="Rectangle 25"/>
          <p:cNvSpPr>
            <a:spLocks noChangeArrowheads="1"/>
          </p:cNvSpPr>
          <p:nvPr/>
        </p:nvSpPr>
        <p:spPr bwMode="auto">
          <a:xfrm>
            <a:off x="6739229" y="2353695"/>
            <a:ext cx="10191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i="1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+bn</a:t>
            </a:r>
            <a:endParaRPr lang="en-US" altLang="zh-CN" sz="40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70679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68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683" name="组合 4"/>
          <p:cNvGrpSpPr/>
          <p:nvPr/>
        </p:nvGrpSpPr>
        <p:grpSpPr bwMode="auto">
          <a:xfrm>
            <a:off x="2799054" y="527787"/>
            <a:ext cx="1493838" cy="407245"/>
            <a:chOff x="3485" y="1168"/>
            <a:chExt cx="2654" cy="640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70685" name="矩形 1"/>
            <p:cNvSpPr>
              <a:spLocks noChangeArrowheads="1"/>
            </p:cNvSpPr>
            <p:nvPr/>
          </p:nvSpPr>
          <p:spPr bwMode="auto">
            <a:xfrm>
              <a:off x="3828" y="1199"/>
              <a:ext cx="1969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点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70686" name="文本框 1"/>
          <p:cNvSpPr txBox="1">
            <a:spLocks noChangeArrowheads="1"/>
          </p:cNvSpPr>
          <p:nvPr/>
        </p:nvSpPr>
        <p:spPr bwMode="auto">
          <a:xfrm>
            <a:off x="4292892" y="483375"/>
            <a:ext cx="1762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平方差公式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7" grpId="0" bldLvl="0" animBg="1"/>
      <p:bldP spid="68" grpId="0" bldLvl="0" animBg="1"/>
      <p:bldP spid="70" grpId="0"/>
      <p:bldP spid="71" grpId="0"/>
      <p:bldP spid="72" grpId="0"/>
      <p:bldP spid="7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0177" y="2273300"/>
            <a:ext cx="1333849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ea typeface="黑体" panose="02010609060101010101" pitchFamily="2" charset="-122"/>
              </a:rPr>
              <a:t>平方差公式</a:t>
            </a:r>
            <a:endParaRPr lang="zh-CN" altLang="en-US" sz="2400" b="1"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505119" y="1022555"/>
            <a:ext cx="1350962" cy="5539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ea typeface="黑体" panose="02010609060101010101" pitchFamily="2" charset="-122"/>
              </a:rPr>
              <a:t>内容</a:t>
            </a:r>
            <a:endParaRPr lang="en-US" altLang="zh-CN" sz="2000" b="1" dirty="0"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505119" y="3459163"/>
            <a:ext cx="1295400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0" hangingPunct="0"/>
            <a:r>
              <a:rPr lang="zh-CN" altLang="en-US" sz="2000" b="1" dirty="0">
                <a:ea typeface="黑体" panose="02010609060101010101" pitchFamily="2" charset="-122"/>
              </a:rPr>
              <a:t>注意</a:t>
            </a:r>
            <a:endParaRPr lang="zh-CN" altLang="en-US" sz="2000" b="1" dirty="0"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2234138" y="1384300"/>
            <a:ext cx="107950" cy="2281238"/>
          </a:xfrm>
          <a:prstGeom prst="leftBrace">
            <a:avLst>
              <a:gd name="adj1" fmla="val 73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144962" y="755654"/>
            <a:ext cx="4436975" cy="101566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两个数的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和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与这两个数的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差的积，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等于这两个数的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平方差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144962" y="2598675"/>
            <a:ext cx="3590925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符号表示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)=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957637" y="1155536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44962" y="3665538"/>
            <a:ext cx="4573427" cy="1323439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2.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紧紧抓住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“一同一反”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这一特征，在应用时，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只有两个二项式的积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才有可能应用平方差公式；对于不能直接应用公式的，可能要经过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变形</a:t>
            </a:r>
            <a:r>
              <a:rPr lang="zh-CN" altLang="en-US" sz="2000" b="1" dirty="0">
                <a:latin typeface="+mn-lt"/>
                <a:ea typeface="黑体" panose="02010609060101010101" pitchFamily="2" charset="-122"/>
              </a:rPr>
              <a:t>才可以</a:t>
            </a:r>
            <a:r>
              <a:rPr lang="zh-CN" altLang="en-US" sz="2000" b="1" dirty="0" smtClean="0">
                <a:latin typeface="+mn-lt"/>
                <a:ea typeface="黑体" panose="02010609060101010101" pitchFamily="2" charset="-122"/>
              </a:rPr>
              <a:t>应用</a:t>
            </a:r>
            <a:r>
              <a:rPr lang="en-US" altLang="zh-CN" sz="2000" b="1" dirty="0" smtClean="0">
                <a:latin typeface="+mn-lt"/>
                <a:ea typeface="黑体" panose="02010609060101010101" pitchFamily="2" charset="-122"/>
              </a:rPr>
              <a:t>.</a:t>
            </a:r>
            <a:endParaRPr lang="zh-CN" altLang="en-US" sz="20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 bwMode="auto">
          <a:xfrm>
            <a:off x="3957637" y="2798763"/>
            <a:ext cx="106363" cy="1733550"/>
          </a:xfrm>
          <a:prstGeom prst="leftBrace">
            <a:avLst>
              <a:gd name="adj1" fmla="val 7470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 b="1">
              <a:latin typeface="+mn-lt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0" y="-34201"/>
            <a:ext cx="2006600" cy="478473"/>
            <a:chOff x="153" y="105"/>
            <a:chExt cx="3160" cy="753"/>
          </a:xfrm>
        </p:grpSpPr>
        <p:cxnSp>
          <p:nvCxnSpPr>
            <p:cNvPr id="27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10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7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24" grpId="0" bldLvl="0" animBg="1"/>
      <p:bldP spid="15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Box 76"/>
          <p:cNvSpPr txBox="1">
            <a:spLocks noChangeArrowheads="1"/>
          </p:cNvSpPr>
          <p:nvPr/>
        </p:nvSpPr>
        <p:spPr bwMode="auto">
          <a:xfrm>
            <a:off x="2499909" y="912344"/>
            <a:ext cx="27093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面积差变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5"/>
          <p:cNvSpPr>
            <a:spLocks noChangeArrowheads="1"/>
          </p:cNvSpPr>
          <p:nvPr/>
        </p:nvSpPr>
        <p:spPr bwMode="auto">
          <a:xfrm>
            <a:off x="1779588" y="2220913"/>
            <a:ext cx="1714500" cy="1714500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1354138" y="2219325"/>
            <a:ext cx="571500" cy="1714500"/>
            <a:chOff x="120" y="1056"/>
            <a:chExt cx="480" cy="1440"/>
          </a:xfrm>
        </p:grpSpPr>
        <p:grpSp>
          <p:nvGrpSpPr>
            <p:cNvPr id="71685" name="Group 25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686" name="Line 26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7" name="Line 27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8" name="Line 28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689" name="Line 29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690" name="Text Box 30"/>
            <p:cNvSpPr txBox="1">
              <a:spLocks noChangeArrowheads="1"/>
            </p:cNvSpPr>
            <p:nvPr/>
          </p:nvSpPr>
          <p:spPr bwMode="auto">
            <a:xfrm>
              <a:off x="120" y="1728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zh-CN" altLang="en-US" b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ea typeface="Batang" panose="020B0503020000020004" pitchFamily="18" charset="-127"/>
              </a:endParaRPr>
            </a:p>
          </p:txBody>
        </p:sp>
      </p:grp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2781300" y="3249613"/>
            <a:ext cx="714375" cy="6858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2"/>
          <p:cNvGrpSpPr/>
          <p:nvPr/>
        </p:nvGrpSpPr>
        <p:grpSpPr bwMode="auto">
          <a:xfrm>
            <a:off x="3432176" y="3249614"/>
            <a:ext cx="553188" cy="687363"/>
            <a:chOff x="1968" y="2112"/>
            <a:chExt cx="465" cy="380"/>
          </a:xfrm>
        </p:grpSpPr>
        <p:sp>
          <p:nvSpPr>
            <p:cNvPr id="71693" name="Line 3"/>
            <p:cNvSpPr>
              <a:spLocks noChangeShapeType="1"/>
            </p:cNvSpPr>
            <p:nvPr/>
          </p:nvSpPr>
          <p:spPr bwMode="auto">
            <a:xfrm>
              <a:off x="2025" y="211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4" name="Line 4"/>
            <p:cNvSpPr>
              <a:spLocks noChangeShapeType="1"/>
            </p:cNvSpPr>
            <p:nvPr/>
          </p:nvSpPr>
          <p:spPr bwMode="auto">
            <a:xfrm>
              <a:off x="2066" y="2112"/>
              <a:ext cx="0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5" name="Line 5"/>
            <p:cNvSpPr>
              <a:spLocks noChangeShapeType="1"/>
            </p:cNvSpPr>
            <p:nvPr/>
          </p:nvSpPr>
          <p:spPr bwMode="auto">
            <a:xfrm flipV="1">
              <a:off x="2066" y="2381"/>
              <a:ext cx="0" cy="1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6" name="Line 6"/>
            <p:cNvSpPr>
              <a:spLocks noChangeShapeType="1"/>
            </p:cNvSpPr>
            <p:nvPr/>
          </p:nvSpPr>
          <p:spPr bwMode="auto">
            <a:xfrm>
              <a:off x="2025" y="2492"/>
              <a:ext cx="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697" name="Text Box 7"/>
            <p:cNvSpPr txBox="1">
              <a:spLocks noChangeArrowheads="1"/>
            </p:cNvSpPr>
            <p:nvPr/>
          </p:nvSpPr>
          <p:spPr bwMode="auto">
            <a:xfrm>
              <a:off x="1968" y="2214"/>
              <a:ext cx="465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</a:rPr>
                <a:t>5</a:t>
              </a:r>
              <a:r>
                <a:rPr lang="zh-CN" altLang="en-US" b="1" dirty="0">
                  <a:latin typeface="Times New Roman" panose="02020603050405020304" pitchFamily="18" charset="0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Rectangle 16"/>
          <p:cNvSpPr>
            <a:spLocks noChangeArrowheads="1"/>
          </p:cNvSpPr>
          <p:nvPr/>
        </p:nvSpPr>
        <p:spPr bwMode="auto">
          <a:xfrm>
            <a:off x="1781175" y="2208213"/>
            <a:ext cx="1714500" cy="1031875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16"/>
          <p:cNvSpPr>
            <a:spLocks noChangeArrowheads="1"/>
          </p:cNvSpPr>
          <p:nvPr/>
        </p:nvSpPr>
        <p:spPr bwMode="auto">
          <a:xfrm rot="5400000">
            <a:off x="6109252" y="2337531"/>
            <a:ext cx="1032977" cy="791186"/>
          </a:xfrm>
          <a:prstGeom prst="rect">
            <a:avLst/>
          </a:prstGeom>
          <a:solidFill>
            <a:srgbClr val="0000FF"/>
          </a:solidFill>
          <a:ln w="28575" cap="rnd">
            <a:solidFill>
              <a:schemeClr val="tx1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" name="组合 23"/>
          <p:cNvGrpSpPr/>
          <p:nvPr/>
        </p:nvGrpSpPr>
        <p:grpSpPr bwMode="auto">
          <a:xfrm>
            <a:off x="6242162" y="1800620"/>
            <a:ext cx="856017" cy="646113"/>
            <a:chOff x="10704" y="3988"/>
            <a:chExt cx="1149" cy="1351"/>
          </a:xfrm>
        </p:grpSpPr>
        <p:grpSp>
          <p:nvGrpSpPr>
            <p:cNvPr id="71701" name="Group 2"/>
            <p:cNvGrpSpPr/>
            <p:nvPr/>
          </p:nvGrpSpPr>
          <p:grpSpPr bwMode="auto">
            <a:xfrm rot="5400000">
              <a:off x="11092" y="3929"/>
              <a:ext cx="271" cy="1047"/>
              <a:chOff x="2023" y="2207"/>
              <a:chExt cx="110" cy="274"/>
            </a:xfrm>
          </p:grpSpPr>
          <p:sp>
            <p:nvSpPr>
              <p:cNvPr id="71702" name="Line 3"/>
              <p:cNvSpPr>
                <a:spLocks noChangeShapeType="1"/>
              </p:cNvSpPr>
              <p:nvPr/>
            </p:nvSpPr>
            <p:spPr bwMode="auto">
              <a:xfrm flipV="1">
                <a:off x="2048" y="2207"/>
                <a:ext cx="8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3" name="Line 4"/>
              <p:cNvSpPr>
                <a:spLocks noChangeShapeType="1"/>
              </p:cNvSpPr>
              <p:nvPr/>
            </p:nvSpPr>
            <p:spPr bwMode="auto">
              <a:xfrm flipH="1">
                <a:off x="2053" y="2213"/>
                <a:ext cx="0" cy="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4" name="Line 5"/>
              <p:cNvSpPr>
                <a:spLocks noChangeShapeType="1"/>
              </p:cNvSpPr>
              <p:nvPr/>
            </p:nvSpPr>
            <p:spPr bwMode="auto">
              <a:xfrm flipV="1">
                <a:off x="2059" y="2420"/>
                <a:ext cx="4" cy="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05" name="Line 6"/>
              <p:cNvSpPr>
                <a:spLocks noChangeShapeType="1"/>
              </p:cNvSpPr>
              <p:nvPr/>
            </p:nvSpPr>
            <p:spPr bwMode="auto">
              <a:xfrm>
                <a:off x="2023" y="2481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06" name="Text Box 7"/>
            <p:cNvSpPr txBox="1">
              <a:spLocks noChangeArrowheads="1"/>
            </p:cNvSpPr>
            <p:nvPr/>
          </p:nvSpPr>
          <p:spPr bwMode="auto">
            <a:xfrm>
              <a:off x="10836" y="3988"/>
              <a:ext cx="1017" cy="1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dirty="0">
                  <a:latin typeface="Times New Roman" panose="02020603050405020304" pitchFamily="18" charset="0"/>
                </a:rPr>
                <a:t>5</a:t>
              </a:r>
              <a:r>
                <a:rPr lang="zh-CN" altLang="en-US" b="1" dirty="0">
                  <a:latin typeface="Times New Roman" panose="02020603050405020304" pitchFamily="18" charset="0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Group 24"/>
          <p:cNvGrpSpPr/>
          <p:nvPr/>
        </p:nvGrpSpPr>
        <p:grpSpPr bwMode="auto">
          <a:xfrm rot="5400000">
            <a:off x="5202238" y="1199516"/>
            <a:ext cx="368300" cy="1714500"/>
            <a:chOff x="203" y="1056"/>
            <a:chExt cx="309" cy="1440"/>
          </a:xfrm>
        </p:grpSpPr>
        <p:grpSp>
          <p:nvGrpSpPr>
            <p:cNvPr id="71708" name="Group 25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709" name="Line 26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0" name="Line 27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1" name="Line 28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2" name="Line 29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13" name="Text Box 30"/>
            <p:cNvSpPr txBox="1">
              <a:spLocks noChangeArrowheads="1"/>
            </p:cNvSpPr>
            <p:nvPr/>
          </p:nvSpPr>
          <p:spPr bwMode="auto">
            <a:xfrm rot="16200000">
              <a:off x="118" y="1683"/>
              <a:ext cx="48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zh-CN" altLang="en-US" b="1" dirty="0">
                  <a:latin typeface="Times New Roman" panose="02020603050405020304" pitchFamily="18" charset="0"/>
                  <a:ea typeface="Batang" panose="020B0503020000020004" pitchFamily="18" charset="-127"/>
                </a:rPr>
                <a:t>米</a:t>
              </a:r>
              <a:endParaRPr lang="zh-CN" altLang="en-US" b="1" dirty="0">
                <a:latin typeface="Times New Roman" panose="02020603050405020304" pitchFamily="18" charset="0"/>
                <a:ea typeface="Batang" panose="020B0503020000020004" pitchFamily="18" charset="-127"/>
              </a:endParaRPr>
            </a:p>
          </p:txBody>
        </p:sp>
      </p:grpSp>
      <p:grpSp>
        <p:nvGrpSpPr>
          <p:cNvPr id="12" name="Group 31"/>
          <p:cNvGrpSpPr/>
          <p:nvPr/>
        </p:nvGrpSpPr>
        <p:grpSpPr bwMode="auto">
          <a:xfrm>
            <a:off x="6879201" y="2224991"/>
            <a:ext cx="1048940" cy="1041400"/>
            <a:chOff x="195" y="1056"/>
            <a:chExt cx="881" cy="1440"/>
          </a:xfrm>
        </p:grpSpPr>
        <p:grpSp>
          <p:nvGrpSpPr>
            <p:cNvPr id="71715" name="Group 32"/>
            <p:cNvGrpSpPr/>
            <p:nvPr/>
          </p:nvGrpSpPr>
          <p:grpSpPr bwMode="auto">
            <a:xfrm>
              <a:off x="288" y="1056"/>
              <a:ext cx="144" cy="1440"/>
              <a:chOff x="297" y="1056"/>
              <a:chExt cx="61" cy="1440"/>
            </a:xfrm>
          </p:grpSpPr>
          <p:sp>
            <p:nvSpPr>
              <p:cNvPr id="71716" name="Line 33"/>
              <p:cNvSpPr>
                <a:spLocks noChangeShapeType="1"/>
              </p:cNvSpPr>
              <p:nvPr/>
            </p:nvSpPr>
            <p:spPr bwMode="auto">
              <a:xfrm>
                <a:off x="297" y="105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7" name="Line 34"/>
              <p:cNvSpPr>
                <a:spLocks noChangeShapeType="1"/>
              </p:cNvSpPr>
              <p:nvPr/>
            </p:nvSpPr>
            <p:spPr bwMode="auto">
              <a:xfrm>
                <a:off x="338" y="1056"/>
                <a:ext cx="0" cy="5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8" name="Line 35"/>
              <p:cNvSpPr>
                <a:spLocks noChangeShapeType="1"/>
              </p:cNvSpPr>
              <p:nvPr/>
            </p:nvSpPr>
            <p:spPr bwMode="auto">
              <a:xfrm flipV="1">
                <a:off x="338" y="2075"/>
                <a:ext cx="0" cy="42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19" name="Line 36"/>
              <p:cNvSpPr>
                <a:spLocks noChangeShapeType="1"/>
              </p:cNvSpPr>
              <p:nvPr/>
            </p:nvSpPr>
            <p:spPr bwMode="auto">
              <a:xfrm>
                <a:off x="297" y="2496"/>
                <a:ext cx="6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20" name="Text Box 37"/>
            <p:cNvSpPr txBox="1">
              <a:spLocks noChangeArrowheads="1"/>
            </p:cNvSpPr>
            <p:nvPr/>
          </p:nvSpPr>
          <p:spPr bwMode="auto">
            <a:xfrm>
              <a:off x="195" y="1525"/>
              <a:ext cx="881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b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(</a:t>
              </a:r>
              <a:r>
                <a:rPr lang="en-US" altLang="zh-CN" b="1" i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a</a:t>
              </a:r>
              <a:r>
                <a:rPr lang="en-US" altLang="zh-CN" b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–5)</a:t>
              </a:r>
              <a:r>
                <a:rPr lang="zh-CN" altLang="en-US" b="1" dirty="0" smtClean="0">
                  <a:latin typeface="Times New Roman" panose="02020603050405020304" pitchFamily="18" charset="0"/>
                  <a:ea typeface="Batang" panose="020B0503020000020004" pitchFamily="18" charset="-127"/>
                </a:rPr>
                <a:t>米</a:t>
              </a:r>
              <a:endParaRPr lang="en-US" altLang="zh-CN" b="1" dirty="0">
                <a:latin typeface="Times New Roman" panose="02020603050405020304" pitchFamily="18" charset="0"/>
                <a:ea typeface="Batang" panose="020B0503020000020004" pitchFamily="18" charset="-127"/>
              </a:endParaRPr>
            </a:p>
          </p:txBody>
        </p:sp>
      </p:grpSp>
      <p:sp>
        <p:nvSpPr>
          <p:cNvPr id="70" name="Text Box 45"/>
          <p:cNvSpPr txBox="1">
            <a:spLocks noChangeArrowheads="1"/>
          </p:cNvSpPr>
          <p:nvPr/>
        </p:nvSpPr>
        <p:spPr bwMode="auto">
          <a:xfrm>
            <a:off x="3674269" y="4214098"/>
            <a:ext cx="16273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相等吗？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2"/>
          <p:cNvGrpSpPr/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5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30052 0.0015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7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5" grpId="0" bldLvl="0" animBg="1"/>
      <p:bldP spid="45" grpId="1" bldLvl="0" animBg="1"/>
      <p:bldP spid="8" grpId="0" bldLvl="0" animBg="1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2"/>
          <p:cNvSpPr txBox="1">
            <a:spLocks noChangeArrowheads="1"/>
          </p:cNvSpPr>
          <p:nvPr/>
        </p:nvSpPr>
        <p:spPr bwMode="auto">
          <a:xfrm>
            <a:off x="2146016" y="1314446"/>
            <a:ext cx="5184775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①(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1)(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②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2)(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–2)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③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1)(2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–1)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；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④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＋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)(5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).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6" name="Text Box 3"/>
          <p:cNvSpPr txBox="1">
            <a:spLocks noChangeArrowheads="1"/>
          </p:cNvSpPr>
          <p:nvPr/>
        </p:nvSpPr>
        <p:spPr bwMode="auto">
          <a:xfrm>
            <a:off x="2089733" y="722789"/>
            <a:ext cx="61838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计算下列多项式的积，你能发现什么规律？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74093" y="651818"/>
            <a:ext cx="1531501" cy="510872"/>
            <a:chOff x="421001" y="545618"/>
            <a:chExt cx="1531501" cy="51087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rPr>
                <a:t>做一做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354602" y="1277191"/>
            <a:ext cx="140493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5354602" y="1857779"/>
            <a:ext cx="17287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5354602" y="2475564"/>
            <a:ext cx="18081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13"/>
          <p:cNvSpPr txBox="1">
            <a:spLocks noChangeArrowheads="1"/>
          </p:cNvSpPr>
          <p:nvPr/>
        </p:nvSpPr>
        <p:spPr bwMode="auto">
          <a:xfrm>
            <a:off x="5354602" y="3020543"/>
            <a:ext cx="16192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7"/>
          <p:cNvSpPr txBox="1"/>
          <p:nvPr/>
        </p:nvSpPr>
        <p:spPr>
          <a:xfrm>
            <a:off x="1741396" y="3750604"/>
            <a:ext cx="617855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这</a:t>
            </a:r>
            <a:r>
              <a:rPr lang="zh-CN" altLang="en-US" sz="2400" b="1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些计算结果有什么特点？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89563" y="3766325"/>
            <a:ext cx="1755979" cy="455854"/>
            <a:chOff x="1745942" y="3988439"/>
            <a:chExt cx="1755979" cy="455854"/>
          </a:xfrm>
        </p:grpSpPr>
        <p:grpSp>
          <p:nvGrpSpPr>
            <p:cNvPr id="27" name="组合 26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 descr="PE03255_"/>
          <p:cNvSpPr>
            <a:spLocks noChangeArrowheads="1"/>
          </p:cNvSpPr>
          <p:nvPr/>
        </p:nvSpPr>
        <p:spPr bwMode="auto">
          <a:xfrm>
            <a:off x="2952358" y="1411681"/>
            <a:ext cx="361791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kumimoji="1" lang="en-US" altLang="zh-CN" sz="2400" b="1" dirty="0" smtClean="0">
                <a:solidFill>
                  <a:srgbClr val="800000"/>
                </a:solidFill>
                <a:latin typeface="Lucida Sans Unicode" panose="020B0602030504020204" pitchFamily="34" charset="0"/>
                <a:ea typeface="华文中宋" panose="02010600040101010101" pitchFamily="2" charset="-122"/>
              </a:rPr>
              <a:t>+</a:t>
            </a:r>
            <a:r>
              <a:rPr kumimoji="1" lang="en-US" altLang="zh-CN" sz="2400" b="1" i="1" dirty="0" smtClean="0">
                <a:latin typeface="+mn-lt"/>
                <a:ea typeface="华文中宋" panose="02010600040101010101" pitchFamily="2" charset="-122"/>
              </a:rPr>
              <a:t>b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400" b="1" dirty="0">
                <a:solidFill>
                  <a:srgbClr val="990033"/>
                </a:solidFill>
              </a:rPr>
              <a:t>−</a:t>
            </a:r>
            <a:r>
              <a:rPr kumimoji="1" lang="en-US" altLang="zh-CN" sz="2400" b="1" i="1" dirty="0">
                <a:latin typeface="+mn-lt"/>
                <a:ea typeface="华文中宋" panose="02010600040101010101" pitchFamily="2" charset="-122"/>
              </a:rPr>
              <a:t>b</a:t>
            </a:r>
            <a:r>
              <a:rPr kumimoji="1"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r>
              <a:rPr lang="en-US" altLang="zh-CN" sz="2400" b="1" dirty="0" smtClean="0">
                <a:latin typeface="Lucida Sans Unicode" panose="020B0602030504020204" pitchFamily="34" charset="0"/>
              </a:rPr>
              <a:t>=</a:t>
            </a:r>
            <a:endParaRPr lang="en-US" sz="2400" b="1" dirty="0">
              <a:latin typeface="Lucida Sans Unicode" panose="020B0602030504020204" pitchFamily="34" charset="0"/>
            </a:endParaRPr>
          </a:p>
        </p:txBody>
      </p:sp>
      <p:sp>
        <p:nvSpPr>
          <p:cNvPr id="7" name="Rectangle 5" descr="PE03255_"/>
          <p:cNvSpPr>
            <a:spLocks noChangeArrowheads="1"/>
          </p:cNvSpPr>
          <p:nvPr/>
        </p:nvSpPr>
        <p:spPr bwMode="auto">
          <a:xfrm>
            <a:off x="4679558" y="1386514"/>
            <a:ext cx="189071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800000"/>
                </a:solidFill>
              </a:rPr>
              <a:t>−</a:t>
            </a:r>
            <a:r>
              <a:rPr kumimoji="1" lang="en-US" altLang="zh-CN" sz="2400" b="1" i="1" dirty="0">
                <a:latin typeface="+mn-lt"/>
                <a:ea typeface="华文中宋" panose="02010600040101010101" pitchFamily="2" charset="-122"/>
              </a:rPr>
              <a:t>b</a:t>
            </a:r>
            <a:r>
              <a:rPr lang="en-US" altLang="zh-CN" sz="2400" b="1" baseline="30000" dirty="0">
                <a:latin typeface="Times New Roman" panose="02020603050405020304" pitchFamily="18" charset="0"/>
              </a:rPr>
              <a:t>2</a:t>
            </a:r>
            <a:endParaRPr lang="en-US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8" name="Text Box 6" descr="PE03255_"/>
          <p:cNvSpPr txBox="1">
            <a:spLocks noChangeArrowheads="1"/>
          </p:cNvSpPr>
          <p:nvPr/>
        </p:nvSpPr>
        <p:spPr bwMode="auto">
          <a:xfrm>
            <a:off x="1430365" y="2011922"/>
            <a:ext cx="70509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两数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和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与这两数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差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的积</a:t>
            </a:r>
            <a:r>
              <a:rPr lang="en-US" altLang="zh-CN" sz="2400" b="1" dirty="0">
                <a:solidFill>
                  <a:srgbClr val="990033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FF"/>
                </a:solidFill>
                <a:latin typeface="宋体" panose="02010600030101010101" pitchFamily="2" charset="-122"/>
              </a:rPr>
              <a:t>等于</a:t>
            </a:r>
            <a:r>
              <a:rPr lang="zh-CN" altLang="en-US" sz="2400" b="1" dirty="0">
                <a:solidFill>
                  <a:srgbClr val="1C1C1C"/>
                </a:solidFill>
                <a:latin typeface="宋体" panose="02010600030101010101" pitchFamily="2" charset="-122"/>
              </a:rPr>
              <a:t>这两个数的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平方差</a:t>
            </a:r>
            <a:r>
              <a:rPr lang="en-US" altLang="zh-CN" sz="2400" b="1" dirty="0">
                <a:solidFill>
                  <a:srgbClr val="FF33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9"/>
          <p:cNvSpPr txBox="1"/>
          <p:nvPr/>
        </p:nvSpPr>
        <p:spPr>
          <a:xfrm>
            <a:off x="955188" y="2603455"/>
            <a:ext cx="2376487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公式变形</a:t>
            </a:r>
            <a:r>
              <a:rPr lang="en-US" altLang="zh-CN" sz="24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:</a:t>
            </a:r>
            <a:endParaRPr lang="en-US" altLang="zh-CN" sz="24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902365" y="3006193"/>
            <a:ext cx="448151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– 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(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 +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256130" y="3787109"/>
            <a:ext cx="4211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 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 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 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2476" y="-51922"/>
            <a:ext cx="2006600" cy="477838"/>
            <a:chOff x="123" y="40"/>
            <a:chExt cx="3160" cy="752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平方差公式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uild="p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1096963" y="4170363"/>
            <a:ext cx="7170737" cy="576262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kumimoji="1"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注：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这里的两数可以是两个</a:t>
            </a:r>
            <a:r>
              <a:rPr kumimoji="1" lang="zh-CN" altLang="en-US" sz="21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单项式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也可以是两个</a:t>
            </a:r>
            <a:r>
              <a:rPr kumimoji="1" lang="zh-CN" altLang="en-US" sz="21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多项式</a:t>
            </a:r>
            <a:r>
              <a:rPr kumimoji="1" lang="zh-CN" altLang="en-US" sz="2100" b="1" dirty="0">
                <a:latin typeface="宋体" panose="02010600030101010101" pitchFamily="2" charset="-122"/>
              </a:rPr>
              <a:t>等</a:t>
            </a:r>
            <a:r>
              <a:rPr kumimoji="1" lang="zh-CN" altLang="en-US" sz="2100" b="1" dirty="0">
                <a:solidFill>
                  <a:srgbClr val="000099"/>
                </a:solidFill>
                <a:latin typeface="宋体" panose="02010600030101010101" pitchFamily="2" charset="-122"/>
              </a:rPr>
              <a:t>．</a:t>
            </a:r>
            <a:endParaRPr kumimoji="1" lang="zh-CN" altLang="en-US" sz="2100" b="1" dirty="0">
              <a:solidFill>
                <a:srgbClr val="000099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087563" y="2463800"/>
            <a:ext cx="287129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a–b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)=(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–(</a:t>
            </a:r>
            <a:r>
              <a:rPr lang="en-US" altLang="zh-CN" sz="2100" b="1" i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100" b="1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solidFill>
                  <a:srgbClr val="000066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baseline="30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5"/>
          <p:cNvGrpSpPr/>
          <p:nvPr/>
        </p:nvGrpSpPr>
        <p:grpSpPr bwMode="auto">
          <a:xfrm>
            <a:off x="2306638" y="1166813"/>
            <a:ext cx="2101850" cy="1370012"/>
            <a:chOff x="933" y="935"/>
            <a:chExt cx="1764" cy="1151"/>
          </a:xfrm>
        </p:grpSpPr>
        <p:sp>
          <p:nvSpPr>
            <p:cNvPr id="75781" name="Text Box 5"/>
            <p:cNvSpPr txBox="1">
              <a:spLocks noChangeArrowheads="1"/>
            </p:cNvSpPr>
            <p:nvPr/>
          </p:nvSpPr>
          <p:spPr bwMode="auto">
            <a:xfrm>
              <a:off x="933" y="935"/>
              <a:ext cx="176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   </a:t>
              </a:r>
              <a:r>
                <a:rPr lang="en-US" altLang="zh-CN" sz="2100" b="1" dirty="0">
                  <a:solidFill>
                    <a:srgbClr val="00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2100" b="1" dirty="0">
                  <a:solidFill>
                    <a:srgbClr val="00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相同为</a:t>
              </a:r>
              <a:r>
                <a:rPr lang="en-US" altLang="zh-CN" sz="2100" b="1" i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100" b="1" dirty="0">
                  <a:solidFill>
                    <a:srgbClr val="000066"/>
                  </a:solidFill>
                  <a:latin typeface="Times New Roman" panose="02020603050405020304" pitchFamily="18" charset="0"/>
                </a:rPr>
                <a:t> </a:t>
              </a:r>
              <a:endParaRPr lang="en-US" altLang="zh-CN" sz="21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782" name="Line 6"/>
            <p:cNvSpPr>
              <a:spLocks noChangeShapeType="1"/>
            </p:cNvSpPr>
            <p:nvPr/>
          </p:nvSpPr>
          <p:spPr bwMode="auto">
            <a:xfrm flipV="1">
              <a:off x="1282" y="1287"/>
              <a:ext cx="263" cy="7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5783" name="Line 7"/>
            <p:cNvSpPr>
              <a:spLocks noChangeShapeType="1"/>
            </p:cNvSpPr>
            <p:nvPr/>
          </p:nvSpPr>
          <p:spPr bwMode="auto">
            <a:xfrm flipH="1" flipV="1">
              <a:off x="1669" y="1287"/>
              <a:ext cx="106" cy="799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" name="Group 16"/>
          <p:cNvGrpSpPr/>
          <p:nvPr/>
        </p:nvGrpSpPr>
        <p:grpSpPr bwMode="auto">
          <a:xfrm>
            <a:off x="2789238" y="2851150"/>
            <a:ext cx="1970087" cy="1268413"/>
            <a:chOff x="1387" y="2386"/>
            <a:chExt cx="1654" cy="1065"/>
          </a:xfrm>
        </p:grpSpPr>
        <p:sp>
          <p:nvSpPr>
            <p:cNvPr id="75785" name="Text Box 3"/>
            <p:cNvSpPr txBox="1">
              <a:spLocks noChangeArrowheads="1"/>
            </p:cNvSpPr>
            <p:nvPr/>
          </p:nvSpPr>
          <p:spPr bwMode="auto">
            <a:xfrm>
              <a:off x="1387" y="3103"/>
              <a:ext cx="165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00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相反为</a:t>
              </a:r>
              <a:r>
                <a:rPr lang="en-US" altLang="zh-CN" sz="2100" b="1" i="1" dirty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r>
                <a:rPr lang="zh-CN" altLang="en-US" sz="2100" b="1" dirty="0" smtClean="0">
                  <a:solidFill>
                    <a:srgbClr val="000066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100" b="1" dirty="0" smtClean="0">
                  <a:solidFill>
                    <a:srgbClr val="00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100" b="1" i="1" dirty="0" smtClean="0">
                  <a:solidFill>
                    <a:srgbClr val="000066"/>
                  </a:solidFill>
                  <a:latin typeface="Times New Roman" panose="02020603050405020304" pitchFamily="18" charset="0"/>
                </a:rPr>
                <a:t>b</a:t>
              </a:r>
              <a:endParaRPr lang="zh-CN" altLang="en-US" sz="2100" b="1" dirty="0">
                <a:solidFill>
                  <a:srgbClr val="000066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5786" name="Line 8"/>
            <p:cNvSpPr>
              <a:spLocks noChangeShapeType="1"/>
            </p:cNvSpPr>
            <p:nvPr/>
          </p:nvSpPr>
          <p:spPr bwMode="auto">
            <a:xfrm>
              <a:off x="1593" y="2405"/>
              <a:ext cx="231" cy="70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5787" name="Line 9"/>
            <p:cNvSpPr>
              <a:spLocks noChangeShapeType="1"/>
            </p:cNvSpPr>
            <p:nvPr/>
          </p:nvSpPr>
          <p:spPr bwMode="auto">
            <a:xfrm flipH="1">
              <a:off x="1968" y="2386"/>
              <a:ext cx="48" cy="72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4140200" y="1868488"/>
            <a:ext cx="2571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适当交换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4354513" y="3165475"/>
            <a:ext cx="21764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合理加括号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0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平方差公式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占位符 17410"/>
          <p:cNvSpPr>
            <a:spLocks noGrp="1"/>
          </p:cNvSpPr>
          <p:nvPr>
            <p:ph idx="4294967295"/>
          </p:nvPr>
        </p:nvSpPr>
        <p:spPr>
          <a:xfrm>
            <a:off x="872455" y="1134774"/>
            <a:ext cx="7482980" cy="3395663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b="1" noProof="1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AutoNum type="arabicPeriod"/>
            </a:pP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公式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中的</a:t>
            </a:r>
            <a:r>
              <a:rPr lang="en-US" altLang="zh-CN" b="1" i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b="1" i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，既可以是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具体的数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，也可以是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单</a:t>
            </a:r>
            <a:r>
              <a:rPr lang="zh-CN" altLang="en-US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项</a:t>
            </a:r>
            <a:endParaRPr lang="en-US" altLang="zh-CN" b="1" noProof="1" smtClean="0">
              <a:solidFill>
                <a:srgbClr val="FF33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b="1" noProof="1" smtClean="0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式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或者多项式；</a:t>
            </a:r>
            <a:endParaRPr lang="zh-CN" altLang="en-US" b="1" noProof="1">
              <a:solidFill>
                <a:srgbClr val="FF33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左边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是两个二项式的积，并且有一项完全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相同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另</a:t>
            </a:r>
            <a:endParaRPr lang="en-US" altLang="zh-CN" b="1" noProof="1" smtClean="0"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一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项互为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相反数；</a:t>
            </a:r>
            <a:endParaRPr lang="zh-CN" altLang="en-US" b="1" noProof="1">
              <a:solidFill>
                <a:srgbClr val="FF3300"/>
              </a:solidFill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右边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是相同项的平方</a:t>
            </a:r>
            <a:r>
              <a:rPr lang="zh-CN" altLang="en-US" b="1" noProof="1">
                <a:solidFill>
                  <a:srgbClr val="FF3300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减去</a:t>
            </a:r>
            <a:r>
              <a:rPr lang="zh-CN" altLang="en-US" b="1" noProof="1">
                <a:ea typeface="宋体" panose="02010600030101010101" pitchFamily="2" charset="-122"/>
                <a:cs typeface="宋体" panose="02010600030101010101" pitchFamily="2" charset="-122"/>
              </a:rPr>
              <a:t>相反项的绝对值的</a:t>
            </a:r>
            <a:r>
              <a:rPr lang="zh-CN" altLang="en-US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平方</a:t>
            </a:r>
            <a:r>
              <a:rPr lang="en-US" altLang="zh-CN" b="1" noProof="1" smtClean="0"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b="1" noProof="1"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412" name="文本框 17411"/>
          <p:cNvSpPr txBox="1"/>
          <p:nvPr/>
        </p:nvSpPr>
        <p:spPr>
          <a:xfrm>
            <a:off x="2894654" y="901614"/>
            <a:ext cx="50863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(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a+b</a:t>
            </a: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)(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a–</a:t>
            </a:r>
            <a:r>
              <a:rPr lang="zh-CN" altLang="en-US" sz="1350" b="1" i="1" noProof="1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b</a:t>
            </a:r>
            <a:r>
              <a:rPr lang="en-US" altLang="zh-CN" sz="2400" b="1" noProof="1" smtClean="0">
                <a:solidFill>
                  <a:srgbClr val="000099"/>
                </a:solidFill>
                <a:latin typeface="+mn-lt"/>
              </a:rPr>
              <a:t>)=</a:t>
            </a:r>
            <a:endParaRPr lang="en-US" altLang="zh-CN" sz="2400" b="1" noProof="1">
              <a:solidFill>
                <a:srgbClr val="000099"/>
              </a:solidFill>
              <a:latin typeface="+mn-lt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4671561" y="902183"/>
            <a:ext cx="27987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a</a:t>
            </a:r>
            <a:r>
              <a:rPr lang="en-US" altLang="zh-CN" sz="2400" b="1" baseline="30000" noProof="1" smtClean="0">
                <a:solidFill>
                  <a:srgbClr val="000099"/>
                </a:solidFill>
                <a:latin typeface="+mn-lt"/>
              </a:rPr>
              <a:t>2</a:t>
            </a:r>
            <a:r>
              <a:rPr lang="en-US" altLang="zh-CN" sz="2400" b="1" i="1" noProof="1" smtClean="0">
                <a:solidFill>
                  <a:srgbClr val="000099"/>
                </a:solidFill>
                <a:latin typeface="+mn-lt"/>
              </a:rPr>
              <a:t>–</a:t>
            </a:r>
            <a:r>
              <a:rPr lang="zh-CN" altLang="en-US" sz="2400" b="1" i="1" noProof="1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en-US" altLang="zh-CN" sz="2400" b="1" i="1" noProof="1">
                <a:solidFill>
                  <a:srgbClr val="000099"/>
                </a:solidFill>
                <a:latin typeface="+mn-lt"/>
              </a:rPr>
              <a:t>b</a:t>
            </a:r>
            <a:r>
              <a:rPr lang="en-US" altLang="zh-CN" sz="2400" b="1" baseline="30000" noProof="1">
                <a:solidFill>
                  <a:srgbClr val="000099"/>
                </a:solidFill>
                <a:latin typeface="+mn-lt"/>
              </a:rPr>
              <a:t>2</a:t>
            </a:r>
            <a:r>
              <a:rPr lang="en-US" altLang="zh-CN" sz="1350" b="1" noProof="1">
                <a:solidFill>
                  <a:srgbClr val="000099"/>
                </a:solidFill>
                <a:latin typeface="+mn-lt"/>
              </a:rPr>
              <a:t>.</a:t>
            </a:r>
            <a:endParaRPr lang="zh-CN" altLang="en-US" sz="1350" b="1" noProof="1">
              <a:latin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5991" y="731692"/>
            <a:ext cx="1216403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ea typeface="黑体" panose="02010609060101010101" pitchFamily="2" charset="-122"/>
              </a:rPr>
              <a:t>温馨提示</a:t>
            </a:r>
            <a:endParaRPr lang="zh-CN" altLang="en-US" sz="2000" b="1" dirty="0">
              <a:ea typeface="黑体" panose="02010609060101010101" pitchFamily="2" charset="-122"/>
            </a:endParaRPr>
          </a:p>
        </p:txBody>
      </p:sp>
      <p:grpSp>
        <p:nvGrpSpPr>
          <p:cNvPr id="14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uiExpand="1" build="p"/>
      <p:bldP spid="17411" grpId="1" uiExpand="1" build="p"/>
      <p:bldP spid="17412" grpId="0"/>
      <p:bldP spid="174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2068513" y="1878887"/>
            <a:ext cx="56705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)(1–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6" name="Text Box 3"/>
          <p:cNvSpPr txBox="1">
            <a:spLocks noChangeArrowheads="1"/>
          </p:cNvSpPr>
          <p:nvPr/>
        </p:nvSpPr>
        <p:spPr bwMode="auto">
          <a:xfrm>
            <a:off x="1954213" y="2479497"/>
            <a:ext cx="209480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(–3+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)(–3–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7" name="Text Box 4"/>
          <p:cNvSpPr txBox="1">
            <a:spLocks noChangeArrowheads="1"/>
          </p:cNvSpPr>
          <p:nvPr/>
        </p:nvSpPr>
        <p:spPr bwMode="auto">
          <a:xfrm>
            <a:off x="1718058" y="3705525"/>
            <a:ext cx="264260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(0.3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–1)(1+0.3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28" name="Text Box 5"/>
          <p:cNvSpPr txBox="1">
            <a:spLocks noChangeArrowheads="1"/>
          </p:cNvSpPr>
          <p:nvPr/>
        </p:nvSpPr>
        <p:spPr bwMode="auto">
          <a:xfrm>
            <a:off x="1891669" y="3093057"/>
            <a:ext cx="186944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)(–1+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endParaRPr lang="en-US" altLang="zh-CN" sz="2100" b="1" baseline="30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Group 14"/>
          <p:cNvGraphicFramePr>
            <a:graphicFrameLocks noGrp="1"/>
          </p:cNvGraphicFramePr>
          <p:nvPr/>
        </p:nvGraphicFramePr>
        <p:xfrm>
          <a:off x="1439863" y="1193087"/>
          <a:ext cx="6343650" cy="3048000"/>
        </p:xfrm>
        <a:graphic>
          <a:graphicData uri="http://schemas.openxmlformats.org/drawingml/2006/table">
            <a:tbl>
              <a:tblPr/>
              <a:tblGrid>
                <a:gridCol w="2999740"/>
                <a:gridCol w="807085"/>
                <a:gridCol w="865505"/>
                <a:gridCol w="167132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en-US" altLang="zh-CN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7862" name="Text Box 46"/>
          <p:cNvSpPr txBox="1">
            <a:spLocks noChangeArrowheads="1"/>
          </p:cNvSpPr>
          <p:nvPr/>
        </p:nvSpPr>
        <p:spPr bwMode="auto">
          <a:xfrm>
            <a:off x="4646613" y="1281508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63" name="Text Box 47"/>
          <p:cNvSpPr txBox="1">
            <a:spLocks noChangeArrowheads="1"/>
          </p:cNvSpPr>
          <p:nvPr/>
        </p:nvSpPr>
        <p:spPr bwMode="auto">
          <a:xfrm>
            <a:off x="5497513" y="1307387"/>
            <a:ext cx="40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48"/>
          <p:cNvSpPr txBox="1">
            <a:spLocks noChangeArrowheads="1"/>
          </p:cNvSpPr>
          <p:nvPr/>
        </p:nvSpPr>
        <p:spPr bwMode="auto">
          <a:xfrm>
            <a:off x="6297613" y="1307387"/>
            <a:ext cx="10287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kumimoji="1" lang="zh-CN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65" name="Text Box 49"/>
          <p:cNvSpPr txBox="1">
            <a:spLocks noChangeArrowheads="1"/>
          </p:cNvSpPr>
          <p:nvPr/>
        </p:nvSpPr>
        <p:spPr bwMode="auto">
          <a:xfrm>
            <a:off x="6409523" y="1310619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" name="Text Box 50"/>
          <p:cNvSpPr txBox="1">
            <a:spLocks noChangeArrowheads="1"/>
          </p:cNvSpPr>
          <p:nvPr/>
        </p:nvSpPr>
        <p:spPr bwMode="auto">
          <a:xfrm>
            <a:off x="4648652" y="1861010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51"/>
          <p:cNvSpPr txBox="1">
            <a:spLocks noChangeArrowheads="1"/>
          </p:cNvSpPr>
          <p:nvPr/>
        </p:nvSpPr>
        <p:spPr bwMode="auto">
          <a:xfrm>
            <a:off x="5497513" y="1834895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14" name="Text Box 52"/>
          <p:cNvSpPr txBox="1">
            <a:spLocks noChangeArrowheads="1"/>
          </p:cNvSpPr>
          <p:nvPr/>
        </p:nvSpPr>
        <p:spPr bwMode="auto">
          <a:xfrm>
            <a:off x="4557235" y="2487053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–3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53"/>
          <p:cNvSpPr txBox="1">
            <a:spLocks noChangeArrowheads="1"/>
          </p:cNvSpPr>
          <p:nvPr/>
        </p:nvSpPr>
        <p:spPr bwMode="auto">
          <a:xfrm>
            <a:off x="5497513" y="2507537"/>
            <a:ext cx="571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54"/>
          <p:cNvSpPr txBox="1">
            <a:spLocks noChangeArrowheads="1"/>
          </p:cNvSpPr>
          <p:nvPr/>
        </p:nvSpPr>
        <p:spPr bwMode="auto">
          <a:xfrm>
            <a:off x="6354763" y="1861635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Text Box 55"/>
          <p:cNvSpPr txBox="1">
            <a:spLocks noChangeArrowheads="1"/>
          </p:cNvSpPr>
          <p:nvPr/>
        </p:nvSpPr>
        <p:spPr bwMode="auto">
          <a:xfrm>
            <a:off x="6069013" y="2450387"/>
            <a:ext cx="1714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(–3)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" name="Text Box 56"/>
          <p:cNvSpPr txBox="1">
            <a:spLocks noChangeArrowheads="1"/>
          </p:cNvSpPr>
          <p:nvPr/>
        </p:nvSpPr>
        <p:spPr bwMode="auto">
          <a:xfrm>
            <a:off x="4697413" y="3084431"/>
            <a:ext cx="45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57"/>
          <p:cNvSpPr txBox="1">
            <a:spLocks noChangeArrowheads="1"/>
          </p:cNvSpPr>
          <p:nvPr/>
        </p:nvSpPr>
        <p:spPr bwMode="auto">
          <a:xfrm>
            <a:off x="5500745" y="3107077"/>
            <a:ext cx="628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58"/>
          <p:cNvSpPr txBox="1">
            <a:spLocks noChangeArrowheads="1"/>
          </p:cNvSpPr>
          <p:nvPr/>
        </p:nvSpPr>
        <p:spPr bwMode="auto">
          <a:xfrm>
            <a:off x="6354763" y="3087663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 Box 59"/>
          <p:cNvSpPr txBox="1">
            <a:spLocks noChangeArrowheads="1"/>
          </p:cNvSpPr>
          <p:nvPr/>
        </p:nvSpPr>
        <p:spPr bwMode="auto">
          <a:xfrm>
            <a:off x="4411663" y="3764837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0.3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Box 60"/>
          <p:cNvSpPr txBox="1">
            <a:spLocks noChangeArrowheads="1"/>
          </p:cNvSpPr>
          <p:nvPr/>
        </p:nvSpPr>
        <p:spPr bwMode="auto">
          <a:xfrm>
            <a:off x="5457615" y="3738959"/>
            <a:ext cx="514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61"/>
          <p:cNvSpPr txBox="1">
            <a:spLocks noChangeArrowheads="1"/>
          </p:cNvSpPr>
          <p:nvPr/>
        </p:nvSpPr>
        <p:spPr bwMode="auto">
          <a:xfrm>
            <a:off x="5840413" y="3716313"/>
            <a:ext cx="2228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( 0.3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 Box 62"/>
          <p:cNvSpPr txBox="1">
            <a:spLocks noChangeArrowheads="1"/>
          </p:cNvSpPr>
          <p:nvPr/>
        </p:nvSpPr>
        <p:spPr bwMode="auto">
          <a:xfrm>
            <a:off x="1954213" y="1250237"/>
            <a:ext cx="26289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a–b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645912" y="452918"/>
            <a:ext cx="1531501" cy="510872"/>
            <a:chOff x="421001" y="545618"/>
            <a:chExt cx="1531501" cy="510872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45618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流程图: 库存数据 56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57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填一填</a:t>
              </a:r>
              <a:endParaRPr kumimoji="0" lang="en-US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7" name="组合 2"/>
          <p:cNvGrpSpPr/>
          <p:nvPr/>
        </p:nvGrpSpPr>
        <p:grpSpPr bwMode="auto">
          <a:xfrm>
            <a:off x="-10865" y="-51922"/>
            <a:ext cx="2006600" cy="477838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build="p"/>
      <p:bldP spid="14" grpId="0" build="p"/>
      <p:bldP spid="15" grpId="0" build="p"/>
      <p:bldP spid="16" grpId="0" build="p"/>
      <p:bldP spid="17" grpId="0" build="p"/>
      <p:bldP spid="18" grpId="0" build="p"/>
      <p:bldP spid="19" grpId="0" build="p"/>
      <p:bldP spid="20" grpId="0" build="p"/>
      <p:bldP spid="21" grpId="0" build="p"/>
      <p:bldP spid="22" grpId="0" build="p"/>
      <p:bldP spid="23" grpId="0"/>
    </p:bldLst>
  </p:timing>
</p:sld>
</file>

<file path=ppt/tags/tag1.xml><?xml version="1.0" encoding="utf-8"?>
<p:tagLst xmlns:p="http://schemas.openxmlformats.org/presentationml/2006/main">
  <p:tag name="KSO_WM_DOC_GUID" val="{e2e1df6e-b72a-4f5f-be48-750ee986d45d}"/>
  <p:tag name="KSO_WPP_MARK_KEY" val="32bf4488-565e-4b1a-a8d4-3e5873731a80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4412</Words>
  <Application>WPS 演示</Application>
  <PresentationFormat>全屏显示(16:9)</PresentationFormat>
  <Paragraphs>541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Batang</vt:lpstr>
      <vt:lpstr>Constantia</vt:lpstr>
      <vt:lpstr>华文中宋</vt:lpstr>
      <vt:lpstr>Lucida Sans Unicode</vt:lpstr>
      <vt:lpstr>Arial Unicode MS</vt:lpstr>
      <vt:lpstr>Calibri</vt:lpstr>
      <vt:lpstr>仿宋</vt:lpstr>
      <vt:lpstr>楷体_GB2312</vt:lpstr>
      <vt:lpstr>隶书</vt:lpstr>
      <vt:lpstr>《七彩课堂》课件模板（新）</vt:lpstr>
      <vt:lpstr>1_《七彩课堂》课件模板（新）</vt:lpstr>
      <vt:lpstr>观察与思考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1173</cp:revision>
  <dcterms:created xsi:type="dcterms:W3CDTF">2016-01-14T07:05:00Z</dcterms:created>
  <dcterms:modified xsi:type="dcterms:W3CDTF">2023-04-26T06:06:18Z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89933047662845F2A8F29054D3BE5548_12</vt:lpwstr>
  </property>
</Properties>
</file>