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12"/>
  </p:notesMasterIdLst>
  <p:handoutMasterIdLst>
    <p:handoutMasterId r:id="rId40"/>
  </p:handoutMasterIdLst>
  <p:sldIdLst>
    <p:sldId id="676" r:id="rId4"/>
    <p:sldId id="642" r:id="rId5"/>
    <p:sldId id="643" r:id="rId6"/>
    <p:sldId id="644" r:id="rId7"/>
    <p:sldId id="645" r:id="rId8"/>
    <p:sldId id="646" r:id="rId9"/>
    <p:sldId id="647" r:id="rId10"/>
    <p:sldId id="648" r:id="rId11"/>
    <p:sldId id="649" r:id="rId13"/>
    <p:sldId id="650" r:id="rId14"/>
    <p:sldId id="651" r:id="rId15"/>
    <p:sldId id="652" r:id="rId16"/>
    <p:sldId id="653" r:id="rId17"/>
    <p:sldId id="654" r:id="rId18"/>
    <p:sldId id="655" r:id="rId19"/>
    <p:sldId id="656" r:id="rId20"/>
    <p:sldId id="657" r:id="rId21"/>
    <p:sldId id="658" r:id="rId22"/>
    <p:sldId id="659" r:id="rId23"/>
    <p:sldId id="660" r:id="rId24"/>
    <p:sldId id="661" r:id="rId25"/>
    <p:sldId id="662" r:id="rId26"/>
    <p:sldId id="663" r:id="rId27"/>
    <p:sldId id="664" r:id="rId28"/>
    <p:sldId id="665" r:id="rId29"/>
    <p:sldId id="666" r:id="rId30"/>
    <p:sldId id="667" r:id="rId31"/>
    <p:sldId id="668" r:id="rId32"/>
    <p:sldId id="669" r:id="rId33"/>
    <p:sldId id="670" r:id="rId34"/>
    <p:sldId id="671" r:id="rId35"/>
    <p:sldId id="672" r:id="rId36"/>
    <p:sldId id="673" r:id="rId37"/>
    <p:sldId id="674" r:id="rId38"/>
    <p:sldId id="675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37" autoAdjust="0"/>
    <p:restoredTop sz="95825" autoAdjust="0"/>
  </p:normalViewPr>
  <p:slideViewPr>
    <p:cSldViewPr snapToGrid="0" showGuides="1">
      <p:cViewPr varScale="1">
        <p:scale>
          <a:sx n="53" d="100"/>
          <a:sy n="53" d="100"/>
        </p:scale>
        <p:origin x="-78" y="-978"/>
      </p:cViewPr>
      <p:guideLst>
        <p:guide orient="horz" pos="14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B5E1596-45F5-4785-8CBB-6F16A9A4CCF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112DE96C-BD81-4476-BFF6-0863AF15BED7}" type="slidenum">
              <a:rPr lang="en-US" altLang="en-US"/>
            </a:fld>
            <a:endParaRPr lang="en-US" altLang="en-US"/>
          </a:p>
        </p:txBody>
      </p:sp>
      <p:pic>
        <p:nvPicPr>
          <p:cNvPr id="48135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552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552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B8E410A6-C37E-4315-85A9-D8EC99D0C3A8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38F7A3-BBDB-4CE7-8E8C-063FE5C33939}" type="slidenum">
              <a:rPr lang="en-US" altLang="en-US" smtClean="0">
                <a:solidFill>
                  <a:prstClr val="black"/>
                </a:solidFill>
              </a:rPr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052224" y="11675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12.2 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三角形全等的判定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em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png"/><Relationship Id="rId2" Type="http://schemas.openxmlformats.org/officeDocument/2006/relationships/image" Target="NULL" TargetMode="Externa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jpeg"/><Relationship Id="rId1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21.png"/><Relationship Id="rId3" Type="http://schemas.openxmlformats.org/officeDocument/2006/relationships/oleObject" Target="../embeddings/oleObject1.bin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3.jpeg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1007" y="-46072"/>
            <a:ext cx="2006600" cy="493712"/>
            <a:chOff x="100" y="40"/>
            <a:chExt cx="3160" cy="778"/>
          </a:xfrm>
        </p:grpSpPr>
        <p:cxnSp>
          <p:nvCxnSpPr>
            <p:cNvPr id="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75009" y="730758"/>
            <a:ext cx="847381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明去公园玩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在公园看到了如下两个长度相同的滑梯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左边滑梯的高度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AC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与右边滑梯水平方向的长度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DF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小明说只要测量出左边滑梯</a:t>
            </a:r>
            <a:r>
              <a:rPr lang="en-US" altLang="zh-CN" sz="28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的长度就可以知道右边滑梯有多高了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小明的说法正确吗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548" y="2707332"/>
            <a:ext cx="3108736" cy="17570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93851" y="762368"/>
            <a:ext cx="752794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任意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画出一个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Rt△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ea typeface="楷体" panose="02010609060101010101" pitchFamily="49" charset="-122"/>
              </a:rPr>
              <a:t> 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=90°.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再画一个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′B ′C ′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C′=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90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°</a:t>
            </a:r>
            <a:r>
              <a:rPr lang="zh-CN" altLang="en-US" sz="2400" b="1" dirty="0">
                <a:solidFill>
                  <a:prstClr val="black"/>
                </a:solidFill>
                <a:ea typeface="楷体" panose="02010609060101010101" pitchFamily="49" charset="-122"/>
              </a:rPr>
              <a:t> ，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B′C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ea typeface="楷体" panose="02010609060101010101" pitchFamily="49" charset="-122"/>
              </a:rPr>
              <a:t> ，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′B ′=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ea typeface="楷体" panose="02010609060101010101" pitchFamily="49" charset="-122"/>
              </a:rPr>
              <a:t> 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画好的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A′B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 C′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剪下来，放到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上，它们能重合吗？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4613241" y="2886504"/>
            <a:ext cx="1875447" cy="1636210"/>
            <a:chOff x="683568" y="3789040"/>
            <a:chExt cx="2502125" cy="2180208"/>
          </a:xfrm>
        </p:grpSpPr>
        <p:sp>
          <p:nvSpPr>
            <p:cNvPr id="57347" name="任意多边形 14"/>
            <p:cNvSpPr>
              <a:spLocks noChangeArrowheads="1"/>
            </p:cNvSpPr>
            <p:nvPr/>
          </p:nvSpPr>
          <p:spPr bwMode="auto">
            <a:xfrm>
              <a:off x="957943" y="4194629"/>
              <a:ext cx="1756228" cy="1349828"/>
            </a:xfrm>
            <a:custGeom>
              <a:avLst/>
              <a:gdLst>
                <a:gd name="T0" fmla="*/ 1756228 w 1756228"/>
                <a:gd name="T1" fmla="*/ 0 h 1349828"/>
                <a:gd name="T2" fmla="*/ 0 w 1756228"/>
                <a:gd name="T3" fmla="*/ 1320800 h 1349828"/>
                <a:gd name="T4" fmla="*/ 1741714 w 1756228"/>
                <a:gd name="T5" fmla="*/ 1349828 h 1349828"/>
                <a:gd name="T6" fmla="*/ 1756228 w 1756228"/>
                <a:gd name="T7" fmla="*/ 0 h 1349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56228" h="1349828">
                  <a:moveTo>
                    <a:pt x="1756228" y="0"/>
                  </a:moveTo>
                  <a:lnTo>
                    <a:pt x="0" y="1320800"/>
                  </a:lnTo>
                  <a:lnTo>
                    <a:pt x="1741714" y="1349828"/>
                  </a:lnTo>
                  <a:lnTo>
                    <a:pt x="1756228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solidFill>
                  <a:prstClr val="black"/>
                </a:solidFill>
              </a:endParaRPr>
            </a:p>
          </p:txBody>
        </p:sp>
        <p:sp>
          <p:nvSpPr>
            <p:cNvPr id="57348" name="TextBox 15"/>
            <p:cNvSpPr txBox="1">
              <a:spLocks noChangeArrowheads="1"/>
            </p:cNvSpPr>
            <p:nvPr/>
          </p:nvSpPr>
          <p:spPr bwMode="auto">
            <a:xfrm>
              <a:off x="2699793" y="3789040"/>
              <a:ext cx="485900" cy="553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349" name="TextBox 16"/>
            <p:cNvSpPr txBox="1">
              <a:spLocks noChangeArrowheads="1"/>
            </p:cNvSpPr>
            <p:nvPr/>
          </p:nvSpPr>
          <p:spPr bwMode="auto">
            <a:xfrm>
              <a:off x="683568" y="5415608"/>
              <a:ext cx="485900" cy="553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350" name="TextBox 17"/>
            <p:cNvSpPr txBox="1">
              <a:spLocks noChangeArrowheads="1"/>
            </p:cNvSpPr>
            <p:nvPr/>
          </p:nvSpPr>
          <p:spPr bwMode="auto">
            <a:xfrm>
              <a:off x="2627784" y="5415606"/>
              <a:ext cx="485900" cy="553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669455" y="506467"/>
            <a:ext cx="52832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画图思路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85900" y="1409700"/>
            <a:ext cx="6172200" cy="3184525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333625" y="4016375"/>
            <a:ext cx="4476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先画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 </a:t>
            </a:r>
            <a:r>
              <a:rPr lang="en-US" altLang="zh-CN" sz="2400" i="1" dirty="0">
                <a:solidFill>
                  <a:prstClr val="black"/>
                </a:solidFill>
                <a:latin typeface="Times New Roman" panose="02020603050405020304"/>
              </a:rPr>
              <a:t>C′</a:t>
            </a:r>
            <a:r>
              <a:rPr lang="en-US" altLang="zh-CN" sz="100" i="1" dirty="0">
                <a:solidFill>
                  <a:prstClr val="black"/>
                </a:solidFill>
                <a:latin typeface="Times New Roman" panose="02020603050405020304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N=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90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°.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8372" name="组合 17"/>
          <p:cNvGrpSpPr/>
          <p:nvPr/>
        </p:nvGrpSpPr>
        <p:grpSpPr bwMode="auto">
          <a:xfrm>
            <a:off x="1773093" y="2084388"/>
            <a:ext cx="2206770" cy="1752600"/>
            <a:chOff x="547427" y="1628378"/>
            <a:chExt cx="2940044" cy="2336714"/>
          </a:xfrm>
        </p:grpSpPr>
        <p:sp>
          <p:nvSpPr>
            <p:cNvPr id="19" name="等腰三角形 3"/>
            <p:cNvSpPr/>
            <p:nvPr/>
          </p:nvSpPr>
          <p:spPr>
            <a:xfrm rot="8979467">
              <a:off x="1196925" y="2720538"/>
              <a:ext cx="2290546" cy="977864"/>
            </a:xfrm>
            <a:custGeom>
              <a:avLst/>
              <a:gdLst>
                <a:gd name="connsiteX0" fmla="*/ 0 w 1405720"/>
                <a:gd name="connsiteY0" fmla="*/ 1392071 h 1392071"/>
                <a:gd name="connsiteX1" fmla="*/ 702860 w 1405720"/>
                <a:gd name="connsiteY1" fmla="*/ 0 h 1392071"/>
                <a:gd name="connsiteX2" fmla="*/ 1405720 w 1405720"/>
                <a:gd name="connsiteY2" fmla="*/ 1392071 h 1392071"/>
                <a:gd name="connsiteX3" fmla="*/ 0 w 1405720"/>
                <a:gd name="connsiteY3" fmla="*/ 1392071 h 1392071"/>
                <a:gd name="connsiteX0-1" fmla="*/ 0 w 1705970"/>
                <a:gd name="connsiteY0-2" fmla="*/ 1392071 h 1392071"/>
                <a:gd name="connsiteX1-3" fmla="*/ 702860 w 1705970"/>
                <a:gd name="connsiteY1-4" fmla="*/ 0 h 1392071"/>
                <a:gd name="connsiteX2-5" fmla="*/ 1705970 w 1705970"/>
                <a:gd name="connsiteY2-6" fmla="*/ 1392071 h 1392071"/>
                <a:gd name="connsiteX3-7" fmla="*/ 0 w 1705970"/>
                <a:gd name="connsiteY3-8" fmla="*/ 1392071 h 1392071"/>
                <a:gd name="connsiteX0-9" fmla="*/ 0 w 1705970"/>
                <a:gd name="connsiteY0-10" fmla="*/ 1368777 h 1368777"/>
                <a:gd name="connsiteX1-11" fmla="*/ 432885 w 1705970"/>
                <a:gd name="connsiteY1-12" fmla="*/ 0 h 1368777"/>
                <a:gd name="connsiteX2-13" fmla="*/ 1705970 w 1705970"/>
                <a:gd name="connsiteY2-14" fmla="*/ 1368777 h 1368777"/>
                <a:gd name="connsiteX3-15" fmla="*/ 0 w 1705970"/>
                <a:gd name="connsiteY3-16" fmla="*/ 1368777 h 1368777"/>
                <a:gd name="connsiteX0-17" fmla="*/ 0 w 1705970"/>
                <a:gd name="connsiteY0-18" fmla="*/ 1322190 h 1322190"/>
                <a:gd name="connsiteX1-19" fmla="*/ 445741 w 1705970"/>
                <a:gd name="connsiteY1-20" fmla="*/ 0 h 1322190"/>
                <a:gd name="connsiteX2-21" fmla="*/ 1705970 w 1705970"/>
                <a:gd name="connsiteY2-22" fmla="*/ 1322190 h 1322190"/>
                <a:gd name="connsiteX3-23" fmla="*/ 0 w 1705970"/>
                <a:gd name="connsiteY3-24" fmla="*/ 1322190 h 1322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05970" h="1322190">
                  <a:moveTo>
                    <a:pt x="0" y="1322190"/>
                  </a:moveTo>
                  <a:lnTo>
                    <a:pt x="445741" y="0"/>
                  </a:lnTo>
                  <a:lnTo>
                    <a:pt x="1705970" y="1322190"/>
                  </a:lnTo>
                  <a:lnTo>
                    <a:pt x="0" y="1322190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8374" name="文本框 19"/>
            <p:cNvSpPr txBox="1">
              <a:spLocks noChangeArrowheads="1"/>
            </p:cNvSpPr>
            <p:nvPr/>
          </p:nvSpPr>
          <p:spPr bwMode="auto">
            <a:xfrm>
              <a:off x="2676596" y="1628378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8375" name="文本框 20"/>
            <p:cNvSpPr txBox="1">
              <a:spLocks noChangeArrowheads="1"/>
            </p:cNvSpPr>
            <p:nvPr/>
          </p:nvSpPr>
          <p:spPr bwMode="auto">
            <a:xfrm>
              <a:off x="547427" y="3342954"/>
              <a:ext cx="731533" cy="613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8376" name="文本框 21"/>
            <p:cNvSpPr txBox="1">
              <a:spLocks noChangeArrowheads="1"/>
            </p:cNvSpPr>
            <p:nvPr/>
          </p:nvSpPr>
          <p:spPr bwMode="auto">
            <a:xfrm>
              <a:off x="2676596" y="335114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solidFill>
                    <a:prstClr val="black"/>
                  </a:solidFill>
                  <a:latin typeface="+mn-lt"/>
                </a:rPr>
                <a:t>C</a:t>
              </a:r>
              <a:endParaRPr lang="zh-CN" altLang="en-US" sz="2400" b="1" i="1" dirty="0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3" name="Group 27"/>
          <p:cNvGrpSpPr/>
          <p:nvPr/>
        </p:nvGrpSpPr>
        <p:grpSpPr bwMode="auto">
          <a:xfrm>
            <a:off x="4381500" y="1666875"/>
            <a:ext cx="3073004" cy="2237184"/>
            <a:chOff x="2720" y="1400"/>
            <a:chExt cx="2581" cy="1878"/>
          </a:xfrm>
        </p:grpSpPr>
        <p:grpSp>
          <p:nvGrpSpPr>
            <p:cNvPr id="58378" name="组合 3"/>
            <p:cNvGrpSpPr/>
            <p:nvPr/>
          </p:nvGrpSpPr>
          <p:grpSpPr bwMode="auto">
            <a:xfrm>
              <a:off x="2720" y="2831"/>
              <a:ext cx="2581" cy="447"/>
              <a:chOff x="4317824" y="4026388"/>
              <a:chExt cx="4098229" cy="712003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4468119" y="4070254"/>
                <a:ext cx="3420783" cy="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8380" name="矩形 44"/>
              <p:cNvSpPr>
                <a:spLocks noChangeArrowheads="1"/>
              </p:cNvSpPr>
              <p:nvPr/>
            </p:nvSpPr>
            <p:spPr bwMode="auto">
              <a:xfrm>
                <a:off x="4317824" y="4026388"/>
                <a:ext cx="611840" cy="617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 dirty="0">
                    <a:solidFill>
                      <a:prstClr val="black"/>
                    </a:solidFill>
                    <a:latin typeface="+mn-lt"/>
                  </a:rPr>
                  <a:t>M</a:t>
                </a:r>
                <a:endParaRPr lang="zh-CN" altLang="en-US" sz="2400" b="1" i="1" dirty="0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58381" name="矩形 22"/>
              <p:cNvSpPr>
                <a:spLocks noChangeArrowheads="1"/>
              </p:cNvSpPr>
              <p:nvPr/>
            </p:nvSpPr>
            <p:spPr bwMode="auto">
              <a:xfrm>
                <a:off x="7652540" y="4059773"/>
                <a:ext cx="763513" cy="6786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700" i="1" dirty="0">
                    <a:solidFill>
                      <a:prstClr val="black"/>
                    </a:solidFill>
                    <a:ea typeface="黑体" panose="02010609060101010101" pitchFamily="49" charset="-122"/>
                  </a:rPr>
                  <a:t> </a:t>
                </a:r>
                <a:r>
                  <a:rPr lang="en-US" altLang="zh-CN" sz="2400" b="1" i="1" dirty="0">
                    <a:solidFill>
                      <a:prstClr val="black"/>
                    </a:solidFill>
                    <a:latin typeface="+mn-lt"/>
                  </a:rPr>
                  <a:t>C′</a:t>
                </a:r>
                <a:endParaRPr lang="en-US" altLang="zh-CN" sz="2400" b="1" i="1" dirty="0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grpSp>
          <p:nvGrpSpPr>
            <p:cNvPr id="58382" name="组合 7"/>
            <p:cNvGrpSpPr/>
            <p:nvPr/>
          </p:nvGrpSpPr>
          <p:grpSpPr bwMode="auto">
            <a:xfrm>
              <a:off x="4958" y="1400"/>
              <a:ext cx="339" cy="1462"/>
              <a:chOff x="7862670" y="1751766"/>
              <a:chExt cx="538118" cy="2321458"/>
            </a:xfrm>
          </p:grpSpPr>
          <p:sp>
            <p:nvSpPr>
              <p:cNvPr id="58383" name="矩形 45"/>
              <p:cNvSpPr>
                <a:spLocks noChangeArrowheads="1"/>
              </p:cNvSpPr>
              <p:nvPr/>
            </p:nvSpPr>
            <p:spPr bwMode="auto">
              <a:xfrm>
                <a:off x="7949531" y="1751766"/>
                <a:ext cx="451257" cy="6154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 dirty="0">
                    <a:solidFill>
                      <a:prstClr val="black"/>
                    </a:solidFill>
                    <a:latin typeface="+mn-lt"/>
                  </a:rPr>
                  <a:t>N</a:t>
                </a:r>
                <a:endParaRPr lang="zh-CN" altLang="en-US" sz="2400" b="1" i="1" dirty="0">
                  <a:solidFill>
                    <a:prstClr val="black"/>
                  </a:solidFill>
                  <a:latin typeface="+mn-lt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 flipV="1">
                <a:off x="7862670" y="2056497"/>
                <a:ext cx="0" cy="201672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8385" name="组合 39"/>
            <p:cNvGrpSpPr/>
            <p:nvPr/>
          </p:nvGrpSpPr>
          <p:grpSpPr bwMode="auto">
            <a:xfrm rot="-5400000">
              <a:off x="4797" y="2708"/>
              <a:ext cx="165" cy="129"/>
              <a:chOff x="-739588" y="2501153"/>
              <a:chExt cx="443753" cy="416859"/>
            </a:xfrm>
          </p:grpSpPr>
          <p:cxnSp>
            <p:nvCxnSpPr>
              <p:cNvPr id="58386" name="直接连接符 40"/>
              <p:cNvCxnSpPr>
                <a:cxnSpLocks noChangeShapeType="1"/>
              </p:cNvCxnSpPr>
              <p:nvPr/>
            </p:nvCxnSpPr>
            <p:spPr bwMode="auto">
              <a:xfrm>
                <a:off x="-739588" y="2501153"/>
                <a:ext cx="443753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8387" name="直接连接符 41"/>
              <p:cNvCxnSpPr>
                <a:cxnSpLocks noChangeShapeType="1"/>
              </p:cNvCxnSpPr>
              <p:nvPr/>
            </p:nvCxnSpPr>
            <p:spPr bwMode="auto">
              <a:xfrm>
                <a:off x="-295835" y="2501153"/>
                <a:ext cx="0" cy="41685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grpSp>
        <p:nvGrpSpPr>
          <p:cNvPr id="58388" name="组合 39"/>
          <p:cNvGrpSpPr/>
          <p:nvPr/>
        </p:nvGrpSpPr>
        <p:grpSpPr bwMode="auto">
          <a:xfrm rot="-5400000">
            <a:off x="3489325" y="3217863"/>
            <a:ext cx="196850" cy="152400"/>
            <a:chOff x="-739588" y="2501153"/>
            <a:chExt cx="443753" cy="416859"/>
          </a:xfrm>
        </p:grpSpPr>
        <p:cxnSp>
          <p:nvCxnSpPr>
            <p:cNvPr id="58389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390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8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90741" y="1451420"/>
            <a:ext cx="6172200" cy="3184525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268538" y="4071938"/>
            <a:ext cx="48641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</a:rPr>
              <a:t>）在射线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</a:rPr>
              <a:t>C′M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</a:rPr>
              <a:t>上截取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</a:rPr>
              <a:t>B′C′=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</a:rPr>
              <a:t>BC.</a:t>
            </a:r>
            <a:endParaRPr lang="en-US" altLang="zh-CN" sz="2400" b="1" i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59396" name="组合 3"/>
          <p:cNvGrpSpPr/>
          <p:nvPr/>
        </p:nvGrpSpPr>
        <p:grpSpPr bwMode="auto">
          <a:xfrm>
            <a:off x="4446588" y="3376613"/>
            <a:ext cx="2987675" cy="531812"/>
            <a:chOff x="4317824" y="4026388"/>
            <a:chExt cx="3984008" cy="709980"/>
          </a:xfrm>
        </p:grpSpPr>
        <p:cxnSp>
          <p:nvCxnSpPr>
            <p:cNvPr id="2" name="直接连接符 43"/>
            <p:cNvCxnSpPr/>
            <p:nvPr/>
          </p:nvCxnSpPr>
          <p:spPr>
            <a:xfrm>
              <a:off x="4468123" y="4070894"/>
              <a:ext cx="342091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9398" name="矩形 44"/>
            <p:cNvSpPr>
              <a:spLocks noChangeArrowheads="1"/>
            </p:cNvSpPr>
            <p:nvPr/>
          </p:nvSpPr>
          <p:spPr bwMode="auto">
            <a:xfrm>
              <a:off x="4317824" y="4026388"/>
              <a:ext cx="631011" cy="67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M</a:t>
              </a:r>
              <a:endParaRPr lang="zh-CN" altLang="en-US" sz="2700" i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59399" name="矩形 22"/>
            <p:cNvSpPr>
              <a:spLocks noChangeArrowheads="1"/>
            </p:cNvSpPr>
            <p:nvPr/>
          </p:nvSpPr>
          <p:spPr bwMode="auto">
            <a:xfrm>
              <a:off x="7653265" y="4059773"/>
              <a:ext cx="648567" cy="676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i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C′</a:t>
              </a:r>
              <a:endParaRPr lang="zh-CN" altLang="en-US" sz="2700" i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59400" name="组合 17"/>
          <p:cNvGrpSpPr/>
          <p:nvPr/>
        </p:nvGrpSpPr>
        <p:grpSpPr bwMode="auto">
          <a:xfrm>
            <a:off x="1843088" y="2084388"/>
            <a:ext cx="2136775" cy="1752600"/>
            <a:chOff x="640680" y="1628378"/>
            <a:chExt cx="2846791" cy="2336714"/>
          </a:xfrm>
        </p:grpSpPr>
        <p:sp>
          <p:nvSpPr>
            <p:cNvPr id="19" name="等腰三角形 3"/>
            <p:cNvSpPr/>
            <p:nvPr/>
          </p:nvSpPr>
          <p:spPr>
            <a:xfrm rot="8979467">
              <a:off x="1196925" y="2720538"/>
              <a:ext cx="2290546" cy="977864"/>
            </a:xfrm>
            <a:custGeom>
              <a:avLst/>
              <a:gdLst>
                <a:gd name="connsiteX0" fmla="*/ 0 w 1405720"/>
                <a:gd name="connsiteY0" fmla="*/ 1392071 h 1392071"/>
                <a:gd name="connsiteX1" fmla="*/ 702860 w 1405720"/>
                <a:gd name="connsiteY1" fmla="*/ 0 h 1392071"/>
                <a:gd name="connsiteX2" fmla="*/ 1405720 w 1405720"/>
                <a:gd name="connsiteY2" fmla="*/ 1392071 h 1392071"/>
                <a:gd name="connsiteX3" fmla="*/ 0 w 1405720"/>
                <a:gd name="connsiteY3" fmla="*/ 1392071 h 1392071"/>
                <a:gd name="connsiteX0-1" fmla="*/ 0 w 1705970"/>
                <a:gd name="connsiteY0-2" fmla="*/ 1392071 h 1392071"/>
                <a:gd name="connsiteX1-3" fmla="*/ 702860 w 1705970"/>
                <a:gd name="connsiteY1-4" fmla="*/ 0 h 1392071"/>
                <a:gd name="connsiteX2-5" fmla="*/ 1705970 w 1705970"/>
                <a:gd name="connsiteY2-6" fmla="*/ 1392071 h 1392071"/>
                <a:gd name="connsiteX3-7" fmla="*/ 0 w 1705970"/>
                <a:gd name="connsiteY3-8" fmla="*/ 1392071 h 1392071"/>
                <a:gd name="connsiteX0-9" fmla="*/ 0 w 1705970"/>
                <a:gd name="connsiteY0-10" fmla="*/ 1368777 h 1368777"/>
                <a:gd name="connsiteX1-11" fmla="*/ 432885 w 1705970"/>
                <a:gd name="connsiteY1-12" fmla="*/ 0 h 1368777"/>
                <a:gd name="connsiteX2-13" fmla="*/ 1705970 w 1705970"/>
                <a:gd name="connsiteY2-14" fmla="*/ 1368777 h 1368777"/>
                <a:gd name="connsiteX3-15" fmla="*/ 0 w 1705970"/>
                <a:gd name="connsiteY3-16" fmla="*/ 1368777 h 1368777"/>
                <a:gd name="connsiteX0-17" fmla="*/ 0 w 1705970"/>
                <a:gd name="connsiteY0-18" fmla="*/ 1322190 h 1322190"/>
                <a:gd name="connsiteX1-19" fmla="*/ 445741 w 1705970"/>
                <a:gd name="connsiteY1-20" fmla="*/ 0 h 1322190"/>
                <a:gd name="connsiteX2-21" fmla="*/ 1705970 w 1705970"/>
                <a:gd name="connsiteY2-22" fmla="*/ 1322190 h 1322190"/>
                <a:gd name="connsiteX3-23" fmla="*/ 0 w 1705970"/>
                <a:gd name="connsiteY3-24" fmla="*/ 1322190 h 1322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05970" h="1322190">
                  <a:moveTo>
                    <a:pt x="0" y="1322190"/>
                  </a:moveTo>
                  <a:lnTo>
                    <a:pt x="445741" y="0"/>
                  </a:lnTo>
                  <a:lnTo>
                    <a:pt x="1705970" y="1322190"/>
                  </a:lnTo>
                  <a:lnTo>
                    <a:pt x="0" y="1322190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9402" name="文本框 19"/>
            <p:cNvSpPr txBox="1">
              <a:spLocks noChangeArrowheads="1"/>
            </p:cNvSpPr>
            <p:nvPr/>
          </p:nvSpPr>
          <p:spPr bwMode="auto">
            <a:xfrm>
              <a:off x="2676596" y="1628378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59403" name="文本框 20"/>
            <p:cNvSpPr txBox="1">
              <a:spLocks noChangeArrowheads="1"/>
            </p:cNvSpPr>
            <p:nvPr/>
          </p:nvSpPr>
          <p:spPr bwMode="auto">
            <a:xfrm>
              <a:off x="640680" y="331462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B</a:t>
              </a:r>
              <a:endParaRPr lang="zh-CN" altLang="en-US" sz="2400" b="1" i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59404" name="文本框 21"/>
            <p:cNvSpPr txBox="1">
              <a:spLocks noChangeArrowheads="1"/>
            </p:cNvSpPr>
            <p:nvPr/>
          </p:nvSpPr>
          <p:spPr bwMode="auto">
            <a:xfrm>
              <a:off x="2676596" y="335114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C</a:t>
              </a:r>
              <a:endPara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59405" name="组合 7"/>
          <p:cNvGrpSpPr/>
          <p:nvPr/>
        </p:nvGrpSpPr>
        <p:grpSpPr bwMode="auto">
          <a:xfrm>
            <a:off x="7040563" y="1666875"/>
            <a:ext cx="403225" cy="1741488"/>
            <a:chOff x="7862140" y="1751766"/>
            <a:chExt cx="538648" cy="2321634"/>
          </a:xfrm>
        </p:grpSpPr>
        <p:sp>
          <p:nvSpPr>
            <p:cNvPr id="59406" name="矩形 45"/>
            <p:cNvSpPr>
              <a:spLocks noChangeArrowheads="1"/>
            </p:cNvSpPr>
            <p:nvPr/>
          </p:nvSpPr>
          <p:spPr bwMode="auto">
            <a:xfrm>
              <a:off x="7949531" y="1751766"/>
              <a:ext cx="451257" cy="67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7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N</a:t>
              </a:r>
              <a:endParaRPr lang="zh-CN" altLang="en-US" sz="27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7862140" y="2056520"/>
              <a:ext cx="0" cy="201688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">
            <a:off x="1934442" y="1574996"/>
            <a:ext cx="187325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">
            <a:off x="5345113" y="1617663"/>
            <a:ext cx="187166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9410" name="组合 39"/>
          <p:cNvGrpSpPr/>
          <p:nvPr/>
        </p:nvGrpSpPr>
        <p:grpSpPr bwMode="auto">
          <a:xfrm rot="-5400000">
            <a:off x="3489325" y="3217863"/>
            <a:ext cx="196850" cy="152400"/>
            <a:chOff x="-739588" y="2501153"/>
            <a:chExt cx="443753" cy="416859"/>
          </a:xfrm>
        </p:grpSpPr>
        <p:cxnSp>
          <p:nvCxnSpPr>
            <p:cNvPr id="59411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412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" name="弧形 4"/>
          <p:cNvSpPr/>
          <p:nvPr/>
        </p:nvSpPr>
        <p:spPr>
          <a:xfrm rot="11735912">
            <a:off x="5510213" y="2728913"/>
            <a:ext cx="827087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386388" y="3367088"/>
            <a:ext cx="51328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B′</a:t>
            </a:r>
            <a:endParaRPr lang="zh-CN" altLang="en-US" sz="2700" b="1" i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59415" name="组合 3"/>
          <p:cNvGrpSpPr/>
          <p:nvPr/>
        </p:nvGrpSpPr>
        <p:grpSpPr bwMode="auto">
          <a:xfrm>
            <a:off x="4440238" y="3376612"/>
            <a:ext cx="3014586" cy="532838"/>
            <a:chOff x="4317824" y="4026388"/>
            <a:chExt cx="4019893" cy="71135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468123" y="4070894"/>
              <a:ext cx="342091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9417" name="矩形 44"/>
            <p:cNvSpPr>
              <a:spLocks noChangeArrowheads="1"/>
            </p:cNvSpPr>
            <p:nvPr/>
          </p:nvSpPr>
          <p:spPr bwMode="auto">
            <a:xfrm>
              <a:off x="4317824" y="4026388"/>
              <a:ext cx="656663" cy="67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M</a:t>
              </a:r>
              <a:endParaRPr lang="zh-CN" altLang="en-US" sz="27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59418" name="矩形 22"/>
            <p:cNvSpPr>
              <a:spLocks noChangeArrowheads="1"/>
            </p:cNvSpPr>
            <p:nvPr/>
          </p:nvSpPr>
          <p:spPr bwMode="auto">
            <a:xfrm>
              <a:off x="7653265" y="4059773"/>
              <a:ext cx="684452" cy="67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C′</a:t>
              </a:r>
              <a:endParaRPr lang="zh-CN" altLang="en-US" sz="27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59419" name="组合 39"/>
          <p:cNvGrpSpPr/>
          <p:nvPr/>
        </p:nvGrpSpPr>
        <p:grpSpPr bwMode="auto">
          <a:xfrm rot="-5400000">
            <a:off x="6850062" y="3217863"/>
            <a:ext cx="195263" cy="153988"/>
            <a:chOff x="-739588" y="2501153"/>
            <a:chExt cx="443753" cy="416859"/>
          </a:xfrm>
        </p:grpSpPr>
        <p:cxnSp>
          <p:nvCxnSpPr>
            <p:cNvPr id="59420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421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5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39" name="标题 1"/>
          <p:cNvSpPr txBox="1">
            <a:spLocks noChangeArrowheads="1"/>
          </p:cNvSpPr>
          <p:nvPr/>
        </p:nvSpPr>
        <p:spPr bwMode="auto">
          <a:xfrm>
            <a:off x="1669455" y="506467"/>
            <a:ext cx="52832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2pPr>
            <a:lvl3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3pPr>
            <a:lvl4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4pPr>
            <a:lvl5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Tx/>
            </a:pP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画图思路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16279" y="1277642"/>
            <a:ext cx="7222377" cy="3184525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136120" y="4020988"/>
            <a:ext cx="6943725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3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）以点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B′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为圆心，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AB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为半径画弧，交射线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C′N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于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A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</a:rPr>
              <a:t>′.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60420" name="组合 3"/>
          <p:cNvGrpSpPr/>
          <p:nvPr/>
        </p:nvGrpSpPr>
        <p:grpSpPr bwMode="auto">
          <a:xfrm>
            <a:off x="4373563" y="3387722"/>
            <a:ext cx="3015914" cy="532838"/>
            <a:chOff x="4317824" y="4026388"/>
            <a:chExt cx="4019529" cy="71135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468044" y="4070895"/>
              <a:ext cx="3421213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0422" name="矩形 44"/>
            <p:cNvSpPr>
              <a:spLocks noChangeArrowheads="1"/>
            </p:cNvSpPr>
            <p:nvPr/>
          </p:nvSpPr>
          <p:spPr bwMode="auto">
            <a:xfrm>
              <a:off x="4317824" y="4026388"/>
              <a:ext cx="656315" cy="67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M</a:t>
              </a:r>
              <a:endParaRPr lang="zh-CN" altLang="en-US" sz="2700" b="1" i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423" name="矩形 22"/>
            <p:cNvSpPr>
              <a:spLocks noChangeArrowheads="1"/>
            </p:cNvSpPr>
            <p:nvPr/>
          </p:nvSpPr>
          <p:spPr bwMode="auto">
            <a:xfrm>
              <a:off x="7653265" y="4059773"/>
              <a:ext cx="684088" cy="677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C′</a:t>
              </a:r>
              <a:endParaRPr lang="zh-CN" altLang="en-US" sz="2700" b="1" i="1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60424" name="组合 17"/>
          <p:cNvGrpSpPr/>
          <p:nvPr/>
        </p:nvGrpSpPr>
        <p:grpSpPr bwMode="auto">
          <a:xfrm>
            <a:off x="1843088" y="2084388"/>
            <a:ext cx="2136775" cy="1752600"/>
            <a:chOff x="640680" y="1628378"/>
            <a:chExt cx="2846791" cy="2336714"/>
          </a:xfrm>
        </p:grpSpPr>
        <p:sp>
          <p:nvSpPr>
            <p:cNvPr id="19" name="等腰三角形 3"/>
            <p:cNvSpPr/>
            <p:nvPr/>
          </p:nvSpPr>
          <p:spPr>
            <a:xfrm rot="8979467">
              <a:off x="1196925" y="2720538"/>
              <a:ext cx="2290546" cy="977864"/>
            </a:xfrm>
            <a:custGeom>
              <a:avLst/>
              <a:gdLst>
                <a:gd name="connsiteX0" fmla="*/ 0 w 1405720"/>
                <a:gd name="connsiteY0" fmla="*/ 1392071 h 1392071"/>
                <a:gd name="connsiteX1" fmla="*/ 702860 w 1405720"/>
                <a:gd name="connsiteY1" fmla="*/ 0 h 1392071"/>
                <a:gd name="connsiteX2" fmla="*/ 1405720 w 1405720"/>
                <a:gd name="connsiteY2" fmla="*/ 1392071 h 1392071"/>
                <a:gd name="connsiteX3" fmla="*/ 0 w 1405720"/>
                <a:gd name="connsiteY3" fmla="*/ 1392071 h 1392071"/>
                <a:gd name="connsiteX0-1" fmla="*/ 0 w 1705970"/>
                <a:gd name="connsiteY0-2" fmla="*/ 1392071 h 1392071"/>
                <a:gd name="connsiteX1-3" fmla="*/ 702860 w 1705970"/>
                <a:gd name="connsiteY1-4" fmla="*/ 0 h 1392071"/>
                <a:gd name="connsiteX2-5" fmla="*/ 1705970 w 1705970"/>
                <a:gd name="connsiteY2-6" fmla="*/ 1392071 h 1392071"/>
                <a:gd name="connsiteX3-7" fmla="*/ 0 w 1705970"/>
                <a:gd name="connsiteY3-8" fmla="*/ 1392071 h 1392071"/>
                <a:gd name="connsiteX0-9" fmla="*/ 0 w 1705970"/>
                <a:gd name="connsiteY0-10" fmla="*/ 1368777 h 1368777"/>
                <a:gd name="connsiteX1-11" fmla="*/ 432885 w 1705970"/>
                <a:gd name="connsiteY1-12" fmla="*/ 0 h 1368777"/>
                <a:gd name="connsiteX2-13" fmla="*/ 1705970 w 1705970"/>
                <a:gd name="connsiteY2-14" fmla="*/ 1368777 h 1368777"/>
                <a:gd name="connsiteX3-15" fmla="*/ 0 w 1705970"/>
                <a:gd name="connsiteY3-16" fmla="*/ 1368777 h 1368777"/>
                <a:gd name="connsiteX0-17" fmla="*/ 0 w 1705970"/>
                <a:gd name="connsiteY0-18" fmla="*/ 1322190 h 1322190"/>
                <a:gd name="connsiteX1-19" fmla="*/ 445741 w 1705970"/>
                <a:gd name="connsiteY1-20" fmla="*/ 0 h 1322190"/>
                <a:gd name="connsiteX2-21" fmla="*/ 1705970 w 1705970"/>
                <a:gd name="connsiteY2-22" fmla="*/ 1322190 h 1322190"/>
                <a:gd name="connsiteX3-23" fmla="*/ 0 w 1705970"/>
                <a:gd name="connsiteY3-24" fmla="*/ 1322190 h 1322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05970" h="1322190">
                  <a:moveTo>
                    <a:pt x="0" y="1322190"/>
                  </a:moveTo>
                  <a:lnTo>
                    <a:pt x="445741" y="0"/>
                  </a:lnTo>
                  <a:lnTo>
                    <a:pt x="1705970" y="1322190"/>
                  </a:lnTo>
                  <a:lnTo>
                    <a:pt x="0" y="1322190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0426" name="文本框 19"/>
            <p:cNvSpPr txBox="1">
              <a:spLocks noChangeArrowheads="1"/>
            </p:cNvSpPr>
            <p:nvPr/>
          </p:nvSpPr>
          <p:spPr bwMode="auto">
            <a:xfrm>
              <a:off x="2676596" y="1628378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0427" name="文本框 20"/>
            <p:cNvSpPr txBox="1">
              <a:spLocks noChangeArrowheads="1"/>
            </p:cNvSpPr>
            <p:nvPr/>
          </p:nvSpPr>
          <p:spPr bwMode="auto">
            <a:xfrm>
              <a:off x="640680" y="331462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0428" name="文本框 21"/>
            <p:cNvSpPr txBox="1">
              <a:spLocks noChangeArrowheads="1"/>
            </p:cNvSpPr>
            <p:nvPr/>
          </p:nvSpPr>
          <p:spPr bwMode="auto">
            <a:xfrm>
              <a:off x="2676596" y="335114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0429" name="组合 7"/>
          <p:cNvGrpSpPr/>
          <p:nvPr/>
        </p:nvGrpSpPr>
        <p:grpSpPr bwMode="auto">
          <a:xfrm>
            <a:off x="7040563" y="1666875"/>
            <a:ext cx="403225" cy="1741488"/>
            <a:chOff x="7862140" y="1751766"/>
            <a:chExt cx="538648" cy="2321634"/>
          </a:xfrm>
        </p:grpSpPr>
        <p:sp>
          <p:nvSpPr>
            <p:cNvPr id="60430" name="矩形 45"/>
            <p:cNvSpPr>
              <a:spLocks noChangeArrowheads="1"/>
            </p:cNvSpPr>
            <p:nvPr/>
          </p:nvSpPr>
          <p:spPr bwMode="auto">
            <a:xfrm>
              <a:off x="7949531" y="1751766"/>
              <a:ext cx="451257" cy="67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7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endParaRPr lang="zh-CN" altLang="en-US" sz="2700" b="1" i="1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7862140" y="2056520"/>
              <a:ext cx="0" cy="201688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9868" flipH="1">
            <a:off x="1399746" y="1221881"/>
            <a:ext cx="21859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弧形 4"/>
          <p:cNvSpPr/>
          <p:nvPr/>
        </p:nvSpPr>
        <p:spPr>
          <a:xfrm rot="11735912">
            <a:off x="5510213" y="2728913"/>
            <a:ext cx="827087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0434" name="矩形 25"/>
          <p:cNvSpPr>
            <a:spLocks noChangeArrowheads="1"/>
          </p:cNvSpPr>
          <p:nvPr/>
        </p:nvSpPr>
        <p:spPr bwMode="auto">
          <a:xfrm>
            <a:off x="5230813" y="3373438"/>
            <a:ext cx="51328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B′</a:t>
            </a:r>
            <a:endParaRPr lang="zh-CN" altLang="en-US" sz="2700" b="1" i="1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19868" flipH="1">
            <a:off x="4787900" y="1314450"/>
            <a:ext cx="218598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弧形 26"/>
          <p:cNvSpPr/>
          <p:nvPr/>
        </p:nvSpPr>
        <p:spPr>
          <a:xfrm rot="736417">
            <a:off x="6326188" y="2398713"/>
            <a:ext cx="828675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099300" y="2357438"/>
            <a:ext cx="51328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A′</a:t>
            </a:r>
            <a:endParaRPr lang="zh-CN" altLang="en-US" sz="2700" b="1" i="1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60438" name="组合 39"/>
          <p:cNvGrpSpPr/>
          <p:nvPr/>
        </p:nvGrpSpPr>
        <p:grpSpPr bwMode="auto">
          <a:xfrm rot="-5400000">
            <a:off x="3489325" y="3217863"/>
            <a:ext cx="196850" cy="152400"/>
            <a:chOff x="-739588" y="2501153"/>
            <a:chExt cx="443753" cy="416859"/>
          </a:xfrm>
        </p:grpSpPr>
        <p:cxnSp>
          <p:nvCxnSpPr>
            <p:cNvPr id="60439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440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0441" name="组合 39"/>
          <p:cNvGrpSpPr/>
          <p:nvPr/>
        </p:nvGrpSpPr>
        <p:grpSpPr bwMode="auto">
          <a:xfrm rot="-5400000">
            <a:off x="6873876" y="3244850"/>
            <a:ext cx="196850" cy="155575"/>
            <a:chOff x="-739588" y="2501153"/>
            <a:chExt cx="443753" cy="416859"/>
          </a:xfrm>
        </p:grpSpPr>
        <p:cxnSp>
          <p:nvCxnSpPr>
            <p:cNvPr id="60442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443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3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9" name="标题 1"/>
          <p:cNvSpPr txBox="1">
            <a:spLocks noChangeArrowheads="1"/>
          </p:cNvSpPr>
          <p:nvPr/>
        </p:nvSpPr>
        <p:spPr bwMode="auto">
          <a:xfrm>
            <a:off x="1669455" y="506467"/>
            <a:ext cx="52832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2pPr>
            <a:lvl3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3pPr>
            <a:lvl4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4pPr>
            <a:lvl5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Tx/>
            </a:pP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画图思路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86636" y="1269025"/>
            <a:ext cx="7168131" cy="2740913"/>
          </a:xfrm>
          <a:prstGeom prst="rect">
            <a:avLst/>
          </a:prstGeom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857500" y="3375025"/>
            <a:ext cx="3078163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4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）连接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A′B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</a:rPr>
              <a:t>′.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61444" name="组合 3"/>
          <p:cNvGrpSpPr/>
          <p:nvPr/>
        </p:nvGrpSpPr>
        <p:grpSpPr bwMode="auto">
          <a:xfrm>
            <a:off x="4381500" y="2820987"/>
            <a:ext cx="3014586" cy="532838"/>
            <a:chOff x="4317824" y="4026388"/>
            <a:chExt cx="4019893" cy="711351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468125" y="4070894"/>
              <a:ext cx="3420912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1446" name="矩形 44"/>
            <p:cNvSpPr>
              <a:spLocks noChangeArrowheads="1"/>
            </p:cNvSpPr>
            <p:nvPr/>
          </p:nvSpPr>
          <p:spPr bwMode="auto">
            <a:xfrm>
              <a:off x="4317824" y="4026388"/>
              <a:ext cx="656663" cy="677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M</a:t>
              </a:r>
              <a:endParaRPr lang="zh-CN" altLang="en-US" sz="2700" b="1" i="1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447" name="矩形 22"/>
            <p:cNvSpPr>
              <a:spLocks noChangeArrowheads="1"/>
            </p:cNvSpPr>
            <p:nvPr/>
          </p:nvSpPr>
          <p:spPr bwMode="auto">
            <a:xfrm>
              <a:off x="7653265" y="4059773"/>
              <a:ext cx="684452" cy="677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C′</a:t>
              </a:r>
              <a:endParaRPr lang="zh-CN" altLang="en-US" sz="2700" b="1" i="1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61448" name="组合 17"/>
          <p:cNvGrpSpPr/>
          <p:nvPr/>
        </p:nvGrpSpPr>
        <p:grpSpPr bwMode="auto">
          <a:xfrm>
            <a:off x="1843088" y="1531938"/>
            <a:ext cx="2136775" cy="1752600"/>
            <a:chOff x="640680" y="1628378"/>
            <a:chExt cx="2846791" cy="2336714"/>
          </a:xfrm>
        </p:grpSpPr>
        <p:sp>
          <p:nvSpPr>
            <p:cNvPr id="19" name="等腰三角形 3"/>
            <p:cNvSpPr/>
            <p:nvPr/>
          </p:nvSpPr>
          <p:spPr>
            <a:xfrm rot="8979467">
              <a:off x="1196925" y="2720538"/>
              <a:ext cx="2290546" cy="977864"/>
            </a:xfrm>
            <a:custGeom>
              <a:avLst/>
              <a:gdLst>
                <a:gd name="connsiteX0" fmla="*/ 0 w 1405720"/>
                <a:gd name="connsiteY0" fmla="*/ 1392071 h 1392071"/>
                <a:gd name="connsiteX1" fmla="*/ 702860 w 1405720"/>
                <a:gd name="connsiteY1" fmla="*/ 0 h 1392071"/>
                <a:gd name="connsiteX2" fmla="*/ 1405720 w 1405720"/>
                <a:gd name="connsiteY2" fmla="*/ 1392071 h 1392071"/>
                <a:gd name="connsiteX3" fmla="*/ 0 w 1405720"/>
                <a:gd name="connsiteY3" fmla="*/ 1392071 h 1392071"/>
                <a:gd name="connsiteX0-1" fmla="*/ 0 w 1705970"/>
                <a:gd name="connsiteY0-2" fmla="*/ 1392071 h 1392071"/>
                <a:gd name="connsiteX1-3" fmla="*/ 702860 w 1705970"/>
                <a:gd name="connsiteY1-4" fmla="*/ 0 h 1392071"/>
                <a:gd name="connsiteX2-5" fmla="*/ 1705970 w 1705970"/>
                <a:gd name="connsiteY2-6" fmla="*/ 1392071 h 1392071"/>
                <a:gd name="connsiteX3-7" fmla="*/ 0 w 1705970"/>
                <a:gd name="connsiteY3-8" fmla="*/ 1392071 h 1392071"/>
                <a:gd name="connsiteX0-9" fmla="*/ 0 w 1705970"/>
                <a:gd name="connsiteY0-10" fmla="*/ 1368777 h 1368777"/>
                <a:gd name="connsiteX1-11" fmla="*/ 432885 w 1705970"/>
                <a:gd name="connsiteY1-12" fmla="*/ 0 h 1368777"/>
                <a:gd name="connsiteX2-13" fmla="*/ 1705970 w 1705970"/>
                <a:gd name="connsiteY2-14" fmla="*/ 1368777 h 1368777"/>
                <a:gd name="connsiteX3-15" fmla="*/ 0 w 1705970"/>
                <a:gd name="connsiteY3-16" fmla="*/ 1368777 h 1368777"/>
                <a:gd name="connsiteX0-17" fmla="*/ 0 w 1705970"/>
                <a:gd name="connsiteY0-18" fmla="*/ 1322190 h 1322190"/>
                <a:gd name="connsiteX1-19" fmla="*/ 445741 w 1705970"/>
                <a:gd name="connsiteY1-20" fmla="*/ 0 h 1322190"/>
                <a:gd name="connsiteX2-21" fmla="*/ 1705970 w 1705970"/>
                <a:gd name="connsiteY2-22" fmla="*/ 1322190 h 1322190"/>
                <a:gd name="connsiteX3-23" fmla="*/ 0 w 1705970"/>
                <a:gd name="connsiteY3-24" fmla="*/ 1322190 h 132219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705970" h="1322190">
                  <a:moveTo>
                    <a:pt x="0" y="1322190"/>
                  </a:moveTo>
                  <a:lnTo>
                    <a:pt x="445741" y="0"/>
                  </a:lnTo>
                  <a:lnTo>
                    <a:pt x="1705970" y="1322190"/>
                  </a:lnTo>
                  <a:lnTo>
                    <a:pt x="0" y="1322190"/>
                  </a:lnTo>
                  <a:close/>
                </a:path>
              </a:pathLst>
            </a:custGeom>
            <a:noFill/>
            <a:ln w="38100"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500" b="1" dirty="0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61450" name="文本框 19"/>
            <p:cNvSpPr txBox="1">
              <a:spLocks noChangeArrowheads="1"/>
            </p:cNvSpPr>
            <p:nvPr/>
          </p:nvSpPr>
          <p:spPr bwMode="auto">
            <a:xfrm>
              <a:off x="2676596" y="1628378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en-US" sz="24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451" name="文本框 20"/>
            <p:cNvSpPr txBox="1">
              <a:spLocks noChangeArrowheads="1"/>
            </p:cNvSpPr>
            <p:nvPr/>
          </p:nvSpPr>
          <p:spPr bwMode="auto">
            <a:xfrm>
              <a:off x="640680" y="331462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en-US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1452" name="文本框 21"/>
            <p:cNvSpPr txBox="1">
              <a:spLocks noChangeArrowheads="1"/>
            </p:cNvSpPr>
            <p:nvPr/>
          </p:nvSpPr>
          <p:spPr bwMode="auto">
            <a:xfrm>
              <a:off x="2676596" y="3351142"/>
              <a:ext cx="731533" cy="61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en-US" sz="24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1453" name="组合 7"/>
          <p:cNvGrpSpPr/>
          <p:nvPr/>
        </p:nvGrpSpPr>
        <p:grpSpPr bwMode="auto">
          <a:xfrm>
            <a:off x="7040563" y="1114425"/>
            <a:ext cx="403225" cy="1741488"/>
            <a:chOff x="7862140" y="1751766"/>
            <a:chExt cx="538648" cy="2321634"/>
          </a:xfrm>
        </p:grpSpPr>
        <p:sp>
          <p:nvSpPr>
            <p:cNvPr id="61454" name="矩形 45"/>
            <p:cNvSpPr>
              <a:spLocks noChangeArrowheads="1"/>
            </p:cNvSpPr>
            <p:nvPr/>
          </p:nvSpPr>
          <p:spPr bwMode="auto">
            <a:xfrm>
              <a:off x="7949531" y="1751766"/>
              <a:ext cx="451257" cy="675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7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endParaRPr lang="zh-CN" altLang="en-US" sz="2700" b="1" i="1">
                <a:solidFill>
                  <a:prstClr val="black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7862140" y="2056520"/>
              <a:ext cx="0" cy="201688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" name="弧形 4"/>
          <p:cNvSpPr/>
          <p:nvPr/>
        </p:nvSpPr>
        <p:spPr>
          <a:xfrm rot="11735912">
            <a:off x="5510213" y="2176463"/>
            <a:ext cx="827087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1457" name="矩形 25"/>
          <p:cNvSpPr>
            <a:spLocks noChangeArrowheads="1"/>
          </p:cNvSpPr>
          <p:nvPr/>
        </p:nvSpPr>
        <p:spPr bwMode="auto">
          <a:xfrm>
            <a:off x="5230813" y="2820988"/>
            <a:ext cx="51328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B′</a:t>
            </a:r>
            <a:endParaRPr lang="zh-CN" altLang="en-US" sz="2700" b="1" i="1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7" name="弧形 26"/>
          <p:cNvSpPr/>
          <p:nvPr/>
        </p:nvSpPr>
        <p:spPr>
          <a:xfrm rot="736417">
            <a:off x="6326188" y="1846263"/>
            <a:ext cx="828675" cy="887412"/>
          </a:xfrm>
          <a:prstGeom prst="arc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1459" name="矩形 27"/>
          <p:cNvSpPr>
            <a:spLocks noChangeArrowheads="1"/>
          </p:cNvSpPr>
          <p:nvPr/>
        </p:nvSpPr>
        <p:spPr bwMode="auto">
          <a:xfrm>
            <a:off x="7099300" y="1804988"/>
            <a:ext cx="513282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A′</a:t>
            </a:r>
            <a:endParaRPr lang="zh-CN" altLang="en-US" sz="2700" b="1" i="1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5538788" y="1966913"/>
            <a:ext cx="1501775" cy="87947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等腰三角形 3"/>
          <p:cNvSpPr/>
          <p:nvPr/>
        </p:nvSpPr>
        <p:spPr>
          <a:xfrm rot="8979467">
            <a:off x="5640388" y="2365375"/>
            <a:ext cx="1719262" cy="735013"/>
          </a:xfrm>
          <a:custGeom>
            <a:avLst/>
            <a:gdLst>
              <a:gd name="connsiteX0" fmla="*/ 0 w 1405720"/>
              <a:gd name="connsiteY0" fmla="*/ 1392071 h 1392071"/>
              <a:gd name="connsiteX1" fmla="*/ 702860 w 1405720"/>
              <a:gd name="connsiteY1" fmla="*/ 0 h 1392071"/>
              <a:gd name="connsiteX2" fmla="*/ 1405720 w 1405720"/>
              <a:gd name="connsiteY2" fmla="*/ 1392071 h 1392071"/>
              <a:gd name="connsiteX3" fmla="*/ 0 w 1405720"/>
              <a:gd name="connsiteY3" fmla="*/ 1392071 h 1392071"/>
              <a:gd name="connsiteX0-1" fmla="*/ 0 w 1705970"/>
              <a:gd name="connsiteY0-2" fmla="*/ 1392071 h 1392071"/>
              <a:gd name="connsiteX1-3" fmla="*/ 702860 w 1705970"/>
              <a:gd name="connsiteY1-4" fmla="*/ 0 h 1392071"/>
              <a:gd name="connsiteX2-5" fmla="*/ 1705970 w 1705970"/>
              <a:gd name="connsiteY2-6" fmla="*/ 1392071 h 1392071"/>
              <a:gd name="connsiteX3-7" fmla="*/ 0 w 1705970"/>
              <a:gd name="connsiteY3-8" fmla="*/ 1392071 h 1392071"/>
              <a:gd name="connsiteX0-9" fmla="*/ 0 w 1705970"/>
              <a:gd name="connsiteY0-10" fmla="*/ 1368777 h 1368777"/>
              <a:gd name="connsiteX1-11" fmla="*/ 432885 w 1705970"/>
              <a:gd name="connsiteY1-12" fmla="*/ 0 h 1368777"/>
              <a:gd name="connsiteX2-13" fmla="*/ 1705970 w 1705970"/>
              <a:gd name="connsiteY2-14" fmla="*/ 1368777 h 1368777"/>
              <a:gd name="connsiteX3-15" fmla="*/ 0 w 1705970"/>
              <a:gd name="connsiteY3-16" fmla="*/ 1368777 h 1368777"/>
              <a:gd name="connsiteX0-17" fmla="*/ 0 w 1705970"/>
              <a:gd name="connsiteY0-18" fmla="*/ 1322190 h 1322190"/>
              <a:gd name="connsiteX1-19" fmla="*/ 445741 w 1705970"/>
              <a:gd name="connsiteY1-20" fmla="*/ 0 h 1322190"/>
              <a:gd name="connsiteX2-21" fmla="*/ 1705970 w 1705970"/>
              <a:gd name="connsiteY2-22" fmla="*/ 1322190 h 1322190"/>
              <a:gd name="connsiteX3-23" fmla="*/ 0 w 1705970"/>
              <a:gd name="connsiteY3-24" fmla="*/ 1322190 h 1322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05970" h="1322190">
                <a:moveTo>
                  <a:pt x="0" y="1322190"/>
                </a:moveTo>
                <a:lnTo>
                  <a:pt x="445741" y="0"/>
                </a:lnTo>
                <a:lnTo>
                  <a:pt x="1705970" y="1322190"/>
                </a:lnTo>
                <a:lnTo>
                  <a:pt x="0" y="1322190"/>
                </a:lnTo>
                <a:close/>
              </a:path>
            </a:pathLst>
          </a:custGeom>
          <a:gradFill>
            <a:gsLst>
              <a:gs pos="0">
                <a:schemeClr val="accent5">
                  <a:tint val="50000"/>
                  <a:satMod val="300000"/>
                  <a:alpha val="5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0" name="等腰三角形 3"/>
          <p:cNvSpPr/>
          <p:nvPr/>
        </p:nvSpPr>
        <p:spPr>
          <a:xfrm rot="8979467">
            <a:off x="2260600" y="2351088"/>
            <a:ext cx="1719263" cy="733425"/>
          </a:xfrm>
          <a:custGeom>
            <a:avLst/>
            <a:gdLst>
              <a:gd name="connsiteX0" fmla="*/ 0 w 1405720"/>
              <a:gd name="connsiteY0" fmla="*/ 1392071 h 1392071"/>
              <a:gd name="connsiteX1" fmla="*/ 702860 w 1405720"/>
              <a:gd name="connsiteY1" fmla="*/ 0 h 1392071"/>
              <a:gd name="connsiteX2" fmla="*/ 1405720 w 1405720"/>
              <a:gd name="connsiteY2" fmla="*/ 1392071 h 1392071"/>
              <a:gd name="connsiteX3" fmla="*/ 0 w 1405720"/>
              <a:gd name="connsiteY3" fmla="*/ 1392071 h 1392071"/>
              <a:gd name="connsiteX0-1" fmla="*/ 0 w 1705970"/>
              <a:gd name="connsiteY0-2" fmla="*/ 1392071 h 1392071"/>
              <a:gd name="connsiteX1-3" fmla="*/ 702860 w 1705970"/>
              <a:gd name="connsiteY1-4" fmla="*/ 0 h 1392071"/>
              <a:gd name="connsiteX2-5" fmla="*/ 1705970 w 1705970"/>
              <a:gd name="connsiteY2-6" fmla="*/ 1392071 h 1392071"/>
              <a:gd name="connsiteX3-7" fmla="*/ 0 w 1705970"/>
              <a:gd name="connsiteY3-8" fmla="*/ 1392071 h 1392071"/>
              <a:gd name="connsiteX0-9" fmla="*/ 0 w 1705970"/>
              <a:gd name="connsiteY0-10" fmla="*/ 1368777 h 1368777"/>
              <a:gd name="connsiteX1-11" fmla="*/ 432885 w 1705970"/>
              <a:gd name="connsiteY1-12" fmla="*/ 0 h 1368777"/>
              <a:gd name="connsiteX2-13" fmla="*/ 1705970 w 1705970"/>
              <a:gd name="connsiteY2-14" fmla="*/ 1368777 h 1368777"/>
              <a:gd name="connsiteX3-15" fmla="*/ 0 w 1705970"/>
              <a:gd name="connsiteY3-16" fmla="*/ 1368777 h 1368777"/>
              <a:gd name="connsiteX0-17" fmla="*/ 0 w 1705970"/>
              <a:gd name="connsiteY0-18" fmla="*/ 1322190 h 1322190"/>
              <a:gd name="connsiteX1-19" fmla="*/ 445741 w 1705970"/>
              <a:gd name="connsiteY1-20" fmla="*/ 0 h 1322190"/>
              <a:gd name="connsiteX2-21" fmla="*/ 1705970 w 1705970"/>
              <a:gd name="connsiteY2-22" fmla="*/ 1322190 h 1322190"/>
              <a:gd name="connsiteX3-23" fmla="*/ 0 w 1705970"/>
              <a:gd name="connsiteY3-24" fmla="*/ 1322190 h 13221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705970" h="1322190">
                <a:moveTo>
                  <a:pt x="0" y="1322190"/>
                </a:moveTo>
                <a:lnTo>
                  <a:pt x="445741" y="0"/>
                </a:lnTo>
                <a:lnTo>
                  <a:pt x="1705970" y="1322190"/>
                </a:lnTo>
                <a:lnTo>
                  <a:pt x="0" y="1322190"/>
                </a:lnTo>
                <a:close/>
              </a:path>
            </a:pathLst>
          </a:custGeom>
          <a:gradFill>
            <a:gsLst>
              <a:gs pos="0">
                <a:schemeClr val="accent5">
                  <a:tint val="50000"/>
                  <a:satMod val="300000"/>
                  <a:alpha val="51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0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grpSp>
        <p:nvGrpSpPr>
          <p:cNvPr id="61463" name="组合 39"/>
          <p:cNvGrpSpPr/>
          <p:nvPr/>
        </p:nvGrpSpPr>
        <p:grpSpPr bwMode="auto">
          <a:xfrm rot="-5400000">
            <a:off x="3489325" y="2665413"/>
            <a:ext cx="196850" cy="152400"/>
            <a:chOff x="-739588" y="2501153"/>
            <a:chExt cx="443753" cy="416859"/>
          </a:xfrm>
        </p:grpSpPr>
        <p:cxnSp>
          <p:nvCxnSpPr>
            <p:cNvPr id="61464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65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1466" name="组合 39"/>
          <p:cNvGrpSpPr/>
          <p:nvPr/>
        </p:nvGrpSpPr>
        <p:grpSpPr bwMode="auto">
          <a:xfrm rot="-5400000">
            <a:off x="6864351" y="2670175"/>
            <a:ext cx="196850" cy="155575"/>
            <a:chOff x="-739588" y="2501153"/>
            <a:chExt cx="443753" cy="416859"/>
          </a:xfrm>
        </p:grpSpPr>
        <p:cxnSp>
          <p:nvCxnSpPr>
            <p:cNvPr id="61467" name="直接连接符 40"/>
            <p:cNvCxnSpPr>
              <a:cxnSpLocks noChangeShapeType="1"/>
            </p:cNvCxnSpPr>
            <p:nvPr/>
          </p:nvCxnSpPr>
          <p:spPr bwMode="auto">
            <a:xfrm>
              <a:off x="-739588" y="2501153"/>
              <a:ext cx="443753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68" name="直接连接符 41"/>
            <p:cNvCxnSpPr>
              <a:cxnSpLocks noChangeShapeType="1"/>
            </p:cNvCxnSpPr>
            <p:nvPr/>
          </p:nvCxnSpPr>
          <p:spPr bwMode="auto">
            <a:xfrm>
              <a:off x="-295835" y="2501153"/>
              <a:ext cx="0" cy="41685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1" name="TextBox 5"/>
          <p:cNvSpPr txBox="1"/>
          <p:nvPr/>
        </p:nvSpPr>
        <p:spPr>
          <a:xfrm>
            <a:off x="1409685" y="4065652"/>
            <a:ext cx="7063195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通过上面的探究，你能得出什么结论？</a:t>
            </a:r>
            <a:endParaRPr lang="en-US" altLang="zh-CN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任意多边形 31"/>
          <p:cNvSpPr>
            <a:spLocks noChangeArrowheads="1"/>
          </p:cNvSpPr>
          <p:nvPr/>
        </p:nvSpPr>
        <p:spPr bwMode="auto">
          <a:xfrm>
            <a:off x="5545138" y="1981200"/>
            <a:ext cx="1508125" cy="871538"/>
          </a:xfrm>
          <a:custGeom>
            <a:avLst/>
            <a:gdLst>
              <a:gd name="T0" fmla="*/ 1986845 w 2009422"/>
              <a:gd name="T1" fmla="*/ 0 h 1162756"/>
              <a:gd name="T2" fmla="*/ 0 w 2009422"/>
              <a:gd name="T3" fmla="*/ 1162756 h 1162756"/>
              <a:gd name="T4" fmla="*/ 2009422 w 2009422"/>
              <a:gd name="T5" fmla="*/ 1151467 h 1162756"/>
              <a:gd name="T6" fmla="*/ 1986845 w 2009422"/>
              <a:gd name="T7" fmla="*/ 0 h 1162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9422" h="1162756">
                <a:moveTo>
                  <a:pt x="1986845" y="0"/>
                </a:moveTo>
                <a:lnTo>
                  <a:pt x="0" y="1162756"/>
                </a:lnTo>
                <a:lnTo>
                  <a:pt x="2009422" y="1151467"/>
                </a:lnTo>
                <a:lnTo>
                  <a:pt x="1986845" y="0"/>
                </a:lnTo>
                <a:close/>
              </a:path>
            </a:pathLst>
          </a:custGeom>
          <a:noFill/>
          <a:ln w="28575">
            <a:solidFill>
              <a:srgbClr val="00B0F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2" name="标题 1"/>
          <p:cNvSpPr txBox="1">
            <a:spLocks noChangeArrowheads="1"/>
          </p:cNvSpPr>
          <p:nvPr/>
        </p:nvSpPr>
        <p:spPr bwMode="auto">
          <a:xfrm>
            <a:off x="1669455" y="506467"/>
            <a:ext cx="528320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2pPr>
            <a:lvl3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3pPr>
            <a:lvl4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4pPr>
            <a:lvl5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Tx/>
            </a:pP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画图思路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3.08642E-6 L -0.37049 -0.00092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24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12"/>
          <p:cNvSpPr>
            <a:spLocks noChangeArrowheads="1"/>
          </p:cNvSpPr>
          <p:nvPr/>
        </p:nvSpPr>
        <p:spPr bwMode="auto">
          <a:xfrm>
            <a:off x="1003299" y="590974"/>
            <a:ext cx="4008057" cy="401638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“斜边、直角边”判定方法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TextBox 5"/>
          <p:cNvSpPr txBox="1"/>
          <p:nvPr/>
        </p:nvSpPr>
        <p:spPr>
          <a:xfrm>
            <a:off x="935701" y="1119567"/>
            <a:ext cx="7453290" cy="153272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/>
                <a:cs typeface="+mn-ea"/>
              </a:rPr>
              <a:t>文字语言：</a:t>
            </a:r>
            <a:endParaRPr lang="zh-CN" altLang="en-US" sz="2400" b="1" noProof="1">
              <a:solidFill>
                <a:srgbClr val="0000FF"/>
              </a:solidFill>
              <a:latin typeface="Times New Roman" panose="02020603050405020304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/>
                <a:cs typeface="+mn-ea"/>
              </a:rPr>
              <a:t> 斜边和一条直角边对应相等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的两个直角三角形全</a:t>
            </a:r>
            <a:r>
              <a:rPr lang="zh-CN" altLang="en-US" sz="2400" b="1" noProof="1" smtClean="0">
                <a:solidFill>
                  <a:prstClr val="black"/>
                </a:solidFill>
                <a:latin typeface="Times New Roman" panose="02020603050405020304"/>
                <a:cs typeface="+mn-ea"/>
              </a:rPr>
              <a:t>等（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简写成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/>
                <a:cs typeface="+mn-ea"/>
              </a:rPr>
              <a:t>“斜边、直角边”或“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/>
                <a:cs typeface="+mn-ea"/>
              </a:rPr>
              <a:t>HL”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）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/>
                <a:cs typeface="+mn-ea"/>
              </a:rPr>
              <a:t>.</a:t>
            </a:r>
            <a:endParaRPr lang="en-US" altLang="zh-CN" sz="2400" b="1" noProof="1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7173" name="TextBox 6"/>
          <p:cNvSpPr txBox="1"/>
          <p:nvPr/>
        </p:nvSpPr>
        <p:spPr>
          <a:xfrm>
            <a:off x="940516" y="2517775"/>
            <a:ext cx="6264275" cy="1131079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/>
                <a:cs typeface="+mn-ea"/>
              </a:rPr>
              <a:t>几何语言：</a:t>
            </a:r>
            <a:endParaRPr lang="zh-CN" altLang="en-US" sz="2400" b="1" noProof="1">
              <a:solidFill>
                <a:srgbClr val="0000FF"/>
              </a:solidFill>
              <a:latin typeface="Times New Roman" panose="02020603050405020304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100" b="1" noProof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 </a:t>
            </a:r>
            <a:endParaRPr lang="zh-CN" altLang="en-US" sz="2100" b="1" noProof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3" name="Group 3"/>
          <p:cNvGrpSpPr/>
          <p:nvPr/>
        </p:nvGrpSpPr>
        <p:grpSpPr bwMode="auto">
          <a:xfrm>
            <a:off x="5378450" y="2517774"/>
            <a:ext cx="1994310" cy="1298554"/>
            <a:chOff x="672" y="2270"/>
            <a:chExt cx="2225" cy="1658"/>
          </a:xfrm>
        </p:grpSpPr>
        <p:sp>
          <p:nvSpPr>
            <p:cNvPr id="62472" name="Line 4"/>
            <p:cNvSpPr>
              <a:spLocks noChangeShapeType="1"/>
            </p:cNvSpPr>
            <p:nvPr/>
          </p:nvSpPr>
          <p:spPr bwMode="auto">
            <a:xfrm flipH="1">
              <a:off x="756" y="3456"/>
              <a:ext cx="17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2473" name="Text Box 5"/>
            <p:cNvSpPr txBox="1">
              <a:spLocks noChangeArrowheads="1"/>
            </p:cNvSpPr>
            <p:nvPr/>
          </p:nvSpPr>
          <p:spPr bwMode="auto">
            <a:xfrm>
              <a:off x="672" y="3456"/>
              <a:ext cx="378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2474" name="Text Box 6"/>
            <p:cNvSpPr txBox="1">
              <a:spLocks noChangeArrowheads="1"/>
            </p:cNvSpPr>
            <p:nvPr/>
          </p:nvSpPr>
          <p:spPr bwMode="auto">
            <a:xfrm>
              <a:off x="2519" y="2270"/>
              <a:ext cx="378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2475" name="Text Box 7"/>
            <p:cNvSpPr txBox="1">
              <a:spLocks noChangeArrowheads="1"/>
            </p:cNvSpPr>
            <p:nvPr/>
          </p:nvSpPr>
          <p:spPr bwMode="auto">
            <a:xfrm>
              <a:off x="2477" y="3456"/>
              <a:ext cx="378" cy="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2476" name="Line 8"/>
            <p:cNvSpPr>
              <a:spLocks noChangeShapeType="1"/>
            </p:cNvSpPr>
            <p:nvPr/>
          </p:nvSpPr>
          <p:spPr bwMode="auto">
            <a:xfrm flipV="1">
              <a:off x="2519" y="2439"/>
              <a:ext cx="0" cy="10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2477" name="Line 9"/>
            <p:cNvSpPr>
              <a:spLocks noChangeShapeType="1"/>
            </p:cNvSpPr>
            <p:nvPr/>
          </p:nvSpPr>
          <p:spPr bwMode="auto">
            <a:xfrm flipH="1">
              <a:off x="756" y="2439"/>
              <a:ext cx="1763" cy="10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grpSp>
          <p:nvGrpSpPr>
            <p:cNvPr id="62478" name="Group 10"/>
            <p:cNvGrpSpPr/>
            <p:nvPr/>
          </p:nvGrpSpPr>
          <p:grpSpPr bwMode="auto">
            <a:xfrm>
              <a:off x="2393" y="3329"/>
              <a:ext cx="126" cy="127"/>
              <a:chOff x="2400" y="3408"/>
              <a:chExt cx="144" cy="144"/>
            </a:xfrm>
          </p:grpSpPr>
          <p:sp>
            <p:nvSpPr>
              <p:cNvPr id="62479" name="Line 11"/>
              <p:cNvSpPr>
                <a:spLocks noChangeShapeType="1"/>
              </p:cNvSpPr>
              <p:nvPr/>
            </p:nvSpPr>
            <p:spPr bwMode="auto">
              <a:xfrm flipH="1">
                <a:off x="2400" y="3408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2480" name="Line 12"/>
              <p:cNvSpPr>
                <a:spLocks noChangeShapeType="1"/>
              </p:cNvSpPr>
              <p:nvPr/>
            </p:nvSpPr>
            <p:spPr bwMode="auto">
              <a:xfrm>
                <a:off x="2400" y="3408"/>
                <a:ext cx="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</p:grpSp>
      <p:grpSp>
        <p:nvGrpSpPr>
          <p:cNvPr id="5" name="Group 13"/>
          <p:cNvGrpSpPr/>
          <p:nvPr/>
        </p:nvGrpSpPr>
        <p:grpSpPr bwMode="auto">
          <a:xfrm>
            <a:off x="5381625" y="3640138"/>
            <a:ext cx="2143990" cy="1340669"/>
            <a:chOff x="672" y="2270"/>
            <a:chExt cx="2286" cy="1637"/>
          </a:xfrm>
        </p:grpSpPr>
        <p:sp>
          <p:nvSpPr>
            <p:cNvPr id="62482" name="Line 14"/>
            <p:cNvSpPr>
              <a:spLocks noChangeShapeType="1"/>
            </p:cNvSpPr>
            <p:nvPr/>
          </p:nvSpPr>
          <p:spPr bwMode="auto">
            <a:xfrm flipH="1">
              <a:off x="756" y="3456"/>
              <a:ext cx="17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2483" name="Text Box 15"/>
            <p:cNvSpPr txBox="1">
              <a:spLocks noChangeArrowheads="1"/>
            </p:cNvSpPr>
            <p:nvPr/>
          </p:nvSpPr>
          <p:spPr bwMode="auto">
            <a:xfrm>
              <a:off x="672" y="3456"/>
              <a:ext cx="479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A ′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2484" name="Text Box 16"/>
            <p:cNvSpPr txBox="1">
              <a:spLocks noChangeArrowheads="1"/>
            </p:cNvSpPr>
            <p:nvPr/>
          </p:nvSpPr>
          <p:spPr bwMode="auto">
            <a:xfrm>
              <a:off x="2519" y="2270"/>
              <a:ext cx="431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B′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2485" name="Text Box 17"/>
            <p:cNvSpPr txBox="1">
              <a:spLocks noChangeArrowheads="1"/>
            </p:cNvSpPr>
            <p:nvPr/>
          </p:nvSpPr>
          <p:spPr bwMode="auto">
            <a:xfrm>
              <a:off x="2465" y="3363"/>
              <a:ext cx="493" cy="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C ′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2486" name="Line 18"/>
            <p:cNvSpPr>
              <a:spLocks noChangeShapeType="1"/>
            </p:cNvSpPr>
            <p:nvPr/>
          </p:nvSpPr>
          <p:spPr bwMode="auto">
            <a:xfrm flipV="1">
              <a:off x="2519" y="2439"/>
              <a:ext cx="0" cy="10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2487" name="Line 19"/>
            <p:cNvSpPr>
              <a:spLocks noChangeShapeType="1"/>
            </p:cNvSpPr>
            <p:nvPr/>
          </p:nvSpPr>
          <p:spPr bwMode="auto">
            <a:xfrm flipH="1">
              <a:off x="756" y="2439"/>
              <a:ext cx="1763" cy="1017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grpSp>
          <p:nvGrpSpPr>
            <p:cNvPr id="62488" name="Group 20"/>
            <p:cNvGrpSpPr/>
            <p:nvPr/>
          </p:nvGrpSpPr>
          <p:grpSpPr bwMode="auto">
            <a:xfrm>
              <a:off x="2393" y="3329"/>
              <a:ext cx="126" cy="127"/>
              <a:chOff x="2400" y="3408"/>
              <a:chExt cx="144" cy="144"/>
            </a:xfrm>
          </p:grpSpPr>
          <p:sp>
            <p:nvSpPr>
              <p:cNvPr id="62489" name="Line 21"/>
              <p:cNvSpPr>
                <a:spLocks noChangeShapeType="1"/>
              </p:cNvSpPr>
              <p:nvPr/>
            </p:nvSpPr>
            <p:spPr bwMode="auto">
              <a:xfrm flipH="1">
                <a:off x="2400" y="3408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2490" name="Line 22"/>
              <p:cNvSpPr>
                <a:spLocks noChangeShapeType="1"/>
              </p:cNvSpPr>
              <p:nvPr/>
            </p:nvSpPr>
            <p:spPr bwMode="auto">
              <a:xfrm>
                <a:off x="2400" y="3408"/>
                <a:ext cx="0" cy="14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</p:grpSp>
      <p:sp>
        <p:nvSpPr>
          <p:cNvPr id="28" name="Text Box 23"/>
          <p:cNvSpPr txBox="1">
            <a:spLocks noChangeArrowheads="1"/>
          </p:cNvSpPr>
          <p:nvPr/>
        </p:nvSpPr>
        <p:spPr bwMode="auto">
          <a:xfrm>
            <a:off x="1293647" y="3093177"/>
            <a:ext cx="378661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在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 panose="02020603050405020304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和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</a:rPr>
              <a:t>Rt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△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A′B′C′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中，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1105030" y="4299688"/>
            <a:ext cx="403027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∴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 panose="02020603050405020304"/>
              </a:rPr>
              <a:t>ABC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 ≌ 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</a:rPr>
              <a:t>Rt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△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A′B′C′ 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(HL).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7" name="组合 41"/>
          <p:cNvGrpSpPr/>
          <p:nvPr/>
        </p:nvGrpSpPr>
        <p:grpSpPr bwMode="auto">
          <a:xfrm>
            <a:off x="5647147" y="565112"/>
            <a:ext cx="3451226" cy="1338263"/>
            <a:chOff x="5682340" y="1060217"/>
            <a:chExt cx="3685173" cy="1584070"/>
          </a:xfrm>
        </p:grpSpPr>
        <p:sp>
          <p:nvSpPr>
            <p:cNvPr id="62494" name="矩形标注 39"/>
            <p:cNvSpPr>
              <a:spLocks noChangeArrowheads="1"/>
            </p:cNvSpPr>
            <p:nvPr/>
          </p:nvSpPr>
          <p:spPr bwMode="auto">
            <a:xfrm>
              <a:off x="5682340" y="1060217"/>
              <a:ext cx="3685173" cy="1584070"/>
            </a:xfrm>
            <a:prstGeom prst="wedgeRectCallout">
              <a:avLst>
                <a:gd name="adj1" fmla="val -36928"/>
                <a:gd name="adj2" fmla="val 9634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2495" name="矩形 40"/>
            <p:cNvSpPr>
              <a:spLocks noChangeArrowheads="1"/>
            </p:cNvSpPr>
            <p:nvPr/>
          </p:nvSpPr>
          <p:spPr bwMode="auto">
            <a:xfrm>
              <a:off x="5836079" y="1077763"/>
              <a:ext cx="3408007" cy="156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Times New Roman" panose="02020603050405020304"/>
                </a:rPr>
                <a:t>“SSA”可以判定两个直角三角形全等，但是“边边”指的是斜边和一直角边，而“角”指的是直角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 panose="02020603050405020304"/>
                </a:rPr>
                <a:t>.</a:t>
              </a:r>
              <a:endParaRPr lang="en-US" altLang="zh-CN" sz="2000" b="1" dirty="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8" name="组合 37"/>
          <p:cNvGrpSpPr/>
          <p:nvPr/>
        </p:nvGrpSpPr>
        <p:grpSpPr bwMode="auto">
          <a:xfrm>
            <a:off x="1660045" y="3557489"/>
            <a:ext cx="1382818" cy="792418"/>
            <a:chOff x="1187624" y="4941888"/>
            <a:chExt cx="1845575" cy="1057981"/>
          </a:xfrm>
        </p:grpSpPr>
        <p:sp>
          <p:nvSpPr>
            <p:cNvPr id="62497" name="Text Box 25"/>
            <p:cNvSpPr txBox="1">
              <a:spLocks noChangeArrowheads="1"/>
            </p:cNvSpPr>
            <p:nvPr/>
          </p:nvSpPr>
          <p:spPr bwMode="auto">
            <a:xfrm>
              <a:off x="1316347" y="4941888"/>
              <a:ext cx="1598613" cy="552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</a:rPr>
                <a:t>AB=A′B′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</a:rPr>
                <a:t>,</a:t>
              </a:r>
              <a:endParaRPr lang="en-US" altLang="zh-CN" sz="21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2498" name="Text Box 26"/>
            <p:cNvSpPr txBox="1">
              <a:spLocks noChangeArrowheads="1"/>
            </p:cNvSpPr>
            <p:nvPr/>
          </p:nvSpPr>
          <p:spPr bwMode="auto">
            <a:xfrm>
              <a:off x="1331913" y="5445125"/>
              <a:ext cx="1701286" cy="55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BC=B′C′</a:t>
              </a:r>
              <a:r>
                <a:rPr lang="en-US" altLang="zh-CN" sz="2100" b="1">
                  <a:solidFill>
                    <a:prstClr val="black"/>
                  </a:solidFill>
                  <a:latin typeface="Times New Roman" panose="02020603050405020304"/>
                </a:rPr>
                <a:t>,</a:t>
              </a:r>
              <a:endParaRPr lang="en-US" altLang="zh-CN" sz="2100" b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2499" name="AutoShape 24"/>
            <p:cNvSpPr/>
            <p:nvPr/>
          </p:nvSpPr>
          <p:spPr bwMode="auto">
            <a:xfrm>
              <a:off x="1187624" y="5095081"/>
              <a:ext cx="223838" cy="638175"/>
            </a:xfrm>
            <a:prstGeom prst="leftBrace">
              <a:avLst>
                <a:gd name="adj1" fmla="val 23548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41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4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4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28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4"/>
          <p:cNvSpPr txBox="1">
            <a:spLocks noChangeArrowheads="1"/>
          </p:cNvSpPr>
          <p:nvPr/>
        </p:nvSpPr>
        <p:spPr bwMode="auto">
          <a:xfrm>
            <a:off x="806450" y="1166813"/>
            <a:ext cx="7508875" cy="3485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判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断满足下列条件的两个直角三角形是否全等，不全等的画“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×”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，全等的注明理由：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）一个锐角和这个角的对边对应相等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；  （         ）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）一个锐角和这个角的邻边对应相等；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（                    ）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）一个锐角和斜边对应相等；        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（         ）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）两直角边对应相等；              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（         ）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（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）一条直角边和斜边对应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相等</a:t>
            </a:r>
            <a:r>
              <a:rPr lang="en-US" altLang="zh-CN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  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（         ）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273800" y="4124325"/>
            <a:ext cx="9144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HL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740399" y="2682308"/>
            <a:ext cx="25749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AAS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或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ASA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6264275" y="3681413"/>
            <a:ext cx="914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SAS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6273800" y="2188369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AAS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6359525" y="3140578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AAS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6889" y="54623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判一判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8075" y="22960"/>
            <a:ext cx="2006600" cy="393962"/>
            <a:chOff x="248" y="157"/>
            <a:chExt cx="3160" cy="620"/>
          </a:xfrm>
        </p:grpSpPr>
        <p:cxnSp>
          <p:nvCxnSpPr>
            <p:cNvPr id="17" name="直线连接符 14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6" y="157"/>
              <a:ext cx="565" cy="500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99512" y="-19912"/>
            <a:ext cx="1466850" cy="47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rPr>
              <a:t>探究新知</a:t>
            </a:r>
            <a:endParaRPr lang="zh-CN" altLang="en-US" sz="2500" b="1" dirty="0">
              <a:solidFill>
                <a:prstClr val="black"/>
              </a:solidFill>
              <a:latin typeface="Times New Roman" panose="02020603050405020304"/>
              <a:cs typeface="Yuanti SC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 bldLvl="0"/>
      <p:bldP spid="10249" grpId="0" bldLvl="0"/>
      <p:bldP spid="10250" grpId="0" bldLvl="0"/>
      <p:bldP spid="10251" grpId="0" bldLvl="0"/>
      <p:bldP spid="10252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85788" y="1019177"/>
            <a:ext cx="716524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如图，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BD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﹦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BD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求证：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﹦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1530350" y="1850174"/>
            <a:ext cx="3894137" cy="803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BD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      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与∠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都是直角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3" name="Group 33"/>
          <p:cNvGrpSpPr/>
          <p:nvPr/>
        </p:nvGrpSpPr>
        <p:grpSpPr bwMode="auto">
          <a:xfrm>
            <a:off x="1530350" y="3340100"/>
            <a:ext cx="4340225" cy="768350"/>
            <a:chOff x="1111" y="2750"/>
            <a:chExt cx="3646" cy="646"/>
          </a:xfrm>
        </p:grpSpPr>
        <p:sp>
          <p:nvSpPr>
            <p:cNvPr id="64516" name="Text Box 23"/>
            <p:cNvSpPr txBox="1">
              <a:spLocks noChangeArrowheads="1"/>
            </p:cNvSpPr>
            <p:nvPr/>
          </p:nvSpPr>
          <p:spPr bwMode="auto">
            <a:xfrm>
              <a:off x="1111" y="2750"/>
              <a:ext cx="3646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/>
                </a:rPr>
                <a:t> 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</a:rPr>
                <a:t>AB=BA</a:t>
              </a: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,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</a:rPr>
                <a:t>     AC=BD 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</a:rPr>
                <a:t>.</a:t>
              </a:r>
              <a:endParaRPr lang="en-US" altLang="zh-CN" sz="2100" b="1" i="1" dirty="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4517" name="AutoShape 24"/>
            <p:cNvSpPr/>
            <p:nvPr/>
          </p:nvSpPr>
          <p:spPr bwMode="auto">
            <a:xfrm>
              <a:off x="1242" y="2852"/>
              <a:ext cx="141" cy="402"/>
            </a:xfrm>
            <a:prstGeom prst="leftBrace">
              <a:avLst>
                <a:gd name="adj1" fmla="val 23548"/>
                <a:gd name="adj2" fmla="val 50000"/>
              </a:avLst>
            </a:prstGeom>
            <a:solidFill>
              <a:srgbClr val="FFFFFF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100" b="1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</p:grpSp>
      <p:sp>
        <p:nvSpPr>
          <p:cNvPr id="23" name="Text Box 32"/>
          <p:cNvSpPr txBox="1">
            <a:spLocks noChangeArrowheads="1"/>
          </p:cNvSpPr>
          <p:nvPr/>
        </p:nvSpPr>
        <p:spPr bwMode="auto">
          <a:xfrm>
            <a:off x="1550988" y="2847975"/>
            <a:ext cx="36718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 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Rt△A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BAD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1601788" y="4046538"/>
            <a:ext cx="5114925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 </a:t>
            </a:r>
            <a:r>
              <a:rPr lang="en-US" altLang="zh-CN" sz="2100" b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100" b="1" i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en-US" altLang="zh-CN" sz="2100" b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≌Rt△</a:t>
            </a:r>
            <a:r>
              <a:rPr lang="en-US" altLang="zh-CN" sz="2100" b="1" i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BAD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(HL).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BC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﹦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64520" name="组合 30"/>
          <p:cNvGrpSpPr/>
          <p:nvPr/>
        </p:nvGrpSpPr>
        <p:grpSpPr bwMode="auto">
          <a:xfrm>
            <a:off x="6025398" y="2480469"/>
            <a:ext cx="2736850" cy="1679575"/>
            <a:chOff x="5868144" y="3787072"/>
            <a:chExt cx="2682411" cy="1647082"/>
          </a:xfrm>
        </p:grpSpPr>
        <p:sp>
          <p:nvSpPr>
            <p:cNvPr id="64521" name="AutoShape 8"/>
            <p:cNvSpPr>
              <a:spLocks noChangeArrowheads="1"/>
            </p:cNvSpPr>
            <p:nvPr/>
          </p:nvSpPr>
          <p:spPr bwMode="auto">
            <a:xfrm rot="12651509" flipH="1">
              <a:off x="6365271" y="4428900"/>
              <a:ext cx="1705511" cy="1005254"/>
            </a:xfrm>
            <a:prstGeom prst="rtTriangle">
              <a:avLst/>
            </a:prstGeom>
            <a:noFill/>
            <a:ln w="25400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4522" name="AutoShape 7"/>
            <p:cNvSpPr>
              <a:spLocks noChangeArrowheads="1"/>
            </p:cNvSpPr>
            <p:nvPr/>
          </p:nvSpPr>
          <p:spPr bwMode="auto">
            <a:xfrm rot="9009058">
              <a:off x="6365103" y="4427462"/>
              <a:ext cx="1705511" cy="1005254"/>
            </a:xfrm>
            <a:prstGeom prst="rtTriangle">
              <a:avLst/>
            </a:prstGeom>
            <a:noFill/>
            <a:ln w="25400">
              <a:solidFill>
                <a:srgbClr val="CC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4523" name="Text Box 10"/>
            <p:cNvSpPr txBox="1">
              <a:spLocks noChangeArrowheads="1"/>
            </p:cNvSpPr>
            <p:nvPr/>
          </p:nvSpPr>
          <p:spPr bwMode="auto">
            <a:xfrm>
              <a:off x="5868144" y="4805527"/>
              <a:ext cx="353591" cy="405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4524" name="Text Box 10"/>
            <p:cNvSpPr txBox="1">
              <a:spLocks noChangeArrowheads="1"/>
            </p:cNvSpPr>
            <p:nvPr/>
          </p:nvSpPr>
          <p:spPr bwMode="auto">
            <a:xfrm>
              <a:off x="8196964" y="4782076"/>
              <a:ext cx="353591" cy="405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4525" name="Text Box 10"/>
            <p:cNvSpPr txBox="1">
              <a:spLocks noChangeArrowheads="1"/>
            </p:cNvSpPr>
            <p:nvPr/>
          </p:nvSpPr>
          <p:spPr bwMode="auto">
            <a:xfrm>
              <a:off x="6541904" y="3787072"/>
              <a:ext cx="367909" cy="405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D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4526" name="Text Box 10"/>
            <p:cNvSpPr txBox="1">
              <a:spLocks noChangeArrowheads="1"/>
            </p:cNvSpPr>
            <p:nvPr/>
          </p:nvSpPr>
          <p:spPr bwMode="auto">
            <a:xfrm>
              <a:off x="7640523" y="3794104"/>
              <a:ext cx="353591" cy="405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C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33"/>
          <p:cNvGrpSpPr/>
          <p:nvPr/>
        </p:nvGrpSpPr>
        <p:grpSpPr bwMode="auto">
          <a:xfrm>
            <a:off x="1560018" y="1724596"/>
            <a:ext cx="7184087" cy="965937"/>
            <a:chOff x="1352921" y="1899714"/>
            <a:chExt cx="8901919" cy="1287322"/>
          </a:xfrm>
        </p:grpSpPr>
        <p:sp>
          <p:nvSpPr>
            <p:cNvPr id="64528" name="AutoShape 33"/>
            <p:cNvSpPr>
              <a:spLocks noChangeArrowheads="1"/>
            </p:cNvSpPr>
            <p:nvPr/>
          </p:nvSpPr>
          <p:spPr bwMode="auto">
            <a:xfrm>
              <a:off x="7151565" y="1899714"/>
              <a:ext cx="3103275" cy="943598"/>
            </a:xfrm>
            <a:prstGeom prst="wedgeRectCallout">
              <a:avLst>
                <a:gd name="adj1" fmla="val -76384"/>
                <a:gd name="adj2" fmla="val 50653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应用“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HL”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的前提条件是在直角三角形中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.</a:t>
              </a:r>
              <a:endPara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1352921" y="2135537"/>
              <a:ext cx="4809553" cy="1051499"/>
            </a:xfrm>
            <a:prstGeom prst="rect">
              <a:avLst/>
            </a:prstGeom>
            <a:noFill/>
            <a:ln w="9525" cap="flat" cmpd="sng" algn="ctr">
              <a:solidFill>
                <a:schemeClr val="accent6">
                  <a:lumMod val="50000"/>
                </a:schemeClr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lnSpc>
                  <a:spcPct val="70000"/>
                </a:lnSpc>
                <a:defRPr/>
              </a:pPr>
              <a:endParaRPr lang="zh-CN" altLang="en-US" sz="2100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6" name="组合 25"/>
          <p:cNvGrpSpPr/>
          <p:nvPr/>
        </p:nvGrpSpPr>
        <p:grpSpPr bwMode="auto">
          <a:xfrm>
            <a:off x="1608138" y="3315024"/>
            <a:ext cx="4354512" cy="728341"/>
            <a:chOff x="1762760" y="4044748"/>
            <a:chExt cx="5808659" cy="968919"/>
          </a:xfrm>
        </p:grpSpPr>
        <p:sp>
          <p:nvSpPr>
            <p:cNvPr id="38" name="矩形 37"/>
            <p:cNvSpPr/>
            <p:nvPr/>
          </p:nvSpPr>
          <p:spPr bwMode="auto">
            <a:xfrm>
              <a:off x="1762760" y="4092893"/>
              <a:ext cx="1730103" cy="920774"/>
            </a:xfrm>
            <a:prstGeom prst="rect">
              <a:avLst/>
            </a:prstGeom>
            <a:noFill/>
            <a:ln w="12700" cap="flat" cmpd="sng" algn="ctr">
              <a:solidFill>
                <a:schemeClr val="accent6">
                  <a:lumMod val="50000"/>
                </a:schemeClr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4532" name="AutoShape 34"/>
            <p:cNvSpPr>
              <a:spLocks noChangeArrowheads="1"/>
            </p:cNvSpPr>
            <p:nvPr/>
          </p:nvSpPr>
          <p:spPr bwMode="auto">
            <a:xfrm>
              <a:off x="4428490" y="4044748"/>
              <a:ext cx="3142929" cy="895985"/>
            </a:xfrm>
            <a:prstGeom prst="wedgeRectCallout">
              <a:avLst>
                <a:gd name="adj1" fmla="val -86333"/>
                <a:gd name="adj2" fmla="val 12324"/>
              </a:avLst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这是应用“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HL”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判定方法的书写格式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.</a:t>
              </a:r>
              <a:endPara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</p:txBody>
        </p:sp>
      </p:grpSp>
      <p:grpSp>
        <p:nvGrpSpPr>
          <p:cNvPr id="7" name="组合 26"/>
          <p:cNvGrpSpPr/>
          <p:nvPr/>
        </p:nvGrpSpPr>
        <p:grpSpPr bwMode="auto">
          <a:xfrm>
            <a:off x="1625600" y="4160838"/>
            <a:ext cx="6824315" cy="757237"/>
            <a:chOff x="827723" y="5372100"/>
            <a:chExt cx="9097715" cy="1007746"/>
          </a:xfrm>
        </p:grpSpPr>
        <p:sp>
          <p:nvSpPr>
            <p:cNvPr id="41" name="矩形 40"/>
            <p:cNvSpPr/>
            <p:nvPr/>
          </p:nvSpPr>
          <p:spPr bwMode="auto">
            <a:xfrm>
              <a:off x="827723" y="5372100"/>
              <a:ext cx="4759667" cy="1007746"/>
            </a:xfrm>
            <a:prstGeom prst="rect">
              <a:avLst/>
            </a:prstGeom>
            <a:noFill/>
            <a:ln w="9525" cap="flat" cmpd="sng" algn="ctr">
              <a:solidFill>
                <a:schemeClr val="accent6">
                  <a:lumMod val="50000"/>
                </a:schemeClr>
              </a:solidFill>
              <a:prstDash val="dashDot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4535" name="AutoShape 35"/>
            <p:cNvSpPr>
              <a:spLocks noChangeArrowheads="1"/>
            </p:cNvSpPr>
            <p:nvPr/>
          </p:nvSpPr>
          <p:spPr bwMode="auto">
            <a:xfrm>
              <a:off x="5942264" y="5444490"/>
              <a:ext cx="3983174" cy="935356"/>
            </a:xfrm>
            <a:prstGeom prst="wedgeRectCallout">
              <a:avLst>
                <a:gd name="adj1" fmla="val -72509"/>
                <a:gd name="adj2" fmla="val 30583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r>
                <a: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利用全等证明两条线段相等，这是常见的思路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.</a:t>
              </a:r>
              <a:endPara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</p:txBody>
        </p:sp>
      </p:grpSp>
      <p:grpSp>
        <p:nvGrpSpPr>
          <p:cNvPr id="39" name="组合 2"/>
          <p:cNvGrpSpPr/>
          <p:nvPr/>
        </p:nvGrpSpPr>
        <p:grpSpPr bwMode="auto">
          <a:xfrm>
            <a:off x="25167" y="-45550"/>
            <a:ext cx="2006600" cy="477837"/>
            <a:chOff x="123" y="40"/>
            <a:chExt cx="3160" cy="752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64888" y="510806"/>
            <a:ext cx="7190732" cy="492440"/>
            <a:chOff x="547796" y="527898"/>
            <a:chExt cx="7190732" cy="492440"/>
          </a:xfrm>
        </p:grpSpPr>
        <p:sp>
          <p:nvSpPr>
            <p:cNvPr id="64548" name="文本框 8"/>
            <p:cNvSpPr txBox="1">
              <a:spLocks noChangeArrowheads="1"/>
            </p:cNvSpPr>
            <p:nvPr/>
          </p:nvSpPr>
          <p:spPr bwMode="auto">
            <a:xfrm>
              <a:off x="2490788" y="544513"/>
              <a:ext cx="524774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利用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“HL”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定理判定直角三角形全等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grpSp>
          <p:nvGrpSpPr>
            <p:cNvPr id="45" name="组合 6"/>
            <p:cNvGrpSpPr/>
            <p:nvPr/>
          </p:nvGrpSpPr>
          <p:grpSpPr bwMode="auto">
            <a:xfrm>
              <a:off x="547796" y="527898"/>
              <a:ext cx="2274656" cy="492440"/>
              <a:chOff x="402069" y="545931"/>
              <a:chExt cx="2273908" cy="492762"/>
            </a:xfrm>
          </p:grpSpPr>
          <p:grpSp>
            <p:nvGrpSpPr>
              <p:cNvPr id="46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8" name="椭圆 47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7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1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5"/>
          <p:cNvSpPr>
            <a:spLocks noChangeArrowheads="1"/>
          </p:cNvSpPr>
          <p:nvPr/>
        </p:nvSpPr>
        <p:spPr bwMode="auto">
          <a:xfrm>
            <a:off x="1736725" y="750888"/>
            <a:ext cx="6264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solidFill>
                  <a:srgbClr val="000000"/>
                </a:solidFill>
                <a:latin typeface="+mn-lt"/>
                <a:ea typeface="黑体" panose="02010609060101010101" pitchFamily="49" charset="-122"/>
                <a:sym typeface="Franklin Gothic Book" panose="020B0503020102020204" pitchFamily="34" charset="0"/>
              </a:rPr>
              <a:t>                   </a:t>
            </a:r>
            <a:endParaRPr lang="en-US" altLang="zh-CN" i="1">
              <a:solidFill>
                <a:srgbClr val="000000"/>
              </a:solidFill>
              <a:latin typeface="+mn-lt"/>
              <a:ea typeface="黑体" panose="02010609060101010101" pitchFamily="49" charset="-122"/>
              <a:sym typeface="Franklin Gothic Book" panose="020B0503020102020204" pitchFamily="34" charset="0"/>
            </a:endParaRPr>
          </a:p>
        </p:txBody>
      </p:sp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657964" y="972311"/>
            <a:ext cx="8372999" cy="363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rgbClr val="02B3C5"/>
              </a:buClr>
              <a:buSzPct val="70000"/>
            </a:pPr>
            <a:r>
              <a:rPr lang="en-US" altLang="en-US" sz="2400" b="1" dirty="0" err="1" smtClean="0">
                <a:solidFill>
                  <a:srgbClr val="0D0C0B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如图</a:t>
            </a:r>
            <a:r>
              <a:rPr lang="en-US" altLang="en-US" sz="2400" b="1" dirty="0" smtClean="0">
                <a:solidFill>
                  <a:srgbClr val="0D0C0B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，</a:t>
            </a:r>
            <a:r>
              <a:rPr lang="en-US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ACB =∠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ADB=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90 ° </a:t>
            </a:r>
            <a:r>
              <a:rPr lang="en-US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，</a:t>
            </a:r>
            <a:r>
              <a:rPr lang="en-US" altLang="en-US" sz="2400" b="1" dirty="0" err="1">
                <a:solidFill>
                  <a:srgbClr val="0D0C0B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要证明△</a:t>
            </a:r>
            <a:r>
              <a:rPr lang="en-US" altLang="zh-CN" sz="2400" b="1" i="1" dirty="0" err="1">
                <a:solidFill>
                  <a:srgbClr val="0D0C0B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ABC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≌</a:t>
            </a:r>
            <a:r>
              <a:rPr lang="en-US" altLang="zh-CN" sz="2400" b="1" dirty="0" smtClean="0">
                <a:solidFill>
                  <a:srgbClr val="0D0C0B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△</a:t>
            </a:r>
            <a:r>
              <a:rPr lang="en-US" altLang="zh-CN" sz="2400" b="1" i="1" dirty="0">
                <a:solidFill>
                  <a:srgbClr val="0D0C0B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BAD</a:t>
            </a:r>
            <a:r>
              <a:rPr lang="en-US" altLang="en-US" sz="2400" b="1" dirty="0">
                <a:solidFill>
                  <a:srgbClr val="0D0C0B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，还需一个什么条件？把这些条件都写出来，并在相应的括号内填写出判定它们全等的理由</a:t>
            </a:r>
            <a:r>
              <a:rPr lang="en-US" altLang="zh-CN" sz="2400" b="1" dirty="0">
                <a:solidFill>
                  <a:srgbClr val="0D0C0B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.</a:t>
            </a:r>
            <a:endParaRPr lang="en-US" altLang="zh-CN" sz="2400" b="1" dirty="0">
              <a:solidFill>
                <a:srgbClr val="0D0C0B"/>
              </a:solidFill>
              <a:latin typeface="+mn-lt"/>
              <a:ea typeface="楷体" panose="02010609060101010101" pitchFamily="49" charset="-122"/>
              <a:sym typeface="华文楷体" panose="0201060004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   （</a:t>
            </a:r>
            <a:r>
              <a:rPr lang="en-US" altLang="zh-CN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1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）</a:t>
            </a:r>
            <a:r>
              <a:rPr lang="en-US" altLang="en-US" sz="2100" b="1" u="sng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                                 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（          ）</a:t>
            </a:r>
            <a:endParaRPr lang="en-US" altLang="en-US" sz="2100" b="1" dirty="0">
              <a:solidFill>
                <a:srgbClr val="0D0C0B"/>
              </a:solidFill>
              <a:latin typeface="+mn-lt"/>
              <a:ea typeface="黑体" panose="02010609060101010101" pitchFamily="49" charset="-122"/>
              <a:sym typeface="华文楷体" panose="0201060004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   （</a:t>
            </a:r>
            <a:r>
              <a:rPr lang="en-US" altLang="zh-CN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2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）</a:t>
            </a:r>
            <a:r>
              <a:rPr lang="en-US" altLang="en-US" sz="2100" b="1" u="sng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                                 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（          ）</a:t>
            </a:r>
            <a:endParaRPr lang="en-US" altLang="en-US" sz="2100" b="1" dirty="0">
              <a:solidFill>
                <a:srgbClr val="0D0C0B"/>
              </a:solidFill>
              <a:latin typeface="+mn-lt"/>
              <a:ea typeface="黑体" panose="02010609060101010101" pitchFamily="49" charset="-122"/>
              <a:sym typeface="华文楷体" panose="0201060004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   （</a:t>
            </a:r>
            <a:r>
              <a:rPr lang="en-US" altLang="zh-CN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3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）</a:t>
            </a:r>
            <a:r>
              <a:rPr lang="en-US" altLang="en-US" sz="2100" b="1" u="sng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                                 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（          ） </a:t>
            </a:r>
            <a:endParaRPr lang="en-US" altLang="en-US" sz="2100" b="1" dirty="0">
              <a:solidFill>
                <a:srgbClr val="0D0C0B"/>
              </a:solidFill>
              <a:latin typeface="+mn-lt"/>
              <a:ea typeface="黑体" panose="02010609060101010101" pitchFamily="49" charset="-122"/>
              <a:sym typeface="华文楷体" panose="02010600040101010101" pitchFamily="2" charset="-122"/>
            </a:endParaRPr>
          </a:p>
          <a:p>
            <a:pPr marL="342900" indent="-342900">
              <a:lnSpc>
                <a:spcPct val="13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   （</a:t>
            </a:r>
            <a:r>
              <a:rPr lang="en-US" altLang="zh-CN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4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）</a:t>
            </a:r>
            <a:r>
              <a:rPr lang="en-US" altLang="en-US" sz="2100" b="1" u="sng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                                 </a:t>
            </a:r>
            <a:r>
              <a:rPr lang="en-US" altLang="en-US" sz="2100" b="1" dirty="0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华文楷体" panose="02010600040101010101" pitchFamily="2" charset="-122"/>
              </a:rPr>
              <a:t>（          ）</a:t>
            </a:r>
            <a:endParaRPr lang="en-US" altLang="en-US" sz="2100" b="1" dirty="0">
              <a:solidFill>
                <a:srgbClr val="0D0C0B"/>
              </a:solidFill>
              <a:latin typeface="+mn-lt"/>
              <a:ea typeface="黑体" panose="02010609060101010101" pitchFamily="49" charset="-122"/>
              <a:sym typeface="华文楷体" panose="02010600040101010101" pitchFamily="2" charset="-122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buClr>
                <a:srgbClr val="02B3C5"/>
              </a:buClr>
              <a:buSzPct val="70000"/>
            </a:pPr>
            <a:endParaRPr lang="en-US" altLang="en-US" sz="2100" b="1" dirty="0">
              <a:solidFill>
                <a:srgbClr val="0D0C0B"/>
              </a:solidFill>
              <a:latin typeface="+mn-lt"/>
              <a:ea typeface="黑体" panose="02010609060101010101" pitchFamily="49" charset="-122"/>
              <a:sym typeface="华文楷体" panose="02010600040101010101" pitchFamily="2" charset="-122"/>
            </a:endParaRPr>
          </a:p>
        </p:txBody>
      </p:sp>
      <p:grpSp>
        <p:nvGrpSpPr>
          <p:cNvPr id="65539" name="Group 3"/>
          <p:cNvGrpSpPr/>
          <p:nvPr/>
        </p:nvGrpSpPr>
        <p:grpSpPr bwMode="auto">
          <a:xfrm>
            <a:off x="5486400" y="3203575"/>
            <a:ext cx="2514600" cy="1354138"/>
            <a:chOff x="0" y="0"/>
            <a:chExt cx="2592" cy="1416"/>
          </a:xfrm>
        </p:grpSpPr>
        <p:grpSp>
          <p:nvGrpSpPr>
            <p:cNvPr id="65540" name="Group 4"/>
            <p:cNvGrpSpPr/>
            <p:nvPr/>
          </p:nvGrpSpPr>
          <p:grpSpPr bwMode="auto">
            <a:xfrm>
              <a:off x="240" y="216"/>
              <a:ext cx="2064" cy="924"/>
              <a:chOff x="0" y="0"/>
              <a:chExt cx="2064" cy="924"/>
            </a:xfrm>
          </p:grpSpPr>
          <p:sp>
            <p:nvSpPr>
              <p:cNvPr id="65541" name="AutoShape 5"/>
              <p:cNvSpPr>
                <a:spLocks noChangeArrowheads="1"/>
              </p:cNvSpPr>
              <p:nvPr/>
            </p:nvSpPr>
            <p:spPr bwMode="auto">
              <a:xfrm>
                <a:off x="0" y="12"/>
                <a:ext cx="2064" cy="912"/>
              </a:xfrm>
              <a:prstGeom prst="triangle">
                <a:avLst>
                  <a:gd name="adj" fmla="val 76741"/>
                </a:avLst>
              </a:prstGeom>
              <a:noFill/>
              <a:ln w="38100">
                <a:solidFill>
                  <a:srgbClr val="0D0C0B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i="1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  <a:sym typeface="Calibri" panose="020F0502020204030204" charset="0"/>
                </a:endParaRPr>
              </a:p>
            </p:txBody>
          </p:sp>
          <p:sp>
            <p:nvSpPr>
              <p:cNvPr id="65542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64" cy="912"/>
              </a:xfrm>
              <a:prstGeom prst="triangle">
                <a:avLst>
                  <a:gd name="adj" fmla="val 24417"/>
                </a:avLst>
              </a:prstGeom>
              <a:noFill/>
              <a:ln w="38100">
                <a:solidFill>
                  <a:srgbClr val="0D0C0B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i="1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  <a:sym typeface="Calibri" panose="020F0502020204030204" charset="0"/>
                </a:endParaRPr>
              </a:p>
            </p:txBody>
          </p:sp>
          <p:grpSp>
            <p:nvGrpSpPr>
              <p:cNvPr id="65543" name="Group 7"/>
              <p:cNvGrpSpPr/>
              <p:nvPr/>
            </p:nvGrpSpPr>
            <p:grpSpPr bwMode="auto">
              <a:xfrm rot="9000000" flipH="1" flipV="1">
                <a:off x="1469" y="54"/>
                <a:ext cx="144" cy="164"/>
                <a:chOff x="825" y="-14"/>
                <a:chExt cx="144" cy="144"/>
              </a:xfrm>
            </p:grpSpPr>
            <p:sp>
              <p:nvSpPr>
                <p:cNvPr id="65544" name="Line 8"/>
                <p:cNvSpPr>
                  <a:spLocks noChangeShapeType="1"/>
                </p:cNvSpPr>
                <p:nvPr/>
              </p:nvSpPr>
              <p:spPr bwMode="auto">
                <a:xfrm>
                  <a:off x="831" y="-14"/>
                  <a:ext cx="1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  <p:sp>
              <p:nvSpPr>
                <p:cNvPr id="65545" name="Line 9"/>
                <p:cNvSpPr>
                  <a:spLocks noChangeShapeType="1"/>
                </p:cNvSpPr>
                <p:nvPr/>
              </p:nvSpPr>
              <p:spPr bwMode="auto">
                <a:xfrm rot="5400000">
                  <a:off x="884" y="18"/>
                  <a:ext cx="1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</p:grpSp>
          <p:grpSp>
            <p:nvGrpSpPr>
              <p:cNvPr id="65546" name="Group 10"/>
              <p:cNvGrpSpPr/>
              <p:nvPr/>
            </p:nvGrpSpPr>
            <p:grpSpPr bwMode="auto">
              <a:xfrm rot="7200000" flipH="1" flipV="1">
                <a:off x="441" y="14"/>
                <a:ext cx="144" cy="165"/>
                <a:chOff x="880" y="-24"/>
                <a:chExt cx="144" cy="144"/>
              </a:xfrm>
            </p:grpSpPr>
            <p:sp>
              <p:nvSpPr>
                <p:cNvPr id="65547" name="Line 11"/>
                <p:cNvSpPr>
                  <a:spLocks noChangeShapeType="1"/>
                </p:cNvSpPr>
                <p:nvPr/>
              </p:nvSpPr>
              <p:spPr bwMode="auto">
                <a:xfrm>
                  <a:off x="883" y="-24"/>
                  <a:ext cx="1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  <p:sp>
              <p:nvSpPr>
                <p:cNvPr id="65548" name="Line 12"/>
                <p:cNvSpPr>
                  <a:spLocks noChangeShapeType="1"/>
                </p:cNvSpPr>
                <p:nvPr/>
              </p:nvSpPr>
              <p:spPr bwMode="auto">
                <a:xfrm rot="5400000">
                  <a:off x="939" y="26"/>
                  <a:ext cx="1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</p:grpSp>
        </p:grpSp>
        <p:sp>
          <p:nvSpPr>
            <p:cNvPr id="65549" name="Text Box 13"/>
            <p:cNvSpPr>
              <a:spLocks noChangeArrowheads="1"/>
            </p:cNvSpPr>
            <p:nvPr/>
          </p:nvSpPr>
          <p:spPr bwMode="auto">
            <a:xfrm>
              <a:off x="0" y="1031"/>
              <a:ext cx="288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rgbClr val="0D0C0B"/>
                  </a:solidFill>
                  <a:latin typeface="+mn-lt"/>
                  <a:ea typeface="黑体" panose="02010609060101010101" pitchFamily="49" charset="-122"/>
                  <a:sym typeface="Calibri" panose="020F0502020204030204" charset="0"/>
                </a:rPr>
                <a:t>A</a:t>
              </a:r>
              <a:endParaRPr lang="en-US" altLang="zh-CN" i="1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endParaRPr>
            </a:p>
          </p:txBody>
        </p:sp>
        <p:sp>
          <p:nvSpPr>
            <p:cNvPr id="65550" name="Text Box 14"/>
            <p:cNvSpPr>
              <a:spLocks noChangeArrowheads="1"/>
            </p:cNvSpPr>
            <p:nvPr/>
          </p:nvSpPr>
          <p:spPr bwMode="auto">
            <a:xfrm>
              <a:off x="2304" y="1008"/>
              <a:ext cx="288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rgbClr val="0D0C0B"/>
                  </a:solidFill>
                  <a:latin typeface="+mn-lt"/>
                  <a:ea typeface="黑体" panose="02010609060101010101" pitchFamily="49" charset="-122"/>
                  <a:sym typeface="Calibri" panose="020F0502020204030204" charset="0"/>
                </a:rPr>
                <a:t>B</a:t>
              </a:r>
              <a:endParaRPr lang="en-US" altLang="zh-CN" i="1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endParaRPr>
            </a:p>
          </p:txBody>
        </p:sp>
        <p:sp>
          <p:nvSpPr>
            <p:cNvPr id="65551" name="Text Box 15"/>
            <p:cNvSpPr>
              <a:spLocks noChangeArrowheads="1"/>
            </p:cNvSpPr>
            <p:nvPr/>
          </p:nvSpPr>
          <p:spPr bwMode="auto">
            <a:xfrm>
              <a:off x="480" y="0"/>
              <a:ext cx="288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rgbClr val="0D0C0B"/>
                  </a:solidFill>
                  <a:latin typeface="+mn-lt"/>
                  <a:ea typeface="黑体" panose="02010609060101010101" pitchFamily="49" charset="-122"/>
                  <a:sym typeface="Calibri" panose="020F0502020204030204" charset="0"/>
                </a:rPr>
                <a:t>D</a:t>
              </a:r>
              <a:endParaRPr lang="en-US" altLang="zh-CN" i="1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endParaRPr>
            </a:p>
          </p:txBody>
        </p:sp>
        <p:sp>
          <p:nvSpPr>
            <p:cNvPr id="65552" name="Text Box 16"/>
            <p:cNvSpPr>
              <a:spLocks noChangeArrowheads="1"/>
            </p:cNvSpPr>
            <p:nvPr/>
          </p:nvSpPr>
          <p:spPr bwMode="auto">
            <a:xfrm>
              <a:off x="1872" y="24"/>
              <a:ext cx="288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i="1">
                  <a:solidFill>
                    <a:srgbClr val="0D0C0B"/>
                  </a:solidFill>
                  <a:latin typeface="+mn-lt"/>
                  <a:ea typeface="黑体" panose="02010609060101010101" pitchFamily="49" charset="-122"/>
                  <a:sym typeface="Calibri" panose="020F0502020204030204" charset="0"/>
                </a:rPr>
                <a:t>C</a:t>
              </a:r>
              <a:endParaRPr lang="en-US" altLang="zh-CN" i="1">
                <a:solidFill>
                  <a:srgbClr val="0D0C0B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endParaRPr>
            </a:p>
          </p:txBody>
        </p:sp>
      </p:grpSp>
      <p:sp>
        <p:nvSpPr>
          <p:cNvPr id="15379" name="Rectangle 18"/>
          <p:cNvSpPr>
            <a:spLocks noChangeArrowheads="1"/>
          </p:cNvSpPr>
          <p:nvPr/>
        </p:nvSpPr>
        <p:spPr bwMode="auto">
          <a:xfrm>
            <a:off x="2014675" y="2561348"/>
            <a:ext cx="107112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AD=BC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5380" name="Rectangle 19"/>
          <p:cNvSpPr>
            <a:spLocks noChangeArrowheads="1"/>
          </p:cNvSpPr>
          <p:nvPr/>
        </p:nvSpPr>
        <p:spPr bwMode="auto">
          <a:xfrm>
            <a:off x="1550994" y="3640999"/>
            <a:ext cx="21739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∠ DAB= ∠ CBA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5381" name="Rectangle 20"/>
          <p:cNvSpPr>
            <a:spLocks noChangeArrowheads="1"/>
          </p:cNvSpPr>
          <p:nvPr/>
        </p:nvSpPr>
        <p:spPr bwMode="auto">
          <a:xfrm>
            <a:off x="1987313" y="3091398"/>
            <a:ext cx="107112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BD=AC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5382" name="Rectangle 21"/>
          <p:cNvSpPr>
            <a:spLocks noChangeArrowheads="1"/>
          </p:cNvSpPr>
          <p:nvPr/>
        </p:nvSpPr>
        <p:spPr bwMode="auto">
          <a:xfrm>
            <a:off x="1593864" y="4265905"/>
            <a:ext cx="21739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∠ DBA= ∠ CAB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5383" name="Rectangle 22"/>
          <p:cNvSpPr>
            <a:spLocks noChangeArrowheads="1"/>
          </p:cNvSpPr>
          <p:nvPr/>
        </p:nvSpPr>
        <p:spPr bwMode="auto">
          <a:xfrm>
            <a:off x="4107493" y="2598484"/>
            <a:ext cx="6858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HL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5384" name="Rectangle 23"/>
          <p:cNvSpPr>
            <a:spLocks noChangeArrowheads="1"/>
          </p:cNvSpPr>
          <p:nvPr/>
        </p:nvSpPr>
        <p:spPr bwMode="auto">
          <a:xfrm>
            <a:off x="4051034" y="3199090"/>
            <a:ext cx="7016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 HL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5385" name="Rectangle 24"/>
          <p:cNvSpPr>
            <a:spLocks noChangeArrowheads="1"/>
          </p:cNvSpPr>
          <p:nvPr/>
        </p:nvSpPr>
        <p:spPr bwMode="auto">
          <a:xfrm>
            <a:off x="4028712" y="3744167"/>
            <a:ext cx="7858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AAS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5386" name="Rectangle 25"/>
          <p:cNvSpPr>
            <a:spLocks noChangeArrowheads="1"/>
          </p:cNvSpPr>
          <p:nvPr/>
        </p:nvSpPr>
        <p:spPr bwMode="auto">
          <a:xfrm>
            <a:off x="4051034" y="4317619"/>
            <a:ext cx="7350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AAS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5387" name="Line 27"/>
          <p:cNvSpPr>
            <a:spLocks noChangeShapeType="1"/>
          </p:cNvSpPr>
          <p:nvPr/>
        </p:nvSpPr>
        <p:spPr bwMode="auto">
          <a:xfrm>
            <a:off x="5735638" y="4294188"/>
            <a:ext cx="1998662" cy="0"/>
          </a:xfrm>
          <a:prstGeom prst="line">
            <a:avLst/>
          </a:prstGeom>
          <a:noFill/>
          <a:ln w="28575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388" name="Line 30"/>
          <p:cNvSpPr>
            <a:spLocks noChangeShapeType="1"/>
          </p:cNvSpPr>
          <p:nvPr/>
        </p:nvSpPr>
        <p:spPr bwMode="auto">
          <a:xfrm>
            <a:off x="5811838" y="3814763"/>
            <a:ext cx="112712" cy="21748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389" name="Line 31"/>
          <p:cNvSpPr>
            <a:spLocks noChangeShapeType="1"/>
          </p:cNvSpPr>
          <p:nvPr/>
        </p:nvSpPr>
        <p:spPr bwMode="auto">
          <a:xfrm flipH="1">
            <a:off x="7323138" y="3760788"/>
            <a:ext cx="215900" cy="857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6" name="Group 32"/>
          <p:cNvGrpSpPr/>
          <p:nvPr/>
        </p:nvGrpSpPr>
        <p:grpSpPr bwMode="auto">
          <a:xfrm>
            <a:off x="7053263" y="3814763"/>
            <a:ext cx="107950" cy="215900"/>
            <a:chOff x="0" y="0"/>
            <a:chExt cx="182" cy="136"/>
          </a:xfrm>
        </p:grpSpPr>
        <p:sp>
          <p:nvSpPr>
            <p:cNvPr id="65565" name="Line 33"/>
            <p:cNvSpPr>
              <a:spLocks noChangeShapeType="1"/>
            </p:cNvSpPr>
            <p:nvPr/>
          </p:nvSpPr>
          <p:spPr bwMode="auto">
            <a:xfrm>
              <a:off x="0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6" name="Line 34"/>
            <p:cNvSpPr>
              <a:spLocks noChangeShapeType="1"/>
            </p:cNvSpPr>
            <p:nvPr/>
          </p:nvSpPr>
          <p:spPr bwMode="auto">
            <a:xfrm>
              <a:off x="91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7" name="Group 35"/>
          <p:cNvGrpSpPr/>
          <p:nvPr/>
        </p:nvGrpSpPr>
        <p:grpSpPr bwMode="auto">
          <a:xfrm>
            <a:off x="6283325" y="3814763"/>
            <a:ext cx="215900" cy="161925"/>
            <a:chOff x="0" y="0"/>
            <a:chExt cx="182" cy="136"/>
          </a:xfrm>
        </p:grpSpPr>
        <p:sp>
          <p:nvSpPr>
            <p:cNvPr id="65568" name="Line 36"/>
            <p:cNvSpPr>
              <a:spLocks noChangeShapeType="1"/>
            </p:cNvSpPr>
            <p:nvPr/>
          </p:nvSpPr>
          <p:spPr bwMode="auto">
            <a:xfrm>
              <a:off x="0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69" name="Line 37"/>
            <p:cNvSpPr>
              <a:spLocks noChangeShapeType="1"/>
            </p:cNvSpPr>
            <p:nvPr/>
          </p:nvSpPr>
          <p:spPr bwMode="auto">
            <a:xfrm>
              <a:off x="91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14355" name="Arc 39"/>
          <p:cNvSpPr>
            <a:spLocks noChangeArrowheads="1"/>
          </p:cNvSpPr>
          <p:nvPr/>
        </p:nvSpPr>
        <p:spPr bwMode="auto">
          <a:xfrm rot="4163957">
            <a:off x="5913487" y="3939299"/>
            <a:ext cx="215900" cy="593725"/>
          </a:xfrm>
          <a:custGeom>
            <a:avLst/>
            <a:gdLst>
              <a:gd name="T0" fmla="*/ 0 w 17263"/>
              <a:gd name="T1" fmla="*/ 1017 h 21600"/>
              <a:gd name="T2" fmla="*/ 6550 w 17263"/>
              <a:gd name="T3" fmla="*/ 0 h 21600"/>
              <a:gd name="T4" fmla="*/ 17263 w 17263"/>
              <a:gd name="T5" fmla="*/ 2843 h 21600"/>
              <a:gd name="T6" fmla="*/ 0 w 17263"/>
              <a:gd name="T7" fmla="*/ 1017 h 21600"/>
              <a:gd name="T8" fmla="*/ 6550 w 17263"/>
              <a:gd name="T9" fmla="*/ 0 h 21600"/>
              <a:gd name="T10" fmla="*/ 17263 w 17263"/>
              <a:gd name="T11" fmla="*/ 2843 h 21600"/>
              <a:gd name="T12" fmla="*/ 6550 w 17263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63" h="21600">
                <a:moveTo>
                  <a:pt x="0" y="1017"/>
                </a:moveTo>
                <a:cubicBezTo>
                  <a:pt x="2118" y="343"/>
                  <a:pt x="4327" y="-1"/>
                  <a:pt x="6550" y="0"/>
                </a:cubicBezTo>
                <a:cubicBezTo>
                  <a:pt x="10307" y="0"/>
                  <a:pt x="14000" y="980"/>
                  <a:pt x="17263" y="2843"/>
                </a:cubicBezTo>
              </a:path>
              <a:path w="17263" h="21600">
                <a:moveTo>
                  <a:pt x="0" y="1017"/>
                </a:moveTo>
                <a:cubicBezTo>
                  <a:pt x="2118" y="343"/>
                  <a:pt x="4327" y="-1"/>
                  <a:pt x="6550" y="0"/>
                </a:cubicBezTo>
                <a:cubicBezTo>
                  <a:pt x="10307" y="0"/>
                  <a:pt x="14000" y="980"/>
                  <a:pt x="17263" y="2843"/>
                </a:cubicBezTo>
                <a:lnTo>
                  <a:pt x="6550" y="216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397" name="Arc 40"/>
          <p:cNvSpPr>
            <a:spLocks noChangeArrowheads="1"/>
          </p:cNvSpPr>
          <p:nvPr/>
        </p:nvSpPr>
        <p:spPr bwMode="auto">
          <a:xfrm rot="249137" flipH="1">
            <a:off x="7485063" y="4084638"/>
            <a:ext cx="271462" cy="295275"/>
          </a:xfrm>
          <a:custGeom>
            <a:avLst/>
            <a:gdLst>
              <a:gd name="T0" fmla="*/ 15526 w 20859"/>
              <a:gd name="T1" fmla="*/ 0 h 15016"/>
              <a:gd name="T2" fmla="*/ 20858 w 20859"/>
              <a:gd name="T3" fmla="*/ 9406 h 15016"/>
              <a:gd name="T4" fmla="*/ 15526 w 20859"/>
              <a:gd name="T5" fmla="*/ 0 h 15016"/>
              <a:gd name="T6" fmla="*/ 20858 w 20859"/>
              <a:gd name="T7" fmla="*/ 9406 h 15016"/>
              <a:gd name="T8" fmla="*/ 0 w 20859"/>
              <a:gd name="T9" fmla="*/ 15016 h 15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59" h="15016">
                <a:moveTo>
                  <a:pt x="15526" y="0"/>
                </a:moveTo>
                <a:cubicBezTo>
                  <a:pt x="18072" y="2632"/>
                  <a:pt x="19907" y="5869"/>
                  <a:pt x="20858" y="9406"/>
                </a:cubicBezTo>
              </a:path>
              <a:path w="20859" h="15016">
                <a:moveTo>
                  <a:pt x="15526" y="0"/>
                </a:moveTo>
                <a:cubicBezTo>
                  <a:pt x="18072" y="2632"/>
                  <a:pt x="19907" y="5869"/>
                  <a:pt x="20858" y="9406"/>
                </a:cubicBezTo>
                <a:lnTo>
                  <a:pt x="0" y="15016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8" name="Group 48"/>
          <p:cNvGrpSpPr/>
          <p:nvPr/>
        </p:nvGrpSpPr>
        <p:grpSpPr bwMode="auto">
          <a:xfrm>
            <a:off x="5699125" y="3917950"/>
            <a:ext cx="1995488" cy="463550"/>
            <a:chOff x="8" y="-45"/>
            <a:chExt cx="1676" cy="389"/>
          </a:xfrm>
        </p:grpSpPr>
        <p:sp>
          <p:nvSpPr>
            <p:cNvPr id="65573" name="Arc 41"/>
            <p:cNvSpPr>
              <a:spLocks noChangeArrowheads="1"/>
            </p:cNvSpPr>
            <p:nvPr/>
          </p:nvSpPr>
          <p:spPr bwMode="auto">
            <a:xfrm rot="4163957">
              <a:off x="164" y="-28"/>
              <a:ext cx="254" cy="489"/>
            </a:xfrm>
            <a:custGeom>
              <a:avLst/>
              <a:gdLst>
                <a:gd name="T0" fmla="*/ 0 w 17263"/>
                <a:gd name="T1" fmla="*/ 1017 h 21600"/>
                <a:gd name="T2" fmla="*/ 6550 w 17263"/>
                <a:gd name="T3" fmla="*/ 0 h 21600"/>
                <a:gd name="T4" fmla="*/ 17263 w 17263"/>
                <a:gd name="T5" fmla="*/ 2843 h 21600"/>
                <a:gd name="T6" fmla="*/ 0 w 17263"/>
                <a:gd name="T7" fmla="*/ 1017 h 21600"/>
                <a:gd name="T8" fmla="*/ 6550 w 17263"/>
                <a:gd name="T9" fmla="*/ 0 h 21600"/>
                <a:gd name="T10" fmla="*/ 17263 w 17263"/>
                <a:gd name="T11" fmla="*/ 2843 h 21600"/>
                <a:gd name="T12" fmla="*/ 6550 w 17263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63" h="21600">
                  <a:moveTo>
                    <a:pt x="0" y="1017"/>
                  </a:moveTo>
                  <a:cubicBezTo>
                    <a:pt x="2118" y="343"/>
                    <a:pt x="4327" y="-1"/>
                    <a:pt x="6550" y="0"/>
                  </a:cubicBezTo>
                  <a:cubicBezTo>
                    <a:pt x="10307" y="0"/>
                    <a:pt x="14000" y="980"/>
                    <a:pt x="17263" y="2843"/>
                  </a:cubicBezTo>
                </a:path>
                <a:path w="17263" h="21600">
                  <a:moveTo>
                    <a:pt x="0" y="1017"/>
                  </a:moveTo>
                  <a:cubicBezTo>
                    <a:pt x="2118" y="343"/>
                    <a:pt x="4327" y="-1"/>
                    <a:pt x="6550" y="0"/>
                  </a:cubicBezTo>
                  <a:cubicBezTo>
                    <a:pt x="10307" y="0"/>
                    <a:pt x="14000" y="980"/>
                    <a:pt x="17263" y="2843"/>
                  </a:cubicBezTo>
                  <a:lnTo>
                    <a:pt x="6550" y="21600"/>
                  </a:lnTo>
                  <a:close/>
                </a:path>
              </a:pathLst>
            </a:custGeom>
            <a:noFill/>
            <a:ln w="38100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74" name="Arc 42"/>
            <p:cNvSpPr>
              <a:spLocks noChangeArrowheads="1"/>
            </p:cNvSpPr>
            <p:nvPr/>
          </p:nvSpPr>
          <p:spPr bwMode="auto">
            <a:xfrm rot="4163957">
              <a:off x="152" y="-74"/>
              <a:ext cx="233" cy="542"/>
            </a:xfrm>
            <a:custGeom>
              <a:avLst/>
              <a:gdLst>
                <a:gd name="T0" fmla="*/ 0 w 17263"/>
                <a:gd name="T1" fmla="*/ 1017 h 21600"/>
                <a:gd name="T2" fmla="*/ 6550 w 17263"/>
                <a:gd name="T3" fmla="*/ 0 h 21600"/>
                <a:gd name="T4" fmla="*/ 17263 w 17263"/>
                <a:gd name="T5" fmla="*/ 2843 h 21600"/>
                <a:gd name="T6" fmla="*/ 0 w 17263"/>
                <a:gd name="T7" fmla="*/ 1017 h 21600"/>
                <a:gd name="T8" fmla="*/ 6550 w 17263"/>
                <a:gd name="T9" fmla="*/ 0 h 21600"/>
                <a:gd name="T10" fmla="*/ 17263 w 17263"/>
                <a:gd name="T11" fmla="*/ 2843 h 21600"/>
                <a:gd name="T12" fmla="*/ 6550 w 17263"/>
                <a:gd name="T13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63" h="21600">
                  <a:moveTo>
                    <a:pt x="0" y="1017"/>
                  </a:moveTo>
                  <a:cubicBezTo>
                    <a:pt x="2118" y="343"/>
                    <a:pt x="4327" y="-1"/>
                    <a:pt x="6550" y="0"/>
                  </a:cubicBezTo>
                  <a:cubicBezTo>
                    <a:pt x="10307" y="0"/>
                    <a:pt x="14000" y="980"/>
                    <a:pt x="17263" y="2843"/>
                  </a:cubicBezTo>
                </a:path>
                <a:path w="17263" h="21600">
                  <a:moveTo>
                    <a:pt x="0" y="1017"/>
                  </a:moveTo>
                  <a:cubicBezTo>
                    <a:pt x="2118" y="343"/>
                    <a:pt x="4327" y="-1"/>
                    <a:pt x="6550" y="0"/>
                  </a:cubicBezTo>
                  <a:cubicBezTo>
                    <a:pt x="10307" y="0"/>
                    <a:pt x="14000" y="980"/>
                    <a:pt x="17263" y="2843"/>
                  </a:cubicBezTo>
                  <a:lnTo>
                    <a:pt x="6550" y="21600"/>
                  </a:lnTo>
                  <a:close/>
                </a:path>
              </a:pathLst>
            </a:custGeom>
            <a:noFill/>
            <a:ln w="38100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75" name="Arc 46"/>
            <p:cNvSpPr>
              <a:spLocks noChangeArrowheads="1"/>
            </p:cNvSpPr>
            <p:nvPr/>
          </p:nvSpPr>
          <p:spPr bwMode="auto">
            <a:xfrm rot="249137" flipH="1">
              <a:off x="1433" y="-45"/>
              <a:ext cx="227" cy="248"/>
            </a:xfrm>
            <a:custGeom>
              <a:avLst/>
              <a:gdLst>
                <a:gd name="T0" fmla="*/ 15526 w 20859"/>
                <a:gd name="T1" fmla="*/ 0 h 15016"/>
                <a:gd name="T2" fmla="*/ 20858 w 20859"/>
                <a:gd name="T3" fmla="*/ 9406 h 15016"/>
                <a:gd name="T4" fmla="*/ 15526 w 20859"/>
                <a:gd name="T5" fmla="*/ 0 h 15016"/>
                <a:gd name="T6" fmla="*/ 20858 w 20859"/>
                <a:gd name="T7" fmla="*/ 9406 h 15016"/>
                <a:gd name="T8" fmla="*/ 0 w 20859"/>
                <a:gd name="T9" fmla="*/ 15016 h 15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59" h="15016">
                  <a:moveTo>
                    <a:pt x="15526" y="0"/>
                  </a:moveTo>
                  <a:cubicBezTo>
                    <a:pt x="18072" y="2632"/>
                    <a:pt x="19907" y="5869"/>
                    <a:pt x="20858" y="9406"/>
                  </a:cubicBezTo>
                </a:path>
                <a:path w="20859" h="15016">
                  <a:moveTo>
                    <a:pt x="15526" y="0"/>
                  </a:moveTo>
                  <a:cubicBezTo>
                    <a:pt x="18072" y="2632"/>
                    <a:pt x="19907" y="5869"/>
                    <a:pt x="20858" y="9406"/>
                  </a:cubicBezTo>
                  <a:lnTo>
                    <a:pt x="0" y="15016"/>
                  </a:lnTo>
                  <a:close/>
                </a:path>
              </a:pathLst>
            </a:custGeom>
            <a:noFill/>
            <a:ln w="38100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76" name="Arc 47"/>
            <p:cNvSpPr>
              <a:spLocks noChangeArrowheads="1"/>
            </p:cNvSpPr>
            <p:nvPr/>
          </p:nvSpPr>
          <p:spPr bwMode="auto">
            <a:xfrm rot="249137" flipH="1">
              <a:off x="1457" y="-43"/>
              <a:ext cx="227" cy="248"/>
            </a:xfrm>
            <a:custGeom>
              <a:avLst/>
              <a:gdLst>
                <a:gd name="T0" fmla="*/ 15526 w 20859"/>
                <a:gd name="T1" fmla="*/ 0 h 15016"/>
                <a:gd name="T2" fmla="*/ 20858 w 20859"/>
                <a:gd name="T3" fmla="*/ 9406 h 15016"/>
                <a:gd name="T4" fmla="*/ 15526 w 20859"/>
                <a:gd name="T5" fmla="*/ 0 h 15016"/>
                <a:gd name="T6" fmla="*/ 20858 w 20859"/>
                <a:gd name="T7" fmla="*/ 9406 h 15016"/>
                <a:gd name="T8" fmla="*/ 0 w 20859"/>
                <a:gd name="T9" fmla="*/ 15016 h 15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59" h="15016">
                  <a:moveTo>
                    <a:pt x="15526" y="0"/>
                  </a:moveTo>
                  <a:cubicBezTo>
                    <a:pt x="18072" y="2632"/>
                    <a:pt x="19907" y="5869"/>
                    <a:pt x="20858" y="9406"/>
                  </a:cubicBezTo>
                </a:path>
                <a:path w="20859" h="15016">
                  <a:moveTo>
                    <a:pt x="15526" y="0"/>
                  </a:moveTo>
                  <a:cubicBezTo>
                    <a:pt x="18072" y="2632"/>
                    <a:pt x="19907" y="5869"/>
                    <a:pt x="20858" y="9406"/>
                  </a:cubicBezTo>
                  <a:lnTo>
                    <a:pt x="0" y="15016"/>
                  </a:lnTo>
                  <a:close/>
                </a:path>
              </a:pathLst>
            </a:custGeom>
            <a:noFill/>
            <a:ln w="38100">
              <a:solidFill>
                <a:srgbClr val="FF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46" name="组合 2"/>
          <p:cNvGrpSpPr/>
          <p:nvPr/>
        </p:nvGrpSpPr>
        <p:grpSpPr bwMode="auto">
          <a:xfrm>
            <a:off x="8075" y="-54096"/>
            <a:ext cx="2006600" cy="477837"/>
            <a:chOff x="123" y="40"/>
            <a:chExt cx="3160" cy="752"/>
          </a:xfrm>
        </p:grpSpPr>
        <p:cxnSp>
          <p:nvCxnSpPr>
            <p:cNvPr id="4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4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2"/>
          <p:cNvGrpSpPr/>
          <p:nvPr/>
        </p:nvGrpSpPr>
        <p:grpSpPr bwMode="auto">
          <a:xfrm>
            <a:off x="206379" y="404927"/>
            <a:ext cx="1743075" cy="585673"/>
            <a:chOff x="3308112" y="598488"/>
            <a:chExt cx="1743075" cy="585673"/>
          </a:xfrm>
        </p:grpSpPr>
        <p:sp>
          <p:nvSpPr>
            <p:cNvPr id="51" name="圆角矩形 50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55" name="矩形 1"/>
            <p:cNvSpPr>
              <a:spLocks noChangeArrowheads="1"/>
            </p:cNvSpPr>
            <p:nvPr/>
          </p:nvSpPr>
          <p:spPr bwMode="auto">
            <a:xfrm>
              <a:off x="3308112" y="598488"/>
              <a:ext cx="1743075" cy="585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变式 题  </a:t>
              </a:r>
              <a:r>
                <a:rPr lang="en-US" altLang="zh-CN" sz="2800" b="1" kern="0" dirty="0" smtClean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1</a:t>
              </a:r>
              <a:endParaRPr lang="zh-CN" altLang="en-US" sz="2800" b="1" kern="0" dirty="0" smtClean="0">
                <a:solidFill>
                  <a:prstClr val="white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1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14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29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Top)">
                                      <p:cBhvr>
                                        <p:cTn id="49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9" grpId="0" bldLvl="0"/>
      <p:bldP spid="15380" grpId="0" bldLvl="0"/>
      <p:bldP spid="15381" grpId="0" bldLvl="0"/>
      <p:bldP spid="15382" grpId="0" bldLvl="0"/>
      <p:bldP spid="15383" grpId="0" bldLvl="0"/>
      <p:bldP spid="15384" grpId="0" bldLvl="0"/>
      <p:bldP spid="15385" grpId="0" bldLvl="0"/>
      <p:bldP spid="15386" grpId="0" bldLvl="0"/>
      <p:bldP spid="15387" grpId="0" animBg="1"/>
      <p:bldP spid="15388" grpId="0" animBg="1"/>
      <p:bldP spid="1538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1017158" y="1058476"/>
            <a:ext cx="7672387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>
                <a:ea typeface="楷体" panose="02010609060101010101" pitchFamily="49" charset="-122"/>
              </a:rPr>
              <a:t>如</a:t>
            </a:r>
            <a:r>
              <a:rPr lang="zh-CN" altLang="en-US" b="1" dirty="0">
                <a:ea typeface="楷体" panose="02010609060101010101" pitchFamily="49" charset="-122"/>
              </a:rPr>
              <a:t>图，</a:t>
            </a:r>
            <a:r>
              <a:rPr lang="en-US" altLang="zh-CN" b="1" i="1" dirty="0" smtClean="0">
                <a:ea typeface="楷体" panose="02010609060101010101" pitchFamily="49" charset="-122"/>
              </a:rPr>
              <a:t>AC,BD</a:t>
            </a:r>
            <a:r>
              <a:rPr lang="zh-CN" altLang="en-US" b="1" dirty="0">
                <a:ea typeface="楷体" panose="02010609060101010101" pitchFamily="49" charset="-122"/>
              </a:rPr>
              <a:t>相交于点</a:t>
            </a:r>
            <a:r>
              <a:rPr lang="en-US" altLang="zh-CN" b="1" i="1" dirty="0" smtClean="0">
                <a:ea typeface="楷体" panose="02010609060101010101" pitchFamily="49" charset="-122"/>
              </a:rPr>
              <a:t>P</a:t>
            </a:r>
            <a:r>
              <a:rPr lang="zh-CN" altLang="en-US" b="1" dirty="0">
                <a:ea typeface="楷体" panose="02010609060101010101" pitchFamily="49" charset="-122"/>
              </a:rPr>
              <a:t> ， </a:t>
            </a:r>
            <a:r>
              <a:rPr lang="en-US" altLang="zh-CN" b="1" i="1" dirty="0" smtClean="0">
                <a:ea typeface="楷体" panose="02010609060101010101" pitchFamily="49" charset="-122"/>
              </a:rPr>
              <a:t>AC</a:t>
            </a:r>
            <a:r>
              <a:rPr lang="en-US" altLang="zh-CN" b="1" dirty="0">
                <a:ea typeface="楷体" panose="02010609060101010101" pitchFamily="49" charset="-122"/>
              </a:rPr>
              <a:t>⊥</a:t>
            </a:r>
            <a:r>
              <a:rPr lang="en-US" altLang="zh-CN" b="1" i="1" dirty="0">
                <a:ea typeface="楷体" panose="02010609060101010101" pitchFamily="49" charset="-122"/>
              </a:rPr>
              <a:t>BC</a:t>
            </a:r>
            <a:r>
              <a:rPr lang="zh-CN" altLang="en-US" b="1" dirty="0">
                <a:ea typeface="楷体" panose="02010609060101010101" pitchFamily="49" charset="-122"/>
              </a:rPr>
              <a:t>，</a:t>
            </a:r>
            <a:r>
              <a:rPr lang="en-US" altLang="zh-CN" b="1" i="1" dirty="0">
                <a:ea typeface="楷体" panose="02010609060101010101" pitchFamily="49" charset="-122"/>
              </a:rPr>
              <a:t>BD</a:t>
            </a:r>
            <a:r>
              <a:rPr lang="en-US" altLang="zh-CN" b="1" dirty="0">
                <a:ea typeface="楷体" panose="02010609060101010101" pitchFamily="49" charset="-122"/>
              </a:rPr>
              <a:t>⊥</a:t>
            </a:r>
            <a:r>
              <a:rPr lang="en-US" altLang="zh-CN" b="1" i="1" dirty="0">
                <a:ea typeface="楷体" panose="02010609060101010101" pitchFamily="49" charset="-122"/>
              </a:rPr>
              <a:t>AD</a:t>
            </a:r>
            <a:r>
              <a:rPr lang="zh-CN" altLang="en-US" b="1" dirty="0">
                <a:ea typeface="楷体" panose="02010609060101010101" pitchFamily="49" charset="-122"/>
              </a:rPr>
              <a:t>，垂足分别为</a:t>
            </a:r>
            <a:r>
              <a:rPr lang="en-US" altLang="zh-CN" b="1" i="1" dirty="0" smtClean="0">
                <a:ea typeface="楷体" panose="02010609060101010101" pitchFamily="49" charset="-122"/>
              </a:rPr>
              <a:t>C,D</a:t>
            </a:r>
            <a:r>
              <a:rPr lang="zh-CN" altLang="en-US" b="1" dirty="0" smtClean="0">
                <a:ea typeface="楷体" panose="02010609060101010101" pitchFamily="49" charset="-122"/>
              </a:rPr>
              <a:t> </a:t>
            </a:r>
            <a:r>
              <a:rPr lang="zh-CN" altLang="en-US" b="1" dirty="0">
                <a:ea typeface="楷体" panose="02010609060101010101" pitchFamily="49" charset="-122"/>
              </a:rPr>
              <a:t>， </a:t>
            </a:r>
            <a:r>
              <a:rPr lang="en-US" altLang="zh-CN" b="1" i="1" dirty="0" smtClean="0">
                <a:ea typeface="楷体" panose="02010609060101010101" pitchFamily="49" charset="-122"/>
              </a:rPr>
              <a:t>AD=BC</a:t>
            </a:r>
            <a:r>
              <a:rPr lang="en-US" altLang="zh-CN" b="1" dirty="0" smtClean="0">
                <a:ea typeface="楷体" panose="02010609060101010101" pitchFamily="49" charset="-122"/>
              </a:rPr>
              <a:t>.</a:t>
            </a:r>
            <a:r>
              <a:rPr lang="zh-CN" altLang="en-US" b="1" dirty="0" smtClean="0">
                <a:ea typeface="楷体" panose="02010609060101010101" pitchFamily="49" charset="-122"/>
              </a:rPr>
              <a:t>求证</a:t>
            </a:r>
            <a:r>
              <a:rPr lang="zh-CN" altLang="en-US" b="1" dirty="0">
                <a:ea typeface="楷体" panose="02010609060101010101" pitchFamily="49" charset="-122"/>
              </a:rPr>
              <a:t>：</a:t>
            </a:r>
            <a:r>
              <a:rPr lang="en-US" altLang="zh-CN" b="1" i="1" dirty="0">
                <a:ea typeface="楷体" panose="02010609060101010101" pitchFamily="49" charset="-122"/>
              </a:rPr>
              <a:t>AC=BD.</a:t>
            </a:r>
            <a:endParaRPr lang="en-US" altLang="zh-CN" b="1" i="1" dirty="0">
              <a:ea typeface="楷体" panose="02010609060101010101" pitchFamily="49" charset="-122"/>
            </a:endParaRPr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510" y="2119772"/>
            <a:ext cx="29972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V="1">
            <a:off x="5686135" y="3405647"/>
            <a:ext cx="2143125" cy="5397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Line 30"/>
          <p:cNvSpPr>
            <a:spLocks noChangeShapeType="1"/>
          </p:cNvSpPr>
          <p:nvPr/>
        </p:nvSpPr>
        <p:spPr bwMode="auto">
          <a:xfrm>
            <a:off x="5900448" y="2869072"/>
            <a:ext cx="112712" cy="217487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" name="Line 31"/>
          <p:cNvSpPr>
            <a:spLocks noChangeShapeType="1"/>
          </p:cNvSpPr>
          <p:nvPr/>
        </p:nvSpPr>
        <p:spPr bwMode="auto">
          <a:xfrm flipH="1">
            <a:off x="7400635" y="2869072"/>
            <a:ext cx="215900" cy="87312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" name="Group 35"/>
          <p:cNvGrpSpPr/>
          <p:nvPr/>
        </p:nvGrpSpPr>
        <p:grpSpPr bwMode="auto">
          <a:xfrm>
            <a:off x="6703723" y="3351672"/>
            <a:ext cx="217487" cy="161925"/>
            <a:chOff x="0" y="0"/>
            <a:chExt cx="182" cy="136"/>
          </a:xfrm>
        </p:grpSpPr>
        <p:sp>
          <p:nvSpPr>
            <p:cNvPr id="66568" name="Line 36"/>
            <p:cNvSpPr>
              <a:spLocks noChangeShapeType="1"/>
            </p:cNvSpPr>
            <p:nvPr/>
          </p:nvSpPr>
          <p:spPr bwMode="auto">
            <a:xfrm>
              <a:off x="0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6569" name="Line 37"/>
            <p:cNvSpPr>
              <a:spLocks noChangeShapeType="1"/>
            </p:cNvSpPr>
            <p:nvPr/>
          </p:nvSpPr>
          <p:spPr bwMode="auto">
            <a:xfrm>
              <a:off x="91" y="0"/>
              <a:ext cx="91" cy="1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17" name="任意多边形 16"/>
          <p:cNvSpPr>
            <a:spLocks noChangeArrowheads="1"/>
          </p:cNvSpPr>
          <p:nvPr/>
        </p:nvSpPr>
        <p:spPr bwMode="auto">
          <a:xfrm>
            <a:off x="6103648" y="2691272"/>
            <a:ext cx="177800" cy="101600"/>
          </a:xfrm>
          <a:custGeom>
            <a:avLst/>
            <a:gdLst>
              <a:gd name="T0" fmla="*/ 0 w 237067"/>
              <a:gd name="T1" fmla="*/ 67733 h 135467"/>
              <a:gd name="T2" fmla="*/ 158044 w 237067"/>
              <a:gd name="T3" fmla="*/ 124178 h 135467"/>
              <a:gd name="T4" fmla="*/ 237067 w 237067"/>
              <a:gd name="T5" fmla="*/ 0 h 135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7067" h="135467">
                <a:moveTo>
                  <a:pt x="0" y="67733"/>
                </a:moveTo>
                <a:cubicBezTo>
                  <a:pt x="59266" y="101600"/>
                  <a:pt x="118533" y="135467"/>
                  <a:pt x="158044" y="124178"/>
                </a:cubicBezTo>
                <a:cubicBezTo>
                  <a:pt x="197555" y="112889"/>
                  <a:pt x="217311" y="56444"/>
                  <a:pt x="237067" y="0"/>
                </a:cubicBezTo>
              </a:path>
            </a:pathLst>
          </a:custGeom>
          <a:solidFill>
            <a:schemeClr val="accent1"/>
          </a:solidFill>
          <a:ln w="2857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7195848" y="2648409"/>
            <a:ext cx="152400" cy="112713"/>
          </a:xfrm>
          <a:custGeom>
            <a:avLst/>
            <a:gdLst>
              <a:gd name="T0" fmla="*/ 0 w 203200"/>
              <a:gd name="T1" fmla="*/ 0 h 150518"/>
              <a:gd name="T2" fmla="*/ 101600 w 203200"/>
              <a:gd name="T3" fmla="*/ 135466 h 150518"/>
              <a:gd name="T4" fmla="*/ 203200 w 203200"/>
              <a:gd name="T5" fmla="*/ 90311 h 150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3200" h="150518">
                <a:moveTo>
                  <a:pt x="0" y="0"/>
                </a:moveTo>
                <a:cubicBezTo>
                  <a:pt x="33866" y="60207"/>
                  <a:pt x="67733" y="120414"/>
                  <a:pt x="101600" y="135466"/>
                </a:cubicBezTo>
                <a:cubicBezTo>
                  <a:pt x="135467" y="150518"/>
                  <a:pt x="169333" y="120414"/>
                  <a:pt x="203200" y="90311"/>
                </a:cubicBezTo>
              </a:path>
            </a:pathLst>
          </a:custGeom>
          <a:solidFill>
            <a:schemeClr val="accent1"/>
          </a:solidFill>
          <a:ln w="2857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3060700" y="2380122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HL</a:t>
            </a:r>
            <a:endParaRPr lang="en-US" altLang="zh-CN" sz="2400" b="1" dirty="0">
              <a:solidFill>
                <a:prstClr val="black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20" name="Rectangle 22"/>
          <p:cNvSpPr>
            <a:spLocks noChangeArrowheads="1"/>
          </p:cNvSpPr>
          <p:nvPr/>
        </p:nvSpPr>
        <p:spPr bwMode="auto">
          <a:xfrm>
            <a:off x="2763630" y="3990886"/>
            <a:ext cx="14836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AC=BD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876781" y="3174814"/>
            <a:ext cx="3012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ABD</a:t>
            </a:r>
            <a:r>
              <a:rPr lang="en-US" altLang="zh-CN" sz="2400" b="1" dirty="0" err="1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≌Rt△</a:t>
            </a:r>
            <a:r>
              <a:rPr lang="en-US" altLang="zh-CN" sz="2400" b="1" i="1" dirty="0" err="1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BAC</a:t>
            </a:r>
            <a:endParaRPr lang="zh-CN" altLang="en-US" sz="2400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2" name="下箭头 21"/>
          <p:cNvSpPr>
            <a:spLocks noChangeArrowheads="1"/>
          </p:cNvSpPr>
          <p:nvPr/>
        </p:nvSpPr>
        <p:spPr bwMode="auto">
          <a:xfrm>
            <a:off x="3221038" y="2861134"/>
            <a:ext cx="107950" cy="160338"/>
          </a:xfrm>
          <a:prstGeom prst="downArrow">
            <a:avLst>
              <a:gd name="adj1" fmla="val 50000"/>
              <a:gd name="adj2" fmla="val 4944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100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23" name="下箭头 22"/>
          <p:cNvSpPr>
            <a:spLocks noChangeArrowheads="1"/>
          </p:cNvSpPr>
          <p:nvPr/>
        </p:nvSpPr>
        <p:spPr bwMode="auto">
          <a:xfrm>
            <a:off x="3275013" y="3718384"/>
            <a:ext cx="107950" cy="160338"/>
          </a:xfrm>
          <a:prstGeom prst="downArrow">
            <a:avLst>
              <a:gd name="adj1" fmla="val 50000"/>
              <a:gd name="adj2" fmla="val 4944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100" b="1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471" y="-45550"/>
            <a:ext cx="2006600" cy="477837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组合 2"/>
          <p:cNvGrpSpPr/>
          <p:nvPr/>
        </p:nvGrpSpPr>
        <p:grpSpPr bwMode="auto">
          <a:xfrm>
            <a:off x="283628" y="432922"/>
            <a:ext cx="1779693" cy="643766"/>
            <a:chOff x="3265382" y="598488"/>
            <a:chExt cx="1779693" cy="643766"/>
          </a:xfrm>
        </p:grpSpPr>
        <p:sp>
          <p:nvSpPr>
            <p:cNvPr id="29" name="圆角矩形 28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3" name="矩形 1"/>
            <p:cNvSpPr>
              <a:spLocks noChangeArrowheads="1"/>
            </p:cNvSpPr>
            <p:nvPr/>
          </p:nvSpPr>
          <p:spPr bwMode="auto">
            <a:xfrm>
              <a:off x="3265382" y="598488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变 式 题 </a:t>
              </a:r>
              <a:r>
                <a:rPr lang="en-US" altLang="zh-CN" sz="2800" b="1" kern="0" dirty="0" smtClean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endParaRPr lang="zh-CN" altLang="en-US" sz="2800" b="1" kern="0" dirty="0" smtClean="0">
                <a:solidFill>
                  <a:prstClr val="white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9" grpId="0"/>
      <p:bldP spid="20" grpId="0"/>
      <p:bldP spid="21" grpId="0"/>
      <p:bldP spid="22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图片 34818" descr="bb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"/>
          <a:stretch>
            <a:fillRect/>
          </a:stretch>
        </p:blipFill>
        <p:spPr bwMode="auto">
          <a:xfrm>
            <a:off x="1334294" y="566861"/>
            <a:ext cx="6534150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文本框 34819"/>
          <p:cNvSpPr txBox="1">
            <a:spLocks noChangeArrowheads="1"/>
          </p:cNvSpPr>
          <p:nvPr/>
        </p:nvSpPr>
        <p:spPr bwMode="auto">
          <a:xfrm>
            <a:off x="683581" y="3054350"/>
            <a:ext cx="802541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50000"/>
              </a:spcBef>
            </a:pPr>
            <a:r>
              <a:rPr lang="zh-CN" altLang="en-US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dirty="0" smtClean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舞台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背景的形状是两个直角三角形，工作人员想知道两个直角三角形是否全等，但每个三角形都有一条直角边被花盆遮住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无法测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文本框 34820"/>
          <p:cNvSpPr txBox="1">
            <a:spLocks noChangeArrowheads="1"/>
          </p:cNvSpPr>
          <p:nvPr/>
        </p:nvSpPr>
        <p:spPr bwMode="auto">
          <a:xfrm>
            <a:off x="1334294" y="3785003"/>
            <a:ext cx="63992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你能帮他想个办法吗？</a:t>
            </a:r>
            <a:endParaRPr lang="zh-CN" altLang="en-US" sz="20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822" name="文本框 34821"/>
          <p:cNvSpPr txBox="1">
            <a:spLocks noChangeArrowheads="1"/>
          </p:cNvSpPr>
          <p:nvPr/>
        </p:nvSpPr>
        <p:spPr bwMode="auto">
          <a:xfrm>
            <a:off x="1801019" y="4646613"/>
            <a:ext cx="53578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根据</a:t>
            </a:r>
            <a:r>
              <a:rPr lang="en-US" altLang="zh-CN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SAS</a:t>
            </a:r>
            <a:r>
              <a:rPr lang="zh-CN" altLang="en-US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可测量其余两边与这两边的夹</a:t>
            </a:r>
            <a:r>
              <a:rPr lang="zh-CN" altLang="en-US" sz="2000" b="1" dirty="0" smtClean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角</a:t>
            </a:r>
            <a:r>
              <a:rPr lang="en-US" altLang="zh-CN" sz="2000" b="1" dirty="0" smtClean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000" b="1" dirty="0">
              <a:solidFill>
                <a:srgbClr val="FF0066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4823" name="文本框 34822"/>
          <p:cNvSpPr txBox="1">
            <a:spLocks noChangeArrowheads="1"/>
          </p:cNvSpPr>
          <p:nvPr/>
        </p:nvSpPr>
        <p:spPr bwMode="auto">
          <a:xfrm>
            <a:off x="1801019" y="4218549"/>
            <a:ext cx="56007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根据</a:t>
            </a:r>
            <a:r>
              <a:rPr lang="en-US" altLang="zh-CN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ASA,AAS</a:t>
            </a:r>
            <a:r>
              <a:rPr lang="zh-CN" altLang="en-US" sz="2000" b="1" dirty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可测量对应一边和一锐</a:t>
            </a:r>
            <a:r>
              <a:rPr lang="zh-CN" altLang="en-US" sz="2000" b="1" dirty="0" smtClean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角</a:t>
            </a:r>
            <a:r>
              <a:rPr lang="en-US" altLang="zh-CN" sz="2000" b="1" dirty="0" smtClean="0">
                <a:solidFill>
                  <a:srgbClr val="FF0066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000" b="1" dirty="0">
              <a:solidFill>
                <a:srgbClr val="FF0066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48134" name="组合 1"/>
          <p:cNvGrpSpPr/>
          <p:nvPr/>
        </p:nvGrpSpPr>
        <p:grpSpPr bwMode="auto">
          <a:xfrm>
            <a:off x="1007" y="-46072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  <p:bldP spid="34822" grpId="0"/>
      <p:bldP spid="348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4294967295"/>
          </p:nvPr>
        </p:nvSpPr>
        <p:spPr bwMode="auto">
          <a:xfrm>
            <a:off x="748553" y="1019449"/>
            <a:ext cx="7647024" cy="1097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>
                <a:ea typeface="楷体" panose="02010609060101010101" pitchFamily="49" charset="-122"/>
              </a:rPr>
              <a:t>如</a:t>
            </a:r>
            <a:r>
              <a:rPr lang="zh-CN" altLang="en-US" b="1" dirty="0">
                <a:ea typeface="楷体" panose="02010609060101010101" pitchFamily="49" charset="-122"/>
              </a:rPr>
              <a:t>图：</a:t>
            </a:r>
            <a:r>
              <a:rPr lang="en-US" altLang="zh-CN" b="1" i="1" dirty="0">
                <a:ea typeface="楷体" panose="02010609060101010101" pitchFamily="49" charset="-122"/>
              </a:rPr>
              <a:t>AB</a:t>
            </a:r>
            <a:r>
              <a:rPr lang="en-US" altLang="zh-CN" b="1" dirty="0">
                <a:ea typeface="楷体" panose="02010609060101010101" pitchFamily="49" charset="-122"/>
              </a:rPr>
              <a:t>⊥</a:t>
            </a:r>
            <a:r>
              <a:rPr lang="en-US" altLang="zh-CN" b="1" i="1" dirty="0">
                <a:ea typeface="楷体" panose="02010609060101010101" pitchFamily="49" charset="-122"/>
              </a:rPr>
              <a:t>AD</a:t>
            </a:r>
            <a:r>
              <a:rPr lang="zh-CN" altLang="en-US" b="1" dirty="0">
                <a:ea typeface="楷体" panose="02010609060101010101" pitchFamily="49" charset="-122"/>
              </a:rPr>
              <a:t>，</a:t>
            </a:r>
            <a:r>
              <a:rPr lang="en-US" altLang="zh-CN" b="1" i="1" dirty="0">
                <a:ea typeface="楷体" panose="02010609060101010101" pitchFamily="49" charset="-122"/>
              </a:rPr>
              <a:t>CD</a:t>
            </a:r>
            <a:r>
              <a:rPr lang="en-US" altLang="zh-CN" b="1" dirty="0">
                <a:ea typeface="楷体" panose="02010609060101010101" pitchFamily="49" charset="-122"/>
              </a:rPr>
              <a:t>⊥</a:t>
            </a:r>
            <a:r>
              <a:rPr lang="en-US" altLang="zh-CN" b="1" i="1" dirty="0" smtClean="0">
                <a:ea typeface="楷体" panose="02010609060101010101" pitchFamily="49" charset="-122"/>
              </a:rPr>
              <a:t>BC</a:t>
            </a:r>
            <a:r>
              <a:rPr lang="zh-CN" altLang="en-US" b="1" dirty="0">
                <a:ea typeface="楷体" panose="02010609060101010101" pitchFamily="49" charset="-122"/>
              </a:rPr>
              <a:t> ， </a:t>
            </a:r>
            <a:r>
              <a:rPr lang="en-US" altLang="zh-CN" b="1" i="1" dirty="0" smtClean="0">
                <a:ea typeface="楷体" panose="02010609060101010101" pitchFamily="49" charset="-122"/>
              </a:rPr>
              <a:t>AB=CD</a:t>
            </a:r>
            <a:r>
              <a:rPr lang="zh-CN" altLang="en-US" b="1" dirty="0">
                <a:ea typeface="楷体" panose="02010609060101010101" pitchFamily="49" charset="-122"/>
              </a:rPr>
              <a:t> ，</a:t>
            </a:r>
            <a:r>
              <a:rPr lang="zh-CN" altLang="en-US" b="1" dirty="0" smtClean="0">
                <a:ea typeface="楷体" panose="02010609060101010101" pitchFamily="49" charset="-122"/>
              </a:rPr>
              <a:t>判</a:t>
            </a:r>
            <a:r>
              <a:rPr lang="zh-CN" altLang="en-US" b="1" dirty="0">
                <a:ea typeface="楷体" panose="02010609060101010101" pitchFamily="49" charset="-122"/>
              </a:rPr>
              <a:t>断</a:t>
            </a:r>
            <a:r>
              <a:rPr lang="en-US" altLang="zh-CN" b="1" i="1" dirty="0">
                <a:ea typeface="楷体" panose="02010609060101010101" pitchFamily="49" charset="-122"/>
              </a:rPr>
              <a:t>AD</a:t>
            </a:r>
            <a:r>
              <a:rPr lang="zh-CN" altLang="en-US" b="1" dirty="0">
                <a:ea typeface="楷体" panose="02010609060101010101" pitchFamily="49" charset="-122"/>
              </a:rPr>
              <a:t>和</a:t>
            </a:r>
            <a:r>
              <a:rPr lang="en-US" altLang="zh-CN" b="1" i="1" dirty="0">
                <a:ea typeface="楷体" panose="02010609060101010101" pitchFamily="49" charset="-122"/>
              </a:rPr>
              <a:t>BC</a:t>
            </a:r>
            <a:r>
              <a:rPr lang="zh-CN" altLang="en-US" b="1" dirty="0">
                <a:ea typeface="楷体" panose="02010609060101010101" pitchFamily="49" charset="-122"/>
              </a:rPr>
              <a:t>的位置关系</a:t>
            </a:r>
            <a:r>
              <a:rPr lang="en-US" altLang="zh-CN" b="1" dirty="0">
                <a:ea typeface="楷体" panose="02010609060101010101" pitchFamily="49" charset="-122"/>
              </a:rPr>
              <a:t>.</a:t>
            </a:r>
            <a:endParaRPr lang="zh-CN" altLang="en-US" b="1" dirty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ea typeface="黑体" panose="02010609060101010101" pitchFamily="49" charset="-122"/>
            </a:endParaRPr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8264" y="1708732"/>
            <a:ext cx="2484438" cy="2268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5597191" y="2843001"/>
            <a:ext cx="2036762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2639820" y="2270594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HL</a:t>
            </a:r>
            <a:endParaRPr lang="en-US" altLang="zh-CN" sz="2400" b="1" dirty="0">
              <a:solidFill>
                <a:prstClr val="black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1818012" y="3444795"/>
            <a:ext cx="24781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ADB=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CBD</a:t>
            </a:r>
            <a:endParaRPr lang="en-US" altLang="zh-CN" sz="2400" b="1" i="1" dirty="0">
              <a:solidFill>
                <a:prstClr val="black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42068" y="2845268"/>
            <a:ext cx="30299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err="1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ABD</a:t>
            </a:r>
            <a:r>
              <a:rPr lang="en-US" altLang="zh-CN" sz="2400" b="1" dirty="0" err="1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≌Rt△</a:t>
            </a:r>
            <a:r>
              <a:rPr lang="en-US" altLang="zh-CN" sz="2400" b="1" i="1" dirty="0" err="1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CDB</a:t>
            </a:r>
            <a:endParaRPr lang="zh-CN" altLang="en-US" sz="2400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" name="下箭头 12"/>
          <p:cNvSpPr>
            <a:spLocks noChangeArrowheads="1"/>
          </p:cNvSpPr>
          <p:nvPr/>
        </p:nvSpPr>
        <p:spPr bwMode="auto">
          <a:xfrm>
            <a:off x="2844609" y="2684931"/>
            <a:ext cx="107950" cy="160337"/>
          </a:xfrm>
          <a:prstGeom prst="downArrow">
            <a:avLst>
              <a:gd name="adj1" fmla="val 50000"/>
              <a:gd name="adj2" fmla="val 4944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4" name="下箭头 13"/>
          <p:cNvSpPr>
            <a:spLocks noChangeArrowheads="1"/>
          </p:cNvSpPr>
          <p:nvPr/>
        </p:nvSpPr>
        <p:spPr bwMode="auto">
          <a:xfrm>
            <a:off x="2844609" y="3293738"/>
            <a:ext cx="107950" cy="161925"/>
          </a:xfrm>
          <a:prstGeom prst="downArrow">
            <a:avLst>
              <a:gd name="adj1" fmla="val 50000"/>
              <a:gd name="adj2" fmla="val 4993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" name="下箭头 14"/>
          <p:cNvSpPr>
            <a:spLocks noChangeArrowheads="1"/>
          </p:cNvSpPr>
          <p:nvPr/>
        </p:nvSpPr>
        <p:spPr bwMode="auto">
          <a:xfrm>
            <a:off x="2839846" y="3968424"/>
            <a:ext cx="107950" cy="160337"/>
          </a:xfrm>
          <a:prstGeom prst="downArrow">
            <a:avLst>
              <a:gd name="adj1" fmla="val 50000"/>
              <a:gd name="adj2" fmla="val 49441"/>
            </a:avLst>
          </a:prstGeom>
          <a:solidFill>
            <a:schemeClr val="accent1"/>
          </a:solidFill>
          <a:ln w="95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240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2206115" y="4128761"/>
            <a:ext cx="13890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Calibri" panose="020F0502020204030204" charset="0"/>
              </a:rPr>
              <a:t>BC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Calibri" panose="020F0502020204030204" charset="0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8523" y="-19912"/>
            <a:ext cx="2006600" cy="478472"/>
            <a:chOff x="110" y="40"/>
            <a:chExt cx="3160" cy="753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10" y="72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169734" y="455383"/>
            <a:ext cx="1788239" cy="643766"/>
            <a:chOff x="3256836" y="598488"/>
            <a:chExt cx="1788239" cy="643766"/>
          </a:xfrm>
        </p:grpSpPr>
        <p:sp>
          <p:nvSpPr>
            <p:cNvPr id="22" name="圆角矩形 21"/>
            <p:cNvSpPr/>
            <p:nvPr/>
          </p:nvSpPr>
          <p:spPr>
            <a:xfrm rot="555800">
              <a:off x="4602163" y="715963"/>
              <a:ext cx="442912" cy="419100"/>
            </a:xfrm>
            <a:prstGeom prst="roundRect">
              <a:avLst/>
            </a:prstGeom>
            <a:solidFill>
              <a:srgbClr val="BECE37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0470821">
              <a:off x="4197350" y="722313"/>
              <a:ext cx="442913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3256836" y="598488"/>
              <a:ext cx="1743075" cy="643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0" hangingPunct="0">
                <a:lnSpc>
                  <a:spcPts val="4300"/>
                </a:lnSpc>
                <a:buFontTx/>
                <a:buNone/>
                <a:defRPr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变 式 题 </a:t>
              </a:r>
              <a:r>
                <a:rPr lang="en-US" altLang="zh-CN" sz="2800" b="1" kern="0" dirty="0" smtClean="0">
                  <a:solidFill>
                    <a:prstClr val="white"/>
                  </a:solidFill>
                  <a:latin typeface="+mn-lt"/>
                  <a:ea typeface="楷体" panose="02010609060101010101" pitchFamily="49" charset="-122"/>
                </a:rPr>
                <a:t>3</a:t>
              </a:r>
              <a:endParaRPr lang="zh-CN" altLang="en-US" sz="2800" b="1" kern="0" dirty="0" smtClean="0">
                <a:solidFill>
                  <a:prstClr val="white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 bldLvl="0" animBg="1"/>
      <p:bldP spid="14" grpId="0" bldLvl="0" animBg="1"/>
      <p:bldP spid="15" grpId="0" bldLvl="0" animBg="1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22" name="Rectangle 30"/>
          <p:cNvSpPr>
            <a:spLocks noChangeArrowheads="1"/>
          </p:cNvSpPr>
          <p:nvPr/>
        </p:nvSpPr>
        <p:spPr bwMode="auto">
          <a:xfrm>
            <a:off x="1285933" y="637406"/>
            <a:ext cx="701916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90°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延长线上一点，点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上，且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AE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求证：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ABE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≌Rt△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CBF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9421" name="Picture 29" descr="D:\网络技术部\课件\2014年秋课件\四清八数人教课件\Q150.TIF"/>
          <p:cNvPicPr>
            <a:picLocks noChangeAspect="1" noChangeArrowheads="1"/>
          </p:cNvPicPr>
          <p:nvPr/>
        </p:nvPicPr>
        <p:blipFill>
          <a:blip r:embed="rId1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49" y="2325935"/>
            <a:ext cx="2322512" cy="229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23" name="Rectangle 31"/>
          <p:cNvSpPr>
            <a:spLocks noChangeArrowheads="1"/>
          </p:cNvSpPr>
          <p:nvPr/>
        </p:nvSpPr>
        <p:spPr bwMode="auto">
          <a:xfrm>
            <a:off x="3828613" y="2325935"/>
            <a:ext cx="512244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CBF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中，∠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CBF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90°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CB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AE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CF ,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CBF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(HL)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6461" y="-72989"/>
            <a:ext cx="2006600" cy="489911"/>
            <a:chOff x="232" y="6"/>
            <a:chExt cx="3160" cy="771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32" y="157"/>
              <a:ext cx="3160" cy="620"/>
              <a:chOff x="232" y="157"/>
              <a:chExt cx="3160" cy="620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32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545" y="67607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94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94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2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3269" y="620712"/>
            <a:ext cx="8162617" cy="100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如图，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已知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AD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AF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分别是两个钝角△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和△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ABE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的高，如果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AD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AF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AC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AE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求证：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＝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BE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sz="2400" b="1" noProof="1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文本框 3"/>
          <p:cNvSpPr txBox="1">
            <a:spLocks noChangeArrowheads="1"/>
          </p:cNvSpPr>
          <p:nvPr/>
        </p:nvSpPr>
        <p:spPr bwMode="auto">
          <a:xfrm>
            <a:off x="844342" y="1714499"/>
            <a:ext cx="7816624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AF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分别是两个钝角△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和△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的高，且</a:t>
            </a:r>
            <a:r>
              <a:rPr lang="zh-CN" altLang="en-US" sz="2100" b="1" i="1" dirty="0"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latin typeface="Times New Roman" panose="02020603050405020304"/>
                <a:ea typeface="仿宋" panose="02010609060101010101" pitchFamily="49" charset="-122"/>
              </a:rPr>
              <a:t>AF</a:t>
            </a:r>
            <a:r>
              <a:rPr lang="zh-CN" altLang="en-US" sz="2100" b="1" dirty="0"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100" b="1" i="1" dirty="0">
                <a:latin typeface="Times New Roman" panose="02020603050405020304"/>
                <a:ea typeface="仿宋" panose="02010609060101010101" pitchFamily="49" charset="-122"/>
              </a:rPr>
              <a:t>AC</a:t>
            </a:r>
            <a:r>
              <a:rPr lang="zh-CN" altLang="en-US" sz="2100" b="1" dirty="0"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latin typeface="Times New Roman" panose="02020603050405020304"/>
                <a:ea typeface="仿宋" panose="02010609060101010101" pitchFamily="49" charset="-122"/>
              </a:rPr>
              <a:t>AE</a:t>
            </a:r>
            <a:r>
              <a:rPr lang="zh-CN" altLang="en-US" sz="2100" b="1" dirty="0"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ADC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≌Rt△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AFE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(HL)．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EF.</a:t>
            </a:r>
            <a:endParaRPr lang="zh-CN" altLang="en-US" sz="2100" b="1" i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zh-CN" altLang="en-US" sz="2100" b="1" i="1" dirty="0"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latin typeface="Times New Roman" panose="02020603050405020304"/>
                <a:ea typeface="仿宋" panose="02010609060101010101" pitchFamily="49" charset="-122"/>
              </a:rPr>
              <a:t>AF</a:t>
            </a:r>
            <a:r>
              <a:rPr lang="zh-CN" altLang="en-US" sz="2100" b="1" dirty="0"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100" b="1" i="1" dirty="0"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≌Rt△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ABF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(HL)．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BF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－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BF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－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EF</a:t>
            </a:r>
            <a:r>
              <a:rPr lang="zh-CN" altLang="en-US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 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即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8075" y="-45550"/>
            <a:ext cx="2006600" cy="477837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6530" y="2317759"/>
            <a:ext cx="3419413" cy="18321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/>
        </p:nvGrpSpPr>
        <p:grpSpPr bwMode="auto">
          <a:xfrm>
            <a:off x="8075" y="-54096"/>
            <a:ext cx="2006600" cy="477837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2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5" name="矩形 14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6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17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18" name="图片 17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1371600" y="1430896"/>
            <a:ext cx="6560289" cy="2308324"/>
          </a:xfrm>
          <a:prstGeom prst="rect">
            <a:avLst/>
          </a:prstGeom>
          <a:noFill/>
          <a:ln w="19050">
            <a:noFill/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 证明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线段相等可通过证明三角形全等解决，作为“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</a:rPr>
              <a:t>HL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”公理就是直角三角形独有的判定方法．所以直角三角形的判定方法最多，使用时应该抓住“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直角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”这个隐含的已知条件．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87" name="Rectangle 27"/>
          <p:cNvSpPr>
            <a:spLocks noChangeArrowheads="1"/>
          </p:cNvSpPr>
          <p:nvPr/>
        </p:nvSpPr>
        <p:spPr bwMode="auto">
          <a:xfrm>
            <a:off x="1000210" y="408376"/>
            <a:ext cx="6942568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图，已知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AE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是垂足，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，求证：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DB.</a:t>
            </a:r>
            <a:endParaRPr lang="en-US" altLang="zh-CN" sz="2400" b="1" i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266700" eaLnBrk="0" hangingPunct="0">
              <a:lnSpc>
                <a:spcPct val="140000"/>
              </a:lnSpc>
            </a:pPr>
            <a:endParaRPr lang="en-US" altLang="zh-CN" sz="20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66588" name="Rectangle 28"/>
          <p:cNvSpPr>
            <a:spLocks noChangeArrowheads="1"/>
          </p:cNvSpPr>
          <p:nvPr/>
        </p:nvSpPr>
        <p:spPr bwMode="auto">
          <a:xfrm>
            <a:off x="4158707" y="1327506"/>
            <a:ext cx="463073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AE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AEB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DFC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90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°.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DCF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AE=DF ,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DC,</a:t>
            </a:r>
            <a:endParaRPr lang="en-US" altLang="zh-CN" sz="2400" b="1" i="1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≌Rt△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DCF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(HL)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r>
              <a:rPr lang="zh-CN" altLang="en-US" sz="2400" b="1" dirty="0" smtClean="0"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latin typeface="Times New Roman" panose="02020603050405020304"/>
                <a:ea typeface="仿宋" panose="02010609060101010101" pitchFamily="49" charset="-122"/>
              </a:rPr>
              <a:t>DCB</a:t>
            </a:r>
            <a:r>
              <a:rPr lang="en-US" altLang="zh-CN" sz="2400" b="1" i="1" dirty="0" smtClean="0"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400" b="1" i="1" dirty="0" smtClean="0">
              <a:latin typeface="Times New Roman" panose="02020603050405020304"/>
              <a:ea typeface="仿宋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DC,</a:t>
            </a:r>
            <a:r>
              <a:rPr lang="zh-CN" altLang="en-US" sz="2400" b="1" dirty="0" smtClean="0"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 smtClean="0">
                <a:latin typeface="Times New Roman" panose="02020603050405020304"/>
                <a:ea typeface="仿宋" panose="02010609060101010101" pitchFamily="49" charset="-122"/>
              </a:rPr>
              <a:t>DCB,</a:t>
            </a:r>
            <a:r>
              <a:rPr lang="en-US" altLang="zh-CN" sz="2400" b="1" i="1" dirty="0"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en-US" altLang="zh-CN" sz="2400" b="1" i="1" dirty="0" smtClean="0"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Times New Roman" panose="02020603050405020304"/>
                <a:ea typeface="仿宋" panose="02010609060101010101" pitchFamily="49" charset="-122"/>
              </a:rPr>
              <a:t>CB,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DCB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(SAS)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DB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-471" y="-81535"/>
            <a:ext cx="2006600" cy="489911"/>
            <a:chOff x="248" y="6"/>
            <a:chExt cx="3160" cy="771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119" y="47255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857" y="2380016"/>
            <a:ext cx="2085771" cy="1517085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6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5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5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6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5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5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65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658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8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31746"/>
          <p:cNvSpPr txBox="1">
            <a:spLocks noChangeArrowheads="1"/>
          </p:cNvSpPr>
          <p:nvPr/>
        </p:nvSpPr>
        <p:spPr bwMode="auto">
          <a:xfrm>
            <a:off x="766762" y="993776"/>
            <a:ext cx="795178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图，有两个长度相同的滑梯，左边滑梯的高度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与右边滑梯水平方向的长度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DF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相等，两个滑梯的倾斜角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的大小有什么关系？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2707" name="图片 31745" descr="Pict0100"/>
          <p:cNvPicPr>
            <a:picLocks noChangeAspect="1" noChangeArrowheads="1"/>
          </p:cNvPicPr>
          <p:nvPr/>
        </p:nvPicPr>
        <p:blipFill>
          <a:blip r:embed="rId1">
            <a:lum bright="6000"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334" y="2077379"/>
            <a:ext cx="2509780" cy="16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8" name="文本框 32770"/>
          <p:cNvSpPr txBox="1">
            <a:spLocks noChangeArrowheads="1"/>
          </p:cNvSpPr>
          <p:nvPr/>
        </p:nvSpPr>
        <p:spPr bwMode="auto">
          <a:xfrm>
            <a:off x="1519238" y="2335911"/>
            <a:ext cx="3980592" cy="40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DEF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,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72709" name="组合 32771"/>
          <p:cNvGrpSpPr/>
          <p:nvPr/>
        </p:nvGrpSpPr>
        <p:grpSpPr bwMode="auto">
          <a:xfrm>
            <a:off x="2001253" y="2776114"/>
            <a:ext cx="2808896" cy="800370"/>
            <a:chOff x="0" y="175"/>
            <a:chExt cx="2359" cy="673"/>
          </a:xfrm>
        </p:grpSpPr>
        <p:sp>
          <p:nvSpPr>
            <p:cNvPr id="72710" name="文本框 32772"/>
            <p:cNvSpPr txBox="1">
              <a:spLocks noChangeArrowheads="1"/>
            </p:cNvSpPr>
            <p:nvPr/>
          </p:nvSpPr>
          <p:spPr bwMode="auto">
            <a:xfrm>
              <a:off x="0" y="175"/>
              <a:ext cx="2359" cy="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/>
                </a:rPr>
                <a:t>  </a:t>
              </a:r>
              <a:r>
                <a:rPr lang="en-US" altLang="zh-CN" b="1" dirty="0" smtClean="0">
                  <a:solidFill>
                    <a:srgbClr val="FF0000"/>
                  </a:solidFill>
                  <a:latin typeface="Times New Roman" panose="02020603050405020304"/>
                </a:rPr>
                <a:t> 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/>
                </a:rPr>
                <a:t>BC=EF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/>
                </a:rPr>
                <a:t>,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/>
              </a:endParaRPr>
            </a:p>
            <a:p>
              <a:pPr eaLnBrk="0" hangingPunct="0">
                <a:lnSpc>
                  <a:spcPct val="9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/>
                </a:rPr>
                <a:t>   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/>
                </a:rPr>
                <a:t>AC=DF 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/>
                </a:rPr>
                <a:t>.</a:t>
              </a:r>
              <a:endParaRPr lang="en-US" altLang="zh-CN" sz="2000" b="1" i="1" dirty="0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  <p:sp>
          <p:nvSpPr>
            <p:cNvPr id="72711" name="左大括号 32773"/>
            <p:cNvSpPr/>
            <p:nvPr/>
          </p:nvSpPr>
          <p:spPr bwMode="auto">
            <a:xfrm>
              <a:off x="91" y="294"/>
              <a:ext cx="91" cy="453"/>
            </a:xfrm>
            <a:prstGeom prst="leftBrace">
              <a:avLst>
                <a:gd name="adj1" fmla="val 41069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</p:grpSp>
      <p:sp>
        <p:nvSpPr>
          <p:cNvPr id="72712" name="文本框 32774"/>
          <p:cNvSpPr txBox="1">
            <a:spLocks noChangeArrowheads="1"/>
          </p:cNvSpPr>
          <p:nvPr/>
        </p:nvSpPr>
        <p:spPr bwMode="auto">
          <a:xfrm>
            <a:off x="1988609" y="3537735"/>
            <a:ext cx="4083473" cy="40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/>
              </a:rPr>
              <a:t>∴ 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</a:rPr>
              <a:t>ABC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</a:rPr>
              <a:t>≌Rt△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</a:rPr>
              <a:t>DEF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</a:rPr>
              <a:t>(HL).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72713" name="文本框 32775"/>
          <p:cNvSpPr txBox="1">
            <a:spLocks noChangeArrowheads="1"/>
          </p:cNvSpPr>
          <p:nvPr/>
        </p:nvSpPr>
        <p:spPr bwMode="auto">
          <a:xfrm>
            <a:off x="1988609" y="4004703"/>
            <a:ext cx="700592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  <a:spcBef>
                <a:spcPts val="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</a:rPr>
              <a:t>B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=∠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DEF</a:t>
            </a: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(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全等三角形对应角相等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).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72714" name="文本框 32776"/>
          <p:cNvSpPr txBox="1">
            <a:spLocks noChangeArrowheads="1"/>
          </p:cNvSpPr>
          <p:nvPr/>
        </p:nvSpPr>
        <p:spPr bwMode="auto">
          <a:xfrm>
            <a:off x="1988609" y="4444397"/>
            <a:ext cx="2686328" cy="400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 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</a:rPr>
              <a:t>DEF+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</a:rPr>
              <a:t>F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</a:rPr>
              <a:t>=90°,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32778" name="文本框 32777"/>
          <p:cNvSpPr txBox="1">
            <a:spLocks noChangeArrowheads="1"/>
          </p:cNvSpPr>
          <p:nvPr/>
        </p:nvSpPr>
        <p:spPr bwMode="auto">
          <a:xfrm>
            <a:off x="4471612" y="4455415"/>
            <a:ext cx="26146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+∠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/>
              </a:rPr>
              <a:t>F=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90°</a:t>
            </a:r>
            <a:r>
              <a:rPr lang="zh-CN" altLang="en-US" sz="2000" i="1" dirty="0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zh-CN" altLang="en-US" sz="2000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16621" y="-45550"/>
            <a:ext cx="2006600" cy="477837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61533" y="500750"/>
            <a:ext cx="8332618" cy="502004"/>
            <a:chOff x="556588" y="500750"/>
            <a:chExt cx="8332618" cy="502004"/>
          </a:xfrm>
        </p:grpSpPr>
        <p:sp>
          <p:nvSpPr>
            <p:cNvPr id="72728" name="文本框 5"/>
            <p:cNvSpPr txBox="1">
              <a:spLocks noChangeArrowheads="1"/>
            </p:cNvSpPr>
            <p:nvPr/>
          </p:nvSpPr>
          <p:spPr bwMode="auto">
            <a:xfrm>
              <a:off x="2472531" y="500750"/>
              <a:ext cx="641667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利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用直角三角形全等解决实际问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题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1" name="组合 6"/>
            <p:cNvGrpSpPr/>
            <p:nvPr/>
          </p:nvGrpSpPr>
          <p:grpSpPr bwMode="auto">
            <a:xfrm>
              <a:off x="556588" y="510314"/>
              <a:ext cx="2274656" cy="492440"/>
              <a:chOff x="402069" y="545931"/>
              <a:chExt cx="2273908" cy="492762"/>
            </a:xfrm>
          </p:grpSpPr>
          <p:grpSp>
            <p:nvGrpSpPr>
              <p:cNvPr id="32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3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2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12" grpId="0"/>
      <p:bldP spid="72713" grpId="0"/>
      <p:bldP spid="72714" grpId="0"/>
      <p:bldP spid="327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693" l="0" r="9967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62806">
            <a:off x="6852933" y="1703243"/>
            <a:ext cx="1590877" cy="1700413"/>
          </a:xfrm>
          <a:prstGeom prst="rect">
            <a:avLst/>
          </a:prstGeom>
        </p:spPr>
      </p:pic>
      <p:sp>
        <p:nvSpPr>
          <p:cNvPr id="73730" name="Rectangle 3"/>
          <p:cNvSpPr>
            <a:spLocks noChangeArrowheads="1"/>
          </p:cNvSpPr>
          <p:nvPr/>
        </p:nvSpPr>
        <p:spPr bwMode="auto">
          <a:xfrm>
            <a:off x="1028467" y="421556"/>
            <a:ext cx="7828683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图，两根长度为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米的绳子，一端系在旗杆上，另一端分别固定在地面两个木桩上，两个木桩离旗杆底部的距离相等吗？请说明你的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理由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aphicFrame>
        <p:nvGraphicFramePr>
          <p:cNvPr id="73733" name="Object 6"/>
          <p:cNvGraphicFramePr/>
          <p:nvPr/>
        </p:nvGraphicFramePr>
        <p:xfrm>
          <a:off x="5842764" y="2225949"/>
          <a:ext cx="2628900" cy="2728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124" name="" r:id="rId3" imgW="3324225" imgH="3638550" progId="Paint.Picture">
                  <p:embed/>
                </p:oleObj>
              </mc:Choice>
              <mc:Fallback>
                <p:oleObj name="" r:id="rId3" imgW="3324225" imgH="3638550" progId="Paint.Picture">
                  <p:embed/>
                  <p:pic>
                    <p:nvPicPr>
                      <p:cNvPr id="0" name="图片 8312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764" y="2225949"/>
                        <a:ext cx="2628900" cy="2728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514084" y="3887944"/>
            <a:ext cx="4505413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所以</a:t>
            </a:r>
            <a:r>
              <a:rPr lang="en-US" altLang="zh-CN" sz="2100" b="1" dirty="0" err="1">
                <a:solidFill>
                  <a:srgbClr val="FF0000"/>
                </a:solidFill>
                <a:latin typeface="Times New Roman" panose="02020603050405020304"/>
              </a:rPr>
              <a:t>Rt△</a:t>
            </a:r>
            <a:r>
              <a:rPr lang="en-US" altLang="zh-CN" sz="2100" b="1" i="1" dirty="0" err="1">
                <a:solidFill>
                  <a:srgbClr val="FF0000"/>
                </a:solidFill>
                <a:latin typeface="Times New Roman" panose="02020603050405020304"/>
              </a:rPr>
              <a:t>ABD</a:t>
            </a:r>
            <a:r>
              <a:rPr lang="en-US" altLang="zh-CN" sz="2100" b="1" dirty="0" err="1">
                <a:solidFill>
                  <a:srgbClr val="FF0000"/>
                </a:solidFill>
                <a:latin typeface="Times New Roman" panose="02020603050405020304"/>
              </a:rPr>
              <a:t>≌Rt△</a:t>
            </a:r>
            <a:r>
              <a:rPr lang="en-US" altLang="zh-CN" sz="2100" b="1" i="1" dirty="0" err="1" smtClean="0">
                <a:solidFill>
                  <a:srgbClr val="FF0000"/>
                </a:solidFill>
                <a:latin typeface="Times New Roman" panose="02020603050405020304"/>
              </a:rPr>
              <a:t>ACD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/>
              </a:rPr>
              <a:t>.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/>
              </a:rPr>
              <a:t>(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</a:rPr>
              <a:t>HL)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所以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/>
              </a:rPr>
              <a:t>BD=CD.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73738" name="Text Box 9"/>
          <p:cNvSpPr txBox="1">
            <a:spLocks noChangeArrowheads="1"/>
          </p:cNvSpPr>
          <p:nvPr/>
        </p:nvSpPr>
        <p:spPr bwMode="auto">
          <a:xfrm>
            <a:off x="1514084" y="2173403"/>
            <a:ext cx="3543300" cy="1869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</a:rPr>
              <a:t>BD=CD.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因为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ADB=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ADC=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90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/>
              </a:rPr>
              <a:t>°,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在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 panose="02020603050405020304"/>
              </a:rPr>
              <a:t>ABD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和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 panose="02020603050405020304"/>
              </a:rPr>
              <a:t>ACD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,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</a:endParaRPr>
          </a:p>
          <a:p>
            <a:pPr>
              <a:lnSpc>
                <a:spcPct val="11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     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/>
              </a:rPr>
              <a:t>AB=AC,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/>
            </a:endParaRPr>
          </a:p>
          <a:p>
            <a:pPr>
              <a:lnSpc>
                <a:spcPct val="110000"/>
              </a:lnSpc>
            </a:pP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/>
              </a:rPr>
              <a:t>      AD=AD,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73739" name="左大括号 32773"/>
          <p:cNvSpPr/>
          <p:nvPr/>
        </p:nvSpPr>
        <p:spPr bwMode="auto">
          <a:xfrm>
            <a:off x="1670539" y="3348194"/>
            <a:ext cx="128146" cy="539750"/>
          </a:xfrm>
          <a:prstGeom prst="leftBrace">
            <a:avLst>
              <a:gd name="adj1" fmla="val 41250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FF0000"/>
              </a:solidFill>
              <a:latin typeface="Times New Roman" panose="02020603050405020304"/>
            </a:endParaRPr>
          </a:p>
        </p:txBody>
      </p:sp>
      <p:grpSp>
        <p:nvGrpSpPr>
          <p:cNvPr id="17" name="组合 5"/>
          <p:cNvGrpSpPr/>
          <p:nvPr/>
        </p:nvGrpSpPr>
        <p:grpSpPr bwMode="auto">
          <a:xfrm>
            <a:off x="25167" y="-64935"/>
            <a:ext cx="2006600" cy="489911"/>
            <a:chOff x="248" y="6"/>
            <a:chExt cx="3160" cy="771"/>
          </a:xfrm>
        </p:grpSpPr>
        <p:sp>
          <p:nvSpPr>
            <p:cNvPr id="18" name="文本框 15"/>
            <p:cNvSpPr txBox="1">
              <a:spLocks noChangeArrowheads="1"/>
            </p:cNvSpPr>
            <p:nvPr/>
          </p:nvSpPr>
          <p:spPr bwMode="auto">
            <a:xfrm>
              <a:off x="882" y="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19" name="组合 2"/>
            <p:cNvGrpSpPr/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20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376" y="49696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3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3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67" name="TextBox 2"/>
          <p:cNvSpPr txBox="1">
            <a:spLocks noChangeArrowheads="1"/>
          </p:cNvSpPr>
          <p:nvPr/>
        </p:nvSpPr>
        <p:spPr bwMode="auto">
          <a:xfrm>
            <a:off x="579120" y="384461"/>
            <a:ext cx="8174355" cy="1200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∠A=∠D=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90°，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AC=DB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zh-CN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DB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相交于点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O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求证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：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OB=OC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770" name="文本框 6"/>
              <p:cNvSpPr txBox="1">
                <a:spLocks noChangeArrowheads="1"/>
              </p:cNvSpPr>
              <p:nvPr/>
            </p:nvSpPr>
            <p:spPr bwMode="auto">
              <a:xfrm>
                <a:off x="845661" y="2246752"/>
                <a:ext cx="7452678" cy="24105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证明：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在Rt△</a:t>
                </a:r>
                <a:r>
                  <a:rPr lang="zh-CN" altLang="en-US" sz="24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ABC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和Rt△</a:t>
                </a:r>
                <a:r>
                  <a:rPr lang="zh-CN" altLang="en-US" sz="24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DCB</a:t>
                </a:r>
                <a:r>
                  <a:rPr lang="zh-CN" altLang="en-US" sz="24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中，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仿宋" panose="02010609060101010101" pitchFamily="49" charset="-122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仿宋" panose="02010609060101010101" pitchFamily="49" charset="-122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BD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CA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,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CB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BC</m:t>
                            </m:r>
                            <m: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仿宋" panose="02010609060101010101" pitchFamily="49" charset="-122"/>
                              </a:rPr>
                              <m:t>,</m:t>
                            </m:r>
                          </m:e>
                        </m:eqArr>
                      </m:e>
                    </m:d>
                  </m:oMath>
                </a14:m>
                <a:endParaRPr lang="en-US" altLang="zh-CN" sz="2400" b="1" i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Rt△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ABC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≌Rt△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DCB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（HL），</a:t>
                </a:r>
                <a:endParaRPr lang="zh-CN" altLang="en-US" sz="24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∴∠</a:t>
                </a:r>
                <a:r>
                  <a:rPr lang="zh-CN" altLang="en-US" sz="24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OBC=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∠</a:t>
                </a:r>
                <a:r>
                  <a:rPr lang="zh-CN" altLang="en-US" sz="24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OCB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BO=CO</a:t>
                </a:r>
                <a:r>
                  <a:rPr lang="zh-CN" altLang="en-US" sz="24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．</a:t>
                </a:r>
                <a:endPara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74770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5661" y="2246752"/>
                <a:ext cx="7452678" cy="2410532"/>
              </a:xfrm>
              <a:prstGeom prst="rect">
                <a:avLst/>
              </a:prstGeom>
              <a:blipFill rotWithShape="1">
                <a:blip r:embed="rId1"/>
                <a:stretch>
                  <a:fillRect l="-6" t="-5" r="2" b="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" t="8628" r="6260" b="8618"/>
          <a:stretch>
            <a:fillRect/>
          </a:stretch>
        </p:blipFill>
        <p:spPr>
          <a:xfrm>
            <a:off x="4422530" y="1046283"/>
            <a:ext cx="2391509" cy="1371601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70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5783" name="文本框 2"/>
              <p:cNvSpPr txBox="1">
                <a:spLocks noChangeArrowheads="1"/>
              </p:cNvSpPr>
              <p:nvPr/>
            </p:nvSpPr>
            <p:spPr bwMode="auto">
              <a:xfrm>
                <a:off x="860676" y="1768975"/>
                <a:ext cx="7101974" cy="3189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证明：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∵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DE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⊥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DF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⊥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，垂足分别为点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E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F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AED=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CFD=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90°，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∵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D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为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的中点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AD=DC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在Rt△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ADE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和Rt△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CDF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中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仿宋" panose="02010609060101010101" pitchFamily="49" charset="-122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仿宋" panose="02010609060101010101" pitchFamily="49" charset="-122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AD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DC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DE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DF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Rt△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ADE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≌Rt△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CDF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A=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C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BA=BC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，∵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AB=AC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AB=BC=AC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是等边三角形．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7578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0676" y="1768975"/>
                <a:ext cx="7101974" cy="3189784"/>
              </a:xfrm>
              <a:prstGeom prst="rect">
                <a:avLst/>
              </a:prstGeom>
              <a:blipFill rotWithShape="1">
                <a:blip r:embed="rId1"/>
                <a:stretch>
                  <a:fillRect l="-4" t="-16" r="5" b="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509693" y="438369"/>
            <a:ext cx="8162580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已知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：在△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中，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AB=AC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为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的中点，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DF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，垂足分别为点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F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，且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DE=DF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．求证：△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是等边三角形．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816" y="2156029"/>
            <a:ext cx="2321248" cy="2066626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1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7012176" y="1306198"/>
            <a:ext cx="914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6803" name="Rectangle 9"/>
          <p:cNvSpPr>
            <a:spLocks noChangeArrowheads="1"/>
          </p:cNvSpPr>
          <p:nvPr/>
        </p:nvSpPr>
        <p:spPr bwMode="auto">
          <a:xfrm>
            <a:off x="616444" y="1188482"/>
            <a:ext cx="841216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66675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判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断两个直角三角形全等的方法不正确的有（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 ）     </a:t>
            </a:r>
            <a:endParaRPr lang="zh-CN" altLang="en-US" sz="2400" b="1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66675"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两条直角边对应相等         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66675"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斜边和一锐角对应相等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66675"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斜边和一条直角边对应相等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66675"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两个锐角对应相等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76806" name="组合 2"/>
          <p:cNvGrpSpPr/>
          <p:nvPr/>
        </p:nvGrpSpPr>
        <p:grpSpPr bwMode="auto">
          <a:xfrm>
            <a:off x="9447" y="-58229"/>
            <a:ext cx="2006600" cy="476924"/>
            <a:chOff x="237" y="136"/>
            <a:chExt cx="3160" cy="753"/>
          </a:xfrm>
        </p:grpSpPr>
        <p:sp>
          <p:nvSpPr>
            <p:cNvPr id="76807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76808" name="组合 1"/>
            <p:cNvGrpSpPr/>
            <p:nvPr/>
          </p:nvGrpSpPr>
          <p:grpSpPr bwMode="auto">
            <a:xfrm>
              <a:off x="237" y="294"/>
              <a:ext cx="3160" cy="593"/>
              <a:chOff x="222" y="185"/>
              <a:chExt cx="3160" cy="593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22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76811" name="组合 7"/>
          <p:cNvGrpSpPr/>
          <p:nvPr/>
        </p:nvGrpSpPr>
        <p:grpSpPr bwMode="auto">
          <a:xfrm>
            <a:off x="3349101" y="518991"/>
            <a:ext cx="2480310" cy="523234"/>
            <a:chOff x="5083" y="1100"/>
            <a:chExt cx="3905" cy="826"/>
          </a:xfrm>
        </p:grpSpPr>
        <p:grpSp>
          <p:nvGrpSpPr>
            <p:cNvPr id="7681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681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Times New Roman" panose="02020603050405020304"/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  <a:latin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35841" descr="bb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"/>
          <a:stretch>
            <a:fillRect/>
          </a:stretch>
        </p:blipFill>
        <p:spPr bwMode="auto">
          <a:xfrm>
            <a:off x="1304925" y="627063"/>
            <a:ext cx="653415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文本框 35842"/>
          <p:cNvSpPr txBox="1">
            <a:spLocks noChangeArrowheads="1"/>
          </p:cNvSpPr>
          <p:nvPr/>
        </p:nvSpPr>
        <p:spPr bwMode="auto">
          <a:xfrm>
            <a:off x="1224755" y="3326601"/>
            <a:ext cx="726490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buClr>
                <a:prstClr val="black"/>
              </a:buClr>
            </a:pP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工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作人员测量了每个三角形没有被遮住的直角边和斜边</a:t>
            </a:r>
            <a:r>
              <a:rPr lang="en-US" altLang="zh-CN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发现它们分别对应相等。于是，他就肯定“两个直角三角形是全等的</a:t>
            </a:r>
            <a:r>
              <a:rPr lang="zh-CN" altLang="en-US" sz="2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”</a:t>
            </a:r>
            <a:r>
              <a:rPr lang="en-US" altLang="zh-CN" sz="20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5844" name="文本框 35843"/>
          <p:cNvSpPr txBox="1">
            <a:spLocks noChangeArrowheads="1"/>
          </p:cNvSpPr>
          <p:nvPr/>
        </p:nvSpPr>
        <p:spPr bwMode="auto">
          <a:xfrm>
            <a:off x="1647825" y="4672642"/>
            <a:ext cx="2971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你相信这个结论吗？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5" name="文本框 35844"/>
          <p:cNvSpPr txBox="1">
            <a:spLocks noChangeArrowheads="1"/>
          </p:cNvSpPr>
          <p:nvPr/>
        </p:nvSpPr>
        <p:spPr bwMode="auto">
          <a:xfrm>
            <a:off x="1143000" y="2946795"/>
            <a:ext cx="7258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）如果他只带一个卷尺，能完成这个任务吗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　</a:t>
            </a:r>
            <a:endParaRPr lang="zh-CN" altLang="en-US" sz="24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46" name="文本框 35845"/>
          <p:cNvSpPr txBox="1">
            <a:spLocks noChangeArrowheads="1"/>
          </p:cNvSpPr>
          <p:nvPr/>
        </p:nvSpPr>
        <p:spPr bwMode="auto">
          <a:xfrm>
            <a:off x="4366922" y="4680579"/>
            <a:ext cx="412273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FF"/>
                </a:solidFill>
                <a:latin typeface="宋体" panose="02010600030101010101" pitchFamily="2" charset="-122"/>
              </a:rPr>
              <a:t>让我们来探究一下吧！</a:t>
            </a:r>
            <a:endParaRPr lang="zh-CN" altLang="en-US" sz="2100" b="1" dirty="0">
              <a:solidFill>
                <a:srgbClr val="FF00FF"/>
              </a:solidFill>
              <a:latin typeface="宋体" panose="02010600030101010101" pitchFamily="2" charset="-122"/>
            </a:endParaRPr>
          </a:p>
        </p:txBody>
      </p:sp>
      <p:sp>
        <p:nvSpPr>
          <p:cNvPr id="35847" name="文本框 35846"/>
          <p:cNvSpPr txBox="1">
            <a:spLocks noChangeArrowheads="1"/>
          </p:cNvSpPr>
          <p:nvPr/>
        </p:nvSpPr>
        <p:spPr bwMode="auto">
          <a:xfrm>
            <a:off x="1534318" y="4342264"/>
            <a:ext cx="60753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0000CC"/>
                </a:solidFill>
                <a:latin typeface="宋体" panose="02010600030101010101" pitchFamily="2" charset="-122"/>
              </a:rPr>
              <a:t>斜边和一条直角边对应相等→两个直角三角形全</a:t>
            </a:r>
            <a:r>
              <a:rPr lang="zh-CN" altLang="en-US" sz="20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等</a:t>
            </a:r>
            <a:r>
              <a:rPr lang="en-US" altLang="zh-CN" sz="2000" b="1" dirty="0" smtClean="0">
                <a:solidFill>
                  <a:srgbClr val="0000CC"/>
                </a:solidFill>
                <a:latin typeface="宋体" panose="02010600030101010101" pitchFamily="2" charset="-122"/>
              </a:rPr>
              <a:t>.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49159" name="组合 1"/>
          <p:cNvGrpSpPr/>
          <p:nvPr/>
        </p:nvGrpSpPr>
        <p:grpSpPr bwMode="auto">
          <a:xfrm>
            <a:off x="26663" y="-46247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6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97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0"/>
      <p:bldP spid="35846" grpId="0"/>
      <p:bldP spid="3584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11"/>
          <p:cNvSpPr>
            <a:spLocks noChangeArrowheads="1"/>
          </p:cNvSpPr>
          <p:nvPr/>
        </p:nvSpPr>
        <p:spPr bwMode="auto">
          <a:xfrm>
            <a:off x="508702" y="679226"/>
            <a:ext cx="783939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133350">
              <a:lnSpc>
                <a:spcPct val="125000"/>
              </a:lnSpc>
              <a:tabLst>
                <a:tab pos="114300" algn="l"/>
              </a:tabLst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图，在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CE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于点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133350">
              <a:lnSpc>
                <a:spcPct val="125000"/>
              </a:lnSpc>
              <a:tabLst>
                <a:tab pos="114300" algn="l"/>
              </a:tabLst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交于点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H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，已知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EH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133350">
              <a:lnSpc>
                <a:spcPct val="125000"/>
              </a:lnSpc>
              <a:tabLst>
                <a:tab pos="1143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则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CH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的长为（       ）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133350" eaLnBrk="0" hangingPunct="0">
              <a:lnSpc>
                <a:spcPct val="125000"/>
              </a:lnSpc>
              <a:tabLst>
                <a:tab pos="114300" algn="l"/>
              </a:tabLst>
            </a:pP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1 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2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 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3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5" t="5843" r="8140" b="6424"/>
          <a:stretch>
            <a:fillRect/>
          </a:stretch>
        </p:blipFill>
        <p:spPr>
          <a:xfrm>
            <a:off x="7754161" y="1106690"/>
            <a:ext cx="1187866" cy="1290415"/>
          </a:xfrm>
          <a:prstGeom prst="rect">
            <a:avLst/>
          </a:prstGeom>
        </p:spPr>
      </p:pic>
      <p:sp>
        <p:nvSpPr>
          <p:cNvPr id="77847" name="Rectangle 12"/>
          <p:cNvSpPr>
            <a:spLocks noChangeArrowheads="1"/>
          </p:cNvSpPr>
          <p:nvPr/>
        </p:nvSpPr>
        <p:spPr bwMode="auto">
          <a:xfrm>
            <a:off x="633643" y="2644950"/>
            <a:ext cx="693322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66675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如图，△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是高，则△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与△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ADC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</a:t>
            </a:r>
            <a:r>
              <a:rPr lang="zh-CN" altLang="en-US" sz="2400" b="1" u="sng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</a:t>
            </a:r>
            <a:r>
              <a:rPr lang="en-US" altLang="zh-CN" sz="2400" b="1" u="sng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（填“全等”或“不全等”），根据</a:t>
            </a:r>
            <a:r>
              <a:rPr lang="zh-CN" altLang="en-US" sz="2400" b="1" u="sng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（用简写法）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041103" y="3087585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全等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339340" y="3569087"/>
            <a:ext cx="8740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HL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33" name="组合 2"/>
          <p:cNvGrpSpPr/>
          <p:nvPr/>
        </p:nvGrpSpPr>
        <p:grpSpPr bwMode="auto">
          <a:xfrm>
            <a:off x="34503" y="-49683"/>
            <a:ext cx="2006600" cy="476924"/>
            <a:chOff x="263" y="136"/>
            <a:chExt cx="3160" cy="753"/>
          </a:xfrm>
        </p:grpSpPr>
        <p:sp>
          <p:nvSpPr>
            <p:cNvPr id="34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35" name="组合 1"/>
            <p:cNvGrpSpPr/>
            <p:nvPr/>
          </p:nvGrpSpPr>
          <p:grpSpPr bwMode="auto">
            <a:xfrm>
              <a:off x="263" y="294"/>
              <a:ext cx="3160" cy="593"/>
              <a:chOff x="248" y="185"/>
              <a:chExt cx="3160" cy="593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2768594" y="1624456"/>
            <a:ext cx="742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627" y="2832954"/>
            <a:ext cx="1541879" cy="147226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/>
          <p:cNvSpPr txBox="1">
            <a:spLocks noChangeArrowheads="1"/>
          </p:cNvSpPr>
          <p:nvPr/>
        </p:nvSpPr>
        <p:spPr bwMode="auto">
          <a:xfrm>
            <a:off x="722079" y="533243"/>
            <a:ext cx="80629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图，在△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中，已知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CE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BD=CE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求证：△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EBC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DCB.</a:t>
            </a:r>
            <a:endParaRPr lang="en-US" altLang="zh-CN" sz="2400" b="1" i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7826" name="Line 19"/>
          <p:cNvSpPr>
            <a:spLocks noChangeShapeType="1"/>
          </p:cNvSpPr>
          <p:nvPr/>
        </p:nvSpPr>
        <p:spPr bwMode="auto">
          <a:xfrm>
            <a:off x="3762375" y="44608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77827" name="组合 22"/>
          <p:cNvGrpSpPr/>
          <p:nvPr/>
        </p:nvGrpSpPr>
        <p:grpSpPr bwMode="auto">
          <a:xfrm>
            <a:off x="6040358" y="1931298"/>
            <a:ext cx="1914525" cy="2173609"/>
            <a:chOff x="4716016" y="1084857"/>
            <a:chExt cx="3890361" cy="4118168"/>
          </a:xfrm>
        </p:grpSpPr>
        <p:grpSp>
          <p:nvGrpSpPr>
            <p:cNvPr id="77828" name="Group 3"/>
            <p:cNvGrpSpPr/>
            <p:nvPr/>
          </p:nvGrpSpPr>
          <p:grpSpPr bwMode="auto">
            <a:xfrm>
              <a:off x="4716016" y="1084857"/>
              <a:ext cx="3890361" cy="4118168"/>
              <a:chOff x="3946" y="2032"/>
              <a:chExt cx="1774" cy="2061"/>
            </a:xfrm>
          </p:grpSpPr>
          <p:grpSp>
            <p:nvGrpSpPr>
              <p:cNvPr id="77829" name="Group 5"/>
              <p:cNvGrpSpPr/>
              <p:nvPr/>
            </p:nvGrpSpPr>
            <p:grpSpPr bwMode="auto">
              <a:xfrm>
                <a:off x="3946" y="2032"/>
                <a:ext cx="1774" cy="2061"/>
                <a:chOff x="3466" y="1360"/>
                <a:chExt cx="1774" cy="2061"/>
              </a:xfrm>
            </p:grpSpPr>
            <p:grpSp>
              <p:nvGrpSpPr>
                <p:cNvPr id="77830" name="Group 6"/>
                <p:cNvGrpSpPr/>
                <p:nvPr/>
              </p:nvGrpSpPr>
              <p:grpSpPr bwMode="auto">
                <a:xfrm>
                  <a:off x="3696" y="1632"/>
                  <a:ext cx="1248" cy="1536"/>
                  <a:chOff x="4176" y="1776"/>
                  <a:chExt cx="1248" cy="1536"/>
                </a:xfrm>
              </p:grpSpPr>
              <p:sp>
                <p:nvSpPr>
                  <p:cNvPr id="77831" name="AutoShape 7"/>
                  <p:cNvSpPr>
                    <a:spLocks noChangeArrowheads="1"/>
                  </p:cNvSpPr>
                  <p:nvPr/>
                </p:nvSpPr>
                <p:spPr bwMode="auto">
                  <a:xfrm>
                    <a:off x="4176" y="1776"/>
                    <a:ext cx="1248" cy="1536"/>
                  </a:xfrm>
                  <a:prstGeom prst="triangle">
                    <a:avLst>
                      <a:gd name="adj" fmla="val 50000"/>
                    </a:avLst>
                  </a:prstGeom>
                  <a:noFill/>
                  <a:ln w="25400">
                    <a:solidFill>
                      <a:schemeClr val="tx1"/>
                    </a:solidFill>
                    <a:miter lim="800000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 b="1" i="1">
                      <a:solidFill>
                        <a:prstClr val="black"/>
                      </a:solidFill>
                      <a:latin typeface="Times New Roman" panose="02020603050405020304"/>
                    </a:endParaRPr>
                  </a:p>
                </p:txBody>
              </p:sp>
              <p:sp>
                <p:nvSpPr>
                  <p:cNvPr id="77832" name="Line 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76" y="2832"/>
                    <a:ext cx="1056" cy="48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prstClr val="black"/>
                      </a:solidFill>
                      <a:latin typeface="Times New Roman" panose="02020603050405020304"/>
                    </a:endParaRPr>
                  </a:p>
                </p:txBody>
              </p:sp>
              <p:sp>
                <p:nvSpPr>
                  <p:cNvPr id="77833" name="Line 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68" y="2832"/>
                    <a:ext cx="1056" cy="48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solidFill>
                        <a:prstClr val="black"/>
                      </a:solidFill>
                      <a:latin typeface="Times New Roman" panose="02020603050405020304"/>
                    </a:endParaRPr>
                  </a:p>
                </p:txBody>
              </p:sp>
            </p:grpSp>
            <p:sp>
              <p:nvSpPr>
                <p:cNvPr id="7783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4128" y="1360"/>
                  <a:ext cx="336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i="1" dirty="0">
                      <a:solidFill>
                        <a:prstClr val="black"/>
                      </a:solidFill>
                      <a:latin typeface="Times New Roman" panose="02020603050405020304"/>
                    </a:rPr>
                    <a:t>A</a:t>
                  </a:r>
                  <a:endParaRPr lang="en-US" altLang="zh-CN" b="1" i="1" dirty="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77835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3466" y="3072"/>
                  <a:ext cx="336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i="1">
                      <a:solidFill>
                        <a:prstClr val="black"/>
                      </a:solidFill>
                      <a:latin typeface="Times New Roman" panose="02020603050405020304"/>
                    </a:rPr>
                    <a:t>B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77836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4952" y="3002"/>
                  <a:ext cx="288" cy="3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i="1">
                      <a:solidFill>
                        <a:prstClr val="black"/>
                      </a:solidFill>
                      <a:latin typeface="Times New Roman" panose="02020603050405020304"/>
                    </a:rPr>
                    <a:t>C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  <p:sp>
            <p:nvSpPr>
              <p:cNvPr id="77837" name="Text Box 15"/>
              <p:cNvSpPr txBox="1">
                <a:spLocks noChangeArrowheads="1"/>
              </p:cNvSpPr>
              <p:nvPr/>
            </p:nvSpPr>
            <p:spPr bwMode="auto">
              <a:xfrm>
                <a:off x="4100" y="3157"/>
                <a:ext cx="288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 panose="02020603050405020304"/>
                  </a:rPr>
                  <a:t>E</a:t>
                </a:r>
                <a:endParaRPr lang="en-US" altLang="zh-CN" b="1" i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7838" name="Text Box 16"/>
              <p:cNvSpPr txBox="1">
                <a:spLocks noChangeArrowheads="1"/>
              </p:cNvSpPr>
              <p:nvPr/>
            </p:nvSpPr>
            <p:spPr bwMode="auto">
              <a:xfrm>
                <a:off x="5235" y="3192"/>
                <a:ext cx="240" cy="3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/>
                  </a:rPr>
                  <a:t>D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sp>
          <p:nvSpPr>
            <p:cNvPr id="77839" name="矩形 20"/>
            <p:cNvSpPr>
              <a:spLocks noChangeArrowheads="1"/>
            </p:cNvSpPr>
            <p:nvPr/>
          </p:nvSpPr>
          <p:spPr bwMode="auto">
            <a:xfrm rot="-9601146">
              <a:off x="5602836" y="3780111"/>
              <a:ext cx="232926" cy="190903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7840" name="矩形 21"/>
            <p:cNvSpPr>
              <a:spLocks noChangeArrowheads="1"/>
            </p:cNvSpPr>
            <p:nvPr/>
          </p:nvSpPr>
          <p:spPr bwMode="auto">
            <a:xfrm rot="9618210">
              <a:off x="7336863" y="3783058"/>
              <a:ext cx="251923" cy="213203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1013523" y="1794472"/>
            <a:ext cx="46344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BD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CE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         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BEC=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BDC=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90 °.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25" name="Text Box 32"/>
          <p:cNvSpPr txBox="1">
            <a:spLocks noChangeArrowheads="1"/>
          </p:cNvSpPr>
          <p:nvPr/>
        </p:nvSpPr>
        <p:spPr bwMode="auto">
          <a:xfrm>
            <a:off x="1883733" y="2558523"/>
            <a:ext cx="40227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 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EBC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en-US" altLang="zh-CN" sz="24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DCB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中，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6" name="Group 33"/>
          <p:cNvGrpSpPr/>
          <p:nvPr/>
        </p:nvGrpSpPr>
        <p:grpSpPr bwMode="auto">
          <a:xfrm>
            <a:off x="1799165" y="3121984"/>
            <a:ext cx="4341812" cy="867670"/>
            <a:chOff x="1111" y="2451"/>
            <a:chExt cx="3646" cy="728"/>
          </a:xfrm>
        </p:grpSpPr>
        <p:sp>
          <p:nvSpPr>
            <p:cNvPr id="77844" name="Text Box 23"/>
            <p:cNvSpPr txBox="1">
              <a:spLocks noChangeArrowheads="1"/>
            </p:cNvSpPr>
            <p:nvPr/>
          </p:nvSpPr>
          <p:spPr bwMode="auto">
            <a:xfrm>
              <a:off x="1111" y="2451"/>
              <a:ext cx="364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/>
                </a:rPr>
                <a:t>     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/>
                </a:rPr>
                <a:t>CE=BD,</a:t>
              </a:r>
              <a:endParaRPr lang="en-US" altLang="zh-CN" sz="2400" b="1" i="1" dirty="0">
                <a:solidFill>
                  <a:prstClr val="black"/>
                </a:solidFill>
                <a:latin typeface="Times New Roman" panose="02020603050405020304"/>
              </a:endParaRP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/>
                </a:rPr>
                <a:t>     BC=CB .</a:t>
              </a:r>
              <a:endParaRPr lang="en-US" altLang="zh-CN" sz="2400" b="1" i="1" dirty="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7845" name="AutoShape 24"/>
            <p:cNvSpPr/>
            <p:nvPr/>
          </p:nvSpPr>
          <p:spPr bwMode="auto">
            <a:xfrm>
              <a:off x="1297" y="2541"/>
              <a:ext cx="141" cy="402"/>
            </a:xfrm>
            <a:prstGeom prst="leftBrace">
              <a:avLst>
                <a:gd name="adj1" fmla="val 23548"/>
                <a:gd name="adj2" fmla="val 50000"/>
              </a:avLst>
            </a:prstGeom>
            <a:solidFill>
              <a:srgbClr val="FFFFFF"/>
            </a:solidFill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 b="1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</p:grp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1826832" y="3823930"/>
            <a:ext cx="4448762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∴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EBC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≌Rt△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DCB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(HL).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33" name="组合 2"/>
          <p:cNvGrpSpPr/>
          <p:nvPr/>
        </p:nvGrpSpPr>
        <p:grpSpPr bwMode="auto">
          <a:xfrm>
            <a:off x="34503" y="-49683"/>
            <a:ext cx="2006600" cy="476924"/>
            <a:chOff x="263" y="136"/>
            <a:chExt cx="3160" cy="753"/>
          </a:xfrm>
        </p:grpSpPr>
        <p:sp>
          <p:nvSpPr>
            <p:cNvPr id="34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35" name="组合 1"/>
            <p:cNvGrpSpPr/>
            <p:nvPr/>
          </p:nvGrpSpPr>
          <p:grpSpPr bwMode="auto">
            <a:xfrm>
              <a:off x="263" y="294"/>
              <a:ext cx="3160" cy="593"/>
              <a:chOff x="248" y="185"/>
              <a:chExt cx="3160" cy="593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28"/>
          <p:cNvSpPr txBox="1">
            <a:spLocks noChangeArrowheads="1"/>
          </p:cNvSpPr>
          <p:nvPr/>
        </p:nvSpPr>
        <p:spPr bwMode="auto">
          <a:xfrm>
            <a:off x="521018" y="1039813"/>
            <a:ext cx="818483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CD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DE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AE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求证：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DE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7" name="Text Box 87"/>
          <p:cNvSpPr txBox="1">
            <a:spLocks noChangeArrowheads="1"/>
          </p:cNvSpPr>
          <p:nvPr/>
        </p:nvSpPr>
        <p:spPr bwMode="auto">
          <a:xfrm>
            <a:off x="1107470" y="1528759"/>
            <a:ext cx="3873500" cy="270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 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BF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AC,DE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, </a:t>
            </a:r>
            <a:endParaRPr lang="en-US" altLang="zh-CN" sz="2000" b="1" i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BFA=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DEC=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90 °.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AE=CF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endParaRPr lang="en-US" altLang="zh-CN" sz="2000" b="1" i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AE+EF=CF+EF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AF=CE.</a:t>
            </a:r>
            <a:endParaRPr lang="en-US" altLang="zh-CN" sz="2000" b="1" i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CDE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8876" name="Group 88"/>
          <p:cNvGrpSpPr/>
          <p:nvPr/>
        </p:nvGrpSpPr>
        <p:grpSpPr bwMode="auto">
          <a:xfrm>
            <a:off x="961200" y="3922272"/>
            <a:ext cx="3640137" cy="629842"/>
            <a:chOff x="1110" y="2572"/>
            <a:chExt cx="3646" cy="529"/>
          </a:xfrm>
        </p:grpSpPr>
        <p:sp>
          <p:nvSpPr>
            <p:cNvPr id="78852" name="Text Box 89"/>
            <p:cNvSpPr txBox="1">
              <a:spLocks noChangeArrowheads="1"/>
            </p:cNvSpPr>
            <p:nvPr/>
          </p:nvSpPr>
          <p:spPr bwMode="auto">
            <a:xfrm>
              <a:off x="1110" y="2572"/>
              <a:ext cx="3646" cy="5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prstClr val="black"/>
                  </a:solidFill>
                  <a:latin typeface="Times New Roman" panose="02020603050405020304"/>
                </a:rPr>
                <a:t>      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/>
                </a:rPr>
                <a:t>AB=CD,</a:t>
              </a:r>
              <a:endParaRPr lang="en-US" altLang="zh-CN" sz="2000" b="1" i="1" dirty="0">
                <a:solidFill>
                  <a:srgbClr val="FF0000"/>
                </a:solidFill>
                <a:latin typeface="Times New Roman" panose="02020603050405020304"/>
              </a:endParaRPr>
            </a:p>
            <a:p>
              <a:pPr eaLnBrk="0" hangingPunct="0"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/>
                </a:rPr>
                <a:t>      AF=CE.</a:t>
              </a:r>
              <a:endParaRPr lang="en-US" altLang="zh-CN" sz="2000" b="1" i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78853" name="AutoShape 90"/>
            <p:cNvSpPr/>
            <p:nvPr/>
          </p:nvSpPr>
          <p:spPr bwMode="auto">
            <a:xfrm>
              <a:off x="1381" y="2618"/>
              <a:ext cx="141" cy="402"/>
            </a:xfrm>
            <a:prstGeom prst="leftBrace">
              <a:avLst>
                <a:gd name="adj1" fmla="val 23548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lnSpc>
                  <a:spcPct val="80000"/>
                </a:lnSpc>
              </a:pPr>
              <a:endParaRPr lang="zh-CN" altLang="en-US" b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</p:grpSp>
      <p:sp>
        <p:nvSpPr>
          <p:cNvPr id="78879" name="Text Box 91"/>
          <p:cNvSpPr txBox="1">
            <a:spLocks noChangeArrowheads="1"/>
          </p:cNvSpPr>
          <p:nvPr/>
        </p:nvSpPr>
        <p:spPr bwMode="auto">
          <a:xfrm>
            <a:off x="1107470" y="4470833"/>
            <a:ext cx="34563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/>
              </a:rPr>
              <a:t>ABF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/>
              </a:rPr>
              <a:t>CDE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(HL).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5312151" y="1938147"/>
            <a:ext cx="3462337" cy="2020888"/>
            <a:chOff x="7368" y="3775"/>
            <a:chExt cx="5452" cy="3182"/>
          </a:xfrm>
        </p:grpSpPr>
        <p:grpSp>
          <p:nvGrpSpPr>
            <p:cNvPr id="78856" name="Group 33"/>
            <p:cNvGrpSpPr/>
            <p:nvPr/>
          </p:nvGrpSpPr>
          <p:grpSpPr bwMode="auto">
            <a:xfrm>
              <a:off x="7368" y="3775"/>
              <a:ext cx="5452" cy="3183"/>
              <a:chOff x="1383" y="1616"/>
              <a:chExt cx="3538" cy="1996"/>
            </a:xfrm>
          </p:grpSpPr>
          <p:grpSp>
            <p:nvGrpSpPr>
              <p:cNvPr id="78857" name="Group 21"/>
              <p:cNvGrpSpPr/>
              <p:nvPr/>
            </p:nvGrpSpPr>
            <p:grpSpPr bwMode="auto">
              <a:xfrm>
                <a:off x="1383" y="1616"/>
                <a:ext cx="3538" cy="1996"/>
                <a:chOff x="3420" y="3930"/>
                <a:chExt cx="4155" cy="2445"/>
              </a:xfrm>
            </p:grpSpPr>
            <p:sp>
              <p:nvSpPr>
                <p:cNvPr id="78858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3420" y="5007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A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8859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5871" y="4704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F</a:t>
                  </a:r>
                  <a:endParaRPr lang="en-US" altLang="zh-CN" b="1" i="1" dirty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8860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7020" y="4914"/>
                  <a:ext cx="555" cy="3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C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8861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4425" y="5091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E</a:t>
                  </a:r>
                  <a:endParaRPr lang="en-US" altLang="zh-CN" b="1" i="1" dirty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8862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815" y="5985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D</a:t>
                  </a:r>
                  <a:endParaRPr lang="en-US" altLang="zh-CN" b="1" i="1" dirty="0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78863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5880" y="3930"/>
                  <a:ext cx="555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algn="just"/>
                  <a:r>
                    <a:rPr lang="en-US" altLang="zh-CN" b="1" i="1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B</a:t>
                  </a:r>
                  <a:endPara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78864" name="Group 31"/>
              <p:cNvGrpSpPr/>
              <p:nvPr/>
            </p:nvGrpSpPr>
            <p:grpSpPr bwMode="auto">
              <a:xfrm>
                <a:off x="1505" y="1706"/>
                <a:ext cx="2945" cy="1685"/>
                <a:chOff x="1498" y="1699"/>
                <a:chExt cx="2945" cy="1685"/>
              </a:xfrm>
            </p:grpSpPr>
            <p:grpSp>
              <p:nvGrpSpPr>
                <p:cNvPr id="78865" name="Group 5"/>
                <p:cNvGrpSpPr>
                  <a:grpSpLocks noChangeAspect="1"/>
                </p:cNvGrpSpPr>
                <p:nvPr/>
              </p:nvGrpSpPr>
              <p:grpSpPr bwMode="auto">
                <a:xfrm>
                  <a:off x="1498" y="1699"/>
                  <a:ext cx="1959" cy="844"/>
                  <a:chOff x="4305" y="2297"/>
                  <a:chExt cx="2176" cy="936"/>
                </a:xfrm>
              </p:grpSpPr>
              <p:grpSp>
                <p:nvGrpSpPr>
                  <p:cNvPr id="78866" name="Group 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305" y="2297"/>
                    <a:ext cx="2175" cy="936"/>
                    <a:chOff x="4698" y="2819"/>
                    <a:chExt cx="1892" cy="816"/>
                  </a:xfrm>
                </p:grpSpPr>
                <p:sp>
                  <p:nvSpPr>
                    <p:cNvPr id="78867" name="Line 7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90" y="2819"/>
                      <a:ext cx="0" cy="81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8868" name="Line 8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4711" y="3635"/>
                      <a:ext cx="1879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8869" name="Line 9"/>
                    <p:cNvSpPr>
                      <a:spLocks noChangeAspect="1" noChangeShapeType="1"/>
                    </p:cNvSpPr>
                    <p:nvPr/>
                  </p:nvSpPr>
                  <p:spPr bwMode="auto">
                    <a:xfrm flipV="1">
                      <a:off x="4698" y="2819"/>
                      <a:ext cx="1879" cy="81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78870" name="Group 10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6285" y="3062"/>
                    <a:ext cx="179" cy="156"/>
                    <a:chOff x="6590" y="4857"/>
                    <a:chExt cx="156" cy="136"/>
                  </a:xfrm>
                </p:grpSpPr>
                <p:sp>
                  <p:nvSpPr>
                    <p:cNvPr id="78871" name="Line 11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90" y="4857"/>
                      <a:ext cx="0" cy="136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8872" name="Line 12"/>
                    <p:cNvSpPr>
                      <a:spLocks noChangeAspect="1" noChangeShapeType="1"/>
                    </p:cNvSpPr>
                    <p:nvPr/>
                  </p:nvSpPr>
                  <p:spPr bwMode="auto">
                    <a:xfrm>
                      <a:off x="6590" y="4857"/>
                      <a:ext cx="156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78873" name="Group 14"/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2497" y="2540"/>
                  <a:ext cx="1946" cy="844"/>
                  <a:chOff x="4724" y="2819"/>
                  <a:chExt cx="1879" cy="816"/>
                </a:xfrm>
              </p:grpSpPr>
              <p:sp>
                <p:nvSpPr>
                  <p:cNvPr id="78874" name="Line 1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590" y="2819"/>
                    <a:ext cx="0" cy="816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8875" name="Line 16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724" y="3635"/>
                    <a:ext cx="1879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5" name="Line 17"/>
                  <p:cNvSpPr>
                    <a:spLocks noChangeAspect="1" noChangeShapeType="1"/>
                  </p:cNvSpPr>
                  <p:nvPr/>
                </p:nvSpPr>
                <p:spPr bwMode="auto">
                  <a:xfrm flipV="1">
                    <a:off x="4724" y="2819"/>
                    <a:ext cx="1879" cy="816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78877" name="Group 18"/>
                <p:cNvGrpSpPr>
                  <a:grpSpLocks noChangeAspect="1"/>
                </p:cNvGrpSpPr>
                <p:nvPr/>
              </p:nvGrpSpPr>
              <p:grpSpPr bwMode="auto">
                <a:xfrm rot="10800000">
                  <a:off x="2524" y="2554"/>
                  <a:ext cx="161" cy="140"/>
                  <a:chOff x="6590" y="4857"/>
                  <a:chExt cx="156" cy="136"/>
                </a:xfrm>
              </p:grpSpPr>
              <p:sp>
                <p:nvSpPr>
                  <p:cNvPr id="78878" name="Line 1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590" y="4857"/>
                    <a:ext cx="0" cy="136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6" name="Line 20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6590" y="4857"/>
                    <a:ext cx="156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sp>
          <p:nvSpPr>
            <p:cNvPr id="78880" name="Line 94"/>
            <p:cNvSpPr>
              <a:spLocks noChangeShapeType="1"/>
            </p:cNvSpPr>
            <p:nvPr/>
          </p:nvSpPr>
          <p:spPr bwMode="auto">
            <a:xfrm>
              <a:off x="8883" y="4540"/>
              <a:ext cx="255" cy="17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81" name="Line 95"/>
            <p:cNvSpPr>
              <a:spLocks noChangeShapeType="1"/>
            </p:cNvSpPr>
            <p:nvPr/>
          </p:nvSpPr>
          <p:spPr bwMode="auto">
            <a:xfrm>
              <a:off x="10244" y="5988"/>
              <a:ext cx="255" cy="17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82" name="Line 96"/>
            <p:cNvSpPr>
              <a:spLocks noChangeShapeType="1"/>
            </p:cNvSpPr>
            <p:nvPr/>
          </p:nvSpPr>
          <p:spPr bwMode="auto">
            <a:xfrm>
              <a:off x="8433" y="5138"/>
              <a:ext cx="0" cy="25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883" name="Line 97"/>
            <p:cNvSpPr>
              <a:spLocks noChangeShapeType="1"/>
            </p:cNvSpPr>
            <p:nvPr/>
          </p:nvSpPr>
          <p:spPr bwMode="auto">
            <a:xfrm>
              <a:off x="11092" y="5138"/>
              <a:ext cx="1" cy="25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484088" y="4378016"/>
            <a:ext cx="13532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Arial" panose="020B0604020202020204" pitchFamily="34" charset="0"/>
              </a:rPr>
              <a:t>∴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Arial" panose="020B0604020202020204" pitchFamily="34" charset="0"/>
              </a:rPr>
              <a:t>BF=DE.</a:t>
            </a:r>
            <a:endParaRPr lang="en-US" altLang="zh-CN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78890" name="组合 6"/>
          <p:cNvGrpSpPr/>
          <p:nvPr/>
        </p:nvGrpSpPr>
        <p:grpSpPr bwMode="auto">
          <a:xfrm>
            <a:off x="3423872" y="502529"/>
            <a:ext cx="2480310" cy="522923"/>
            <a:chOff x="5060" y="904"/>
            <a:chExt cx="3905" cy="823"/>
          </a:xfrm>
        </p:grpSpPr>
        <p:grpSp>
          <p:nvGrpSpPr>
            <p:cNvPr id="78891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8897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2"/>
          <p:cNvGrpSpPr/>
          <p:nvPr/>
        </p:nvGrpSpPr>
        <p:grpSpPr bwMode="auto">
          <a:xfrm>
            <a:off x="17411" y="-66932"/>
            <a:ext cx="1842135" cy="476924"/>
            <a:chOff x="263" y="136"/>
            <a:chExt cx="2901" cy="753"/>
          </a:xfrm>
        </p:grpSpPr>
        <p:sp>
          <p:nvSpPr>
            <p:cNvPr id="52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3" name="组合 1"/>
            <p:cNvGrpSpPr/>
            <p:nvPr/>
          </p:nvGrpSpPr>
          <p:grpSpPr bwMode="auto">
            <a:xfrm>
              <a:off x="263" y="294"/>
              <a:ext cx="2901" cy="593"/>
              <a:chOff x="248" y="185"/>
              <a:chExt cx="2901" cy="593"/>
            </a:xfrm>
          </p:grpSpPr>
          <p:cxnSp>
            <p:nvCxnSpPr>
              <p:cNvPr id="54" name="直线连接符 19"/>
              <p:cNvCxnSpPr/>
              <p:nvPr/>
            </p:nvCxnSpPr>
            <p:spPr>
              <a:xfrm>
                <a:off x="248" y="778"/>
                <a:ext cx="2901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8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88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377636" y="1146068"/>
            <a:ext cx="858193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kern="800" dirty="0" err="1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如图</a:t>
            </a:r>
            <a:r>
              <a:rPr lang="en-US" altLang="en-US" sz="2400" b="1" kern="800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，有一直角三角形</a:t>
            </a:r>
            <a:r>
              <a:rPr lang="en-US" altLang="zh-CN" sz="2400" b="1" i="1" kern="800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en-US" altLang="en-US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90°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en-US" altLang="en-US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10cm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5cm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，一条线段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PQ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kern="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en-US" altLang="en-US" sz="2400" b="1" kern="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kern="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</a:t>
            </a:r>
            <a:r>
              <a:rPr lang="en-US" altLang="en-US" sz="2400" b="1" i="1" kern="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en-US" altLang="zh-CN" sz="2400" b="1" i="1" kern="8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Q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两点分别在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上和过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点且垂直于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的射线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AQ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上运动，问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点运动到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上什么位置时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△ABC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才能和</a:t>
            </a:r>
            <a:r>
              <a:rPr lang="en-US" altLang="zh-CN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APQ</a:t>
            </a:r>
            <a:r>
              <a:rPr lang="en-US" altLang="en-US" sz="2400" b="1" kern="8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全等？</a:t>
            </a:r>
            <a:endParaRPr lang="en-US" altLang="en-US" sz="2400" b="1" kern="800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81930" name="组合 2"/>
          <p:cNvGrpSpPr/>
          <p:nvPr/>
        </p:nvGrpSpPr>
        <p:grpSpPr bwMode="auto">
          <a:xfrm>
            <a:off x="3288877" y="532926"/>
            <a:ext cx="2478723" cy="522924"/>
            <a:chOff x="5060" y="905"/>
            <a:chExt cx="3905" cy="823"/>
          </a:xfrm>
        </p:grpSpPr>
        <p:grpSp>
          <p:nvGrpSpPr>
            <p:cNvPr id="81931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1937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9" name="组合 2"/>
          <p:cNvGrpSpPr/>
          <p:nvPr/>
        </p:nvGrpSpPr>
        <p:grpSpPr bwMode="auto">
          <a:xfrm>
            <a:off x="-665" y="-58386"/>
            <a:ext cx="1827530" cy="476924"/>
            <a:chOff x="263" y="136"/>
            <a:chExt cx="2878" cy="753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3" name="组合 1"/>
            <p:cNvGrpSpPr/>
            <p:nvPr/>
          </p:nvGrpSpPr>
          <p:grpSpPr bwMode="auto">
            <a:xfrm>
              <a:off x="263" y="294"/>
              <a:ext cx="2878" cy="593"/>
              <a:chOff x="248" y="185"/>
              <a:chExt cx="2878" cy="593"/>
            </a:xfrm>
          </p:grpSpPr>
          <p:cxnSp>
            <p:nvCxnSpPr>
              <p:cNvPr id="24" name="直线连接符 19"/>
              <p:cNvCxnSpPr/>
              <p:nvPr/>
            </p:nvCxnSpPr>
            <p:spPr>
              <a:xfrm flipV="1">
                <a:off x="248" y="766"/>
                <a:ext cx="2878" cy="12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363" y="3030876"/>
            <a:ext cx="2590090" cy="16381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3"/>
          <p:cNvSpPr txBox="1">
            <a:spLocks noChangeArrowheads="1"/>
          </p:cNvSpPr>
          <p:nvPr/>
        </p:nvSpPr>
        <p:spPr bwMode="auto">
          <a:xfrm>
            <a:off x="897981" y="2657458"/>
            <a:ext cx="698817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(2)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当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运动到与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点重合时，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AC. </a:t>
            </a:r>
            <a:endParaRPr lang="en-US" altLang="zh-CN" sz="2000" b="1" i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与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QPA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PQ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AC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QAP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BCA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(HL)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10cm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indent="0">
              <a:lnSpc>
                <a:spcPct val="12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当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5cm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或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10cm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时，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才能和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APQ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全等．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4023" y="-49683"/>
            <a:ext cx="2006600" cy="476924"/>
            <a:chOff x="215" y="136"/>
            <a:chExt cx="3160" cy="753"/>
          </a:xfrm>
        </p:grpSpPr>
        <p:sp>
          <p:nvSpPr>
            <p:cNvPr id="11" name="文本框 20"/>
            <p:cNvSpPr txBox="1">
              <a:spLocks noChangeArrowheads="1"/>
            </p:cNvSpPr>
            <p:nvPr/>
          </p:nvSpPr>
          <p:spPr bwMode="auto">
            <a:xfrm>
              <a:off x="831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2" name="组合 1"/>
            <p:cNvGrpSpPr/>
            <p:nvPr/>
          </p:nvGrpSpPr>
          <p:grpSpPr bwMode="auto">
            <a:xfrm>
              <a:off x="215" y="294"/>
              <a:ext cx="3160" cy="593"/>
              <a:chOff x="200" y="185"/>
              <a:chExt cx="3160" cy="593"/>
            </a:xfrm>
          </p:grpSpPr>
          <p:cxnSp>
            <p:nvCxnSpPr>
              <p:cNvPr id="13" name="直线连接符 19"/>
              <p:cNvCxnSpPr/>
              <p:nvPr/>
            </p:nvCxnSpPr>
            <p:spPr>
              <a:xfrm>
                <a:off x="200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261" y="185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897981" y="503500"/>
            <a:ext cx="5022214" cy="227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解：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(1)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当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运动到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时，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QAP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90°.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与</a:t>
            </a:r>
            <a:r>
              <a:rPr lang="en-US" altLang="zh-CN" sz="2000" b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QPA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PQ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≌Rt△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QPA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(HL)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5cm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；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539" y="972479"/>
            <a:ext cx="2590090" cy="16381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30176" y="2173640"/>
            <a:ext cx="1464564" cy="7366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“斜边、直角边”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00690" y="1041400"/>
            <a:ext cx="755650" cy="41433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6350" y="817563"/>
            <a:ext cx="3241675" cy="75988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斜边和一条直角边对应相等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的两个直角三角形全等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64615" y="2247900"/>
            <a:ext cx="809625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前提条件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24288" y="2301875"/>
            <a:ext cx="2119312" cy="48013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在直角三角形中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27313" y="3597581"/>
            <a:ext cx="729027" cy="7366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使用方法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68725" y="3549607"/>
            <a:ext cx="5064882" cy="86793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只须找除直角外的两个条件即可（两个条件中至少有一个条件是一对对应边相等）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2357438" y="1220788"/>
            <a:ext cx="107950" cy="2755900"/>
          </a:xfrm>
          <a:prstGeom prst="leftBrace">
            <a:avLst>
              <a:gd name="adj1" fmla="val 6501"/>
              <a:gd name="adj2" fmla="val 50000"/>
            </a:avLst>
          </a:prstGeom>
          <a:noFill/>
          <a:ln w="28575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21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 bwMode="auto">
          <a:xfrm>
            <a:off x="3436938" y="1112838"/>
            <a:ext cx="325437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右箭头 11"/>
          <p:cNvSpPr/>
          <p:nvPr/>
        </p:nvSpPr>
        <p:spPr bwMode="auto">
          <a:xfrm>
            <a:off x="3436938" y="2409825"/>
            <a:ext cx="325437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 bwMode="auto">
          <a:xfrm>
            <a:off x="3446463" y="3813175"/>
            <a:ext cx="325437" cy="271463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3980" name="组合 1"/>
          <p:cNvGrpSpPr/>
          <p:nvPr/>
        </p:nvGrpSpPr>
        <p:grpSpPr bwMode="auto">
          <a:xfrm>
            <a:off x="11541" y="-51237"/>
            <a:ext cx="2006600" cy="478473"/>
            <a:chOff x="227" y="33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982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84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092535" y="1125177"/>
            <a:ext cx="7048543" cy="15257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 </a:t>
            </a:r>
            <a:r>
              <a:rPr lang="zh-CN" altLang="en-US" noProof="1" smtClean="0">
                <a:solidFill>
                  <a:prstClr val="black"/>
                </a:solidFill>
                <a:sym typeface="+mn-ea"/>
              </a:rPr>
              <a:t>能</a:t>
            </a:r>
            <a:r>
              <a:rPr lang="zh-CN" altLang="en-US" noProof="1">
                <a:solidFill>
                  <a:prstClr val="black"/>
                </a:solidFill>
                <a:sym typeface="+mn-ea"/>
              </a:rPr>
              <a:t>运用三角形全等的判定方法判断两个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直角三角形全等</a:t>
            </a:r>
            <a:r>
              <a:rPr lang="en-US" altLang="zh-CN" noProof="1">
                <a:solidFill>
                  <a:prstClr val="black"/>
                </a:solidFill>
                <a:sym typeface="+mn-ea"/>
              </a:rPr>
              <a:t>.  </a:t>
            </a:r>
            <a:endParaRPr lang="zh-CN" altLang="zh-CN" noProof="1">
              <a:solidFill>
                <a:prstClr val="black"/>
              </a:solidFill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39351" y="3273367"/>
            <a:ext cx="6886910" cy="7030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探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究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直角三角形全等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的判定方法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16545"/>
            <a:ext cx="2017712" cy="477838"/>
            <a:chOff x="1588" y="-16545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21605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181" name="文本框 18"/>
            <p:cNvSpPr txBox="1">
              <a:spLocks noChangeArrowheads="1"/>
            </p:cNvSpPr>
            <p:nvPr/>
          </p:nvSpPr>
          <p:spPr bwMode="auto">
            <a:xfrm>
              <a:off x="552450" y="-1654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5806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6782" y="835967"/>
            <a:ext cx="7691244" cy="3255557"/>
            <a:chOff x="-38068" y="929614"/>
            <a:chExt cx="7691244" cy="3255557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28905"/>
              <a:ext cx="7690962" cy="2656266"/>
              <a:chOff x="224" y="1970"/>
              <a:chExt cx="13665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25" y="4409"/>
                <a:ext cx="5504" cy="625"/>
              </a:xfrm>
              <a:prstGeom prst="bentConnector3">
                <a:avLst>
                  <a:gd name="adj1" fmla="val 37180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53176" y="929614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4" descr="PM_01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38" y="1638300"/>
            <a:ext cx="5519737" cy="307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2840360" y="2341609"/>
            <a:ext cx="1836737" cy="1014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6000" b="1" u="none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SSS</a:t>
            </a:r>
            <a:endParaRPr lang="en-US" sz="6000" b="1" u="none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2814252" y="3145429"/>
            <a:ext cx="2042071" cy="10144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6000" b="1" u="none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SAS</a:t>
            </a:r>
            <a:endParaRPr lang="en-US" sz="6000" b="1" u="none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6149" name="Text Box 9"/>
          <p:cNvSpPr txBox="1">
            <a:spLocks noChangeArrowheads="1"/>
          </p:cNvSpPr>
          <p:nvPr/>
        </p:nvSpPr>
        <p:spPr bwMode="auto">
          <a:xfrm>
            <a:off x="4703205" y="2335097"/>
            <a:ext cx="1847924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6000" b="1" u="none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ASA</a:t>
            </a:r>
            <a:endParaRPr lang="en-US" sz="6000" b="1" u="none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6150" name="Text Box 10"/>
          <p:cNvSpPr txBox="1">
            <a:spLocks noChangeArrowheads="1"/>
          </p:cNvSpPr>
          <p:nvPr/>
        </p:nvSpPr>
        <p:spPr bwMode="auto">
          <a:xfrm>
            <a:off x="4704657" y="3134127"/>
            <a:ext cx="2100315" cy="101441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sz="6000" b="1" u="none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AAS</a:t>
            </a:r>
            <a:endParaRPr lang="en-US" sz="6000" b="1" u="none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51206" name="Text Box 8"/>
          <p:cNvSpPr txBox="1">
            <a:spLocks noChangeArrowheads="1"/>
          </p:cNvSpPr>
          <p:nvPr/>
        </p:nvSpPr>
        <p:spPr bwMode="auto">
          <a:xfrm>
            <a:off x="1337693" y="1067364"/>
            <a:ext cx="740163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旧知回</a:t>
            </a:r>
            <a:r>
              <a:rPr lang="zh-CN" altLang="en-US" sz="27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顾</a:t>
            </a:r>
            <a:r>
              <a:rPr lang="en-US" altLang="zh-CN" sz="27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们学过的判定三角形全等的方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207" name="组合 2"/>
          <p:cNvGrpSpPr/>
          <p:nvPr/>
        </p:nvGrpSpPr>
        <p:grpSpPr bwMode="auto">
          <a:xfrm>
            <a:off x="0" y="-62171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20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43103" y="495986"/>
            <a:ext cx="6566672" cy="465644"/>
            <a:chOff x="1163637" y="495986"/>
            <a:chExt cx="6566672" cy="465644"/>
          </a:xfrm>
        </p:grpSpPr>
        <p:grpSp>
          <p:nvGrpSpPr>
            <p:cNvPr id="51211" name="组合 4"/>
            <p:cNvGrpSpPr/>
            <p:nvPr/>
          </p:nvGrpSpPr>
          <p:grpSpPr bwMode="auto">
            <a:xfrm>
              <a:off x="1163637" y="535296"/>
              <a:ext cx="1685925" cy="426334"/>
              <a:chOff x="3485" y="1168"/>
              <a:chExt cx="2654" cy="670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16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1213" name="矩形 1"/>
              <p:cNvSpPr>
                <a:spLocks noChangeArrowheads="1"/>
              </p:cNvSpPr>
              <p:nvPr/>
            </p:nvSpPr>
            <p:spPr bwMode="auto">
              <a:xfrm>
                <a:off x="3954" y="1229"/>
                <a:ext cx="1744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</a:t>
                </a:r>
                <a:r>
                  <a:rPr lang="zh-CN" altLang="en-US" sz="2400" dirty="0" smtClean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点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1214" name="文本框 6151"/>
            <p:cNvSpPr txBox="1">
              <a:spLocks noChangeArrowheads="1"/>
            </p:cNvSpPr>
            <p:nvPr/>
          </p:nvSpPr>
          <p:spPr bwMode="auto">
            <a:xfrm>
              <a:off x="2955109" y="495986"/>
              <a:ext cx="47752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三角形全等的判定</a:t>
              </a:r>
              <a:r>
                <a:rPr lang="en-US" alt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——“HL”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定理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9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37" y="1016346"/>
            <a:ext cx="695325" cy="6953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49" grpId="0"/>
      <p:bldP spid="61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947137" y="2165239"/>
            <a:ext cx="7147420" cy="106695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3840"/>
              </a:lnSpc>
              <a:spcBef>
                <a:spcPct val="50000"/>
              </a:spcBef>
              <a:defRPr/>
            </a:pPr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如图，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Rt△</a:t>
            </a:r>
            <a:r>
              <a:rPr lang="en-US" altLang="zh-CN" sz="2400" b="1" i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中，∠</a:t>
            </a:r>
            <a:r>
              <a:rPr lang="en-US" altLang="zh-CN" sz="2400" b="1" i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C =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90°</a:t>
            </a:r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，直角边是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_____</a:t>
            </a:r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_____</a:t>
            </a:r>
            <a:r>
              <a:rPr lang="zh-CN" altLang="en-US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，斜边是</a:t>
            </a:r>
            <a:r>
              <a:rPr lang="en-US" altLang="zh-CN" sz="2400" b="1" noProof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______.</a:t>
            </a:r>
            <a:endParaRPr lang="en-US" altLang="zh-CN" sz="2400" b="1" noProof="1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2226" name="Group 3"/>
          <p:cNvGrpSpPr/>
          <p:nvPr/>
        </p:nvGrpSpPr>
        <p:grpSpPr bwMode="auto">
          <a:xfrm>
            <a:off x="4160838" y="428625"/>
            <a:ext cx="3103562" cy="1595040"/>
            <a:chOff x="0" y="0"/>
            <a:chExt cx="2607" cy="1340"/>
          </a:xfrm>
        </p:grpSpPr>
        <p:grpSp>
          <p:nvGrpSpPr>
            <p:cNvPr id="52227" name="Group 4"/>
            <p:cNvGrpSpPr/>
            <p:nvPr/>
          </p:nvGrpSpPr>
          <p:grpSpPr bwMode="auto">
            <a:xfrm>
              <a:off x="272" y="227"/>
              <a:ext cx="1996" cy="907"/>
              <a:chOff x="0" y="0"/>
              <a:chExt cx="1344" cy="576"/>
            </a:xfrm>
          </p:grpSpPr>
          <p:sp>
            <p:nvSpPr>
              <p:cNvPr id="52228" name="Line 3"/>
              <p:cNvSpPr>
                <a:spLocks noChangeShapeType="1"/>
              </p:cNvSpPr>
              <p:nvPr/>
            </p:nvSpPr>
            <p:spPr bwMode="auto">
              <a:xfrm>
                <a:off x="0" y="576"/>
                <a:ext cx="1344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2229" name="Line 4"/>
              <p:cNvSpPr>
                <a:spLocks noChangeShapeType="1"/>
              </p:cNvSpPr>
              <p:nvPr/>
            </p:nvSpPr>
            <p:spPr bwMode="auto">
              <a:xfrm>
                <a:off x="1344" y="0"/>
                <a:ext cx="0" cy="57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2230" name="Line 5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1344" cy="57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sp>
          <p:nvSpPr>
            <p:cNvPr id="52231" name="Text Box 12"/>
            <p:cNvSpPr txBox="1">
              <a:spLocks noChangeArrowheads="1"/>
            </p:cNvSpPr>
            <p:nvPr/>
          </p:nvSpPr>
          <p:spPr bwMode="auto">
            <a:xfrm>
              <a:off x="2268" y="952"/>
              <a:ext cx="339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i="1">
                  <a:solidFill>
                    <a:srgbClr val="990099"/>
                  </a:solidFill>
                  <a:latin typeface="Times New Roman" panose="02020603050405020304"/>
                </a:rPr>
                <a:t>C</a:t>
              </a:r>
              <a:endParaRPr lang="en-US" altLang="zh-CN" sz="2400" i="1">
                <a:solidFill>
                  <a:srgbClr val="990099"/>
                </a:solidFill>
                <a:latin typeface="Times New Roman" panose="02020603050405020304"/>
              </a:endParaRPr>
            </a:p>
          </p:txBody>
        </p:sp>
        <p:sp>
          <p:nvSpPr>
            <p:cNvPr id="52232" name="Text Box 13"/>
            <p:cNvSpPr txBox="1">
              <a:spLocks noChangeArrowheads="1"/>
            </p:cNvSpPr>
            <p:nvPr/>
          </p:nvSpPr>
          <p:spPr bwMode="auto">
            <a:xfrm>
              <a:off x="2223" y="0"/>
              <a:ext cx="31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solidFill>
                    <a:srgbClr val="990099"/>
                  </a:solidFill>
                  <a:latin typeface="Times New Roman" panose="02020603050405020304"/>
                </a:rPr>
                <a:t>B</a:t>
              </a:r>
              <a:endParaRPr lang="en-US" altLang="zh-CN" sz="2400" i="1" dirty="0">
                <a:solidFill>
                  <a:srgbClr val="990099"/>
                </a:solidFill>
                <a:latin typeface="Times New Roman" panose="02020603050405020304"/>
              </a:endParaRPr>
            </a:p>
          </p:txBody>
        </p:sp>
        <p:sp>
          <p:nvSpPr>
            <p:cNvPr id="52233" name="Text Box 14"/>
            <p:cNvSpPr txBox="1">
              <a:spLocks noChangeArrowheads="1"/>
            </p:cNvSpPr>
            <p:nvPr/>
          </p:nvSpPr>
          <p:spPr bwMode="auto">
            <a:xfrm>
              <a:off x="0" y="952"/>
              <a:ext cx="31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i="1">
                  <a:solidFill>
                    <a:srgbClr val="990099"/>
                  </a:solidFill>
                  <a:latin typeface="Times New Roman" panose="02020603050405020304"/>
                </a:rPr>
                <a:t>A</a:t>
              </a:r>
              <a:endParaRPr lang="en-US" altLang="zh-CN" sz="2400" i="1">
                <a:solidFill>
                  <a:srgbClr val="990099"/>
                </a:solidFill>
                <a:latin typeface="Times New Roman" panose="02020603050405020304"/>
              </a:endParaRPr>
            </a:p>
          </p:txBody>
        </p:sp>
      </p:grpSp>
      <p:sp>
        <p:nvSpPr>
          <p:cNvPr id="11276" name="Text Box 17"/>
          <p:cNvSpPr txBox="1">
            <a:spLocks noChangeArrowheads="1"/>
          </p:cNvSpPr>
          <p:nvPr/>
        </p:nvSpPr>
        <p:spPr bwMode="auto">
          <a:xfrm>
            <a:off x="6756281" y="2165239"/>
            <a:ext cx="5950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</a:rPr>
              <a:t>AC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11277" name="Rectangle 18"/>
          <p:cNvSpPr>
            <a:spLocks noChangeArrowheads="1"/>
          </p:cNvSpPr>
          <p:nvPr/>
        </p:nvSpPr>
        <p:spPr bwMode="auto">
          <a:xfrm>
            <a:off x="1035526" y="2670536"/>
            <a:ext cx="612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</a:rPr>
              <a:t>BC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11278" name="Text Box 19"/>
          <p:cNvSpPr txBox="1">
            <a:spLocks noChangeArrowheads="1"/>
          </p:cNvSpPr>
          <p:nvPr/>
        </p:nvSpPr>
        <p:spPr bwMode="auto">
          <a:xfrm>
            <a:off x="3173281" y="2668148"/>
            <a:ext cx="612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en-US" altLang="zh-CN" i="1" dirty="0"/>
              <a:t>AB</a:t>
            </a:r>
            <a:endParaRPr lang="en-US" altLang="zh-CN" i="1" dirty="0"/>
          </a:p>
        </p:txBody>
      </p:sp>
      <p:sp>
        <p:nvSpPr>
          <p:cNvPr id="52237" name="Line 20"/>
          <p:cNvSpPr>
            <a:spLocks noChangeShapeType="1"/>
          </p:cNvSpPr>
          <p:nvPr/>
        </p:nvSpPr>
        <p:spPr bwMode="auto">
          <a:xfrm>
            <a:off x="6678613" y="1673225"/>
            <a:ext cx="1619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2238" name="Line 21"/>
          <p:cNvSpPr>
            <a:spLocks noChangeShapeType="1"/>
          </p:cNvSpPr>
          <p:nvPr/>
        </p:nvSpPr>
        <p:spPr bwMode="auto">
          <a:xfrm>
            <a:off x="6678613" y="1673225"/>
            <a:ext cx="0" cy="107950"/>
          </a:xfrm>
          <a:prstGeom prst="line">
            <a:avLst/>
          </a:prstGeom>
          <a:noFill/>
          <a:ln w="28575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0250" name="Rectangle 23"/>
          <p:cNvSpPr>
            <a:spLocks noChangeArrowheads="1"/>
          </p:cNvSpPr>
          <p:nvPr/>
        </p:nvSpPr>
        <p:spPr bwMode="auto">
          <a:xfrm>
            <a:off x="1542646" y="721635"/>
            <a:ext cx="144621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思</a:t>
            </a: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考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1282" name="Rectangle 24"/>
          <p:cNvSpPr>
            <a:spLocks noChangeArrowheads="1"/>
          </p:cNvSpPr>
          <p:nvPr/>
        </p:nvSpPr>
        <p:spPr bwMode="auto">
          <a:xfrm>
            <a:off x="1207770" y="3735107"/>
            <a:ext cx="726511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      前面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学过的四种判定三角形全等的方法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对直角三角形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是否适用？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283" name="Line 25"/>
          <p:cNvSpPr>
            <a:spLocks noChangeShapeType="1"/>
          </p:cNvSpPr>
          <p:nvPr/>
        </p:nvSpPr>
        <p:spPr bwMode="auto">
          <a:xfrm flipV="1">
            <a:off x="4518025" y="701675"/>
            <a:ext cx="2322513" cy="1079500"/>
          </a:xfrm>
          <a:prstGeom prst="line">
            <a:avLst/>
          </a:prstGeom>
          <a:noFill/>
          <a:ln w="635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23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40055" y="3368113"/>
            <a:ext cx="1755979" cy="455854"/>
            <a:chOff x="1745942" y="3988439"/>
            <a:chExt cx="1755979" cy="455854"/>
          </a:xfrm>
        </p:grpSpPr>
        <p:grpSp>
          <p:nvGrpSpPr>
            <p:cNvPr id="31" name="组合 30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3" name="流程图: 库存数据 32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2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/>
      <p:bldP spid="11277" grpId="0"/>
      <p:bldP spid="11278" grpId="0"/>
      <p:bldP spid="11282" grpId="0"/>
      <p:bldP spid="1128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Freeform 3"/>
          <p:cNvSpPr>
            <a:spLocks noChangeArrowheads="1"/>
          </p:cNvSpPr>
          <p:nvPr/>
        </p:nvSpPr>
        <p:spPr bwMode="auto">
          <a:xfrm>
            <a:off x="5377446" y="592931"/>
            <a:ext cx="1355725" cy="1703388"/>
          </a:xfrm>
          <a:custGeom>
            <a:avLst/>
            <a:gdLst>
              <a:gd name="T0" fmla="*/ 1152 w 1152"/>
              <a:gd name="T1" fmla="*/ 0 h 1680"/>
              <a:gd name="T2" fmla="*/ 1152 w 1152"/>
              <a:gd name="T3" fmla="*/ 1680 h 1680"/>
              <a:gd name="T4" fmla="*/ 0 w 1152"/>
              <a:gd name="T5" fmla="*/ 1680 h 1680"/>
              <a:gd name="T6" fmla="*/ 1152 w 1152"/>
              <a:gd name="T7" fmla="*/ 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52" h="1680">
                <a:moveTo>
                  <a:pt x="1152" y="0"/>
                </a:moveTo>
                <a:lnTo>
                  <a:pt x="1152" y="1680"/>
                </a:lnTo>
                <a:lnTo>
                  <a:pt x="0" y="1680"/>
                </a:lnTo>
                <a:lnTo>
                  <a:pt x="1152" y="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3250" name="Freeform 4"/>
          <p:cNvSpPr>
            <a:spLocks noChangeArrowheads="1"/>
          </p:cNvSpPr>
          <p:nvPr/>
        </p:nvSpPr>
        <p:spPr bwMode="auto">
          <a:xfrm>
            <a:off x="6931608" y="642144"/>
            <a:ext cx="1357313" cy="1701800"/>
          </a:xfrm>
          <a:custGeom>
            <a:avLst/>
            <a:gdLst>
              <a:gd name="T0" fmla="*/ 1152 w 1152"/>
              <a:gd name="T1" fmla="*/ 0 h 1680"/>
              <a:gd name="T2" fmla="*/ 1152 w 1152"/>
              <a:gd name="T3" fmla="*/ 1680 h 1680"/>
              <a:gd name="T4" fmla="*/ 0 w 1152"/>
              <a:gd name="T5" fmla="*/ 1680 h 1680"/>
              <a:gd name="T6" fmla="*/ 1152 w 1152"/>
              <a:gd name="T7" fmla="*/ 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52" h="1680">
                <a:moveTo>
                  <a:pt x="1152" y="0"/>
                </a:moveTo>
                <a:lnTo>
                  <a:pt x="1152" y="1680"/>
                </a:lnTo>
                <a:lnTo>
                  <a:pt x="0" y="1680"/>
                </a:lnTo>
                <a:lnTo>
                  <a:pt x="1152" y="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3251" name="Freeform 5"/>
          <p:cNvSpPr>
            <a:spLocks noChangeArrowheads="1"/>
          </p:cNvSpPr>
          <p:nvPr/>
        </p:nvSpPr>
        <p:spPr bwMode="auto">
          <a:xfrm>
            <a:off x="6620458" y="2148681"/>
            <a:ext cx="112713" cy="147638"/>
          </a:xfrm>
          <a:custGeom>
            <a:avLst/>
            <a:gdLst>
              <a:gd name="T0" fmla="*/ 96 w 96"/>
              <a:gd name="T1" fmla="*/ 0 h 144"/>
              <a:gd name="T2" fmla="*/ 0 w 96"/>
              <a:gd name="T3" fmla="*/ 0 h 144"/>
              <a:gd name="T4" fmla="*/ 0 w 96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6" h="144">
                <a:moveTo>
                  <a:pt x="96" y="0"/>
                </a:moveTo>
                <a:lnTo>
                  <a:pt x="0" y="0"/>
                </a:lnTo>
                <a:lnTo>
                  <a:pt x="0" y="144"/>
                </a:lnTo>
              </a:path>
            </a:pathLst>
          </a:custGeom>
          <a:noFill/>
          <a:ln w="254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3252" name="Freeform 6"/>
          <p:cNvSpPr>
            <a:spLocks noChangeArrowheads="1"/>
          </p:cNvSpPr>
          <p:nvPr/>
        </p:nvSpPr>
        <p:spPr bwMode="auto">
          <a:xfrm>
            <a:off x="8155571" y="2197894"/>
            <a:ext cx="112712" cy="146050"/>
          </a:xfrm>
          <a:custGeom>
            <a:avLst/>
            <a:gdLst>
              <a:gd name="T0" fmla="*/ 96 w 96"/>
              <a:gd name="T1" fmla="*/ 0 h 144"/>
              <a:gd name="T2" fmla="*/ 0 w 96"/>
              <a:gd name="T3" fmla="*/ 0 h 144"/>
              <a:gd name="T4" fmla="*/ 0 w 96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6" h="144">
                <a:moveTo>
                  <a:pt x="96" y="0"/>
                </a:moveTo>
                <a:lnTo>
                  <a:pt x="0" y="0"/>
                </a:lnTo>
                <a:lnTo>
                  <a:pt x="0" y="144"/>
                </a:lnTo>
              </a:path>
            </a:pathLst>
          </a:custGeom>
          <a:noFill/>
          <a:ln w="254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3253" name="Text Box 7"/>
          <p:cNvSpPr txBox="1">
            <a:spLocks noChangeArrowheads="1"/>
          </p:cNvSpPr>
          <p:nvPr/>
        </p:nvSpPr>
        <p:spPr bwMode="auto">
          <a:xfrm>
            <a:off x="6495046" y="327819"/>
            <a:ext cx="325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prstClr val="black"/>
                </a:solidFill>
                <a:latin typeface="Times New Roman" panose="02020603050405020304"/>
              </a:rPr>
              <a:t>A</a:t>
            </a:r>
            <a:endParaRPr lang="en-US" altLang="zh-CN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3254" name="Text Box 8"/>
          <p:cNvSpPr txBox="1">
            <a:spLocks noChangeArrowheads="1"/>
          </p:cNvSpPr>
          <p:nvPr/>
        </p:nvSpPr>
        <p:spPr bwMode="auto">
          <a:xfrm>
            <a:off x="5307596" y="2321719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prstClr val="black"/>
                </a:solidFill>
                <a:latin typeface="Times New Roman" panose="02020603050405020304"/>
              </a:rPr>
              <a:t>B</a:t>
            </a:r>
            <a:endParaRPr lang="en-US" altLang="zh-CN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3255" name="Text Box 9"/>
          <p:cNvSpPr txBox="1">
            <a:spLocks noChangeArrowheads="1"/>
          </p:cNvSpPr>
          <p:nvPr/>
        </p:nvSpPr>
        <p:spPr bwMode="auto">
          <a:xfrm>
            <a:off x="6664908" y="2321719"/>
            <a:ext cx="347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prstClr val="black"/>
                </a:solidFill>
                <a:latin typeface="Times New Roman" panose="02020603050405020304"/>
              </a:rPr>
              <a:t>C</a:t>
            </a:r>
            <a:endParaRPr lang="en-US" altLang="zh-CN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3257" name="Text Box 11"/>
          <p:cNvSpPr txBox="1">
            <a:spLocks noChangeArrowheads="1"/>
          </p:cNvSpPr>
          <p:nvPr/>
        </p:nvSpPr>
        <p:spPr bwMode="auto">
          <a:xfrm>
            <a:off x="6844296" y="2313781"/>
            <a:ext cx="3898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/>
              </a:rPr>
              <a:t>B′</a:t>
            </a:r>
            <a:endParaRPr lang="en-US" altLang="zh-CN" i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53258" name="Text Box 12"/>
          <p:cNvSpPr txBox="1">
            <a:spLocks noChangeArrowheads="1"/>
          </p:cNvSpPr>
          <p:nvPr/>
        </p:nvSpPr>
        <p:spPr bwMode="auto">
          <a:xfrm>
            <a:off x="8174621" y="2318544"/>
            <a:ext cx="3921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 dirty="0">
                <a:solidFill>
                  <a:prstClr val="black"/>
                </a:solidFill>
                <a:latin typeface="Times New Roman" panose="02020603050405020304"/>
              </a:rPr>
              <a:t>C′</a:t>
            </a:r>
            <a:endParaRPr lang="en-US" altLang="zh-CN" i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072154" y="717993"/>
            <a:ext cx="3719133" cy="182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两个直角三角形中，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斜边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一个锐角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对应相等，这两个直角三角形全等吗？为什么？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1018181" y="2530133"/>
            <a:ext cx="70532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两个直角三角形中，有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一条直角边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一锐角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对应相等，这两个直角三角形全等吗？为什么？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2304" name="Line 16"/>
          <p:cNvSpPr>
            <a:spLocks noChangeShapeType="1"/>
          </p:cNvSpPr>
          <p:nvPr/>
        </p:nvSpPr>
        <p:spPr bwMode="auto">
          <a:xfrm flipH="1">
            <a:off x="5367921" y="575469"/>
            <a:ext cx="1357312" cy="17287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2305" name="Line 17"/>
          <p:cNvSpPr>
            <a:spLocks noChangeShapeType="1"/>
          </p:cNvSpPr>
          <p:nvPr/>
        </p:nvSpPr>
        <p:spPr bwMode="auto">
          <a:xfrm flipH="1">
            <a:off x="6939546" y="651669"/>
            <a:ext cx="1335087" cy="166687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2306" name="Freeform 18"/>
          <p:cNvSpPr>
            <a:spLocks noChangeArrowheads="1"/>
          </p:cNvSpPr>
          <p:nvPr/>
        </p:nvSpPr>
        <p:spPr bwMode="auto">
          <a:xfrm>
            <a:off x="5523496" y="2070894"/>
            <a:ext cx="161925" cy="233362"/>
          </a:xfrm>
          <a:custGeom>
            <a:avLst/>
            <a:gdLst>
              <a:gd name="T0" fmla="*/ 0 w 136"/>
              <a:gd name="T1" fmla="*/ 0 h 196"/>
              <a:gd name="T2" fmla="*/ 105 w 136"/>
              <a:gd name="T3" fmla="*/ 65 h 196"/>
              <a:gd name="T4" fmla="*/ 131 w 136"/>
              <a:gd name="T5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196">
                <a:moveTo>
                  <a:pt x="0" y="0"/>
                </a:moveTo>
                <a:cubicBezTo>
                  <a:pt x="94" y="31"/>
                  <a:pt x="64" y="3"/>
                  <a:pt x="105" y="65"/>
                </a:cubicBezTo>
                <a:cubicBezTo>
                  <a:pt x="136" y="160"/>
                  <a:pt x="131" y="116"/>
                  <a:pt x="131" y="196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2307" name="Freeform 19"/>
          <p:cNvSpPr>
            <a:spLocks noChangeArrowheads="1"/>
          </p:cNvSpPr>
          <p:nvPr/>
        </p:nvSpPr>
        <p:spPr bwMode="auto">
          <a:xfrm>
            <a:off x="7091946" y="2118519"/>
            <a:ext cx="161925" cy="234950"/>
          </a:xfrm>
          <a:custGeom>
            <a:avLst/>
            <a:gdLst>
              <a:gd name="T0" fmla="*/ 0 w 136"/>
              <a:gd name="T1" fmla="*/ 0 h 196"/>
              <a:gd name="T2" fmla="*/ 105 w 136"/>
              <a:gd name="T3" fmla="*/ 65 h 196"/>
              <a:gd name="T4" fmla="*/ 131 w 136"/>
              <a:gd name="T5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6" h="196">
                <a:moveTo>
                  <a:pt x="0" y="0"/>
                </a:moveTo>
                <a:cubicBezTo>
                  <a:pt x="94" y="31"/>
                  <a:pt x="64" y="3"/>
                  <a:pt x="105" y="65"/>
                </a:cubicBezTo>
                <a:cubicBezTo>
                  <a:pt x="136" y="160"/>
                  <a:pt x="131" y="116"/>
                  <a:pt x="131" y="196"/>
                </a:cubicBezTo>
              </a:path>
            </a:pathLst>
          </a:cu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i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1018181" y="3657258"/>
            <a:ext cx="715544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两个直角三角形中，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两直角边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对应相等，这两个直角三角形全等吗？为什么？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54441" y="74226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endParaRPr lang="zh-CN" altLang="en-US" dirty="0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27" name="Text Box 12"/>
          <p:cNvSpPr txBox="1">
            <a:spLocks noChangeArrowheads="1"/>
          </p:cNvSpPr>
          <p:nvPr/>
        </p:nvSpPr>
        <p:spPr bwMode="auto">
          <a:xfrm>
            <a:off x="8103184" y="283369"/>
            <a:ext cx="3770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 dirty="0" smtClean="0">
                <a:solidFill>
                  <a:prstClr val="black"/>
                </a:solidFill>
                <a:latin typeface="Times New Roman" panose="02020603050405020304"/>
              </a:rPr>
              <a:t>A′</a:t>
            </a:r>
            <a:endParaRPr lang="en-US" altLang="zh-CN" i="1" dirty="0">
              <a:solidFill>
                <a:prstClr val="black"/>
              </a:solidFill>
              <a:latin typeface="Times New Roman" panose="02020603050405020304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  <p:bldP spid="12304" grpId="0" animBg="1"/>
      <p:bldP spid="12305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 noChangeArrowheads="1"/>
          </p:cNvSpPr>
          <p:nvPr>
            <p:ph idx="4294967295"/>
          </p:nvPr>
        </p:nvSpPr>
        <p:spPr bwMode="auto">
          <a:xfrm>
            <a:off x="3990975" y="1311275"/>
            <a:ext cx="5153025" cy="2303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如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图，已知</a:t>
            </a:r>
            <a:r>
              <a:rPr lang="en-US" altLang="zh-CN" b="1" i="1" dirty="0">
                <a:ea typeface="楷体" panose="02010609060101010101" pitchFamily="49" charset="-122"/>
              </a:rPr>
              <a:t>AC=DF</a:t>
            </a:r>
            <a:r>
              <a:rPr lang="zh-CN" altLang="en-US" b="1" dirty="0">
                <a:ea typeface="楷体" panose="02010609060101010101" pitchFamily="49" charset="-122"/>
              </a:rPr>
              <a:t>，</a:t>
            </a:r>
            <a:r>
              <a:rPr lang="en-US" altLang="zh-CN" b="1" i="1" dirty="0">
                <a:ea typeface="楷体" panose="02010609060101010101" pitchFamily="49" charset="-122"/>
              </a:rPr>
              <a:t>BC=EF</a:t>
            </a:r>
            <a:r>
              <a:rPr lang="zh-CN" altLang="en-US" b="1" dirty="0" smtClean="0">
                <a:ea typeface="楷体" panose="02010609060101010101" pitchFamily="49" charset="-122"/>
              </a:rPr>
              <a:t>，∠</a:t>
            </a:r>
            <a:r>
              <a:rPr lang="en-US" altLang="zh-CN" b="1" i="1" dirty="0">
                <a:ea typeface="楷体" panose="02010609060101010101" pitchFamily="49" charset="-122"/>
              </a:rPr>
              <a:t>B=</a:t>
            </a:r>
            <a:r>
              <a:rPr lang="zh-CN" altLang="en-US" b="1" dirty="0">
                <a:ea typeface="楷体" panose="02010609060101010101" pitchFamily="49" charset="-122"/>
              </a:rPr>
              <a:t>∠</a:t>
            </a:r>
            <a:r>
              <a:rPr lang="en-US" altLang="zh-CN" b="1" i="1" dirty="0">
                <a:ea typeface="楷体" panose="02010609060101010101" pitchFamily="49" charset="-122"/>
              </a:rPr>
              <a:t>E</a:t>
            </a:r>
            <a:r>
              <a:rPr lang="zh-CN" altLang="en-US" b="1" dirty="0">
                <a:ea typeface="楷体" panose="02010609060101010101" pitchFamily="49" charset="-122"/>
              </a:rPr>
              <a:t>，△</a:t>
            </a:r>
            <a:r>
              <a:rPr lang="en-US" altLang="zh-CN" b="1" i="1" dirty="0">
                <a:ea typeface="楷体" panose="02010609060101010101" pitchFamily="49" charset="-122"/>
              </a:rPr>
              <a:t>ABC</a:t>
            </a:r>
            <a:r>
              <a:rPr lang="zh-CN" altLang="en-US" b="1" dirty="0">
                <a:ea typeface="楷体" panose="02010609060101010101" pitchFamily="49" charset="-122"/>
              </a:rPr>
              <a:t>≌△</a:t>
            </a:r>
            <a:r>
              <a:rPr lang="en-US" altLang="zh-CN" b="1" i="1" dirty="0">
                <a:ea typeface="楷体" panose="02010609060101010101" pitchFamily="49" charset="-122"/>
              </a:rPr>
              <a:t>DEF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b="1" dirty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们知道，证明三角形全</a:t>
            </a: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endParaRPr lang="en-US" altLang="zh-CN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不存在</a:t>
            </a:r>
            <a:r>
              <a:rPr lang="en-US" altLang="zh-CN" b="1" dirty="0">
                <a:solidFill>
                  <a:srgbClr val="FF0000"/>
                </a:solidFill>
                <a:ea typeface="宋体" panose="02010600030101010101" pitchFamily="2" charset="-122"/>
              </a:rPr>
              <a:t>SSA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定理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Group 14"/>
          <p:cNvGrpSpPr/>
          <p:nvPr/>
        </p:nvGrpSpPr>
        <p:grpSpPr bwMode="auto">
          <a:xfrm>
            <a:off x="1017587" y="1081088"/>
            <a:ext cx="2582863" cy="1790700"/>
            <a:chOff x="563" y="1199"/>
            <a:chExt cx="2169" cy="1504"/>
          </a:xfrm>
        </p:grpSpPr>
        <p:sp>
          <p:nvSpPr>
            <p:cNvPr id="54276" name="Line 15"/>
            <p:cNvSpPr>
              <a:spLocks noChangeShapeType="1"/>
            </p:cNvSpPr>
            <p:nvPr/>
          </p:nvSpPr>
          <p:spPr bwMode="auto">
            <a:xfrm flipH="1">
              <a:off x="864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77" name="Line 16"/>
            <p:cNvSpPr>
              <a:spLocks noChangeShapeType="1"/>
            </p:cNvSpPr>
            <p:nvPr/>
          </p:nvSpPr>
          <p:spPr bwMode="auto">
            <a:xfrm>
              <a:off x="864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78" name="Line 17"/>
            <p:cNvSpPr>
              <a:spLocks noChangeShapeType="1"/>
            </p:cNvSpPr>
            <p:nvPr/>
          </p:nvSpPr>
          <p:spPr bwMode="auto">
            <a:xfrm>
              <a:off x="1296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79" name="Text Box 18"/>
            <p:cNvSpPr txBox="1">
              <a:spLocks noChangeArrowheads="1"/>
            </p:cNvSpPr>
            <p:nvPr/>
          </p:nvSpPr>
          <p:spPr bwMode="auto">
            <a:xfrm>
              <a:off x="563" y="2271"/>
              <a:ext cx="3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280" name="Text Box 19"/>
            <p:cNvSpPr txBox="1">
              <a:spLocks noChangeArrowheads="1"/>
            </p:cNvSpPr>
            <p:nvPr/>
          </p:nvSpPr>
          <p:spPr bwMode="auto">
            <a:xfrm>
              <a:off x="1128" y="1199"/>
              <a:ext cx="5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281" name="Text Box 20"/>
            <p:cNvSpPr txBox="1">
              <a:spLocks noChangeArrowheads="1"/>
            </p:cNvSpPr>
            <p:nvPr/>
          </p:nvSpPr>
          <p:spPr bwMode="auto">
            <a:xfrm>
              <a:off x="2252" y="2316"/>
              <a:ext cx="4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21"/>
          <p:cNvGrpSpPr/>
          <p:nvPr/>
        </p:nvGrpSpPr>
        <p:grpSpPr bwMode="auto">
          <a:xfrm>
            <a:off x="1054100" y="2617788"/>
            <a:ext cx="2628900" cy="1760537"/>
            <a:chOff x="2999" y="1232"/>
            <a:chExt cx="2208" cy="1479"/>
          </a:xfrm>
        </p:grpSpPr>
        <p:sp>
          <p:nvSpPr>
            <p:cNvPr id="54283" name="Line 22"/>
            <p:cNvSpPr>
              <a:spLocks noChangeShapeType="1"/>
            </p:cNvSpPr>
            <p:nvPr/>
          </p:nvSpPr>
          <p:spPr bwMode="auto">
            <a:xfrm flipH="1">
              <a:off x="3312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4" name="Line 23"/>
            <p:cNvSpPr>
              <a:spLocks noChangeShapeType="1"/>
            </p:cNvSpPr>
            <p:nvPr/>
          </p:nvSpPr>
          <p:spPr bwMode="auto">
            <a:xfrm>
              <a:off x="3312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5" name="Line 24"/>
            <p:cNvSpPr>
              <a:spLocks noChangeShapeType="1"/>
            </p:cNvSpPr>
            <p:nvPr/>
          </p:nvSpPr>
          <p:spPr bwMode="auto">
            <a:xfrm>
              <a:off x="3744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6" name="Text Box 25"/>
            <p:cNvSpPr txBox="1">
              <a:spLocks noChangeArrowheads="1"/>
            </p:cNvSpPr>
            <p:nvPr/>
          </p:nvSpPr>
          <p:spPr bwMode="auto">
            <a:xfrm>
              <a:off x="2999" y="2265"/>
              <a:ext cx="3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287" name="Text Box 26"/>
            <p:cNvSpPr txBox="1">
              <a:spLocks noChangeArrowheads="1"/>
            </p:cNvSpPr>
            <p:nvPr/>
          </p:nvSpPr>
          <p:spPr bwMode="auto">
            <a:xfrm>
              <a:off x="3633" y="1232"/>
              <a:ext cx="5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288" name="Text Box 27"/>
            <p:cNvSpPr txBox="1">
              <a:spLocks noChangeArrowheads="1"/>
            </p:cNvSpPr>
            <p:nvPr/>
          </p:nvSpPr>
          <p:spPr bwMode="auto">
            <a:xfrm>
              <a:off x="4727" y="2324"/>
              <a:ext cx="4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F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8" name="弧形 17"/>
          <p:cNvSpPr/>
          <p:nvPr/>
        </p:nvSpPr>
        <p:spPr>
          <a:xfrm rot="7095163">
            <a:off x="1642268" y="1342232"/>
            <a:ext cx="447675" cy="433388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9" name="弧形 18"/>
          <p:cNvSpPr/>
          <p:nvPr/>
        </p:nvSpPr>
        <p:spPr>
          <a:xfrm rot="7095163">
            <a:off x="1697037" y="2855913"/>
            <a:ext cx="447675" cy="434975"/>
          </a:xfrm>
          <a:prstGeom prst="arc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1376362" y="2454275"/>
            <a:ext cx="17716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1431925" y="3941763"/>
            <a:ext cx="1766887" cy="95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1890712" y="1528763"/>
            <a:ext cx="1257300" cy="914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1914525" y="3036888"/>
            <a:ext cx="1284287" cy="914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29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83000" y="803326"/>
            <a:ext cx="1755979" cy="455854"/>
            <a:chOff x="1745942" y="3988439"/>
            <a:chExt cx="1755979" cy="455854"/>
          </a:xfrm>
        </p:grpSpPr>
        <p:grpSp>
          <p:nvGrpSpPr>
            <p:cNvPr id="34" name="组合 33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6" name="流程图: 库存数据 35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5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4326862" y="1177104"/>
            <a:ext cx="4429125" cy="2755900"/>
          </a:xfrm>
          <a:prstGeom prst="rect">
            <a:avLst/>
          </a:prstGeom>
        </p:spPr>
        <p:txBody>
          <a:bodyPr lIns="68580" tIns="34290" rIns="68580" bIns="34290" anchor="ctr"/>
          <a:lstStyle/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如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果这两个三角形都是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角三角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形，即</a:t>
            </a:r>
            <a:r>
              <a:rPr lang="zh-CN" altLang="en-US" b="1" dirty="0"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b="1" i="1" dirty="0">
                <a:ea typeface="楷体" panose="02010609060101010101" pitchFamily="49" charset="-122"/>
                <a:cs typeface="Times New Roman" panose="02020603050405020304" pitchFamily="18" charset="0"/>
              </a:rPr>
              <a:t>B=</a:t>
            </a:r>
            <a:r>
              <a:rPr lang="zh-CN" altLang="en-US" b="1" dirty="0"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b="1" i="1" dirty="0">
                <a:ea typeface="楷体" panose="02010609060101010101" pitchFamily="49" charset="-122"/>
                <a:cs typeface="Times New Roman" panose="02020603050405020304" pitchFamily="18" charset="0"/>
              </a:rPr>
              <a:t>E=</a:t>
            </a:r>
            <a:r>
              <a:rPr lang="en-US" altLang="zh-CN" b="1" dirty="0">
                <a:ea typeface="楷体" panose="02010609060101010101" pitchFamily="49" charset="-122"/>
                <a:cs typeface="Times New Roman" panose="02020603050405020304" pitchFamily="18" charset="0"/>
              </a:rPr>
              <a:t>90°</a:t>
            </a:r>
            <a:r>
              <a:rPr lang="zh-CN" altLang="en-US" b="1" dirty="0"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b="1" dirty="0"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b="1" i="1" dirty="0">
                <a:ea typeface="楷体" panose="02010609060101010101" pitchFamily="49" charset="-122"/>
                <a:cs typeface="Times New Roman" panose="02020603050405020304" pitchFamily="18" charset="0"/>
              </a:rPr>
              <a:t>AC=DF</a:t>
            </a:r>
            <a:r>
              <a:rPr lang="zh-CN" altLang="en-US" b="1" dirty="0"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b="1" i="1" dirty="0">
                <a:ea typeface="楷体" panose="02010609060101010101" pitchFamily="49" charset="-122"/>
                <a:cs typeface="Times New Roman" panose="02020603050405020304" pitchFamily="18" charset="0"/>
              </a:rPr>
              <a:t>BC=EF</a:t>
            </a:r>
            <a:r>
              <a:rPr lang="zh-CN" altLang="en-US" b="1" dirty="0"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现在能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71450" indent="-171450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判定</a:t>
            </a:r>
            <a:r>
              <a:rPr lang="zh-CN" altLang="en-US" b="1" dirty="0"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b="1" i="1" dirty="0"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b="1" dirty="0">
                <a:ea typeface="楷体" panose="02010609060101010101" pitchFamily="49" charset="-122"/>
                <a:cs typeface="Times New Roman" panose="02020603050405020304" pitchFamily="18" charset="0"/>
              </a:rPr>
              <a:t>≌△</a:t>
            </a:r>
            <a:r>
              <a:rPr lang="en-US" altLang="zh-CN" b="1" i="1" dirty="0">
                <a:ea typeface="楷体" panose="02010609060101010101" pitchFamily="49" charset="-122"/>
                <a:cs typeface="Times New Roman" panose="02020603050405020304" pitchFamily="18" charset="0"/>
              </a:rPr>
              <a:t>DEF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吗？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6322" name="Group 14"/>
          <p:cNvGrpSpPr/>
          <p:nvPr/>
        </p:nvGrpSpPr>
        <p:grpSpPr bwMode="auto">
          <a:xfrm>
            <a:off x="1249494" y="936332"/>
            <a:ext cx="2581275" cy="1790700"/>
            <a:chOff x="563" y="1199"/>
            <a:chExt cx="2169" cy="1504"/>
          </a:xfrm>
        </p:grpSpPr>
        <p:sp>
          <p:nvSpPr>
            <p:cNvPr id="56323" name="Line 15"/>
            <p:cNvSpPr>
              <a:spLocks noChangeShapeType="1"/>
            </p:cNvSpPr>
            <p:nvPr/>
          </p:nvSpPr>
          <p:spPr bwMode="auto">
            <a:xfrm flipH="1">
              <a:off x="864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24" name="Line 16"/>
            <p:cNvSpPr>
              <a:spLocks noChangeShapeType="1"/>
            </p:cNvSpPr>
            <p:nvPr/>
          </p:nvSpPr>
          <p:spPr bwMode="auto">
            <a:xfrm>
              <a:off x="864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25" name="Line 17"/>
            <p:cNvSpPr>
              <a:spLocks noChangeShapeType="1"/>
            </p:cNvSpPr>
            <p:nvPr/>
          </p:nvSpPr>
          <p:spPr bwMode="auto">
            <a:xfrm>
              <a:off x="1296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26" name="Text Box 18"/>
            <p:cNvSpPr txBox="1">
              <a:spLocks noChangeArrowheads="1"/>
            </p:cNvSpPr>
            <p:nvPr/>
          </p:nvSpPr>
          <p:spPr bwMode="auto">
            <a:xfrm>
              <a:off x="563" y="2271"/>
              <a:ext cx="3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27" name="Text Box 19"/>
            <p:cNvSpPr txBox="1">
              <a:spLocks noChangeArrowheads="1"/>
            </p:cNvSpPr>
            <p:nvPr/>
          </p:nvSpPr>
          <p:spPr bwMode="auto">
            <a:xfrm>
              <a:off x="1128" y="1199"/>
              <a:ext cx="5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28" name="Text Box 20"/>
            <p:cNvSpPr txBox="1">
              <a:spLocks noChangeArrowheads="1"/>
            </p:cNvSpPr>
            <p:nvPr/>
          </p:nvSpPr>
          <p:spPr bwMode="auto">
            <a:xfrm>
              <a:off x="2252" y="2316"/>
              <a:ext cx="4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6329" name="Group 21"/>
          <p:cNvGrpSpPr/>
          <p:nvPr/>
        </p:nvGrpSpPr>
        <p:grpSpPr bwMode="auto">
          <a:xfrm>
            <a:off x="1286006" y="2473032"/>
            <a:ext cx="2628900" cy="1760537"/>
            <a:chOff x="2999" y="1232"/>
            <a:chExt cx="2208" cy="1479"/>
          </a:xfrm>
        </p:grpSpPr>
        <p:sp>
          <p:nvSpPr>
            <p:cNvPr id="56330" name="Line 22"/>
            <p:cNvSpPr>
              <a:spLocks noChangeShapeType="1"/>
            </p:cNvSpPr>
            <p:nvPr/>
          </p:nvSpPr>
          <p:spPr bwMode="auto">
            <a:xfrm flipH="1">
              <a:off x="3312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31" name="Line 23"/>
            <p:cNvSpPr>
              <a:spLocks noChangeShapeType="1"/>
            </p:cNvSpPr>
            <p:nvPr/>
          </p:nvSpPr>
          <p:spPr bwMode="auto">
            <a:xfrm>
              <a:off x="3312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32" name="Line 24"/>
            <p:cNvSpPr>
              <a:spLocks noChangeShapeType="1"/>
            </p:cNvSpPr>
            <p:nvPr/>
          </p:nvSpPr>
          <p:spPr bwMode="auto">
            <a:xfrm>
              <a:off x="3744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6333" name="Text Box 25"/>
            <p:cNvSpPr txBox="1">
              <a:spLocks noChangeArrowheads="1"/>
            </p:cNvSpPr>
            <p:nvPr/>
          </p:nvSpPr>
          <p:spPr bwMode="auto">
            <a:xfrm>
              <a:off x="2999" y="2265"/>
              <a:ext cx="3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34" name="Text Box 26"/>
            <p:cNvSpPr txBox="1">
              <a:spLocks noChangeArrowheads="1"/>
            </p:cNvSpPr>
            <p:nvPr/>
          </p:nvSpPr>
          <p:spPr bwMode="auto">
            <a:xfrm>
              <a:off x="3633" y="1232"/>
              <a:ext cx="5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6335" name="Text Box 27"/>
            <p:cNvSpPr txBox="1">
              <a:spLocks noChangeArrowheads="1"/>
            </p:cNvSpPr>
            <p:nvPr/>
          </p:nvSpPr>
          <p:spPr bwMode="auto">
            <a:xfrm>
              <a:off x="4727" y="2324"/>
              <a:ext cx="48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F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 flipH="1">
            <a:off x="1606681" y="2309519"/>
            <a:ext cx="17716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1662244" y="3797007"/>
            <a:ext cx="1768475" cy="95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2121031" y="1384007"/>
            <a:ext cx="1257300" cy="914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2144844" y="2892132"/>
            <a:ext cx="1285875" cy="9144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56340" name="组合 26"/>
          <p:cNvGrpSpPr/>
          <p:nvPr/>
        </p:nvGrpSpPr>
        <p:grpSpPr bwMode="auto">
          <a:xfrm rot="7410589">
            <a:off x="2062294" y="1463382"/>
            <a:ext cx="171450" cy="184150"/>
            <a:chOff x="-739588" y="2501153"/>
            <a:chExt cx="443753" cy="416859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-738842" y="2502272"/>
              <a:ext cx="443753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-295495" y="2501765"/>
              <a:ext cx="0" cy="41685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6343" name="组合 28"/>
          <p:cNvGrpSpPr/>
          <p:nvPr/>
        </p:nvGrpSpPr>
        <p:grpSpPr bwMode="auto">
          <a:xfrm rot="7410589">
            <a:off x="2106744" y="2939757"/>
            <a:ext cx="169862" cy="182562"/>
            <a:chOff x="-739588" y="2501153"/>
            <a:chExt cx="443753" cy="416859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-743438" y="2500959"/>
              <a:ext cx="443756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-296316" y="2507793"/>
              <a:ext cx="0" cy="41686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组合 2"/>
          <p:cNvGrpSpPr/>
          <p:nvPr/>
        </p:nvGrpSpPr>
        <p:grpSpPr bwMode="auto">
          <a:xfrm>
            <a:off x="0" y="-45079"/>
            <a:ext cx="2006600" cy="477837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629156" y="708405"/>
            <a:ext cx="1755979" cy="455854"/>
            <a:chOff x="1745942" y="3988439"/>
            <a:chExt cx="1755979" cy="455854"/>
          </a:xfrm>
        </p:grpSpPr>
        <p:grpSp>
          <p:nvGrpSpPr>
            <p:cNvPr id="37" name="组合 36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9" name="流程图: 库存数据 38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8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DOC_GUID" val="{7fa399af-0dc8-4668-bdf2-0316e2de206f}"/>
  <p:tag name="KSO_WPP_MARK_KEY" val="90fc9bb3-3b7c-4a7d-bd1c-d137307a7a52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4732</Words>
  <Application>WPS 演示</Application>
  <PresentationFormat>全屏显示(16:9)</PresentationFormat>
  <Paragraphs>601</Paragraphs>
  <Slides>35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8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Yuanti SC</vt:lpstr>
      <vt:lpstr>Segoe Print</vt:lpstr>
      <vt:lpstr>楷体</vt:lpstr>
      <vt:lpstr>仿宋</vt:lpstr>
      <vt:lpstr>Times New Roman</vt:lpstr>
      <vt:lpstr>Segoe UI</vt:lpstr>
      <vt:lpstr>Arial Unicode MS</vt:lpstr>
      <vt:lpstr>Calibri</vt:lpstr>
      <vt:lpstr>Franklin Gothic Book</vt:lpstr>
      <vt:lpstr>华文楷体</vt:lpstr>
      <vt:lpstr>Cambria Math</vt:lpstr>
      <vt:lpstr>Cambria Math</vt:lpstr>
      <vt:lpstr>《七彩课堂》课件模板（新）</vt:lpstr>
      <vt:lpstr>1_《七彩课堂》课件模板（新）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画图思路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1306</cp:revision>
  <dcterms:created xsi:type="dcterms:W3CDTF">2016-01-14T07:05:00Z</dcterms:created>
  <dcterms:modified xsi:type="dcterms:W3CDTF">2023-04-26T05:53:25Z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98419E9385DD4AC5A8D5A7E47E18105B_12</vt:lpwstr>
  </property>
</Properties>
</file>