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27"/>
  </p:handoutMasterIdLst>
  <p:sldIdLst>
    <p:sldId id="575" r:id="rId3"/>
    <p:sldId id="425" r:id="rId4"/>
    <p:sldId id="576" r:id="rId5"/>
    <p:sldId id="577" r:id="rId6"/>
    <p:sldId id="578" r:id="rId8"/>
    <p:sldId id="579" r:id="rId9"/>
    <p:sldId id="580" r:id="rId10"/>
    <p:sldId id="582" r:id="rId11"/>
    <p:sldId id="583" r:id="rId12"/>
    <p:sldId id="584" r:id="rId13"/>
    <p:sldId id="585" r:id="rId14"/>
    <p:sldId id="591" r:id="rId15"/>
    <p:sldId id="587" r:id="rId16"/>
    <p:sldId id="589" r:id="rId17"/>
    <p:sldId id="588" r:id="rId18"/>
    <p:sldId id="590" r:id="rId19"/>
    <p:sldId id="448" r:id="rId20"/>
    <p:sldId id="592" r:id="rId21"/>
    <p:sldId id="593" r:id="rId22"/>
    <p:sldId id="594" r:id="rId23"/>
    <p:sldId id="595" r:id="rId24"/>
    <p:sldId id="596" r:id="rId25"/>
    <p:sldId id="597" r:id="rId26"/>
  </p:sldIdLst>
  <p:sldSz cx="9144000" cy="5143500" type="screen16x9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90" userDrawn="1">
          <p15:clr>
            <a:srgbClr val="A4A3A4"/>
          </p15:clr>
        </p15:guide>
        <p15:guide id="2" pos="2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00" autoAdjust="0"/>
    <p:restoredTop sz="95825" autoAdjust="0"/>
  </p:normalViewPr>
  <p:slideViewPr>
    <p:cSldViewPr snapToGrid="0" showGuides="1">
      <p:cViewPr varScale="1">
        <p:scale>
          <a:sx n="52" d="100"/>
          <a:sy n="52" d="100"/>
        </p:scale>
        <p:origin x="-108" y="-996"/>
      </p:cViewPr>
      <p:guideLst>
        <p:guide orient="horz" pos="1490"/>
        <p:guide pos="283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9" d="100"/>
          <a:sy n="69" d="100"/>
        </p:scale>
        <p:origin x="2784" y="6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7" Type="http://schemas.openxmlformats.org/officeDocument/2006/relationships/image" Target="../media/image10.wmf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7.wmf"/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55EFC19F-B066-4E69-869E-794DF060B46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ea typeface="黑体" panose="02010609060101010101" pitchFamily="2" charset="-122"/>
              </a:defRPr>
            </a:lvl1pPr>
          </a:lstStyle>
          <a:p>
            <a:fld id="{2BD75E93-2D4A-4EE6-8E4E-CF907EFA5D06}" type="slidenum">
              <a:rPr lang="en-US" altLang="en-US"/>
            </a:fld>
            <a:endParaRPr lang="en-US" altLang="en-US"/>
          </a:p>
        </p:txBody>
      </p:sp>
      <p:pic>
        <p:nvPicPr>
          <p:cNvPr id="46087" name="Picture 2"/>
          <p:cNvPicPr>
            <a:picLocks noChangeAspect="1" noChangeArrowheads="1"/>
          </p:cNvPicPr>
          <p:nvPr/>
        </p:nvPicPr>
        <p:blipFill>
          <a:blip/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/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  <a:endParaRPr lang="zh-CN" altLang="en-US">
              <a:solidFill>
                <a:srgbClr val="CC00FF"/>
              </a:solidFill>
              <a:latin typeface="方正舒体" panose="02010601030101010101" pitchFamily="2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9" name="幻灯片图像占位符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ln>
            <a:solidFill>
              <a:srgbClr val="000000"/>
            </a:solidFill>
            <a:miter lim="800000"/>
          </a:ln>
        </p:spPr>
      </p:sp>
      <p:sp>
        <p:nvSpPr>
          <p:cNvPr id="52226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>
              <a:ea typeface="黑体" panose="0201060906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ln>
            <a:solidFill>
              <a:srgbClr val="000000"/>
            </a:solidFill>
            <a:miter lim="800000"/>
          </a:ln>
        </p:spPr>
      </p:sp>
      <p:sp>
        <p:nvSpPr>
          <p:cNvPr id="7270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>
              <a:ea typeface="黑体" panose="02010609060101010101" pitchFamily="2" charset="-122"/>
            </a:endParaRPr>
          </a:p>
        </p:txBody>
      </p:sp>
      <p:sp>
        <p:nvSpPr>
          <p:cNvPr id="7270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fld id="{C5E14F8F-889C-46D8-AE86-F7BC4B1FBB91}" type="slidenum">
              <a:rPr lang="zh-CN" altLang="en-US" smtClean="0">
                <a:ea typeface="宋体" panose="02010600030101010101" pitchFamily="2" charset="-122"/>
              </a:rPr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3" Type="http://schemas.openxmlformats.org/officeDocument/2006/relationships/theme" Target="../theme/theme1.xml"/><Relationship Id="rId22" Type="http://schemas.openxmlformats.org/officeDocument/2006/relationships/image" Target="../media/image2.png"/><Relationship Id="rId21" Type="http://schemas.openxmlformats.org/officeDocument/2006/relationships/image" Target="../media/image1.png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2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/>
          </a:p>
        </p:txBody>
      </p:sp>
      <p:grpSp>
        <p:nvGrpSpPr>
          <p:cNvPr id="2052" name="组合 2"/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2053" name="组合 5"/>
            <p:cNvGrpSpPr/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054" name="Freeform 304"/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5" name="Freeform 305"/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6" name="Freeform 306"/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7" name="Freeform 307"/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8" name="Freeform 308"/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9" name="Freeform 309"/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0" name="Freeform 310"/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1" name="Freeform 311"/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" name="Freeform 312"/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" name="Freeform 313"/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64" name="组合 16"/>
            <p:cNvGrpSpPr/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19477" name="Rectangle 315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8" name="Rectangle 316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9" name="Rectangle 317"/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0" name="Rectangle 318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1" name="Rectangle 319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0" name="Freeform 320"/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3" name="Rectangle 321"/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4" name="Rectangle 322"/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5" name="Rectangle 323"/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4" name="Freeform 324"/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325"/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076" name="组合 1"/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5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78" name="组合 28"/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19464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5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6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7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8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9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0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1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2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88" name="Freeform 178"/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4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090" name="文本框 1"/>
          <p:cNvSpPr txBox="1">
            <a:spLocks noChangeArrowheads="1"/>
          </p:cNvSpPr>
          <p:nvPr userDrawn="1"/>
        </p:nvSpPr>
        <p:spPr bwMode="auto">
          <a:xfrm>
            <a:off x="6063735" y="19456"/>
            <a:ext cx="19960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14.3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因</a:t>
            </a:r>
            <a:r>
              <a:rPr lang="zh-CN" altLang="en-US" sz="2000" b="1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式分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</a:t>
            </a: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3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1193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wmf"/><Relationship Id="rId1" Type="http://schemas.openxmlformats.org/officeDocument/2006/relationships/oleObject" Target="../embeddings/oleObject9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7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6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5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4.wmf"/><Relationship Id="rId17" Type="http://schemas.openxmlformats.org/officeDocument/2006/relationships/vmlDrawing" Target="../drawings/vmlDrawing1.vml"/><Relationship Id="rId16" Type="http://schemas.openxmlformats.org/officeDocument/2006/relationships/slideLayout" Target="../slideLayouts/slideLayout14.xml"/><Relationship Id="rId15" Type="http://schemas.openxmlformats.org/officeDocument/2006/relationships/image" Target="../media/image11.png"/><Relationship Id="rId14" Type="http://schemas.openxmlformats.org/officeDocument/2006/relationships/image" Target="../media/image10.wmf"/><Relationship Id="rId13" Type="http://schemas.openxmlformats.org/officeDocument/2006/relationships/oleObject" Target="../embeddings/oleObject7.bin"/><Relationship Id="rId12" Type="http://schemas.openxmlformats.org/officeDocument/2006/relationships/image" Target="../media/image9.wmf"/><Relationship Id="rId11" Type="http://schemas.openxmlformats.org/officeDocument/2006/relationships/oleObject" Target="../embeddings/oleObject6.bin"/><Relationship Id="rId10" Type="http://schemas.openxmlformats.org/officeDocument/2006/relationships/image" Target="../media/image8.wmf"/><Relationship Id="rId1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5.wmf"/><Relationship Id="rId1" Type="http://schemas.openxmlformats.org/officeDocument/2006/relationships/oleObject" Target="../embeddings/oleObject8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15"/>
          <p:cNvSpPr>
            <a:spLocks noChangeArrowheads="1"/>
          </p:cNvSpPr>
          <p:nvPr/>
        </p:nvSpPr>
        <p:spPr bwMode="auto">
          <a:xfrm>
            <a:off x="1779588" y="2339975"/>
            <a:ext cx="1714500" cy="17145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Group 24"/>
          <p:cNvGrpSpPr/>
          <p:nvPr/>
        </p:nvGrpSpPr>
        <p:grpSpPr bwMode="auto">
          <a:xfrm>
            <a:off x="1354138" y="2336800"/>
            <a:ext cx="571500" cy="1714500"/>
            <a:chOff x="120" y="1056"/>
            <a:chExt cx="480" cy="1440"/>
          </a:xfrm>
        </p:grpSpPr>
        <p:grpSp>
          <p:nvGrpSpPr>
            <p:cNvPr id="48131" name="Group 25"/>
            <p:cNvGrpSpPr/>
            <p:nvPr/>
          </p:nvGrpSpPr>
          <p:grpSpPr bwMode="auto">
            <a:xfrm>
              <a:off x="288" y="1056"/>
              <a:ext cx="144" cy="1440"/>
              <a:chOff x="297" y="1056"/>
              <a:chExt cx="61" cy="1440"/>
            </a:xfrm>
          </p:grpSpPr>
          <p:sp>
            <p:nvSpPr>
              <p:cNvPr id="48132" name="Line 26"/>
              <p:cNvSpPr>
                <a:spLocks noChangeShapeType="1"/>
              </p:cNvSpPr>
              <p:nvPr/>
            </p:nvSpPr>
            <p:spPr bwMode="auto">
              <a:xfrm>
                <a:off x="297" y="1056"/>
                <a:ext cx="6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133" name="Line 27"/>
              <p:cNvSpPr>
                <a:spLocks noChangeShapeType="1"/>
              </p:cNvSpPr>
              <p:nvPr/>
            </p:nvSpPr>
            <p:spPr bwMode="auto">
              <a:xfrm>
                <a:off x="338" y="1056"/>
                <a:ext cx="0" cy="50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134" name="Line 28"/>
              <p:cNvSpPr>
                <a:spLocks noChangeShapeType="1"/>
              </p:cNvSpPr>
              <p:nvPr/>
            </p:nvSpPr>
            <p:spPr bwMode="auto">
              <a:xfrm flipV="1">
                <a:off x="338" y="2075"/>
                <a:ext cx="0" cy="42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135" name="Line 29"/>
              <p:cNvSpPr>
                <a:spLocks noChangeShapeType="1"/>
              </p:cNvSpPr>
              <p:nvPr/>
            </p:nvSpPr>
            <p:spPr bwMode="auto">
              <a:xfrm>
                <a:off x="297" y="2496"/>
                <a:ext cx="6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8136" name="Text Box 30"/>
            <p:cNvSpPr txBox="1">
              <a:spLocks noChangeArrowheads="1"/>
            </p:cNvSpPr>
            <p:nvPr/>
          </p:nvSpPr>
          <p:spPr bwMode="auto">
            <a:xfrm>
              <a:off x="120" y="1728"/>
              <a:ext cx="480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  <a:ea typeface="Batang" panose="02030600000101010101" pitchFamily="18" charset="-127"/>
                </a:rPr>
                <a:t>a</a:t>
              </a:r>
              <a:r>
                <a:rPr lang="zh-CN" altLang="en-US" b="1">
                  <a:latin typeface="Times New Roman" panose="02020603050405020304" pitchFamily="18" charset="0"/>
                  <a:ea typeface="Batang" panose="02030600000101010101" pitchFamily="18" charset="-127"/>
                </a:rPr>
                <a:t>米</a:t>
              </a:r>
              <a:endParaRPr lang="zh-CN" altLang="en-US" b="1">
                <a:latin typeface="Times New Roman" panose="02020603050405020304" pitchFamily="18" charset="0"/>
                <a:ea typeface="Batang" panose="02030600000101010101" pitchFamily="18" charset="-127"/>
              </a:endParaRPr>
            </a:p>
          </p:txBody>
        </p:sp>
      </p:grpSp>
      <p:sp>
        <p:nvSpPr>
          <p:cNvPr id="4" name="Rectangle 15"/>
          <p:cNvSpPr>
            <a:spLocks noChangeArrowheads="1"/>
          </p:cNvSpPr>
          <p:nvPr/>
        </p:nvSpPr>
        <p:spPr bwMode="auto">
          <a:xfrm>
            <a:off x="2781300" y="3368675"/>
            <a:ext cx="714375" cy="6858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Group 2"/>
          <p:cNvGrpSpPr/>
          <p:nvPr/>
        </p:nvGrpSpPr>
        <p:grpSpPr bwMode="auto">
          <a:xfrm>
            <a:off x="3432175" y="3368675"/>
            <a:ext cx="560388" cy="687388"/>
            <a:chOff x="1968" y="2112"/>
            <a:chExt cx="470" cy="380"/>
          </a:xfrm>
        </p:grpSpPr>
        <p:sp>
          <p:nvSpPr>
            <p:cNvPr id="48139" name="Line 3"/>
            <p:cNvSpPr>
              <a:spLocks noChangeShapeType="1"/>
            </p:cNvSpPr>
            <p:nvPr/>
          </p:nvSpPr>
          <p:spPr bwMode="auto">
            <a:xfrm>
              <a:off x="2025" y="2112"/>
              <a:ext cx="6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40" name="Line 4"/>
            <p:cNvSpPr>
              <a:spLocks noChangeShapeType="1"/>
            </p:cNvSpPr>
            <p:nvPr/>
          </p:nvSpPr>
          <p:spPr bwMode="auto">
            <a:xfrm>
              <a:off x="2066" y="2112"/>
              <a:ext cx="0" cy="13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41" name="Line 5"/>
            <p:cNvSpPr>
              <a:spLocks noChangeShapeType="1"/>
            </p:cNvSpPr>
            <p:nvPr/>
          </p:nvSpPr>
          <p:spPr bwMode="auto">
            <a:xfrm flipV="1">
              <a:off x="2066" y="2381"/>
              <a:ext cx="0" cy="11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42" name="Line 6"/>
            <p:cNvSpPr>
              <a:spLocks noChangeShapeType="1"/>
            </p:cNvSpPr>
            <p:nvPr/>
          </p:nvSpPr>
          <p:spPr bwMode="auto">
            <a:xfrm>
              <a:off x="2025" y="2492"/>
              <a:ext cx="6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43" name="Text Box 7"/>
            <p:cNvSpPr txBox="1">
              <a:spLocks noChangeArrowheads="1"/>
            </p:cNvSpPr>
            <p:nvPr/>
          </p:nvSpPr>
          <p:spPr bwMode="auto">
            <a:xfrm>
              <a:off x="1968" y="2214"/>
              <a:ext cx="470" cy="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b</a:t>
              </a:r>
              <a:r>
                <a:rPr lang="zh-CN" altLang="en-US" b="1">
                  <a:latin typeface="Times New Roman" panose="02020603050405020304" pitchFamily="18" charset="0"/>
                </a:rPr>
                <a:t>米</a:t>
              </a:r>
              <a:endPara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5" name="Rectangle 16"/>
          <p:cNvSpPr>
            <a:spLocks noChangeArrowheads="1"/>
          </p:cNvSpPr>
          <p:nvPr/>
        </p:nvSpPr>
        <p:spPr bwMode="auto">
          <a:xfrm>
            <a:off x="1781175" y="2325688"/>
            <a:ext cx="1714500" cy="1031875"/>
          </a:xfrm>
          <a:prstGeom prst="rect">
            <a:avLst/>
          </a:prstGeom>
          <a:solidFill>
            <a:srgbClr val="0000FF"/>
          </a:solidFill>
          <a:ln w="28575" cap="rnd">
            <a:solidFill>
              <a:schemeClr val="tx1"/>
            </a:solidFill>
            <a:prstDash val="sysDot"/>
            <a:miter lim="800000"/>
          </a:ln>
        </p:spPr>
        <p:txBody>
          <a:bodyPr wrap="none" anchor="ctr"/>
          <a:lstStyle/>
          <a:p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16"/>
          <p:cNvSpPr>
            <a:spLocks noChangeArrowheads="1"/>
          </p:cNvSpPr>
          <p:nvPr/>
        </p:nvSpPr>
        <p:spPr bwMode="auto">
          <a:xfrm rot="5400000">
            <a:off x="6068220" y="2497931"/>
            <a:ext cx="1033462" cy="688975"/>
          </a:xfrm>
          <a:prstGeom prst="rect">
            <a:avLst/>
          </a:prstGeom>
          <a:solidFill>
            <a:srgbClr val="0000FF"/>
          </a:solidFill>
          <a:ln w="28575" cap="rnd">
            <a:solidFill>
              <a:schemeClr val="tx1"/>
            </a:solidFill>
            <a:prstDash val="sysDot"/>
            <a:miter lim="800000"/>
          </a:ln>
        </p:spPr>
        <p:txBody>
          <a:bodyPr wrap="none" anchor="ctr"/>
          <a:lstStyle/>
          <a:p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组合 23"/>
          <p:cNvGrpSpPr/>
          <p:nvPr/>
        </p:nvGrpSpPr>
        <p:grpSpPr bwMode="auto">
          <a:xfrm>
            <a:off x="6243635" y="2039937"/>
            <a:ext cx="806870" cy="369254"/>
            <a:chOff x="10709" y="4095"/>
            <a:chExt cx="1695" cy="774"/>
          </a:xfrm>
        </p:grpSpPr>
        <p:grpSp>
          <p:nvGrpSpPr>
            <p:cNvPr id="48147" name="Group 2"/>
            <p:cNvGrpSpPr/>
            <p:nvPr/>
          </p:nvGrpSpPr>
          <p:grpSpPr bwMode="auto">
            <a:xfrm rot="5400000">
              <a:off x="11355" y="3707"/>
              <a:ext cx="152" cy="1444"/>
              <a:chOff x="2025" y="2112"/>
              <a:chExt cx="61" cy="380"/>
            </a:xfrm>
          </p:grpSpPr>
          <p:sp>
            <p:nvSpPr>
              <p:cNvPr id="48148" name="Line 3"/>
              <p:cNvSpPr>
                <a:spLocks noChangeShapeType="1"/>
              </p:cNvSpPr>
              <p:nvPr/>
            </p:nvSpPr>
            <p:spPr bwMode="auto">
              <a:xfrm>
                <a:off x="2025" y="2112"/>
                <a:ext cx="6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149" name="Line 4"/>
              <p:cNvSpPr>
                <a:spLocks noChangeShapeType="1"/>
              </p:cNvSpPr>
              <p:nvPr/>
            </p:nvSpPr>
            <p:spPr bwMode="auto">
              <a:xfrm>
                <a:off x="2066" y="2112"/>
                <a:ext cx="0" cy="13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150" name="Line 5"/>
              <p:cNvSpPr>
                <a:spLocks noChangeShapeType="1"/>
              </p:cNvSpPr>
              <p:nvPr/>
            </p:nvSpPr>
            <p:spPr bwMode="auto">
              <a:xfrm flipV="1">
                <a:off x="2066" y="2381"/>
                <a:ext cx="0" cy="11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151" name="Line 6"/>
              <p:cNvSpPr>
                <a:spLocks noChangeShapeType="1"/>
              </p:cNvSpPr>
              <p:nvPr/>
            </p:nvSpPr>
            <p:spPr bwMode="auto">
              <a:xfrm>
                <a:off x="2025" y="2492"/>
                <a:ext cx="6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8152" name="Text Box 7"/>
            <p:cNvSpPr txBox="1">
              <a:spLocks noChangeArrowheads="1"/>
            </p:cNvSpPr>
            <p:nvPr/>
          </p:nvSpPr>
          <p:spPr bwMode="auto">
            <a:xfrm>
              <a:off x="10924" y="4095"/>
              <a:ext cx="1480" cy="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b="1" i="1" dirty="0">
                  <a:latin typeface="Times New Roman" panose="02020603050405020304" pitchFamily="18" charset="0"/>
                </a:rPr>
                <a:t>b</a:t>
              </a:r>
              <a:r>
                <a:rPr lang="zh-CN" altLang="en-US" b="1" dirty="0">
                  <a:latin typeface="Times New Roman" panose="02020603050405020304" pitchFamily="18" charset="0"/>
                </a:rPr>
                <a:t>米</a:t>
              </a:r>
              <a:endPara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Group 24"/>
          <p:cNvGrpSpPr/>
          <p:nvPr/>
        </p:nvGrpSpPr>
        <p:grpSpPr bwMode="auto">
          <a:xfrm rot="5400000">
            <a:off x="5202238" y="1344613"/>
            <a:ext cx="368300" cy="1714500"/>
            <a:chOff x="206" y="1056"/>
            <a:chExt cx="309" cy="1440"/>
          </a:xfrm>
        </p:grpSpPr>
        <p:grpSp>
          <p:nvGrpSpPr>
            <p:cNvPr id="48154" name="Group 25"/>
            <p:cNvGrpSpPr/>
            <p:nvPr/>
          </p:nvGrpSpPr>
          <p:grpSpPr bwMode="auto">
            <a:xfrm>
              <a:off x="288" y="1056"/>
              <a:ext cx="144" cy="1440"/>
              <a:chOff x="297" y="1056"/>
              <a:chExt cx="61" cy="1440"/>
            </a:xfrm>
          </p:grpSpPr>
          <p:sp>
            <p:nvSpPr>
              <p:cNvPr id="48155" name="Line 26"/>
              <p:cNvSpPr>
                <a:spLocks noChangeShapeType="1"/>
              </p:cNvSpPr>
              <p:nvPr/>
            </p:nvSpPr>
            <p:spPr bwMode="auto">
              <a:xfrm>
                <a:off x="297" y="1056"/>
                <a:ext cx="6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156" name="Line 27"/>
              <p:cNvSpPr>
                <a:spLocks noChangeShapeType="1"/>
              </p:cNvSpPr>
              <p:nvPr/>
            </p:nvSpPr>
            <p:spPr bwMode="auto">
              <a:xfrm>
                <a:off x="338" y="1056"/>
                <a:ext cx="0" cy="50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157" name="Line 28"/>
              <p:cNvSpPr>
                <a:spLocks noChangeShapeType="1"/>
              </p:cNvSpPr>
              <p:nvPr/>
            </p:nvSpPr>
            <p:spPr bwMode="auto">
              <a:xfrm flipV="1">
                <a:off x="338" y="2075"/>
                <a:ext cx="0" cy="42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158" name="Line 29"/>
              <p:cNvSpPr>
                <a:spLocks noChangeShapeType="1"/>
              </p:cNvSpPr>
              <p:nvPr/>
            </p:nvSpPr>
            <p:spPr bwMode="auto">
              <a:xfrm>
                <a:off x="297" y="2496"/>
                <a:ext cx="6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8159" name="Text Box 30"/>
            <p:cNvSpPr txBox="1">
              <a:spLocks noChangeArrowheads="1"/>
            </p:cNvSpPr>
            <p:nvPr/>
          </p:nvSpPr>
          <p:spPr bwMode="auto">
            <a:xfrm rot="-5400000">
              <a:off x="119" y="1726"/>
              <a:ext cx="480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  <a:ea typeface="Batang" panose="02030600000101010101" pitchFamily="18" charset="-127"/>
                </a:rPr>
                <a:t>a</a:t>
              </a:r>
              <a:r>
                <a:rPr lang="zh-CN" altLang="en-US" b="1">
                  <a:latin typeface="Times New Roman" panose="02020603050405020304" pitchFamily="18" charset="0"/>
                  <a:ea typeface="Batang" panose="02030600000101010101" pitchFamily="18" charset="-127"/>
                </a:rPr>
                <a:t>米</a:t>
              </a:r>
              <a:endParaRPr lang="zh-CN" altLang="en-US" b="1">
                <a:latin typeface="Times New Roman" panose="02020603050405020304" pitchFamily="18" charset="0"/>
                <a:ea typeface="Batang" panose="02030600000101010101" pitchFamily="18" charset="-127"/>
              </a:endParaRPr>
            </a:p>
          </p:txBody>
        </p:sp>
      </p:grpSp>
      <p:grpSp>
        <p:nvGrpSpPr>
          <p:cNvPr id="11" name="Group 31"/>
          <p:cNvGrpSpPr/>
          <p:nvPr/>
        </p:nvGrpSpPr>
        <p:grpSpPr bwMode="auto">
          <a:xfrm>
            <a:off x="6904038" y="2325688"/>
            <a:ext cx="725091" cy="1011237"/>
            <a:chOff x="237" y="1056"/>
            <a:chExt cx="609" cy="1440"/>
          </a:xfrm>
        </p:grpSpPr>
        <p:grpSp>
          <p:nvGrpSpPr>
            <p:cNvPr id="48161" name="Group 32"/>
            <p:cNvGrpSpPr/>
            <p:nvPr/>
          </p:nvGrpSpPr>
          <p:grpSpPr bwMode="auto">
            <a:xfrm>
              <a:off x="288" y="1056"/>
              <a:ext cx="144" cy="1440"/>
              <a:chOff x="297" y="1056"/>
              <a:chExt cx="61" cy="1440"/>
            </a:xfrm>
          </p:grpSpPr>
          <p:sp>
            <p:nvSpPr>
              <p:cNvPr id="48162" name="Line 33"/>
              <p:cNvSpPr>
                <a:spLocks noChangeShapeType="1"/>
              </p:cNvSpPr>
              <p:nvPr/>
            </p:nvSpPr>
            <p:spPr bwMode="auto">
              <a:xfrm>
                <a:off x="297" y="1056"/>
                <a:ext cx="6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163" name="Line 34"/>
              <p:cNvSpPr>
                <a:spLocks noChangeShapeType="1"/>
              </p:cNvSpPr>
              <p:nvPr/>
            </p:nvSpPr>
            <p:spPr bwMode="auto">
              <a:xfrm>
                <a:off x="338" y="1056"/>
                <a:ext cx="0" cy="50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164" name="Line 35"/>
              <p:cNvSpPr>
                <a:spLocks noChangeShapeType="1"/>
              </p:cNvSpPr>
              <p:nvPr/>
            </p:nvSpPr>
            <p:spPr bwMode="auto">
              <a:xfrm flipV="1">
                <a:off x="338" y="2075"/>
                <a:ext cx="0" cy="42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165" name="Line 36"/>
              <p:cNvSpPr>
                <a:spLocks noChangeShapeType="1"/>
              </p:cNvSpPr>
              <p:nvPr/>
            </p:nvSpPr>
            <p:spPr bwMode="auto">
              <a:xfrm>
                <a:off x="297" y="2496"/>
                <a:ext cx="6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8166" name="Text Box 37"/>
            <p:cNvSpPr txBox="1">
              <a:spLocks noChangeArrowheads="1"/>
            </p:cNvSpPr>
            <p:nvPr/>
          </p:nvSpPr>
          <p:spPr bwMode="auto">
            <a:xfrm>
              <a:off x="237" y="1525"/>
              <a:ext cx="609" cy="5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b="1" dirty="0" smtClean="0">
                  <a:latin typeface="Times New Roman" panose="02020603050405020304" pitchFamily="18" charset="0"/>
                  <a:ea typeface="Batang" panose="02030600000101010101" pitchFamily="18" charset="-127"/>
                </a:rPr>
                <a:t>(</a:t>
              </a:r>
              <a:r>
                <a:rPr lang="en-US" altLang="zh-CN" b="1" i="1" dirty="0" smtClean="0">
                  <a:latin typeface="Times New Roman" panose="02020603050405020304" pitchFamily="18" charset="0"/>
                  <a:ea typeface="Batang" panose="02030600000101010101" pitchFamily="18" charset="-127"/>
                </a:rPr>
                <a:t>a</a:t>
              </a:r>
              <a:r>
                <a:rPr lang="en-US" altLang="zh-CN" b="1" dirty="0" smtClean="0">
                  <a:latin typeface="Times New Roman" panose="02020603050405020304" pitchFamily="18" charset="0"/>
                  <a:ea typeface="Batang" panose="02030600000101010101" pitchFamily="18" charset="-127"/>
                </a:rPr>
                <a:t>–</a:t>
              </a:r>
              <a:r>
                <a:rPr lang="en-US" altLang="zh-CN" b="1" i="1" dirty="0" smtClean="0">
                  <a:latin typeface="Times New Roman" panose="02020603050405020304" pitchFamily="18" charset="0"/>
                </a:rPr>
                <a:t>b</a:t>
              </a:r>
              <a:r>
                <a:rPr lang="en-US" altLang="zh-CN" b="1" dirty="0" smtClean="0">
                  <a:latin typeface="Times New Roman" panose="02020603050405020304" pitchFamily="18" charset="0"/>
                  <a:ea typeface="Batang" panose="02030600000101010101" pitchFamily="18" charset="-127"/>
                </a:rPr>
                <a:t>)</a:t>
              </a:r>
              <a:endParaRPr lang="en-US" altLang="zh-CN" b="1" dirty="0">
                <a:latin typeface="Times New Roman" panose="02020603050405020304" pitchFamily="18" charset="0"/>
                <a:ea typeface="Batang" panose="02030600000101010101" pitchFamily="18" charset="-127"/>
              </a:endParaRPr>
            </a:p>
          </p:txBody>
        </p:sp>
      </p:grpSp>
      <p:sp>
        <p:nvSpPr>
          <p:cNvPr id="48168" name="文本框 52"/>
          <p:cNvSpPr txBox="1">
            <a:spLocks noChangeArrowheads="1"/>
          </p:cNvSpPr>
          <p:nvPr/>
        </p:nvSpPr>
        <p:spPr bwMode="auto">
          <a:xfrm>
            <a:off x="904875" y="543476"/>
            <a:ext cx="7484116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         如图，在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边长为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米的正方形上剪掉一个边长为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米的小正方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形，将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剩余部分拼成一个长方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形，根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据此图形变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换，你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能得到什么公式？</a:t>
            </a:r>
            <a:endParaRPr lang="zh-CN" altLang="en-US" sz="2400" b="1" dirty="0">
              <a:latin typeface="+mn-lt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4" name="文本框 53"/>
          <p:cNvSpPr txBox="1">
            <a:spLocks noChangeArrowheads="1"/>
          </p:cNvSpPr>
          <p:nvPr/>
        </p:nvSpPr>
        <p:spPr bwMode="auto">
          <a:xfrm>
            <a:off x="4448175" y="3965575"/>
            <a:ext cx="3180679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a</a:t>
            </a:r>
            <a:r>
              <a:rPr lang="en-US" altLang="zh-CN" sz="27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700" b="1" i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– </a:t>
            </a:r>
            <a:r>
              <a:rPr lang="en-US" altLang="zh-CN" sz="27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b</a:t>
            </a:r>
            <a:r>
              <a:rPr lang="en-US" altLang="zh-CN" sz="27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7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=</a:t>
            </a:r>
            <a:r>
              <a:rPr lang="en-US" altLang="zh-CN" sz="27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en-US" altLang="zh-CN" sz="27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a+b</a:t>
            </a:r>
            <a:r>
              <a:rPr lang="en-US" altLang="zh-CN" sz="27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)(</a:t>
            </a:r>
            <a:r>
              <a:rPr lang="en-US" altLang="zh-CN" sz="27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a</a:t>
            </a:r>
            <a:r>
              <a:rPr lang="en-US" altLang="zh-CN" sz="2700" b="1" i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–</a:t>
            </a:r>
            <a:r>
              <a:rPr lang="en-US" altLang="zh-CN" sz="27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b</a:t>
            </a:r>
            <a:r>
              <a:rPr lang="en-US" altLang="zh-CN" sz="27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)</a:t>
            </a:r>
            <a:endParaRPr lang="en-US" altLang="zh-CN" sz="27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48170" name="组合 1"/>
          <p:cNvGrpSpPr/>
          <p:nvPr/>
        </p:nvGrpSpPr>
        <p:grpSpPr bwMode="auto">
          <a:xfrm>
            <a:off x="-612" y="-63922"/>
            <a:ext cx="2006600" cy="493712"/>
            <a:chOff x="100" y="40"/>
            <a:chExt cx="3160" cy="778"/>
          </a:xfrm>
        </p:grpSpPr>
        <p:cxnSp>
          <p:nvCxnSpPr>
            <p:cNvPr id="3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8172" name="文本框 18"/>
            <p:cNvSpPr txBox="1">
              <a:spLocks noChangeArrowheads="1"/>
            </p:cNvSpPr>
            <p:nvPr/>
          </p:nvSpPr>
          <p:spPr bwMode="auto">
            <a:xfrm>
              <a:off x="857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导入新知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8" name="Freeform 74"/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8.64198E-7 L 0.30018 -0.00185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00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5" grpId="0" bldLvl="0" animBg="1"/>
      <p:bldP spid="45" grpId="1" bldLvl="0" animBg="1"/>
      <p:bldP spid="8" grpId="0" bldLvl="0" animBg="1"/>
      <p:bldP spid="5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文本框 99"/>
          <p:cNvSpPr txBox="1">
            <a:spLocks noChangeArrowheads="1"/>
          </p:cNvSpPr>
          <p:nvPr/>
        </p:nvSpPr>
        <p:spPr bwMode="auto">
          <a:xfrm>
            <a:off x="1364456" y="625067"/>
            <a:ext cx="7779544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分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解因式：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5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baseline="30000" dirty="0" smtClean="0"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5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baseline="30000" dirty="0" smtClean="0"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；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         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en-US" sz="2400" b="1" dirty="0">
                <a:latin typeface="+mn-lt"/>
                <a:ea typeface="楷体" panose="02010609060101010101" pitchFamily="49" charset="-122"/>
              </a:rPr>
              <a:t>.</a:t>
            </a:r>
            <a:endParaRPr lang="en-US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871788" y="4111625"/>
            <a:ext cx="2719387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 smtClean="0">
                <a:latin typeface="+mn-lt"/>
                <a:ea typeface="黑体" panose="02010609060101010101" pitchFamily="2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a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＋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b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)(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a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–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2b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–1).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660650" y="2709863"/>
            <a:ext cx="362743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b="1" dirty="0">
                <a:latin typeface="+mn-lt"/>
                <a:ea typeface="华文行楷" panose="02010800040101010101" pitchFamily="2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5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m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华文行楷" panose="0201080004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华文行楷" panose="02010800040101010101" pitchFamily="2" charset="-122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华文行楷" panose="02010800040101010101" pitchFamily="2" charset="-122"/>
              </a:rPr>
              <a:t>＋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华文行楷" panose="0201080004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)(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华文行楷" panose="02010800040101010101" pitchFamily="2" charset="-122"/>
              </a:rPr>
              <a:t>＋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)(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华文行楷" panose="02010800040101010101" pitchFamily="2" charset="-122"/>
              </a:rPr>
              <a:t>–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)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；</a:t>
            </a:r>
            <a:endParaRPr lang="zh-CN" altLang="en-US" sz="21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506538" y="1857375"/>
            <a:ext cx="3125787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解</a:t>
            </a:r>
            <a:r>
              <a:rPr lang="zh-CN" altLang="en-US" sz="21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：</a:t>
            </a:r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(1)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式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5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m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a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4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–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b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4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)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958120" y="2287588"/>
            <a:ext cx="2633663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+mn-lt"/>
                <a:ea typeface="华文行楷" panose="02010800040101010101" pitchFamily="2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5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m</a:t>
            </a:r>
            <a:r>
              <a:rPr lang="en-US" altLang="zh-CN" sz="2100" b="1" i="1" baseline="30000" dirty="0" smtClean="0">
                <a:solidFill>
                  <a:srgbClr val="FF0000"/>
                </a:solidFill>
                <a:latin typeface="+mn-lt"/>
                <a:ea typeface="华文行楷" panose="0201080004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华文行楷" panose="02010800040101010101" pitchFamily="2" charset="-122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华文行楷" panose="02010800040101010101" pitchFamily="2" charset="-122"/>
              </a:rPr>
              <a:t>＋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华文行楷" panose="0201080004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)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华文行楷" panose="02010800040101010101" pitchFamily="2" charset="-122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华文行楷" panose="0201080004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华文行楷" panose="02010800040101010101" pitchFamily="2" charset="-122"/>
              </a:rPr>
              <a:t>–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华文行楷" panose="0201080004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)</a:t>
            </a:r>
            <a:endParaRPr lang="en-US" altLang="zh-CN" sz="21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960563" y="3175000"/>
            <a:ext cx="336021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(2)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式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 smtClean="0">
                <a:latin typeface="+mn-lt"/>
                <a:ea typeface="黑体" panose="02010609060101010101" pitchFamily="2" charset="-122"/>
              </a:rPr>
              <a:t>(</a:t>
            </a:r>
            <a:r>
              <a:rPr lang="en-US" altLang="zh-CN" sz="2100" b="1" i="1" dirty="0" smtClean="0">
                <a:latin typeface="+mn-lt"/>
                <a:ea typeface="黑体" panose="02010609060101010101" pitchFamily="2" charset="-122"/>
              </a:rPr>
              <a:t>a</a:t>
            </a:r>
            <a:r>
              <a:rPr lang="en-US" altLang="zh-CN" sz="2100" b="1" baseline="30000" dirty="0" smtClean="0"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100" b="1" dirty="0" smtClean="0">
                <a:latin typeface="+mn-lt"/>
                <a:ea typeface="黑体" panose="02010609060101010101" pitchFamily="2" charset="-122"/>
              </a:rPr>
              <a:t>–4</a:t>
            </a:r>
            <a:r>
              <a:rPr lang="en-US" altLang="zh-CN" sz="2100" b="1" i="1" dirty="0" smtClean="0">
                <a:latin typeface="+mn-lt"/>
                <a:ea typeface="黑体" panose="02010609060101010101" pitchFamily="2" charset="-122"/>
              </a:rPr>
              <a:t>b</a:t>
            </a:r>
            <a:r>
              <a:rPr lang="en-US" altLang="zh-CN" sz="2100" b="1" baseline="30000" dirty="0" smtClean="0"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100" b="1" dirty="0" smtClean="0">
                <a:latin typeface="+mn-lt"/>
                <a:ea typeface="黑体" panose="02010609060101010101" pitchFamily="2" charset="-122"/>
              </a:rPr>
              <a:t>)–(</a:t>
            </a:r>
            <a:r>
              <a:rPr lang="en-US" altLang="zh-CN" sz="2100" b="1" i="1" dirty="0" smtClean="0">
                <a:latin typeface="+mn-lt"/>
                <a:ea typeface="黑体" panose="02010609060101010101" pitchFamily="2" charset="-122"/>
              </a:rPr>
              <a:t>a</a:t>
            </a:r>
            <a:r>
              <a:rPr lang="zh-CN" altLang="en-US" sz="2100" b="1" dirty="0">
                <a:latin typeface="+mn-lt"/>
                <a:ea typeface="黑体" panose="02010609060101010101" pitchFamily="2" charset="-122"/>
              </a:rPr>
              <a:t>＋</a:t>
            </a:r>
            <a:r>
              <a:rPr lang="en-US" altLang="zh-CN" sz="2100" b="1" dirty="0" smtClean="0"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100" b="1" i="1" dirty="0" smtClean="0">
                <a:latin typeface="+mn-lt"/>
                <a:ea typeface="黑体" panose="02010609060101010101" pitchFamily="2" charset="-122"/>
              </a:rPr>
              <a:t>b</a:t>
            </a:r>
            <a:r>
              <a:rPr lang="en-US" altLang="zh-CN" sz="2100" b="1" dirty="0" smtClean="0">
                <a:latin typeface="+mn-lt"/>
                <a:ea typeface="黑体" panose="02010609060101010101" pitchFamily="2" charset="-122"/>
              </a:rPr>
              <a:t>)</a:t>
            </a:r>
            <a:endParaRPr lang="en-US" altLang="zh-CN" sz="2100" b="1" dirty="0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2871788" y="3611563"/>
            <a:ext cx="301236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 smtClean="0">
                <a:latin typeface="+mn-lt"/>
                <a:ea typeface="黑体" panose="02010609060101010101" pitchFamily="2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a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＋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b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)(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a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–2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b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)–(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a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＋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b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)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grpSp>
        <p:nvGrpSpPr>
          <p:cNvPr id="13" name="组合 5"/>
          <p:cNvGrpSpPr/>
          <p:nvPr/>
        </p:nvGrpSpPr>
        <p:grpSpPr bwMode="auto">
          <a:xfrm>
            <a:off x="1631" y="-51699"/>
            <a:ext cx="2006600" cy="477838"/>
            <a:chOff x="248" y="45"/>
            <a:chExt cx="3160" cy="752"/>
          </a:xfrm>
        </p:grpSpPr>
        <p:sp>
          <p:nvSpPr>
            <p:cNvPr id="14" name="文本框 15"/>
            <p:cNvSpPr txBox="1">
              <a:spLocks noChangeArrowheads="1"/>
            </p:cNvSpPr>
            <p:nvPr/>
          </p:nvSpPr>
          <p:spPr bwMode="auto">
            <a:xfrm>
              <a:off x="882" y="45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+mn-lt"/>
                  <a:cs typeface="Yuanti SC"/>
                </a:rPr>
                <a:t>巩固练习</a:t>
              </a:r>
              <a:endParaRPr lang="zh-CN" altLang="en-US" sz="2500" b="1" dirty="0">
                <a:solidFill>
                  <a:prstClr val="black"/>
                </a:solidFill>
                <a:latin typeface="+mn-lt"/>
                <a:cs typeface="Yuanti SC"/>
              </a:endParaRPr>
            </a:p>
          </p:txBody>
        </p:sp>
        <p:grpSp>
          <p:nvGrpSpPr>
            <p:cNvPr id="15" name="组合 2"/>
            <p:cNvGrpSpPr/>
            <p:nvPr/>
          </p:nvGrpSpPr>
          <p:grpSpPr bwMode="auto">
            <a:xfrm>
              <a:off x="248" y="196"/>
              <a:ext cx="3160" cy="581"/>
              <a:chOff x="248" y="196"/>
              <a:chExt cx="3160" cy="581"/>
            </a:xfrm>
          </p:grpSpPr>
          <p:cxnSp>
            <p:nvCxnSpPr>
              <p:cNvPr id="16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Freeform 74"/>
              <p:cNvSpPr>
                <a:spLocks noChangeAspect="1" noEditPoints="1"/>
              </p:cNvSpPr>
              <p:nvPr/>
            </p:nvSpPr>
            <p:spPr bwMode="auto">
              <a:xfrm>
                <a:off x="339" y="196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+mn-lt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885" y="698076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文本框 99"/>
          <p:cNvSpPr txBox="1">
            <a:spLocks noChangeArrowheads="1"/>
          </p:cNvSpPr>
          <p:nvPr/>
        </p:nvSpPr>
        <p:spPr bwMode="auto">
          <a:xfrm>
            <a:off x="742950" y="1214438"/>
            <a:ext cx="77047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 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已知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–2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，求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的值．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774825" y="2546350"/>
            <a:ext cx="254635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∴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–2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②.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403350" y="1717675"/>
            <a:ext cx="400301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解：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∵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100" b="1" baseline="30000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–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100" b="1" baseline="30000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)(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–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zh-CN" altLang="en-US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–2</a:t>
            </a:r>
            <a:r>
              <a:rPr lang="zh-CN" altLang="en-US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endParaRPr lang="zh-CN" altLang="en-US" sz="21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238375" y="2132013"/>
            <a:ext cx="165782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①</a:t>
            </a:r>
            <a:r>
              <a:rPr lang="zh-CN" altLang="en-US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endParaRPr lang="zh-CN" altLang="en-US" sz="21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774825" y="2959100"/>
            <a:ext cx="4294188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联立</a:t>
            </a:r>
            <a:r>
              <a:rPr lang="en-US" altLang="zh-CN" sz="2100" b="1" dirty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①</a:t>
            </a:r>
            <a:r>
              <a:rPr lang="en-US" altLang="zh-CN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②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组成二元一次方程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组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6" name="组合 11"/>
          <p:cNvGrpSpPr/>
          <p:nvPr/>
        </p:nvGrpSpPr>
        <p:grpSpPr bwMode="auto">
          <a:xfrm>
            <a:off x="1911350" y="3373438"/>
            <a:ext cx="1876425" cy="1562100"/>
            <a:chOff x="2957" y="6336"/>
            <a:chExt cx="3941" cy="3278"/>
          </a:xfrm>
        </p:grpSpPr>
        <p:sp>
          <p:nvSpPr>
            <p:cNvPr id="60423" name="文本框 9"/>
            <p:cNvSpPr txBox="1">
              <a:spLocks noChangeArrowheads="1"/>
            </p:cNvSpPr>
            <p:nvPr/>
          </p:nvSpPr>
          <p:spPr bwMode="auto">
            <a:xfrm>
              <a:off x="2957" y="7567"/>
              <a:ext cx="2095" cy="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解</a:t>
              </a:r>
              <a:r>
                <a:rPr lang="zh-CN" altLang="en-US" sz="2100" b="1" dirty="0" smtClean="0">
                  <a:latin typeface="仿宋" panose="02010609060101010101" pitchFamily="49" charset="-122"/>
                  <a:ea typeface="仿宋" panose="02010609060101010101" pitchFamily="49" charset="-122"/>
                </a:rPr>
                <a:t>得</a:t>
              </a:r>
              <a:r>
                <a:rPr lang="zh-CN" altLang="en-US" sz="2100" b="1" dirty="0" smtClean="0">
                  <a:latin typeface="宋体" panose="02010600030101010101" pitchFamily="2" charset="-122"/>
                </a:rPr>
                <a:t>：</a:t>
              </a:r>
              <a:endParaRPr lang="zh-CN" altLang="en-US" sz="2100" b="1" dirty="0">
                <a:latin typeface="宋体" panose="02010600030101010101" pitchFamily="2" charset="-122"/>
              </a:endParaRPr>
            </a:p>
          </p:txBody>
        </p:sp>
        <p:graphicFrame>
          <p:nvGraphicFramePr>
            <p:cNvPr id="60424" name="对象 10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4365" y="6336"/>
            <a:ext cx="2533" cy="327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0530" name="" r:id="rId1" imgW="647700" imgH="838200" progId="Equation.DSMT4">
                    <p:embed/>
                  </p:oleObj>
                </mc:Choice>
                <mc:Fallback>
                  <p:oleObj name="" r:id="rId1" imgW="647700" imgH="838200" progId="Equation.DSMT4">
                    <p:embed/>
                    <p:pic>
                      <p:nvPicPr>
                        <p:cNvPr id="0" name="对象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65" y="6336"/>
                          <a:ext cx="2533" cy="327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0429" name="组合 6"/>
          <p:cNvGrpSpPr/>
          <p:nvPr/>
        </p:nvGrpSpPr>
        <p:grpSpPr bwMode="auto">
          <a:xfrm>
            <a:off x="701675" y="592138"/>
            <a:ext cx="1858963" cy="492125"/>
            <a:chOff x="427462" y="558483"/>
            <a:chExt cx="1858351" cy="491808"/>
          </a:xfrm>
        </p:grpSpPr>
        <p:grpSp>
          <p:nvGrpSpPr>
            <p:cNvPr id="60430" name="组合 5"/>
            <p:cNvGrpSpPr/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2177459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2507550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2837642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3167733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3567652" y="-557396"/>
                <a:ext cx="426897" cy="42676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/>
              </a:p>
            </p:txBody>
          </p:sp>
        </p:grpSp>
        <p:sp>
          <p:nvSpPr>
            <p:cNvPr id="60436" name="文本框 11"/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</a:rPr>
                <a:t>素养考点 </a:t>
              </a:r>
              <a:r>
                <a:rPr lang="en-US" altLang="zh-CN" sz="2600" b="1" dirty="0">
                  <a:solidFill>
                    <a:schemeClr val="bg1"/>
                  </a:solidFill>
                  <a:latin typeface="+mn-lt"/>
                </a:rPr>
                <a:t>3</a:t>
              </a:r>
              <a:endParaRPr lang="zh-CN" altLang="en-US" sz="26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60437" name="文本框 7"/>
          <p:cNvSpPr txBox="1">
            <a:spLocks noChangeArrowheads="1"/>
          </p:cNvSpPr>
          <p:nvPr/>
        </p:nvSpPr>
        <p:spPr bwMode="auto">
          <a:xfrm>
            <a:off x="2787650" y="644525"/>
            <a:ext cx="43497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利用因式分解求整式的值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4" name="组合 2"/>
          <p:cNvGrpSpPr/>
          <p:nvPr/>
        </p:nvGrpSpPr>
        <p:grpSpPr bwMode="auto">
          <a:xfrm>
            <a:off x="-20128" y="-63252"/>
            <a:ext cx="2006600" cy="477837"/>
            <a:chOff x="123" y="40"/>
            <a:chExt cx="3160" cy="752"/>
          </a:xfrm>
        </p:grpSpPr>
        <p:cxnSp>
          <p:nvCxnSpPr>
            <p:cNvPr id="25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7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1292" y="1805647"/>
            <a:ext cx="3218511" cy="3160635"/>
          </a:xfrm>
          <a:prstGeom prst="rect">
            <a:avLst/>
          </a:prstGeom>
        </p:spPr>
      </p:pic>
      <p:sp>
        <p:nvSpPr>
          <p:cNvPr id="29" name="文本框 99"/>
          <p:cNvSpPr txBox="1">
            <a:spLocks noChangeArrowheads="1"/>
          </p:cNvSpPr>
          <p:nvPr/>
        </p:nvSpPr>
        <p:spPr bwMode="auto">
          <a:xfrm>
            <a:off x="5862482" y="2314697"/>
            <a:ext cx="2870457" cy="2516073"/>
          </a:xfrm>
          <a:prstGeom prst="rect">
            <a:avLst/>
          </a:prstGeom>
          <a:noFill/>
          <a:ln w="25400">
            <a:solidFill>
              <a:srgbClr val="CC0066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100" b="1" dirty="0">
                <a:solidFill>
                  <a:srgbClr val="2699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方法总结：</a:t>
            </a:r>
            <a:r>
              <a:rPr lang="zh-CN" altLang="en-US" sz="2100" b="1" dirty="0">
                <a:latin typeface="宋体" panose="02010600030101010101" pitchFamily="2" charset="-122"/>
              </a:rPr>
              <a:t>在与</a:t>
            </a:r>
            <a:r>
              <a:rPr lang="en-US" altLang="zh-CN" sz="2100" b="1" i="1" dirty="0" smtClean="0">
                <a:latin typeface="+mn-lt"/>
              </a:rPr>
              <a:t>x</a:t>
            </a:r>
            <a:r>
              <a:rPr lang="en-US" altLang="zh-CN" sz="2100" b="1" baseline="30000" dirty="0" smtClean="0">
                <a:latin typeface="+mn-lt"/>
              </a:rPr>
              <a:t>2</a:t>
            </a:r>
            <a:r>
              <a:rPr lang="en-US" altLang="zh-CN" sz="2100" b="1" dirty="0" smtClean="0">
                <a:latin typeface="+mn-lt"/>
              </a:rPr>
              <a:t>–</a:t>
            </a:r>
            <a:r>
              <a:rPr lang="en-US" altLang="zh-CN" sz="2100" b="1" i="1" dirty="0" smtClean="0">
                <a:latin typeface="+mn-lt"/>
              </a:rPr>
              <a:t>y</a:t>
            </a:r>
            <a:r>
              <a:rPr lang="en-US" altLang="zh-CN" sz="2100" b="1" baseline="30000" dirty="0" smtClean="0">
                <a:latin typeface="+mn-lt"/>
              </a:rPr>
              <a:t>2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，</a:t>
            </a:r>
            <a:r>
              <a:rPr lang="en-US" altLang="zh-CN" sz="2100" b="1" i="1" dirty="0" smtClean="0">
                <a:latin typeface="+mn-lt"/>
              </a:rPr>
              <a:t>x</a:t>
            </a:r>
            <a:r>
              <a:rPr lang="zh-CN" altLang="en-US" sz="2100" b="1" dirty="0">
                <a:latin typeface="+mn-lt"/>
              </a:rPr>
              <a:t>±</a:t>
            </a:r>
            <a:r>
              <a:rPr lang="en-US" altLang="zh-CN" sz="2100" b="1" i="1" dirty="0">
                <a:latin typeface="+mn-lt"/>
              </a:rPr>
              <a:t>y</a:t>
            </a:r>
            <a:r>
              <a:rPr lang="zh-CN" altLang="en-US" sz="2100" b="1" dirty="0">
                <a:latin typeface="宋体" panose="02010600030101010101" pitchFamily="2" charset="-122"/>
              </a:rPr>
              <a:t>有关的求代数式或未知数的值的问题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中，通</a:t>
            </a:r>
            <a:r>
              <a:rPr lang="zh-CN" altLang="en-US" sz="2100" b="1" dirty="0">
                <a:latin typeface="宋体" panose="02010600030101010101" pitchFamily="2" charset="-122"/>
              </a:rPr>
              <a:t>常需先因式分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解，然</a:t>
            </a:r>
            <a:r>
              <a:rPr lang="zh-CN" altLang="en-US" sz="2100" b="1" dirty="0">
                <a:latin typeface="宋体" panose="02010600030101010101" pitchFamily="2" charset="-122"/>
              </a:rPr>
              <a:t>后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整体代入</a:t>
            </a:r>
            <a:r>
              <a:rPr lang="zh-CN" altLang="en-US" sz="2100" b="1" dirty="0">
                <a:latin typeface="宋体" panose="02010600030101010101" pitchFamily="2" charset="-122"/>
              </a:rPr>
              <a:t>或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联立方程组</a:t>
            </a:r>
            <a:r>
              <a:rPr lang="zh-CN" altLang="en-US" sz="2100" b="1" dirty="0">
                <a:latin typeface="宋体" panose="02010600030101010101" pitchFamily="2" charset="-122"/>
              </a:rPr>
              <a:t>求值</a:t>
            </a:r>
            <a:r>
              <a:rPr lang="en-US" altLang="zh-CN" sz="2100" b="1" dirty="0">
                <a:latin typeface="宋体" panose="02010600030101010101" pitchFamily="2" charset="-122"/>
              </a:rPr>
              <a:t>.</a:t>
            </a:r>
            <a:endParaRPr lang="en-US" altLang="zh-CN" sz="21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2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9" name="文本框 1"/>
          <p:cNvSpPr txBox="1">
            <a:spLocks noChangeArrowheads="1"/>
          </p:cNvSpPr>
          <p:nvPr/>
        </p:nvSpPr>
        <p:spPr bwMode="auto">
          <a:xfrm>
            <a:off x="1200150" y="930275"/>
            <a:ext cx="61547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已知</a:t>
            </a:r>
            <a:r>
              <a:rPr lang="en-US" altLang="zh-CN" sz="28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800" b="1" i="1" dirty="0" smtClean="0"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</a:rPr>
              <a:t>=2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8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8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800" b="1" i="1" dirty="0" smtClean="0"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8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</a:rPr>
              <a:t>=8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，求</a:t>
            </a:r>
            <a:r>
              <a:rPr lang="en-US" altLang="zh-CN" sz="28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800" b="1" i="1" dirty="0"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的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值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</a:rPr>
              <a:t>.</a:t>
            </a:r>
            <a:endParaRPr lang="zh-CN" altLang="en-US" sz="2800" b="1" dirty="0">
              <a:latin typeface="+mn-lt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2470" name="文本框 2"/>
              <p:cNvSpPr txBox="1">
                <a:spLocks noChangeArrowheads="1"/>
              </p:cNvSpPr>
              <p:nvPr/>
            </p:nvSpPr>
            <p:spPr bwMode="auto">
              <a:xfrm>
                <a:off x="1592927" y="1477639"/>
                <a:ext cx="6213475" cy="33239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 smtClean="0">
                    <a:solidFill>
                      <a:srgbClr val="0000FF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解：</a:t>
                </a:r>
                <a:r>
                  <a:rPr lang="zh-CN" altLang="en-US" sz="2800" b="1" dirty="0">
                    <a:latin typeface="仿宋" panose="02010609060101010101" pitchFamily="49" charset="-122"/>
                    <a:ea typeface="仿宋" panose="02010609060101010101" pitchFamily="49" charset="-122"/>
                  </a:rPr>
                  <a:t>由题意得</a:t>
                </a:r>
                <a:r>
                  <a:rPr lang="zh-CN" altLang="en-US" sz="2800" b="1" dirty="0">
                    <a:latin typeface="宋体" panose="02010600030101010101" pitchFamily="2" charset="-122"/>
                  </a:rPr>
                  <a:t>：</a:t>
                </a:r>
                <a:endParaRPr lang="zh-CN" altLang="en-US" sz="2800" b="1" dirty="0">
                  <a:latin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           </a:t>
                </a:r>
                <a:r>
                  <a:rPr lang="en-US" altLang="zh-CN" sz="28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(</a:t>
                </a:r>
                <a:r>
                  <a:rPr lang="en-US" altLang="zh-CN" sz="2800" b="1" i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x</a:t>
                </a:r>
                <a:r>
                  <a:rPr lang="en-US" altLang="zh-CN" sz="28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+</a:t>
                </a:r>
                <a:r>
                  <a:rPr lang="en-US" altLang="zh-CN" sz="2800" b="1" i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y</a:t>
                </a:r>
                <a:r>
                  <a:rPr lang="en-US" altLang="zh-CN" sz="28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)(</a:t>
                </a:r>
                <a:r>
                  <a:rPr lang="en-US" altLang="zh-CN" sz="2800" b="1" i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x</a:t>
                </a:r>
                <a:r>
                  <a:rPr lang="en-US" altLang="zh-CN" sz="28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–</a:t>
                </a:r>
                <a:r>
                  <a:rPr lang="en-US" altLang="zh-CN" sz="2800" b="1" i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y</a:t>
                </a:r>
                <a:r>
                  <a:rPr lang="en-US" altLang="zh-CN" sz="28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)=8</a:t>
                </a:r>
                <a:r>
                  <a:rPr lang="zh-CN" altLang="en-US" sz="28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，</a:t>
                </a:r>
                <a:endParaRPr lang="zh-CN" altLang="en-US" sz="2800" b="1" dirty="0">
                  <a:solidFill>
                    <a:srgbClr val="FF0000"/>
                  </a:solidFill>
                  <a:latin typeface="+mn-lt"/>
                  <a:ea typeface="仿宋" panose="02010609060101010101" pitchFamily="49" charset="-122"/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zh-CN" sz="2800" b="1" i="1" smtClean="0">
                        <a:solidFill>
                          <a:srgbClr val="FF0000"/>
                        </a:solidFill>
                        <a:latin typeface="Cambria Math" panose="02040503050406030204"/>
                        <a:ea typeface="Cambria Math" panose="02040503050406030204"/>
                      </a:rPr>
                      <m:t>           ∵</m:t>
                    </m:r>
                  </m:oMath>
                </a14:m>
                <a:r>
                  <a:rPr lang="en-US" altLang="zh-CN" sz="2800" b="1" i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 x</a:t>
                </a:r>
                <a:r>
                  <a:rPr lang="en-US" altLang="zh-CN" sz="28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–</a:t>
                </a:r>
                <a:r>
                  <a:rPr lang="en-US" altLang="zh-CN" sz="2800" b="1" i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y</a:t>
                </a:r>
                <a:r>
                  <a:rPr lang="en-US" altLang="zh-CN" sz="28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=2</a:t>
                </a:r>
                <a:r>
                  <a:rPr lang="zh-CN" altLang="en-US" sz="28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，</a:t>
                </a:r>
                <a:endParaRPr lang="en-US" altLang="zh-CN" sz="2800" b="1" dirty="0">
                  <a:solidFill>
                    <a:srgbClr val="FF0000"/>
                  </a:solidFill>
                  <a:latin typeface="+mn-lt"/>
                  <a:ea typeface="仿宋" panose="02010609060101010101" pitchFamily="49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 b="1" dirty="0" smtClean="0">
                    <a:solidFill>
                      <a:srgbClr val="FF0000"/>
                    </a:solidFill>
                    <a:ea typeface="仿宋" panose="02010609060101010101" pitchFamily="49" charset="-122"/>
                  </a:rPr>
                  <a:t>         </a:t>
                </a:r>
                <a14:m>
                  <m:oMath xmlns:m="http://schemas.openxmlformats.org/officeDocument/2006/math">
                    <m:r>
                      <a:rPr lang="zh-CN" altLang="en-US" sz="2800" b="1" i="1" dirty="0" smtClean="0">
                        <a:solidFill>
                          <a:srgbClr val="FF0000"/>
                        </a:solidFill>
                        <a:latin typeface="Cambria Math" panose="02040503050406030204"/>
                        <a:ea typeface="仿宋" panose="02010609060101010101" pitchFamily="49" charset="-122"/>
                      </a:rPr>
                      <m:t>∴</m:t>
                    </m:r>
                  </m:oMath>
                </a14:m>
                <a:r>
                  <a:rPr lang="en-US" altLang="zh-CN" sz="28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 2(</a:t>
                </a:r>
                <a:r>
                  <a:rPr lang="en-US" altLang="zh-CN" sz="2800" b="1" i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x</a:t>
                </a:r>
                <a:r>
                  <a:rPr lang="en-US" altLang="zh-CN" sz="28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+</a:t>
                </a:r>
                <a:r>
                  <a:rPr lang="en-US" altLang="zh-CN" sz="2800" b="1" i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y</a:t>
                </a:r>
                <a:r>
                  <a:rPr lang="en-US" altLang="zh-CN" sz="28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)=8</a:t>
                </a:r>
                <a:r>
                  <a:rPr lang="zh-CN" altLang="en-US" sz="28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，</a:t>
                </a:r>
                <a:endParaRPr lang="zh-CN" altLang="en-US" sz="2800" b="1" dirty="0">
                  <a:solidFill>
                    <a:srgbClr val="FF0000"/>
                  </a:solidFill>
                  <a:latin typeface="+mn-lt"/>
                  <a:ea typeface="仿宋" panose="02010609060101010101" pitchFamily="49" charset="-122"/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zh-CN" sz="2800" b="1" i="1" dirty="0" smtClean="0">
                        <a:solidFill>
                          <a:srgbClr val="FF0000"/>
                        </a:solidFill>
                        <a:latin typeface="Cambria Math" panose="02040503050406030204"/>
                        <a:ea typeface="仿宋" panose="02010609060101010101" pitchFamily="49" charset="-122"/>
                      </a:rPr>
                      <m:t>           </m:t>
                    </m:r>
                    <m:r>
                      <a:rPr lang="zh-CN" altLang="en-US" sz="2800" b="1" i="1" dirty="0">
                        <a:solidFill>
                          <a:srgbClr val="FF0000"/>
                        </a:solidFill>
                        <a:latin typeface="Cambria Math" panose="02040503050406030204"/>
                        <a:ea typeface="仿宋" panose="02010609060101010101" pitchFamily="49" charset="-122"/>
                      </a:rPr>
                      <m:t>∴ </m:t>
                    </m:r>
                  </m:oMath>
                </a14:m>
                <a:r>
                  <a:rPr lang="en-US" altLang="zh-CN" sz="2800" b="1" i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x</a:t>
                </a:r>
                <a:r>
                  <a:rPr lang="en-US" altLang="zh-CN" sz="28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+</a:t>
                </a:r>
                <a:r>
                  <a:rPr lang="en-US" altLang="zh-CN" sz="2800" b="1" i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y</a:t>
                </a:r>
                <a:r>
                  <a:rPr lang="en-US" altLang="zh-CN" sz="28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=4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.</a:t>
                </a:r>
                <a:endParaRPr lang="en-US" altLang="zh-CN" sz="2800" b="1" dirty="0">
                  <a:solidFill>
                    <a:srgbClr val="FF0000"/>
                  </a:solidFill>
                  <a:latin typeface="+mn-lt"/>
                  <a:ea typeface="仿宋" panose="02010609060101010101" pitchFamily="49" charset="-122"/>
                </a:endParaRPr>
              </a:p>
            </p:txBody>
          </p:sp>
        </mc:Choice>
        <mc:Fallback>
          <p:sp>
            <p:nvSpPr>
              <p:cNvPr id="62470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92927" y="1477639"/>
                <a:ext cx="6213475" cy="3323987"/>
              </a:xfrm>
              <a:prstGeom prst="rect">
                <a:avLst/>
              </a:prstGeom>
              <a:blipFill rotWithShape="1">
                <a:blip r:embed="rId1"/>
                <a:stretch>
                  <a:fillRect l="-6" t="-19" r="6" b="12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" name="组合 5"/>
          <p:cNvGrpSpPr/>
          <p:nvPr/>
        </p:nvGrpSpPr>
        <p:grpSpPr bwMode="auto">
          <a:xfrm>
            <a:off x="1631" y="-51699"/>
            <a:ext cx="2006600" cy="477838"/>
            <a:chOff x="248" y="45"/>
            <a:chExt cx="3160" cy="752"/>
          </a:xfrm>
        </p:grpSpPr>
        <p:sp>
          <p:nvSpPr>
            <p:cNvPr id="9" name="文本框 15"/>
            <p:cNvSpPr txBox="1">
              <a:spLocks noChangeArrowheads="1"/>
            </p:cNvSpPr>
            <p:nvPr/>
          </p:nvSpPr>
          <p:spPr bwMode="auto">
            <a:xfrm>
              <a:off x="882" y="45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0" name="组合 2"/>
            <p:cNvGrpSpPr/>
            <p:nvPr/>
          </p:nvGrpSpPr>
          <p:grpSpPr bwMode="auto">
            <a:xfrm>
              <a:off x="248" y="196"/>
              <a:ext cx="3160" cy="581"/>
              <a:chOff x="248" y="196"/>
              <a:chExt cx="3160" cy="581"/>
            </a:xfrm>
          </p:grpSpPr>
          <p:cxnSp>
            <p:nvCxnSpPr>
              <p:cNvPr id="11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Freeform 74"/>
              <p:cNvSpPr>
                <a:spLocks noChangeAspect="1" noEditPoints="1"/>
              </p:cNvSpPr>
              <p:nvPr/>
            </p:nvSpPr>
            <p:spPr bwMode="auto">
              <a:xfrm>
                <a:off x="339" y="196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544" y="879257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4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24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24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24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24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24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24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24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文本框 99"/>
          <p:cNvSpPr txBox="1">
            <a:spLocks noChangeArrowheads="1"/>
          </p:cNvSpPr>
          <p:nvPr/>
        </p:nvSpPr>
        <p:spPr bwMode="auto">
          <a:xfrm>
            <a:off x="745746" y="1084263"/>
            <a:ext cx="729929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4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计算下列各题：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101</a:t>
            </a:r>
            <a:r>
              <a:rPr lang="en-US" altLang="zh-CN" sz="2400" b="1" baseline="30000" dirty="0" smtClean="0"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–99</a:t>
            </a:r>
            <a:r>
              <a:rPr lang="en-US" altLang="zh-CN" sz="2400" b="1" baseline="30000" dirty="0" smtClean="0">
                <a:latin typeface="+mn-lt"/>
                <a:ea typeface="黑体" panose="02010609060101010101" pitchFamily="2" charset="-122"/>
              </a:rPr>
              <a:t>2</a:t>
            </a:r>
            <a:r>
              <a:rPr lang="zh-CN" altLang="en-US" sz="2400" b="1" dirty="0" smtClean="0">
                <a:latin typeface="+mn-lt"/>
                <a:ea typeface="黑体" panose="02010609060101010101" pitchFamily="2" charset="-122"/>
              </a:rPr>
              <a:t>；                  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53.5</a:t>
            </a:r>
            <a:r>
              <a:rPr lang="en-US" altLang="zh-CN" sz="2400" b="1" baseline="30000" dirty="0" smtClean="0">
                <a:latin typeface="+mn-lt"/>
                <a:ea typeface="黑体" panose="02010609060101010101" pitchFamily="2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2" charset="-122"/>
              </a:rPr>
              <a:t>×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4–46.5</a:t>
            </a:r>
            <a:r>
              <a:rPr lang="en-US" altLang="zh-CN" sz="2400" b="1" baseline="30000" dirty="0" smtClean="0">
                <a:latin typeface="+mn-lt"/>
                <a:ea typeface="黑体" panose="02010609060101010101" pitchFamily="2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2" charset="-122"/>
              </a:rPr>
              <a:t>×</a:t>
            </a:r>
            <a:r>
              <a:rPr lang="en-US" altLang="zh-CN" sz="2400" b="1" dirty="0">
                <a:latin typeface="+mn-lt"/>
                <a:ea typeface="黑体" panose="02010609060101010101" pitchFamily="2" charset="-122"/>
              </a:rPr>
              <a:t>4.</a:t>
            </a:r>
            <a:endParaRPr lang="zh-CN" altLang="en-US" sz="2400" b="1" dirty="0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983172" y="2086427"/>
            <a:ext cx="57975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解</a:t>
            </a:r>
            <a:r>
              <a:rPr lang="zh-CN" altLang="en-US" sz="21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：</a:t>
            </a:r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(1)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式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(101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＋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99)(101–99)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400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；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500188" y="2595476"/>
            <a:ext cx="5799138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(2)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式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4×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(53.5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–46.5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)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353438" y="2982914"/>
            <a:ext cx="391485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b="1" dirty="0">
                <a:latin typeface="+mn-lt"/>
                <a:ea typeface="黑体" panose="02010609060101010101" pitchFamily="2" charset="-122"/>
              </a:rPr>
              <a:t>＝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4</a:t>
            </a:r>
            <a:r>
              <a:rPr lang="en-US" altLang="zh-CN" sz="2100" b="1" dirty="0">
                <a:solidFill>
                  <a:srgbClr val="FF0000"/>
                </a:solidFill>
                <a:ea typeface="黑体" panose="02010609060101010101" pitchFamily="2" charset="-122"/>
                <a:sym typeface="宋体" panose="02010600030101010101" pitchFamily="2" charset="-122"/>
              </a:rPr>
              <a:t>×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(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53.5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＋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46.5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)(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53.5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–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46.5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)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560638" y="3401476"/>
            <a:ext cx="243047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2100" b="1" dirty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4</a:t>
            </a:r>
            <a:r>
              <a:rPr lang="zh-CN" altLang="en-US" sz="2100" b="1" dirty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×</a:t>
            </a:r>
            <a:r>
              <a:rPr lang="en-US" altLang="zh-CN" sz="2100" b="1" dirty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100</a:t>
            </a:r>
            <a:r>
              <a:rPr lang="zh-CN" altLang="en-US" sz="2100" b="1" dirty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×</a:t>
            </a:r>
            <a:r>
              <a:rPr lang="en-US" altLang="zh-CN" sz="2100" b="1" dirty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7=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2800.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983171" y="3909969"/>
            <a:ext cx="7548431" cy="900246"/>
          </a:xfrm>
          <a:prstGeom prst="rect">
            <a:avLst/>
          </a:prstGeom>
          <a:noFill/>
          <a:ln w="25400">
            <a:solidFill>
              <a:srgbClr val="CC0066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方法总结：</a:t>
            </a:r>
            <a:r>
              <a:rPr lang="zh-CN" altLang="en-US" sz="2100" b="1" dirty="0">
                <a:latin typeface="宋体" panose="02010600030101010101" pitchFamily="2" charset="-122"/>
              </a:rPr>
              <a:t>较为复杂的有理数运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算，可</a:t>
            </a:r>
            <a:r>
              <a:rPr lang="zh-CN" altLang="en-US" sz="2100" b="1" dirty="0">
                <a:latin typeface="宋体" panose="02010600030101010101" pitchFamily="2" charset="-122"/>
              </a:rPr>
              <a:t>以运用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因式分解</a:t>
            </a:r>
            <a:r>
              <a:rPr lang="zh-CN" altLang="en-US" sz="2100" b="1" dirty="0">
                <a:latin typeface="宋体" panose="02010600030101010101" pitchFamily="2" charset="-122"/>
              </a:rPr>
              <a:t>对其进行变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形，使</a:t>
            </a:r>
            <a:r>
              <a:rPr lang="zh-CN" altLang="en-US" sz="2100" b="1" dirty="0">
                <a:latin typeface="宋体" panose="02010600030101010101" pitchFamily="2" charset="-122"/>
              </a:rPr>
              <a:t>运算得以简化</a:t>
            </a:r>
            <a:r>
              <a:rPr lang="en-US" altLang="zh-CN" sz="2100" b="1" dirty="0">
                <a:latin typeface="宋体" panose="02010600030101010101" pitchFamily="2" charset="-122"/>
              </a:rPr>
              <a:t>.</a:t>
            </a:r>
            <a:endParaRPr lang="en-US" altLang="zh-CN" sz="2100" b="1" dirty="0">
              <a:latin typeface="宋体" panose="02010600030101010101" pitchFamily="2" charset="-122"/>
            </a:endParaRPr>
          </a:p>
        </p:txBody>
      </p:sp>
      <p:grpSp>
        <p:nvGrpSpPr>
          <p:cNvPr id="63499" name="组合 6"/>
          <p:cNvGrpSpPr/>
          <p:nvPr/>
        </p:nvGrpSpPr>
        <p:grpSpPr bwMode="auto">
          <a:xfrm>
            <a:off x="701675" y="592138"/>
            <a:ext cx="1858963" cy="492125"/>
            <a:chOff x="427462" y="558483"/>
            <a:chExt cx="1858351" cy="491808"/>
          </a:xfrm>
        </p:grpSpPr>
        <p:grpSp>
          <p:nvGrpSpPr>
            <p:cNvPr id="63500" name="组合 5"/>
            <p:cNvGrpSpPr/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2177459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2507550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2837642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3167733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3567652" y="-557396"/>
                <a:ext cx="426897" cy="42676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/>
              </a:p>
            </p:txBody>
          </p:sp>
        </p:grpSp>
        <p:sp>
          <p:nvSpPr>
            <p:cNvPr id="63506" name="文本框 11"/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  <a:latin typeface="+mn-lt"/>
                </a:rPr>
                <a:t>素养考点 </a:t>
              </a:r>
              <a:r>
                <a:rPr lang="en-US" altLang="zh-CN" sz="2600" b="1" dirty="0">
                  <a:solidFill>
                    <a:schemeClr val="bg1"/>
                  </a:solidFill>
                  <a:latin typeface="+mn-lt"/>
                </a:rPr>
                <a:t>4</a:t>
              </a:r>
              <a:endParaRPr lang="en-US" altLang="zh-CN" sz="26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63507" name="文本框 5"/>
          <p:cNvSpPr txBox="1">
            <a:spLocks noChangeArrowheads="1"/>
          </p:cNvSpPr>
          <p:nvPr/>
        </p:nvSpPr>
        <p:spPr bwMode="auto">
          <a:xfrm>
            <a:off x="2725738" y="623888"/>
            <a:ext cx="389722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n-lt"/>
                <a:ea typeface="黑体" panose="02010609060101010101" pitchFamily="2" charset="-122"/>
              </a:rPr>
              <a:t>利用因式分解进行简便运算</a:t>
            </a:r>
            <a:endParaRPr lang="zh-CN" altLang="en-US" sz="2400" b="1" dirty="0">
              <a:latin typeface="+mn-lt"/>
              <a:ea typeface="黑体" panose="02010609060101010101" pitchFamily="2" charset="-122"/>
            </a:endParaRPr>
          </a:p>
        </p:txBody>
      </p:sp>
      <p:grpSp>
        <p:nvGrpSpPr>
          <p:cNvPr id="22" name="组合 2"/>
          <p:cNvGrpSpPr/>
          <p:nvPr/>
        </p:nvGrpSpPr>
        <p:grpSpPr bwMode="auto">
          <a:xfrm>
            <a:off x="-20128" y="-63252"/>
            <a:ext cx="2006600" cy="477837"/>
            <a:chOff x="123" y="40"/>
            <a:chExt cx="3160" cy="752"/>
          </a:xfrm>
        </p:grpSpPr>
        <p:cxnSp>
          <p:nvCxnSpPr>
            <p:cNvPr id="2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+mn-lt"/>
                  <a:cs typeface="Yuanti SC"/>
                </a:rPr>
                <a:t>探究新知</a:t>
              </a:r>
              <a:endParaRPr lang="zh-CN" altLang="en-US" sz="2500" b="1">
                <a:latin typeface="+mn-lt"/>
                <a:cs typeface="Yuanti SC"/>
              </a:endParaRPr>
            </a:p>
          </p:txBody>
        </p:sp>
        <p:sp>
          <p:nvSpPr>
            <p:cNvPr id="26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5"/>
          <p:cNvGrpSpPr/>
          <p:nvPr/>
        </p:nvGrpSpPr>
        <p:grpSpPr bwMode="auto">
          <a:xfrm>
            <a:off x="1631" y="-51699"/>
            <a:ext cx="2006600" cy="477838"/>
            <a:chOff x="248" y="45"/>
            <a:chExt cx="3160" cy="752"/>
          </a:xfrm>
        </p:grpSpPr>
        <p:sp>
          <p:nvSpPr>
            <p:cNvPr id="15" name="文本框 15"/>
            <p:cNvSpPr txBox="1">
              <a:spLocks noChangeArrowheads="1"/>
            </p:cNvSpPr>
            <p:nvPr/>
          </p:nvSpPr>
          <p:spPr bwMode="auto">
            <a:xfrm>
              <a:off x="882" y="45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6" name="组合 2"/>
            <p:cNvGrpSpPr/>
            <p:nvPr/>
          </p:nvGrpSpPr>
          <p:grpSpPr bwMode="auto">
            <a:xfrm>
              <a:off x="248" y="196"/>
              <a:ext cx="3160" cy="581"/>
              <a:chOff x="248" y="196"/>
              <a:chExt cx="3160" cy="581"/>
            </a:xfrm>
          </p:grpSpPr>
          <p:cxnSp>
            <p:nvCxnSpPr>
              <p:cNvPr id="17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Freeform 74"/>
              <p:cNvSpPr>
                <a:spLocks noChangeAspect="1" noEditPoints="1"/>
              </p:cNvSpPr>
              <p:nvPr/>
            </p:nvSpPr>
            <p:spPr bwMode="auto">
              <a:xfrm>
                <a:off x="339" y="196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2979" y="623440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1871070" y="636147"/>
            <a:ext cx="5321037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chemeClr val="bg1"/>
              </a:buClr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用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平方差公式进行简便计算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: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pPr marL="0">
              <a:lnSpc>
                <a:spcPct val="130000"/>
              </a:lnSpc>
              <a:buClr>
                <a:schemeClr val="bg1"/>
              </a:buClr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38²–37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Arial" panose="020B0604020202020204" pitchFamily="34" charset="0"/>
              </a:rPr>
              <a:t>²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                 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213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Arial" panose="020B0604020202020204" pitchFamily="34" charset="0"/>
              </a:rPr>
              <a:t>²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–87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Arial" panose="020B0604020202020204" pitchFamily="34" charset="0"/>
              </a:rPr>
              <a:t>²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pPr marL="0">
              <a:lnSpc>
                <a:spcPct val="130000"/>
              </a:lnSpc>
              <a:buClr>
                <a:schemeClr val="bg1"/>
              </a:buClr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3)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229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Arial" panose="020B0604020202020204" pitchFamily="34" charset="0"/>
              </a:rPr>
              <a:t>²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–171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Arial" panose="020B0604020202020204" pitchFamily="34" charset="0"/>
              </a:rPr>
              <a:t>²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             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(4)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91×89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89237" y="2254269"/>
            <a:ext cx="2597579" cy="11330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Clr>
                <a:schemeClr val="bg1"/>
              </a:buClr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解：</a:t>
            </a:r>
            <a:r>
              <a:rPr lang="en-US" altLang="zh-CN" sz="2100" b="1" dirty="0">
                <a:latin typeface="+mn-lt"/>
              </a:rPr>
              <a:t>(1)</a:t>
            </a:r>
            <a:r>
              <a:rPr lang="zh-CN" altLang="en-US" sz="2100" b="1" dirty="0">
                <a:latin typeface="+mn-lt"/>
              </a:rPr>
              <a:t>  </a:t>
            </a:r>
            <a:r>
              <a:rPr lang="en-US" altLang="zh-CN" sz="2100" b="1" dirty="0">
                <a:latin typeface="+mn-lt"/>
              </a:rPr>
              <a:t>38</a:t>
            </a:r>
            <a:r>
              <a:rPr lang="en-US" altLang="zh-CN" sz="2100" b="1" dirty="0">
                <a:latin typeface="+mn-lt"/>
                <a:cs typeface="Arial" panose="020B0604020202020204" pitchFamily="34" charset="0"/>
              </a:rPr>
              <a:t>²</a:t>
            </a:r>
            <a:r>
              <a:rPr lang="en-US" altLang="zh-CN" sz="2100" b="1" dirty="0">
                <a:latin typeface="+mn-lt"/>
              </a:rPr>
              <a:t>–37</a:t>
            </a:r>
            <a:r>
              <a:rPr lang="en-US" altLang="zh-CN" sz="2100" b="1" dirty="0">
                <a:latin typeface="+mn-lt"/>
                <a:cs typeface="Arial" panose="020B0604020202020204" pitchFamily="34" charset="0"/>
              </a:rPr>
              <a:t>²</a:t>
            </a:r>
            <a:endParaRPr lang="en-US" altLang="zh-CN" sz="2100" b="1" dirty="0">
              <a:latin typeface="+mn-lt"/>
            </a:endParaRPr>
          </a:p>
          <a:p>
            <a:pPr>
              <a:lnSpc>
                <a:spcPct val="110000"/>
              </a:lnSpc>
              <a:buClr>
                <a:schemeClr val="bg1"/>
              </a:buClr>
            </a:pPr>
            <a:r>
              <a:rPr lang="en-US" altLang="zh-CN" sz="2100" b="1" dirty="0" smtClean="0">
                <a:latin typeface="+mn-lt"/>
              </a:rPr>
              <a:t>=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(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38+37)(38–37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)</a:t>
            </a:r>
            <a:endParaRPr lang="en-US" altLang="zh-CN" sz="2100" b="1" dirty="0" smtClean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10000"/>
              </a:lnSpc>
              <a:buClr>
                <a:schemeClr val="bg1"/>
              </a:buClr>
            </a:pPr>
            <a:r>
              <a:rPr lang="en-US" altLang="zh-CN" sz="2100" b="1" dirty="0" smtClean="0">
                <a:latin typeface="+mn-lt"/>
              </a:rPr>
              <a:t>=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75</a:t>
            </a:r>
            <a:endParaRPr lang="en-US" altLang="zh-CN" sz="21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11499" y="2241673"/>
            <a:ext cx="4572000" cy="112973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>
              <a:lnSpc>
                <a:spcPct val="110000"/>
              </a:lnSpc>
              <a:buClr>
                <a:schemeClr val="bg1"/>
              </a:buClr>
            </a:pPr>
            <a:r>
              <a:rPr lang="zh-CN" altLang="en-US" sz="21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 </a:t>
            </a:r>
            <a:r>
              <a:rPr lang="en-US" altLang="zh-CN" sz="2100" b="1" dirty="0">
                <a:latin typeface="+mn-lt"/>
              </a:rPr>
              <a:t>(2) 213</a:t>
            </a:r>
            <a:r>
              <a:rPr lang="en-US" altLang="zh-CN" sz="2100" b="1" dirty="0">
                <a:latin typeface="+mn-lt"/>
                <a:cs typeface="Arial" panose="020B0604020202020204" pitchFamily="34" charset="0"/>
              </a:rPr>
              <a:t>²</a:t>
            </a:r>
            <a:r>
              <a:rPr lang="en-US" altLang="zh-CN" sz="2100" b="1" dirty="0">
                <a:latin typeface="+mn-lt"/>
              </a:rPr>
              <a:t>–87</a:t>
            </a:r>
            <a:r>
              <a:rPr lang="en-US" altLang="zh-CN" sz="2100" b="1" dirty="0">
                <a:latin typeface="+mn-lt"/>
                <a:cs typeface="Arial" panose="020B0604020202020204" pitchFamily="34" charset="0"/>
              </a:rPr>
              <a:t>²</a:t>
            </a:r>
            <a:endParaRPr lang="en-US" altLang="zh-CN" sz="2100" b="1" dirty="0">
              <a:latin typeface="+mn-lt"/>
            </a:endParaRPr>
          </a:p>
          <a:p>
            <a:pPr>
              <a:lnSpc>
                <a:spcPct val="110000"/>
              </a:lnSpc>
              <a:buClr>
                <a:schemeClr val="bg1"/>
              </a:buClr>
            </a:pPr>
            <a:r>
              <a:rPr lang="en-US" altLang="zh-CN" sz="2100" b="1" dirty="0">
                <a:latin typeface="+mn-lt"/>
              </a:rPr>
              <a:t>=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(213+87)(213–87)</a:t>
            </a:r>
            <a:endParaRPr lang="en-US" altLang="zh-CN" sz="21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10000"/>
              </a:lnSpc>
              <a:buClr>
                <a:schemeClr val="bg1"/>
              </a:buClr>
            </a:pPr>
            <a:r>
              <a:rPr lang="en-US" altLang="zh-CN" sz="2100" b="1" dirty="0">
                <a:latin typeface="+mn-lt"/>
              </a:rPr>
              <a:t>=300×126=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37800</a:t>
            </a:r>
            <a:endParaRPr lang="en-US" altLang="zh-CN" sz="21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89237" y="3612055"/>
            <a:ext cx="4572000" cy="10941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0000"/>
              </a:lnSpc>
              <a:buClr>
                <a:schemeClr val="bg1"/>
              </a:buClr>
            </a:pPr>
            <a:r>
              <a:rPr lang="en-US" altLang="zh-CN" sz="2100" b="1" dirty="0">
                <a:latin typeface="+mn-lt"/>
              </a:rPr>
              <a:t>(3)</a:t>
            </a:r>
            <a:r>
              <a:rPr lang="zh-CN" altLang="en-US" sz="2100" b="1" dirty="0">
                <a:latin typeface="+mn-lt"/>
              </a:rPr>
              <a:t>  </a:t>
            </a:r>
            <a:r>
              <a:rPr lang="en-US" altLang="zh-CN" sz="2100" b="1" dirty="0">
                <a:latin typeface="+mn-lt"/>
              </a:rPr>
              <a:t>229</a:t>
            </a:r>
            <a:r>
              <a:rPr lang="en-US" altLang="zh-CN" sz="2100" b="1" dirty="0">
                <a:latin typeface="+mn-lt"/>
                <a:cs typeface="Arial" panose="020B0604020202020204" pitchFamily="34" charset="0"/>
              </a:rPr>
              <a:t>²</a:t>
            </a:r>
            <a:r>
              <a:rPr lang="en-US" altLang="zh-CN" sz="2100" b="1" dirty="0">
                <a:latin typeface="+mn-lt"/>
              </a:rPr>
              <a:t>–171</a:t>
            </a:r>
            <a:r>
              <a:rPr lang="en-US" altLang="zh-CN" sz="2100" b="1" dirty="0">
                <a:latin typeface="+mn-lt"/>
                <a:cs typeface="Arial" panose="020B0604020202020204" pitchFamily="34" charset="0"/>
              </a:rPr>
              <a:t>²</a:t>
            </a:r>
            <a:endParaRPr lang="en-US" altLang="zh-CN" sz="2100" b="1" dirty="0">
              <a:latin typeface="+mn-lt"/>
            </a:endParaRPr>
          </a:p>
          <a:p>
            <a:pPr>
              <a:buClr>
                <a:schemeClr val="bg1"/>
              </a:buClr>
            </a:pPr>
            <a:r>
              <a:rPr lang="en-US" altLang="zh-CN" sz="2100" b="1" dirty="0">
                <a:latin typeface="+mn-lt"/>
              </a:rPr>
              <a:t>=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(229+171)(229–171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)</a:t>
            </a:r>
            <a:endParaRPr lang="en-US" altLang="zh-CN" sz="2100" b="1" dirty="0" smtClean="0">
              <a:solidFill>
                <a:srgbClr val="FF0000"/>
              </a:solidFill>
              <a:latin typeface="+mn-lt"/>
            </a:endParaRPr>
          </a:p>
          <a:p>
            <a:pPr>
              <a:buClr>
                <a:schemeClr val="bg1"/>
              </a:buClr>
            </a:pPr>
            <a:r>
              <a:rPr lang="en-US" altLang="zh-CN" sz="2100" b="1" dirty="0" smtClean="0">
                <a:latin typeface="+mn-lt"/>
              </a:rPr>
              <a:t>=</a:t>
            </a:r>
            <a:r>
              <a:rPr lang="en-US" altLang="zh-CN" sz="2100" b="1" dirty="0">
                <a:latin typeface="+mn-lt"/>
              </a:rPr>
              <a:t>400×58=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23200</a:t>
            </a:r>
            <a:endParaRPr lang="en-US" altLang="zh-CN" sz="21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11499" y="3612055"/>
            <a:ext cx="3806988" cy="11330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buClr>
                <a:schemeClr val="bg1"/>
              </a:buClr>
            </a:pPr>
            <a:r>
              <a:rPr lang="en-US" altLang="zh-CN" sz="2100" b="1" dirty="0">
                <a:latin typeface="+mn-lt"/>
              </a:rPr>
              <a:t>(4)</a:t>
            </a:r>
            <a:r>
              <a:rPr lang="zh-CN" altLang="en-US" sz="2100" b="1" dirty="0">
                <a:latin typeface="+mn-lt"/>
              </a:rPr>
              <a:t>  </a:t>
            </a:r>
            <a:r>
              <a:rPr lang="en-US" altLang="zh-CN" sz="2100" b="1" dirty="0">
                <a:latin typeface="+mn-lt"/>
              </a:rPr>
              <a:t>91×89</a:t>
            </a:r>
            <a:endParaRPr lang="en-US" altLang="zh-CN" sz="2100" b="1" dirty="0">
              <a:latin typeface="+mn-lt"/>
            </a:endParaRPr>
          </a:p>
          <a:p>
            <a:pPr>
              <a:lnSpc>
                <a:spcPct val="110000"/>
              </a:lnSpc>
              <a:buClr>
                <a:schemeClr val="bg1"/>
              </a:buClr>
            </a:pPr>
            <a:r>
              <a:rPr lang="en-US" altLang="zh-CN" sz="2100" b="1" dirty="0">
                <a:latin typeface="+mn-lt"/>
              </a:rPr>
              <a:t>=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(90+1)(90–1)</a:t>
            </a:r>
            <a:endParaRPr lang="zh-CN" altLang="en-US" sz="21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10000"/>
              </a:lnSpc>
              <a:buClr>
                <a:schemeClr val="bg1"/>
              </a:buClr>
            </a:pPr>
            <a:r>
              <a:rPr lang="en-US" altLang="zh-CN" sz="2100" b="1" dirty="0">
                <a:latin typeface="+mn-lt"/>
              </a:rPr>
              <a:t>=90</a:t>
            </a:r>
            <a:r>
              <a:rPr lang="en-US" altLang="zh-CN" sz="2100" b="1" dirty="0">
                <a:latin typeface="+mn-lt"/>
                <a:cs typeface="Arial" panose="020B0604020202020204" pitchFamily="34" charset="0"/>
              </a:rPr>
              <a:t>²</a:t>
            </a:r>
            <a:r>
              <a:rPr lang="en-US" altLang="zh-CN" sz="2100" b="1" dirty="0">
                <a:latin typeface="+mn-lt"/>
              </a:rPr>
              <a:t>–1=8100–1=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8099</a:t>
            </a:r>
            <a:endParaRPr lang="en-US" altLang="zh-CN" sz="2100" b="1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文本框 1"/>
          <p:cNvSpPr txBox="1">
            <a:spLocks noChangeArrowheads="1"/>
          </p:cNvSpPr>
          <p:nvPr/>
        </p:nvSpPr>
        <p:spPr bwMode="auto">
          <a:xfrm>
            <a:off x="701675" y="1104562"/>
            <a:ext cx="7880933" cy="1000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3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5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求证：当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为整数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时，多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项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式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+1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zh-CN" altLang="en-US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zh-CN" altLang="en-US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一定能被8整除．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2260600" y="3001963"/>
            <a:ext cx="651428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即多项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式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n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+1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zh-CN" altLang="en-US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n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zh-CN" altLang="en-US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一定能被8整除．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1525588" y="2100263"/>
            <a:ext cx="596830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证明：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=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n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+1+2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n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)(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n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+1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n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+1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)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=4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n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•2=8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n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2351088" y="2535694"/>
            <a:ext cx="168828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∵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n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为整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数，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3895725" y="2533262"/>
            <a:ext cx="195758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∴8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n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被8整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除，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1073150" y="3650988"/>
            <a:ext cx="7369946" cy="1061829"/>
          </a:xfrm>
          <a:prstGeom prst="rect">
            <a:avLst/>
          </a:prstGeom>
          <a:noFill/>
          <a:ln w="25400">
            <a:solidFill>
              <a:srgbClr val="CC0066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2699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方法总结：</a:t>
            </a:r>
            <a:r>
              <a:rPr lang="zh-CN" altLang="en-US" sz="2100" b="1" dirty="0">
                <a:latin typeface="宋体" panose="02010600030101010101" pitchFamily="2" charset="-122"/>
              </a:rPr>
              <a:t>解决整除的基本思路就是将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代数式化为整式乘积</a:t>
            </a:r>
            <a:r>
              <a:rPr lang="zh-CN" altLang="en-US" sz="2100" b="1" dirty="0">
                <a:latin typeface="宋体" panose="02010600030101010101" pitchFamily="2" charset="-122"/>
              </a:rPr>
              <a:t>的形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式，然</a:t>
            </a:r>
            <a:r>
              <a:rPr lang="zh-CN" altLang="en-US" sz="2100" b="1" dirty="0">
                <a:latin typeface="宋体" panose="02010600030101010101" pitchFamily="2" charset="-122"/>
              </a:rPr>
              <a:t>后分析能被哪些数或式子整除．</a:t>
            </a:r>
            <a:endParaRPr lang="zh-CN" altLang="en-US" sz="2100" b="1" dirty="0">
              <a:latin typeface="宋体" panose="02010600030101010101" pitchFamily="2" charset="-122"/>
            </a:endParaRPr>
          </a:p>
        </p:txBody>
      </p:sp>
      <p:grpSp>
        <p:nvGrpSpPr>
          <p:cNvPr id="65547" name="组合 6"/>
          <p:cNvGrpSpPr/>
          <p:nvPr/>
        </p:nvGrpSpPr>
        <p:grpSpPr bwMode="auto">
          <a:xfrm>
            <a:off x="701675" y="592138"/>
            <a:ext cx="1858963" cy="492125"/>
            <a:chOff x="427462" y="558483"/>
            <a:chExt cx="1858351" cy="491808"/>
          </a:xfrm>
        </p:grpSpPr>
        <p:grpSp>
          <p:nvGrpSpPr>
            <p:cNvPr id="65548" name="组合 5"/>
            <p:cNvGrpSpPr/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2177459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2507550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2837642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3167733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3567652" y="-557396"/>
                <a:ext cx="426897" cy="42676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/>
              </a:p>
            </p:txBody>
          </p:sp>
        </p:grpSp>
        <p:sp>
          <p:nvSpPr>
            <p:cNvPr id="65554" name="文本框 11"/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</a:rPr>
                <a:t>素养考点 </a:t>
              </a:r>
              <a:r>
                <a:rPr lang="en-US" altLang="zh-CN" sz="2600" b="1" dirty="0">
                  <a:solidFill>
                    <a:schemeClr val="bg1"/>
                  </a:solidFill>
                  <a:latin typeface="+mn-lt"/>
                </a:rPr>
                <a:t>5</a:t>
              </a:r>
              <a:endParaRPr lang="en-US" altLang="zh-CN" sz="26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65555" name="文本框 5"/>
          <p:cNvSpPr txBox="1">
            <a:spLocks noChangeArrowheads="1"/>
          </p:cNvSpPr>
          <p:nvPr/>
        </p:nvSpPr>
        <p:spPr bwMode="auto">
          <a:xfrm>
            <a:off x="2725738" y="623888"/>
            <a:ext cx="32784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利用因式分解进行证明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2" name="组合 2"/>
          <p:cNvGrpSpPr/>
          <p:nvPr/>
        </p:nvGrpSpPr>
        <p:grpSpPr bwMode="auto">
          <a:xfrm>
            <a:off x="-20128" y="-63252"/>
            <a:ext cx="2006600" cy="477837"/>
            <a:chOff x="123" y="40"/>
            <a:chExt cx="3160" cy="752"/>
          </a:xfrm>
        </p:grpSpPr>
        <p:cxnSp>
          <p:nvCxnSpPr>
            <p:cNvPr id="2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6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8" grpId="0"/>
      <p:bldP spid="19" grpId="0"/>
      <p:bldP spid="10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文本框 1"/>
          <p:cNvSpPr txBox="1">
            <a:spLocks noChangeArrowheads="1"/>
          </p:cNvSpPr>
          <p:nvPr/>
        </p:nvSpPr>
        <p:spPr bwMode="auto">
          <a:xfrm>
            <a:off x="805342" y="749270"/>
            <a:ext cx="763760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若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是三角形的三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边，且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满足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关系式</a:t>
            </a:r>
            <a:endParaRPr lang="en-US" altLang="zh-CN" sz="2400" b="1" dirty="0" smtClean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bc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=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，试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判断这个三角形的形状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004931" y="2688262"/>
            <a:ext cx="7233058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解：</a:t>
            </a:r>
            <a:r>
              <a:rPr lang="zh-CN" altLang="en-US" sz="2400" b="1" dirty="0">
                <a:latin typeface="+mn-lt"/>
              </a:rPr>
              <a:t>∵</a:t>
            </a:r>
            <a:r>
              <a:rPr lang="zh-CN" altLang="en-US" sz="2400" b="1" i="1" dirty="0" smtClean="0">
                <a:latin typeface="+mn-lt"/>
              </a:rPr>
              <a:t>a</a:t>
            </a:r>
            <a:r>
              <a:rPr lang="zh-CN" altLang="en-US" sz="2400" b="1" baseline="30000" dirty="0" smtClean="0">
                <a:latin typeface="+mn-lt"/>
              </a:rPr>
              <a:t>2</a:t>
            </a:r>
            <a:r>
              <a:rPr lang="en-US" altLang="zh-CN" sz="2400" b="1" dirty="0" smtClean="0">
                <a:latin typeface="+mn-lt"/>
              </a:rPr>
              <a:t>–</a:t>
            </a:r>
            <a:r>
              <a:rPr lang="zh-CN" altLang="en-US" sz="2400" b="1" dirty="0" smtClean="0">
                <a:latin typeface="+mn-lt"/>
              </a:rPr>
              <a:t>2</a:t>
            </a:r>
            <a:r>
              <a:rPr lang="zh-CN" altLang="en-US" sz="2400" b="1" i="1" dirty="0">
                <a:latin typeface="+mn-lt"/>
              </a:rPr>
              <a:t>bc</a:t>
            </a:r>
            <a:r>
              <a:rPr lang="zh-CN" altLang="en-US" sz="2400" b="1" dirty="0" smtClean="0">
                <a:latin typeface="+mn-lt"/>
              </a:rPr>
              <a:t>=</a:t>
            </a:r>
            <a:r>
              <a:rPr lang="zh-CN" altLang="en-US" sz="2400" b="1" i="1" dirty="0">
                <a:latin typeface="+mn-lt"/>
              </a:rPr>
              <a:t>c</a:t>
            </a:r>
            <a:r>
              <a:rPr lang="zh-CN" altLang="en-US" sz="2400" b="1" baseline="30000" dirty="0" smtClean="0">
                <a:latin typeface="+mn-lt"/>
              </a:rPr>
              <a:t>2</a:t>
            </a:r>
            <a:r>
              <a:rPr lang="en-US" altLang="zh-CN" sz="2400" b="1" dirty="0" smtClean="0">
                <a:latin typeface="+mn-lt"/>
              </a:rPr>
              <a:t>–</a:t>
            </a:r>
            <a:r>
              <a:rPr lang="zh-CN" altLang="en-US" sz="2400" b="1" dirty="0" smtClean="0">
                <a:latin typeface="+mn-lt"/>
              </a:rPr>
              <a:t>2</a:t>
            </a:r>
            <a:r>
              <a:rPr lang="zh-CN" altLang="en-US" sz="2400" b="1" i="1" dirty="0">
                <a:latin typeface="+mn-lt"/>
              </a:rPr>
              <a:t>ab</a:t>
            </a:r>
            <a:r>
              <a:rPr lang="zh-CN" altLang="en-US" sz="2400" b="1" dirty="0" smtClean="0">
                <a:latin typeface="+mn-lt"/>
              </a:rPr>
              <a:t>， 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   </a:t>
            </a:r>
            <a:endParaRPr lang="en-US" altLang="zh-CN" sz="2400" b="1" dirty="0" smtClean="0">
              <a:solidFill>
                <a:srgbClr val="FF0000"/>
              </a:solidFill>
              <a:latin typeface="+mn-lt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∴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(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zh-CN" altLang="en-US" sz="24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</a:rPr>
              <a:t>c</a:t>
            </a:r>
            <a:r>
              <a:rPr lang="zh-CN" altLang="en-US" sz="24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+ 2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</a:rPr>
              <a:t>ab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</a:rPr>
              <a:t>bc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=0，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(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+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</a:rPr>
              <a:t>c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)(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</a:rPr>
              <a:t>c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+ 2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</a:rPr>
              <a:t>b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（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a-c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）=0，</a:t>
            </a:r>
            <a:endParaRPr lang="en-US" altLang="zh-CN" sz="2400" b="1" dirty="0" smtClean="0">
              <a:solidFill>
                <a:srgbClr val="FF0000"/>
              </a:solidFill>
              <a:latin typeface="+mn-lt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∴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(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</a:rPr>
              <a:t>c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)(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+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</a:rPr>
              <a:t>c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+2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0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.</a:t>
            </a:r>
            <a:endParaRPr lang="en-US" altLang="zh-CN" sz="2400" b="1" dirty="0" smtClean="0">
              <a:solidFill>
                <a:srgbClr val="FF0000"/>
              </a:solidFill>
              <a:latin typeface="+mn-lt"/>
            </a:endParaRPr>
          </a:p>
          <a:p>
            <a:r>
              <a:rPr lang="zh-CN" altLang="en-US" sz="2400" b="1" dirty="0" smtClean="0">
                <a:latin typeface="+mn-lt"/>
              </a:rPr>
              <a:t>∵</a:t>
            </a:r>
            <a:r>
              <a:rPr lang="zh-CN" altLang="en-US" sz="2400" b="1" i="1" dirty="0">
                <a:latin typeface="+mn-lt"/>
              </a:rPr>
              <a:t>a</a:t>
            </a:r>
            <a:r>
              <a:rPr lang="zh-CN" altLang="en-US" sz="2400" b="1" dirty="0">
                <a:latin typeface="+mn-lt"/>
              </a:rPr>
              <a:t>+</a:t>
            </a:r>
            <a:r>
              <a:rPr lang="zh-CN" altLang="en-US" sz="2400" b="1" i="1" dirty="0">
                <a:latin typeface="+mn-lt"/>
              </a:rPr>
              <a:t>c</a:t>
            </a:r>
            <a:r>
              <a:rPr lang="zh-CN" altLang="en-US" sz="2400" b="1" dirty="0">
                <a:latin typeface="+mn-lt"/>
              </a:rPr>
              <a:t>+2</a:t>
            </a:r>
            <a:r>
              <a:rPr lang="zh-CN" altLang="en-US" sz="2400" b="1" i="1" dirty="0">
                <a:latin typeface="+mn-lt"/>
              </a:rPr>
              <a:t>b</a:t>
            </a:r>
            <a:r>
              <a:rPr lang="zh-CN" altLang="en-US" sz="2400" b="1" dirty="0">
                <a:latin typeface="+mn-lt"/>
              </a:rPr>
              <a:t>≠</a:t>
            </a:r>
            <a:r>
              <a:rPr lang="zh-CN" altLang="en-US" sz="2400" b="1" dirty="0" smtClean="0">
                <a:latin typeface="+mn-lt"/>
              </a:rPr>
              <a:t>0，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∴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</a:rPr>
              <a:t>c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=0，</a:t>
            </a:r>
            <a:r>
              <a:rPr lang="zh-CN" altLang="en-US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即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=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</a:rPr>
              <a:t>c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，</a:t>
            </a:r>
            <a:endParaRPr lang="en-US" altLang="zh-CN" sz="2400" b="1" dirty="0" smtClean="0">
              <a:solidFill>
                <a:srgbClr val="FF0000"/>
              </a:solidFill>
              <a:latin typeface="+mn-lt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∴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这个三角形是等腰三角形.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8" name="组合 5"/>
          <p:cNvGrpSpPr/>
          <p:nvPr/>
        </p:nvGrpSpPr>
        <p:grpSpPr bwMode="auto">
          <a:xfrm>
            <a:off x="1631" y="-51699"/>
            <a:ext cx="2006600" cy="477838"/>
            <a:chOff x="248" y="45"/>
            <a:chExt cx="3160" cy="752"/>
          </a:xfrm>
        </p:grpSpPr>
        <p:sp>
          <p:nvSpPr>
            <p:cNvPr id="9" name="文本框 15"/>
            <p:cNvSpPr txBox="1">
              <a:spLocks noChangeArrowheads="1"/>
            </p:cNvSpPr>
            <p:nvPr/>
          </p:nvSpPr>
          <p:spPr bwMode="auto">
            <a:xfrm>
              <a:off x="882" y="45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solidFill>
                    <a:prstClr val="black"/>
                  </a:solidFill>
                  <a:latin typeface="+mn-lt"/>
                  <a:cs typeface="Yuanti SC"/>
                </a:rPr>
                <a:t>巩固练习</a:t>
              </a:r>
              <a:endParaRPr lang="zh-CN" altLang="en-US" sz="2500" b="1">
                <a:solidFill>
                  <a:prstClr val="black"/>
                </a:solidFill>
                <a:latin typeface="+mn-lt"/>
                <a:cs typeface="Yuanti SC"/>
              </a:endParaRPr>
            </a:p>
          </p:txBody>
        </p:sp>
        <p:grpSp>
          <p:nvGrpSpPr>
            <p:cNvPr id="10" name="组合 2"/>
            <p:cNvGrpSpPr/>
            <p:nvPr/>
          </p:nvGrpSpPr>
          <p:grpSpPr bwMode="auto">
            <a:xfrm>
              <a:off x="248" y="196"/>
              <a:ext cx="3160" cy="581"/>
              <a:chOff x="248" y="196"/>
              <a:chExt cx="3160" cy="581"/>
            </a:xfrm>
          </p:grpSpPr>
          <p:cxnSp>
            <p:nvCxnSpPr>
              <p:cNvPr id="11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Freeform 74"/>
              <p:cNvSpPr>
                <a:spLocks noChangeAspect="1" noEditPoints="1"/>
              </p:cNvSpPr>
              <p:nvPr/>
            </p:nvSpPr>
            <p:spPr bwMode="auto">
              <a:xfrm>
                <a:off x="339" y="196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+mn-lt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308" y="749270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907218" y="1672599"/>
            <a:ext cx="6799867" cy="1015663"/>
          </a:xfrm>
          <a:prstGeom prst="rect">
            <a:avLst/>
          </a:prstGeom>
          <a:ln w="28575">
            <a:solidFill>
              <a:schemeClr val="accent1">
                <a:lumMod val="20000"/>
                <a:lumOff val="80000"/>
              </a:schemeClr>
            </a:solidFill>
            <a:prstDash val="dash"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rgbClr val="0000FF"/>
                </a:solidFill>
                <a:ea typeface="黑体" panose="02010609060101010101" pitchFamily="2" charset="-122"/>
              </a:rPr>
              <a:t>分析：</a:t>
            </a:r>
            <a:r>
              <a:rPr lang="zh-CN" altLang="en-US" sz="2400" b="1" dirty="0">
                <a:latin typeface="+mn-lt"/>
              </a:rPr>
              <a:t>已知等式变形后，利用完全平方公式及平方差公式分解，得到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zh-CN" altLang="en-US" sz="24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en-US" sz="2400" b="1" dirty="0">
                <a:latin typeface="+mn-lt"/>
              </a:rPr>
              <a:t>即可确定出三角形形状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. 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TextBox 2"/>
          <p:cNvSpPr txBox="1">
            <a:spLocks noChangeArrowheads="1"/>
          </p:cNvSpPr>
          <p:nvPr/>
        </p:nvSpPr>
        <p:spPr bwMode="auto">
          <a:xfrm>
            <a:off x="737937" y="1169260"/>
            <a:ext cx="8451850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ctr" hangingPunct="0">
              <a:lnSpc>
                <a:spcPct val="125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多项式4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400" b="1" baseline="30000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分解因式的结果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　　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1" eaLnBrk="0" fontAlgn="ctr" hangingPunct="0">
              <a:lnSpc>
                <a:spcPct val="125000"/>
              </a:lnSpc>
            </a:pP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A．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	                 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B．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)(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2+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	</a:t>
            </a: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  <a:p>
            <a:pPr lvl="1" eaLnBrk="0" fontAlgn="ctr" hangingPunct="0">
              <a:lnSpc>
                <a:spcPct val="125000"/>
              </a:lnSpc>
            </a:pP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C．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)(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+2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	   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        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D．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endParaRPr lang="zh-CN" altLang="zh-CN" sz="2400" b="1" baseline="30000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7599" name="文本框 2"/>
          <p:cNvSpPr txBox="1">
            <a:spLocks noChangeArrowheads="1"/>
          </p:cNvSpPr>
          <p:nvPr/>
        </p:nvSpPr>
        <p:spPr bwMode="auto">
          <a:xfrm>
            <a:off x="737393" y="2646588"/>
            <a:ext cx="7332663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en-US" altLang="zh-CN" sz="2400" b="1" dirty="0" err="1" smtClean="0">
                <a:latin typeface="+mn-lt"/>
                <a:ea typeface="楷体" panose="02010609060101010101" pitchFamily="49" charset="-122"/>
              </a:rPr>
              <a:t>若</a:t>
            </a:r>
            <a:r>
              <a:rPr lang="en-US" altLang="zh-CN" sz="2400" b="1" i="1" dirty="0" err="1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err="1" smtClean="0"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i="1" dirty="0" err="1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=4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=1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则(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+1)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–1)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的值为</a:t>
            </a:r>
            <a:r>
              <a:rPr lang="en-US" altLang="zh-CN" sz="2400" b="1" u="sng" dirty="0">
                <a:latin typeface="+mn-lt"/>
                <a:ea typeface="楷体" panose="02010609060101010101" pitchFamily="49" charset="-122"/>
              </a:rPr>
              <a:t>　   　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．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7600" name="文本框 3"/>
          <p:cNvSpPr txBox="1">
            <a:spLocks noChangeArrowheads="1"/>
          </p:cNvSpPr>
          <p:nvPr/>
        </p:nvSpPr>
        <p:spPr bwMode="auto">
          <a:xfrm>
            <a:off x="1139688" y="3244387"/>
            <a:ext cx="7769225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解析：</a:t>
            </a:r>
            <a:r>
              <a:rPr lang="zh-CN" altLang="en-US" sz="2000" b="1" dirty="0">
                <a:latin typeface="+mn-lt"/>
              </a:rPr>
              <a:t>∵</a:t>
            </a:r>
            <a:r>
              <a:rPr lang="zh-CN" altLang="en-US" sz="2000" b="1" i="1" dirty="0" smtClean="0">
                <a:latin typeface="+mn-lt"/>
              </a:rPr>
              <a:t>a</a:t>
            </a:r>
            <a:r>
              <a:rPr lang="zh-CN" altLang="en-US" sz="2000" b="1" dirty="0" smtClean="0">
                <a:latin typeface="+mn-lt"/>
              </a:rPr>
              <a:t>+</a:t>
            </a:r>
            <a:r>
              <a:rPr lang="zh-CN" altLang="en-US" sz="2000" b="1" i="1" dirty="0">
                <a:latin typeface="+mn-lt"/>
              </a:rPr>
              <a:t>b</a:t>
            </a:r>
            <a:r>
              <a:rPr lang="zh-CN" altLang="en-US" sz="2000" b="1" dirty="0" smtClean="0">
                <a:latin typeface="+mn-lt"/>
              </a:rPr>
              <a:t>=4，</a:t>
            </a:r>
            <a:r>
              <a:rPr lang="zh-CN" altLang="en-US" sz="2000" b="1" i="1" dirty="0">
                <a:latin typeface="+mn-lt"/>
              </a:rPr>
              <a:t>a</a:t>
            </a:r>
            <a:r>
              <a:rPr lang="en-US" altLang="zh-CN" sz="2000" b="1" dirty="0" smtClean="0">
                <a:latin typeface="+mn-lt"/>
              </a:rPr>
              <a:t>–</a:t>
            </a:r>
            <a:r>
              <a:rPr lang="zh-CN" altLang="en-US" sz="2000" b="1" i="1" dirty="0">
                <a:latin typeface="+mn-lt"/>
              </a:rPr>
              <a:t>b</a:t>
            </a:r>
            <a:r>
              <a:rPr lang="zh-CN" altLang="en-US" sz="2000" b="1" dirty="0" smtClean="0">
                <a:latin typeface="+mn-lt"/>
              </a:rPr>
              <a:t>=1，</a:t>
            </a:r>
            <a:endParaRPr lang="en-US" altLang="zh-CN" sz="2000" b="1" dirty="0" smtClean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+mn-lt"/>
              </a:rPr>
              <a:t>∴</a:t>
            </a:r>
            <a:r>
              <a:rPr lang="en-US" altLang="zh-CN" sz="2000" b="1" dirty="0" smtClean="0">
                <a:latin typeface="+mn-lt"/>
              </a:rPr>
              <a:t>(</a:t>
            </a:r>
            <a:r>
              <a:rPr lang="zh-CN" altLang="en-US" sz="2000" b="1" i="1" dirty="0">
                <a:latin typeface="+mn-lt"/>
              </a:rPr>
              <a:t>a</a:t>
            </a:r>
            <a:r>
              <a:rPr lang="zh-CN" altLang="en-US" sz="2000" b="1" dirty="0" smtClean="0">
                <a:latin typeface="+mn-lt"/>
              </a:rPr>
              <a:t>+1</a:t>
            </a:r>
            <a:r>
              <a:rPr lang="en-US" altLang="zh-CN" sz="2000" b="1" dirty="0" smtClean="0">
                <a:latin typeface="+mn-lt"/>
              </a:rPr>
              <a:t>)</a:t>
            </a:r>
            <a:r>
              <a:rPr lang="zh-CN" altLang="en-US" sz="2000" b="1" baseline="30000" dirty="0" smtClean="0">
                <a:latin typeface="+mn-lt"/>
              </a:rPr>
              <a:t>2</a:t>
            </a:r>
            <a:r>
              <a:rPr lang="en-US" altLang="zh-CN" sz="2000" b="1" dirty="0" smtClean="0">
                <a:latin typeface="+mn-lt"/>
              </a:rPr>
              <a:t>–(</a:t>
            </a:r>
            <a:r>
              <a:rPr lang="zh-CN" altLang="en-US" sz="2000" b="1" i="1" dirty="0">
                <a:latin typeface="+mn-lt"/>
              </a:rPr>
              <a:t>b</a:t>
            </a:r>
            <a:r>
              <a:rPr lang="en-US" altLang="zh-CN" sz="2000" b="1" dirty="0" smtClean="0">
                <a:latin typeface="+mn-lt"/>
              </a:rPr>
              <a:t>–</a:t>
            </a:r>
            <a:r>
              <a:rPr lang="zh-CN" altLang="en-US" sz="2000" b="1" dirty="0" smtClean="0">
                <a:latin typeface="+mn-lt"/>
              </a:rPr>
              <a:t>1</a:t>
            </a:r>
            <a:r>
              <a:rPr lang="en-US" altLang="zh-CN" sz="2000" b="1" dirty="0" smtClean="0">
                <a:latin typeface="+mn-lt"/>
              </a:rPr>
              <a:t>)</a:t>
            </a:r>
            <a:r>
              <a:rPr lang="zh-CN" altLang="en-US" sz="2000" b="1" baseline="30000" dirty="0" smtClean="0">
                <a:latin typeface="+mn-lt"/>
              </a:rPr>
              <a:t>2</a:t>
            </a:r>
            <a:r>
              <a:rPr lang="zh-CN" altLang="en-US" sz="2000" b="1" dirty="0" smtClean="0">
                <a:latin typeface="+mn-lt"/>
              </a:rPr>
              <a:t>=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</a:rPr>
              <a:t>(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</a:rPr>
              <a:t>+1+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</a:rPr>
              <a:t>–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</a:rPr>
              <a:t>1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</a:rPr>
              <a:t>)(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</a:rPr>
              <a:t>+1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</a:rPr>
              <a:t>–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</a:rPr>
              <a:t>b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</a:rPr>
              <a:t>+1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</a:rPr>
              <a:t>)</a:t>
            </a:r>
            <a:r>
              <a:rPr lang="zh-CN" altLang="en-US" sz="2000" b="1" dirty="0" smtClean="0">
                <a:latin typeface="+mn-lt"/>
              </a:rPr>
              <a:t>=</a:t>
            </a:r>
            <a:r>
              <a:rPr lang="en-US" altLang="zh-CN" sz="2000" b="1" dirty="0" smtClean="0">
                <a:latin typeface="+mn-lt"/>
              </a:rPr>
              <a:t>(</a:t>
            </a:r>
            <a:r>
              <a:rPr lang="zh-CN" altLang="en-US" sz="2000" b="1" i="1" dirty="0">
                <a:latin typeface="+mn-lt"/>
              </a:rPr>
              <a:t>a</a:t>
            </a:r>
            <a:r>
              <a:rPr lang="zh-CN" altLang="en-US" sz="2000" b="1" dirty="0" smtClean="0">
                <a:latin typeface="+mn-lt"/>
              </a:rPr>
              <a:t>+</a:t>
            </a:r>
            <a:r>
              <a:rPr lang="zh-CN" altLang="en-US" sz="2000" b="1" i="1" dirty="0">
                <a:latin typeface="+mn-lt"/>
              </a:rPr>
              <a:t>b</a:t>
            </a:r>
            <a:r>
              <a:rPr lang="en-US" altLang="zh-CN" sz="2000" b="1" dirty="0" smtClean="0">
                <a:latin typeface="+mn-lt"/>
              </a:rPr>
              <a:t>)(</a:t>
            </a:r>
            <a:r>
              <a:rPr lang="zh-CN" altLang="en-US" sz="2000" b="1" i="1" dirty="0">
                <a:latin typeface="+mn-lt"/>
              </a:rPr>
              <a:t>a</a:t>
            </a:r>
            <a:r>
              <a:rPr lang="en-US" altLang="zh-CN" sz="2000" b="1" dirty="0" smtClean="0">
                <a:latin typeface="+mn-lt"/>
              </a:rPr>
              <a:t>–</a:t>
            </a:r>
            <a:r>
              <a:rPr lang="zh-CN" altLang="en-US" sz="2000" b="1" i="1" dirty="0">
                <a:latin typeface="+mn-lt"/>
              </a:rPr>
              <a:t>b</a:t>
            </a:r>
            <a:r>
              <a:rPr lang="zh-CN" altLang="en-US" sz="2000" b="1" dirty="0" smtClean="0">
                <a:latin typeface="+mn-lt"/>
              </a:rPr>
              <a:t>+2</a:t>
            </a:r>
            <a:r>
              <a:rPr lang="en-US" altLang="zh-CN" sz="2000" b="1" dirty="0" smtClean="0">
                <a:latin typeface="+mn-lt"/>
              </a:rPr>
              <a:t>)</a:t>
            </a:r>
            <a:endParaRPr lang="zh-CN" altLang="en-US" sz="2000" b="1" dirty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+mn-lt"/>
              </a:rPr>
              <a:t>                          </a:t>
            </a:r>
            <a:r>
              <a:rPr lang="zh-CN" altLang="en-US" sz="2000" b="1" dirty="0" smtClean="0">
                <a:latin typeface="+mn-lt"/>
              </a:rPr>
              <a:t>=</a:t>
            </a:r>
            <a:r>
              <a:rPr lang="zh-CN" altLang="en-US" sz="2000" b="1" dirty="0">
                <a:latin typeface="+mn-lt"/>
              </a:rPr>
              <a:t>4</a:t>
            </a:r>
            <a:r>
              <a:rPr lang="zh-CN" altLang="en-US" sz="2000" b="1" dirty="0" smtClean="0">
                <a:latin typeface="+mn-lt"/>
              </a:rPr>
              <a:t>×</a:t>
            </a:r>
            <a:r>
              <a:rPr lang="en-US" altLang="zh-CN" sz="2000" b="1" dirty="0" smtClean="0">
                <a:latin typeface="+mn-lt"/>
              </a:rPr>
              <a:t>(</a:t>
            </a:r>
            <a:r>
              <a:rPr lang="zh-CN" altLang="en-US" sz="2000" b="1" dirty="0" smtClean="0">
                <a:latin typeface="+mn-lt"/>
              </a:rPr>
              <a:t>1+2</a:t>
            </a:r>
            <a:r>
              <a:rPr lang="en-US" altLang="zh-CN" sz="2000" b="1" dirty="0" smtClean="0">
                <a:latin typeface="+mn-lt"/>
              </a:rPr>
              <a:t>)</a:t>
            </a:r>
            <a:r>
              <a:rPr lang="zh-CN" altLang="en-US" sz="2000" b="1" dirty="0" smtClean="0">
                <a:latin typeface="+mn-lt"/>
              </a:rPr>
              <a:t>=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12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</a:rPr>
              <a:t>．</a:t>
            </a:r>
            <a:endParaRPr lang="zh-CN" altLang="en-US" sz="20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509717" y="1224003"/>
            <a:ext cx="4556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B</a:t>
            </a:r>
            <a:endParaRPr lang="zh-CN" altLang="en-US" sz="2400" b="1" dirty="0">
              <a:latin typeface="+mn-lt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688225" y="2646588"/>
            <a:ext cx="6207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12</a:t>
            </a:r>
            <a:endParaRPr lang="zh-CN" altLang="en-US" sz="2400" b="1" dirty="0">
              <a:latin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-6562" y="-41716"/>
            <a:ext cx="2023745" cy="476885"/>
            <a:chOff x="3" y="-51"/>
            <a:chExt cx="3187" cy="751"/>
          </a:xfrm>
        </p:grpSpPr>
        <p:cxnSp>
          <p:nvCxnSpPr>
            <p:cNvPr id="28" name="直线连接符 14"/>
            <p:cNvCxnSpPr/>
            <p:nvPr/>
          </p:nvCxnSpPr>
          <p:spPr>
            <a:xfrm>
              <a:off x="3" y="665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5"/>
            <p:cNvSpPr txBox="1"/>
            <p:nvPr/>
          </p:nvSpPr>
          <p:spPr>
            <a:xfrm>
              <a:off x="870" y="-51"/>
              <a:ext cx="2320" cy="7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</a:rPr>
                <a:t>链接</a:t>
              </a:r>
              <a:r>
                <a:rPr lang="zh-CN" altLang="en-US" sz="2500" b="1" dirty="0" smtClean="0">
                  <a:latin typeface="宋体" panose="02010600030101010101" pitchFamily="2" charset="-122"/>
                </a:rPr>
                <a:t>中考</a:t>
              </a:r>
              <a:endParaRPr lang="zh-CN" altLang="en-US" sz="2500" b="1" dirty="0">
                <a:latin typeface="宋体" panose="02010600030101010101" pitchFamily="2" charset="-122"/>
              </a:endParaRPr>
            </a:p>
          </p:txBody>
        </p:sp>
        <p:sp>
          <p:nvSpPr>
            <p:cNvPr id="30" name="Freeform 74"/>
            <p:cNvSpPr>
              <a:spLocks noChangeAspect="1" noEditPoints="1"/>
            </p:cNvSpPr>
            <p:nvPr/>
          </p:nvSpPr>
          <p:spPr bwMode="auto">
            <a:xfrm>
              <a:off x="248" y="93"/>
              <a:ext cx="568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76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6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76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76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76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76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文本框 99"/>
          <p:cNvSpPr txBox="1">
            <a:spLocks noChangeArrowheads="1"/>
          </p:cNvSpPr>
          <p:nvPr/>
        </p:nvSpPr>
        <p:spPr bwMode="auto">
          <a:xfrm>
            <a:off x="1011617" y="1053255"/>
            <a:ext cx="6530975" cy="1574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1.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下列多项式中能用平方差公式分解因式的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　　</a:t>
            </a:r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1">
              <a:lnSpc>
                <a:spcPct val="160000"/>
              </a:lnSpc>
            </a:pP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1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(–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                           B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5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–20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mn</a:t>
            </a:r>
            <a:endParaRPr lang="en-US" altLang="zh-CN" sz="2100" b="1" dirty="0">
              <a:latin typeface="+mn-lt"/>
              <a:ea typeface="楷体" panose="02010609060101010101" pitchFamily="49" charset="-122"/>
            </a:endParaRPr>
          </a:p>
          <a:p>
            <a:pPr lvl="1">
              <a:lnSpc>
                <a:spcPct val="160000"/>
              </a:lnSpc>
            </a:pP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                                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9</a:t>
            </a:r>
            <a:endParaRPr lang="zh-CN" altLang="en-US" sz="21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530975" y="1160532"/>
            <a:ext cx="3746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D</a:t>
            </a:r>
            <a:endParaRPr lang="en-US" altLang="zh-CN" sz="2400" b="1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68611" name="文本框 5"/>
          <p:cNvSpPr txBox="1">
            <a:spLocks noChangeArrowheads="1"/>
          </p:cNvSpPr>
          <p:nvPr/>
        </p:nvSpPr>
        <p:spPr bwMode="auto">
          <a:xfrm>
            <a:off x="1041400" y="2446338"/>
            <a:ext cx="738822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zh-CN" sz="2100" b="1" dirty="0" smtClean="0">
                <a:latin typeface="+mn-lt"/>
                <a:ea typeface="楷体" panose="02010609060101010101" pitchFamily="49" charset="-122"/>
              </a:rPr>
              <a:t>将</a:t>
            </a:r>
            <a:r>
              <a:rPr lang="zh-CN" altLang="zh-CN" sz="2100" b="1" dirty="0">
                <a:latin typeface="+mn-lt"/>
                <a:ea typeface="楷体" panose="02010609060101010101" pitchFamily="49" charset="-122"/>
              </a:rPr>
              <a:t>多项式</a:t>
            </a:r>
            <a:r>
              <a:rPr lang="zh-CN" altLang="zh-CN" sz="21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zh-CN" sz="21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zh-CN" sz="2100" b="1" baseline="30000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zh-CN" sz="2100" b="1" dirty="0">
                <a:latin typeface="+mn-lt"/>
                <a:ea typeface="楷体" panose="02010609060101010101" pitchFamily="49" charset="-122"/>
              </a:rPr>
              <a:t>因式分解正确的</a:t>
            </a:r>
            <a:r>
              <a:rPr lang="zh-CN" altLang="zh-CN" sz="2100" b="1" dirty="0" smtClean="0"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100" b="1" dirty="0">
                <a:latin typeface="+mn-lt"/>
                <a:ea typeface="楷体" panose="02010609060101010101" pitchFamily="49" charset="-122"/>
              </a:rPr>
              <a:t>　　</a:t>
            </a:r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1">
              <a:lnSpc>
                <a:spcPct val="140000"/>
              </a:lnSpc>
            </a:pPr>
            <a:r>
              <a:rPr lang="zh-CN" altLang="zh-CN" sz="2100" b="1" dirty="0" smtClean="0">
                <a:latin typeface="+mn-lt"/>
                <a:ea typeface="楷体" panose="02010609060101010101" pitchFamily="49" charset="-122"/>
              </a:rPr>
              <a:t>A．</a:t>
            </a:r>
            <a:r>
              <a:rPr lang="zh-CN" altLang="zh-CN" sz="21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zh-CN" sz="21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zh-CN" sz="21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zh-CN" sz="2100" b="1" dirty="0" smtClean="0"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zh-CN" sz="2100" b="1" dirty="0">
                <a:latin typeface="+mn-lt"/>
                <a:ea typeface="楷体" panose="02010609060101010101" pitchFamily="49" charset="-122"/>
              </a:rPr>
              <a:t>	              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              </a:t>
            </a:r>
            <a:r>
              <a:rPr lang="zh-CN" altLang="zh-CN" sz="2100" b="1" dirty="0" smtClean="0">
                <a:latin typeface="+mn-lt"/>
                <a:ea typeface="楷体" panose="02010609060101010101" pitchFamily="49" charset="-122"/>
              </a:rPr>
              <a:t>B．</a:t>
            </a:r>
            <a:r>
              <a:rPr lang="zh-CN" altLang="zh-CN" sz="21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zh-CN" sz="2100" b="1" dirty="0" smtClean="0"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zh-CN" sz="21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zh-CN" sz="21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zh-CN" sz="2100" b="1" dirty="0">
                <a:latin typeface="+mn-lt"/>
                <a:ea typeface="楷体" panose="02010609060101010101" pitchFamily="49" charset="-122"/>
              </a:rPr>
              <a:t>	</a:t>
            </a:r>
            <a:endParaRPr lang="zh-CN" altLang="zh-CN" sz="2100" b="1" dirty="0">
              <a:latin typeface="+mn-lt"/>
              <a:ea typeface="楷体" panose="02010609060101010101" pitchFamily="49" charset="-122"/>
            </a:endParaRPr>
          </a:p>
          <a:p>
            <a:pPr lvl="1">
              <a:lnSpc>
                <a:spcPct val="140000"/>
              </a:lnSpc>
            </a:pPr>
            <a:r>
              <a:rPr lang="zh-CN" altLang="zh-CN" sz="2100" b="1" dirty="0" smtClean="0">
                <a:latin typeface="+mn-lt"/>
                <a:ea typeface="楷体" panose="02010609060101010101" pitchFamily="49" charset="-122"/>
              </a:rPr>
              <a:t>C．</a:t>
            </a:r>
            <a:r>
              <a:rPr lang="zh-CN" altLang="zh-CN" sz="21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zh-CN" sz="21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zh-CN" sz="2100" b="1" dirty="0" smtClean="0">
                <a:latin typeface="+mn-lt"/>
                <a:ea typeface="楷体" panose="02010609060101010101" pitchFamily="49" charset="-122"/>
              </a:rPr>
              <a:t>+1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)(</a:t>
            </a:r>
            <a:r>
              <a:rPr lang="zh-CN" altLang="zh-CN" sz="21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zh-CN" sz="2100" b="1" dirty="0" smtClean="0"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zh-CN" sz="2100" b="1" dirty="0">
                <a:latin typeface="+mn-lt"/>
                <a:ea typeface="楷体" panose="02010609060101010101" pitchFamily="49" charset="-122"/>
              </a:rPr>
              <a:t>	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               </a:t>
            </a:r>
            <a:r>
              <a:rPr lang="zh-CN" altLang="zh-CN" sz="2100" b="1" dirty="0" smtClean="0">
                <a:latin typeface="+mn-lt"/>
                <a:ea typeface="楷体" panose="02010609060101010101" pitchFamily="49" charset="-122"/>
              </a:rPr>
              <a:t>D．</a:t>
            </a:r>
            <a:r>
              <a:rPr lang="zh-CN" altLang="zh-CN" sz="21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zh-CN" sz="2100" b="1" dirty="0" smtClean="0">
                <a:latin typeface="+mn-lt"/>
                <a:ea typeface="楷体" panose="02010609060101010101" pitchFamily="49" charset="-122"/>
              </a:rPr>
              <a:t>1+</a:t>
            </a:r>
            <a:r>
              <a:rPr lang="zh-CN" altLang="zh-CN" sz="21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)(</a:t>
            </a:r>
            <a:r>
              <a:rPr lang="zh-CN" altLang="zh-CN" sz="2100" b="1" dirty="0" smtClean="0"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zh-CN" sz="21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 </a:t>
            </a:r>
            <a:endParaRPr lang="zh-CN" altLang="en-US" sz="21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5385592" y="2491586"/>
            <a:ext cx="4074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D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68613" name="文本框 9"/>
          <p:cNvSpPr txBox="1">
            <a:spLocks noChangeArrowheads="1"/>
          </p:cNvSpPr>
          <p:nvPr/>
        </p:nvSpPr>
        <p:spPr bwMode="auto">
          <a:xfrm>
            <a:off x="1087061" y="3815476"/>
            <a:ext cx="503856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1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3.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若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=3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=7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，则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的值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为</a:t>
            </a:r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　　</a:t>
            </a:r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614" name="文本框 10"/>
          <p:cNvSpPr txBox="1">
            <a:spLocks noChangeArrowheads="1"/>
          </p:cNvSpPr>
          <p:nvPr/>
        </p:nvSpPr>
        <p:spPr bwMode="auto">
          <a:xfrm>
            <a:off x="1301750" y="4217988"/>
            <a:ext cx="522605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–21      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．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21         C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．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–10             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D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．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10</a:t>
            </a:r>
            <a:endParaRPr lang="zh-CN" altLang="en-US" sz="21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5416827" y="3816103"/>
            <a:ext cx="4074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A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68616" name="组合 2"/>
          <p:cNvGrpSpPr/>
          <p:nvPr/>
        </p:nvGrpSpPr>
        <p:grpSpPr bwMode="auto">
          <a:xfrm>
            <a:off x="2549" y="-35127"/>
            <a:ext cx="2006600" cy="476924"/>
            <a:chOff x="263" y="188"/>
            <a:chExt cx="3160" cy="753"/>
          </a:xfrm>
        </p:grpSpPr>
        <p:sp>
          <p:nvSpPr>
            <p:cNvPr id="68617" name="文本框 20"/>
            <p:cNvSpPr txBox="1">
              <a:spLocks noChangeArrowheads="1"/>
            </p:cNvSpPr>
            <p:nvPr/>
          </p:nvSpPr>
          <p:spPr bwMode="auto">
            <a:xfrm>
              <a:off x="831" y="188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Yuanti SC"/>
                  <a:ea typeface="Yuanti SC"/>
                  <a:cs typeface="Yuanti SC"/>
                </a:rPr>
                <a:t>课堂检测</a:t>
              </a:r>
              <a:endParaRPr lang="zh-CN" altLang="en-US" sz="2500" b="1" dirty="0">
                <a:latin typeface="Yuanti SC"/>
                <a:ea typeface="Yuanti SC"/>
                <a:cs typeface="Yuanti SC"/>
              </a:endParaRPr>
            </a:p>
          </p:txBody>
        </p:sp>
        <p:grpSp>
          <p:nvGrpSpPr>
            <p:cNvPr id="68618" name="组合 1"/>
            <p:cNvGrpSpPr/>
            <p:nvPr/>
          </p:nvGrpSpPr>
          <p:grpSpPr bwMode="auto">
            <a:xfrm>
              <a:off x="263" y="321"/>
              <a:ext cx="3160" cy="566"/>
              <a:chOff x="248" y="212"/>
              <a:chExt cx="3160" cy="566"/>
            </a:xfrm>
          </p:grpSpPr>
          <p:cxnSp>
            <p:nvCxnSpPr>
              <p:cNvPr id="20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Freeform 74"/>
              <p:cNvSpPr>
                <a:spLocks noChangeAspect="1" noEditPoints="1"/>
              </p:cNvSpPr>
              <p:nvPr/>
            </p:nvSpPr>
            <p:spPr bwMode="auto">
              <a:xfrm>
                <a:off x="309" y="212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8621" name="组合 7"/>
          <p:cNvGrpSpPr/>
          <p:nvPr/>
        </p:nvGrpSpPr>
        <p:grpSpPr bwMode="auto">
          <a:xfrm>
            <a:off x="3314890" y="526237"/>
            <a:ext cx="2480310" cy="523234"/>
            <a:chOff x="5083" y="1074"/>
            <a:chExt cx="3905" cy="826"/>
          </a:xfrm>
        </p:grpSpPr>
        <p:grpSp>
          <p:nvGrpSpPr>
            <p:cNvPr id="68622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/>
              <p:cNvSpPr/>
              <p:nvPr/>
            </p:nvSpPr>
            <p:spPr>
              <a:xfrm rot="3000000">
                <a:off x="4021628" y="597167"/>
                <a:ext cx="418738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4478864" y="597168"/>
                <a:ext cx="418738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8" name="缺角矩形 27"/>
              <p:cNvSpPr/>
              <p:nvPr/>
            </p:nvSpPr>
            <p:spPr>
              <a:xfrm rot="3000000">
                <a:off x="4936101" y="597167"/>
                <a:ext cx="418738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9" name="缺角矩形 28"/>
              <p:cNvSpPr/>
              <p:nvPr/>
            </p:nvSpPr>
            <p:spPr>
              <a:xfrm rot="3000000">
                <a:off x="3564391" y="597168"/>
                <a:ext cx="418738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30" name="缺角矩形 29"/>
              <p:cNvSpPr/>
              <p:nvPr/>
            </p:nvSpPr>
            <p:spPr>
              <a:xfrm rot="3000000">
                <a:off x="5393337" y="597168"/>
                <a:ext cx="418738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68628" name="TextBox 15"/>
            <p:cNvSpPr txBox="1">
              <a:spLocks noChangeArrowheads="1"/>
            </p:cNvSpPr>
            <p:nvPr/>
          </p:nvSpPr>
          <p:spPr bwMode="auto">
            <a:xfrm>
              <a:off x="5083" y="1074"/>
              <a:ext cx="3905" cy="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基础巩固题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1005753" y="954749"/>
            <a:ext cx="7388225" cy="25160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把下列各式分解因式：</a:t>
            </a:r>
            <a:endParaRPr lang="zh-CN" altLang="en-US" sz="21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1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en-US" altLang="zh-CN" sz="21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16</a:t>
            </a:r>
            <a:r>
              <a:rPr lang="en-US" altLang="zh-CN" sz="2100" b="1" i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100" b="1" baseline="300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–9</a:t>
            </a:r>
            <a:r>
              <a:rPr lang="en-US" altLang="zh-CN" sz="2100" b="1" i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100" b="1" baseline="300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=_________________;  </a:t>
            </a:r>
            <a:endParaRPr lang="en-US" altLang="zh-CN" sz="21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1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en-US" altLang="zh-CN" sz="21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100" b="1" i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1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en-US" altLang="zh-CN" sz="2100" b="1" i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1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100" b="1" baseline="300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–(</a:t>
            </a:r>
            <a:r>
              <a:rPr lang="en-US" altLang="zh-CN" sz="2100" b="1" i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1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–</a:t>
            </a:r>
            <a:r>
              <a:rPr lang="en-US" altLang="zh-CN" sz="2100" b="1" i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1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100" b="1" baseline="300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=_________________; </a:t>
            </a:r>
            <a:r>
              <a:rPr lang="en-US" altLang="zh-CN" sz="21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endParaRPr lang="en-US" altLang="zh-CN" sz="2100" b="1" baseline="30000" dirty="0">
              <a:effectLst>
                <a:outerShdw blurRad="38100" dist="38100" dir="2700000" algn="tl">
                  <a:srgbClr val="FFFFFF"/>
                </a:outerShdw>
              </a:effectLst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1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(3) 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因式分解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–8=_________________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; </a:t>
            </a:r>
            <a:endParaRPr lang="en-US" altLang="zh-CN" sz="2100" b="1" dirty="0">
              <a:effectLst>
                <a:outerShdw blurRad="38100" dist="38100" dir="2700000" algn="tl">
                  <a:srgbClr val="FFFFFF"/>
                </a:outerShdw>
              </a:effectLst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(4)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–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+16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=_________________.</a:t>
            </a:r>
            <a:endParaRPr lang="en-US" altLang="zh-CN" sz="21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163166" y="1521487"/>
            <a:ext cx="190949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(4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+3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)(4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–3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844203" y="2035837"/>
            <a:ext cx="582613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</a:t>
            </a:r>
            <a:endParaRPr lang="en-US" altLang="zh-CN" sz="21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762176" y="2931391"/>
            <a:ext cx="206338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(4+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)(2+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)(2–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04166" y="3517137"/>
            <a:ext cx="6151562" cy="11910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2100" b="1" noProof="1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5.</a:t>
            </a:r>
            <a:r>
              <a:rPr lang="en-US" altLang="en-US" sz="2100" b="1" noProof="1" smtClean="0">
                <a:latin typeface="+mn-lt"/>
                <a:ea typeface="楷体" panose="02010609060101010101" pitchFamily="49" charset="-122"/>
              </a:rPr>
              <a:t>若将</a:t>
            </a:r>
            <a:r>
              <a:rPr lang="en-US" altLang="zh-CN" sz="2100" b="1" noProof="1" smtClean="0"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楷体" panose="02010609060101010101" pitchFamily="49" charset="-122"/>
                <a:sym typeface="+mn-ea"/>
              </a:rPr>
              <a:t>(</a:t>
            </a:r>
            <a:r>
              <a:rPr lang="en-US" altLang="en-US" sz="2100" b="1" noProof="1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en-US" sz="2100" b="1" i="1" noProof="1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noProof="1" smtClean="0"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楷体" panose="02010609060101010101" pitchFamily="49" charset="-122"/>
                <a:sym typeface="+mn-ea"/>
              </a:rPr>
              <a:t>)</a:t>
            </a:r>
            <a:r>
              <a:rPr lang="en-US" altLang="en-US" sz="2100" b="1" i="1" baseline="30000" noProof="1" smtClean="0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en-US" sz="2100" b="1" noProof="1" smtClean="0">
                <a:latin typeface="+mn-lt"/>
                <a:ea typeface="楷体" panose="02010609060101010101" pitchFamily="49" charset="-122"/>
              </a:rPr>
              <a:t>–81分解成</a:t>
            </a:r>
            <a:r>
              <a:rPr lang="en-US" altLang="zh-CN" sz="2100" b="1" noProof="1" smtClean="0"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楷体" panose="02010609060101010101" pitchFamily="49" charset="-122"/>
                <a:sym typeface="+mn-ea"/>
              </a:rPr>
              <a:t>(</a:t>
            </a:r>
            <a:r>
              <a:rPr lang="en-US" altLang="en-US" sz="2100" b="1" noProof="1" smtClean="0"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en-US" sz="2100" b="1" i="1" noProof="1" smtClean="0">
                <a:latin typeface="+mn-lt"/>
                <a:ea typeface="楷体" panose="02010609060101010101" pitchFamily="49" charset="-122"/>
                <a:sym typeface="+mn-ea"/>
              </a:rPr>
              <a:t>x</a:t>
            </a:r>
            <a:r>
              <a:rPr lang="en-US" altLang="en-US" sz="2100" b="1" baseline="30000" noProof="1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en-US" sz="2100" b="1" noProof="1" smtClean="0">
                <a:latin typeface="+mn-lt"/>
                <a:ea typeface="楷体" panose="02010609060101010101" pitchFamily="49" charset="-122"/>
              </a:rPr>
              <a:t>+9</a:t>
            </a:r>
            <a:r>
              <a:rPr lang="en-US" altLang="zh-CN" sz="2100" b="1" noProof="1" smtClean="0"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楷体" panose="02010609060101010101" pitchFamily="49" charset="-122"/>
                <a:sym typeface="+mn-ea"/>
              </a:rPr>
              <a:t>)(</a:t>
            </a:r>
            <a:r>
              <a:rPr lang="en-US" altLang="en-US" sz="2100" b="1" noProof="1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en-US" sz="2100" b="1" i="1" noProof="1" smtClean="0">
                <a:latin typeface="+mn-lt"/>
                <a:ea typeface="楷体" panose="02010609060101010101" pitchFamily="49" charset="-122"/>
                <a:sym typeface="+mn-ea"/>
              </a:rPr>
              <a:t>x</a:t>
            </a:r>
            <a:r>
              <a:rPr lang="en-US" altLang="en-US" sz="2100" b="1" noProof="1" smtClean="0">
                <a:latin typeface="+mn-lt"/>
                <a:ea typeface="楷体" panose="02010609060101010101" pitchFamily="49" charset="-122"/>
              </a:rPr>
              <a:t>+3</a:t>
            </a:r>
            <a:r>
              <a:rPr lang="en-US" altLang="zh-CN" sz="2100" b="1" noProof="1" smtClean="0"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楷体" panose="02010609060101010101" pitchFamily="49" charset="-122"/>
                <a:sym typeface="+mn-ea"/>
              </a:rPr>
              <a:t>)(</a:t>
            </a:r>
            <a:r>
              <a:rPr lang="en-US" altLang="en-US" sz="2100" b="1" noProof="1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en-US" sz="2100" b="1" i="1" noProof="1" smtClean="0">
                <a:latin typeface="+mn-lt"/>
                <a:ea typeface="楷体" panose="02010609060101010101" pitchFamily="49" charset="-122"/>
                <a:sym typeface="+mn-ea"/>
              </a:rPr>
              <a:t>x</a:t>
            </a:r>
            <a:r>
              <a:rPr lang="en-US" altLang="en-US" sz="2100" b="1" noProof="1" smtClean="0">
                <a:latin typeface="+mn-lt"/>
                <a:ea typeface="楷体" panose="02010609060101010101" pitchFamily="49" charset="-122"/>
              </a:rPr>
              <a:t>–3</a:t>
            </a:r>
            <a:r>
              <a:rPr lang="en-US" altLang="zh-CN" sz="2100" b="1" noProof="1" smtClean="0">
                <a:effectLst>
                  <a:outerShdw blurRad="38100" dist="38100" dir="2700000">
                    <a:srgbClr val="C0C0C0"/>
                  </a:outerShdw>
                </a:effectLst>
                <a:latin typeface="+mn-lt"/>
                <a:ea typeface="楷体" panose="02010609060101010101" pitchFamily="49" charset="-122"/>
                <a:sym typeface="+mn-ea"/>
              </a:rPr>
              <a:t>)</a:t>
            </a:r>
            <a:r>
              <a:rPr lang="en-US" altLang="en-US" sz="2100" b="1" noProof="1" smtClean="0">
                <a:latin typeface="+mn-lt"/>
                <a:ea typeface="楷体" panose="02010609060101010101" pitchFamily="49" charset="-122"/>
              </a:rPr>
              <a:t>，则</a:t>
            </a:r>
            <a:r>
              <a:rPr lang="en-US" altLang="en-US" sz="2100" b="1" i="1" noProof="1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en-US" sz="2100" b="1" noProof="1">
                <a:latin typeface="+mn-lt"/>
                <a:ea typeface="楷体" panose="02010609060101010101" pitchFamily="49" charset="-122"/>
              </a:rPr>
              <a:t>的值是</a:t>
            </a:r>
            <a:r>
              <a:rPr lang="en-US" altLang="zh-CN" sz="2100" b="1" noProof="1">
                <a:latin typeface="+mn-lt"/>
                <a:ea typeface="楷体" panose="02010609060101010101" pitchFamily="49" charset="-122"/>
              </a:rPr>
              <a:t>_____________.</a:t>
            </a:r>
            <a:endParaRPr lang="en-US" altLang="zh-CN" sz="2100" b="1" noProof="1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" name="TextBox 15"/>
          <p:cNvSpPr txBox="1">
            <a:spLocks noChangeArrowheads="1"/>
          </p:cNvSpPr>
          <p:nvPr/>
        </p:nvSpPr>
        <p:spPr bwMode="auto">
          <a:xfrm>
            <a:off x="2063670" y="4140257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35509" y="2483033"/>
            <a:ext cx="2166937" cy="4154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2(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+2)(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–2)</a:t>
            </a:r>
            <a:endParaRPr lang="zh-CN" altLang="en-US" sz="2100" noProof="1"/>
          </a:p>
        </p:txBody>
      </p:sp>
      <p:grpSp>
        <p:nvGrpSpPr>
          <p:cNvPr id="14" name="组合 2"/>
          <p:cNvGrpSpPr/>
          <p:nvPr/>
        </p:nvGrpSpPr>
        <p:grpSpPr bwMode="auto">
          <a:xfrm>
            <a:off x="2549" y="-35127"/>
            <a:ext cx="2006600" cy="476924"/>
            <a:chOff x="263" y="188"/>
            <a:chExt cx="3160" cy="753"/>
          </a:xfrm>
        </p:grpSpPr>
        <p:sp>
          <p:nvSpPr>
            <p:cNvPr id="17" name="文本框 20"/>
            <p:cNvSpPr txBox="1">
              <a:spLocks noChangeArrowheads="1"/>
            </p:cNvSpPr>
            <p:nvPr/>
          </p:nvSpPr>
          <p:spPr bwMode="auto">
            <a:xfrm>
              <a:off x="831" y="188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Yuanti SC"/>
                  <a:ea typeface="Yuanti SC"/>
                  <a:cs typeface="Yuanti SC"/>
                </a:rPr>
                <a:t>课堂检测</a:t>
              </a:r>
              <a:endParaRPr lang="zh-CN" altLang="en-US" sz="2500" b="1" dirty="0">
                <a:latin typeface="Yuanti SC"/>
                <a:ea typeface="Yuanti SC"/>
                <a:cs typeface="Yuanti SC"/>
              </a:endParaRPr>
            </a:p>
          </p:txBody>
        </p:sp>
        <p:grpSp>
          <p:nvGrpSpPr>
            <p:cNvPr id="19" name="组合 1"/>
            <p:cNvGrpSpPr/>
            <p:nvPr/>
          </p:nvGrpSpPr>
          <p:grpSpPr bwMode="auto">
            <a:xfrm>
              <a:off x="263" y="321"/>
              <a:ext cx="3160" cy="566"/>
              <a:chOff x="248" y="212"/>
              <a:chExt cx="3160" cy="566"/>
            </a:xfrm>
          </p:grpSpPr>
          <p:cxnSp>
            <p:nvCxnSpPr>
              <p:cNvPr id="21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Freeform 74"/>
              <p:cNvSpPr>
                <a:spLocks noChangeAspect="1" noEditPoints="1"/>
              </p:cNvSpPr>
              <p:nvPr/>
            </p:nvSpPr>
            <p:spPr bwMode="auto">
              <a:xfrm>
                <a:off x="309" y="212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/>
      <p:bldP spid="8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矩形 11"/>
          <p:cNvSpPr>
            <a:spLocks noChangeArrowheads="1"/>
          </p:cNvSpPr>
          <p:nvPr/>
        </p:nvSpPr>
        <p:spPr bwMode="auto">
          <a:xfrm>
            <a:off x="920823" y="2923797"/>
            <a:ext cx="6746715" cy="13031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1.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探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索并运用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平方差公式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进行因式分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解，体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会转化思想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．</a:t>
            </a:r>
            <a:endParaRPr lang="zh-CN" altLang="en-US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3797" name="矩形 2"/>
          <p:cNvSpPr>
            <a:spLocks noChangeArrowheads="1"/>
          </p:cNvSpPr>
          <p:nvPr/>
        </p:nvSpPr>
        <p:spPr bwMode="auto">
          <a:xfrm>
            <a:off x="1442906" y="811869"/>
            <a:ext cx="6719582" cy="147832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2.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能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综合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运用提公因式法和平方差公式对多项式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进行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因式分解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．</a:t>
            </a:r>
            <a:endParaRPr lang="zh-CN" altLang="zh-CN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15" name="直线连接符 14"/>
          <p:cNvCxnSpPr/>
          <p:nvPr/>
        </p:nvCxnSpPr>
        <p:spPr>
          <a:xfrm>
            <a:off x="1588" y="396438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157" name="文本框 18"/>
          <p:cNvSpPr txBox="1">
            <a:spLocks noChangeArrowheads="1"/>
          </p:cNvSpPr>
          <p:nvPr/>
        </p:nvSpPr>
        <p:spPr bwMode="auto">
          <a:xfrm>
            <a:off x="552450" y="-41712"/>
            <a:ext cx="1466850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500" b="1" dirty="0">
                <a:latin typeface="宋体" panose="02010600030101010101" pitchFamily="2" charset="-122"/>
                <a:cs typeface="Yuanti SC"/>
              </a:rPr>
              <a:t>素养目标</a:t>
            </a:r>
            <a:endParaRPr lang="zh-CN" altLang="en-US" sz="2500" b="1" dirty="0">
              <a:latin typeface="宋体" panose="02010600030101010101" pitchFamily="2" charset="-122"/>
              <a:cs typeface="Yuanti SC"/>
            </a:endParaRPr>
          </a:p>
        </p:txBody>
      </p:sp>
      <p:sp>
        <p:nvSpPr>
          <p:cNvPr id="17" name="Freeform 74"/>
          <p:cNvSpPr>
            <a:spLocks noChangeAspect="1" noEditPoints="1"/>
          </p:cNvSpPr>
          <p:nvPr/>
        </p:nvSpPr>
        <p:spPr bwMode="auto">
          <a:xfrm>
            <a:off x="157163" y="32901"/>
            <a:ext cx="360362" cy="319087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44578" y="441625"/>
            <a:ext cx="7696598" cy="3919568"/>
            <a:chOff x="-38068" y="275738"/>
            <a:chExt cx="7696598" cy="3919568"/>
          </a:xfrm>
        </p:grpSpPr>
        <p:grpSp>
          <p:nvGrpSpPr>
            <p:cNvPr id="13" name="组合 14"/>
            <p:cNvGrpSpPr/>
            <p:nvPr/>
          </p:nvGrpSpPr>
          <p:grpSpPr>
            <a:xfrm>
              <a:off x="-38068" y="1539039"/>
              <a:ext cx="7690962" cy="2656267"/>
              <a:chOff x="224" y="1991"/>
              <a:chExt cx="13665" cy="5504"/>
            </a:xfrm>
          </p:grpSpPr>
          <p:sp>
            <p:nvSpPr>
              <p:cNvPr id="19" name="直接箭头连接符 18"/>
              <p:cNvSpPr/>
              <p:nvPr/>
            </p:nvSpPr>
            <p:spPr>
              <a:xfrm flipV="1">
                <a:off x="224" y="7447"/>
                <a:ext cx="13041" cy="0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0" name="肘形连接符 19"/>
              <p:cNvSpPr/>
              <p:nvPr/>
            </p:nvSpPr>
            <p:spPr>
              <a:xfrm rot="5400000" flipH="1" flipV="1">
                <a:off x="10825" y="4430"/>
                <a:ext cx="5504" cy="625"/>
              </a:xfrm>
              <a:prstGeom prst="bentConnector3">
                <a:avLst>
                  <a:gd name="adj1" fmla="val 56129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8" name="直接箭头连接符 17"/>
            <p:cNvCxnSpPr/>
            <p:nvPr/>
          </p:nvCxnSpPr>
          <p:spPr>
            <a:xfrm flipH="1" flipV="1">
              <a:off x="7658530" y="275738"/>
              <a:ext cx="0" cy="1848570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animBg="1"/>
      <p:bldP spid="3379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96286" y="1293565"/>
            <a:ext cx="82463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400" b="1" noProof="1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+mn-ea"/>
              </a:rPr>
              <a:t>1. 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+mn-ea"/>
              </a:rPr>
              <a:t>已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+mn-ea"/>
              </a:rPr>
              <a:t>知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+mn-ea"/>
              </a:rPr>
              <a:t>4</a:t>
            </a:r>
            <a:r>
              <a:rPr lang="zh-CN" altLang="en-US" sz="2400" b="1" i="1" noProof="1" smtClean="0">
                <a:latin typeface="+mn-lt"/>
                <a:ea typeface="楷体" panose="02010609060101010101" pitchFamily="49" charset="-122"/>
                <a:cs typeface="+mn-ea"/>
              </a:rPr>
              <a:t>m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+mn-ea"/>
              </a:rPr>
              <a:t>+</a:t>
            </a:r>
            <a:r>
              <a:rPr lang="zh-CN" altLang="en-US" sz="2400" b="1" i="1" noProof="1" smtClean="0">
                <a:latin typeface="+mn-lt"/>
                <a:ea typeface="楷体" panose="02010609060101010101" pitchFamily="49" charset="-122"/>
                <a:cs typeface="+mn-ea"/>
              </a:rPr>
              <a:t>n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+mn-ea"/>
              </a:rPr>
              <a:t>=40，2</a:t>
            </a:r>
            <a:r>
              <a:rPr lang="zh-CN" altLang="en-US" sz="2400" b="1" i="1" noProof="1" smtClean="0">
                <a:latin typeface="+mn-lt"/>
                <a:ea typeface="楷体" panose="02010609060101010101" pitchFamily="49" charset="-122"/>
                <a:cs typeface="+mn-ea"/>
                <a:sym typeface="+mn-ea"/>
              </a:rPr>
              <a:t>m</a:t>
            </a:r>
            <a:r>
              <a:rPr lang="en-US" altLang="zh-CN" sz="2400" b="1" noProof="1" smtClean="0">
                <a:latin typeface="+mn-lt"/>
                <a:ea typeface="楷体" panose="02010609060101010101" pitchFamily="49" charset="-122"/>
                <a:cs typeface="+mn-ea"/>
                <a:sym typeface="+mn-ea"/>
              </a:rPr>
              <a:t>–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+mn-ea"/>
              </a:rPr>
              <a:t>3</a:t>
            </a:r>
            <a:r>
              <a:rPr lang="zh-CN" altLang="en-US" sz="2400" b="1" i="1" noProof="1" smtClean="0">
                <a:latin typeface="+mn-lt"/>
                <a:ea typeface="楷体" panose="02010609060101010101" pitchFamily="49" charset="-122"/>
                <a:cs typeface="+mn-ea"/>
                <a:sym typeface="+mn-ea"/>
              </a:rPr>
              <a:t>n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+mn-ea"/>
              </a:rPr>
              <a:t>=5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+mn-ea"/>
              </a:rPr>
              <a:t>．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+mn-ea"/>
              </a:rPr>
              <a:t>求</a:t>
            </a:r>
            <a:r>
              <a:rPr lang="en-US" altLang="zh-CN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sz="2400" b="1" i="1" noProof="1" smtClean="0">
                <a:latin typeface="+mn-lt"/>
                <a:ea typeface="楷体" panose="02010609060101010101" pitchFamily="49" charset="-122"/>
                <a:cs typeface="+mn-ea"/>
                <a:sym typeface="+mn-ea"/>
              </a:rPr>
              <a:t>m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+mn-ea"/>
              </a:rPr>
              <a:t>+2</a:t>
            </a:r>
            <a:r>
              <a:rPr lang="zh-CN" altLang="en-US" sz="2400" b="1" i="1" noProof="1" smtClean="0">
                <a:latin typeface="+mn-lt"/>
                <a:ea typeface="楷体" panose="02010609060101010101" pitchFamily="49" charset="-122"/>
                <a:cs typeface="+mn-ea"/>
                <a:sym typeface="+mn-ea"/>
              </a:rPr>
              <a:t>n</a:t>
            </a:r>
            <a:r>
              <a:rPr lang="en-US" altLang="zh-CN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sz="2400" b="1" baseline="30000" noProof="1" smtClean="0">
                <a:latin typeface="+mn-lt"/>
                <a:ea typeface="楷体" panose="02010609060101010101" pitchFamily="49" charset="-122"/>
                <a:cs typeface="+mn-ea"/>
              </a:rPr>
              <a:t>2</a:t>
            </a:r>
            <a:r>
              <a:rPr lang="en-US" altLang="zh-CN" sz="2400" b="1" noProof="1" smtClean="0">
                <a:latin typeface="+mn-lt"/>
                <a:ea typeface="楷体" panose="02010609060101010101" pitchFamily="49" charset="-122"/>
                <a:cs typeface="+mn-ea"/>
              </a:rPr>
              <a:t>–</a:t>
            </a:r>
            <a:r>
              <a:rPr lang="en-US" altLang="zh-CN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+mn-ea"/>
              </a:rPr>
              <a:t>3</a:t>
            </a:r>
            <a:r>
              <a:rPr lang="zh-CN" altLang="en-US" sz="2400" b="1" i="1" noProof="1" smtClean="0">
                <a:latin typeface="+mn-lt"/>
                <a:ea typeface="楷体" panose="02010609060101010101" pitchFamily="49" charset="-122"/>
                <a:cs typeface="+mn-ea"/>
                <a:sym typeface="+mn-ea"/>
              </a:rPr>
              <a:t>m</a:t>
            </a:r>
            <a:r>
              <a:rPr lang="en-US" altLang="zh-CN" sz="2400" b="1" noProof="1" smtClean="0">
                <a:latin typeface="+mn-lt"/>
                <a:ea typeface="楷体" panose="02010609060101010101" pitchFamily="49" charset="-122"/>
                <a:cs typeface="+mn-ea"/>
                <a:sym typeface="+mn-ea"/>
              </a:rPr>
              <a:t>–</a:t>
            </a:r>
            <a:r>
              <a:rPr lang="zh-CN" altLang="en-US" sz="2400" b="1" i="1" noProof="1" smtClean="0">
                <a:latin typeface="+mn-lt"/>
                <a:ea typeface="楷体" panose="02010609060101010101" pitchFamily="49" charset="-122"/>
                <a:cs typeface="+mn-ea"/>
                <a:sym typeface="+mn-ea"/>
              </a:rPr>
              <a:t>n</a:t>
            </a:r>
            <a:r>
              <a:rPr lang="en-US" altLang="zh-CN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sz="2400" b="1" baseline="30000" noProof="1" smtClean="0">
                <a:latin typeface="+mn-lt"/>
                <a:ea typeface="楷体" panose="02010609060101010101" pitchFamily="49" charset="-122"/>
                <a:cs typeface="+mn-ea"/>
              </a:rPr>
              <a:t>2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+mn-ea"/>
              </a:rPr>
              <a:t>的值．</a:t>
            </a:r>
            <a:endParaRPr lang="zh-CN" altLang="en-US" sz="2400" b="1" noProof="1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424692" y="4031969"/>
            <a:ext cx="33106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r>
              <a:rPr lang="zh-CN" altLang="en-US" sz="2400" b="1" dirty="0" smtClean="0">
                <a:latin typeface="+mn-lt"/>
                <a:ea typeface="黑体" panose="02010609060101010101" pitchFamily="2" charset="-122"/>
              </a:rPr>
              <a:t>=</a:t>
            </a:r>
            <a:r>
              <a:rPr lang="en-US" altLang="zh-CN" sz="2400" b="1" noProof="1">
                <a:latin typeface="+mn-lt"/>
                <a:ea typeface="楷体" panose="02010609060101010101" pitchFamily="49" charset="-122"/>
                <a:cs typeface="+mn-ea"/>
                <a:sym typeface="+mn-ea"/>
              </a:rPr>
              <a:t> </a:t>
            </a:r>
            <a:r>
              <a:rPr lang="en-US" altLang="zh-CN" sz="2400" b="1" noProof="1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+mn-ea"/>
                <a:sym typeface="+mn-ea"/>
              </a:rPr>
              <a:t>– 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40×5=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–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200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．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24050" y="2099777"/>
            <a:ext cx="5596404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noProof="1">
                <a:solidFill>
                  <a:srgbClr val="0000FF"/>
                </a:solidFill>
                <a:latin typeface="+mn-lt"/>
                <a:ea typeface="黑体" panose="02010609060101010101" pitchFamily="2" charset="-122"/>
                <a:cs typeface="+mn-ea"/>
                <a:sym typeface="+mn-ea"/>
              </a:rPr>
              <a:t>解：</a:t>
            </a:r>
            <a:r>
              <a:rPr lang="zh-CN" altLang="en-US" sz="2400" b="1" noProof="1"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ea"/>
              </a:rPr>
              <a:t>原式</a:t>
            </a:r>
            <a:r>
              <a:rPr lang="zh-CN" altLang="en-US" sz="2400" b="1" noProof="1" smtClean="0">
                <a:latin typeface="+mn-lt"/>
                <a:ea typeface="仿宋" panose="02010609060101010101" pitchFamily="49" charset="-122"/>
                <a:cs typeface="+mn-ea"/>
                <a:sym typeface="+mn-ea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sz="2400" b="1" i="1" noProof="1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cs typeface="+mn-ea"/>
                <a:sym typeface="+mn-ea"/>
              </a:rPr>
              <a:t>m</a:t>
            </a:r>
            <a:r>
              <a:rPr lang="zh-CN" altLang="en-US" sz="2400" b="1" noProof="1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cs typeface="+mn-ea"/>
                <a:sym typeface="+mn-ea"/>
              </a:rPr>
              <a:t>+2</a:t>
            </a:r>
            <a:r>
              <a:rPr lang="zh-CN" altLang="en-US" sz="2400" b="1" i="1" noProof="1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cs typeface="+mn-ea"/>
                <a:sym typeface="+mn-ea"/>
              </a:rPr>
              <a:t>n</a:t>
            </a:r>
            <a:r>
              <a:rPr lang="zh-CN" altLang="en-US" sz="2400" b="1" noProof="1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cs typeface="+mn-ea"/>
                <a:sym typeface="+mn-ea"/>
              </a:rPr>
              <a:t>+3</a:t>
            </a:r>
            <a:r>
              <a:rPr lang="zh-CN" altLang="en-US" sz="2400" b="1" i="1" noProof="1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cs typeface="+mn-ea"/>
                <a:sym typeface="+mn-ea"/>
              </a:rPr>
              <a:t>m</a:t>
            </a:r>
            <a:r>
              <a:rPr lang="en-US" altLang="zh-CN" sz="2400" b="1" noProof="1">
                <a:latin typeface="+mn-lt"/>
                <a:ea typeface="楷体" panose="02010609060101010101" pitchFamily="49" charset="-122"/>
                <a:cs typeface="+mn-ea"/>
                <a:sym typeface="+mn-ea"/>
              </a:rPr>
              <a:t> </a:t>
            </a:r>
            <a:r>
              <a:rPr lang="en-US" altLang="zh-CN" sz="2400" b="1" noProof="1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+mn-ea"/>
                <a:sym typeface="+mn-ea"/>
              </a:rPr>
              <a:t>– </a:t>
            </a:r>
            <a:r>
              <a:rPr lang="zh-CN" altLang="en-US" sz="2400" b="1" i="1" noProof="1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cs typeface="+mn-ea"/>
                <a:sym typeface="+mn-ea"/>
              </a:rPr>
              <a:t>n</a:t>
            </a:r>
            <a:r>
              <a:rPr lang="en-US" altLang="zh-CN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)(</a:t>
            </a:r>
            <a:r>
              <a:rPr lang="zh-CN" altLang="en-US" sz="2400" b="1" i="1" noProof="1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cs typeface="+mn-ea"/>
                <a:sym typeface="+mn-ea"/>
              </a:rPr>
              <a:t>m</a:t>
            </a:r>
            <a:r>
              <a:rPr lang="zh-CN" altLang="en-US" sz="2400" b="1" noProof="1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cs typeface="+mn-ea"/>
                <a:sym typeface="+mn-ea"/>
              </a:rPr>
              <a:t>+2</a:t>
            </a:r>
            <a:r>
              <a:rPr lang="zh-CN" altLang="en-US" sz="2400" b="1" i="1" noProof="1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cs typeface="+mn-ea"/>
                <a:sym typeface="+mn-ea"/>
              </a:rPr>
              <a:t>n</a:t>
            </a:r>
            <a:r>
              <a:rPr lang="en-US" altLang="zh-CN" sz="2400" b="1" noProof="1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+mn-ea"/>
                <a:sym typeface="+mn-ea"/>
              </a:rPr>
              <a:t> – </a:t>
            </a:r>
            <a:r>
              <a:rPr lang="zh-CN" altLang="en-US" sz="2400" b="1" noProof="1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cs typeface="+mn-ea"/>
                <a:sym typeface="+mn-ea"/>
              </a:rPr>
              <a:t>3m+</a:t>
            </a:r>
            <a:r>
              <a:rPr lang="zh-CN" altLang="en-US" sz="2400" b="1" i="1" noProof="1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cs typeface="+mn-ea"/>
                <a:sym typeface="+mn-ea"/>
              </a:rPr>
              <a:t>n</a:t>
            </a:r>
            <a:r>
              <a:rPr lang="en-US" altLang="zh-CN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)</a:t>
            </a:r>
            <a:endParaRPr lang="en-US" altLang="zh-CN" sz="2400" b="1" dirty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n-lt"/>
              <a:ea typeface="黑体" panose="0201060906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46400" y="2617302"/>
            <a:ext cx="253466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noProof="1" smtClean="0">
                <a:latin typeface="+mn-lt"/>
                <a:ea typeface="黑体" panose="02010609060101010101" pitchFamily="2" charset="-122"/>
                <a:cs typeface="+mn-ea"/>
                <a:sym typeface="+mn-ea"/>
              </a:rPr>
              <a:t>=</a:t>
            </a:r>
            <a:r>
              <a:rPr lang="en-US" altLang="zh-CN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sz="2400" b="1" noProof="1" smtClean="0">
                <a:latin typeface="+mn-lt"/>
                <a:ea typeface="黑体" panose="02010609060101010101" pitchFamily="2" charset="-122"/>
                <a:cs typeface="+mn-ea"/>
                <a:sym typeface="+mn-ea"/>
              </a:rPr>
              <a:t>4</a:t>
            </a:r>
            <a:r>
              <a:rPr lang="zh-CN" altLang="en-US" sz="2400" b="1" i="1" noProof="1" smtClean="0">
                <a:latin typeface="+mn-lt"/>
                <a:ea typeface="黑体" panose="02010609060101010101" pitchFamily="2" charset="-122"/>
                <a:cs typeface="+mn-ea"/>
                <a:sym typeface="+mn-ea"/>
              </a:rPr>
              <a:t>m</a:t>
            </a:r>
            <a:r>
              <a:rPr lang="zh-CN" altLang="en-US" sz="2400" b="1" noProof="1" smtClean="0">
                <a:latin typeface="+mn-lt"/>
                <a:ea typeface="黑体" panose="02010609060101010101" pitchFamily="2" charset="-122"/>
                <a:cs typeface="+mn-ea"/>
                <a:sym typeface="+mn-ea"/>
              </a:rPr>
              <a:t>+</a:t>
            </a:r>
            <a:r>
              <a:rPr lang="zh-CN" altLang="en-US" sz="2400" b="1" i="1" noProof="1" smtClean="0">
                <a:latin typeface="+mn-lt"/>
                <a:ea typeface="黑体" panose="02010609060101010101" pitchFamily="2" charset="-122"/>
                <a:cs typeface="+mn-ea"/>
                <a:sym typeface="+mn-ea"/>
              </a:rPr>
              <a:t>n</a:t>
            </a:r>
            <a:r>
              <a:rPr lang="en-US" altLang="zh-CN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)(</a:t>
            </a:r>
            <a:r>
              <a:rPr lang="zh-CN" altLang="en-US" sz="2400" b="1" noProof="1" smtClean="0">
                <a:latin typeface="+mn-lt"/>
                <a:ea typeface="黑体" panose="02010609060101010101" pitchFamily="2" charset="-122"/>
                <a:cs typeface="+mn-ea"/>
                <a:sym typeface="+mn-ea"/>
              </a:rPr>
              <a:t>3</a:t>
            </a:r>
            <a:r>
              <a:rPr lang="zh-CN" altLang="en-US" sz="2400" b="1" i="1" noProof="1" smtClean="0">
                <a:latin typeface="+mn-lt"/>
                <a:ea typeface="黑体" panose="02010609060101010101" pitchFamily="2" charset="-122"/>
                <a:cs typeface="+mn-ea"/>
                <a:sym typeface="+mn-ea"/>
              </a:rPr>
              <a:t>n</a:t>
            </a:r>
            <a:r>
              <a:rPr lang="en-US" altLang="zh-CN" sz="2400" b="1" noProof="1">
                <a:latin typeface="+mn-lt"/>
                <a:ea typeface="楷体" panose="02010609060101010101" pitchFamily="49" charset="-122"/>
                <a:cs typeface="+mn-ea"/>
                <a:sym typeface="+mn-ea"/>
              </a:rPr>
              <a:t> – </a:t>
            </a:r>
            <a:r>
              <a:rPr lang="zh-CN" altLang="en-US" sz="2400" b="1" noProof="1" smtClean="0">
                <a:latin typeface="+mn-lt"/>
                <a:ea typeface="黑体" panose="02010609060101010101" pitchFamily="2" charset="-122"/>
                <a:cs typeface="+mn-ea"/>
                <a:sym typeface="+mn-ea"/>
              </a:rPr>
              <a:t>2</a:t>
            </a:r>
            <a:r>
              <a:rPr lang="zh-CN" altLang="en-US" sz="2400" b="1" i="1" noProof="1" smtClean="0">
                <a:latin typeface="+mn-lt"/>
                <a:ea typeface="黑体" panose="02010609060101010101" pitchFamily="2" charset="-122"/>
                <a:cs typeface="+mn-ea"/>
                <a:sym typeface="+mn-ea"/>
              </a:rPr>
              <a:t>m</a:t>
            </a:r>
            <a:r>
              <a:rPr lang="en-US" altLang="zh-CN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)</a:t>
            </a:r>
            <a:endParaRPr lang="en-US" altLang="zh-CN" sz="2400" b="1" dirty="0">
              <a:effectLst>
                <a:outerShdw blurRad="38100" dist="38100" dir="2700000" algn="tl">
                  <a:srgbClr val="FFFFFF"/>
                </a:outerShdw>
              </a:effectLst>
              <a:latin typeface="+mn-lt"/>
              <a:ea typeface="黑体" panose="0201060906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62931" y="3052277"/>
            <a:ext cx="307488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noProof="1" smtClean="0">
                <a:latin typeface="+mn-lt"/>
                <a:ea typeface="黑体" panose="02010609060101010101" pitchFamily="2" charset="-122"/>
                <a:cs typeface="+mn-ea"/>
                <a:sym typeface="+mn-ea"/>
              </a:rPr>
              <a:t>=</a:t>
            </a:r>
            <a:r>
              <a:rPr lang="en-US" altLang="zh-CN" sz="2400" b="1" noProof="1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+mn-ea"/>
                <a:sym typeface="+mn-ea"/>
              </a:rPr>
              <a:t> –</a:t>
            </a:r>
            <a:r>
              <a:rPr lang="en-US" altLang="zh-CN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en-US" sz="2400" b="1" noProof="1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cs typeface="+mn-ea"/>
                <a:sym typeface="+mn-ea"/>
              </a:rPr>
              <a:t>4</a:t>
            </a:r>
            <a:r>
              <a:rPr lang="zh-CN" altLang="en-US" sz="2400" b="1" i="1" noProof="1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cs typeface="+mn-ea"/>
                <a:sym typeface="+mn-ea"/>
              </a:rPr>
              <a:t>m</a:t>
            </a:r>
            <a:r>
              <a:rPr lang="zh-CN" altLang="en-US" sz="2400" b="1" noProof="1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cs typeface="+mn-ea"/>
                <a:sym typeface="+mn-ea"/>
              </a:rPr>
              <a:t>+</a:t>
            </a:r>
            <a:r>
              <a:rPr lang="zh-CN" altLang="en-US" sz="2400" b="1" i="1" noProof="1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cs typeface="+mn-ea"/>
                <a:sym typeface="+mn-ea"/>
              </a:rPr>
              <a:t>n</a:t>
            </a:r>
            <a:r>
              <a:rPr lang="en-US" altLang="zh-CN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en-US" altLang="zh-CN" sz="2400" b="1" noProof="1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cs typeface="+mn-ea"/>
                <a:sym typeface="+mn-ea"/>
              </a:rPr>
              <a:t>(</a:t>
            </a:r>
            <a:r>
              <a:rPr lang="zh-CN" altLang="en-US" sz="2400" b="1" noProof="1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cs typeface="+mn-ea"/>
                <a:sym typeface="+mn-ea"/>
              </a:rPr>
              <a:t>2</a:t>
            </a:r>
            <a:r>
              <a:rPr lang="zh-CN" altLang="en-US" sz="2400" b="1" i="1" noProof="1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cs typeface="+mn-ea"/>
                <a:sym typeface="+mn-ea"/>
              </a:rPr>
              <a:t>m</a:t>
            </a:r>
            <a:r>
              <a:rPr lang="en-US" altLang="zh-CN" sz="2400" b="1" noProof="1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+mn-ea"/>
                <a:sym typeface="+mn-ea"/>
              </a:rPr>
              <a:t> – </a:t>
            </a:r>
            <a:r>
              <a:rPr lang="zh-CN" altLang="en-US" sz="2400" b="1" noProof="1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cs typeface="+mn-ea"/>
                <a:sym typeface="+mn-ea"/>
              </a:rPr>
              <a:t>3</a:t>
            </a:r>
            <a:r>
              <a:rPr lang="zh-CN" altLang="en-US" sz="2400" b="1" i="1" noProof="1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cs typeface="+mn-ea"/>
                <a:sym typeface="+mn-ea"/>
              </a:rPr>
              <a:t>n</a:t>
            </a:r>
            <a:r>
              <a:rPr lang="en-US" altLang="zh-CN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en-US" sz="2400" b="1" noProof="1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cs typeface="+mn-ea"/>
                <a:sym typeface="+mn-ea"/>
              </a:rPr>
              <a:t>，</a:t>
            </a:r>
            <a:endParaRPr lang="zh-CN" altLang="en-US" sz="2400" b="1" noProof="1">
              <a:solidFill>
                <a:srgbClr val="FF0000"/>
              </a:solidFill>
              <a:latin typeface="+mn-lt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626300" y="3467775"/>
            <a:ext cx="38443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当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4</a:t>
            </a:r>
            <a:r>
              <a:rPr lang="zh-CN" altLang="en-US" sz="2400" b="1" i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m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+</a:t>
            </a:r>
            <a:r>
              <a:rPr lang="zh-CN" altLang="en-US" sz="2400" b="1" i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n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=40，2</a:t>
            </a:r>
            <a:r>
              <a:rPr lang="zh-CN" altLang="en-US" sz="2400" b="1" i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m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–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3</a:t>
            </a:r>
            <a:r>
              <a:rPr lang="zh-CN" altLang="en-US" sz="2400" b="1" i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n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=5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时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70668" name="组合 6"/>
          <p:cNvGrpSpPr/>
          <p:nvPr/>
        </p:nvGrpSpPr>
        <p:grpSpPr bwMode="auto">
          <a:xfrm>
            <a:off x="3323818" y="496571"/>
            <a:ext cx="2480310" cy="522923"/>
            <a:chOff x="5060" y="891"/>
            <a:chExt cx="3905" cy="823"/>
          </a:xfrm>
        </p:grpSpPr>
        <p:grpSp>
          <p:nvGrpSpPr>
            <p:cNvPr id="70669" name="组合 21"/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3" name="缺角矩形 22"/>
              <p:cNvSpPr/>
              <p:nvPr/>
            </p:nvSpPr>
            <p:spPr>
              <a:xfrm rot="3000000">
                <a:off x="4021379" y="598178"/>
                <a:ext cx="419236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/>
              </a:p>
            </p:txBody>
          </p:sp>
          <p:sp>
            <p:nvSpPr>
              <p:cNvPr id="7" name="缺角矩形 6"/>
              <p:cNvSpPr/>
              <p:nvPr/>
            </p:nvSpPr>
            <p:spPr>
              <a:xfrm rot="3000000">
                <a:off x="4478615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/>
              </a:p>
            </p:txBody>
          </p:sp>
          <p:sp>
            <p:nvSpPr>
              <p:cNvPr id="9" name="缺角矩形 8"/>
              <p:cNvSpPr/>
              <p:nvPr/>
            </p:nvSpPr>
            <p:spPr>
              <a:xfrm rot="3000000">
                <a:off x="4935852" y="598178"/>
                <a:ext cx="419236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/>
              </a:p>
            </p:txBody>
          </p:sp>
          <p:sp>
            <p:nvSpPr>
              <p:cNvPr id="10" name="缺角矩形 9"/>
              <p:cNvSpPr/>
              <p:nvPr/>
            </p:nvSpPr>
            <p:spPr>
              <a:xfrm rot="3000000">
                <a:off x="3564142" y="598179"/>
                <a:ext cx="419236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/>
              </a:p>
            </p:txBody>
          </p:sp>
          <p:sp>
            <p:nvSpPr>
              <p:cNvPr id="11" name="缺角矩形 10"/>
              <p:cNvSpPr/>
              <p:nvPr/>
            </p:nvSpPr>
            <p:spPr>
              <a:xfrm rot="3000000">
                <a:off x="5393088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/>
              </a:p>
            </p:txBody>
          </p:sp>
        </p:grpSp>
        <p:sp>
          <p:nvSpPr>
            <p:cNvPr id="70675" name="TextBox 15"/>
            <p:cNvSpPr txBox="1">
              <a:spLocks noChangeArrowheads="1"/>
            </p:cNvSpPr>
            <p:nvPr/>
          </p:nvSpPr>
          <p:spPr bwMode="auto">
            <a:xfrm>
              <a:off x="5060" y="891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  <a:latin typeface="+mn-lt"/>
                </a:rPr>
                <a:t>能力提升题</a:t>
              </a:r>
              <a:endParaRPr lang="en-US" altLang="zh-CN" sz="28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grpSp>
        <p:nvGrpSpPr>
          <p:cNvPr id="21" name="组合 2"/>
          <p:cNvGrpSpPr/>
          <p:nvPr/>
        </p:nvGrpSpPr>
        <p:grpSpPr bwMode="auto">
          <a:xfrm>
            <a:off x="2549" y="-35127"/>
            <a:ext cx="2006600" cy="476924"/>
            <a:chOff x="263" y="188"/>
            <a:chExt cx="3160" cy="753"/>
          </a:xfrm>
        </p:grpSpPr>
        <p:sp>
          <p:nvSpPr>
            <p:cNvPr id="24" name="文本框 20"/>
            <p:cNvSpPr txBox="1">
              <a:spLocks noChangeArrowheads="1"/>
            </p:cNvSpPr>
            <p:nvPr/>
          </p:nvSpPr>
          <p:spPr bwMode="auto">
            <a:xfrm>
              <a:off x="831" y="188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ea typeface="Yuanti SC"/>
                  <a:cs typeface="Yuanti SC"/>
                </a:rPr>
                <a:t>课堂检测</a:t>
              </a:r>
              <a:endParaRPr lang="zh-CN" altLang="en-US" sz="2500" b="1" dirty="0">
                <a:latin typeface="+mn-lt"/>
                <a:ea typeface="Yuanti SC"/>
                <a:cs typeface="Yuanti SC"/>
              </a:endParaRPr>
            </a:p>
          </p:txBody>
        </p:sp>
        <p:grpSp>
          <p:nvGrpSpPr>
            <p:cNvPr id="25" name="组合 1"/>
            <p:cNvGrpSpPr/>
            <p:nvPr/>
          </p:nvGrpSpPr>
          <p:grpSpPr bwMode="auto">
            <a:xfrm>
              <a:off x="263" y="321"/>
              <a:ext cx="3160" cy="566"/>
              <a:chOff x="248" y="212"/>
              <a:chExt cx="3160" cy="566"/>
            </a:xfrm>
          </p:grpSpPr>
          <p:cxnSp>
            <p:nvCxnSpPr>
              <p:cNvPr id="26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Freeform 74"/>
              <p:cNvSpPr>
                <a:spLocks noChangeAspect="1" noEditPoints="1"/>
              </p:cNvSpPr>
              <p:nvPr/>
            </p:nvSpPr>
            <p:spPr bwMode="auto">
              <a:xfrm>
                <a:off x="309" y="212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+mn-lt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7"/>
          <p:cNvSpPr>
            <a:spLocks noChangeArrowheads="1"/>
          </p:cNvSpPr>
          <p:nvPr/>
        </p:nvSpPr>
        <p:spPr bwMode="auto">
          <a:xfrm>
            <a:off x="972292" y="819733"/>
            <a:ext cx="7466348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5000"/>
              </a:lnSpc>
            </a:pPr>
            <a:r>
              <a:rPr lang="en-US" altLang="en-US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2.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如图，在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边长为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6.8 cm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正方形钢板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上，挖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去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个边长为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1.6 cm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的小正方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形，求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剩余部分的面积．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1577349" y="2039312"/>
            <a:ext cx="2889250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解：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根据题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意，得</a:t>
            </a:r>
            <a:endParaRPr lang="zh-CN" altLang="en-US" sz="21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71683" name="Picture 1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4594" y="2282993"/>
            <a:ext cx="1781175" cy="177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279024" y="2364749"/>
            <a:ext cx="2160587" cy="48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</a:rPr>
              <a:t>6.8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–4×1.6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2</a:t>
            </a:r>
            <a:endParaRPr lang="zh-CN" altLang="en-US" sz="2100" b="1" baseline="30000" dirty="0">
              <a:latin typeface="Times New Roman" panose="02020603050405020304" pitchFamily="18" charset="0"/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2009149" y="2740987"/>
            <a:ext cx="3078162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100" b="1" dirty="0">
                <a:latin typeface="Times New Roman" panose="02020603050405020304" pitchFamily="18" charset="0"/>
              </a:rPr>
              <a:t>＝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6.8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– (2×1.6)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2</a:t>
            </a:r>
            <a:endParaRPr lang="zh-CN" altLang="en-US" sz="2100" b="1" baseline="30000" dirty="0">
              <a:latin typeface="Times New Roman" panose="02020603050405020304" pitchFamily="18" charset="0"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2009149" y="3120399"/>
            <a:ext cx="2160587" cy="48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100" b="1" dirty="0">
                <a:latin typeface="Times New Roman" panose="02020603050405020304" pitchFamily="18" charset="0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6.8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–3.2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100" b="1" baseline="30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1955174" y="3498224"/>
            <a:ext cx="3294062" cy="48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(6.8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＋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3.2)(6.8 – 3.2)</a:t>
            </a:r>
            <a:endParaRPr lang="zh-CN" altLang="en-US" sz="2100" b="1" baseline="30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1955174" y="3928437"/>
            <a:ext cx="1674812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100" b="1" dirty="0">
                <a:latin typeface="Times New Roman" panose="02020603050405020304" pitchFamily="18" charset="0"/>
              </a:rPr>
              <a:t>＝</a:t>
            </a:r>
            <a:r>
              <a:rPr lang="en-US" altLang="zh-CN" sz="2100" b="1" dirty="0">
                <a:latin typeface="Times New Roman" panose="02020603050405020304" pitchFamily="18" charset="0"/>
              </a:rPr>
              <a:t>10×3.6</a:t>
            </a:r>
            <a:endParaRPr lang="zh-CN" altLang="en-US" sz="2100" b="1" baseline="30000" dirty="0">
              <a:latin typeface="Times New Roman" panose="02020603050405020304" pitchFamily="18" charset="0"/>
            </a:endParaRP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3223586" y="3928437"/>
            <a:ext cx="2322512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100" b="1" dirty="0">
                <a:latin typeface="Times New Roman" panose="02020603050405020304" pitchFamily="18" charset="0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36 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(cm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2100" b="1" baseline="30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1577349" y="4414212"/>
            <a:ext cx="4321175" cy="48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答：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剩余部分的面积为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36 cm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zh-CN" altLang="en-US" sz="21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17" name="组合 2"/>
          <p:cNvGrpSpPr/>
          <p:nvPr/>
        </p:nvGrpSpPr>
        <p:grpSpPr bwMode="auto">
          <a:xfrm>
            <a:off x="2549" y="-35127"/>
            <a:ext cx="2006600" cy="476924"/>
            <a:chOff x="263" y="188"/>
            <a:chExt cx="3160" cy="753"/>
          </a:xfrm>
        </p:grpSpPr>
        <p:sp>
          <p:nvSpPr>
            <p:cNvPr id="18" name="文本框 20"/>
            <p:cNvSpPr txBox="1">
              <a:spLocks noChangeArrowheads="1"/>
            </p:cNvSpPr>
            <p:nvPr/>
          </p:nvSpPr>
          <p:spPr bwMode="auto">
            <a:xfrm>
              <a:off x="831" y="188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Yuanti SC"/>
                  <a:ea typeface="Yuanti SC"/>
                  <a:cs typeface="Yuanti SC"/>
                </a:rPr>
                <a:t>课堂检测</a:t>
              </a:r>
              <a:endParaRPr lang="zh-CN" altLang="en-US" sz="2500" b="1" dirty="0">
                <a:latin typeface="Yuanti SC"/>
                <a:ea typeface="Yuanti SC"/>
                <a:cs typeface="Yuanti SC"/>
              </a:endParaRPr>
            </a:p>
          </p:txBody>
        </p:sp>
        <p:grpSp>
          <p:nvGrpSpPr>
            <p:cNvPr id="19" name="组合 1"/>
            <p:cNvGrpSpPr/>
            <p:nvPr/>
          </p:nvGrpSpPr>
          <p:grpSpPr bwMode="auto">
            <a:xfrm>
              <a:off x="263" y="321"/>
              <a:ext cx="3160" cy="566"/>
              <a:chOff x="248" y="212"/>
              <a:chExt cx="3160" cy="566"/>
            </a:xfrm>
          </p:grpSpPr>
          <p:cxnSp>
            <p:nvCxnSpPr>
              <p:cNvPr id="21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Freeform 74"/>
              <p:cNvSpPr>
                <a:spLocks noChangeAspect="1" noEditPoints="1"/>
              </p:cNvSpPr>
              <p:nvPr/>
            </p:nvSpPr>
            <p:spPr bwMode="auto">
              <a:xfrm>
                <a:off x="309" y="212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Text Box 2"/>
          <p:cNvSpPr txBox="1">
            <a:spLocks noChangeArrowheads="1"/>
          </p:cNvSpPr>
          <p:nvPr/>
        </p:nvSpPr>
        <p:spPr bwMode="auto">
          <a:xfrm>
            <a:off x="1606550" y="1233996"/>
            <a:ext cx="61817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(1)99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–1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能否被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100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整除吗？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298357" y="2214251"/>
            <a:ext cx="6405562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解</a:t>
            </a:r>
            <a:r>
              <a:rPr lang="zh-CN" altLang="en-US" sz="21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：</a:t>
            </a:r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(1)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因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为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99</a:t>
            </a:r>
            <a:r>
              <a:rPr lang="en-US" altLang="zh-CN" sz="2100" b="1" baseline="30000" dirty="0" smtClean="0"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–1=(99+1)(99–1)=100×98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2187357" y="4378273"/>
            <a:ext cx="452122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所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以，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(2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n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+1)</a:t>
            </a:r>
            <a:r>
              <a:rPr lang="en-US" altLang="zh-CN" sz="2100" b="1" baseline="30000" dirty="0" smtClean="0"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–25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能被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4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整除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1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73732" name="文本框 1"/>
          <p:cNvSpPr txBox="1">
            <a:spLocks noChangeArrowheads="1"/>
          </p:cNvSpPr>
          <p:nvPr/>
        </p:nvSpPr>
        <p:spPr bwMode="auto">
          <a:xfrm>
            <a:off x="1606550" y="1693863"/>
            <a:ext cx="53703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(2)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为整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数，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(2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+1)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–25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能否被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整除？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5605" name="文本框 3"/>
          <p:cNvSpPr txBox="1">
            <a:spLocks noChangeArrowheads="1"/>
          </p:cNvSpPr>
          <p:nvPr/>
        </p:nvSpPr>
        <p:spPr bwMode="auto">
          <a:xfrm>
            <a:off x="2187357" y="2723874"/>
            <a:ext cx="290977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所以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99</a:t>
            </a:r>
            <a:r>
              <a:rPr lang="en-US" altLang="zh-CN" sz="2100" b="1" baseline="30000" dirty="0" smtClean="0"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–1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能被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100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整除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1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25606" name="文本框 5"/>
          <p:cNvSpPr txBox="1">
            <a:spLocks noChangeArrowheads="1"/>
          </p:cNvSpPr>
          <p:nvPr/>
        </p:nvSpPr>
        <p:spPr bwMode="auto">
          <a:xfrm>
            <a:off x="2014319" y="3219174"/>
            <a:ext cx="337624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(2)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式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n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+1+5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)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(2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n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+1–5)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25607" name="文本框 7"/>
          <p:cNvSpPr txBox="1">
            <a:spLocks noChangeArrowheads="1"/>
          </p:cNvSpPr>
          <p:nvPr/>
        </p:nvSpPr>
        <p:spPr bwMode="auto">
          <a:xfrm>
            <a:off x="2962859" y="3574788"/>
            <a:ext cx="182293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latin typeface="+mn-lt"/>
                <a:ea typeface="黑体" panose="02010609060101010101" pitchFamily="2" charset="-122"/>
              </a:rPr>
              <a:t>=(2</a:t>
            </a:r>
            <a:r>
              <a:rPr lang="en-US" altLang="zh-CN" sz="2100" b="1" i="1" dirty="0" smtClean="0">
                <a:latin typeface="+mn-lt"/>
                <a:ea typeface="黑体" panose="02010609060101010101" pitchFamily="2" charset="-122"/>
              </a:rPr>
              <a:t>n</a:t>
            </a:r>
            <a:r>
              <a:rPr lang="en-US" altLang="zh-CN" sz="2100" b="1" dirty="0" smtClean="0">
                <a:latin typeface="+mn-lt"/>
                <a:ea typeface="黑体" panose="02010609060101010101" pitchFamily="2" charset="-122"/>
              </a:rPr>
              <a:t>+6)(2</a:t>
            </a:r>
            <a:r>
              <a:rPr lang="en-US" altLang="zh-CN" sz="2100" b="1" i="1" dirty="0" smtClean="0">
                <a:latin typeface="+mn-lt"/>
                <a:ea typeface="黑体" panose="02010609060101010101" pitchFamily="2" charset="-122"/>
              </a:rPr>
              <a:t>n</a:t>
            </a:r>
            <a:r>
              <a:rPr lang="en-US" altLang="zh-CN" sz="2100" b="1" dirty="0" smtClean="0">
                <a:latin typeface="+mn-lt"/>
                <a:ea typeface="黑体" panose="02010609060101010101" pitchFamily="2" charset="-122"/>
              </a:rPr>
              <a:t>–4)</a:t>
            </a:r>
            <a:endParaRPr lang="en-US" altLang="zh-CN" sz="2100" b="1" dirty="0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25608" name="文本框 8"/>
          <p:cNvSpPr txBox="1">
            <a:spLocks noChangeArrowheads="1"/>
          </p:cNvSpPr>
          <p:nvPr/>
        </p:nvSpPr>
        <p:spPr bwMode="auto">
          <a:xfrm>
            <a:off x="2909147" y="3962775"/>
            <a:ext cx="379943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 </a:t>
            </a:r>
            <a:r>
              <a:rPr lang="en-US" altLang="zh-CN" sz="2100" b="1" dirty="0">
                <a:latin typeface="+mn-lt"/>
                <a:ea typeface="黑体" panose="02010609060101010101" pitchFamily="2" charset="-122"/>
              </a:rPr>
              <a:t>=</a:t>
            </a:r>
            <a:r>
              <a:rPr lang="en-US" altLang="zh-CN" sz="2100" b="1" dirty="0" smtClean="0">
                <a:latin typeface="+mn-lt"/>
                <a:ea typeface="黑体" panose="02010609060101010101" pitchFamily="2" charset="-122"/>
              </a:rPr>
              <a:t>2(</a:t>
            </a:r>
            <a:r>
              <a:rPr lang="en-US" altLang="zh-CN" sz="2100" b="1" i="1" dirty="0" smtClean="0">
                <a:latin typeface="+mn-lt"/>
                <a:ea typeface="黑体" panose="02010609060101010101" pitchFamily="2" charset="-122"/>
              </a:rPr>
              <a:t>n</a:t>
            </a:r>
            <a:r>
              <a:rPr lang="en-US" altLang="zh-CN" sz="2100" b="1" dirty="0" smtClean="0">
                <a:latin typeface="+mn-lt"/>
                <a:ea typeface="黑体" panose="02010609060101010101" pitchFamily="2" charset="-122"/>
              </a:rPr>
              <a:t>+3) </a:t>
            </a:r>
            <a:r>
              <a:rPr lang="en-US" altLang="zh-CN" sz="2100" b="1" dirty="0">
                <a:latin typeface="+mn-lt"/>
                <a:ea typeface="黑体" panose="02010609060101010101" pitchFamily="2" charset="-122"/>
              </a:rPr>
              <a:t>×</a:t>
            </a:r>
            <a:r>
              <a:rPr lang="en-US" altLang="zh-CN" sz="2100" b="1" dirty="0" smtClean="0">
                <a:latin typeface="+mn-lt"/>
                <a:ea typeface="黑体" panose="02010609060101010101" pitchFamily="2" charset="-122"/>
              </a:rPr>
              <a:t>2(</a:t>
            </a:r>
            <a:r>
              <a:rPr lang="en-US" altLang="zh-CN" sz="2100" b="1" i="1" dirty="0" smtClean="0">
                <a:latin typeface="+mn-lt"/>
                <a:ea typeface="黑体" panose="02010609060101010101" pitchFamily="2" charset="-122"/>
              </a:rPr>
              <a:t>n</a:t>
            </a:r>
            <a:r>
              <a:rPr lang="en-US" altLang="zh-CN" sz="2100" b="1" dirty="0" smtClean="0">
                <a:latin typeface="+mn-lt"/>
                <a:ea typeface="黑体" panose="02010609060101010101" pitchFamily="2" charset="-122"/>
              </a:rPr>
              <a:t>–2)=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4(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n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+3)(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n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–2).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grpSp>
        <p:nvGrpSpPr>
          <p:cNvPr id="73742" name="组合 2"/>
          <p:cNvGrpSpPr/>
          <p:nvPr/>
        </p:nvGrpSpPr>
        <p:grpSpPr bwMode="auto">
          <a:xfrm>
            <a:off x="3301801" y="557602"/>
            <a:ext cx="2478723" cy="522923"/>
            <a:chOff x="5060" y="905"/>
            <a:chExt cx="3905" cy="823"/>
          </a:xfrm>
        </p:grpSpPr>
        <p:grpSp>
          <p:nvGrpSpPr>
            <p:cNvPr id="73743" name="组合 6"/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8" name="缺角矩形 7"/>
              <p:cNvSpPr/>
              <p:nvPr/>
            </p:nvSpPr>
            <p:spPr>
              <a:xfrm rot="3000000">
                <a:off x="4021947" y="597211"/>
                <a:ext cx="418644" cy="41892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9" name="缺角矩形 8"/>
              <p:cNvSpPr/>
              <p:nvPr/>
            </p:nvSpPr>
            <p:spPr>
              <a:xfrm rot="3000000">
                <a:off x="4479356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10" name="缺角矩形 9"/>
              <p:cNvSpPr/>
              <p:nvPr/>
            </p:nvSpPr>
            <p:spPr>
              <a:xfrm rot="3000000">
                <a:off x="4936765" y="597211"/>
                <a:ext cx="418644" cy="41892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11" name="缺角矩形 10"/>
              <p:cNvSpPr/>
              <p:nvPr/>
            </p:nvSpPr>
            <p:spPr>
              <a:xfrm rot="3000000">
                <a:off x="3564538" y="597210"/>
                <a:ext cx="418644" cy="41892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12" name="缺角矩形 11"/>
              <p:cNvSpPr/>
              <p:nvPr/>
            </p:nvSpPr>
            <p:spPr>
              <a:xfrm rot="3000000">
                <a:off x="5394174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73749" name="TextBox 15"/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  <a:latin typeface="+mn-lt"/>
                </a:rPr>
                <a:t>拓广探索题</a:t>
              </a:r>
              <a:endParaRPr lang="en-US" altLang="zh-CN" sz="28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grpSp>
        <p:nvGrpSpPr>
          <p:cNvPr id="23" name="组合 2"/>
          <p:cNvGrpSpPr/>
          <p:nvPr/>
        </p:nvGrpSpPr>
        <p:grpSpPr bwMode="auto">
          <a:xfrm>
            <a:off x="2549" y="-35127"/>
            <a:ext cx="2006600" cy="476924"/>
            <a:chOff x="263" y="188"/>
            <a:chExt cx="3160" cy="753"/>
          </a:xfrm>
        </p:grpSpPr>
        <p:sp>
          <p:nvSpPr>
            <p:cNvPr id="24" name="文本框 20"/>
            <p:cNvSpPr txBox="1">
              <a:spLocks noChangeArrowheads="1"/>
            </p:cNvSpPr>
            <p:nvPr/>
          </p:nvSpPr>
          <p:spPr bwMode="auto">
            <a:xfrm>
              <a:off x="831" y="188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ea typeface="Yuanti SC"/>
                  <a:cs typeface="Yuanti SC"/>
                </a:rPr>
                <a:t>课堂检测</a:t>
              </a:r>
              <a:endParaRPr lang="zh-CN" altLang="en-US" sz="2500" b="1" dirty="0">
                <a:latin typeface="+mn-lt"/>
                <a:ea typeface="Yuanti SC"/>
                <a:cs typeface="Yuanti SC"/>
              </a:endParaRPr>
            </a:p>
          </p:txBody>
        </p:sp>
        <p:grpSp>
          <p:nvGrpSpPr>
            <p:cNvPr id="25" name="组合 1"/>
            <p:cNvGrpSpPr/>
            <p:nvPr/>
          </p:nvGrpSpPr>
          <p:grpSpPr bwMode="auto">
            <a:xfrm>
              <a:off x="263" y="321"/>
              <a:ext cx="3160" cy="566"/>
              <a:chOff x="248" y="212"/>
              <a:chExt cx="3160" cy="566"/>
            </a:xfrm>
          </p:grpSpPr>
          <p:cxnSp>
            <p:nvCxnSpPr>
              <p:cNvPr id="26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Freeform 74"/>
              <p:cNvSpPr>
                <a:spLocks noChangeAspect="1" noEditPoints="1"/>
              </p:cNvSpPr>
              <p:nvPr/>
            </p:nvSpPr>
            <p:spPr bwMode="auto">
              <a:xfrm>
                <a:off x="309" y="212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+mn-lt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25605" grpId="0"/>
      <p:bldP spid="25606" grpId="0"/>
      <p:bldP spid="25607" grpId="0"/>
      <p:bldP spid="2560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709838" y="1978025"/>
            <a:ext cx="1876318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平方差公式分解因式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2923142" y="1047750"/>
            <a:ext cx="919162" cy="481863"/>
          </a:xfrm>
          <a:prstGeom prst="rect">
            <a:avLst/>
          </a:prstGeom>
          <a:noFill/>
          <a:ln w="25400" cap="sq">
            <a:solidFill>
              <a:srgbClr val="595959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</a:rPr>
              <a:t>公式</a:t>
            </a:r>
            <a:endParaRPr lang="en-US" altLang="zh-CN" sz="2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5" name="左大括号 54"/>
          <p:cNvSpPr/>
          <p:nvPr/>
        </p:nvSpPr>
        <p:spPr bwMode="auto">
          <a:xfrm>
            <a:off x="2694105" y="1317625"/>
            <a:ext cx="161925" cy="2119313"/>
          </a:xfrm>
          <a:prstGeom prst="leftBrace">
            <a:avLst>
              <a:gd name="adj1" fmla="val 7817"/>
              <a:gd name="adj2" fmla="val 50000"/>
            </a:avLst>
          </a:prstGeom>
          <a:noFill/>
          <a:ln w="25400">
            <a:solidFill>
              <a:schemeClr val="tx1">
                <a:alpha val="61176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00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313355" y="1006475"/>
            <a:ext cx="3133725" cy="506413"/>
          </a:xfrm>
          <a:prstGeom prst="rect">
            <a:avLst/>
          </a:prstGeom>
          <a:noFill/>
          <a:ln w="25400">
            <a:solidFill>
              <a:schemeClr val="tx1">
                <a:alpha val="69019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0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0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=(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a+b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)(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a–b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4" name="右箭头 23"/>
          <p:cNvSpPr/>
          <p:nvPr/>
        </p:nvSpPr>
        <p:spPr bwMode="auto">
          <a:xfrm>
            <a:off x="3937117" y="1168400"/>
            <a:ext cx="323850" cy="21590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2910005" y="3219450"/>
            <a:ext cx="973137" cy="481863"/>
          </a:xfrm>
          <a:prstGeom prst="rect">
            <a:avLst/>
          </a:prstGeom>
          <a:noFill/>
          <a:ln w="25400" cap="sq">
            <a:solidFill>
              <a:srgbClr val="595959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>
                <a:latin typeface="黑体" panose="02010609060101010101" pitchFamily="2" charset="-122"/>
                <a:ea typeface="黑体" panose="02010609060101010101" pitchFamily="2" charset="-122"/>
              </a:rPr>
              <a:t>步骤</a:t>
            </a:r>
            <a:endParaRPr lang="en-US" altLang="zh-CN" sz="2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4368917" y="2792413"/>
            <a:ext cx="3617913" cy="1631216"/>
          </a:xfrm>
          <a:prstGeom prst="rect">
            <a:avLst/>
          </a:prstGeom>
          <a:noFill/>
          <a:ln w="25400">
            <a:solidFill>
              <a:schemeClr val="tx1">
                <a:alpha val="63921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一提：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公因式；</a:t>
            </a:r>
            <a:endParaRPr lang="zh-CN" altLang="en-US" sz="2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二套：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公式；</a:t>
            </a:r>
            <a:endParaRPr lang="zh-CN" altLang="en-US" sz="2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三查：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多项式的因式分解有没有分解到不能再分解为止</a:t>
            </a:r>
            <a:r>
              <a:rPr lang="en-US" altLang="zh-CN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. </a:t>
            </a:r>
            <a:endParaRPr lang="en-US" altLang="zh-CN" sz="2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" name="右箭头 20"/>
          <p:cNvSpPr/>
          <p:nvPr/>
        </p:nvSpPr>
        <p:spPr bwMode="auto">
          <a:xfrm>
            <a:off x="3989505" y="3327400"/>
            <a:ext cx="323850" cy="21590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74761" name="组合 1"/>
          <p:cNvGrpSpPr/>
          <p:nvPr/>
        </p:nvGrpSpPr>
        <p:grpSpPr bwMode="auto">
          <a:xfrm>
            <a:off x="11855" y="-59626"/>
            <a:ext cx="2006600" cy="477838"/>
            <a:chOff x="227" y="33"/>
            <a:chExt cx="3160" cy="752"/>
          </a:xfrm>
        </p:grpSpPr>
        <p:cxnSp>
          <p:nvCxnSpPr>
            <p:cNvPr id="6" name="直线连接符 16"/>
            <p:cNvCxnSpPr/>
            <p:nvPr/>
          </p:nvCxnSpPr>
          <p:spPr>
            <a:xfrm>
              <a:off x="227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4763" name="文本框 17"/>
            <p:cNvSpPr txBox="1">
              <a:spLocks noChangeArrowheads="1"/>
            </p:cNvSpPr>
            <p:nvPr/>
          </p:nvSpPr>
          <p:spPr bwMode="auto">
            <a:xfrm>
              <a:off x="1010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  <a:cs typeface="Yuanti SC"/>
                </a:rPr>
                <a:t>课堂小结</a:t>
              </a:r>
              <a:endParaRPr lang="zh-CN" altLang="en-US" sz="2500" b="1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7" name="Freeform 74"/>
            <p:cNvSpPr>
              <a:spLocks noChangeAspect="1" noEditPoints="1"/>
            </p:cNvSpPr>
            <p:nvPr/>
          </p:nvSpPr>
          <p:spPr bwMode="auto">
            <a:xfrm>
              <a:off x="342" y="158"/>
              <a:ext cx="568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3" grpId="0" bldLvl="0" animBg="1"/>
      <p:bldP spid="55" grpId="0" bldLvl="0" animBg="1"/>
      <p:bldP spid="16" grpId="0" bldLvl="0" animBg="1"/>
      <p:bldP spid="24" grpId="0" bldLvl="0" animBg="1"/>
      <p:bldP spid="12" grpId="0" bldLvl="0" animBg="1"/>
      <p:bldP spid="19" grpId="0" bldLvl="0" animBg="1"/>
      <p:bldP spid="2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文本框 6151"/>
          <p:cNvSpPr txBox="1">
            <a:spLocks noChangeArrowheads="1"/>
          </p:cNvSpPr>
          <p:nvPr/>
        </p:nvSpPr>
        <p:spPr bwMode="auto">
          <a:xfrm>
            <a:off x="3355182" y="539369"/>
            <a:ext cx="3856038" cy="461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用平方差公式进行因式分解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892585" y="1165482"/>
            <a:ext cx="6512863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多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项式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有什么特点？你能将它分解因式吗？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3141266" y="1663197"/>
            <a:ext cx="341792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是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两数的平方差的形式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3" name="Group 2"/>
          <p:cNvGrpSpPr/>
          <p:nvPr/>
        </p:nvGrpSpPr>
        <p:grpSpPr bwMode="auto">
          <a:xfrm>
            <a:off x="3654425" y="3094038"/>
            <a:ext cx="2432050" cy="379412"/>
            <a:chOff x="0" y="0"/>
            <a:chExt cx="2043" cy="319"/>
          </a:xfrm>
        </p:grpSpPr>
        <p:sp>
          <p:nvSpPr>
            <p:cNvPr id="50183" name="Rectangle 3"/>
            <p:cNvSpPr>
              <a:spLocks noChangeArrowheads="1"/>
            </p:cNvSpPr>
            <p:nvPr/>
          </p:nvSpPr>
          <p:spPr bwMode="auto">
            <a:xfrm>
              <a:off x="1968" y="0"/>
              <a:ext cx="75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 dirty="0" smtClean="0">
                  <a:solidFill>
                    <a:srgbClr val="FF0000"/>
                  </a:solidFill>
                  <a:latin typeface="Times New Roman" panose="02020603050405020304" pitchFamily="18" charset="0"/>
                </a:rPr>
                <a:t>)</a:t>
              </a:r>
              <a:endPara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184" name="Rectangle 4"/>
            <p:cNvSpPr>
              <a:spLocks noChangeArrowheads="1"/>
            </p:cNvSpPr>
            <p:nvPr/>
          </p:nvSpPr>
          <p:spPr bwMode="auto">
            <a:xfrm>
              <a:off x="1050" y="38"/>
              <a:ext cx="246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r>
                <a:rPr lang="en-US" altLang="zh-CN" sz="2100" b="1" dirty="0" smtClean="0">
                  <a:solidFill>
                    <a:srgbClr val="FF0000"/>
                  </a:solidFill>
                  <a:latin typeface="Times New Roman" panose="02020603050405020304" pitchFamily="18" charset="0"/>
                </a:rPr>
                <a:t>)(</a:t>
              </a:r>
              <a:endPara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185" name="Rectangle 5"/>
            <p:cNvSpPr>
              <a:spLocks noChangeArrowheads="1"/>
            </p:cNvSpPr>
            <p:nvPr/>
          </p:nvSpPr>
          <p:spPr bwMode="auto">
            <a:xfrm>
              <a:off x="288" y="48"/>
              <a:ext cx="75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 dirty="0" smtClean="0">
                  <a:solidFill>
                    <a:srgbClr val="FF0000"/>
                  </a:solidFill>
                  <a:latin typeface="Times New Roman" panose="02020603050405020304" pitchFamily="18" charset="0"/>
                </a:rPr>
                <a:t>(</a:t>
              </a:r>
              <a:endPara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186" name="Rectangle 6"/>
            <p:cNvSpPr>
              <a:spLocks noChangeArrowheads="1"/>
            </p:cNvSpPr>
            <p:nvPr/>
          </p:nvSpPr>
          <p:spPr bwMode="auto">
            <a:xfrm>
              <a:off x="872" y="48"/>
              <a:ext cx="112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b</a:t>
              </a:r>
              <a:endPara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187" name="Rectangle 7"/>
            <p:cNvSpPr>
              <a:spLocks noChangeArrowheads="1"/>
            </p:cNvSpPr>
            <p:nvPr/>
          </p:nvSpPr>
          <p:spPr bwMode="auto">
            <a:xfrm>
              <a:off x="1352" y="38"/>
              <a:ext cx="112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a</a:t>
              </a:r>
              <a:endParaRPr lang="en-US" altLang="zh-CN" sz="21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188" name="Rectangle 8"/>
            <p:cNvSpPr>
              <a:spLocks noChangeArrowheads="1"/>
            </p:cNvSpPr>
            <p:nvPr/>
          </p:nvSpPr>
          <p:spPr bwMode="auto">
            <a:xfrm>
              <a:off x="1824" y="48"/>
              <a:ext cx="112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b</a:t>
              </a:r>
              <a:endParaRPr lang="en-US" altLang="zh-CN" sz="21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189" name="Rectangle 9"/>
            <p:cNvSpPr>
              <a:spLocks noChangeArrowheads="1"/>
            </p:cNvSpPr>
            <p:nvPr/>
          </p:nvSpPr>
          <p:spPr bwMode="auto">
            <a:xfrm>
              <a:off x="432" y="40"/>
              <a:ext cx="112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a</a:t>
              </a:r>
              <a:endParaRPr lang="en-US" altLang="zh-CN" sz="21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190" name="Rectangle 10"/>
            <p:cNvSpPr>
              <a:spLocks noChangeArrowheads="1"/>
            </p:cNvSpPr>
            <p:nvPr/>
          </p:nvSpPr>
          <p:spPr bwMode="auto">
            <a:xfrm>
              <a:off x="1584" y="0"/>
              <a:ext cx="113" cy="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 dirty="0" smtClean="0">
                  <a:solidFill>
                    <a:srgbClr val="FF0000"/>
                  </a:solidFill>
                  <a:latin typeface="Times New Roman" panose="02020603050405020304" pitchFamily="18" charset="0"/>
                </a:rPr>
                <a:t>–</a:t>
              </a:r>
              <a:endPara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191" name="Rectangle 11"/>
            <p:cNvSpPr>
              <a:spLocks noChangeArrowheads="1"/>
            </p:cNvSpPr>
            <p:nvPr/>
          </p:nvSpPr>
          <p:spPr bwMode="auto">
            <a:xfrm>
              <a:off x="634" y="0"/>
              <a:ext cx="127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zh-CN" sz="21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+</a:t>
              </a:r>
              <a:endParaRPr lang="en-US" altLang="zh-CN" sz="21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192" name="Rectangle 12"/>
            <p:cNvSpPr>
              <a:spLocks noChangeArrowheads="1"/>
            </p:cNvSpPr>
            <p:nvPr/>
          </p:nvSpPr>
          <p:spPr bwMode="auto">
            <a:xfrm>
              <a:off x="0" y="48"/>
              <a:ext cx="127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=</a:t>
              </a:r>
              <a:endParaRPr lang="en-US" altLang="zh-CN" sz="21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Group 13"/>
          <p:cNvGrpSpPr/>
          <p:nvPr/>
        </p:nvGrpSpPr>
        <p:grpSpPr bwMode="auto">
          <a:xfrm>
            <a:off x="2465388" y="3040063"/>
            <a:ext cx="1104900" cy="425450"/>
            <a:chOff x="0" y="-45"/>
            <a:chExt cx="928" cy="358"/>
          </a:xfrm>
        </p:grpSpPr>
        <p:sp>
          <p:nvSpPr>
            <p:cNvPr id="50194" name="Rectangle 14"/>
            <p:cNvSpPr>
              <a:spLocks noChangeArrowheads="1"/>
            </p:cNvSpPr>
            <p:nvPr/>
          </p:nvSpPr>
          <p:spPr bwMode="auto">
            <a:xfrm>
              <a:off x="816" y="-45"/>
              <a:ext cx="112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195" name="Rectangle 15"/>
            <p:cNvSpPr>
              <a:spLocks noChangeArrowheads="1"/>
            </p:cNvSpPr>
            <p:nvPr/>
          </p:nvSpPr>
          <p:spPr bwMode="auto">
            <a:xfrm>
              <a:off x="136" y="-45"/>
              <a:ext cx="112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sz="21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196" name="Rectangle 16"/>
            <p:cNvSpPr>
              <a:spLocks noChangeArrowheads="1"/>
            </p:cNvSpPr>
            <p:nvPr/>
          </p:nvSpPr>
          <p:spPr bwMode="auto">
            <a:xfrm>
              <a:off x="667" y="42"/>
              <a:ext cx="112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b</a:t>
              </a:r>
              <a:endPara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197" name="Rectangle 17"/>
            <p:cNvSpPr>
              <a:spLocks noChangeArrowheads="1"/>
            </p:cNvSpPr>
            <p:nvPr/>
          </p:nvSpPr>
          <p:spPr bwMode="auto">
            <a:xfrm>
              <a:off x="0" y="42"/>
              <a:ext cx="112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a</a:t>
              </a:r>
              <a:endParaRPr lang="en-US" altLang="zh-CN" sz="21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198" name="Rectangle 18"/>
            <p:cNvSpPr>
              <a:spLocks noChangeArrowheads="1"/>
            </p:cNvSpPr>
            <p:nvPr/>
          </p:nvSpPr>
          <p:spPr bwMode="auto">
            <a:xfrm>
              <a:off x="318" y="0"/>
              <a:ext cx="181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altLang="zh-CN" sz="2100" b="1" dirty="0" smtClean="0">
                  <a:solidFill>
                    <a:srgbClr val="FF0000"/>
                  </a:solidFill>
                  <a:latin typeface="Times New Roman" panose="02020603050405020304" pitchFamily="18" charset="0"/>
                </a:rPr>
                <a:t>–</a:t>
              </a:r>
              <a:endPara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" name="Group 19"/>
          <p:cNvGrpSpPr/>
          <p:nvPr/>
        </p:nvGrpSpPr>
        <p:grpSpPr bwMode="auto">
          <a:xfrm>
            <a:off x="2366963" y="2589213"/>
            <a:ext cx="3795712" cy="428625"/>
            <a:chOff x="0" y="0"/>
            <a:chExt cx="3188" cy="361"/>
          </a:xfrm>
        </p:grpSpPr>
        <p:sp>
          <p:nvSpPr>
            <p:cNvPr id="50200" name="Rectangle 20"/>
            <p:cNvSpPr>
              <a:spLocks noChangeArrowheads="1"/>
            </p:cNvSpPr>
            <p:nvPr/>
          </p:nvSpPr>
          <p:spPr bwMode="auto">
            <a:xfrm>
              <a:off x="1765" y="42"/>
              <a:ext cx="75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)</a:t>
              </a:r>
              <a:endParaRPr lang="en-US" altLang="zh-CN" sz="2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201" name="Rectangle 21"/>
            <p:cNvSpPr>
              <a:spLocks noChangeArrowheads="1"/>
            </p:cNvSpPr>
            <p:nvPr/>
          </p:nvSpPr>
          <p:spPr bwMode="auto">
            <a:xfrm>
              <a:off x="830" y="42"/>
              <a:ext cx="151" cy="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)(</a:t>
              </a:r>
              <a:endParaRPr lang="en-US" altLang="zh-CN" sz="2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202" name="Rectangle 22"/>
            <p:cNvSpPr>
              <a:spLocks noChangeArrowheads="1"/>
            </p:cNvSpPr>
            <p:nvPr/>
          </p:nvSpPr>
          <p:spPr bwMode="auto">
            <a:xfrm>
              <a:off x="0" y="42"/>
              <a:ext cx="75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(</a:t>
              </a:r>
              <a:endParaRPr lang="en-US" altLang="zh-CN" sz="2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203" name="Rectangle 23"/>
            <p:cNvSpPr>
              <a:spLocks noChangeArrowheads="1"/>
            </p:cNvSpPr>
            <p:nvPr/>
          </p:nvSpPr>
          <p:spPr bwMode="auto">
            <a:xfrm>
              <a:off x="3076" y="15"/>
              <a:ext cx="112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sz="2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204" name="Rectangle 24"/>
            <p:cNvSpPr>
              <a:spLocks noChangeArrowheads="1"/>
            </p:cNvSpPr>
            <p:nvPr/>
          </p:nvSpPr>
          <p:spPr bwMode="auto">
            <a:xfrm>
              <a:off x="2441" y="15"/>
              <a:ext cx="112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sz="2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205" name="Rectangle 25"/>
            <p:cNvSpPr>
              <a:spLocks noChangeArrowheads="1"/>
            </p:cNvSpPr>
            <p:nvPr/>
          </p:nvSpPr>
          <p:spPr bwMode="auto">
            <a:xfrm>
              <a:off x="1581" y="42"/>
              <a:ext cx="112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b</a:t>
              </a:r>
              <a:endPara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206" name="Rectangle 26"/>
            <p:cNvSpPr>
              <a:spLocks noChangeArrowheads="1"/>
            </p:cNvSpPr>
            <p:nvPr/>
          </p:nvSpPr>
          <p:spPr bwMode="auto">
            <a:xfrm>
              <a:off x="1033" y="42"/>
              <a:ext cx="112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a</a:t>
              </a:r>
              <a:endPara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207" name="Rectangle 27"/>
            <p:cNvSpPr>
              <a:spLocks noChangeArrowheads="1"/>
            </p:cNvSpPr>
            <p:nvPr/>
          </p:nvSpPr>
          <p:spPr bwMode="auto">
            <a:xfrm>
              <a:off x="641" y="42"/>
              <a:ext cx="112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b</a:t>
              </a:r>
              <a:endPara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208" name="Rectangle 28"/>
            <p:cNvSpPr>
              <a:spLocks noChangeArrowheads="1"/>
            </p:cNvSpPr>
            <p:nvPr/>
          </p:nvSpPr>
          <p:spPr bwMode="auto">
            <a:xfrm>
              <a:off x="132" y="42"/>
              <a:ext cx="112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a</a:t>
              </a:r>
              <a:endPara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209" name="Rectangle 29"/>
            <p:cNvSpPr>
              <a:spLocks noChangeArrowheads="1"/>
            </p:cNvSpPr>
            <p:nvPr/>
          </p:nvSpPr>
          <p:spPr bwMode="auto">
            <a:xfrm>
              <a:off x="2990" y="90"/>
              <a:ext cx="112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b</a:t>
              </a:r>
              <a:endPara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210" name="Rectangle 30"/>
            <p:cNvSpPr>
              <a:spLocks noChangeArrowheads="1"/>
            </p:cNvSpPr>
            <p:nvPr/>
          </p:nvSpPr>
          <p:spPr bwMode="auto">
            <a:xfrm>
              <a:off x="2323" y="90"/>
              <a:ext cx="112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 i="1">
                  <a:solidFill>
                    <a:srgbClr val="000000"/>
                  </a:solidFill>
                  <a:latin typeface="Times New Roman" panose="02020603050405020304" pitchFamily="18" charset="0"/>
                </a:rPr>
                <a:t>a</a:t>
              </a:r>
              <a:endParaRPr lang="en-US" altLang="zh-CN" sz="2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211" name="Rectangle 31"/>
            <p:cNvSpPr>
              <a:spLocks noChangeArrowheads="1"/>
            </p:cNvSpPr>
            <p:nvPr/>
          </p:nvSpPr>
          <p:spPr bwMode="auto">
            <a:xfrm>
              <a:off x="1335" y="0"/>
              <a:ext cx="113" cy="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–</a:t>
              </a:r>
              <a:endParaRPr lang="en-US" altLang="zh-CN" sz="2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212" name="Rectangle 32"/>
            <p:cNvSpPr>
              <a:spLocks noChangeArrowheads="1"/>
            </p:cNvSpPr>
            <p:nvPr/>
          </p:nvSpPr>
          <p:spPr bwMode="auto">
            <a:xfrm>
              <a:off x="384" y="72"/>
              <a:ext cx="127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+</a:t>
              </a:r>
              <a:endParaRPr lang="en-US" altLang="zh-CN" sz="2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213" name="Rectangle 33"/>
            <p:cNvSpPr>
              <a:spLocks noChangeArrowheads="1"/>
            </p:cNvSpPr>
            <p:nvPr/>
          </p:nvSpPr>
          <p:spPr bwMode="auto">
            <a:xfrm>
              <a:off x="2005" y="52"/>
              <a:ext cx="127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=</a:t>
              </a:r>
              <a:endParaRPr lang="en-US" altLang="zh-CN" sz="2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214" name="Rectangle 34"/>
            <p:cNvSpPr>
              <a:spLocks noChangeArrowheads="1"/>
            </p:cNvSpPr>
            <p:nvPr/>
          </p:nvSpPr>
          <p:spPr bwMode="auto">
            <a:xfrm>
              <a:off x="2738" y="48"/>
              <a:ext cx="113" cy="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2100" b="1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–</a:t>
              </a:r>
              <a:endParaRPr lang="en-US" altLang="zh-CN" sz="2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Group 35"/>
          <p:cNvGrpSpPr/>
          <p:nvPr/>
        </p:nvGrpSpPr>
        <p:grpSpPr bwMode="auto">
          <a:xfrm>
            <a:off x="3113088" y="2228850"/>
            <a:ext cx="2701925" cy="457200"/>
            <a:chOff x="0" y="0"/>
            <a:chExt cx="1968" cy="508"/>
          </a:xfrm>
        </p:grpSpPr>
        <p:sp>
          <p:nvSpPr>
            <p:cNvPr id="50216" name="AutoShape 36"/>
            <p:cNvSpPr>
              <a:spLocks noChangeArrowheads="1"/>
            </p:cNvSpPr>
            <p:nvPr/>
          </p:nvSpPr>
          <p:spPr bwMode="auto">
            <a:xfrm>
              <a:off x="0" y="0"/>
              <a:ext cx="1968" cy="480"/>
            </a:xfrm>
            <a:prstGeom prst="curvedDownArrow">
              <a:avLst>
                <a:gd name="adj1" fmla="val 37204"/>
                <a:gd name="adj2" fmla="val 109789"/>
                <a:gd name="adj3" fmla="val 28231"/>
              </a:avLst>
            </a:prstGeom>
            <a:solidFill>
              <a:srgbClr val="FF99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2100"/>
            </a:p>
          </p:txBody>
        </p:sp>
        <p:sp>
          <p:nvSpPr>
            <p:cNvPr id="50217" name="Text Box 37"/>
            <p:cNvSpPr txBox="1">
              <a:spLocks noChangeArrowheads="1"/>
            </p:cNvSpPr>
            <p:nvPr/>
          </p:nvSpPr>
          <p:spPr bwMode="auto">
            <a:xfrm>
              <a:off x="480" y="48"/>
              <a:ext cx="1008" cy="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 dirty="0">
                  <a:solidFill>
                    <a:srgbClr val="CC66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整式乘法</a:t>
              </a:r>
              <a:endParaRPr lang="zh-CN" altLang="en-US" sz="2100" dirty="0">
                <a:solidFill>
                  <a:srgbClr val="CC66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7" name="Group 38"/>
          <p:cNvGrpSpPr/>
          <p:nvPr/>
        </p:nvGrpSpPr>
        <p:grpSpPr bwMode="auto">
          <a:xfrm>
            <a:off x="3006725" y="3525838"/>
            <a:ext cx="2676525" cy="492125"/>
            <a:chOff x="0" y="0"/>
            <a:chExt cx="2064" cy="608"/>
          </a:xfrm>
        </p:grpSpPr>
        <p:sp>
          <p:nvSpPr>
            <p:cNvPr id="50219" name="AutoShape 39"/>
            <p:cNvSpPr>
              <a:spLocks noChangeArrowheads="1"/>
            </p:cNvSpPr>
            <p:nvPr/>
          </p:nvSpPr>
          <p:spPr bwMode="auto">
            <a:xfrm>
              <a:off x="0" y="0"/>
              <a:ext cx="2064" cy="528"/>
            </a:xfrm>
            <a:prstGeom prst="curvedUpArrow">
              <a:avLst>
                <a:gd name="adj1" fmla="val 30676"/>
                <a:gd name="adj2" fmla="val 94777"/>
                <a:gd name="adj3" fmla="val 3815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21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220" name="Text Box 40"/>
            <p:cNvSpPr txBox="1">
              <a:spLocks noChangeArrowheads="1"/>
            </p:cNvSpPr>
            <p:nvPr/>
          </p:nvSpPr>
          <p:spPr bwMode="auto">
            <a:xfrm>
              <a:off x="527" y="97"/>
              <a:ext cx="1112" cy="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 b="1">
                  <a:solidFill>
                    <a:srgbClr val="006666"/>
                  </a:solidFill>
                  <a:latin typeface="Times New Roman" panose="02020603050405020304" pitchFamily="18" charset="0"/>
                </a:rPr>
                <a:t>因式分解</a:t>
              </a:r>
              <a:endParaRPr lang="zh-CN" altLang="en-US" sz="2100" b="1">
                <a:solidFill>
                  <a:srgbClr val="006666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65" name="Text Box 41"/>
          <p:cNvSpPr txBox="1">
            <a:spLocks noChangeArrowheads="1"/>
          </p:cNvSpPr>
          <p:nvPr/>
        </p:nvSpPr>
        <p:spPr bwMode="auto">
          <a:xfrm>
            <a:off x="1101882" y="4097338"/>
            <a:ext cx="7010271" cy="830997"/>
          </a:xfrm>
          <a:prstGeom prst="rect">
            <a:avLst/>
          </a:prstGeom>
          <a:noFill/>
          <a:ln w="25400">
            <a:solidFill>
              <a:srgbClr val="FF00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宋体" panose="02010600030101010101" pitchFamily="2" charset="-122"/>
              </a:rPr>
              <a:t>    两</a:t>
            </a:r>
            <a:r>
              <a:rPr lang="zh-CN" altLang="en-US" sz="2400" b="1" dirty="0">
                <a:latin typeface="宋体" panose="02010600030101010101" pitchFamily="2" charset="-122"/>
              </a:rPr>
              <a:t>个数的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平方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差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，等</a:t>
            </a:r>
            <a:r>
              <a:rPr lang="zh-CN" altLang="en-US" sz="2400" b="1" dirty="0">
                <a:latin typeface="宋体" panose="02010600030101010101" pitchFamily="2" charset="-122"/>
              </a:rPr>
              <a:t>于这两个数的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和</a:t>
            </a:r>
            <a:r>
              <a:rPr lang="zh-CN" altLang="en-US" sz="2400" b="1" dirty="0">
                <a:latin typeface="宋体" panose="02010600030101010101" pitchFamily="2" charset="-122"/>
              </a:rPr>
              <a:t>与这两个数的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差</a:t>
            </a:r>
            <a:r>
              <a:rPr lang="zh-CN" altLang="en-US" sz="2400" b="1" dirty="0">
                <a:latin typeface="宋体" panose="02010600030101010101" pitchFamily="2" charset="-122"/>
              </a:rPr>
              <a:t>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乘积</a:t>
            </a:r>
            <a:r>
              <a:rPr lang="en-US" altLang="zh-CN" sz="2400" b="1" dirty="0">
                <a:solidFill>
                  <a:schemeClr val="accent2"/>
                </a:solidFill>
                <a:latin typeface="宋体" panose="02010600030101010101" pitchFamily="2" charset="-122"/>
              </a:rPr>
              <a:t>.</a:t>
            </a:r>
            <a:endParaRPr lang="en-US" altLang="zh-CN" sz="2400" b="1" dirty="0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sp>
        <p:nvSpPr>
          <p:cNvPr id="66" name="Text Box 42"/>
          <p:cNvSpPr txBox="1">
            <a:spLocks noChangeArrowheads="1"/>
          </p:cNvSpPr>
          <p:nvPr/>
        </p:nvSpPr>
        <p:spPr bwMode="auto">
          <a:xfrm>
            <a:off x="1412875" y="2020987"/>
            <a:ext cx="267335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平方差公式：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50223" name="组合 2"/>
          <p:cNvGrpSpPr/>
          <p:nvPr/>
        </p:nvGrpSpPr>
        <p:grpSpPr bwMode="auto">
          <a:xfrm>
            <a:off x="-20128" y="-63252"/>
            <a:ext cx="2006600" cy="477837"/>
            <a:chOff x="123" y="40"/>
            <a:chExt cx="3160" cy="752"/>
          </a:xfrm>
        </p:grpSpPr>
        <p:cxnSp>
          <p:nvCxnSpPr>
            <p:cNvPr id="2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0225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7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0227" name="组合 4"/>
          <p:cNvGrpSpPr/>
          <p:nvPr/>
        </p:nvGrpSpPr>
        <p:grpSpPr bwMode="auto">
          <a:xfrm>
            <a:off x="1659701" y="580339"/>
            <a:ext cx="1685925" cy="409790"/>
            <a:chOff x="3485" y="1168"/>
            <a:chExt cx="2654" cy="644"/>
          </a:xfrm>
        </p:grpSpPr>
        <p:sp>
          <p:nvSpPr>
            <p:cNvPr id="2" name="圆角矩形 1"/>
            <p:cNvSpPr/>
            <p:nvPr/>
          </p:nvSpPr>
          <p:spPr>
            <a:xfrm>
              <a:off x="3485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50229" name="矩形 1"/>
            <p:cNvSpPr>
              <a:spLocks noChangeArrowheads="1"/>
            </p:cNvSpPr>
            <p:nvPr/>
          </p:nvSpPr>
          <p:spPr bwMode="auto">
            <a:xfrm>
              <a:off x="3880" y="1203"/>
              <a:ext cx="1865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知识点 </a:t>
              </a:r>
              <a:endPara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62134" y="1189580"/>
            <a:ext cx="1755979" cy="455854"/>
            <a:chOff x="1745942" y="3988439"/>
            <a:chExt cx="1755979" cy="455854"/>
          </a:xfrm>
        </p:grpSpPr>
        <p:grpSp>
          <p:nvGrpSpPr>
            <p:cNvPr id="56" name="组合 55"/>
            <p:cNvGrpSpPr/>
            <p:nvPr/>
          </p:nvGrpSpPr>
          <p:grpSpPr>
            <a:xfrm>
              <a:off x="1975014" y="3988439"/>
              <a:ext cx="1526907" cy="411198"/>
              <a:chOff x="886455" y="800098"/>
              <a:chExt cx="1526907" cy="411198"/>
            </a:xfrm>
          </p:grpSpPr>
          <p:sp>
            <p:nvSpPr>
              <p:cNvPr id="58" name="流程图: 库存数据 57"/>
              <p:cNvSpPr/>
              <p:nvPr/>
            </p:nvSpPr>
            <p:spPr>
              <a:xfrm rot="10800000">
                <a:off x="886455" y="823976"/>
                <a:ext cx="1018992" cy="387320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dirty="0" smtClean="0">
                  <a:solidFill>
                    <a:prstClr val="white"/>
                  </a:solidFill>
                  <a:latin typeface="Times New Roman" panose="020206030504050203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TextBox 58"/>
              <p:cNvSpPr txBox="1"/>
              <p:nvPr/>
            </p:nvSpPr>
            <p:spPr>
              <a:xfrm>
                <a:off x="984408" y="800098"/>
                <a:ext cx="142895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2000" b="1" kern="0" dirty="0" smtClean="0">
                    <a:solidFill>
                      <a:prstClr val="white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想一想</a:t>
                </a:r>
                <a:endParaRPr lang="zh-CN" altLang="en-US" sz="2000" b="1" kern="0" dirty="0" smtClean="0">
                  <a:solidFill>
                    <a:prstClr val="white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pic>
          <p:nvPicPr>
            <p:cNvPr id="57" name="Picture 3"/>
            <p:cNvPicPr>
              <a:picLocks noChangeAspect="1" noChangeArrowheads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02" t="8041" r="13842" b="5246"/>
            <a:stretch>
              <a:fillRect/>
            </a:stretch>
          </p:blipFill>
          <p:spPr bwMode="auto">
            <a:xfrm>
              <a:off x="1745942" y="4008572"/>
              <a:ext cx="395789" cy="435721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65" grpId="0" animBg="1" uiExpand="1" build="allAtOnce"/>
      <p:bldP spid="6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3600450" y="1706563"/>
            <a:ext cx="4508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√</a:t>
            </a:r>
            <a:endParaRPr lang="zh-CN" altLang="en-US" sz="21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3602038" y="2977480"/>
            <a:ext cx="53975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1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√</a:t>
            </a:r>
            <a:endParaRPr lang="zh-CN" altLang="en-US" sz="21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3571875" y="2323430"/>
            <a:ext cx="53975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1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×</a:t>
            </a:r>
            <a:endParaRPr lang="en-US" altLang="zh-CN" sz="21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3600450" y="1061397"/>
            <a:ext cx="5397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100" b="1" dirty="0">
                <a:solidFill>
                  <a:srgbClr val="FF0000"/>
                </a:solidFill>
              </a:rPr>
              <a:t>×</a:t>
            </a:r>
            <a:endParaRPr lang="en-US" altLang="zh-CN" sz="2100" b="1" dirty="0">
              <a:solidFill>
                <a:srgbClr val="FF0000"/>
              </a:solidFill>
            </a:endParaRPr>
          </a:p>
        </p:txBody>
      </p:sp>
      <p:sp>
        <p:nvSpPr>
          <p:cNvPr id="18" name="Rectangle 36"/>
          <p:cNvSpPr>
            <a:spLocks noChangeArrowheads="1"/>
          </p:cNvSpPr>
          <p:nvPr/>
        </p:nvSpPr>
        <p:spPr bwMode="auto">
          <a:xfrm>
            <a:off x="454217" y="544572"/>
            <a:ext cx="8579821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20000"/>
              </a:spcBef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辨一辨</a:t>
            </a: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下列多项式能否用平方差公式来分解因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式，为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什么？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4" name="Rectangle 8"/>
          <p:cNvSpPr>
            <a:spLocks noChangeArrowheads="1"/>
          </p:cNvSpPr>
          <p:nvPr/>
        </p:nvSpPr>
        <p:spPr bwMode="auto">
          <a:xfrm>
            <a:off x="3222625" y="4042693"/>
            <a:ext cx="53975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1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√</a:t>
            </a:r>
            <a:endParaRPr lang="zh-CN" altLang="en-US" sz="21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5" name="Rectangle 8"/>
          <p:cNvSpPr>
            <a:spLocks noChangeArrowheads="1"/>
          </p:cNvSpPr>
          <p:nvPr/>
        </p:nvSpPr>
        <p:spPr bwMode="auto">
          <a:xfrm>
            <a:off x="3330575" y="3609305"/>
            <a:ext cx="538163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1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√</a:t>
            </a:r>
            <a:endParaRPr lang="zh-CN" altLang="en-US" sz="21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" name="Group 32"/>
          <p:cNvGrpSpPr/>
          <p:nvPr/>
        </p:nvGrpSpPr>
        <p:grpSpPr bwMode="auto">
          <a:xfrm>
            <a:off x="5418191" y="1208921"/>
            <a:ext cx="2698750" cy="3322638"/>
            <a:chOff x="2895" y="968"/>
            <a:chExt cx="2766" cy="3360"/>
          </a:xfrm>
        </p:grpSpPr>
        <p:sp>
          <p:nvSpPr>
            <p:cNvPr id="51210" name="Text Box 31"/>
            <p:cNvSpPr txBox="1">
              <a:spLocks noChangeArrowheads="1"/>
            </p:cNvSpPr>
            <p:nvPr/>
          </p:nvSpPr>
          <p:spPr bwMode="auto">
            <a:xfrm>
              <a:off x="2895" y="968"/>
              <a:ext cx="2766" cy="3360"/>
            </a:xfrm>
            <a:prstGeom prst="rect">
              <a:avLst/>
            </a:prstGeom>
            <a:noFill/>
            <a:ln w="25400">
              <a:solidFill>
                <a:srgbClr val="CC0066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endParaRPr lang="zh-CN" altLang="en-US" sz="2100" b="1">
                <a:solidFill>
                  <a:srgbClr val="000099"/>
                </a:solidFill>
              </a:endParaRPr>
            </a:p>
            <a:p>
              <a:pPr eaLnBrk="0" hangingPunct="0">
                <a:spcBef>
                  <a:spcPct val="50000"/>
                </a:spcBef>
              </a:pPr>
              <a:endParaRPr lang="zh-CN" altLang="en-US" sz="2100" b="1">
                <a:solidFill>
                  <a:srgbClr val="000099"/>
                </a:solidFill>
              </a:endParaRPr>
            </a:p>
            <a:p>
              <a:pPr eaLnBrk="0" hangingPunct="0">
                <a:spcBef>
                  <a:spcPct val="50000"/>
                </a:spcBef>
              </a:pPr>
              <a:endParaRPr lang="zh-CN" altLang="en-US" sz="2100" b="1">
                <a:solidFill>
                  <a:srgbClr val="000099"/>
                </a:solidFill>
              </a:endParaRPr>
            </a:p>
            <a:p>
              <a:pPr eaLnBrk="0" hangingPunct="0">
                <a:spcBef>
                  <a:spcPct val="50000"/>
                </a:spcBef>
              </a:pPr>
              <a:endParaRPr lang="zh-CN" altLang="en-US" sz="2100" b="1">
                <a:solidFill>
                  <a:srgbClr val="000099"/>
                </a:solidFill>
              </a:endParaRPr>
            </a:p>
            <a:p>
              <a:pPr eaLnBrk="0" hangingPunct="0">
                <a:spcBef>
                  <a:spcPct val="50000"/>
                </a:spcBef>
              </a:pPr>
              <a:endParaRPr lang="zh-CN" altLang="en-US" sz="2100" b="1">
                <a:solidFill>
                  <a:srgbClr val="000099"/>
                </a:solidFill>
              </a:endParaRPr>
            </a:p>
            <a:p>
              <a:pPr eaLnBrk="0" hangingPunct="0">
                <a:spcBef>
                  <a:spcPct val="50000"/>
                </a:spcBef>
              </a:pPr>
              <a:endParaRPr lang="zh-CN" altLang="en-US" sz="2100" b="1">
                <a:solidFill>
                  <a:srgbClr val="000099"/>
                </a:solidFill>
              </a:endParaRPr>
            </a:p>
            <a:p>
              <a:pPr eaLnBrk="0" hangingPunct="0">
                <a:spcBef>
                  <a:spcPct val="50000"/>
                </a:spcBef>
              </a:pPr>
              <a:endParaRPr lang="zh-CN" altLang="en-US" sz="2100" b="1"/>
            </a:p>
          </p:txBody>
        </p:sp>
        <p:sp>
          <p:nvSpPr>
            <p:cNvPr id="51209" name="Text Box 7"/>
            <p:cNvSpPr txBox="1">
              <a:spLocks noChangeArrowheads="1"/>
            </p:cNvSpPr>
            <p:nvPr/>
          </p:nvSpPr>
          <p:spPr bwMode="auto">
            <a:xfrm>
              <a:off x="2925" y="980"/>
              <a:ext cx="2631" cy="3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100" dirty="0">
                  <a:solidFill>
                    <a:srgbClr val="000099"/>
                  </a:solidFill>
                  <a:latin typeface="Times New Roman" panose="02020603050405020304" pitchFamily="18" charset="0"/>
                </a:rPr>
                <a:t>★</a:t>
              </a:r>
              <a:r>
                <a:rPr lang="zh-CN" altLang="en-US" sz="2100" b="1" dirty="0">
                  <a:solidFill>
                    <a:srgbClr val="000099"/>
                  </a:solidFill>
                  <a:latin typeface="宋体" panose="02010600030101010101" pitchFamily="2" charset="-122"/>
                </a:rPr>
                <a:t>符合平方差的形式的多项式才能用平方差公式进行因式分</a:t>
              </a:r>
              <a:r>
                <a:rPr lang="zh-CN" altLang="en-US" sz="2100" b="1" dirty="0" smtClean="0">
                  <a:solidFill>
                    <a:srgbClr val="000099"/>
                  </a:solidFill>
                  <a:latin typeface="宋体" panose="02010600030101010101" pitchFamily="2" charset="-122"/>
                </a:rPr>
                <a:t>解，即</a:t>
              </a:r>
              <a:r>
                <a:rPr lang="zh-CN" altLang="en-US" sz="2100" b="1" dirty="0">
                  <a:solidFill>
                    <a:srgbClr val="000099"/>
                  </a:solidFill>
                  <a:latin typeface="宋体" panose="02010600030101010101" pitchFamily="2" charset="-122"/>
                </a:rPr>
                <a:t>能写成</a:t>
              </a:r>
              <a:r>
                <a:rPr lang="en-US" altLang="zh-CN" sz="2100" b="1" dirty="0">
                  <a:solidFill>
                    <a:srgbClr val="000099"/>
                  </a:solidFill>
                  <a:latin typeface="宋体" panose="02010600030101010101" pitchFamily="2" charset="-122"/>
                  <a:sym typeface="Wingdings" panose="05000000000000000000" pitchFamily="2" charset="2"/>
                </a:rPr>
                <a:t>: </a:t>
              </a:r>
              <a:r>
                <a:rPr lang="en-US" altLang="zh-CN" sz="2100" b="1" dirty="0" smtClean="0">
                  <a:solidFill>
                    <a:srgbClr val="000099"/>
                  </a:solidFill>
                  <a:latin typeface="+mn-lt"/>
                  <a:sym typeface="Wingdings" panose="05000000000000000000" pitchFamily="2" charset="2"/>
                </a:rPr>
                <a:t>(    )</a:t>
              </a:r>
              <a:r>
                <a:rPr lang="en-US" altLang="zh-CN" sz="2100" b="1" baseline="30000" dirty="0" smtClean="0">
                  <a:solidFill>
                    <a:srgbClr val="000099"/>
                  </a:solidFill>
                  <a:latin typeface="+mn-lt"/>
                  <a:sym typeface="Wingdings" panose="05000000000000000000" pitchFamily="2" charset="2"/>
                </a:rPr>
                <a:t>2</a:t>
              </a:r>
              <a:r>
                <a:rPr lang="en-US" altLang="zh-CN" sz="2100" b="1" dirty="0" smtClean="0">
                  <a:solidFill>
                    <a:srgbClr val="000099"/>
                  </a:solidFill>
                  <a:latin typeface="+mn-lt"/>
                  <a:sym typeface="Wingdings" panose="05000000000000000000" pitchFamily="2" charset="2"/>
                </a:rPr>
                <a:t>–(    )</a:t>
              </a:r>
              <a:r>
                <a:rPr lang="en-US" altLang="zh-CN" sz="2100" b="1" baseline="30000" dirty="0" smtClean="0">
                  <a:solidFill>
                    <a:srgbClr val="000099"/>
                  </a:solidFill>
                  <a:latin typeface="+mn-lt"/>
                  <a:sym typeface="Wingdings" panose="05000000000000000000" pitchFamily="2" charset="2"/>
                </a:rPr>
                <a:t>2</a:t>
              </a:r>
              <a:r>
                <a:rPr lang="zh-CN" altLang="en-US" sz="2100" b="1" dirty="0">
                  <a:solidFill>
                    <a:srgbClr val="000099"/>
                  </a:solidFill>
                  <a:latin typeface="宋体" panose="02010600030101010101" pitchFamily="2" charset="-122"/>
                  <a:sym typeface="Wingdings" panose="05000000000000000000" pitchFamily="2" charset="2"/>
                </a:rPr>
                <a:t>的形式</a:t>
              </a:r>
              <a:r>
                <a:rPr lang="en-US" altLang="zh-CN" sz="2100" b="1" dirty="0">
                  <a:solidFill>
                    <a:srgbClr val="000099"/>
                  </a:solidFill>
                  <a:latin typeface="宋体" panose="02010600030101010101" pitchFamily="2" charset="-122"/>
                  <a:sym typeface="Wingdings" panose="05000000000000000000" pitchFamily="2" charset="2"/>
                </a:rPr>
                <a:t>.</a:t>
              </a:r>
              <a:r>
                <a:rPr lang="zh-CN" altLang="en-US" sz="2100" b="1" dirty="0">
                  <a:solidFill>
                    <a:srgbClr val="000099"/>
                  </a:solidFill>
                  <a:latin typeface="宋体" panose="02010600030101010101" pitchFamily="2" charset="-122"/>
                </a:rPr>
                <a:t>       </a:t>
              </a:r>
              <a:r>
                <a:rPr lang="zh-CN" altLang="en-US" sz="21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               </a:t>
              </a:r>
              <a:endPara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endParaRPr>
            </a:p>
            <a:p>
              <a:pPr algn="just">
                <a:spcBef>
                  <a:spcPct val="50000"/>
                </a:spcBef>
              </a:pPr>
              <a:endParaRPr lang="zh-CN" altLang="en-US" sz="21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41" name="圆角矩形标注 40"/>
          <p:cNvSpPr/>
          <p:nvPr/>
        </p:nvSpPr>
        <p:spPr bwMode="auto">
          <a:xfrm>
            <a:off x="5905478" y="4048536"/>
            <a:ext cx="2160240" cy="813813"/>
          </a:xfrm>
          <a:prstGeom prst="wedgeRoundRectCallout">
            <a:avLst>
              <a:gd name="adj1" fmla="val -41493"/>
              <a:gd name="adj2" fmla="val -102027"/>
              <a:gd name="adj3" fmla="val 16667"/>
            </a:avLst>
          </a:prstGeom>
          <a:solidFill>
            <a:schemeClr val="accent3">
              <a:lumMod val="20000"/>
              <a:lumOff val="80000"/>
              <a:alpha val="19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101600">
              <a:schemeClr val="accent2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100" b="1" dirty="0">
                <a:solidFill>
                  <a:srgbClr val="FFFF00"/>
                </a:solidFill>
                <a:latin typeface="宋体" panose="02010600030101010101" pitchFamily="2" charset="-122"/>
              </a:rPr>
              <a:t>两数是平</a:t>
            </a:r>
            <a:r>
              <a:rPr lang="zh-CN" altLang="en-US" sz="2100" b="1" dirty="0" smtClean="0">
                <a:solidFill>
                  <a:srgbClr val="FFFF00"/>
                </a:solidFill>
                <a:latin typeface="宋体" panose="02010600030101010101" pitchFamily="2" charset="-122"/>
              </a:rPr>
              <a:t>方，</a:t>
            </a:r>
            <a:endParaRPr lang="en-US" altLang="zh-CN" sz="2100" b="1" dirty="0">
              <a:solidFill>
                <a:srgbClr val="FFFF00"/>
              </a:solidFill>
              <a:latin typeface="宋体" panose="02010600030101010101" pitchFamily="2" charset="-122"/>
            </a:endParaRPr>
          </a:p>
          <a:p>
            <a:pPr algn="ctr">
              <a:defRPr/>
            </a:pPr>
            <a:r>
              <a:rPr lang="zh-CN" altLang="en-US" sz="2100" b="1" dirty="0">
                <a:solidFill>
                  <a:srgbClr val="FFFF00"/>
                </a:solidFill>
                <a:latin typeface="宋体" panose="02010600030101010101" pitchFamily="2" charset="-122"/>
              </a:rPr>
              <a:t>减号在中央．</a:t>
            </a:r>
            <a:endParaRPr lang="zh-CN" altLang="en-US" sz="2100" b="1" dirty="0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  <p:sp>
        <p:nvSpPr>
          <p:cNvPr id="51212" name="TextBox 43"/>
          <p:cNvSpPr txBox="1">
            <a:spLocks noChangeArrowheads="1"/>
          </p:cNvSpPr>
          <p:nvPr/>
        </p:nvSpPr>
        <p:spPr bwMode="auto">
          <a:xfrm>
            <a:off x="1385888" y="1076121"/>
            <a:ext cx="108715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latin typeface="Times New Roman" panose="02020603050405020304" pitchFamily="18" charset="0"/>
              </a:rPr>
              <a:t>(1)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+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y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2</a:t>
            </a:r>
            <a:endParaRPr lang="zh-CN" altLang="en-US" sz="2100" b="1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213" name="TextBox 44"/>
          <p:cNvSpPr txBox="1">
            <a:spLocks noChangeArrowheads="1"/>
          </p:cNvSpPr>
          <p:nvPr/>
        </p:nvSpPr>
        <p:spPr bwMode="auto">
          <a:xfrm>
            <a:off x="1384438" y="1643980"/>
            <a:ext cx="106792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latin typeface="Times New Roman" panose="02020603050405020304" pitchFamily="18" charset="0"/>
              </a:rPr>
              <a:t>(2)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–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y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2</a:t>
            </a:r>
            <a:endParaRPr lang="zh-CN" altLang="en-US" sz="2100" b="1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214" name="TextBox 45"/>
          <p:cNvSpPr txBox="1">
            <a:spLocks noChangeArrowheads="1"/>
          </p:cNvSpPr>
          <p:nvPr/>
        </p:nvSpPr>
        <p:spPr bwMode="auto">
          <a:xfrm>
            <a:off x="1392019" y="2283990"/>
            <a:ext cx="120257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latin typeface="Times New Roman" panose="02020603050405020304" pitchFamily="18" charset="0"/>
              </a:rPr>
              <a:t>(3)–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–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y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2</a:t>
            </a:r>
            <a:endParaRPr lang="zh-CN" altLang="en-US" sz="2100" b="1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3327400" y="2334324"/>
            <a:ext cx="1087157" cy="41549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3544888" y="2907630"/>
            <a:ext cx="753732" cy="41549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100" b="1" baseline="30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217" name="TextBox 49"/>
          <p:cNvSpPr txBox="1">
            <a:spLocks noChangeArrowheads="1"/>
          </p:cNvSpPr>
          <p:nvPr/>
        </p:nvSpPr>
        <p:spPr bwMode="auto">
          <a:xfrm>
            <a:off x="1392019" y="2928049"/>
            <a:ext cx="122180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latin typeface="Times New Roman" panose="02020603050405020304" pitchFamily="18" charset="0"/>
              </a:rPr>
              <a:t>(4)–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+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y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2</a:t>
            </a:r>
            <a:endParaRPr lang="zh-CN" altLang="en-US" sz="2100" b="1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218" name="TextBox 50"/>
          <p:cNvSpPr txBox="1">
            <a:spLocks noChangeArrowheads="1"/>
          </p:cNvSpPr>
          <p:nvPr/>
        </p:nvSpPr>
        <p:spPr bwMode="auto">
          <a:xfrm>
            <a:off x="1385888" y="3588668"/>
            <a:ext cx="133722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latin typeface="Times New Roman" panose="02020603050405020304" pitchFamily="18" charset="0"/>
              </a:rPr>
              <a:t>(5)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–25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y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2</a:t>
            </a:r>
            <a:endParaRPr lang="zh-CN" altLang="en-US" sz="2100" b="1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TextBox 51"/>
          <p:cNvSpPr txBox="1">
            <a:spLocks noChangeArrowheads="1"/>
          </p:cNvSpPr>
          <p:nvPr/>
        </p:nvSpPr>
        <p:spPr bwMode="auto">
          <a:xfrm>
            <a:off x="3241675" y="3575968"/>
            <a:ext cx="1611339" cy="41549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+5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–5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2100" b="1" baseline="30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220" name="TextBox 52"/>
          <p:cNvSpPr txBox="1">
            <a:spLocks noChangeArrowheads="1"/>
          </p:cNvSpPr>
          <p:nvPr/>
        </p:nvSpPr>
        <p:spPr bwMode="auto">
          <a:xfrm>
            <a:off x="1385888" y="4116388"/>
            <a:ext cx="106792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latin typeface="Times New Roman" panose="02020603050405020304" pitchFamily="18" charset="0"/>
              </a:rPr>
              <a:t>(6)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m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–1</a:t>
            </a:r>
            <a:endParaRPr lang="zh-CN" altLang="en-US" sz="2100" b="1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TextBox 53"/>
          <p:cNvSpPr txBox="1">
            <a:spLocks noChangeArrowheads="1"/>
          </p:cNvSpPr>
          <p:nvPr/>
        </p:nvSpPr>
        <p:spPr bwMode="auto">
          <a:xfrm>
            <a:off x="3079750" y="4139967"/>
            <a:ext cx="1521570" cy="41549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+1)(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–1)</a:t>
            </a:r>
            <a:endParaRPr lang="zh-CN" altLang="en-US" sz="2100" b="1" baseline="30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8" name="组合 2"/>
          <p:cNvGrpSpPr/>
          <p:nvPr/>
        </p:nvGrpSpPr>
        <p:grpSpPr bwMode="auto">
          <a:xfrm>
            <a:off x="-20128" y="-63252"/>
            <a:ext cx="2006600" cy="477837"/>
            <a:chOff x="123" y="40"/>
            <a:chExt cx="3160" cy="752"/>
          </a:xfrm>
        </p:grpSpPr>
        <p:cxnSp>
          <p:nvCxnSpPr>
            <p:cNvPr id="29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1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6" grpId="0"/>
      <p:bldP spid="34" grpId="0"/>
      <p:bldP spid="35" grpId="0"/>
      <p:bldP spid="48" grpId="0" bldLvl="0" animBg="1"/>
      <p:bldP spid="49" grpId="0" bldLvl="0" animBg="1"/>
      <p:bldP spid="52" grpId="0" bldLvl="0" animBg="1"/>
      <p:bldP spid="5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249" name="Object 4"/>
          <p:cNvGraphicFramePr/>
          <p:nvPr/>
        </p:nvGraphicFramePr>
        <p:xfrm>
          <a:off x="1605975" y="1475225"/>
          <a:ext cx="1681162" cy="4964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949" name="" r:id="rId1" imgW="686435" imgH="228600" progId="Equation.DSMT4">
                  <p:embed/>
                </p:oleObj>
              </mc:Choice>
              <mc:Fallback>
                <p:oleObj name="" r:id="rId1" imgW="686435" imgH="228600" progId="Equation.DSMT4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5975" y="1475225"/>
                        <a:ext cx="1681162" cy="49646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1213588" y="1094735"/>
            <a:ext cx="2486025" cy="431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例</a:t>
            </a:r>
            <a:r>
              <a:rPr lang="en-US" altLang="zh-CN" sz="22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 </a:t>
            </a:r>
            <a:r>
              <a:rPr lang="zh-CN" altLang="en-US" sz="2200" b="1" dirty="0">
                <a:latin typeface="+mn-lt"/>
                <a:ea typeface="楷体" panose="02010609060101010101" pitchFamily="49" charset="-122"/>
              </a:rPr>
              <a:t>分解因式： </a:t>
            </a:r>
            <a:endParaRPr lang="zh-CN" altLang="en-US" sz="2200" b="1" dirty="0">
              <a:latin typeface="+mn-lt"/>
              <a:ea typeface="楷体" panose="02010609060101010101" pitchFamily="49" charset="-122"/>
            </a:endParaRPr>
          </a:p>
        </p:txBody>
      </p:sp>
      <p:graphicFrame>
        <p:nvGraphicFramePr>
          <p:cNvPr id="25" name="Object 8"/>
          <p:cNvGraphicFramePr/>
          <p:nvPr/>
        </p:nvGraphicFramePr>
        <p:xfrm>
          <a:off x="3113088" y="1924050"/>
          <a:ext cx="1512887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950" name="" r:id="rId3" imgW="622300" imgH="228600" progId="Equation.DSMT4">
                  <p:embed/>
                </p:oleObj>
              </mc:Choice>
              <mc:Fallback>
                <p:oleObj name="" r:id="rId3" imgW="622300" imgH="228600" progId="Equation.DSMT4">
                  <p:embed/>
                  <p:pic>
                    <p:nvPicPr>
                      <p:cNvPr id="0" name="Object 8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3088" y="1924050"/>
                        <a:ext cx="1512887" cy="539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11"/>
          <p:cNvGraphicFramePr/>
          <p:nvPr/>
        </p:nvGraphicFramePr>
        <p:xfrm>
          <a:off x="4679950" y="1931988"/>
          <a:ext cx="2592388" cy="531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951" name="" r:id="rId5" imgW="1270000" imgH="203200" progId="Equation.DSMT4">
                  <p:embed/>
                </p:oleObj>
              </mc:Choice>
              <mc:Fallback>
                <p:oleObj name="" r:id="rId5" imgW="1270000" imgH="203200" progId="Equation.DSMT4">
                  <p:embed/>
                  <p:pic>
                    <p:nvPicPr>
                      <p:cNvPr id="0" name="Object 11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9950" y="1931988"/>
                        <a:ext cx="2592388" cy="531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253" name="Object 12"/>
          <p:cNvGraphicFramePr/>
          <p:nvPr/>
        </p:nvGraphicFramePr>
        <p:xfrm>
          <a:off x="4354513" y="1493239"/>
          <a:ext cx="2460926" cy="4292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952" name="" r:id="rId7" imgW="1372870" imgH="228600" progId="Equation.DSMT4">
                  <p:embed/>
                </p:oleObj>
              </mc:Choice>
              <mc:Fallback>
                <p:oleObj name="" r:id="rId7" imgW="1372870" imgH="228600" progId="Equation.DSMT4">
                  <p:embed/>
                  <p:pic>
                    <p:nvPicPr>
                      <p:cNvPr id="0" name="Object 12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4513" y="1493239"/>
                        <a:ext cx="2460926" cy="42922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 Box 15"/>
          <p:cNvSpPr txBox="1">
            <a:spLocks noChangeArrowheads="1"/>
          </p:cNvSpPr>
          <p:nvPr/>
        </p:nvSpPr>
        <p:spPr bwMode="auto">
          <a:xfrm>
            <a:off x="5275263" y="2678113"/>
            <a:ext cx="48577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300" i="1">
                <a:solidFill>
                  <a:srgbClr val="0000FF"/>
                </a:solidFill>
                <a:latin typeface="+mn-lt"/>
              </a:rPr>
              <a:t>a</a:t>
            </a:r>
            <a:endParaRPr lang="en-US" altLang="zh-CN" sz="3300" i="1">
              <a:solidFill>
                <a:srgbClr val="0000FF"/>
              </a:solidFill>
              <a:latin typeface="+mn-lt"/>
            </a:endParaRPr>
          </a:p>
        </p:txBody>
      </p:sp>
      <p:sp>
        <p:nvSpPr>
          <p:cNvPr id="32" name="Text Box 16"/>
          <p:cNvSpPr txBox="1">
            <a:spLocks noChangeArrowheads="1"/>
          </p:cNvSpPr>
          <p:nvPr/>
        </p:nvSpPr>
        <p:spPr bwMode="auto">
          <a:xfrm>
            <a:off x="6192838" y="2701925"/>
            <a:ext cx="485775" cy="59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300" i="1">
                <a:solidFill>
                  <a:srgbClr val="0000FF"/>
                </a:solidFill>
                <a:latin typeface="+mn-lt"/>
              </a:rPr>
              <a:t>a</a:t>
            </a:r>
            <a:endParaRPr lang="en-US" altLang="zh-CN" sz="3300" i="1">
              <a:solidFill>
                <a:srgbClr val="0000FF"/>
              </a:solidFill>
              <a:latin typeface="+mn-lt"/>
            </a:endParaRPr>
          </a:p>
        </p:txBody>
      </p:sp>
      <p:sp>
        <p:nvSpPr>
          <p:cNvPr id="33" name="Text Box 21"/>
          <p:cNvSpPr txBox="1">
            <a:spLocks noChangeArrowheads="1"/>
          </p:cNvSpPr>
          <p:nvPr/>
        </p:nvSpPr>
        <p:spPr bwMode="auto">
          <a:xfrm>
            <a:off x="5761038" y="2746375"/>
            <a:ext cx="48577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i="1">
                <a:latin typeface="+mn-lt"/>
              </a:rPr>
              <a:t>b</a:t>
            </a:r>
            <a:endParaRPr lang="en-US" altLang="zh-CN" sz="3000" i="1">
              <a:latin typeface="+mn-lt"/>
            </a:endParaRPr>
          </a:p>
        </p:txBody>
      </p:sp>
      <p:sp>
        <p:nvSpPr>
          <p:cNvPr id="34" name="Text Box 22"/>
          <p:cNvSpPr txBox="1">
            <a:spLocks noChangeArrowheads="1"/>
          </p:cNvSpPr>
          <p:nvPr/>
        </p:nvSpPr>
        <p:spPr bwMode="auto">
          <a:xfrm>
            <a:off x="6678613" y="2746375"/>
            <a:ext cx="48577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i="1">
                <a:latin typeface="+mn-lt"/>
              </a:rPr>
              <a:t>b</a:t>
            </a:r>
            <a:endParaRPr lang="en-US" altLang="zh-CN" sz="3000" i="1">
              <a:latin typeface="+mn-lt"/>
            </a:endParaRPr>
          </a:p>
        </p:txBody>
      </p:sp>
      <p:grpSp>
        <p:nvGrpSpPr>
          <p:cNvPr id="2" name="Group 71"/>
          <p:cNvGrpSpPr/>
          <p:nvPr/>
        </p:nvGrpSpPr>
        <p:grpSpPr bwMode="auto">
          <a:xfrm>
            <a:off x="5113338" y="2733675"/>
            <a:ext cx="2105025" cy="598488"/>
            <a:chOff x="3470" y="2633"/>
            <a:chExt cx="1769" cy="503"/>
          </a:xfrm>
        </p:grpSpPr>
        <p:sp>
          <p:nvSpPr>
            <p:cNvPr id="53259" name="Text Box 24"/>
            <p:cNvSpPr txBox="1">
              <a:spLocks noChangeArrowheads="1"/>
            </p:cNvSpPr>
            <p:nvPr/>
          </p:nvSpPr>
          <p:spPr bwMode="auto">
            <a:xfrm>
              <a:off x="3470" y="2644"/>
              <a:ext cx="318" cy="4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700" dirty="0" smtClean="0">
                  <a:latin typeface="+mn-lt"/>
                </a:rPr>
                <a:t>(</a:t>
              </a:r>
              <a:endParaRPr lang="en-US" altLang="zh-CN" sz="2700" i="1" dirty="0">
                <a:latin typeface="+mn-lt"/>
              </a:endParaRPr>
            </a:p>
          </p:txBody>
        </p:sp>
        <p:sp>
          <p:nvSpPr>
            <p:cNvPr id="53260" name="Text Box 25"/>
            <p:cNvSpPr txBox="1">
              <a:spLocks noChangeArrowheads="1"/>
            </p:cNvSpPr>
            <p:nvPr/>
          </p:nvSpPr>
          <p:spPr bwMode="auto">
            <a:xfrm>
              <a:off x="3787" y="2767"/>
              <a:ext cx="408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00">
                  <a:latin typeface="+mn-lt"/>
                </a:rPr>
                <a:t> </a:t>
              </a:r>
              <a:r>
                <a:rPr lang="en-US" altLang="zh-CN" sz="100">
                  <a:latin typeface="+mn-lt"/>
                </a:rPr>
                <a:t>+</a:t>
              </a:r>
              <a:endParaRPr lang="en-US" altLang="zh-CN" sz="100" i="1">
                <a:latin typeface="+mn-lt"/>
              </a:endParaRPr>
            </a:p>
          </p:txBody>
        </p:sp>
        <p:sp>
          <p:nvSpPr>
            <p:cNvPr id="53261" name="Text Box 26"/>
            <p:cNvSpPr txBox="1">
              <a:spLocks noChangeArrowheads="1"/>
            </p:cNvSpPr>
            <p:nvPr/>
          </p:nvSpPr>
          <p:spPr bwMode="auto">
            <a:xfrm>
              <a:off x="4150" y="2644"/>
              <a:ext cx="363" cy="4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700" dirty="0" smtClean="0">
                  <a:latin typeface="+mn-lt"/>
                </a:rPr>
                <a:t>)</a:t>
              </a:r>
              <a:endParaRPr lang="en-US" altLang="zh-CN" sz="2700" dirty="0">
                <a:latin typeface="+mn-lt"/>
              </a:endParaRPr>
            </a:p>
          </p:txBody>
        </p:sp>
        <p:sp>
          <p:nvSpPr>
            <p:cNvPr id="53262" name="Text Box 27"/>
            <p:cNvSpPr txBox="1">
              <a:spLocks noChangeArrowheads="1"/>
            </p:cNvSpPr>
            <p:nvPr/>
          </p:nvSpPr>
          <p:spPr bwMode="auto">
            <a:xfrm>
              <a:off x="4286" y="2663"/>
              <a:ext cx="272" cy="4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700" dirty="0" smtClean="0">
                  <a:latin typeface="+mn-lt"/>
                </a:rPr>
                <a:t>(</a:t>
              </a:r>
              <a:endParaRPr lang="en-US" altLang="zh-CN" sz="2700" dirty="0">
                <a:latin typeface="+mn-lt"/>
              </a:endParaRPr>
            </a:p>
          </p:txBody>
        </p:sp>
        <p:sp>
          <p:nvSpPr>
            <p:cNvPr id="53263" name="Text Box 28"/>
            <p:cNvSpPr txBox="1">
              <a:spLocks noChangeArrowheads="1"/>
            </p:cNvSpPr>
            <p:nvPr/>
          </p:nvSpPr>
          <p:spPr bwMode="auto">
            <a:xfrm>
              <a:off x="4603" y="2633"/>
              <a:ext cx="227" cy="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300" dirty="0" smtClean="0">
                  <a:latin typeface="+mn-lt"/>
                </a:rPr>
                <a:t>–</a:t>
              </a:r>
              <a:endParaRPr lang="en-US" altLang="zh-CN" sz="3300" dirty="0">
                <a:latin typeface="+mn-lt"/>
              </a:endParaRPr>
            </a:p>
          </p:txBody>
        </p:sp>
        <p:sp>
          <p:nvSpPr>
            <p:cNvPr id="53264" name="Text Box 29"/>
            <p:cNvSpPr txBox="1">
              <a:spLocks noChangeArrowheads="1"/>
            </p:cNvSpPr>
            <p:nvPr/>
          </p:nvSpPr>
          <p:spPr bwMode="auto">
            <a:xfrm>
              <a:off x="4967" y="2659"/>
              <a:ext cx="272" cy="4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700" dirty="0" smtClean="0">
                  <a:latin typeface="+mn-lt"/>
                </a:rPr>
                <a:t>)</a:t>
              </a:r>
              <a:endParaRPr lang="en-US" altLang="zh-CN" sz="2700" dirty="0">
                <a:latin typeface="+mn-lt"/>
              </a:endParaRPr>
            </a:p>
          </p:txBody>
        </p:sp>
      </p:grpSp>
      <p:sp>
        <p:nvSpPr>
          <p:cNvPr id="42" name="Text Box 30"/>
          <p:cNvSpPr txBox="1">
            <a:spLocks noChangeArrowheads="1"/>
          </p:cNvSpPr>
          <p:nvPr/>
        </p:nvSpPr>
        <p:spPr bwMode="auto">
          <a:xfrm>
            <a:off x="3275013" y="2733675"/>
            <a:ext cx="194468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i="1" dirty="0">
                <a:solidFill>
                  <a:srgbClr val="0000FF"/>
                </a:solidFill>
                <a:latin typeface="+mn-lt"/>
              </a:rPr>
              <a:t>a</a:t>
            </a:r>
            <a:r>
              <a:rPr lang="en-US" altLang="zh-CN" sz="3000" baseline="30000" dirty="0">
                <a:solidFill>
                  <a:srgbClr val="0000FF"/>
                </a:solidFill>
                <a:latin typeface="+mn-lt"/>
              </a:rPr>
              <a:t>2   </a:t>
            </a:r>
            <a:r>
              <a:rPr lang="en-US" altLang="zh-CN" sz="3000" dirty="0" smtClean="0">
                <a:latin typeface="+mn-lt"/>
              </a:rPr>
              <a:t>– </a:t>
            </a:r>
            <a:r>
              <a:rPr lang="en-US" altLang="zh-CN" sz="3000" i="1" dirty="0">
                <a:latin typeface="+mn-lt"/>
              </a:rPr>
              <a:t>b</a:t>
            </a:r>
            <a:r>
              <a:rPr lang="en-US" altLang="zh-CN" sz="3000" baseline="30000" dirty="0">
                <a:latin typeface="+mn-lt"/>
              </a:rPr>
              <a:t>2   </a:t>
            </a:r>
            <a:r>
              <a:rPr lang="en-US" altLang="zh-CN" sz="3000" dirty="0">
                <a:latin typeface="+mn-lt"/>
              </a:rPr>
              <a:t>=</a:t>
            </a:r>
            <a:endParaRPr lang="en-US" altLang="zh-CN" sz="3000" dirty="0">
              <a:latin typeface="+mn-lt"/>
            </a:endParaRPr>
          </a:p>
        </p:txBody>
      </p:sp>
      <p:sp>
        <p:nvSpPr>
          <p:cNvPr id="43" name="Rectangle 4"/>
          <p:cNvSpPr>
            <a:spLocks noChangeArrowheads="1"/>
          </p:cNvSpPr>
          <p:nvPr/>
        </p:nvSpPr>
        <p:spPr bwMode="auto">
          <a:xfrm>
            <a:off x="1378445" y="1980079"/>
            <a:ext cx="248443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解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: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(1)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式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=</a:t>
            </a:r>
            <a:endParaRPr lang="en-US" altLang="zh-CN" sz="24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44" name="Text Box 46"/>
          <p:cNvSpPr txBox="1">
            <a:spLocks noChangeArrowheads="1"/>
          </p:cNvSpPr>
          <p:nvPr/>
        </p:nvSpPr>
        <p:spPr bwMode="auto">
          <a:xfrm>
            <a:off x="3221038" y="1922463"/>
            <a:ext cx="757237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>
                <a:solidFill>
                  <a:srgbClr val="0000FF"/>
                </a:solidFill>
                <a:latin typeface="+mn-lt"/>
              </a:rPr>
              <a:t>2</a:t>
            </a:r>
            <a:r>
              <a:rPr lang="en-US" altLang="zh-CN" sz="3000" i="1">
                <a:solidFill>
                  <a:srgbClr val="0000FF"/>
                </a:solidFill>
                <a:latin typeface="+mn-lt"/>
              </a:rPr>
              <a:t>x</a:t>
            </a:r>
            <a:endParaRPr lang="en-US" altLang="zh-CN" sz="3000" i="1">
              <a:solidFill>
                <a:srgbClr val="0000FF"/>
              </a:solidFill>
              <a:latin typeface="+mn-lt"/>
            </a:endParaRPr>
          </a:p>
        </p:txBody>
      </p:sp>
      <p:sp>
        <p:nvSpPr>
          <p:cNvPr id="45" name="Line 47"/>
          <p:cNvSpPr>
            <a:spLocks noChangeShapeType="1"/>
          </p:cNvSpPr>
          <p:nvPr/>
        </p:nvSpPr>
        <p:spPr bwMode="auto">
          <a:xfrm>
            <a:off x="3544888" y="2354263"/>
            <a:ext cx="0" cy="485775"/>
          </a:xfrm>
          <a:prstGeom prst="line">
            <a:avLst/>
          </a:prstGeom>
          <a:noFill/>
          <a:ln w="28575">
            <a:solidFill>
              <a:srgbClr val="0000FF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 sz="135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6" name="Text Box 48"/>
          <p:cNvSpPr txBox="1">
            <a:spLocks noChangeArrowheads="1"/>
          </p:cNvSpPr>
          <p:nvPr/>
        </p:nvSpPr>
        <p:spPr bwMode="auto">
          <a:xfrm>
            <a:off x="4192588" y="1922463"/>
            <a:ext cx="32385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>
                <a:latin typeface="+mn-lt"/>
              </a:rPr>
              <a:t>3</a:t>
            </a:r>
            <a:endParaRPr lang="en-US" altLang="zh-CN" sz="3000">
              <a:latin typeface="+mn-lt"/>
            </a:endParaRPr>
          </a:p>
        </p:txBody>
      </p:sp>
      <p:sp>
        <p:nvSpPr>
          <p:cNvPr id="47" name="Line 49"/>
          <p:cNvSpPr>
            <a:spLocks noChangeShapeType="1"/>
          </p:cNvSpPr>
          <p:nvPr/>
        </p:nvSpPr>
        <p:spPr bwMode="auto">
          <a:xfrm>
            <a:off x="4356100" y="2354263"/>
            <a:ext cx="0" cy="485775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 sz="135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8" name="Line 56"/>
          <p:cNvSpPr>
            <a:spLocks noChangeShapeType="1"/>
          </p:cNvSpPr>
          <p:nvPr/>
        </p:nvSpPr>
        <p:spPr bwMode="auto">
          <a:xfrm>
            <a:off x="6354763" y="2354263"/>
            <a:ext cx="0" cy="485775"/>
          </a:xfrm>
          <a:prstGeom prst="line">
            <a:avLst/>
          </a:prstGeom>
          <a:noFill/>
          <a:ln w="28575">
            <a:solidFill>
              <a:srgbClr val="0000FF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 sz="135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9" name="Line 57"/>
          <p:cNvSpPr>
            <a:spLocks noChangeShapeType="1"/>
          </p:cNvSpPr>
          <p:nvPr/>
        </p:nvSpPr>
        <p:spPr bwMode="auto">
          <a:xfrm>
            <a:off x="5437188" y="2354263"/>
            <a:ext cx="0" cy="485775"/>
          </a:xfrm>
          <a:prstGeom prst="line">
            <a:avLst/>
          </a:prstGeom>
          <a:noFill/>
          <a:ln w="28575">
            <a:solidFill>
              <a:srgbClr val="0000FF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 sz="135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50" name="Text Box 58"/>
          <p:cNvSpPr txBox="1">
            <a:spLocks noChangeArrowheads="1"/>
          </p:cNvSpPr>
          <p:nvPr/>
        </p:nvSpPr>
        <p:spPr bwMode="auto">
          <a:xfrm>
            <a:off x="5113338" y="1903413"/>
            <a:ext cx="75565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>
                <a:solidFill>
                  <a:srgbClr val="0000FF"/>
                </a:solidFill>
                <a:latin typeface="+mn-lt"/>
              </a:rPr>
              <a:t>2</a:t>
            </a:r>
            <a:r>
              <a:rPr lang="en-US" altLang="zh-CN" sz="3000" i="1">
                <a:solidFill>
                  <a:srgbClr val="0000FF"/>
                </a:solidFill>
                <a:latin typeface="+mn-lt"/>
              </a:rPr>
              <a:t>x</a:t>
            </a:r>
            <a:endParaRPr lang="en-US" altLang="zh-CN" sz="3000" i="1">
              <a:solidFill>
                <a:srgbClr val="0000FF"/>
              </a:solidFill>
              <a:latin typeface="+mn-lt"/>
            </a:endParaRPr>
          </a:p>
        </p:txBody>
      </p:sp>
      <p:sp>
        <p:nvSpPr>
          <p:cNvPr id="51" name="Text Box 61"/>
          <p:cNvSpPr txBox="1">
            <a:spLocks noChangeArrowheads="1"/>
          </p:cNvSpPr>
          <p:nvPr/>
        </p:nvSpPr>
        <p:spPr bwMode="auto">
          <a:xfrm>
            <a:off x="6127750" y="1901825"/>
            <a:ext cx="757238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>
                <a:solidFill>
                  <a:srgbClr val="0000FF"/>
                </a:solidFill>
                <a:latin typeface="+mn-lt"/>
              </a:rPr>
              <a:t>2</a:t>
            </a:r>
            <a:r>
              <a:rPr lang="en-US" altLang="zh-CN" sz="3000" i="1">
                <a:solidFill>
                  <a:srgbClr val="0000FF"/>
                </a:solidFill>
                <a:latin typeface="+mn-lt"/>
              </a:rPr>
              <a:t>x</a:t>
            </a:r>
            <a:endParaRPr lang="en-US" altLang="zh-CN" sz="3000" i="1">
              <a:solidFill>
                <a:srgbClr val="0000FF"/>
              </a:solidFill>
              <a:latin typeface="+mn-lt"/>
            </a:endParaRPr>
          </a:p>
        </p:txBody>
      </p:sp>
      <p:sp>
        <p:nvSpPr>
          <p:cNvPr id="52" name="Line 67"/>
          <p:cNvSpPr>
            <a:spLocks noChangeShapeType="1"/>
          </p:cNvSpPr>
          <p:nvPr/>
        </p:nvSpPr>
        <p:spPr bwMode="auto">
          <a:xfrm>
            <a:off x="6894513" y="2354263"/>
            <a:ext cx="0" cy="485775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 sz="135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53" name="Text Box 68"/>
          <p:cNvSpPr txBox="1">
            <a:spLocks noChangeArrowheads="1"/>
          </p:cNvSpPr>
          <p:nvPr/>
        </p:nvSpPr>
        <p:spPr bwMode="auto">
          <a:xfrm>
            <a:off x="5759450" y="1890713"/>
            <a:ext cx="37782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>
                <a:latin typeface="+mn-lt"/>
              </a:rPr>
              <a:t>3</a:t>
            </a:r>
            <a:endParaRPr lang="en-US" altLang="zh-CN" sz="3000">
              <a:latin typeface="+mn-lt"/>
            </a:endParaRPr>
          </a:p>
        </p:txBody>
      </p:sp>
      <p:sp>
        <p:nvSpPr>
          <p:cNvPr id="54" name="Line 69"/>
          <p:cNvSpPr>
            <a:spLocks noChangeShapeType="1"/>
          </p:cNvSpPr>
          <p:nvPr/>
        </p:nvSpPr>
        <p:spPr bwMode="auto">
          <a:xfrm>
            <a:off x="5922963" y="2354263"/>
            <a:ext cx="0" cy="485775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 sz="135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55" name="Text Box 70"/>
          <p:cNvSpPr txBox="1">
            <a:spLocks noChangeArrowheads="1"/>
          </p:cNvSpPr>
          <p:nvPr/>
        </p:nvSpPr>
        <p:spPr bwMode="auto">
          <a:xfrm>
            <a:off x="6764338" y="1901825"/>
            <a:ext cx="32385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>
                <a:latin typeface="+mn-lt"/>
              </a:rPr>
              <a:t>3</a:t>
            </a:r>
            <a:endParaRPr lang="en-US" altLang="zh-CN" sz="3000">
              <a:latin typeface="+mn-lt"/>
            </a:endParaRPr>
          </a:p>
        </p:txBody>
      </p:sp>
      <p:graphicFrame>
        <p:nvGraphicFramePr>
          <p:cNvPr id="56" name="Object 72"/>
          <p:cNvGraphicFramePr/>
          <p:nvPr/>
        </p:nvGraphicFramePr>
        <p:xfrm>
          <a:off x="3116263" y="1028060"/>
          <a:ext cx="4424362" cy="56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953" name="" r:id="rId9" imgW="2322195" imgH="254000" progId="Equation.DSMT4">
                  <p:embed/>
                </p:oleObj>
              </mc:Choice>
              <mc:Fallback>
                <p:oleObj name="" r:id="rId9" imgW="2322195" imgH="254000" progId="Equation.DSMT4">
                  <p:embed/>
                  <p:pic>
                    <p:nvPicPr>
                      <p:cNvPr id="0" name="Object 72"/>
                      <p:cNvPicPr>
                        <a:picLocks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6263" y="1028060"/>
                        <a:ext cx="4424362" cy="565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" name="Rectangle 4"/>
          <p:cNvSpPr>
            <a:spLocks noChangeArrowheads="1"/>
          </p:cNvSpPr>
          <p:nvPr/>
        </p:nvSpPr>
        <p:spPr bwMode="auto">
          <a:xfrm>
            <a:off x="1817687" y="3813174"/>
            <a:ext cx="6960553" cy="524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(2)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r>
              <a:rPr lang="en-US" altLang="zh-CN" sz="2400" b="1" kern="1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/>
              </a:rPr>
              <a:t>=[</a:t>
            </a:r>
            <a:r>
              <a:rPr lang="zh-CN" altLang="zh-CN" sz="2400" b="1" kern="1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/>
              </a:rPr>
              <a:t>（</a:t>
            </a:r>
            <a:r>
              <a:rPr lang="en-US" altLang="zh-CN" sz="2400" b="1" i="1" kern="100" dirty="0" err="1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/>
              </a:rPr>
              <a:t>x</a:t>
            </a:r>
            <a:r>
              <a:rPr lang="en-US" altLang="zh-CN" sz="2400" b="1" kern="100" dirty="0" err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/>
              </a:rPr>
              <a:t>+p</a:t>
            </a:r>
            <a:r>
              <a:rPr lang="zh-CN" altLang="zh-CN" sz="2400" b="1" kern="1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/>
              </a:rPr>
              <a:t>）</a:t>
            </a:r>
            <a:r>
              <a:rPr lang="en-US" altLang="zh-CN" sz="2400" b="1" kern="1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/>
              </a:rPr>
              <a:t>+</a:t>
            </a:r>
            <a:r>
              <a:rPr lang="zh-CN" altLang="zh-CN" sz="2400" b="1" kern="100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/>
              </a:rPr>
              <a:t>（</a:t>
            </a:r>
            <a:r>
              <a:rPr lang="en-US" altLang="zh-CN" sz="2400" b="1" i="1" kern="100" dirty="0" err="1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/>
              </a:rPr>
              <a:t>x</a:t>
            </a:r>
            <a:r>
              <a:rPr lang="en-US" altLang="zh-CN" sz="2400" b="1" kern="100" dirty="0" err="1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/>
              </a:rPr>
              <a:t>+q</a:t>
            </a:r>
            <a:r>
              <a:rPr lang="zh-CN" altLang="zh-CN" sz="2400" b="1" kern="1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/>
              </a:rPr>
              <a:t>）</a:t>
            </a:r>
            <a:r>
              <a:rPr lang="en-US" altLang="zh-CN" sz="2400" b="1" kern="1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/>
              </a:rPr>
              <a:t>]</a:t>
            </a:r>
            <a:r>
              <a:rPr lang="zh-CN" altLang="zh-CN" sz="2400" b="1" kern="1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/>
              </a:rPr>
              <a:t>×</a:t>
            </a:r>
            <a:r>
              <a:rPr lang="en-US" altLang="zh-CN" sz="2400" b="1" kern="1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/>
              </a:rPr>
              <a:t>[</a:t>
            </a:r>
            <a:r>
              <a:rPr lang="zh-CN" altLang="zh-CN" sz="2400" b="1" kern="100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/>
              </a:rPr>
              <a:t>（</a:t>
            </a:r>
            <a:r>
              <a:rPr lang="en-US" altLang="zh-CN" sz="2400" b="1" i="1" kern="100" dirty="0" err="1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/>
              </a:rPr>
              <a:t>x</a:t>
            </a:r>
            <a:r>
              <a:rPr lang="en-US" altLang="zh-CN" sz="2400" b="1" kern="100" dirty="0" err="1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/>
              </a:rPr>
              <a:t>+p</a:t>
            </a:r>
            <a:r>
              <a:rPr lang="zh-CN" altLang="zh-CN" sz="2400" b="1" kern="1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/>
              </a:rPr>
              <a:t>）</a:t>
            </a:r>
            <a:r>
              <a:rPr lang="en-US" altLang="zh-CN" sz="2400" b="1" kern="1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/>
              </a:rPr>
              <a:t>-</a:t>
            </a:r>
            <a:r>
              <a:rPr lang="zh-CN" altLang="zh-CN" sz="2400" b="1" kern="100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/>
              </a:rPr>
              <a:t>（</a:t>
            </a:r>
            <a:r>
              <a:rPr lang="en-US" altLang="zh-CN" sz="2400" b="1" i="1" kern="100" dirty="0" err="1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/>
              </a:rPr>
              <a:t>x</a:t>
            </a:r>
            <a:r>
              <a:rPr lang="en-US" altLang="zh-CN" sz="2400" b="1" kern="100" dirty="0" err="1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/>
              </a:rPr>
              <a:t>+q</a:t>
            </a:r>
            <a:r>
              <a:rPr lang="zh-CN" altLang="zh-CN" sz="2400" b="1" kern="1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/>
              </a:rPr>
              <a:t>）</a:t>
            </a:r>
            <a:r>
              <a:rPr lang="en-US" altLang="zh-CN" sz="2400" b="1" kern="1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/>
              </a:rPr>
              <a:t>]</a:t>
            </a:r>
            <a:endParaRPr lang="en-US" altLang="zh-CN" sz="2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aphicFrame>
        <p:nvGraphicFramePr>
          <p:cNvPr id="58" name="Object 74"/>
          <p:cNvGraphicFramePr/>
          <p:nvPr/>
        </p:nvGraphicFramePr>
        <p:xfrm>
          <a:off x="2935288" y="4387850"/>
          <a:ext cx="2538412" cy="452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954" name="" r:id="rId11" imgW="1333500" imgH="203200" progId="Equation.DSMT4">
                  <p:embed/>
                </p:oleObj>
              </mc:Choice>
              <mc:Fallback>
                <p:oleObj name="" r:id="rId11" imgW="1333500" imgH="203200" progId="Equation.DSMT4">
                  <p:embed/>
                  <p:pic>
                    <p:nvPicPr>
                      <p:cNvPr id="0" name="Object 74"/>
                      <p:cNvPicPr>
                        <a:picLocks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35288" y="4387850"/>
                        <a:ext cx="2538412" cy="452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" name="Line 75"/>
          <p:cNvSpPr>
            <a:spLocks noChangeShapeType="1"/>
          </p:cNvSpPr>
          <p:nvPr/>
        </p:nvSpPr>
        <p:spPr bwMode="auto">
          <a:xfrm flipH="1">
            <a:off x="5813425" y="3219450"/>
            <a:ext cx="541338" cy="647700"/>
          </a:xfrm>
          <a:prstGeom prst="line">
            <a:avLst/>
          </a:prstGeom>
          <a:noFill/>
          <a:ln w="28575">
            <a:solidFill>
              <a:srgbClr val="0000FF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 sz="135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60" name="Line 76"/>
          <p:cNvSpPr>
            <a:spLocks noChangeShapeType="1"/>
          </p:cNvSpPr>
          <p:nvPr/>
        </p:nvSpPr>
        <p:spPr bwMode="auto">
          <a:xfrm flipH="1">
            <a:off x="3762375" y="3165475"/>
            <a:ext cx="1674813" cy="757238"/>
          </a:xfrm>
          <a:prstGeom prst="line">
            <a:avLst/>
          </a:prstGeom>
          <a:noFill/>
          <a:ln w="28575" cap="rnd">
            <a:solidFill>
              <a:srgbClr val="0000FF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 sz="135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61" name="Line 77"/>
          <p:cNvSpPr>
            <a:spLocks noChangeShapeType="1"/>
          </p:cNvSpPr>
          <p:nvPr/>
        </p:nvSpPr>
        <p:spPr bwMode="auto">
          <a:xfrm>
            <a:off x="6840538" y="3165475"/>
            <a:ext cx="0" cy="757238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 sz="135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62" name="Line 78"/>
          <p:cNvSpPr>
            <a:spLocks noChangeShapeType="1"/>
          </p:cNvSpPr>
          <p:nvPr/>
        </p:nvSpPr>
        <p:spPr bwMode="auto">
          <a:xfrm flipH="1">
            <a:off x="4787900" y="3219450"/>
            <a:ext cx="1081088" cy="703263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 sz="135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6114189" y="4337804"/>
            <a:ext cx="1884680" cy="59880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33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黑体" panose="02010609060101010101" pitchFamily="2" charset="-122"/>
              </a:rPr>
              <a:t>整体思想</a:t>
            </a:r>
            <a:endParaRPr lang="zh-CN" altLang="en-US" sz="33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  <a:ea typeface="黑体" panose="02010609060101010101" pitchFamily="2" charset="-122"/>
            </a:endParaRPr>
          </a:p>
        </p:txBody>
      </p:sp>
      <p:graphicFrame>
        <p:nvGraphicFramePr>
          <p:cNvPr id="64" name="Object 41"/>
          <p:cNvGraphicFramePr/>
          <p:nvPr/>
        </p:nvGraphicFramePr>
        <p:xfrm>
          <a:off x="2897188" y="3303588"/>
          <a:ext cx="2200275" cy="509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955" name="" r:id="rId13" imgW="1156970" imgH="228600" progId="Equation.DSMT4">
                  <p:embed/>
                </p:oleObj>
              </mc:Choice>
              <mc:Fallback>
                <p:oleObj name="" r:id="rId13" imgW="1156970" imgH="228600" progId="Equation.DSMT4">
                  <p:embed/>
                  <p:pic>
                    <p:nvPicPr>
                      <p:cNvPr id="0" name="Object 41"/>
                      <p:cNvPicPr>
                        <a:picLocks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7188" y="3303588"/>
                        <a:ext cx="2200275" cy="509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矩形 64"/>
          <p:cNvSpPr/>
          <p:nvPr/>
        </p:nvSpPr>
        <p:spPr bwMode="auto">
          <a:xfrm>
            <a:off x="3168650" y="3303588"/>
            <a:ext cx="593725" cy="461962"/>
          </a:xfrm>
          <a:prstGeom prst="rect">
            <a:avLst/>
          </a:prstGeom>
          <a:solidFill>
            <a:srgbClr val="00FFCC">
              <a:alpha val="91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>
            <a:spAutoFit/>
          </a:bodyPr>
          <a:lstStyle/>
          <a:p>
            <a:pPr algn="ctr">
              <a:defRPr/>
            </a:pPr>
            <a:r>
              <a:rPr lang="en-US" altLang="zh-CN" sz="3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a</a:t>
            </a:r>
            <a:endParaRPr lang="zh-CN" altLang="en-US" sz="3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66" name="矩形 65"/>
          <p:cNvSpPr/>
          <p:nvPr/>
        </p:nvSpPr>
        <p:spPr bwMode="auto">
          <a:xfrm>
            <a:off x="4302125" y="3303588"/>
            <a:ext cx="593725" cy="461962"/>
          </a:xfrm>
          <a:prstGeom prst="rect">
            <a:avLst/>
          </a:prstGeom>
          <a:solidFill>
            <a:srgbClr val="00FFCC">
              <a:alpha val="91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>
            <a:spAutoFit/>
          </a:bodyPr>
          <a:lstStyle/>
          <a:p>
            <a:pPr algn="ctr">
              <a:defRPr/>
            </a:pPr>
            <a:r>
              <a:rPr lang="en-US" altLang="zh-CN" sz="3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anose="02020603050405020304" pitchFamily="18" charset="0"/>
              </a:rPr>
              <a:t>b</a:t>
            </a:r>
            <a:endParaRPr lang="zh-CN" altLang="en-US" sz="3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67" name="Line 47"/>
          <p:cNvSpPr>
            <a:spLocks noChangeShapeType="1"/>
          </p:cNvSpPr>
          <p:nvPr/>
        </p:nvSpPr>
        <p:spPr bwMode="auto">
          <a:xfrm flipH="1">
            <a:off x="3492500" y="3165475"/>
            <a:ext cx="53975" cy="269875"/>
          </a:xfrm>
          <a:prstGeom prst="line">
            <a:avLst/>
          </a:prstGeom>
          <a:noFill/>
          <a:ln w="28575">
            <a:solidFill>
              <a:srgbClr val="0000FF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 sz="135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68" name="Line 49"/>
          <p:cNvSpPr>
            <a:spLocks noChangeShapeType="1"/>
          </p:cNvSpPr>
          <p:nvPr/>
        </p:nvSpPr>
        <p:spPr bwMode="auto">
          <a:xfrm>
            <a:off x="4356100" y="3165475"/>
            <a:ext cx="107950" cy="269875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 sz="135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grpSp>
        <p:nvGrpSpPr>
          <p:cNvPr id="53296" name="组合 6"/>
          <p:cNvGrpSpPr/>
          <p:nvPr/>
        </p:nvGrpSpPr>
        <p:grpSpPr bwMode="auto">
          <a:xfrm>
            <a:off x="701675" y="592138"/>
            <a:ext cx="1858963" cy="492125"/>
            <a:chOff x="427462" y="558483"/>
            <a:chExt cx="1858351" cy="492443"/>
          </a:xfrm>
        </p:grpSpPr>
        <p:grpSp>
          <p:nvGrpSpPr>
            <p:cNvPr id="53297" name="组合 5"/>
            <p:cNvGrpSpPr/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4" name="椭圆 3"/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53303" name="文本框 11"/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  <a:latin typeface="+mn-lt"/>
                </a:rPr>
                <a:t>素养考点 </a:t>
              </a:r>
              <a:r>
                <a:rPr lang="en-US" altLang="zh-CN" sz="2600" b="1" dirty="0">
                  <a:solidFill>
                    <a:schemeClr val="bg1"/>
                  </a:solidFill>
                  <a:latin typeface="+mn-lt"/>
                </a:rPr>
                <a:t>1</a:t>
              </a:r>
              <a:endParaRPr lang="zh-CN" altLang="en-US" sz="26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53304" name="文本框 14"/>
          <p:cNvSpPr txBox="1">
            <a:spLocks noChangeArrowheads="1"/>
          </p:cNvSpPr>
          <p:nvPr/>
        </p:nvSpPr>
        <p:spPr bwMode="auto">
          <a:xfrm>
            <a:off x="2698750" y="593725"/>
            <a:ext cx="58197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 smtClean="0">
                <a:latin typeface="+mn-lt"/>
                <a:ea typeface="黑体" panose="02010609060101010101" pitchFamily="2" charset="-122"/>
              </a:rPr>
              <a:t>利</a:t>
            </a:r>
            <a:r>
              <a:rPr lang="zh-CN" altLang="en-US" sz="2400" b="1" dirty="0">
                <a:latin typeface="+mn-lt"/>
                <a:ea typeface="黑体" panose="02010609060101010101" pitchFamily="2" charset="-122"/>
              </a:rPr>
              <a:t>用平方差公式分解因式的应</a:t>
            </a:r>
            <a:r>
              <a:rPr lang="zh-CN" altLang="en-US" sz="2400" b="1" dirty="0" smtClean="0">
                <a:latin typeface="+mn-lt"/>
                <a:ea typeface="黑体" panose="02010609060101010101" pitchFamily="2" charset="-122"/>
              </a:rPr>
              <a:t>用</a:t>
            </a:r>
            <a:endParaRPr lang="zh-CN" altLang="en-US" sz="2400" b="1" dirty="0">
              <a:latin typeface="+mn-lt"/>
              <a:ea typeface="黑体" panose="02010609060101010101" pitchFamily="2" charset="-122"/>
            </a:endParaRPr>
          </a:p>
        </p:txBody>
      </p:sp>
      <p:grpSp>
        <p:nvGrpSpPr>
          <p:cNvPr id="69" name="组合 2"/>
          <p:cNvGrpSpPr/>
          <p:nvPr/>
        </p:nvGrpSpPr>
        <p:grpSpPr bwMode="auto">
          <a:xfrm>
            <a:off x="-20128" y="-63252"/>
            <a:ext cx="2006600" cy="477837"/>
            <a:chOff x="123" y="40"/>
            <a:chExt cx="3160" cy="752"/>
          </a:xfrm>
        </p:grpSpPr>
        <p:cxnSp>
          <p:nvCxnSpPr>
            <p:cNvPr id="70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+mn-lt"/>
                  <a:cs typeface="Yuanti SC"/>
                </a:rPr>
                <a:t>探究新知</a:t>
              </a:r>
              <a:endParaRPr lang="zh-CN" altLang="en-US" sz="2500" b="1">
                <a:latin typeface="+mn-lt"/>
                <a:cs typeface="Yuanti SC"/>
              </a:endParaRPr>
            </a:p>
          </p:txBody>
        </p:sp>
        <p:sp>
          <p:nvSpPr>
            <p:cNvPr id="72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5518150" y="2816503"/>
                <a:ext cx="42191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0" i="1" smtClean="0">
                          <a:latin typeface="Cambria Math" panose="02040503050406030204"/>
                        </a:rPr>
                        <m:t>+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8150" y="2816503"/>
                <a:ext cx="421910" cy="369332"/>
              </a:xfrm>
              <a:prstGeom prst="rect">
                <a:avLst/>
              </a:prstGeom>
              <a:blipFill rotWithShape="1">
                <a:blip r:embed="rId15"/>
                <a:stretch>
                  <a:fillRect t="-75" r="64" b="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"/>
                            </p:stCondLst>
                            <p:childTnLst>
                              <p:par>
                                <p:cTn id="1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42" grpId="0"/>
      <p:bldP spid="43" grpId="0"/>
      <p:bldP spid="44" grpId="0"/>
      <p:bldP spid="46" grpId="0"/>
      <p:bldP spid="50" grpId="0"/>
      <p:bldP spid="51" grpId="0"/>
      <p:bldP spid="53" grpId="0"/>
      <p:bldP spid="55" grpId="0"/>
      <p:bldP spid="57" grpId="0"/>
      <p:bldP spid="65" grpId="0" bldLvl="0" animBg="1"/>
      <p:bldP spid="65" grpId="1" bldLvl="0" animBg="1"/>
      <p:bldP spid="66" grpId="0" bldLvl="0" animBg="1"/>
      <p:bldP spid="66" grpId="1" bldLvl="0" animBg="1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57163" y="587252"/>
            <a:ext cx="8593137" cy="4477118"/>
            <a:chOff x="157163" y="582609"/>
            <a:chExt cx="8593137" cy="4477118"/>
          </a:xfrm>
        </p:grpSpPr>
        <p:grpSp>
          <p:nvGrpSpPr>
            <p:cNvPr id="13" name="组合 12"/>
            <p:cNvGrpSpPr/>
            <p:nvPr/>
          </p:nvGrpSpPr>
          <p:grpSpPr>
            <a:xfrm>
              <a:off x="157163" y="582613"/>
              <a:ext cx="8593137" cy="4477114"/>
              <a:chOff x="-3593057" y="1567520"/>
              <a:chExt cx="8776917" cy="4456749"/>
            </a:xfrm>
          </p:grpSpPr>
          <p:pic>
            <p:nvPicPr>
              <p:cNvPr id="17" name="一个圆顶角并剪去另一个顶角的矩形 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-3593057" y="1567520"/>
                <a:ext cx="8776917" cy="445674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8" name="矩形 17"/>
              <p:cNvSpPr/>
              <p:nvPr/>
            </p:nvSpPr>
            <p:spPr>
              <a:xfrm>
                <a:off x="-2747301" y="1767880"/>
                <a:ext cx="2702169" cy="644062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>
                <a:defPPr>
                  <a:defRPr lang="zh-CN">
                    <a:solidFill>
                      <a:schemeClr val="dk1"/>
                    </a:solidFill>
                  </a:defRPr>
                </a:defPPr>
                <a:lvl1pPr marL="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058035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2400935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2743835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4" name="组 1"/>
            <p:cNvGrpSpPr/>
            <p:nvPr/>
          </p:nvGrpSpPr>
          <p:grpSpPr>
            <a:xfrm>
              <a:off x="1211265" y="582609"/>
              <a:ext cx="3184525" cy="617537"/>
              <a:chOff x="7647436" y="3815009"/>
              <a:chExt cx="3452021" cy="601051"/>
            </a:xfrm>
          </p:grpSpPr>
          <p:sp>
            <p:nvSpPr>
              <p:cNvPr id="15" name="文本框 30"/>
              <p:cNvSpPr txBox="1"/>
              <p:nvPr/>
            </p:nvSpPr>
            <p:spPr>
              <a:xfrm>
                <a:off x="8483529" y="3925465"/>
                <a:ext cx="2615928" cy="4493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marL="0" marR="0" lvl="0" indent="0" defTabSz="6858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1D41D5"/>
                    </a:solidFill>
                    <a:effectLst/>
                    <a:uLnTx/>
                    <a:uFillTx/>
                    <a:latin typeface="黑体" panose="02010609060101010101" pitchFamily="2" charset="-122"/>
                    <a:ea typeface="黑体" panose="02010609060101010101" pitchFamily="2" charset="-122"/>
                  </a:rPr>
                  <a:t> 方法点拨</a:t>
                </a:r>
                <a:endPara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41D5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pic>
            <p:nvPicPr>
              <p:cNvPr id="16" name="图片 15" descr="book.gif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647436" y="3815009"/>
                <a:ext cx="977957" cy="60105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62" name="Text Box 39"/>
          <p:cNvSpPr txBox="1">
            <a:spLocks noChangeArrowheads="1"/>
          </p:cNvSpPr>
          <p:nvPr/>
        </p:nvSpPr>
        <p:spPr bwMode="auto">
          <a:xfrm>
            <a:off x="1431192" y="1227014"/>
            <a:ext cx="6543431" cy="2677656"/>
          </a:xfrm>
          <a:prstGeom prst="rect">
            <a:avLst/>
          </a:prstGeom>
          <a:noFill/>
          <a:ln w="25400">
            <a:noFill/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+mn-lt"/>
              </a:rPr>
              <a:t>         公</a:t>
            </a:r>
            <a:r>
              <a:rPr lang="zh-CN" altLang="en-US" sz="2800" b="1" dirty="0">
                <a:latin typeface="+mn-lt"/>
              </a:rPr>
              <a:t>式中的</a:t>
            </a:r>
            <a:r>
              <a:rPr lang="en-US" altLang="zh-CN" sz="2800" b="1" i="1" dirty="0">
                <a:latin typeface="+mn-lt"/>
              </a:rPr>
              <a:t>a</a:t>
            </a:r>
            <a:r>
              <a:rPr lang="zh-CN" altLang="en-US" sz="2800" b="1" i="1" dirty="0">
                <a:latin typeface="+mn-lt"/>
              </a:rPr>
              <a:t>、</a:t>
            </a:r>
            <a:r>
              <a:rPr lang="en-US" altLang="zh-CN" sz="2800" b="1" i="1" dirty="0">
                <a:latin typeface="+mn-lt"/>
              </a:rPr>
              <a:t>b</a:t>
            </a:r>
            <a:r>
              <a:rPr lang="zh-CN" altLang="en-US" sz="2800" b="1" dirty="0">
                <a:latin typeface="+mn-lt"/>
              </a:rPr>
              <a:t>无论表示</a:t>
            </a:r>
            <a:r>
              <a:rPr lang="zh-CN" altLang="en-US" sz="2800" b="1" dirty="0">
                <a:solidFill>
                  <a:srgbClr val="0000FF"/>
                </a:solidFill>
                <a:latin typeface="+mn-lt"/>
              </a:rPr>
              <a:t>数、单项式、</a:t>
            </a:r>
            <a:r>
              <a:rPr lang="zh-CN" altLang="en-US" sz="2800" b="1" dirty="0">
                <a:latin typeface="+mn-lt"/>
              </a:rPr>
              <a:t>还是</a:t>
            </a:r>
            <a:r>
              <a:rPr lang="zh-CN" altLang="en-US" sz="2800" b="1" dirty="0">
                <a:solidFill>
                  <a:srgbClr val="0000FF"/>
                </a:solidFill>
                <a:latin typeface="+mn-lt"/>
              </a:rPr>
              <a:t>多项</a:t>
            </a:r>
            <a:r>
              <a:rPr lang="zh-CN" altLang="en-US" sz="2800" b="1" dirty="0" smtClean="0">
                <a:solidFill>
                  <a:srgbClr val="0000FF"/>
                </a:solidFill>
                <a:latin typeface="+mn-lt"/>
              </a:rPr>
              <a:t>式</a:t>
            </a:r>
            <a:r>
              <a:rPr lang="zh-CN" altLang="en-US" sz="2800" b="1" dirty="0" smtClean="0">
                <a:latin typeface="+mn-lt"/>
              </a:rPr>
              <a:t>，只</a:t>
            </a:r>
            <a:r>
              <a:rPr lang="zh-CN" altLang="en-US" sz="2800" b="1" dirty="0">
                <a:latin typeface="+mn-lt"/>
              </a:rPr>
              <a:t>要被分解的多项式能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</a:rPr>
              <a:t>转化</a:t>
            </a:r>
            <a:r>
              <a:rPr lang="zh-CN" altLang="en-US" sz="2800" b="1" dirty="0">
                <a:latin typeface="+mn-lt"/>
              </a:rPr>
              <a:t>成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</a:rPr>
              <a:t>平方差</a:t>
            </a:r>
            <a:r>
              <a:rPr lang="zh-CN" altLang="en-US" sz="2800" b="1" dirty="0">
                <a:latin typeface="+mn-lt"/>
              </a:rPr>
              <a:t>的形</a:t>
            </a:r>
            <a:r>
              <a:rPr lang="zh-CN" altLang="en-US" sz="2800" b="1" dirty="0" smtClean="0">
                <a:latin typeface="+mn-lt"/>
              </a:rPr>
              <a:t>式，就</a:t>
            </a:r>
            <a:r>
              <a:rPr lang="zh-CN" altLang="en-US" sz="2800" b="1" dirty="0">
                <a:latin typeface="+mn-lt"/>
              </a:rPr>
              <a:t>能用平方差公式因式分解</a:t>
            </a:r>
            <a:r>
              <a:rPr lang="en-US" altLang="zh-CN" sz="2800" b="1" dirty="0">
                <a:latin typeface="+mn-lt"/>
              </a:rPr>
              <a:t>.</a:t>
            </a:r>
            <a:endParaRPr lang="en-US" altLang="zh-CN" sz="2800" b="1" dirty="0">
              <a:latin typeface="+mn-lt"/>
            </a:endParaRPr>
          </a:p>
        </p:txBody>
      </p:sp>
      <p:grpSp>
        <p:nvGrpSpPr>
          <p:cNvPr id="8" name="组合 2"/>
          <p:cNvGrpSpPr/>
          <p:nvPr/>
        </p:nvGrpSpPr>
        <p:grpSpPr bwMode="auto">
          <a:xfrm>
            <a:off x="-20128" y="-63252"/>
            <a:ext cx="2006600" cy="477837"/>
            <a:chOff x="123" y="40"/>
            <a:chExt cx="3160" cy="752"/>
          </a:xfrm>
        </p:grpSpPr>
        <p:cxnSp>
          <p:nvCxnSpPr>
            <p:cNvPr id="9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1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文本框 99"/>
          <p:cNvSpPr txBox="1">
            <a:spLocks noChangeArrowheads="1"/>
          </p:cNvSpPr>
          <p:nvPr/>
        </p:nvSpPr>
        <p:spPr bwMode="auto">
          <a:xfrm>
            <a:off x="1137645" y="563592"/>
            <a:ext cx="6828185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分解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因式：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–4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；                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9(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698750" y="3267075"/>
            <a:ext cx="2566988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(2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m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4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n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)(4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m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n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endParaRPr lang="en-US" altLang="zh-CN" sz="21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371600" y="1751013"/>
            <a:ext cx="4316413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解</a:t>
            </a:r>
            <a:r>
              <a:rPr lang="zh-CN" altLang="en-US" sz="21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：</a:t>
            </a:r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(1)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式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698750" y="2246313"/>
            <a:ext cx="215956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b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–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a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)(3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＋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b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)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；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906588" y="2751138"/>
            <a:ext cx="509306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(2)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式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(3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m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n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m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n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)(3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m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n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m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n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2655888" y="3781425"/>
            <a:ext cx="274947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4(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m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n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)(2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m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n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．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2" name="组合 11"/>
          <p:cNvGrpSpPr/>
          <p:nvPr/>
        </p:nvGrpSpPr>
        <p:grpSpPr bwMode="auto">
          <a:xfrm>
            <a:off x="5265738" y="3546475"/>
            <a:ext cx="3575641" cy="1277195"/>
            <a:chOff x="8658" y="7448"/>
            <a:chExt cx="5793" cy="2246"/>
          </a:xfrm>
        </p:grpSpPr>
        <p:sp>
          <p:nvSpPr>
            <p:cNvPr id="55304" name="云形标注 9"/>
            <p:cNvSpPr>
              <a:spLocks noChangeArrowheads="1"/>
            </p:cNvSpPr>
            <p:nvPr/>
          </p:nvSpPr>
          <p:spPr bwMode="auto">
            <a:xfrm>
              <a:off x="8658" y="7448"/>
              <a:ext cx="5793" cy="2246"/>
            </a:xfrm>
            <a:prstGeom prst="cloudCallout">
              <a:avLst>
                <a:gd name="adj1" fmla="val -57889"/>
                <a:gd name="adj2" fmla="val -37532"/>
              </a:avLst>
            </a:prstGeom>
            <a:solidFill>
              <a:srgbClr val="D6F5F5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pPr algn="ctr"/>
              <a:endParaRPr lang="zh-CN" altLang="en-US" sz="100" b="1" dirty="0"/>
            </a:p>
          </p:txBody>
        </p:sp>
        <p:sp>
          <p:nvSpPr>
            <p:cNvPr id="55305" name="文本框 10"/>
            <p:cNvSpPr txBox="1">
              <a:spLocks noChangeArrowheads="1"/>
            </p:cNvSpPr>
            <p:nvPr/>
          </p:nvSpPr>
          <p:spPr bwMode="auto">
            <a:xfrm>
              <a:off x="9342" y="7767"/>
              <a:ext cx="4595" cy="1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1600" b="1" dirty="0" smtClean="0">
                  <a:latin typeface="宋体" panose="02010600030101010101" pitchFamily="2" charset="-122"/>
                </a:rPr>
                <a:t>    若</a:t>
              </a:r>
              <a:r>
                <a:rPr lang="zh-CN" altLang="en-US" sz="1600" b="1" dirty="0">
                  <a:latin typeface="宋体" panose="02010600030101010101" pitchFamily="2" charset="-122"/>
                </a:rPr>
                <a:t>用平方差公式分解后的结果中有公因</a:t>
              </a:r>
              <a:r>
                <a:rPr lang="zh-CN" altLang="en-US" sz="1600" b="1" dirty="0" smtClean="0">
                  <a:latin typeface="宋体" panose="02010600030101010101" pitchFamily="2" charset="-122"/>
                </a:rPr>
                <a:t>式，一</a:t>
              </a:r>
              <a:r>
                <a:rPr lang="zh-CN" altLang="en-US" sz="1600" b="1" dirty="0">
                  <a:latin typeface="宋体" panose="02010600030101010101" pitchFamily="2" charset="-122"/>
                </a:rPr>
                <a:t>定要再用提公因式法继续分解</a:t>
              </a:r>
              <a:r>
                <a:rPr lang="en-US" altLang="zh-CN" sz="1600" b="1" dirty="0">
                  <a:latin typeface="宋体" panose="02010600030101010101" pitchFamily="2" charset="-122"/>
                </a:rPr>
                <a:t>.</a:t>
              </a:r>
              <a:endParaRPr lang="en-US" altLang="zh-CN" sz="1600" b="1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15" name="组合 5"/>
          <p:cNvGrpSpPr/>
          <p:nvPr/>
        </p:nvGrpSpPr>
        <p:grpSpPr bwMode="auto">
          <a:xfrm>
            <a:off x="1631" y="-51699"/>
            <a:ext cx="2006600" cy="477838"/>
            <a:chOff x="248" y="45"/>
            <a:chExt cx="3160" cy="752"/>
          </a:xfrm>
        </p:grpSpPr>
        <p:sp>
          <p:nvSpPr>
            <p:cNvPr id="16" name="文本框 15"/>
            <p:cNvSpPr txBox="1">
              <a:spLocks noChangeArrowheads="1"/>
            </p:cNvSpPr>
            <p:nvPr/>
          </p:nvSpPr>
          <p:spPr bwMode="auto">
            <a:xfrm>
              <a:off x="882" y="45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7" name="组合 2"/>
            <p:cNvGrpSpPr/>
            <p:nvPr/>
          </p:nvGrpSpPr>
          <p:grpSpPr bwMode="auto">
            <a:xfrm>
              <a:off x="248" y="196"/>
              <a:ext cx="3160" cy="581"/>
              <a:chOff x="248" y="196"/>
              <a:chExt cx="3160" cy="581"/>
            </a:xfrm>
          </p:grpSpPr>
          <p:cxnSp>
            <p:nvCxnSpPr>
              <p:cNvPr id="18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Freeform 74"/>
              <p:cNvSpPr>
                <a:spLocks noChangeAspect="1" noEditPoints="1"/>
              </p:cNvSpPr>
              <p:nvPr/>
            </p:nvSpPr>
            <p:spPr bwMode="auto">
              <a:xfrm>
                <a:off x="339" y="196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117" y="630964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4"/>
          <p:cNvSpPr txBox="1">
            <a:spLocks noChangeArrowheads="1"/>
          </p:cNvSpPr>
          <p:nvPr/>
        </p:nvSpPr>
        <p:spPr bwMode="auto">
          <a:xfrm>
            <a:off x="1058789" y="1223962"/>
            <a:ext cx="2484437" cy="346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None/>
              <a:defRPr/>
            </a:pPr>
            <a:r>
              <a:rPr lang="zh-CN" altLang="en-US" sz="2400" b="1" kern="0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例</a:t>
            </a:r>
            <a:r>
              <a:rPr lang="en-US" altLang="zh-CN" sz="2400" b="1" kern="0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kern="0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 </a:t>
            </a:r>
            <a:r>
              <a:rPr lang="zh-CN" altLang="en-US" sz="2400" b="1" kern="0" dirty="0" smtClean="0">
                <a:latin typeface="+mn-lt"/>
                <a:ea typeface="楷体" panose="02010609060101010101" pitchFamily="49" charset="-122"/>
              </a:rPr>
              <a:t>分</a:t>
            </a:r>
            <a:r>
              <a:rPr lang="zh-CN" altLang="en-US" sz="2400" b="1" kern="0" dirty="0">
                <a:latin typeface="+mn-lt"/>
                <a:ea typeface="楷体" panose="02010609060101010101" pitchFamily="49" charset="-122"/>
              </a:rPr>
              <a:t>解因式： </a:t>
            </a:r>
            <a:endParaRPr lang="zh-CN" altLang="en-US" sz="2400" b="1" kern="0" dirty="0">
              <a:latin typeface="+mn-lt"/>
              <a:ea typeface="楷体" panose="02010609060101010101" pitchFamily="49" charset="-122"/>
            </a:endParaRPr>
          </a:p>
        </p:txBody>
      </p:sp>
      <p:graphicFrame>
        <p:nvGraphicFramePr>
          <p:cNvPr id="57346" name="Object 5"/>
          <p:cNvGraphicFramePr>
            <a:graphicFrameLocks noGrp="1"/>
          </p:cNvGraphicFramePr>
          <p:nvPr/>
        </p:nvGraphicFramePr>
        <p:xfrm>
          <a:off x="1752053" y="1570037"/>
          <a:ext cx="4478337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463" name="" r:id="rId1" imgW="1841500" imgH="228600" progId="Equation.DSMT4">
                  <p:embed/>
                </p:oleObj>
              </mc:Choice>
              <mc:Fallback>
                <p:oleObj name="" r:id="rId1" imgW="1841500" imgH="228600" progId="Equation.DSMT4">
                  <p:embed/>
                  <p:pic>
                    <p:nvPicPr>
                      <p:cNvPr id="0" name="Object 5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053" y="1570037"/>
                        <a:ext cx="4478337" cy="471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074069" y="2059219"/>
            <a:ext cx="34628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解</a:t>
            </a: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：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(1)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原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式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en-US" altLang="zh-CN" sz="2400" b="1" i="1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400" b="1" baseline="30000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–(</a:t>
            </a:r>
            <a:r>
              <a:rPr lang="en-US" altLang="zh-CN" sz="2400" b="1" i="1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y</a:t>
            </a:r>
            <a:r>
              <a:rPr lang="en-US" altLang="zh-CN" sz="2400" b="1" baseline="30000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endParaRPr lang="en-US" altLang="zh-CN" sz="2400" b="1" baseline="30000" dirty="0">
              <a:latin typeface="+mn-lt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751138" y="2471738"/>
            <a:ext cx="22236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+y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)(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)</a:t>
            </a:r>
            <a:endParaRPr lang="en-US" altLang="zh-CN" sz="2400" b="1" baseline="30000" dirty="0">
              <a:solidFill>
                <a:srgbClr val="FF0000"/>
              </a:solidFill>
              <a:latin typeface="+mn-lt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" name="组合 11"/>
          <p:cNvGrpSpPr/>
          <p:nvPr/>
        </p:nvGrpSpPr>
        <p:grpSpPr bwMode="auto">
          <a:xfrm>
            <a:off x="5461033" y="1809383"/>
            <a:ext cx="3682967" cy="1378433"/>
            <a:chOff x="8883" y="7618"/>
            <a:chExt cx="5793" cy="2246"/>
          </a:xfrm>
        </p:grpSpPr>
        <p:sp>
          <p:nvSpPr>
            <p:cNvPr id="57350" name="云形标注 9"/>
            <p:cNvSpPr>
              <a:spLocks noChangeArrowheads="1"/>
            </p:cNvSpPr>
            <p:nvPr/>
          </p:nvSpPr>
          <p:spPr bwMode="auto">
            <a:xfrm>
              <a:off x="8883" y="7618"/>
              <a:ext cx="5793" cy="2246"/>
            </a:xfrm>
            <a:prstGeom prst="cloudCallout">
              <a:avLst>
                <a:gd name="adj1" fmla="val -68074"/>
                <a:gd name="adj2" fmla="val 19056"/>
              </a:avLst>
            </a:prstGeom>
            <a:solidFill>
              <a:srgbClr val="D6F5F5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endParaRPr lang="zh-CN" altLang="en-US" sz="100" b="1">
                <a:latin typeface="+mn-lt"/>
              </a:endParaRPr>
            </a:p>
          </p:txBody>
        </p:sp>
        <p:sp>
          <p:nvSpPr>
            <p:cNvPr id="57351" name="文本框 10"/>
            <p:cNvSpPr txBox="1">
              <a:spLocks noChangeArrowheads="1"/>
            </p:cNvSpPr>
            <p:nvPr/>
          </p:nvSpPr>
          <p:spPr bwMode="auto">
            <a:xfrm>
              <a:off x="9273" y="8051"/>
              <a:ext cx="5343" cy="1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500" b="1" dirty="0" smtClean="0">
                  <a:latin typeface="宋体" panose="02010600030101010101" pitchFamily="2" charset="-122"/>
                </a:rPr>
                <a:t>    分解</a:t>
              </a:r>
              <a:r>
                <a:rPr lang="zh-CN" altLang="en-US" sz="1500" b="1" dirty="0">
                  <a:latin typeface="宋体" panose="02010600030101010101" pitchFamily="2" charset="-122"/>
                </a:rPr>
                <a:t>因式</a:t>
              </a:r>
              <a:r>
                <a:rPr lang="zh-CN" altLang="en-US" sz="1500" b="1" dirty="0" smtClean="0">
                  <a:latin typeface="宋体" panose="02010600030101010101" pitchFamily="2" charset="-122"/>
                </a:rPr>
                <a:t>后，一</a:t>
              </a:r>
              <a:r>
                <a:rPr lang="zh-CN" altLang="en-US" sz="1500" b="1" dirty="0">
                  <a:latin typeface="宋体" panose="02010600030101010101" pitchFamily="2" charset="-122"/>
                </a:rPr>
                <a:t>定要检查是否还有能继续分解的因</a:t>
              </a:r>
              <a:r>
                <a:rPr lang="zh-CN" altLang="en-US" sz="1500" b="1" dirty="0" smtClean="0">
                  <a:latin typeface="宋体" panose="02010600030101010101" pitchFamily="2" charset="-122"/>
                </a:rPr>
                <a:t>式，若有，则</a:t>
              </a:r>
              <a:r>
                <a:rPr lang="zh-CN" altLang="en-US" sz="1500" b="1" dirty="0">
                  <a:latin typeface="宋体" panose="02010600030101010101" pitchFamily="2" charset="-122"/>
                </a:rPr>
                <a:t>需继续分</a:t>
              </a:r>
              <a:r>
                <a:rPr lang="zh-CN" altLang="en-US" sz="1500" b="1" dirty="0" smtClean="0">
                  <a:latin typeface="宋体" panose="02010600030101010101" pitchFamily="2" charset="-122"/>
                </a:rPr>
                <a:t>解，直</a:t>
              </a:r>
              <a:r>
                <a:rPr lang="zh-CN" altLang="en-US" sz="1500" b="1" dirty="0">
                  <a:latin typeface="宋体" panose="02010600030101010101" pitchFamily="2" charset="-122"/>
                </a:rPr>
                <a:t>到不能分解为止</a:t>
              </a:r>
              <a:r>
                <a:rPr lang="en-US" altLang="zh-CN" sz="1500" b="1" dirty="0">
                  <a:latin typeface="宋体" panose="02010600030101010101" pitchFamily="2" charset="-122"/>
                </a:rPr>
                <a:t>.</a:t>
              </a:r>
              <a:endParaRPr lang="en-US" altLang="zh-CN" sz="1500" b="1" dirty="0">
                <a:latin typeface="宋体" panose="02010600030101010101" pitchFamily="2" charset="-122"/>
              </a:endParaRPr>
            </a:p>
          </p:txBody>
        </p:sp>
      </p:grp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751138" y="2886075"/>
            <a:ext cx="27911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+y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)(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x+y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)(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y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);</a:t>
            </a:r>
            <a:endParaRPr lang="en-US" altLang="zh-CN" sz="2400" b="1" baseline="30000" dirty="0">
              <a:solidFill>
                <a:srgbClr val="FF0000"/>
              </a:solidFill>
              <a:latin typeface="+mn-lt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681899" y="3405188"/>
            <a:ext cx="26564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(2)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原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式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ab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–1)</a:t>
            </a:r>
            <a:endParaRPr lang="zh-CN" altLang="en-US" sz="2400" b="1" baseline="30000" dirty="0">
              <a:solidFill>
                <a:srgbClr val="FF0000"/>
              </a:solidFill>
              <a:latin typeface="+mn-lt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3" name="组合 7"/>
          <p:cNvGrpSpPr/>
          <p:nvPr/>
        </p:nvGrpSpPr>
        <p:grpSpPr bwMode="auto">
          <a:xfrm>
            <a:off x="4813299" y="3387725"/>
            <a:ext cx="3709915" cy="1477890"/>
            <a:chOff x="8658" y="7448"/>
            <a:chExt cx="5793" cy="2246"/>
          </a:xfrm>
        </p:grpSpPr>
        <p:sp>
          <p:nvSpPr>
            <p:cNvPr id="57355" name="云形标注 8"/>
            <p:cNvSpPr>
              <a:spLocks noChangeArrowheads="1"/>
            </p:cNvSpPr>
            <p:nvPr/>
          </p:nvSpPr>
          <p:spPr bwMode="auto">
            <a:xfrm>
              <a:off x="8658" y="7448"/>
              <a:ext cx="5793" cy="2246"/>
            </a:xfrm>
            <a:prstGeom prst="cloudCallout">
              <a:avLst>
                <a:gd name="adj1" fmla="val -75514"/>
                <a:gd name="adj2" fmla="val -37491"/>
              </a:avLst>
            </a:prstGeom>
            <a:solidFill>
              <a:srgbClr val="D6F5F5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endParaRPr lang="zh-CN" altLang="en-US" sz="100" b="1">
                <a:latin typeface="+mn-lt"/>
              </a:endParaRPr>
            </a:p>
          </p:txBody>
        </p:sp>
        <p:sp>
          <p:nvSpPr>
            <p:cNvPr id="57356" name="文本框 12"/>
            <p:cNvSpPr txBox="1">
              <a:spLocks noChangeArrowheads="1"/>
            </p:cNvSpPr>
            <p:nvPr/>
          </p:nvSpPr>
          <p:spPr bwMode="auto">
            <a:xfrm>
              <a:off x="9108" y="7937"/>
              <a:ext cx="5343" cy="1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600" b="1" dirty="0" smtClean="0">
                  <a:latin typeface="宋体" panose="02010600030101010101" pitchFamily="2" charset="-122"/>
                </a:rPr>
                <a:t>    分解</a:t>
              </a:r>
              <a:r>
                <a:rPr lang="zh-CN" altLang="en-US" sz="1600" b="1" dirty="0">
                  <a:latin typeface="宋体" panose="02010600030101010101" pitchFamily="2" charset="-122"/>
                </a:rPr>
                <a:t>因式</a:t>
              </a:r>
              <a:r>
                <a:rPr lang="zh-CN" altLang="en-US" sz="1600" b="1" dirty="0" smtClean="0">
                  <a:latin typeface="宋体" panose="02010600030101010101" pitchFamily="2" charset="-122"/>
                </a:rPr>
                <a:t>时，一</a:t>
              </a:r>
              <a:r>
                <a:rPr lang="zh-CN" altLang="en-US" sz="1600" b="1" dirty="0">
                  <a:latin typeface="宋体" panose="02010600030101010101" pitchFamily="2" charset="-122"/>
                </a:rPr>
                <a:t>般先用提公因式法进行分</a:t>
              </a:r>
              <a:r>
                <a:rPr lang="zh-CN" altLang="en-US" sz="1600" b="1" dirty="0" smtClean="0">
                  <a:latin typeface="宋体" panose="02010600030101010101" pitchFamily="2" charset="-122"/>
                </a:rPr>
                <a:t>解，然</a:t>
              </a:r>
              <a:r>
                <a:rPr lang="zh-CN" altLang="en-US" sz="1600" b="1" dirty="0">
                  <a:latin typeface="宋体" panose="02010600030101010101" pitchFamily="2" charset="-122"/>
                </a:rPr>
                <a:t>后再用公式法</a:t>
              </a:r>
              <a:r>
                <a:rPr lang="en-US" altLang="zh-CN" sz="1600" b="1" dirty="0">
                  <a:latin typeface="宋体" panose="02010600030101010101" pitchFamily="2" charset="-122"/>
                </a:rPr>
                <a:t>.</a:t>
              </a:r>
              <a:r>
                <a:rPr lang="zh-CN" altLang="en-US" sz="1600" b="1" dirty="0">
                  <a:latin typeface="宋体" panose="02010600030101010101" pitchFamily="2" charset="-122"/>
                </a:rPr>
                <a:t>最后进行检查</a:t>
              </a:r>
              <a:r>
                <a:rPr lang="en-US" altLang="zh-CN" sz="1600" b="1" dirty="0">
                  <a:latin typeface="宋体" panose="02010600030101010101" pitchFamily="2" charset="-122"/>
                </a:rPr>
                <a:t>.</a:t>
              </a:r>
              <a:endParaRPr lang="en-US" altLang="zh-CN" sz="1600" b="1" dirty="0">
                <a:latin typeface="宋体" panose="02010600030101010101" pitchFamily="2" charset="-122"/>
              </a:endParaRPr>
            </a:p>
          </p:txBody>
        </p:sp>
      </p:grp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2734283" y="3835400"/>
            <a:ext cx="223330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ab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a+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1)(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a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–1).</a:t>
            </a:r>
            <a:endParaRPr lang="en-US" altLang="zh-CN" sz="2400" b="1" baseline="30000" dirty="0">
              <a:solidFill>
                <a:srgbClr val="FF0000"/>
              </a:solidFill>
              <a:latin typeface="+mn-lt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endParaRPr lang="en-US" altLang="zh-CN" sz="2400" b="1" baseline="30000" dirty="0">
              <a:solidFill>
                <a:srgbClr val="FF0000"/>
              </a:solidFill>
              <a:latin typeface="+mn-lt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57362" name="组合 6"/>
          <p:cNvGrpSpPr/>
          <p:nvPr/>
        </p:nvGrpSpPr>
        <p:grpSpPr bwMode="auto">
          <a:xfrm>
            <a:off x="720179" y="569228"/>
            <a:ext cx="1858962" cy="492125"/>
            <a:chOff x="427463" y="558483"/>
            <a:chExt cx="1858350" cy="491808"/>
          </a:xfrm>
        </p:grpSpPr>
        <p:grpSp>
          <p:nvGrpSpPr>
            <p:cNvPr id="57363" name="组合 5"/>
            <p:cNvGrpSpPr/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2177459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2507550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2837642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3167733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3567652" y="-557396"/>
                <a:ext cx="426897" cy="42676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/>
              </a:p>
            </p:txBody>
          </p:sp>
        </p:grpSp>
        <p:sp>
          <p:nvSpPr>
            <p:cNvPr id="57369" name="文本框 11"/>
            <p:cNvSpPr txBox="1">
              <a:spLocks noChangeArrowheads="1"/>
            </p:cNvSpPr>
            <p:nvPr/>
          </p:nvSpPr>
          <p:spPr bwMode="auto">
            <a:xfrm>
              <a:off x="427463" y="558483"/>
              <a:ext cx="1829954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  <a:latin typeface="+mn-lt"/>
                </a:rPr>
                <a:t>素养考点 </a:t>
              </a:r>
              <a:r>
                <a:rPr lang="en-US" altLang="zh-CN" sz="2600" b="1" dirty="0">
                  <a:solidFill>
                    <a:schemeClr val="bg1"/>
                  </a:solidFill>
                  <a:latin typeface="+mn-lt"/>
                </a:rPr>
                <a:t>2</a:t>
              </a:r>
              <a:endParaRPr lang="zh-CN" altLang="en-US" sz="26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57370" name="文本框 12"/>
          <p:cNvSpPr txBox="1">
            <a:spLocks noChangeArrowheads="1"/>
          </p:cNvSpPr>
          <p:nvPr/>
        </p:nvSpPr>
        <p:spPr bwMode="auto">
          <a:xfrm>
            <a:off x="2636211" y="584200"/>
            <a:ext cx="31210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+mn-lt"/>
                <a:ea typeface="黑体" panose="02010609060101010101" pitchFamily="2" charset="-122"/>
              </a:rPr>
              <a:t>多次因式分解</a:t>
            </a:r>
            <a:endParaRPr lang="zh-CN" altLang="en-US" sz="2400" b="1" dirty="0">
              <a:latin typeface="+mn-lt"/>
              <a:ea typeface="黑体" panose="02010609060101010101" pitchFamily="2" charset="-122"/>
            </a:endParaRPr>
          </a:p>
        </p:txBody>
      </p:sp>
      <p:grpSp>
        <p:nvGrpSpPr>
          <p:cNvPr id="28" name="组合 2"/>
          <p:cNvGrpSpPr/>
          <p:nvPr/>
        </p:nvGrpSpPr>
        <p:grpSpPr bwMode="auto">
          <a:xfrm>
            <a:off x="-20128" y="-63252"/>
            <a:ext cx="2006600" cy="477837"/>
            <a:chOff x="123" y="40"/>
            <a:chExt cx="3160" cy="752"/>
          </a:xfrm>
        </p:grpSpPr>
        <p:cxnSp>
          <p:nvCxnSpPr>
            <p:cNvPr id="29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+mn-lt"/>
                  <a:cs typeface="Yuanti SC"/>
                </a:rPr>
                <a:t>探究新知</a:t>
              </a:r>
              <a:endParaRPr lang="zh-CN" altLang="en-US" sz="2500" b="1">
                <a:latin typeface="+mn-lt"/>
                <a:cs typeface="Yuanti SC"/>
              </a:endParaRPr>
            </a:p>
          </p:txBody>
        </p:sp>
        <p:sp>
          <p:nvSpPr>
            <p:cNvPr id="31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5" grpId="0"/>
      <p:bldP spid="7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57163" y="587252"/>
            <a:ext cx="8593137" cy="4477118"/>
            <a:chOff x="157163" y="582609"/>
            <a:chExt cx="8593137" cy="4477118"/>
          </a:xfrm>
        </p:grpSpPr>
        <p:grpSp>
          <p:nvGrpSpPr>
            <p:cNvPr id="13" name="组合 12"/>
            <p:cNvGrpSpPr/>
            <p:nvPr/>
          </p:nvGrpSpPr>
          <p:grpSpPr>
            <a:xfrm>
              <a:off x="157163" y="582613"/>
              <a:ext cx="8593137" cy="4477114"/>
              <a:chOff x="-3593057" y="1567520"/>
              <a:chExt cx="8776917" cy="4456749"/>
            </a:xfrm>
          </p:grpSpPr>
          <p:pic>
            <p:nvPicPr>
              <p:cNvPr id="17" name="一个圆顶角并剪去另一个顶角的矩形 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-3593057" y="1567520"/>
                <a:ext cx="8776917" cy="445674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8" name="矩形 17"/>
              <p:cNvSpPr/>
              <p:nvPr/>
            </p:nvSpPr>
            <p:spPr>
              <a:xfrm>
                <a:off x="-2747301" y="1767880"/>
                <a:ext cx="2702169" cy="644062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>
                <a:defPPr>
                  <a:defRPr lang="zh-CN">
                    <a:solidFill>
                      <a:schemeClr val="dk1"/>
                    </a:solidFill>
                  </a:defRPr>
                </a:defPPr>
                <a:lvl1pPr marL="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058035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2400935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2743835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4" name="组 1"/>
            <p:cNvGrpSpPr/>
            <p:nvPr/>
          </p:nvGrpSpPr>
          <p:grpSpPr>
            <a:xfrm>
              <a:off x="1211265" y="582609"/>
              <a:ext cx="3184525" cy="617537"/>
              <a:chOff x="7647436" y="3815009"/>
              <a:chExt cx="3452021" cy="601051"/>
            </a:xfrm>
          </p:grpSpPr>
          <p:sp>
            <p:nvSpPr>
              <p:cNvPr id="15" name="文本框 30"/>
              <p:cNvSpPr txBox="1"/>
              <p:nvPr/>
            </p:nvSpPr>
            <p:spPr>
              <a:xfrm>
                <a:off x="8483529" y="3925465"/>
                <a:ext cx="2615928" cy="4493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marL="0" marR="0" lvl="0" indent="0" defTabSz="6858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1D41D5"/>
                    </a:solidFill>
                    <a:effectLst/>
                    <a:uLnTx/>
                    <a:uFillTx/>
                    <a:latin typeface="黑体" panose="02010609060101010101" pitchFamily="2" charset="-122"/>
                    <a:ea typeface="黑体" panose="02010609060101010101" pitchFamily="2" charset="-122"/>
                  </a:rPr>
                  <a:t> 方法点拨</a:t>
                </a:r>
                <a:endPara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41D5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pic>
            <p:nvPicPr>
              <p:cNvPr id="16" name="图片 15" descr="book.gif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647436" y="3815009"/>
                <a:ext cx="977957" cy="60105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1211265" y="1325563"/>
            <a:ext cx="6984779" cy="2289858"/>
          </a:xfrm>
          <a:prstGeom prst="rect">
            <a:avLst/>
          </a:prstGeom>
          <a:noFill/>
          <a:ln w="25400">
            <a:noFill/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</a:rPr>
              <a:t>    分解</a:t>
            </a:r>
            <a:r>
              <a:rPr lang="zh-CN" altLang="en-US" sz="2800" b="1" dirty="0">
                <a:latin typeface="宋体" panose="02010600030101010101" pitchFamily="2" charset="-122"/>
              </a:rPr>
              <a:t>因式前应先分析多项式的特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点，一</a:t>
            </a:r>
            <a:r>
              <a:rPr lang="zh-CN" altLang="en-US" sz="2800" b="1" dirty="0">
                <a:latin typeface="宋体" panose="02010600030101010101" pitchFamily="2" charset="-122"/>
              </a:rPr>
              <a:t>般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先提公因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式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，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再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套用公式</a:t>
            </a:r>
            <a:r>
              <a:rPr lang="zh-CN" altLang="en-US" sz="2800" b="1" dirty="0">
                <a:latin typeface="宋体" panose="02010600030101010101" pitchFamily="2" charset="-122"/>
              </a:rPr>
              <a:t>．必须进行到每一个多项式都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不能再分解因式</a:t>
            </a:r>
            <a:r>
              <a:rPr lang="zh-CN" altLang="en-US" sz="2800" b="1" dirty="0">
                <a:latin typeface="宋体" panose="02010600030101010101" pitchFamily="2" charset="-122"/>
              </a:rPr>
              <a:t>为止．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grpSp>
        <p:nvGrpSpPr>
          <p:cNvPr id="7" name="组合 2"/>
          <p:cNvGrpSpPr/>
          <p:nvPr/>
        </p:nvGrpSpPr>
        <p:grpSpPr bwMode="auto">
          <a:xfrm>
            <a:off x="-20128" y="-63252"/>
            <a:ext cx="2006600" cy="477837"/>
            <a:chOff x="123" y="40"/>
            <a:chExt cx="3160" cy="752"/>
          </a:xfrm>
        </p:grpSpPr>
        <p:cxnSp>
          <p:nvCxnSpPr>
            <p:cNvPr id="9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1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/>
    </p:bldLst>
  </p:timing>
</p:sld>
</file>

<file path=ppt/tags/tag1.xml><?xml version="1.0" encoding="utf-8"?>
<p:tagLst xmlns:p="http://schemas.openxmlformats.org/presentationml/2006/main">
  <p:tag name="KSO_WM_DOC_GUID" val="{1f66ca18-b693-439e-804e-2c8c27549f29}"/>
  <p:tag name="KSO_WPP_MARK_KEY" val="7818670a-369e-4a96-b5b3-3fabcff1d6b7"/>
  <p:tag name="COMMONDATA" val="eyJoZGlkIjoiN2YxOGMyNDFkMTQxMWJhZTVlZDhiNDQyZGU2OTYwOWEifQ==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3868</Words>
  <Application>WPS 演示</Application>
  <PresentationFormat>全屏显示(16:9)</PresentationFormat>
  <Paragraphs>504</Paragraphs>
  <Slides>23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9</vt:i4>
      </vt:variant>
      <vt:variant>
        <vt:lpstr>幻灯片标题</vt:lpstr>
      </vt:variant>
      <vt:variant>
        <vt:i4>23</vt:i4>
      </vt:variant>
    </vt:vector>
  </HeadingPairs>
  <TitlesOfParts>
    <vt:vector size="52" baseType="lpstr">
      <vt:lpstr>Arial</vt:lpstr>
      <vt:lpstr>宋体</vt:lpstr>
      <vt:lpstr>Wingdings</vt:lpstr>
      <vt:lpstr>微软雅黑</vt:lpstr>
      <vt:lpstr>Impact</vt:lpstr>
      <vt:lpstr>黑体</vt:lpstr>
      <vt:lpstr>方正舒体</vt:lpstr>
      <vt:lpstr>Times New Roman</vt:lpstr>
      <vt:lpstr>Times New Roman</vt:lpstr>
      <vt:lpstr>Batang</vt:lpstr>
      <vt:lpstr>Constantia</vt:lpstr>
      <vt:lpstr>楷体</vt:lpstr>
      <vt:lpstr>Yuanti SC</vt:lpstr>
      <vt:lpstr>Segoe Print</vt:lpstr>
      <vt:lpstr>仿宋</vt:lpstr>
      <vt:lpstr>Cambria Math</vt:lpstr>
      <vt:lpstr>Calibri</vt:lpstr>
      <vt:lpstr>Arial Unicode MS</vt:lpstr>
      <vt:lpstr>华文行楷</vt:lpstr>
      <vt:lpstr>《七彩课堂》课件模板（新）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1171</cp:revision>
  <dcterms:created xsi:type="dcterms:W3CDTF">2016-01-14T07:05:00Z</dcterms:created>
  <dcterms:modified xsi:type="dcterms:W3CDTF">2023-04-26T06:08:05Z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36971810A0DD4399B0FC007F55DAAC99_12</vt:lpwstr>
  </property>
</Properties>
</file>