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tiff" ContentType="image/tiff"/>
  <Default Extension="jpeg" ContentType="image/jpeg"/>
  <Default Extension="JPG" ContentType="image/.jp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10"/>
  </p:notesMasterIdLst>
  <p:handoutMasterIdLst>
    <p:handoutMasterId r:id="rId39"/>
  </p:handoutMasterIdLst>
  <p:sldIdLst>
    <p:sldId id="540" r:id="rId4"/>
    <p:sldId id="425" r:id="rId5"/>
    <p:sldId id="541" r:id="rId6"/>
    <p:sldId id="581" r:id="rId7"/>
    <p:sldId id="542" r:id="rId8"/>
    <p:sldId id="546" r:id="rId9"/>
    <p:sldId id="547" r:id="rId11"/>
    <p:sldId id="548" r:id="rId12"/>
    <p:sldId id="549" r:id="rId13"/>
    <p:sldId id="550" r:id="rId14"/>
    <p:sldId id="551" r:id="rId15"/>
    <p:sldId id="552" r:id="rId16"/>
    <p:sldId id="553" r:id="rId17"/>
    <p:sldId id="554" r:id="rId18"/>
    <p:sldId id="556" r:id="rId19"/>
    <p:sldId id="557" r:id="rId20"/>
    <p:sldId id="559" r:id="rId21"/>
    <p:sldId id="560" r:id="rId22"/>
    <p:sldId id="561" r:id="rId23"/>
    <p:sldId id="579" r:id="rId24"/>
    <p:sldId id="580" r:id="rId25"/>
    <p:sldId id="566" r:id="rId26"/>
    <p:sldId id="564" r:id="rId27"/>
    <p:sldId id="565" r:id="rId28"/>
    <p:sldId id="448" r:id="rId29"/>
    <p:sldId id="582" r:id="rId30"/>
    <p:sldId id="567" r:id="rId31"/>
    <p:sldId id="583" r:id="rId32"/>
    <p:sldId id="568" r:id="rId33"/>
    <p:sldId id="569" r:id="rId34"/>
    <p:sldId id="573" r:id="rId35"/>
    <p:sldId id="570" r:id="rId36"/>
    <p:sldId id="571" r:id="rId37"/>
    <p:sldId id="572" r:id="rId38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24" autoAdjust="0"/>
    <p:restoredTop sz="95825" autoAdjust="0"/>
  </p:normalViewPr>
  <p:slideViewPr>
    <p:cSldViewPr snapToGrid="0" showGuides="1">
      <p:cViewPr varScale="1">
        <p:scale>
          <a:sx n="50" d="100"/>
          <a:sy n="50" d="100"/>
        </p:scale>
        <p:origin x="-108" y="-1074"/>
      </p:cViewPr>
      <p:guideLst>
        <p:guide orient="horz" pos="14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DB5E1596-45F5-4785-8CBB-6F16A9A4CCF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112DE96C-BD81-4476-BFF6-0863AF15BED7}" type="slidenum">
              <a:rPr lang="en-US" altLang="en-US"/>
            </a:fld>
            <a:endParaRPr lang="en-US" altLang="en-US"/>
          </a:p>
        </p:txBody>
      </p:sp>
      <p:pic>
        <p:nvPicPr>
          <p:cNvPr id="48135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80897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7346" name="文本占位符 8089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>
              <a:ea typeface="黑体" panose="02010609060101010101" pitchFamily="49" charset="-122"/>
            </a:endParaRPr>
          </a:p>
        </p:txBody>
      </p:sp>
      <p:sp>
        <p:nvSpPr>
          <p:cNvPr id="5734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756F95D-A011-4F35-836F-95B034BA3210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9318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幻灯片图像占位符 8192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9394" name="文本占位符 8192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>
              <a:ea typeface="黑体" panose="02010609060101010101" pitchFamily="49" charset="-122"/>
            </a:endParaRPr>
          </a:p>
        </p:txBody>
      </p:sp>
      <p:sp>
        <p:nvSpPr>
          <p:cNvPr id="5939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F650E86-793B-40AA-AE14-3A874B6D34A0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幻灯片图像占位符 82945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42" name="文本占位符 82946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>
              <a:ea typeface="黑体" panose="02010609060101010101" pitchFamily="49" charset="-122"/>
            </a:endParaRPr>
          </a:p>
        </p:txBody>
      </p:sp>
      <p:sp>
        <p:nvSpPr>
          <p:cNvPr id="61443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CEADC1C-6EFB-4D21-B166-62E2293D5A41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83969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3490" name="文本占位符 83970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>
              <a:ea typeface="黑体" panose="02010609060101010101" pitchFamily="49" charset="-122"/>
            </a:endParaRPr>
          </a:p>
        </p:txBody>
      </p:sp>
      <p:sp>
        <p:nvSpPr>
          <p:cNvPr id="63491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584E12D-7D34-43E1-9473-C4492E865E10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84993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5538" name="文本占位符 84994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>
              <a:ea typeface="黑体" panose="02010609060101010101" pitchFamily="49" charset="-122"/>
            </a:endParaRPr>
          </a:p>
        </p:txBody>
      </p:sp>
      <p:sp>
        <p:nvSpPr>
          <p:cNvPr id="6553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61A20EA-AC19-4F5A-809B-538A1F7BF3D0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86017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7586" name="文本占位符 86018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>
                <a:ea typeface="黑体" panose="02010609060101010101" pitchFamily="49" charset="-122"/>
              </a:rPr>
              <a:t>www.czsx.com.cn</a:t>
            </a:r>
            <a:endParaRPr lang="en-US" altLang="zh-CN">
              <a:ea typeface="黑体" panose="02010609060101010101" pitchFamily="49" charset="-122"/>
            </a:endParaRPr>
          </a:p>
          <a:p>
            <a:endParaRPr lang="en-US" altLang="zh-CN">
              <a:ea typeface="黑体" panose="02010609060101010101" pitchFamily="49" charset="-122"/>
            </a:endParaRPr>
          </a:p>
        </p:txBody>
      </p:sp>
      <p:sp>
        <p:nvSpPr>
          <p:cNvPr id="6758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9FFCB1F-1C96-444E-9EE4-95E4D8E47E24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7475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幻灯片图像占位符 9216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2946" name="文本占位符 9216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>
                <a:ea typeface="黑体" panose="02010609060101010101" pitchFamily="49" charset="-122"/>
              </a:rPr>
              <a:t>www.czsx.com.cn</a:t>
            </a:r>
            <a:endParaRPr lang="en-US" altLang="zh-CN">
              <a:ea typeface="黑体" panose="02010609060101010101" pitchFamily="49" charset="-122"/>
            </a:endParaRPr>
          </a:p>
          <a:p>
            <a:endParaRPr lang="en-US" altLang="zh-CN">
              <a:ea typeface="黑体" panose="02010609060101010101" pitchFamily="49" charset="-122"/>
            </a:endParaRPr>
          </a:p>
        </p:txBody>
      </p:sp>
      <p:sp>
        <p:nvSpPr>
          <p:cNvPr id="82947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3FB537B-42C0-43D9-BE04-265635CA389A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901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901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8E5041C3-1949-4072-A941-C1A7D052D4C3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052224" y="11675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12.2 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三角形全等的判定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jpeg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1.jpeg"/><Relationship Id="rId1" Type="http://schemas.openxmlformats.org/officeDocument/2006/relationships/image" Target="../media/image20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864992" y="686679"/>
            <a:ext cx="726971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为了庆祝国庆节，老师要求同学们回家制作三角形彩旗（如图），那么，老师应提供多少个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数据，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能保证同学们制作出来的三角形彩旗全等呢？一定要知道所有的边长和所有的角度吗？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3" name="图片 3" descr="7dcc4506a7aa249e084356093883186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85"/>
          <a:stretch>
            <a:fillRect/>
          </a:stretch>
        </p:blipFill>
        <p:spPr bwMode="auto">
          <a:xfrm>
            <a:off x="2713636" y="1780456"/>
            <a:ext cx="4572000" cy="321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0182" name="组合 1"/>
          <p:cNvGrpSpPr/>
          <p:nvPr/>
        </p:nvGrpSpPr>
        <p:grpSpPr bwMode="auto">
          <a:xfrm>
            <a:off x="-442" y="-51595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18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文本框 13314"/>
          <p:cNvSpPr txBox="1">
            <a:spLocks noChangeArrowheads="1"/>
          </p:cNvSpPr>
          <p:nvPr/>
        </p:nvSpPr>
        <p:spPr bwMode="auto">
          <a:xfrm>
            <a:off x="3206750" y="1603375"/>
            <a:ext cx="3095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100"/>
          </a:p>
        </p:txBody>
      </p:sp>
      <p:sp>
        <p:nvSpPr>
          <p:cNvPr id="13316" name="矩形 13315"/>
          <p:cNvSpPr>
            <a:spLocks noChangeArrowheads="1"/>
          </p:cNvSpPr>
          <p:nvPr/>
        </p:nvSpPr>
        <p:spPr bwMode="auto">
          <a:xfrm>
            <a:off x="4839477" y="1025931"/>
            <a:ext cx="2428875" cy="2377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两个条件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</a:rPr>
              <a:t>    ①</a:t>
            </a:r>
            <a:r>
              <a:rPr lang="zh-CN" altLang="en-US" sz="2400" b="1" dirty="0">
                <a:latin typeface="宋体" panose="02010600030101010101" pitchFamily="2" charset="-122"/>
              </a:rPr>
              <a:t>两角；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</a:rPr>
              <a:t>    ②</a:t>
            </a:r>
            <a:r>
              <a:rPr lang="zh-CN" altLang="en-US" sz="2400" b="1" dirty="0">
                <a:latin typeface="宋体" panose="02010600030101010101" pitchFamily="2" charset="-122"/>
              </a:rPr>
              <a:t>两边；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</a:rPr>
              <a:t>    ③</a:t>
            </a:r>
            <a:r>
              <a:rPr lang="zh-CN" altLang="en-US" sz="2400" b="1" dirty="0">
                <a:latin typeface="宋体" panose="02010600030101010101" pitchFamily="2" charset="-122"/>
              </a:rPr>
              <a:t>一边一角</a:t>
            </a:r>
            <a:r>
              <a:rPr lang="en-US" altLang="zh-CN" sz="2700" b="1" dirty="0">
                <a:latin typeface="宋体" panose="02010600030101010101" pitchFamily="2" charset="-122"/>
              </a:rPr>
              <a:t>.</a:t>
            </a:r>
            <a:endParaRPr lang="en-US" altLang="zh-CN" sz="2700" b="1" dirty="0">
              <a:latin typeface="宋体" panose="02010600030101010101" pitchFamily="2" charset="-122"/>
            </a:endParaRPr>
          </a:p>
        </p:txBody>
      </p:sp>
      <p:sp>
        <p:nvSpPr>
          <p:cNvPr id="13317" name="文本框 13316"/>
          <p:cNvSpPr txBox="1">
            <a:spLocks noChangeArrowheads="1"/>
          </p:cNvSpPr>
          <p:nvPr/>
        </p:nvSpPr>
        <p:spPr bwMode="auto">
          <a:xfrm>
            <a:off x="1147312" y="3366678"/>
            <a:ext cx="779827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结论：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只给出一个或两个条件时，都不能保证所画的三角形一定全等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318" name="矩形 13317"/>
          <p:cNvSpPr>
            <a:spLocks noChangeArrowheads="1"/>
          </p:cNvSpPr>
          <p:nvPr/>
        </p:nvSpPr>
        <p:spPr bwMode="auto">
          <a:xfrm>
            <a:off x="2145850" y="1077685"/>
            <a:ext cx="16208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一个条件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①</a:t>
            </a:r>
            <a:r>
              <a:rPr lang="zh-CN" altLang="en-US" sz="2400" b="1" dirty="0">
                <a:latin typeface="宋体" panose="02010600030101010101" pitchFamily="2" charset="-122"/>
              </a:rPr>
              <a:t>一角；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②</a:t>
            </a:r>
            <a:r>
              <a:rPr lang="zh-CN" altLang="en-US" sz="2400" b="1" dirty="0">
                <a:latin typeface="宋体" panose="02010600030101010101" pitchFamily="2" charset="-122"/>
              </a:rPr>
              <a:t>一边；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569" y="-59074"/>
            <a:ext cx="2006600" cy="477837"/>
            <a:chOff x="123" y="40"/>
            <a:chExt cx="3160" cy="752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9" name="剪去同侧角的矩形 18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矩形 15364"/>
          <p:cNvSpPr>
            <a:spLocks noChangeArrowheads="1"/>
          </p:cNvSpPr>
          <p:nvPr/>
        </p:nvSpPr>
        <p:spPr bwMode="auto">
          <a:xfrm>
            <a:off x="3886994" y="1737759"/>
            <a:ext cx="31877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solidFill>
                  <a:schemeClr val="tx2"/>
                </a:solidFill>
                <a:latin typeface="宋体" panose="02010600030101010101" pitchFamily="2" charset="-122"/>
                <a:hlinkClick r:id="rId1" action="ppaction://hlinksldjump"/>
              </a:rPr>
              <a:t>①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  <a:hlinkClick r:id="rId1" action="ppaction://hlinksldjump"/>
              </a:rPr>
              <a:t>三角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；</a:t>
            </a:r>
            <a:endParaRPr lang="zh-CN" altLang="en-US" sz="27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矩形 15365"/>
          <p:cNvSpPr>
            <a:spLocks noChangeArrowheads="1"/>
          </p:cNvSpPr>
          <p:nvPr/>
        </p:nvSpPr>
        <p:spPr bwMode="auto">
          <a:xfrm>
            <a:off x="3886994" y="2396571"/>
            <a:ext cx="31877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700" b="1" dirty="0" smtClean="0">
                <a:solidFill>
                  <a:schemeClr val="tx2"/>
                </a:solidFill>
                <a:latin typeface="宋体" panose="02010600030101010101" pitchFamily="2" charset="-122"/>
              </a:rPr>
              <a:t>三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边；</a:t>
            </a:r>
            <a:endParaRPr lang="zh-CN" altLang="en-US" sz="27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5367" name="矩形 15366"/>
          <p:cNvSpPr>
            <a:spLocks noChangeArrowheads="1"/>
          </p:cNvSpPr>
          <p:nvPr/>
        </p:nvSpPr>
        <p:spPr bwMode="auto">
          <a:xfrm>
            <a:off x="3902869" y="3088721"/>
            <a:ext cx="318611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两边一角；</a:t>
            </a:r>
            <a:endParaRPr lang="zh-CN" altLang="en-US" sz="27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5368" name="矩形 15367"/>
          <p:cNvSpPr>
            <a:spLocks noChangeArrowheads="1"/>
          </p:cNvSpPr>
          <p:nvPr/>
        </p:nvSpPr>
        <p:spPr bwMode="auto">
          <a:xfrm>
            <a:off x="3931444" y="3825320"/>
            <a:ext cx="318611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④</a:t>
            </a:r>
            <a:r>
              <a:rPr lang="zh-CN" altLang="en-US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两角一边</a:t>
            </a:r>
            <a:r>
              <a:rPr lang="en-US" altLang="zh-CN" sz="2700" b="1" dirty="0">
                <a:solidFill>
                  <a:schemeClr val="tx2"/>
                </a:solidFill>
                <a:latin typeface="宋体" panose="02010600030101010101" pitchFamily="2" charset="-122"/>
              </a:rPr>
              <a:t>.</a:t>
            </a:r>
            <a:endParaRPr lang="en-US" altLang="zh-CN" sz="27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66565" name="文本框 15368"/>
          <p:cNvSpPr txBox="1">
            <a:spLocks noChangeArrowheads="1"/>
          </p:cNvSpPr>
          <p:nvPr/>
        </p:nvSpPr>
        <p:spPr bwMode="auto">
          <a:xfrm>
            <a:off x="1031240" y="411951"/>
            <a:ext cx="733636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满足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条件，你能说出有哪几种可能的情况？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569" y="-50371"/>
            <a:ext cx="2006600" cy="477837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9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497" y="2089948"/>
            <a:ext cx="1369503" cy="212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矩形 106497"/>
          <p:cNvSpPr>
            <a:spLocks noChangeArrowheads="1"/>
          </p:cNvSpPr>
          <p:nvPr/>
        </p:nvSpPr>
        <p:spPr bwMode="auto">
          <a:xfrm>
            <a:off x="652855" y="881878"/>
            <a:ext cx="8123675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已知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两个三角形的三个内角分别为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60°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90°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它们一定全等吗？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06499" name="组合 106498"/>
          <p:cNvGrpSpPr/>
          <p:nvPr/>
        </p:nvGrpSpPr>
        <p:grpSpPr bwMode="auto">
          <a:xfrm rot="5400000">
            <a:off x="5963399" y="2062867"/>
            <a:ext cx="1025525" cy="1514475"/>
            <a:chOff x="3560" y="2024"/>
            <a:chExt cx="862" cy="1270"/>
          </a:xfrm>
        </p:grpSpPr>
        <p:sp>
          <p:nvSpPr>
            <p:cNvPr id="68611" name="直角三角形 106499"/>
            <p:cNvSpPr>
              <a:spLocks noChangeArrowheads="1"/>
            </p:cNvSpPr>
            <p:nvPr/>
          </p:nvSpPr>
          <p:spPr bwMode="auto">
            <a:xfrm>
              <a:off x="3560" y="2024"/>
              <a:ext cx="862" cy="1270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>
                <a:latin typeface="+mn-lt"/>
              </a:endParaRPr>
            </a:p>
          </p:txBody>
        </p:sp>
        <p:sp>
          <p:nvSpPr>
            <p:cNvPr id="68612" name="直角三角形 106500"/>
            <p:cNvSpPr>
              <a:spLocks noChangeArrowheads="1"/>
            </p:cNvSpPr>
            <p:nvPr/>
          </p:nvSpPr>
          <p:spPr bwMode="auto">
            <a:xfrm>
              <a:off x="3651" y="2341"/>
              <a:ext cx="544" cy="81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>
                <a:latin typeface="+mn-lt"/>
              </a:endParaRPr>
            </a:p>
          </p:txBody>
        </p:sp>
      </p:grpSp>
      <p:grpSp>
        <p:nvGrpSpPr>
          <p:cNvPr id="106502" name="组合 106501"/>
          <p:cNvGrpSpPr/>
          <p:nvPr/>
        </p:nvGrpSpPr>
        <p:grpSpPr bwMode="auto">
          <a:xfrm rot="5400000">
            <a:off x="2863280" y="1700582"/>
            <a:ext cx="1776684" cy="2606914"/>
            <a:chOff x="703" y="1480"/>
            <a:chExt cx="1678" cy="2449"/>
          </a:xfrm>
        </p:grpSpPr>
        <p:sp>
          <p:nvSpPr>
            <p:cNvPr id="68614" name="直角三角形 106502"/>
            <p:cNvSpPr>
              <a:spLocks noChangeArrowheads="1"/>
            </p:cNvSpPr>
            <p:nvPr/>
          </p:nvSpPr>
          <p:spPr bwMode="auto">
            <a:xfrm>
              <a:off x="703" y="1480"/>
              <a:ext cx="1678" cy="2449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>
                <a:latin typeface="+mn-lt"/>
              </a:endParaRPr>
            </a:p>
          </p:txBody>
        </p:sp>
        <p:sp>
          <p:nvSpPr>
            <p:cNvPr id="68615" name="直角三角形 106503"/>
            <p:cNvSpPr>
              <a:spLocks noChangeArrowheads="1"/>
            </p:cNvSpPr>
            <p:nvPr/>
          </p:nvSpPr>
          <p:spPr bwMode="auto">
            <a:xfrm>
              <a:off x="884" y="2069"/>
              <a:ext cx="1134" cy="1678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rot="10800000" vert="eaVert" wrap="none" anchor="ctr"/>
            <a:lstStyle/>
            <a:p>
              <a:pPr algn="ctr"/>
              <a:endParaRPr lang="zh-CN" altLang="zh-CN" sz="100">
                <a:latin typeface="+mn-lt"/>
              </a:endParaRPr>
            </a:p>
          </p:txBody>
        </p:sp>
      </p:grpSp>
      <p:sp>
        <p:nvSpPr>
          <p:cNvPr id="106505" name="文本框 106504"/>
          <p:cNvSpPr txBox="1">
            <a:spLocks noChangeArrowheads="1"/>
          </p:cNvSpPr>
          <p:nvPr/>
        </p:nvSpPr>
        <p:spPr bwMode="auto">
          <a:xfrm>
            <a:off x="1081489" y="4083162"/>
            <a:ext cx="7266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这说明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有三个角对应相等的两个三角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形不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一定全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等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8617" name="矩形 106505"/>
          <p:cNvSpPr>
            <a:spLocks noChangeArrowheads="1"/>
          </p:cNvSpPr>
          <p:nvPr/>
        </p:nvSpPr>
        <p:spPr bwMode="auto">
          <a:xfrm>
            <a:off x="1042233" y="481668"/>
            <a:ext cx="19446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①</a:t>
            </a:r>
            <a:r>
              <a:rPr lang="zh-CN" altLang="en-US" sz="2700" b="1" dirty="0" smtClean="0">
                <a:solidFill>
                  <a:srgbClr val="0000FF"/>
                </a:solidFill>
                <a:latin typeface="+mn-lt"/>
              </a:rPr>
              <a:t>三</a:t>
            </a:r>
            <a:r>
              <a:rPr lang="zh-CN" altLang="en-US" sz="2700" b="1" dirty="0">
                <a:solidFill>
                  <a:srgbClr val="0000FF"/>
                </a:solidFill>
                <a:latin typeface="+mn-lt"/>
              </a:rPr>
              <a:t>个角</a:t>
            </a:r>
            <a:endParaRPr lang="zh-CN" altLang="en-US" sz="2700" b="1" dirty="0">
              <a:solidFill>
                <a:srgbClr val="0000FF"/>
              </a:solidFill>
              <a:latin typeface="+mn-lt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569" y="-58917"/>
            <a:ext cx="2006600" cy="477837"/>
            <a:chOff x="123" y="40"/>
            <a:chExt cx="3160" cy="752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矩形 107521"/>
          <p:cNvSpPr>
            <a:spLocks noChangeArrowheads="1"/>
          </p:cNvSpPr>
          <p:nvPr/>
        </p:nvSpPr>
        <p:spPr bwMode="auto">
          <a:xfrm>
            <a:off x="448032" y="944563"/>
            <a:ext cx="8575198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知两个三角形的三条边都分别为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6cm 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它们一定全等吗？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9634" name="组合 107522"/>
          <p:cNvGrpSpPr/>
          <p:nvPr/>
        </p:nvGrpSpPr>
        <p:grpSpPr bwMode="auto">
          <a:xfrm>
            <a:off x="3168650" y="3769795"/>
            <a:ext cx="2862263" cy="1214438"/>
            <a:chOff x="1701" y="3021"/>
            <a:chExt cx="2404" cy="1020"/>
          </a:xfrm>
        </p:grpSpPr>
        <p:grpSp>
          <p:nvGrpSpPr>
            <p:cNvPr id="69635" name="组合 107523"/>
            <p:cNvGrpSpPr/>
            <p:nvPr/>
          </p:nvGrpSpPr>
          <p:grpSpPr bwMode="auto">
            <a:xfrm>
              <a:off x="1701" y="3021"/>
              <a:ext cx="2404" cy="727"/>
              <a:chOff x="1701" y="3021"/>
              <a:chExt cx="2404" cy="727"/>
            </a:xfrm>
          </p:grpSpPr>
          <p:grpSp>
            <p:nvGrpSpPr>
              <p:cNvPr id="69636" name="组合 107524"/>
              <p:cNvGrpSpPr/>
              <p:nvPr/>
            </p:nvGrpSpPr>
            <p:grpSpPr bwMode="auto">
              <a:xfrm>
                <a:off x="1701" y="3021"/>
                <a:ext cx="2087" cy="727"/>
                <a:chOff x="839" y="2568"/>
                <a:chExt cx="2087" cy="727"/>
              </a:xfrm>
            </p:grpSpPr>
            <p:sp>
              <p:nvSpPr>
                <p:cNvPr id="69637" name="直接连接符 107525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38" name="直接连接符 107526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39" name="直接连接符 107527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40" name="文本框 107528"/>
              <p:cNvSpPr txBox="1">
                <a:spLocks noChangeArrowheads="1"/>
              </p:cNvSpPr>
              <p:nvPr/>
            </p:nvSpPr>
            <p:spPr bwMode="auto">
              <a:xfrm>
                <a:off x="3379" y="3158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3cm</a:t>
                </a:r>
                <a:endParaRPr lang="en-US" altLang="zh-CN" sz="2100" b="1">
                  <a:latin typeface="+mn-lt"/>
                </a:endParaRPr>
              </a:p>
            </p:txBody>
          </p:sp>
          <p:sp>
            <p:nvSpPr>
              <p:cNvPr id="69641" name="文本框 107529"/>
              <p:cNvSpPr txBox="1">
                <a:spLocks noChangeArrowheads="1"/>
              </p:cNvSpPr>
              <p:nvPr/>
            </p:nvSpPr>
            <p:spPr bwMode="auto">
              <a:xfrm>
                <a:off x="1791" y="3158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4cm</a:t>
                </a:r>
                <a:endParaRPr lang="en-US" altLang="zh-CN" sz="2100" b="1">
                  <a:latin typeface="+mn-lt"/>
                </a:endParaRPr>
              </a:p>
            </p:txBody>
          </p:sp>
        </p:grpSp>
        <p:sp>
          <p:nvSpPr>
            <p:cNvPr id="69642" name="文本框 107530"/>
            <p:cNvSpPr txBox="1">
              <a:spLocks noChangeArrowheads="1"/>
            </p:cNvSpPr>
            <p:nvPr/>
          </p:nvSpPr>
          <p:spPr bwMode="auto">
            <a:xfrm>
              <a:off x="2472" y="3693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6cm</a:t>
              </a:r>
              <a:endParaRPr lang="en-US" altLang="zh-CN" sz="2100" b="1">
                <a:latin typeface="+mn-lt"/>
              </a:endParaRPr>
            </a:p>
          </p:txBody>
        </p:sp>
      </p:grpSp>
      <p:grpSp>
        <p:nvGrpSpPr>
          <p:cNvPr id="107532" name="组合 107531"/>
          <p:cNvGrpSpPr/>
          <p:nvPr/>
        </p:nvGrpSpPr>
        <p:grpSpPr bwMode="auto">
          <a:xfrm>
            <a:off x="1143000" y="1669533"/>
            <a:ext cx="2239963" cy="2486025"/>
            <a:chOff x="0" y="1026"/>
            <a:chExt cx="1882" cy="2087"/>
          </a:xfrm>
        </p:grpSpPr>
        <p:sp>
          <p:nvSpPr>
            <p:cNvPr id="69644" name="文本框 107532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4cm</a:t>
              </a:r>
              <a:endParaRPr lang="en-US" altLang="zh-CN" sz="2100" b="1">
                <a:latin typeface="+mn-lt"/>
              </a:endParaRPr>
            </a:p>
          </p:txBody>
        </p:sp>
        <p:grpSp>
          <p:nvGrpSpPr>
            <p:cNvPr id="69645" name="组合 107533"/>
            <p:cNvGrpSpPr/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46" name="组合 107534"/>
              <p:cNvGrpSpPr/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47" name="直接连接符 107535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48" name="直接连接符 107536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49" name="直接连接符 107537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50" name="文本框 107538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6cm</a:t>
                </a:r>
                <a:endParaRPr lang="en-US" altLang="zh-CN" sz="2100" b="1">
                  <a:latin typeface="+mn-lt"/>
                </a:endParaRPr>
              </a:p>
            </p:txBody>
          </p:sp>
          <p:sp>
            <p:nvSpPr>
              <p:cNvPr id="69651" name="文本框 107539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3cm</a:t>
                </a:r>
                <a:endParaRPr lang="en-US" altLang="zh-CN" sz="2100" b="1">
                  <a:latin typeface="+mn-lt"/>
                </a:endParaRPr>
              </a:p>
            </p:txBody>
          </p:sp>
        </p:grpSp>
      </p:grpSp>
      <p:grpSp>
        <p:nvGrpSpPr>
          <p:cNvPr id="107541" name="组合 107540"/>
          <p:cNvGrpSpPr/>
          <p:nvPr/>
        </p:nvGrpSpPr>
        <p:grpSpPr bwMode="auto">
          <a:xfrm>
            <a:off x="5949950" y="1954248"/>
            <a:ext cx="2051050" cy="2486025"/>
            <a:chOff x="4105" y="1207"/>
            <a:chExt cx="1723" cy="2087"/>
          </a:xfrm>
        </p:grpSpPr>
        <p:grpSp>
          <p:nvGrpSpPr>
            <p:cNvPr id="69653" name="组合 107541"/>
            <p:cNvGrpSpPr/>
            <p:nvPr/>
          </p:nvGrpSpPr>
          <p:grpSpPr bwMode="auto">
            <a:xfrm>
              <a:off x="4105" y="1207"/>
              <a:ext cx="1723" cy="2087"/>
              <a:chOff x="4105" y="1207"/>
              <a:chExt cx="1723" cy="2087"/>
            </a:xfrm>
          </p:grpSpPr>
          <p:sp>
            <p:nvSpPr>
              <p:cNvPr id="69654" name="文本框 107542"/>
              <p:cNvSpPr txBox="1">
                <a:spLocks noChangeArrowheads="1"/>
              </p:cNvSpPr>
              <p:nvPr/>
            </p:nvSpPr>
            <p:spPr bwMode="auto">
              <a:xfrm>
                <a:off x="4105" y="1842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6cm</a:t>
                </a:r>
                <a:endParaRPr lang="en-US" altLang="zh-CN" sz="2100" b="1">
                  <a:latin typeface="+mn-lt"/>
                </a:endParaRPr>
              </a:p>
            </p:txBody>
          </p:sp>
          <p:grpSp>
            <p:nvGrpSpPr>
              <p:cNvPr id="69655" name="组合 107543"/>
              <p:cNvGrpSpPr/>
              <p:nvPr/>
            </p:nvGrpSpPr>
            <p:grpSpPr bwMode="auto">
              <a:xfrm rot="6961268">
                <a:off x="3919" y="1882"/>
                <a:ext cx="2087" cy="727"/>
                <a:chOff x="839" y="2568"/>
                <a:chExt cx="2087" cy="727"/>
              </a:xfrm>
            </p:grpSpPr>
            <p:sp>
              <p:nvSpPr>
                <p:cNvPr id="69656" name="直接连接符 107544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57" name="直接连接符 107545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58" name="直接连接符 107546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59" name="文本框 107547"/>
              <p:cNvSpPr txBox="1">
                <a:spLocks noChangeArrowheads="1"/>
              </p:cNvSpPr>
              <p:nvPr/>
            </p:nvSpPr>
            <p:spPr bwMode="auto">
              <a:xfrm>
                <a:off x="5102" y="1842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>
                    <a:latin typeface="+mn-lt"/>
                  </a:rPr>
                  <a:t>4cm</a:t>
                </a:r>
                <a:endParaRPr lang="en-US" altLang="zh-CN" sz="2100" b="1">
                  <a:latin typeface="+mn-lt"/>
                </a:endParaRPr>
              </a:p>
            </p:txBody>
          </p:sp>
        </p:grpSp>
        <p:sp>
          <p:nvSpPr>
            <p:cNvPr id="69660" name="文本框 107548"/>
            <p:cNvSpPr txBox="1">
              <a:spLocks noChangeArrowheads="1"/>
            </p:cNvSpPr>
            <p:nvPr/>
          </p:nvSpPr>
          <p:spPr bwMode="auto">
            <a:xfrm>
              <a:off x="4513" y="2786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3cm</a:t>
              </a:r>
              <a:endParaRPr lang="en-US" altLang="zh-CN" sz="2100" b="1">
                <a:latin typeface="+mn-lt"/>
              </a:endParaRPr>
            </a:p>
          </p:txBody>
        </p:sp>
      </p:grpSp>
      <p:grpSp>
        <p:nvGrpSpPr>
          <p:cNvPr id="107550" name="组合 107549"/>
          <p:cNvGrpSpPr/>
          <p:nvPr/>
        </p:nvGrpSpPr>
        <p:grpSpPr bwMode="auto">
          <a:xfrm rot="1800000">
            <a:off x="2571750" y="1887020"/>
            <a:ext cx="2239963" cy="2484438"/>
            <a:chOff x="0" y="1026"/>
            <a:chExt cx="1882" cy="2087"/>
          </a:xfrm>
        </p:grpSpPr>
        <p:sp>
          <p:nvSpPr>
            <p:cNvPr id="69662" name="文本框 107550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63" name="组合 107551"/>
            <p:cNvGrpSpPr/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64" name="组合 107552"/>
              <p:cNvGrpSpPr/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65" name="直接连接符 107553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66" name="直接连接符 107554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67" name="直接连接符 107555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68" name="文本框 107556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669" name="文本框 107557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grpSp>
        <p:nvGrpSpPr>
          <p:cNvPr id="107559" name="组合 107558"/>
          <p:cNvGrpSpPr/>
          <p:nvPr/>
        </p:nvGrpSpPr>
        <p:grpSpPr bwMode="auto">
          <a:xfrm rot="900000">
            <a:off x="1943100" y="1658420"/>
            <a:ext cx="2239963" cy="2484438"/>
            <a:chOff x="0" y="1026"/>
            <a:chExt cx="1882" cy="2087"/>
          </a:xfrm>
        </p:grpSpPr>
        <p:sp>
          <p:nvSpPr>
            <p:cNvPr id="69671" name="文本框 107559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72" name="组合 107560"/>
            <p:cNvGrpSpPr/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73" name="组合 107561"/>
              <p:cNvGrpSpPr/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74" name="直接连接符 107562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75" name="直接连接符 107563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76" name="直接连接符 107564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77" name="文本框 107565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678" name="文本框 107566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grpSp>
        <p:nvGrpSpPr>
          <p:cNvPr id="107568" name="组合 107567"/>
          <p:cNvGrpSpPr/>
          <p:nvPr/>
        </p:nvGrpSpPr>
        <p:grpSpPr bwMode="auto">
          <a:xfrm rot="600000">
            <a:off x="1543050" y="1601270"/>
            <a:ext cx="2239963" cy="2484438"/>
            <a:chOff x="0" y="1026"/>
            <a:chExt cx="1882" cy="2087"/>
          </a:xfrm>
        </p:grpSpPr>
        <p:sp>
          <p:nvSpPr>
            <p:cNvPr id="69680" name="文本框 107568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81" name="组合 107569"/>
            <p:cNvGrpSpPr/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82" name="组合 107570"/>
              <p:cNvGrpSpPr/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83" name="直接连接符 107571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84" name="直接连接符 107572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85" name="直接连接符 107573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86" name="文本框 107574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687" name="文本框 107575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grpSp>
        <p:nvGrpSpPr>
          <p:cNvPr id="107577" name="组合 107576"/>
          <p:cNvGrpSpPr/>
          <p:nvPr/>
        </p:nvGrpSpPr>
        <p:grpSpPr bwMode="auto">
          <a:xfrm rot="3600000">
            <a:off x="3094037" y="2507733"/>
            <a:ext cx="2239963" cy="2484438"/>
            <a:chOff x="0" y="1026"/>
            <a:chExt cx="1882" cy="2087"/>
          </a:xfrm>
        </p:grpSpPr>
        <p:sp>
          <p:nvSpPr>
            <p:cNvPr id="69689" name="文本框 107577"/>
            <p:cNvSpPr txBox="1">
              <a:spLocks noChangeArrowheads="1"/>
            </p:cNvSpPr>
            <p:nvPr/>
          </p:nvSpPr>
          <p:spPr bwMode="auto">
            <a:xfrm>
              <a:off x="0" y="2251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90" name="组合 107578"/>
            <p:cNvGrpSpPr/>
            <p:nvPr/>
          </p:nvGrpSpPr>
          <p:grpSpPr bwMode="auto">
            <a:xfrm>
              <a:off x="429" y="1026"/>
              <a:ext cx="1453" cy="2087"/>
              <a:chOff x="429" y="1026"/>
              <a:chExt cx="1453" cy="2087"/>
            </a:xfrm>
          </p:grpSpPr>
          <p:grpSp>
            <p:nvGrpSpPr>
              <p:cNvPr id="69691" name="组合 107579"/>
              <p:cNvGrpSpPr/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692" name="直接连接符 107580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93" name="直接连接符 107581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694" name="直接连接符 107582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695" name="文本框 107583"/>
              <p:cNvSpPr txBox="1">
                <a:spLocks noChangeArrowheads="1"/>
              </p:cNvSpPr>
              <p:nvPr/>
            </p:nvSpPr>
            <p:spPr bwMode="auto">
              <a:xfrm>
                <a:off x="1156" y="2160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696" name="文本框 107584"/>
              <p:cNvSpPr txBox="1">
                <a:spLocks noChangeArrowheads="1"/>
              </p:cNvSpPr>
              <p:nvPr/>
            </p:nvSpPr>
            <p:spPr bwMode="auto">
              <a:xfrm>
                <a:off x="748" y="1107"/>
                <a:ext cx="72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grpSp>
        <p:nvGrpSpPr>
          <p:cNvPr id="107586" name="组合 107585"/>
          <p:cNvGrpSpPr/>
          <p:nvPr/>
        </p:nvGrpSpPr>
        <p:grpSpPr bwMode="auto">
          <a:xfrm rot="3900000">
            <a:off x="3474029" y="2726652"/>
            <a:ext cx="1883966" cy="2484438"/>
            <a:chOff x="57" y="864"/>
            <a:chExt cx="1582" cy="2087"/>
          </a:xfrm>
        </p:grpSpPr>
        <p:sp>
          <p:nvSpPr>
            <p:cNvPr id="69698" name="文本框 107586"/>
            <p:cNvSpPr txBox="1">
              <a:spLocks noChangeArrowheads="1"/>
            </p:cNvSpPr>
            <p:nvPr/>
          </p:nvSpPr>
          <p:spPr bwMode="auto">
            <a:xfrm>
              <a:off x="57" y="2096"/>
              <a:ext cx="42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100" b="1">
                <a:latin typeface="+mn-lt"/>
              </a:endParaRPr>
            </a:p>
          </p:txBody>
        </p:sp>
        <p:grpSp>
          <p:nvGrpSpPr>
            <p:cNvPr id="69699" name="组合 107587"/>
            <p:cNvGrpSpPr/>
            <p:nvPr/>
          </p:nvGrpSpPr>
          <p:grpSpPr bwMode="auto">
            <a:xfrm>
              <a:off x="525" y="864"/>
              <a:ext cx="1114" cy="2087"/>
              <a:chOff x="424" y="1021"/>
              <a:chExt cx="1114" cy="2087"/>
            </a:xfrm>
          </p:grpSpPr>
          <p:grpSp>
            <p:nvGrpSpPr>
              <p:cNvPr id="69700" name="组合 107588"/>
              <p:cNvGrpSpPr/>
              <p:nvPr/>
            </p:nvGrpSpPr>
            <p:grpSpPr bwMode="auto">
              <a:xfrm rot="-3823240">
                <a:off x="-256" y="1701"/>
                <a:ext cx="2087" cy="727"/>
                <a:chOff x="839" y="2568"/>
                <a:chExt cx="2087" cy="727"/>
              </a:xfrm>
            </p:grpSpPr>
            <p:sp>
              <p:nvSpPr>
                <p:cNvPr id="69701" name="直接连接符 107589"/>
                <p:cNvSpPr>
                  <a:spLocks noChangeShapeType="1"/>
                </p:cNvSpPr>
                <p:nvPr/>
              </p:nvSpPr>
              <p:spPr bwMode="auto">
                <a:xfrm rot="5400000">
                  <a:off x="1128" y="2269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702" name="直接连接符 107590"/>
                <p:cNvSpPr>
                  <a:spLocks noChangeShapeType="1"/>
                </p:cNvSpPr>
                <p:nvPr/>
              </p:nvSpPr>
              <p:spPr bwMode="auto">
                <a:xfrm>
                  <a:off x="839" y="3294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69703" name="直接连接符 107591"/>
                <p:cNvSpPr>
                  <a:spLocks noChangeShapeType="1"/>
                </p:cNvSpPr>
                <p:nvPr/>
              </p:nvSpPr>
              <p:spPr bwMode="auto">
                <a:xfrm>
                  <a:off x="2154" y="2568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69704" name="文本框 107592"/>
              <p:cNvSpPr txBox="1">
                <a:spLocks noChangeArrowheads="1"/>
              </p:cNvSpPr>
              <p:nvPr/>
            </p:nvSpPr>
            <p:spPr bwMode="auto">
              <a:xfrm>
                <a:off x="1112" y="2164"/>
                <a:ext cx="42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  <p:sp>
            <p:nvSpPr>
              <p:cNvPr id="69705" name="文本框 107593"/>
              <p:cNvSpPr txBox="1">
                <a:spLocks noChangeArrowheads="1"/>
              </p:cNvSpPr>
              <p:nvPr/>
            </p:nvSpPr>
            <p:spPr bwMode="auto">
              <a:xfrm>
                <a:off x="704" y="1109"/>
                <a:ext cx="42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sz="2100" b="1">
                  <a:latin typeface="+mn-lt"/>
                </a:endParaRPr>
              </a:p>
            </p:txBody>
          </p:sp>
        </p:grpSp>
      </p:grpSp>
      <p:sp>
        <p:nvSpPr>
          <p:cNvPr id="69706" name="矩形 107594"/>
          <p:cNvSpPr>
            <a:spLocks noChangeArrowheads="1"/>
          </p:cNvSpPr>
          <p:nvPr/>
        </p:nvSpPr>
        <p:spPr bwMode="auto">
          <a:xfrm>
            <a:off x="951161" y="533486"/>
            <a:ext cx="1835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</a:pP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三条边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  <p:grpSp>
        <p:nvGrpSpPr>
          <p:cNvPr id="80" name="组合 2"/>
          <p:cNvGrpSpPr/>
          <p:nvPr/>
        </p:nvGrpSpPr>
        <p:grpSpPr bwMode="auto">
          <a:xfrm>
            <a:off x="7820" y="-58760"/>
            <a:ext cx="2006600" cy="477837"/>
            <a:chOff x="123" y="40"/>
            <a:chExt cx="3160" cy="752"/>
          </a:xfrm>
        </p:grpSpPr>
        <p:cxnSp>
          <p:nvCxnSpPr>
            <p:cNvPr id="8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8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75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107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7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107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75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107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75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10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7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86218" y="569147"/>
            <a:ext cx="7629977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任意画出一个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，再画出一个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000" b="1" i="1" baseline="30000" dirty="0" smtClean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使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= AB 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 =BC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  A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 C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 =AC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把画好的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0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剪下，放到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，它们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全等吗？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21"/>
          <p:cNvGrpSpPr/>
          <p:nvPr/>
        </p:nvGrpSpPr>
        <p:grpSpPr bwMode="auto">
          <a:xfrm>
            <a:off x="1196975" y="2078038"/>
            <a:ext cx="1846263" cy="1695450"/>
            <a:chOff x="467544" y="3140968"/>
            <a:chExt cx="2463482" cy="2261699"/>
          </a:xfrm>
        </p:grpSpPr>
        <p:grpSp>
          <p:nvGrpSpPr>
            <p:cNvPr id="70659" name="组合 17"/>
            <p:cNvGrpSpPr/>
            <p:nvPr/>
          </p:nvGrpSpPr>
          <p:grpSpPr bwMode="auto">
            <a:xfrm>
              <a:off x="755576" y="3475953"/>
              <a:ext cx="1897272" cy="1537223"/>
              <a:chOff x="755576" y="3475953"/>
              <a:chExt cx="1897272" cy="1537223"/>
            </a:xfrm>
          </p:grpSpPr>
          <p:cxnSp>
            <p:nvCxnSpPr>
              <p:cNvPr id="70660" name="直接连接符 7"/>
              <p:cNvCxnSpPr>
                <a:cxnSpLocks noChangeShapeType="1"/>
              </p:cNvCxnSpPr>
              <p:nvPr/>
            </p:nvCxnSpPr>
            <p:spPr bwMode="auto">
              <a:xfrm flipH="1">
                <a:off x="755576" y="3501008"/>
                <a:ext cx="604867" cy="1512168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661" name="直接连接符 14"/>
              <p:cNvCxnSpPr>
                <a:cxnSpLocks noChangeShapeType="1"/>
              </p:cNvCxnSpPr>
              <p:nvPr/>
            </p:nvCxnSpPr>
            <p:spPr bwMode="auto">
              <a:xfrm>
                <a:off x="755576" y="5013176"/>
                <a:ext cx="1872208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662" name="直接连接符 16"/>
              <p:cNvCxnSpPr>
                <a:cxnSpLocks noChangeShapeType="1"/>
              </p:cNvCxnSpPr>
              <p:nvPr/>
            </p:nvCxnSpPr>
            <p:spPr bwMode="auto">
              <a:xfrm flipH="1" flipV="1">
                <a:off x="1356704" y="3475953"/>
                <a:ext cx="1296144" cy="1512168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0663" name="TextBox 18"/>
            <p:cNvSpPr txBox="1">
              <a:spLocks noChangeArrowheads="1"/>
            </p:cNvSpPr>
            <p:nvPr/>
          </p:nvSpPr>
          <p:spPr bwMode="auto">
            <a:xfrm>
              <a:off x="1187624" y="3140968"/>
              <a:ext cx="447258" cy="49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4" name="TextBox 19"/>
            <p:cNvSpPr txBox="1">
              <a:spLocks noChangeArrowheads="1"/>
            </p:cNvSpPr>
            <p:nvPr/>
          </p:nvSpPr>
          <p:spPr bwMode="auto">
            <a:xfrm>
              <a:off x="467544" y="4911551"/>
              <a:ext cx="447258" cy="49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5" name="TextBox 20"/>
            <p:cNvSpPr txBox="1">
              <a:spLocks noChangeArrowheads="1"/>
            </p:cNvSpPr>
            <p:nvPr/>
          </p:nvSpPr>
          <p:spPr bwMode="auto">
            <a:xfrm>
              <a:off x="2483768" y="4911551"/>
              <a:ext cx="447258" cy="491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 flipH="1">
            <a:off x="3286125" y="2355850"/>
            <a:ext cx="454025" cy="1135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8"/>
          <p:cNvCxnSpPr/>
          <p:nvPr/>
        </p:nvCxnSpPr>
        <p:spPr bwMode="auto">
          <a:xfrm>
            <a:off x="3286125" y="3490913"/>
            <a:ext cx="1404938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 flipH="1" flipV="1">
            <a:off x="3717925" y="2355850"/>
            <a:ext cx="973138" cy="1135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582988" y="2058988"/>
            <a:ext cx="4143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r>
              <a:rPr lang="en-US" altLang="zh-CN" b="1" i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 ′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070225" y="3414713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r>
              <a:rPr lang="en-US" altLang="zh-CN" b="1" i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′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583113" y="3414713"/>
            <a:ext cx="376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r>
              <a:rPr lang="en-US" altLang="zh-CN" b="1" i="1" baseline="30000">
                <a:latin typeface="Times New Roman" panose="02020603050405020304" pitchFamily="18" charset="0"/>
                <a:ea typeface="黑体" panose="02010609060101010101" pitchFamily="49" charset="-122"/>
              </a:rPr>
              <a:t>′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弧形 31"/>
          <p:cNvSpPr/>
          <p:nvPr/>
        </p:nvSpPr>
        <p:spPr bwMode="auto">
          <a:xfrm>
            <a:off x="2373313" y="2303463"/>
            <a:ext cx="2054225" cy="2052637"/>
          </a:xfrm>
          <a:prstGeom prst="arc">
            <a:avLst>
              <a:gd name="adj1" fmla="val 16200000"/>
              <a:gd name="adj2" fmla="val 18390198"/>
            </a:avLst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3" name="弧形 32"/>
          <p:cNvSpPr/>
          <p:nvPr/>
        </p:nvSpPr>
        <p:spPr bwMode="auto">
          <a:xfrm rot="17888216">
            <a:off x="3379788" y="2097088"/>
            <a:ext cx="2052637" cy="2052637"/>
          </a:xfrm>
          <a:prstGeom prst="arc">
            <a:avLst>
              <a:gd name="adj1" fmla="val 16200000"/>
              <a:gd name="adj2" fmla="val 18390198"/>
            </a:avLst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6" name="组合 17"/>
          <p:cNvGrpSpPr/>
          <p:nvPr/>
        </p:nvGrpSpPr>
        <p:grpSpPr bwMode="auto">
          <a:xfrm>
            <a:off x="3278188" y="2355850"/>
            <a:ext cx="1403350" cy="1135063"/>
            <a:chOff x="755576" y="3501008"/>
            <a:chExt cx="1872208" cy="1512168"/>
          </a:xfrm>
        </p:grpSpPr>
        <p:cxnSp>
          <p:nvCxnSpPr>
            <p:cNvPr id="70675" name="直接连接符 38"/>
            <p:cNvCxnSpPr>
              <a:cxnSpLocks noChangeShapeType="1"/>
            </p:cNvCxnSpPr>
            <p:nvPr/>
          </p:nvCxnSpPr>
          <p:spPr bwMode="auto">
            <a:xfrm flipH="1">
              <a:off x="755576" y="3501008"/>
              <a:ext cx="604867" cy="151216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76" name="直接连接符 39"/>
            <p:cNvCxnSpPr>
              <a:cxnSpLocks noChangeShapeType="1"/>
            </p:cNvCxnSpPr>
            <p:nvPr/>
          </p:nvCxnSpPr>
          <p:spPr bwMode="auto">
            <a:xfrm>
              <a:off x="755576" y="5013176"/>
              <a:ext cx="187220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77" name="直接连接符 40"/>
            <p:cNvCxnSpPr>
              <a:cxnSpLocks noChangeShapeType="1"/>
            </p:cNvCxnSpPr>
            <p:nvPr/>
          </p:nvCxnSpPr>
          <p:spPr bwMode="auto">
            <a:xfrm flipH="1" flipV="1">
              <a:off x="1331640" y="3501008"/>
              <a:ext cx="1296144" cy="151216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1601873" y="3889818"/>
            <a:ext cx="7052879" cy="932563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作图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的结果反映了什么规律？你能用文字语言和符号语言概括吗？</a:t>
            </a:r>
            <a:endParaRPr lang="zh-CN" altLang="en-US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905374" y="1717447"/>
            <a:ext cx="391082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作法：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）画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B</a:t>
            </a:r>
            <a:r>
              <a:rPr lang="en-US" altLang="zh-CN" sz="2100" b="1" i="1" baseline="30000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C</a:t>
            </a:r>
            <a:r>
              <a:rPr lang="en-US" altLang="zh-CN" sz="2100" b="1" i="1" baseline="30000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=BC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；</a:t>
            </a:r>
            <a:endParaRPr lang="zh-CN" altLang="en-US" sz="2100" b="1" dirty="0"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）分别以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B'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C'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为圆心，线段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AB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AC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长为半径画圆，两弧相交于点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A'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；</a:t>
            </a:r>
            <a:endParaRPr lang="zh-CN" altLang="en-US" sz="2100" b="1" dirty="0"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3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）连接线段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A'B'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,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A 'C'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31" name="组合 2"/>
          <p:cNvGrpSpPr/>
          <p:nvPr/>
        </p:nvGrpSpPr>
        <p:grpSpPr bwMode="auto">
          <a:xfrm>
            <a:off x="-569" y="-50371"/>
            <a:ext cx="2006600" cy="477837"/>
            <a:chOff x="123" y="40"/>
            <a:chExt cx="3160" cy="752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36179" y="599696"/>
            <a:ext cx="11283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做一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</a:t>
            </a:r>
            <a:endParaRPr lang="en-US" altLang="zh-CN" sz="20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3809" y="3926657"/>
            <a:ext cx="1755979" cy="455854"/>
            <a:chOff x="1745942" y="3988439"/>
            <a:chExt cx="1755979" cy="455854"/>
          </a:xfrm>
        </p:grpSpPr>
        <p:grpSp>
          <p:nvGrpSpPr>
            <p:cNvPr id="39" name="组合 38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41" name="流程图: 库存数据 40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40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791 0.002348 L -0.201569 -0.00274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4" grpId="0" bldLvl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/>
          <p:nvPr/>
        </p:nvSpPr>
        <p:spPr>
          <a:xfrm>
            <a:off x="715993" y="1382713"/>
            <a:ext cx="8074324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anose="02010600030101010101" pitchFamily="2" charset="-122"/>
                <a:cs typeface="+mn-ea"/>
              </a:rPr>
              <a:t>文字语言：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三边对应相等</a:t>
            </a:r>
            <a:r>
              <a:rPr lang="zh-CN" altLang="en-US" sz="2400" b="1" noProof="1">
                <a:latin typeface="宋体" panose="02010600030101010101" pitchFamily="2" charset="-122"/>
                <a:cs typeface="+mn-ea"/>
              </a:rPr>
              <a:t>的两个三角形全等</a:t>
            </a:r>
            <a:r>
              <a:rPr lang="en-US" altLang="zh-CN" sz="2400" b="1" noProof="1">
                <a:latin typeface="宋体" panose="02010600030101010101" pitchFamily="2" charset="-122"/>
                <a:cs typeface="+mn-ea"/>
              </a:rPr>
              <a:t>.</a:t>
            </a:r>
            <a:endParaRPr lang="en-US" altLang="zh-CN" sz="2400" b="1" noProof="1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    </a:t>
            </a:r>
            <a:r>
              <a:rPr lang="zh-CN" altLang="en-US" sz="2400" b="1" noProof="1">
                <a:latin typeface="宋体" panose="02010600030101010101" pitchFamily="2" charset="-122"/>
                <a:cs typeface="+mn-ea"/>
              </a:rPr>
              <a:t>（简写为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“边边边”或“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SSS</a:t>
            </a:r>
            <a:r>
              <a:rPr lang="en-US" altLang="zh-CN" sz="24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”</a:t>
            </a:r>
            <a:r>
              <a:rPr lang="zh-CN" altLang="en-US" sz="2400" b="1" noProof="1">
                <a:latin typeface="宋体" panose="02010600030101010101" pitchFamily="2" charset="-122"/>
                <a:cs typeface="+mn-ea"/>
              </a:rPr>
              <a:t>）</a:t>
            </a:r>
            <a:endParaRPr lang="en-US" altLang="zh-CN" sz="2400" b="1" noProof="1">
              <a:latin typeface="宋体" panose="02010600030101010101" pitchFamily="2" charset="-122"/>
            </a:endParaRPr>
          </a:p>
        </p:txBody>
      </p:sp>
      <p:grpSp>
        <p:nvGrpSpPr>
          <p:cNvPr id="5" name="Group 3"/>
          <p:cNvGrpSpPr/>
          <p:nvPr/>
        </p:nvGrpSpPr>
        <p:grpSpPr bwMode="auto">
          <a:xfrm>
            <a:off x="5886450" y="1983216"/>
            <a:ext cx="2514600" cy="1509713"/>
            <a:chOff x="0" y="0"/>
            <a:chExt cx="2112" cy="1269"/>
          </a:xfrm>
        </p:grpSpPr>
        <p:sp>
          <p:nvSpPr>
            <p:cNvPr id="72711" name="Line 4"/>
            <p:cNvSpPr>
              <a:spLocks noChangeShapeType="1"/>
            </p:cNvSpPr>
            <p:nvPr/>
          </p:nvSpPr>
          <p:spPr bwMode="auto">
            <a:xfrm flipH="1">
              <a:off x="336" y="240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2" name="Line 5"/>
            <p:cNvSpPr>
              <a:spLocks noChangeShapeType="1"/>
            </p:cNvSpPr>
            <p:nvPr/>
          </p:nvSpPr>
          <p:spPr bwMode="auto">
            <a:xfrm>
              <a:off x="336" y="1008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3" name="Line 6"/>
            <p:cNvSpPr>
              <a:spLocks noChangeShapeType="1"/>
            </p:cNvSpPr>
            <p:nvPr/>
          </p:nvSpPr>
          <p:spPr bwMode="auto">
            <a:xfrm>
              <a:off x="768" y="240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4" name="Text Box 7"/>
            <p:cNvSpPr txBox="1">
              <a:spLocks noChangeArrowheads="1"/>
            </p:cNvSpPr>
            <p:nvPr/>
          </p:nvSpPr>
          <p:spPr bwMode="auto">
            <a:xfrm>
              <a:off x="528" y="0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15" name="Text Box 8"/>
            <p:cNvSpPr txBox="1">
              <a:spLocks noChangeArrowheads="1"/>
            </p:cNvSpPr>
            <p:nvPr/>
          </p:nvSpPr>
          <p:spPr bwMode="auto">
            <a:xfrm>
              <a:off x="0" y="960"/>
              <a:ext cx="5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16" name="Text Box 9"/>
            <p:cNvSpPr txBox="1">
              <a:spLocks noChangeArrowheads="1"/>
            </p:cNvSpPr>
            <p:nvPr/>
          </p:nvSpPr>
          <p:spPr bwMode="auto">
            <a:xfrm>
              <a:off x="1632" y="960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10"/>
          <p:cNvGrpSpPr/>
          <p:nvPr/>
        </p:nvGrpSpPr>
        <p:grpSpPr bwMode="auto">
          <a:xfrm>
            <a:off x="5991225" y="3413554"/>
            <a:ext cx="2514600" cy="1509712"/>
            <a:chOff x="0" y="0"/>
            <a:chExt cx="2112" cy="1269"/>
          </a:xfrm>
        </p:grpSpPr>
        <p:sp>
          <p:nvSpPr>
            <p:cNvPr id="72718" name="Line 11"/>
            <p:cNvSpPr>
              <a:spLocks noChangeShapeType="1"/>
            </p:cNvSpPr>
            <p:nvPr/>
          </p:nvSpPr>
          <p:spPr bwMode="auto">
            <a:xfrm flipH="1">
              <a:off x="336" y="240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19" name="Line 12"/>
            <p:cNvSpPr>
              <a:spLocks noChangeShapeType="1"/>
            </p:cNvSpPr>
            <p:nvPr/>
          </p:nvSpPr>
          <p:spPr bwMode="auto">
            <a:xfrm>
              <a:off x="336" y="1008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20" name="Line 13"/>
            <p:cNvSpPr>
              <a:spLocks noChangeShapeType="1"/>
            </p:cNvSpPr>
            <p:nvPr/>
          </p:nvSpPr>
          <p:spPr bwMode="auto">
            <a:xfrm>
              <a:off x="768" y="240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721" name="Text Box 14"/>
            <p:cNvSpPr txBox="1">
              <a:spLocks noChangeArrowheads="1"/>
            </p:cNvSpPr>
            <p:nvPr/>
          </p:nvSpPr>
          <p:spPr bwMode="auto">
            <a:xfrm>
              <a:off x="528" y="0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22" name="Text Box 15"/>
            <p:cNvSpPr txBox="1">
              <a:spLocks noChangeArrowheads="1"/>
            </p:cNvSpPr>
            <p:nvPr/>
          </p:nvSpPr>
          <p:spPr bwMode="auto">
            <a:xfrm>
              <a:off x="0" y="960"/>
              <a:ext cx="5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E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23" name="Text Box 16"/>
            <p:cNvSpPr txBox="1">
              <a:spLocks noChangeArrowheads="1"/>
            </p:cNvSpPr>
            <p:nvPr/>
          </p:nvSpPr>
          <p:spPr bwMode="auto">
            <a:xfrm>
              <a:off x="1632" y="960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F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1655763" y="2799060"/>
            <a:ext cx="3985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宋体" panose="02010600030101010101" pitchFamily="2" charset="-122"/>
              </a:rPr>
              <a:t>在</a:t>
            </a:r>
            <a:r>
              <a:rPr lang="zh-CN" altLang="en-US" sz="2400" b="1" dirty="0">
                <a:latin typeface="+mn-lt"/>
              </a:rPr>
              <a:t>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latin typeface="+mn-lt"/>
              </a:rPr>
              <a:t>△</a:t>
            </a:r>
            <a:r>
              <a:rPr lang="zh-CN" altLang="en-US" sz="2400" b="1" i="1" dirty="0">
                <a:latin typeface="+mn-lt"/>
              </a:rPr>
              <a:t> </a:t>
            </a:r>
            <a:r>
              <a:rPr lang="en-US" altLang="zh-CN" sz="2400" b="1" i="1" dirty="0">
                <a:latin typeface="+mn-lt"/>
              </a:rPr>
              <a:t>DEF</a:t>
            </a:r>
            <a:r>
              <a:rPr lang="zh-CN" altLang="en-US" sz="2400" b="1" dirty="0">
                <a:latin typeface="宋体" panose="02010600030101010101" pitchFamily="2" charset="-122"/>
              </a:rPr>
              <a:t>中，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1439863" y="4389438"/>
            <a:ext cx="4570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∴ △</a:t>
            </a:r>
            <a:r>
              <a:rPr lang="en-US" altLang="zh-CN" sz="2400" b="1" i="1" dirty="0">
                <a:latin typeface="+mn-lt"/>
              </a:rPr>
              <a:t>ABC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≌</a:t>
            </a:r>
            <a:r>
              <a:rPr lang="en-US" altLang="zh-CN" sz="2400" b="1" dirty="0">
                <a:latin typeface="+mn-lt"/>
              </a:rPr>
              <a:t>△ </a:t>
            </a:r>
            <a:r>
              <a:rPr lang="en-US" altLang="zh-CN" sz="2400" b="1" i="1" dirty="0">
                <a:latin typeface="+mn-lt"/>
              </a:rPr>
              <a:t>DEF</a:t>
            </a:r>
            <a:r>
              <a:rPr lang="zh-CN" altLang="en-US" sz="2400" b="1" dirty="0">
                <a:latin typeface="+mn-lt"/>
              </a:rPr>
              <a:t>（</a:t>
            </a:r>
            <a:r>
              <a:rPr lang="en-US" altLang="zh-CN" sz="2400" b="1" dirty="0">
                <a:latin typeface="+mn-lt"/>
              </a:rPr>
              <a:t>SSS</a:t>
            </a:r>
            <a:r>
              <a:rPr lang="zh-CN" altLang="en-US" sz="2400" b="1" dirty="0">
                <a:latin typeface="+mn-lt"/>
              </a:rPr>
              <a:t>）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7" name="Group 19"/>
          <p:cNvGrpSpPr/>
          <p:nvPr/>
        </p:nvGrpSpPr>
        <p:grpSpPr bwMode="auto">
          <a:xfrm>
            <a:off x="1331913" y="3222844"/>
            <a:ext cx="2763441" cy="1229917"/>
            <a:chOff x="0" y="56"/>
            <a:chExt cx="2321" cy="1033"/>
          </a:xfrm>
        </p:grpSpPr>
        <p:sp>
          <p:nvSpPr>
            <p:cNvPr id="72727" name="Text Box 20"/>
            <p:cNvSpPr txBox="1">
              <a:spLocks noChangeArrowheads="1"/>
            </p:cNvSpPr>
            <p:nvPr/>
          </p:nvSpPr>
          <p:spPr bwMode="auto">
            <a:xfrm>
              <a:off x="0" y="56"/>
              <a:ext cx="2208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zh-CN" altLang="en-US" sz="2400" b="1" i="1" dirty="0">
                  <a:solidFill>
                    <a:srgbClr val="FF0000"/>
                  </a:solidFill>
                  <a:latin typeface="+mn-lt"/>
                </a:rPr>
                <a:t>               </a:t>
              </a:r>
              <a:r>
                <a:rPr lang="en-US" altLang="zh-CN" sz="2400" b="1" i="1" dirty="0">
                  <a:latin typeface="+mn-lt"/>
                </a:rPr>
                <a:t>AB=DE</a:t>
              </a:r>
              <a:r>
                <a:rPr lang="zh-CN" altLang="en-US" sz="2400" b="1" dirty="0">
                  <a:latin typeface="+mn-lt"/>
                </a:rPr>
                <a:t>，</a:t>
              </a:r>
              <a:endParaRPr lang="zh-CN" altLang="en-US" sz="2400" b="1" dirty="0">
                <a:latin typeface="+mn-lt"/>
              </a:endParaRPr>
            </a:p>
            <a:p>
              <a:pPr>
                <a:spcBef>
                  <a:spcPts val="0"/>
                </a:spcBef>
              </a:pP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               </a:t>
              </a:r>
              <a:r>
                <a:rPr lang="en-US" altLang="zh-CN" sz="2400" b="1" i="1" dirty="0">
                  <a:latin typeface="+mn-lt"/>
                </a:rPr>
                <a:t>BC=EF</a:t>
              </a:r>
              <a:r>
                <a:rPr lang="zh-CN" altLang="en-US" sz="2400" b="1" dirty="0">
                  <a:latin typeface="+mn-lt"/>
                </a:rPr>
                <a:t>，</a:t>
              </a:r>
              <a:endParaRPr lang="zh-CN" altLang="en-US" sz="2400" b="1" dirty="0">
                <a:latin typeface="+mn-lt"/>
              </a:endParaRPr>
            </a:p>
            <a:p>
              <a:pPr>
                <a:spcBef>
                  <a:spcPts val="0"/>
                </a:spcBef>
              </a:pPr>
              <a:r>
                <a:rPr lang="en-US" altLang="zh-CN" sz="2400" b="1" i="1" dirty="0">
                  <a:latin typeface="+mn-lt"/>
                </a:rPr>
                <a:t>               CA=FD</a:t>
              </a:r>
              <a:r>
                <a:rPr lang="zh-CN" altLang="en-US" sz="2400" b="1" dirty="0">
                  <a:latin typeface="+mn-lt"/>
                </a:rPr>
                <a:t>，</a:t>
              </a:r>
              <a:endParaRPr lang="zh-CN" altLang="en-US" sz="2400" b="1" dirty="0">
                <a:latin typeface="+mn-lt"/>
              </a:endParaRPr>
            </a:p>
          </p:txBody>
        </p:sp>
        <p:sp>
          <p:nvSpPr>
            <p:cNvPr id="72728" name="AutoShape 21"/>
            <p:cNvSpPr/>
            <p:nvPr/>
          </p:nvSpPr>
          <p:spPr bwMode="auto">
            <a:xfrm>
              <a:off x="2095" y="91"/>
              <a:ext cx="226" cy="998"/>
            </a:xfrm>
            <a:prstGeom prst="leftBrace">
              <a:avLst>
                <a:gd name="adj1" fmla="val 36350"/>
                <a:gd name="adj2" fmla="val 50000"/>
              </a:avLst>
            </a:prstGeom>
            <a:noFill/>
            <a:ln w="952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400" b="1">
                <a:solidFill>
                  <a:srgbClr val="FF0000"/>
                </a:solidFill>
              </a:endParaRPr>
            </a:p>
          </p:txBody>
        </p:sp>
        <p:sp>
          <p:nvSpPr>
            <p:cNvPr id="29" name="AutoShape 22"/>
            <p:cNvSpPr/>
            <p:nvPr/>
          </p:nvSpPr>
          <p:spPr bwMode="auto">
            <a:xfrm>
              <a:off x="824" y="182"/>
              <a:ext cx="92" cy="727"/>
            </a:xfrm>
            <a:prstGeom prst="leftBrace">
              <a:avLst>
                <a:gd name="adj1" fmla="val 88241"/>
                <a:gd name="adj2" fmla="val 52356"/>
              </a:avLst>
            </a:prstGeom>
            <a:noFill/>
            <a:ln w="25400">
              <a:solidFill>
                <a:schemeClr val="tx2">
                  <a:lumMod val="75000"/>
                  <a:lumOff val="25000"/>
                </a:schemeClr>
              </a:solidFill>
              <a:round/>
            </a:ln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矩形 29"/>
          <p:cNvSpPr/>
          <p:nvPr/>
        </p:nvSpPr>
        <p:spPr>
          <a:xfrm>
            <a:off x="715993" y="2380376"/>
            <a:ext cx="2034531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anose="02010600030101010101" pitchFamily="2" charset="-122"/>
                <a:cs typeface="+mn-ea"/>
              </a:rPr>
              <a:t>几何语言：</a:t>
            </a:r>
            <a:endParaRPr lang="zh-CN" altLang="en-US" sz="2400" b="1" noProof="1">
              <a:solidFill>
                <a:srgbClr val="0000FF"/>
              </a:solidFill>
              <a:latin typeface="宋体" panose="02010600030101010101" pitchFamily="2" charset="-122"/>
              <a:cs typeface="+mn-ea"/>
            </a:endParaRPr>
          </a:p>
        </p:txBody>
      </p:sp>
      <p:grpSp>
        <p:nvGrpSpPr>
          <p:cNvPr id="32" name="组合 2"/>
          <p:cNvGrpSpPr/>
          <p:nvPr/>
        </p:nvGrpSpPr>
        <p:grpSpPr bwMode="auto">
          <a:xfrm>
            <a:off x="7977" y="-50057"/>
            <a:ext cx="2006600" cy="477837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6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400" b="1" spc="100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“边边边”判定方</a:t>
            </a:r>
            <a:r>
              <a:rPr lang="zh-CN" altLang="en-US" sz="2400" b="1" spc="100" noProof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法</a:t>
            </a:r>
            <a:endParaRPr lang="zh-CN" altLang="en-US" sz="2400" b="1" spc="100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2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75323" y="1168401"/>
            <a:ext cx="788035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图，有一个三角形钢架，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 =AC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AD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是连接点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中点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支架．求证：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ABD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4786313" y="2198688"/>
            <a:ext cx="2970212" cy="1757362"/>
            <a:chOff x="0" y="0"/>
            <a:chExt cx="2495" cy="1476"/>
          </a:xfrm>
        </p:grpSpPr>
        <p:sp>
          <p:nvSpPr>
            <p:cNvPr id="73731" name="Text Box 9"/>
            <p:cNvSpPr txBox="1">
              <a:spLocks noChangeArrowheads="1"/>
            </p:cNvSpPr>
            <p:nvPr/>
          </p:nvSpPr>
          <p:spPr bwMode="auto">
            <a:xfrm>
              <a:off x="2320" y="988"/>
              <a:ext cx="17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3732" name="Text Box 10"/>
            <p:cNvSpPr txBox="1">
              <a:spLocks noChangeArrowheads="1"/>
            </p:cNvSpPr>
            <p:nvPr/>
          </p:nvSpPr>
          <p:spPr bwMode="auto">
            <a:xfrm>
              <a:off x="0" y="1002"/>
              <a:ext cx="17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3733" name="Text Box 11"/>
            <p:cNvSpPr txBox="1">
              <a:spLocks noChangeArrowheads="1"/>
            </p:cNvSpPr>
            <p:nvPr/>
          </p:nvSpPr>
          <p:spPr bwMode="auto">
            <a:xfrm>
              <a:off x="1158" y="1128"/>
              <a:ext cx="17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3734" name="Text Box 12"/>
            <p:cNvSpPr txBox="1">
              <a:spLocks noChangeArrowheads="1"/>
            </p:cNvSpPr>
            <p:nvPr/>
          </p:nvSpPr>
          <p:spPr bwMode="auto">
            <a:xfrm>
              <a:off x="1146" y="0"/>
              <a:ext cx="35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3735" name="AutoShape 10"/>
            <p:cNvSpPr>
              <a:spLocks noChangeArrowheads="1"/>
            </p:cNvSpPr>
            <p:nvPr/>
          </p:nvSpPr>
          <p:spPr bwMode="auto">
            <a:xfrm>
              <a:off x="244" y="281"/>
              <a:ext cx="2066" cy="876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3736" name="Line 11"/>
            <p:cNvSpPr>
              <a:spLocks noChangeShapeType="1"/>
            </p:cNvSpPr>
            <p:nvPr/>
          </p:nvSpPr>
          <p:spPr bwMode="auto">
            <a:xfrm>
              <a:off x="1277" y="293"/>
              <a:ext cx="0" cy="86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3" name="TextBox 18"/>
          <p:cNvSpPr txBox="1">
            <a:spLocks noChangeArrowheads="1"/>
          </p:cNvSpPr>
          <p:nvPr/>
        </p:nvSpPr>
        <p:spPr bwMode="auto">
          <a:xfrm>
            <a:off x="1493838" y="2220913"/>
            <a:ext cx="15311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解题思路：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47813" y="2709863"/>
            <a:ext cx="1800493" cy="415498"/>
          </a:xfrm>
          <a:prstGeom prst="rect">
            <a:avLst/>
          </a:prstGeom>
          <a:noFill/>
          <a:ln w="28575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先找隐含条件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354388" y="2709863"/>
            <a:ext cx="1370888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公共边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</a:t>
            </a:r>
            <a:endParaRPr lang="zh-CN" altLang="en-US" sz="2100" b="1" i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565275" y="3163888"/>
            <a:ext cx="1800493" cy="415498"/>
          </a:xfrm>
          <a:prstGeom prst="rect">
            <a:avLst/>
          </a:prstGeom>
          <a:noFill/>
          <a:ln w="28575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再找现有条件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376613" y="3163888"/>
            <a:ext cx="1056700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AB=AC</a:t>
            </a:r>
            <a:endParaRPr lang="zh-CN" altLang="en-US" sz="21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47813" y="3649663"/>
            <a:ext cx="2069797" cy="415498"/>
          </a:xfrm>
          <a:prstGeom prst="rect">
            <a:avLst/>
          </a:prstGeom>
          <a:noFill/>
          <a:ln w="28575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最后找准备条件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382963" y="4297363"/>
            <a:ext cx="1099981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000099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BD=CD</a:t>
            </a:r>
            <a:endParaRPr lang="zh-CN" altLang="en-US" sz="2100" b="1" i="1" dirty="0">
              <a:solidFill>
                <a:srgbClr val="000099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348" name="右箭头 25"/>
          <p:cNvSpPr/>
          <p:nvPr/>
        </p:nvSpPr>
        <p:spPr>
          <a:xfrm rot="10800000">
            <a:off x="4670674" y="4369381"/>
            <a:ext cx="433388" cy="271462"/>
          </a:xfrm>
          <a:prstGeom prst="rightArrow">
            <a:avLst>
              <a:gd name="adj1" fmla="val 50000"/>
              <a:gd name="adj2" fmla="val 49972"/>
            </a:avLst>
          </a:prstGeom>
          <a:solidFill>
            <a:schemeClr val="accent6">
              <a:lumMod val="75000"/>
              <a:alpha val="67000"/>
            </a:schemeClr>
          </a:solidFill>
          <a:ln w="9525">
            <a:noFill/>
            <a:miter/>
          </a:ln>
        </p:spPr>
        <p:txBody>
          <a:bodyPr/>
          <a:lstStyle/>
          <a:p>
            <a:pPr>
              <a:defRPr/>
            </a:pPr>
            <a:endParaRPr lang="zh-CN" altLang="en-US" sz="2100" b="1" noProof="1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5284788" y="4275138"/>
            <a:ext cx="1821332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的中点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350" name="左大括号 27"/>
          <p:cNvSpPr/>
          <p:nvPr/>
        </p:nvSpPr>
        <p:spPr bwMode="auto">
          <a:xfrm>
            <a:off x="1439863" y="2894013"/>
            <a:ext cx="53975" cy="1027112"/>
          </a:xfrm>
          <a:prstGeom prst="leftBrace">
            <a:avLst>
              <a:gd name="adj1" fmla="val 6343"/>
              <a:gd name="adj2" fmla="val 50000"/>
            </a:avLst>
          </a:prstGeom>
          <a:solidFill>
            <a:schemeClr val="accent1"/>
          </a:solidFill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100" b="1"/>
          </a:p>
        </p:txBody>
      </p:sp>
      <p:grpSp>
        <p:nvGrpSpPr>
          <p:cNvPr id="33" name="组合 2"/>
          <p:cNvGrpSpPr/>
          <p:nvPr/>
        </p:nvGrpSpPr>
        <p:grpSpPr bwMode="auto">
          <a:xfrm>
            <a:off x="16366" y="-49743"/>
            <a:ext cx="2006600" cy="477837"/>
            <a:chOff x="123" y="40"/>
            <a:chExt cx="3160" cy="752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81024" y="583345"/>
            <a:ext cx="7345310" cy="492440"/>
            <a:chOff x="636640" y="583345"/>
            <a:chExt cx="7345310" cy="492440"/>
          </a:xfrm>
        </p:grpSpPr>
        <p:sp>
          <p:nvSpPr>
            <p:cNvPr id="73759" name="文本框 10"/>
            <p:cNvSpPr txBox="1">
              <a:spLocks noChangeArrowheads="1"/>
            </p:cNvSpPr>
            <p:nvPr/>
          </p:nvSpPr>
          <p:spPr bwMode="auto">
            <a:xfrm>
              <a:off x="2579688" y="592137"/>
              <a:ext cx="54022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利用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边边边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定理判定三角形全等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37" name="组合 6"/>
            <p:cNvGrpSpPr/>
            <p:nvPr/>
          </p:nvGrpSpPr>
          <p:grpSpPr bwMode="auto">
            <a:xfrm>
              <a:off x="636640" y="583345"/>
              <a:ext cx="2274656" cy="492440"/>
              <a:chOff x="402069" y="545931"/>
              <a:chExt cx="2273908" cy="492762"/>
            </a:xfrm>
          </p:grpSpPr>
          <p:grpSp>
            <p:nvGrpSpPr>
              <p:cNvPr id="38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0" name="椭圆 39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1" name="椭圆 40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9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1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14348" grpId="0" bldLvl="0" animBg="1"/>
      <p:bldP spid="27" grpId="0" bldLvl="0" animBg="1"/>
      <p:bldP spid="1435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1"/>
          <p:cNvSpPr txBox="1">
            <a:spLocks noChangeArrowheads="1"/>
          </p:cNvSpPr>
          <p:nvPr/>
        </p:nvSpPr>
        <p:spPr bwMode="auto">
          <a:xfrm>
            <a:off x="1546225" y="738188"/>
            <a:ext cx="57150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100" b="1" dirty="0">
                <a:latin typeface="宋体" panose="02010600030101010101" pitchFamily="2" charset="-122"/>
              </a:rPr>
              <a:t>∵ </a:t>
            </a:r>
            <a:r>
              <a:rPr lang="en-US" altLang="zh-CN" sz="2100" b="1" i="1" dirty="0" smtClean="0">
                <a:latin typeface="+mn-lt"/>
              </a:rPr>
              <a:t>D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2100" b="1" i="1" dirty="0">
                <a:latin typeface="+mn-lt"/>
              </a:rPr>
              <a:t>BC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中点</a:t>
            </a:r>
            <a:r>
              <a:rPr lang="zh-CN" altLang="en-US" sz="2100" b="1" dirty="0">
                <a:latin typeface="宋体" panose="02010600030101010101" pitchFamily="2" charset="-122"/>
              </a:rPr>
              <a:t>，</a:t>
            </a:r>
            <a:endParaRPr lang="zh-CN" altLang="en-US" sz="2100" b="1" dirty="0">
              <a:latin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      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∴ </a:t>
            </a:r>
            <a:r>
              <a:rPr lang="en-US" altLang="zh-CN" sz="2100" b="1" i="1" dirty="0" smtClean="0">
                <a:latin typeface="+mn-lt"/>
              </a:rPr>
              <a:t>BD </a:t>
            </a:r>
            <a:r>
              <a:rPr lang="en-US" altLang="zh-CN" sz="2100" b="1" i="1" dirty="0">
                <a:latin typeface="+mn-lt"/>
              </a:rPr>
              <a:t>=DC</a:t>
            </a:r>
            <a:r>
              <a:rPr lang="zh-CN" altLang="en-US" sz="2100" b="1" dirty="0">
                <a:latin typeface="+mn-lt"/>
              </a:rPr>
              <a:t>．</a:t>
            </a:r>
            <a:endParaRPr lang="en-US" altLang="zh-CN" sz="2100" b="1" dirty="0">
              <a:latin typeface="+mn-lt"/>
            </a:endParaRPr>
          </a:p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ABD </a:t>
            </a:r>
            <a:r>
              <a:rPr lang="zh-CN" altLang="en-US" sz="2100" b="1" dirty="0">
                <a:latin typeface="宋体" panose="02010600030101010101" pitchFamily="2" charset="-122"/>
              </a:rPr>
              <a:t>与</a:t>
            </a:r>
            <a:r>
              <a:rPr lang="zh-CN" altLang="en-US" sz="2100" b="1" dirty="0">
                <a:latin typeface="+mn-lt"/>
              </a:rPr>
              <a:t>△</a:t>
            </a:r>
            <a:r>
              <a:rPr lang="en-US" altLang="zh-CN" sz="2100" b="1" i="1" dirty="0">
                <a:latin typeface="+mn-lt"/>
              </a:rPr>
              <a:t>ACD </a:t>
            </a:r>
            <a:r>
              <a:rPr lang="zh-CN" altLang="en-US" sz="2100" b="1" dirty="0">
                <a:latin typeface="宋体" panose="02010600030101010101" pitchFamily="2" charset="-122"/>
              </a:rPr>
              <a:t>中，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2373379" y="3202485"/>
            <a:ext cx="41734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 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ABD </a:t>
            </a:r>
            <a:r>
              <a:rPr lang="en-US" altLang="zh-CN" sz="21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≌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△ACD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SSS 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5779" name="Group 5"/>
          <p:cNvGrpSpPr/>
          <p:nvPr/>
        </p:nvGrpSpPr>
        <p:grpSpPr bwMode="auto">
          <a:xfrm>
            <a:off x="5545138" y="963613"/>
            <a:ext cx="2970212" cy="1711325"/>
            <a:chOff x="0" y="0"/>
            <a:chExt cx="2495" cy="1437"/>
          </a:xfrm>
        </p:grpSpPr>
        <p:sp>
          <p:nvSpPr>
            <p:cNvPr id="75780" name="Text Box 9"/>
            <p:cNvSpPr txBox="1">
              <a:spLocks noChangeArrowheads="1"/>
            </p:cNvSpPr>
            <p:nvPr/>
          </p:nvSpPr>
          <p:spPr bwMode="auto">
            <a:xfrm>
              <a:off x="2320" y="988"/>
              <a:ext cx="17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5781" name="Text Box 10"/>
            <p:cNvSpPr txBox="1">
              <a:spLocks noChangeArrowheads="1"/>
            </p:cNvSpPr>
            <p:nvPr/>
          </p:nvSpPr>
          <p:spPr bwMode="auto">
            <a:xfrm>
              <a:off x="0" y="1002"/>
              <a:ext cx="17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5782" name="Text Box 11"/>
            <p:cNvSpPr txBox="1">
              <a:spLocks noChangeArrowheads="1"/>
            </p:cNvSpPr>
            <p:nvPr/>
          </p:nvSpPr>
          <p:spPr bwMode="auto">
            <a:xfrm>
              <a:off x="1158" y="1128"/>
              <a:ext cx="17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5783" name="Text Box 12"/>
            <p:cNvSpPr txBox="1">
              <a:spLocks noChangeArrowheads="1"/>
            </p:cNvSpPr>
            <p:nvPr/>
          </p:nvSpPr>
          <p:spPr bwMode="auto">
            <a:xfrm>
              <a:off x="1146" y="0"/>
              <a:ext cx="35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5784" name="AutoShape 10"/>
            <p:cNvSpPr>
              <a:spLocks noChangeArrowheads="1"/>
            </p:cNvSpPr>
            <p:nvPr/>
          </p:nvSpPr>
          <p:spPr bwMode="auto">
            <a:xfrm>
              <a:off x="244" y="281"/>
              <a:ext cx="2066" cy="876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5785" name="Line 11"/>
            <p:cNvSpPr>
              <a:spLocks noChangeShapeType="1"/>
            </p:cNvSpPr>
            <p:nvPr/>
          </p:nvSpPr>
          <p:spPr bwMode="auto">
            <a:xfrm>
              <a:off x="1277" y="293"/>
              <a:ext cx="0" cy="86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2"/>
          <p:cNvGrpSpPr/>
          <p:nvPr/>
        </p:nvGrpSpPr>
        <p:grpSpPr bwMode="auto">
          <a:xfrm>
            <a:off x="2440475" y="1970613"/>
            <a:ext cx="3011398" cy="1191019"/>
            <a:chOff x="554" y="-24"/>
            <a:chExt cx="2530" cy="1001"/>
          </a:xfrm>
        </p:grpSpPr>
        <p:sp>
          <p:nvSpPr>
            <p:cNvPr id="75787" name="Text Box 26" descr="底色1"/>
            <p:cNvSpPr txBox="1">
              <a:spLocks noChangeArrowheads="1"/>
            </p:cNvSpPr>
            <p:nvPr/>
          </p:nvSpPr>
          <p:spPr bwMode="auto">
            <a:xfrm>
              <a:off x="709" y="-24"/>
              <a:ext cx="2375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20000"/>
                </a:spcBef>
              </a:pPr>
              <a:r>
                <a:rPr lang="en-US" altLang="zh-CN" sz="2100" b="1" i="1" dirty="0">
                  <a:latin typeface="+mn-lt"/>
                  <a:ea typeface="仿宋" panose="02010609060101010101" pitchFamily="49" charset="-122"/>
                </a:rPr>
                <a:t>AB =AC 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</a:rPr>
                <a:t>(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</a:rPr>
                <a:t>已知）</a:t>
              </a:r>
              <a:endParaRPr lang="en-US" altLang="zh-CN" sz="2100" b="1" dirty="0">
                <a:latin typeface="+mn-lt"/>
                <a:ea typeface="仿宋" panose="02010609060101010101" pitchFamily="49" charset="-122"/>
              </a:endParaRPr>
            </a:p>
            <a:p>
              <a:pPr eaLnBrk="0" hangingPunct="0">
                <a:spcBef>
                  <a:spcPct val="20000"/>
                </a:spcBef>
              </a:pPr>
              <a:r>
                <a:rPr lang="en-US" altLang="zh-CN" sz="2100" b="1" i="1" dirty="0">
                  <a:latin typeface="+mn-lt"/>
                  <a:ea typeface="仿宋" panose="02010609060101010101" pitchFamily="49" charset="-122"/>
                </a:rPr>
                <a:t>BD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</a:rPr>
                <a:t> =</a:t>
              </a:r>
              <a:r>
                <a:rPr lang="en-US" altLang="zh-CN" sz="2100" b="1" i="1" dirty="0">
                  <a:latin typeface="+mn-lt"/>
                  <a:ea typeface="仿宋" panose="02010609060101010101" pitchFamily="49" charset="-122"/>
                </a:rPr>
                <a:t>CD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</a:rPr>
                <a:t> 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</a:rPr>
                <a:t>（已证）</a:t>
              </a:r>
              <a:endParaRPr lang="en-US" altLang="zh-CN" sz="2100" b="1" dirty="0">
                <a:latin typeface="+mn-lt"/>
                <a:ea typeface="仿宋" panose="02010609060101010101" pitchFamily="49" charset="-122"/>
              </a:endParaRPr>
            </a:p>
            <a:p>
              <a:pPr eaLnBrk="0" hangingPunct="0">
                <a:spcBef>
                  <a:spcPct val="20000"/>
                </a:spcBef>
              </a:pPr>
              <a:r>
                <a:rPr lang="en-US" altLang="zh-CN" sz="2100" b="1" i="1" dirty="0">
                  <a:latin typeface="+mn-lt"/>
                  <a:ea typeface="仿宋" panose="02010609060101010101" pitchFamily="49" charset="-122"/>
                </a:rPr>
                <a:t>AD 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</a:rPr>
                <a:t>=</a:t>
              </a:r>
              <a:r>
                <a:rPr lang="en-US" altLang="zh-CN" sz="2100" b="1" i="1" dirty="0">
                  <a:latin typeface="+mn-lt"/>
                  <a:ea typeface="仿宋" panose="02010609060101010101" pitchFamily="49" charset="-122"/>
                </a:rPr>
                <a:t>AD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</a:rPr>
                <a:t> 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</a:rPr>
                <a:t>（公共边）</a:t>
              </a:r>
              <a:endParaRPr lang="en-US" altLang="zh-CN" sz="2100" b="1" dirty="0">
                <a:latin typeface="+mn-lt"/>
                <a:ea typeface="仿宋" panose="02010609060101010101" pitchFamily="49" charset="-122"/>
              </a:endParaRPr>
            </a:p>
          </p:txBody>
        </p:sp>
        <p:sp>
          <p:nvSpPr>
            <p:cNvPr id="75788" name="AutoShape 28"/>
            <p:cNvSpPr/>
            <p:nvPr/>
          </p:nvSpPr>
          <p:spPr bwMode="auto">
            <a:xfrm>
              <a:off x="554" y="175"/>
              <a:ext cx="155" cy="676"/>
            </a:xfrm>
            <a:prstGeom prst="leftBrace">
              <a:avLst>
                <a:gd name="adj1" fmla="val 36708"/>
                <a:gd name="adj2" fmla="val 49097"/>
              </a:avLst>
            </a:prstGeom>
            <a:noFill/>
            <a:ln w="41275">
              <a:solidFill>
                <a:srgbClr val="000000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" name="Group 76"/>
          <p:cNvGrpSpPr/>
          <p:nvPr/>
        </p:nvGrpSpPr>
        <p:grpSpPr bwMode="auto">
          <a:xfrm>
            <a:off x="2357438" y="795338"/>
            <a:ext cx="2376487" cy="703262"/>
            <a:chOff x="1536" y="2880"/>
            <a:chExt cx="1536" cy="912"/>
          </a:xfrm>
        </p:grpSpPr>
        <p:sp>
          <p:nvSpPr>
            <p:cNvPr id="75790" name="Line 77"/>
            <p:cNvSpPr>
              <a:spLocks noChangeShapeType="1"/>
            </p:cNvSpPr>
            <p:nvPr/>
          </p:nvSpPr>
          <p:spPr bwMode="auto">
            <a:xfrm>
              <a:off x="3072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1" name="Line 78"/>
            <p:cNvSpPr>
              <a:spLocks noChangeShapeType="1"/>
            </p:cNvSpPr>
            <p:nvPr/>
          </p:nvSpPr>
          <p:spPr bwMode="auto">
            <a:xfrm>
              <a:off x="1536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2" name="Line 79"/>
            <p:cNvSpPr>
              <a:spLocks noChangeShapeType="1"/>
            </p:cNvSpPr>
            <p:nvPr/>
          </p:nvSpPr>
          <p:spPr bwMode="auto">
            <a:xfrm>
              <a:off x="1536" y="2880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3" name="Line 80"/>
            <p:cNvSpPr>
              <a:spLocks noChangeShapeType="1"/>
            </p:cNvSpPr>
            <p:nvPr/>
          </p:nvSpPr>
          <p:spPr bwMode="auto">
            <a:xfrm>
              <a:off x="1536" y="379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AutoShape 81"/>
          <p:cNvSpPr/>
          <p:nvPr/>
        </p:nvSpPr>
        <p:spPr>
          <a:xfrm>
            <a:off x="4917192" y="656144"/>
            <a:ext cx="1252537" cy="628650"/>
          </a:xfrm>
          <a:prstGeom prst="wedgeEllipseCallout">
            <a:avLst>
              <a:gd name="adj1" fmla="val -62174"/>
              <a:gd name="adj2" fmla="val 4591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准备条件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7" name="Group 76"/>
          <p:cNvGrpSpPr/>
          <p:nvPr/>
        </p:nvGrpSpPr>
        <p:grpSpPr bwMode="auto">
          <a:xfrm>
            <a:off x="2357438" y="1547759"/>
            <a:ext cx="3008312" cy="365125"/>
            <a:chOff x="1536" y="2880"/>
            <a:chExt cx="1536" cy="912"/>
          </a:xfrm>
        </p:grpSpPr>
        <p:sp>
          <p:nvSpPr>
            <p:cNvPr id="75796" name="Line 77"/>
            <p:cNvSpPr>
              <a:spLocks noChangeShapeType="1"/>
            </p:cNvSpPr>
            <p:nvPr/>
          </p:nvSpPr>
          <p:spPr bwMode="auto">
            <a:xfrm>
              <a:off x="3072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7" name="Line 78"/>
            <p:cNvSpPr>
              <a:spLocks noChangeShapeType="1"/>
            </p:cNvSpPr>
            <p:nvPr/>
          </p:nvSpPr>
          <p:spPr bwMode="auto">
            <a:xfrm>
              <a:off x="1536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8" name="Line 79"/>
            <p:cNvSpPr>
              <a:spLocks noChangeShapeType="1"/>
            </p:cNvSpPr>
            <p:nvPr/>
          </p:nvSpPr>
          <p:spPr bwMode="auto">
            <a:xfrm>
              <a:off x="1536" y="2880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799" name="Line 80"/>
            <p:cNvSpPr>
              <a:spLocks noChangeShapeType="1"/>
            </p:cNvSpPr>
            <p:nvPr/>
          </p:nvSpPr>
          <p:spPr bwMode="auto">
            <a:xfrm>
              <a:off x="1536" y="379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AutoShape 81"/>
          <p:cNvSpPr/>
          <p:nvPr/>
        </p:nvSpPr>
        <p:spPr>
          <a:xfrm>
            <a:off x="469178" y="1172370"/>
            <a:ext cx="1288185" cy="628650"/>
          </a:xfrm>
          <a:prstGeom prst="wedgeEllipseCallout">
            <a:avLst>
              <a:gd name="adj1" fmla="val 92195"/>
              <a:gd name="adj2" fmla="val 339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指明范围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36" name="AutoShape 81"/>
          <p:cNvSpPr/>
          <p:nvPr/>
        </p:nvSpPr>
        <p:spPr>
          <a:xfrm>
            <a:off x="284470" y="1965624"/>
            <a:ext cx="1720811" cy="628650"/>
          </a:xfrm>
          <a:prstGeom prst="wedgeEllipseCallout">
            <a:avLst>
              <a:gd name="adj1" fmla="val 66086"/>
              <a:gd name="adj2" fmla="val 344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摆齐根据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8" name="Group 76"/>
          <p:cNvGrpSpPr/>
          <p:nvPr/>
        </p:nvGrpSpPr>
        <p:grpSpPr bwMode="auto">
          <a:xfrm>
            <a:off x="2373183" y="2001411"/>
            <a:ext cx="2937024" cy="1125538"/>
            <a:chOff x="1536" y="2827"/>
            <a:chExt cx="1536" cy="965"/>
          </a:xfrm>
        </p:grpSpPr>
        <p:sp>
          <p:nvSpPr>
            <p:cNvPr id="75803" name="Line 77"/>
            <p:cNvSpPr>
              <a:spLocks noChangeShapeType="1"/>
            </p:cNvSpPr>
            <p:nvPr/>
          </p:nvSpPr>
          <p:spPr bwMode="auto">
            <a:xfrm>
              <a:off x="3072" y="2834"/>
              <a:ext cx="0" cy="9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04" name="Line 78"/>
            <p:cNvSpPr>
              <a:spLocks noChangeShapeType="1"/>
            </p:cNvSpPr>
            <p:nvPr/>
          </p:nvSpPr>
          <p:spPr bwMode="auto">
            <a:xfrm>
              <a:off x="1536" y="2834"/>
              <a:ext cx="0" cy="9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05" name="Line 79"/>
            <p:cNvSpPr>
              <a:spLocks noChangeShapeType="1"/>
            </p:cNvSpPr>
            <p:nvPr/>
          </p:nvSpPr>
          <p:spPr bwMode="auto">
            <a:xfrm>
              <a:off x="1536" y="2827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06" name="Line 80"/>
            <p:cNvSpPr>
              <a:spLocks noChangeShapeType="1"/>
            </p:cNvSpPr>
            <p:nvPr/>
          </p:nvSpPr>
          <p:spPr bwMode="auto">
            <a:xfrm>
              <a:off x="1536" y="379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76"/>
          <p:cNvGrpSpPr/>
          <p:nvPr/>
        </p:nvGrpSpPr>
        <p:grpSpPr bwMode="auto">
          <a:xfrm>
            <a:off x="2357438" y="3216275"/>
            <a:ext cx="3779837" cy="374650"/>
            <a:chOff x="1536" y="2880"/>
            <a:chExt cx="1536" cy="912"/>
          </a:xfrm>
        </p:grpSpPr>
        <p:sp>
          <p:nvSpPr>
            <p:cNvPr id="75808" name="Line 77"/>
            <p:cNvSpPr>
              <a:spLocks noChangeShapeType="1"/>
            </p:cNvSpPr>
            <p:nvPr/>
          </p:nvSpPr>
          <p:spPr bwMode="auto">
            <a:xfrm>
              <a:off x="3072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09" name="Line 78"/>
            <p:cNvSpPr>
              <a:spLocks noChangeShapeType="1"/>
            </p:cNvSpPr>
            <p:nvPr/>
          </p:nvSpPr>
          <p:spPr bwMode="auto">
            <a:xfrm>
              <a:off x="1536" y="2880"/>
              <a:ext cx="0" cy="9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10" name="Line 79"/>
            <p:cNvSpPr>
              <a:spLocks noChangeShapeType="1"/>
            </p:cNvSpPr>
            <p:nvPr/>
          </p:nvSpPr>
          <p:spPr bwMode="auto">
            <a:xfrm>
              <a:off x="1536" y="2880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811" name="Line 80"/>
            <p:cNvSpPr>
              <a:spLocks noChangeShapeType="1"/>
            </p:cNvSpPr>
            <p:nvPr/>
          </p:nvSpPr>
          <p:spPr bwMode="auto">
            <a:xfrm>
              <a:off x="1536" y="3792"/>
              <a:ext cx="15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AutoShape 81"/>
          <p:cNvSpPr/>
          <p:nvPr/>
        </p:nvSpPr>
        <p:spPr>
          <a:xfrm>
            <a:off x="6714212" y="3216275"/>
            <a:ext cx="1223725" cy="628650"/>
          </a:xfrm>
          <a:prstGeom prst="wedgeEllipseCallout">
            <a:avLst>
              <a:gd name="adj1" fmla="val -100599"/>
              <a:gd name="adj2" fmla="val -1133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写出结论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44" name="Text Box 78"/>
          <p:cNvSpPr txBox="1">
            <a:spLocks noChangeArrowheads="1"/>
          </p:cNvSpPr>
          <p:nvPr/>
        </p:nvSpPr>
        <p:spPr bwMode="auto">
          <a:xfrm>
            <a:off x="1207753" y="3589864"/>
            <a:ext cx="28344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</a:rPr>
              <a:t>(2)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∠BAD = ∠CAD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869831" y="4004124"/>
            <a:ext cx="4554537" cy="1157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）得△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≌△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ACD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       ∴ 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BAD= ∠CAD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    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（全等三角形对应角相等）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45" name="组合 2"/>
          <p:cNvGrpSpPr/>
          <p:nvPr/>
        </p:nvGrpSpPr>
        <p:grpSpPr bwMode="auto">
          <a:xfrm>
            <a:off x="24755" y="-41354"/>
            <a:ext cx="2006600" cy="477837"/>
            <a:chOff x="123" y="40"/>
            <a:chExt cx="3160" cy="752"/>
          </a:xfrm>
        </p:grpSpPr>
        <p:cxnSp>
          <p:nvCxnSpPr>
            <p:cNvPr id="4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5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9" grpId="0" bldLvl="0" animBg="1"/>
      <p:bldP spid="35" grpId="0" bldLvl="0" animBg="1"/>
      <p:bldP spid="36" grpId="0" bldLvl="0" animBg="1"/>
      <p:bldP spid="47" grpId="0" bldLvl="0" animBg="1"/>
      <p:bldP spid="44" grpId="0"/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5"/>
          <p:cNvSpPr txBox="1">
            <a:spLocks noChangeArrowheads="1"/>
          </p:cNvSpPr>
          <p:nvPr/>
        </p:nvSpPr>
        <p:spPr bwMode="auto">
          <a:xfrm>
            <a:off x="1410974" y="1870994"/>
            <a:ext cx="689829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准备条件：</a:t>
            </a:r>
            <a:r>
              <a:rPr lang="zh-CN" altLang="en-US" sz="2400" b="1" dirty="0">
                <a:latin typeface="宋体" panose="02010600030101010101" pitchFamily="2" charset="-122"/>
              </a:rPr>
              <a:t>证全等时要用的条件要先证好；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6803" name="Text Box 17"/>
          <p:cNvSpPr txBox="1">
            <a:spLocks noChangeArrowheads="1"/>
          </p:cNvSpPr>
          <p:nvPr/>
        </p:nvSpPr>
        <p:spPr bwMode="auto">
          <a:xfrm>
            <a:off x="1410974" y="2545616"/>
            <a:ext cx="6327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②指明范围：</a:t>
            </a:r>
            <a:r>
              <a:rPr lang="zh-CN" altLang="en-US" sz="2400" b="1" dirty="0">
                <a:latin typeface="宋体" panose="02010600030101010101" pitchFamily="2" charset="-122"/>
              </a:rPr>
              <a:t>写出在哪两个三角形中；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76804" name="Text Box 18"/>
          <p:cNvSpPr txBox="1">
            <a:spLocks noChangeArrowheads="1"/>
          </p:cNvSpPr>
          <p:nvPr/>
        </p:nvSpPr>
        <p:spPr bwMode="auto">
          <a:xfrm>
            <a:off x="1410974" y="3135203"/>
            <a:ext cx="66972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③摆齐根据：</a:t>
            </a:r>
            <a:r>
              <a:rPr lang="zh-CN" altLang="en-US" sz="2400" b="1" dirty="0">
                <a:latin typeface="宋体" panose="02010600030101010101" pitchFamily="2" charset="-122"/>
              </a:rPr>
              <a:t>摆出三个条件用大括号括起来；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76805" name="Text Box 19"/>
          <p:cNvSpPr txBox="1">
            <a:spLocks noChangeArrowheads="1"/>
          </p:cNvSpPr>
          <p:nvPr/>
        </p:nvSpPr>
        <p:spPr bwMode="auto">
          <a:xfrm>
            <a:off x="1410974" y="3831626"/>
            <a:ext cx="46033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④写出结论：</a:t>
            </a:r>
            <a:r>
              <a:rPr lang="zh-CN" altLang="en-US" sz="2400" b="1" dirty="0">
                <a:latin typeface="宋体" panose="02010600030101010101" pitchFamily="2" charset="-122"/>
              </a:rPr>
              <a:t>写出全等结论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10" name="Text Box 20"/>
          <p:cNvSpPr txBox="1"/>
          <p:nvPr/>
        </p:nvSpPr>
        <p:spPr bwMode="auto">
          <a:xfrm>
            <a:off x="1275300" y="1313582"/>
            <a:ext cx="3030962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证明的书写步骤：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16209" y="-41511"/>
            <a:ext cx="2006600" cy="477837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7" name="剪去同侧角的矩形 16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/>
      <p:bldP spid="76804" grpId="0"/>
      <p:bldP spid="76805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5"/>
          <p:cNvSpPr>
            <a:spLocks noChangeArrowheads="1"/>
          </p:cNvSpPr>
          <p:nvPr/>
        </p:nvSpPr>
        <p:spPr bwMode="auto">
          <a:xfrm>
            <a:off x="1356983" y="560250"/>
            <a:ext cx="72094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BF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的中点，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AB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DC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AC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DF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EU-B1X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ABC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≌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EU-B1X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DCF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77826" name="Picture 3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16588" y="1502477"/>
            <a:ext cx="2664532" cy="2545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 Box 8"/>
          <p:cNvSpPr txBox="1">
            <a:spLocks noChangeArrowheads="1"/>
          </p:cNvSpPr>
          <p:nvPr/>
        </p:nvSpPr>
        <p:spPr bwMode="auto">
          <a:xfrm>
            <a:off x="2442944" y="2669470"/>
            <a:ext cx="3366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EU-B1X"/>
              </a:rPr>
              <a:t>ABC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EU-B1X"/>
              </a:rPr>
              <a:t>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和△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EU-B1X"/>
              </a:rPr>
              <a:t>DCF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中，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2583588" y="3101975"/>
            <a:ext cx="16610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+mn-lt"/>
                <a:ea typeface="EU-B1X"/>
                <a:cs typeface="EU-B1X"/>
              </a:rPr>
              <a:t>AB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 = 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DC</a:t>
            </a:r>
            <a:r>
              <a:rPr lang="zh-CN" altLang="en-US" sz="2400" b="1" dirty="0">
                <a:latin typeface="+mn-lt"/>
                <a:ea typeface="EU-B1X"/>
                <a:cs typeface="EU-B1X"/>
              </a:rPr>
              <a:t>，</a:t>
            </a:r>
            <a:endParaRPr lang="zh-CN" altLang="en-US" sz="2400" b="1" dirty="0">
              <a:latin typeface="+mn-lt"/>
              <a:ea typeface="EU-B1X"/>
              <a:cs typeface="EU-B1X"/>
            </a:endParaRPr>
          </a:p>
        </p:txBody>
      </p:sp>
      <p:sp>
        <p:nvSpPr>
          <p:cNvPr id="16393" name="Text Box 10"/>
          <p:cNvSpPr txBox="1">
            <a:spLocks noChangeArrowheads="1"/>
          </p:cNvSpPr>
          <p:nvPr/>
        </p:nvSpPr>
        <p:spPr bwMode="auto">
          <a:xfrm>
            <a:off x="2484033" y="4207614"/>
            <a:ext cx="2978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∴  △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ABC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≌ △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DCF</a:t>
            </a:r>
            <a:endParaRPr lang="en-US" altLang="zh-CN" sz="2400" b="1" i="1" dirty="0">
              <a:latin typeface="+mn-lt"/>
              <a:ea typeface="EU-B1X"/>
              <a:cs typeface="EU-B1X"/>
            </a:endParaRPr>
          </a:p>
        </p:txBody>
      </p:sp>
      <p:sp>
        <p:nvSpPr>
          <p:cNvPr id="16394" name="AutoShape 11"/>
          <p:cNvSpPr/>
          <p:nvPr/>
        </p:nvSpPr>
        <p:spPr bwMode="auto">
          <a:xfrm>
            <a:off x="2484033" y="3297845"/>
            <a:ext cx="89296" cy="857250"/>
          </a:xfrm>
          <a:prstGeom prst="leftBrace">
            <a:avLst>
              <a:gd name="adj1" fmla="val 125000"/>
              <a:gd name="adj2" fmla="val 50000"/>
            </a:avLst>
          </a:prstGeom>
          <a:noFill/>
          <a:ln w="2857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400">
              <a:latin typeface="+mn-lt"/>
            </a:endParaRPr>
          </a:p>
        </p:txBody>
      </p:sp>
      <p:sp>
        <p:nvSpPr>
          <p:cNvPr id="16395" name="Text Box 12"/>
          <p:cNvSpPr txBox="1">
            <a:spLocks noChangeArrowheads="1"/>
          </p:cNvSpPr>
          <p:nvPr/>
        </p:nvSpPr>
        <p:spPr bwMode="auto">
          <a:xfrm>
            <a:off x="3850983" y="3102065"/>
            <a:ext cx="1008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已知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96" name="Text Box 13"/>
          <p:cNvSpPr txBox="1">
            <a:spLocks noChangeArrowheads="1"/>
          </p:cNvSpPr>
          <p:nvPr/>
        </p:nvSpPr>
        <p:spPr bwMode="auto">
          <a:xfrm>
            <a:off x="3830435" y="3807004"/>
            <a:ext cx="1008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已证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97" name="Rectangle 14"/>
          <p:cNvSpPr>
            <a:spLocks noChangeArrowheads="1"/>
          </p:cNvSpPr>
          <p:nvPr/>
        </p:nvSpPr>
        <p:spPr bwMode="auto">
          <a:xfrm>
            <a:off x="2583588" y="3457575"/>
            <a:ext cx="133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  <a:ea typeface="EU-B1X"/>
                <a:cs typeface="EU-B1X"/>
              </a:rPr>
              <a:t>AC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 = 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DF</a:t>
            </a:r>
            <a:r>
              <a:rPr lang="zh-CN" altLang="en-US" sz="2400" b="1" dirty="0">
                <a:latin typeface="+mn-lt"/>
                <a:ea typeface="EU-B1X"/>
                <a:cs typeface="EU-B1X"/>
              </a:rPr>
              <a:t>，</a:t>
            </a:r>
            <a:endParaRPr lang="zh-CN" altLang="en-US" sz="2400" b="1" dirty="0">
              <a:latin typeface="+mn-lt"/>
              <a:ea typeface="EU-B1X"/>
              <a:cs typeface="EU-B1X"/>
            </a:endParaRPr>
          </a:p>
        </p:txBody>
      </p:sp>
      <p:sp>
        <p:nvSpPr>
          <p:cNvPr id="16398" name="Rectangle 15"/>
          <p:cNvSpPr>
            <a:spLocks noChangeArrowheads="1"/>
          </p:cNvSpPr>
          <p:nvPr/>
        </p:nvSpPr>
        <p:spPr bwMode="auto">
          <a:xfrm>
            <a:off x="2589938" y="3824288"/>
            <a:ext cx="1643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  <a:ea typeface="EU-B1X"/>
                <a:cs typeface="EU-B1X"/>
              </a:rPr>
              <a:t>BC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 = </a:t>
            </a:r>
            <a:r>
              <a:rPr lang="en-US" altLang="zh-CN" sz="2400" b="1" i="1" dirty="0">
                <a:latin typeface="+mn-lt"/>
                <a:ea typeface="EU-B1X"/>
                <a:cs typeface="EU-B1X"/>
              </a:rPr>
              <a:t>CF</a:t>
            </a:r>
            <a:r>
              <a:rPr lang="zh-CN" altLang="en-US" sz="2400" b="1" dirty="0">
                <a:latin typeface="+mn-lt"/>
                <a:ea typeface="EU-B1X"/>
                <a:cs typeface="EU-B1X"/>
              </a:rPr>
              <a:t>，</a:t>
            </a:r>
            <a:endParaRPr lang="zh-CN" altLang="en-US" sz="2400" b="1" dirty="0">
              <a:latin typeface="+mn-lt"/>
              <a:ea typeface="EU-B1X"/>
              <a:cs typeface="EU-B1X"/>
            </a:endParaRPr>
          </a:p>
        </p:txBody>
      </p:sp>
      <p:sp>
        <p:nvSpPr>
          <p:cNvPr id="16399" name="Text Box 16"/>
          <p:cNvSpPr txBox="1">
            <a:spLocks noChangeArrowheads="1"/>
          </p:cNvSpPr>
          <p:nvPr/>
        </p:nvSpPr>
        <p:spPr bwMode="auto">
          <a:xfrm>
            <a:off x="1522860" y="1774557"/>
            <a:ext cx="30696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EU-B1X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EU-B1X"/>
              </a:rPr>
              <a:t>BF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中点，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400" name="Rectangle 17"/>
          <p:cNvSpPr>
            <a:spLocks noChangeArrowheads="1"/>
          </p:cNvSpPr>
          <p:nvPr/>
        </p:nvSpPr>
        <p:spPr bwMode="auto">
          <a:xfrm>
            <a:off x="2449513" y="2229510"/>
            <a:ext cx="15664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EU-B1X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EU-B1X"/>
              </a:rPr>
              <a:t>CF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EU-B1X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EU-B1X"/>
            </a:endParaRPr>
          </a:p>
        </p:txBody>
      </p:sp>
      <p:sp>
        <p:nvSpPr>
          <p:cNvPr id="16401" name="Text Box 18"/>
          <p:cNvSpPr txBox="1">
            <a:spLocks noChangeArrowheads="1"/>
          </p:cNvSpPr>
          <p:nvPr/>
        </p:nvSpPr>
        <p:spPr bwMode="auto">
          <a:xfrm>
            <a:off x="3850843" y="3443557"/>
            <a:ext cx="10086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已知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402" name="Text Box 27"/>
          <p:cNvSpPr txBox="1">
            <a:spLocks noChangeArrowheads="1"/>
          </p:cNvSpPr>
          <p:nvPr/>
        </p:nvSpPr>
        <p:spPr bwMode="auto">
          <a:xfrm>
            <a:off x="5314418" y="4207613"/>
            <a:ext cx="9813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(SSS).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0" name="组合 5"/>
          <p:cNvGrpSpPr/>
          <p:nvPr/>
        </p:nvGrpSpPr>
        <p:grpSpPr bwMode="auto">
          <a:xfrm>
            <a:off x="16621" y="-56298"/>
            <a:ext cx="2006600" cy="477838"/>
            <a:chOff x="248" y="26"/>
            <a:chExt cx="3160" cy="752"/>
          </a:xfrm>
        </p:grpSpPr>
        <p:sp>
          <p:nvSpPr>
            <p:cNvPr id="21" name="文本框 15"/>
            <p:cNvSpPr txBox="1">
              <a:spLocks noChangeArrowheads="1"/>
            </p:cNvSpPr>
            <p:nvPr/>
          </p:nvSpPr>
          <p:spPr bwMode="auto">
            <a:xfrm>
              <a:off x="1008" y="26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22" name="组合 2"/>
            <p:cNvGrpSpPr/>
            <p:nvPr/>
          </p:nvGrpSpPr>
          <p:grpSpPr bwMode="auto">
            <a:xfrm>
              <a:off x="248" y="157"/>
              <a:ext cx="3160" cy="620"/>
              <a:chOff x="248" y="157"/>
              <a:chExt cx="3160" cy="620"/>
            </a:xfrm>
          </p:grpSpPr>
          <p:cxnSp>
            <p:nvCxnSpPr>
              <p:cNvPr id="2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60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54" y="645355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  <p:bldP spid="16392" grpId="0"/>
      <p:bldP spid="16393" grpId="0"/>
      <p:bldP spid="16394" grpId="0" bldLvl="0" animBg="1"/>
      <p:bldP spid="16395" grpId="0"/>
      <p:bldP spid="16396" grpId="0"/>
      <p:bldP spid="16397" grpId="0"/>
      <p:bldP spid="16398" grpId="0"/>
      <p:bldP spid="16399" grpId="0"/>
      <p:bldP spid="16400" grpId="0"/>
      <p:bldP spid="16401" grpId="0"/>
      <p:bldP spid="1640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880434" y="914729"/>
            <a:ext cx="6583454" cy="13676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zh-CN" noProof="1" smtClean="0">
                <a:sym typeface="+mn-ea"/>
              </a:rPr>
              <a:t>掌</a:t>
            </a:r>
            <a:r>
              <a:rPr lang="zh-CN" altLang="zh-CN" noProof="1">
                <a:sym typeface="+mn-ea"/>
              </a:rPr>
              <a:t>握</a:t>
            </a:r>
            <a:r>
              <a:rPr lang="zh-CN" altLang="en-US" noProof="1">
                <a:sym typeface="+mn-ea"/>
              </a:rPr>
              <a:t>用尺规作一个角等于已知角的作图法．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88378" y="3252761"/>
            <a:ext cx="6783058" cy="1308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索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三角形全等条件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，明确探索方向和过程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590252" y="2465980"/>
            <a:ext cx="6602413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握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边边边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判定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方法和应用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17730"/>
            <a:ext cx="2017712" cy="477838"/>
            <a:chOff x="1588" y="-17730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2042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206" name="文本框 18"/>
            <p:cNvSpPr txBox="1">
              <a:spLocks noChangeArrowheads="1"/>
            </p:cNvSpPr>
            <p:nvPr/>
          </p:nvSpPr>
          <p:spPr bwMode="auto">
            <a:xfrm>
              <a:off x="552450" y="-1773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5688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5696" y="664752"/>
            <a:ext cx="8068617" cy="3907037"/>
            <a:chOff x="-4300" y="275737"/>
            <a:chExt cx="8068617" cy="3907037"/>
          </a:xfrm>
        </p:grpSpPr>
        <p:grpSp>
          <p:nvGrpSpPr>
            <p:cNvPr id="13" name="组合 14"/>
            <p:cNvGrpSpPr/>
            <p:nvPr/>
          </p:nvGrpSpPr>
          <p:grpSpPr>
            <a:xfrm>
              <a:off x="-4300" y="435317"/>
              <a:ext cx="8068617" cy="3736823"/>
              <a:chOff x="284" y="-296"/>
              <a:chExt cx="14336" cy="7743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8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865" y="1947"/>
                <a:ext cx="4998" cy="512"/>
              </a:xfrm>
              <a:prstGeom prst="bentConnector3">
                <a:avLst>
                  <a:gd name="adj1" fmla="val 36968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H="1" flipV="1">
              <a:off x="7301693" y="2826093"/>
              <a:ext cx="35" cy="1356681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6054" y="2826093"/>
              <a:ext cx="504000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内容占位符 7"/>
          <p:cNvSpPr txBox="1"/>
          <p:nvPr/>
        </p:nvSpPr>
        <p:spPr>
          <a:xfrm>
            <a:off x="1108074" y="1280244"/>
            <a:ext cx="7242175" cy="1963288"/>
          </a:xfrm>
          <a:prstGeom prst="rect">
            <a:avLst/>
          </a:prstGeom>
        </p:spPr>
        <p:txBody>
          <a:bodyPr/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 panose="020B0604020202020204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400" b="1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已</a:t>
            </a:r>
            <a:r>
              <a:rPr lang="zh-CN" altLang="en-US" sz="2400" b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知：如图，</a:t>
            </a:r>
            <a:r>
              <a:rPr lang="en-US" altLang="zh-CN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AE</a:t>
            </a:r>
            <a:r>
              <a:rPr lang="zh-CN" altLang="en-US" sz="2400" b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BD</a:t>
            </a:r>
            <a:r>
              <a:rPr lang="zh-CN" altLang="en-US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CE</a:t>
            </a:r>
            <a:r>
              <a:rPr lang="en-US" altLang="zh-CN" sz="2400" b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chemeClr val="tx1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求证</a:t>
            </a:r>
            <a:r>
              <a:rPr lang="zh-CN" altLang="en-US" sz="2400" b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DAE</a:t>
            </a:r>
            <a:r>
              <a:rPr lang="en-US" altLang="zh-CN" sz="2400" b="1" dirty="0">
                <a:solidFill>
                  <a:schemeClr val="tx1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solidFill>
                  <a:srgbClr val="0000FF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FF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16209" y="-50214"/>
            <a:ext cx="2006600" cy="477837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82766" y="2676468"/>
            <a:ext cx="73589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析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要证∠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BAC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DAE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，而这两个角所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在</a:t>
            </a:r>
            <a:endParaRPr lang="en-US" altLang="zh-CN" sz="2000" b="1" dirty="0" smtClean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  <a:p>
            <a:pPr lvl="0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三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角形显然不全等，我们可以利用等式的性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质</a:t>
            </a:r>
            <a:endParaRPr lang="en-US" altLang="zh-CN" sz="2000" b="1" dirty="0" smtClean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  <a:p>
            <a:pPr lvl="0" fontAlgn="auto">
              <a:lnSpc>
                <a:spcPct val="135000"/>
              </a:lnSpc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将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它转化为证∠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BAD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CAE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；由已知的三组相等线段可证明△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ABD</a:t>
            </a:r>
            <a:r>
              <a:rPr lang="en-US" altLang="zh-CN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≌△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ACE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，根据全等三角形的性质可得∠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BAD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＝∠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CAE</a:t>
            </a:r>
            <a:r>
              <a:rPr lang="en-US" altLang="zh-CN" sz="2000" b="1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.</a:t>
            </a:r>
            <a:endParaRPr lang="en-US" altLang="zh-CN" sz="2000" b="1" dirty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8666" y="572243"/>
            <a:ext cx="6919417" cy="492440"/>
            <a:chOff x="720102" y="734614"/>
            <a:chExt cx="6919417" cy="492440"/>
          </a:xfrm>
        </p:grpSpPr>
        <p:sp>
          <p:nvSpPr>
            <p:cNvPr id="79884" name="文本框 2"/>
            <p:cNvSpPr txBox="1">
              <a:spLocks noChangeArrowheads="1"/>
            </p:cNvSpPr>
            <p:nvPr/>
          </p:nvSpPr>
          <p:spPr bwMode="auto">
            <a:xfrm>
              <a:off x="2734144" y="750646"/>
              <a:ext cx="490537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49" charset="-122"/>
                </a:rPr>
                <a:t>利用三角形全等证明线段或角相等</a:t>
              </a:r>
              <a:endParaRPr lang="zh-CN" altLang="en-US" sz="2400" b="1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22" name="组合 6"/>
            <p:cNvGrpSpPr/>
            <p:nvPr/>
          </p:nvGrpSpPr>
          <p:grpSpPr bwMode="auto">
            <a:xfrm>
              <a:off x="720102" y="734614"/>
              <a:ext cx="2274656" cy="492440"/>
              <a:chOff x="402069" y="545931"/>
              <a:chExt cx="2273908" cy="492762"/>
            </a:xfrm>
          </p:grpSpPr>
          <p:grpSp>
            <p:nvGrpSpPr>
              <p:cNvPr id="23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+mn-lt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" name="椭圆 30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+mn-lt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25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+mn-lt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+mn-lt"/>
                    <a:ea typeface="宋体" panose="02010600030101010101" pitchFamily="2" charset="-122"/>
                  </a:rPr>
                  <a:t>2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+mn-lt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5155" y="1897043"/>
            <a:ext cx="1656588" cy="165658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340268" y="526970"/>
            <a:ext cx="6604659" cy="452431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证明：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△ 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△ 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中，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AD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BD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△ 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ABD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△ 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ACE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(SSS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BAD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CAE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∴∠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DAC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CAE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DAC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defTabSz="457200" eaLnBrk="1" hangingPunct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DAE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" name="Object 13"/>
          <p:cNvGraphicFramePr>
            <a:graphicFrameLocks noChangeAspect="1"/>
          </p:cNvGraphicFramePr>
          <p:nvPr/>
        </p:nvGraphicFramePr>
        <p:xfrm>
          <a:off x="2349213" y="1370076"/>
          <a:ext cx="345997" cy="1191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095" name="" r:id="rId1" imgW="203200" imgH="698500" progId="Equation.DSMT4">
                  <p:embed/>
                </p:oleObj>
              </mc:Choice>
              <mc:Fallback>
                <p:oleObj name="" r:id="rId1" imgW="203200" imgH="6985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213" y="1370076"/>
                        <a:ext cx="345997" cy="1191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2"/>
          <p:cNvGrpSpPr/>
          <p:nvPr/>
        </p:nvGrpSpPr>
        <p:grpSpPr bwMode="auto">
          <a:xfrm>
            <a:off x="7820" y="-50214"/>
            <a:ext cx="2006600" cy="477837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339" y="1121716"/>
            <a:ext cx="1656588" cy="165658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22529"/>
          <p:cNvSpPr txBox="1">
            <a:spLocks noChangeArrowheads="1"/>
          </p:cNvSpPr>
          <p:nvPr/>
        </p:nvSpPr>
        <p:spPr bwMode="auto">
          <a:xfrm>
            <a:off x="1179514" y="572632"/>
            <a:ext cx="64944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：如图，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求证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ADC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，</a:t>
            </a:r>
            <a:endParaRPr lang="en-US" altLang="zh-CN" sz="2400" b="1" dirty="0">
              <a:latin typeface="+mn-lt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81922" name="文本框 22531"/>
          <p:cNvSpPr txBox="1">
            <a:spLocks noChangeArrowheads="1"/>
          </p:cNvSpPr>
          <p:nvPr/>
        </p:nvSpPr>
        <p:spPr bwMode="auto">
          <a:xfrm>
            <a:off x="6715091" y="1844378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b="1" i="1" dirty="0">
                <a:latin typeface="+mn-lt"/>
              </a:rPr>
              <a:t>A</a:t>
            </a:r>
            <a:endParaRPr lang="en-US" altLang="zh-CN" b="1" i="1" dirty="0">
              <a:latin typeface="+mn-lt"/>
            </a:endParaRPr>
          </a:p>
        </p:txBody>
      </p:sp>
      <p:sp>
        <p:nvSpPr>
          <p:cNvPr id="81923" name="文本框 22532"/>
          <p:cNvSpPr txBox="1">
            <a:spLocks noChangeArrowheads="1"/>
          </p:cNvSpPr>
          <p:nvPr/>
        </p:nvSpPr>
        <p:spPr bwMode="auto">
          <a:xfrm>
            <a:off x="5857841" y="2473028"/>
            <a:ext cx="400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>
                <a:schemeClr val="bg1"/>
              </a:buClr>
              <a:defRPr b="1" i="1">
                <a:latin typeface="+mn-lt"/>
              </a:defRPr>
            </a:lvl1pPr>
          </a:lstStyle>
          <a:p>
            <a:r>
              <a:rPr lang="en-US" altLang="zh-CN" dirty="0"/>
              <a:t>B</a:t>
            </a:r>
            <a:endParaRPr lang="en-US" altLang="zh-CN" dirty="0"/>
          </a:p>
        </p:txBody>
      </p:sp>
      <p:sp>
        <p:nvSpPr>
          <p:cNvPr id="81924" name="文本框 22533"/>
          <p:cNvSpPr txBox="1">
            <a:spLocks noChangeArrowheads="1"/>
          </p:cNvSpPr>
          <p:nvPr/>
        </p:nvSpPr>
        <p:spPr bwMode="auto">
          <a:xfrm>
            <a:off x="6543641" y="3730328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b="1" i="1" dirty="0">
                <a:latin typeface="+mn-lt"/>
              </a:rPr>
              <a:t>C</a:t>
            </a:r>
            <a:endParaRPr lang="en-US" altLang="zh-CN" b="1" i="1" dirty="0">
              <a:latin typeface="+mn-lt"/>
            </a:endParaRPr>
          </a:p>
        </p:txBody>
      </p:sp>
      <p:sp>
        <p:nvSpPr>
          <p:cNvPr id="81925" name="任意多边形 22535"/>
          <p:cNvSpPr>
            <a:spLocks noChangeArrowheads="1"/>
          </p:cNvSpPr>
          <p:nvPr/>
        </p:nvSpPr>
        <p:spPr bwMode="auto">
          <a:xfrm>
            <a:off x="6215028" y="2174578"/>
            <a:ext cx="628650" cy="1600200"/>
          </a:xfrm>
          <a:custGeom>
            <a:avLst/>
            <a:gdLst>
              <a:gd name="T0" fmla="*/ 528 w 528"/>
              <a:gd name="T1" fmla="*/ 0 h 1344"/>
              <a:gd name="T2" fmla="*/ 528 w 528"/>
              <a:gd name="T3" fmla="*/ 1344 h 1344"/>
              <a:gd name="T4" fmla="*/ 0 w 528"/>
              <a:gd name="T5" fmla="*/ 324 h 1344"/>
              <a:gd name="T6" fmla="*/ 528 w 528"/>
              <a:gd name="T7" fmla="*/ 0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8" h="1344">
                <a:moveTo>
                  <a:pt x="528" y="0"/>
                </a:moveTo>
                <a:lnTo>
                  <a:pt x="528" y="1344"/>
                </a:lnTo>
                <a:lnTo>
                  <a:pt x="0" y="324"/>
                </a:lnTo>
                <a:lnTo>
                  <a:pt x="528" y="0"/>
                </a:lnTo>
                <a:close/>
              </a:path>
            </a:pathLst>
          </a:custGeom>
          <a:solidFill>
            <a:srgbClr val="993366">
              <a:alpha val="71999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81926" name="任意多边形 22536"/>
          <p:cNvSpPr>
            <a:spLocks noChangeArrowheads="1"/>
          </p:cNvSpPr>
          <p:nvPr/>
        </p:nvSpPr>
        <p:spPr bwMode="auto">
          <a:xfrm>
            <a:off x="6864316" y="2174578"/>
            <a:ext cx="685800" cy="1600200"/>
          </a:xfrm>
          <a:custGeom>
            <a:avLst/>
            <a:gdLst>
              <a:gd name="T0" fmla="*/ 0 w 576"/>
              <a:gd name="T1" fmla="*/ 0 h 1296"/>
              <a:gd name="T2" fmla="*/ 0 w 576"/>
              <a:gd name="T3" fmla="*/ 1296 h 1296"/>
              <a:gd name="T4" fmla="*/ 576 w 576"/>
              <a:gd name="T5" fmla="*/ 336 h 1296"/>
              <a:gd name="T6" fmla="*/ 0 w 57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" h="1296">
                <a:moveTo>
                  <a:pt x="0" y="0"/>
                </a:moveTo>
                <a:lnTo>
                  <a:pt x="0" y="1296"/>
                </a:lnTo>
                <a:lnTo>
                  <a:pt x="576" y="33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81927" name="文本框 22537"/>
          <p:cNvSpPr txBox="1">
            <a:spLocks noChangeArrowheads="1"/>
          </p:cNvSpPr>
          <p:nvPr/>
        </p:nvSpPr>
        <p:spPr bwMode="auto">
          <a:xfrm>
            <a:off x="7629491" y="2415878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>
                <a:schemeClr val="bg1"/>
              </a:buClr>
              <a:defRPr b="1" i="1">
                <a:latin typeface="+mn-lt"/>
              </a:defRPr>
            </a:lvl1pPr>
          </a:lstStyle>
          <a:p>
            <a:r>
              <a:rPr lang="en-US" altLang="zh-CN" dirty="0"/>
              <a:t>D</a:t>
            </a:r>
            <a:endParaRPr lang="en-US" altLang="zh-CN" dirty="0"/>
          </a:p>
        </p:txBody>
      </p:sp>
      <p:sp>
        <p:nvSpPr>
          <p:cNvPr id="22540" name="文本框 22539"/>
          <p:cNvSpPr txBox="1">
            <a:spLocks noChangeArrowheads="1"/>
          </p:cNvSpPr>
          <p:nvPr/>
        </p:nvSpPr>
        <p:spPr bwMode="auto">
          <a:xfrm>
            <a:off x="1826073" y="2947536"/>
            <a:ext cx="365104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buClr>
                <a:prstClr val="white"/>
              </a:buClr>
            </a:pPr>
            <a:r>
              <a:rPr lang="en-US" altLang="zh-CN" sz="2400" i="1" dirty="0" smtClean="0">
                <a:latin typeface="+mn-lt"/>
              </a:rPr>
              <a:t>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AC,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(</a:t>
            </a:r>
            <a:r>
              <a:rPr lang="zh-CN" altLang="en-US" sz="2400" b="1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公共边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en-US" altLang="zh-CN" sz="24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2542" name="文本框 22541"/>
          <p:cNvSpPr txBox="1">
            <a:spLocks noChangeArrowheads="1"/>
          </p:cNvSpPr>
          <p:nvPr/>
        </p:nvSpPr>
        <p:spPr bwMode="auto">
          <a:xfrm>
            <a:off x="2639172" y="3383536"/>
            <a:ext cx="742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400" b="1" dirty="0">
                <a:latin typeface="+mn-lt"/>
              </a:rPr>
              <a:t>≌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22544" name="矩形 22543"/>
          <p:cNvSpPr>
            <a:spLocks noChangeArrowheads="1"/>
          </p:cNvSpPr>
          <p:nvPr/>
        </p:nvSpPr>
        <p:spPr bwMode="auto">
          <a:xfrm>
            <a:off x="2136566" y="2221283"/>
            <a:ext cx="3352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AB=AD,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         )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buClr>
                <a:schemeClr val="bg1"/>
              </a:buClr>
            </a:pP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BC=DC,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         )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2545" name="矩形 22544"/>
          <p:cNvSpPr>
            <a:spLocks noChangeArrowheads="1"/>
          </p:cNvSpPr>
          <p:nvPr/>
        </p:nvSpPr>
        <p:spPr bwMode="auto">
          <a:xfrm>
            <a:off x="1283495" y="3387959"/>
            <a:ext cx="4862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dirty="0">
                <a:latin typeface="+mn-lt"/>
              </a:rPr>
              <a:t>∴</a:t>
            </a:r>
            <a:r>
              <a:rPr lang="en-US" altLang="zh-CN" sz="2400" i="1" dirty="0">
                <a:latin typeface="+mn-lt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</a:t>
            </a:r>
            <a:r>
              <a:rPr lang="en-US" altLang="zh-CN" sz="2400" i="1" dirty="0">
                <a:solidFill>
                  <a:srgbClr val="FF0000"/>
                </a:solidFill>
                <a:latin typeface="+mn-lt"/>
              </a:rPr>
              <a:t> 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ADC.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SSS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546" name="矩形 22545"/>
          <p:cNvSpPr>
            <a:spLocks noChangeArrowheads="1"/>
          </p:cNvSpPr>
          <p:nvPr/>
        </p:nvSpPr>
        <p:spPr bwMode="auto">
          <a:xfrm>
            <a:off x="1139826" y="1791345"/>
            <a:ext cx="39789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中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2549" name="文本框 22548"/>
          <p:cNvSpPr txBox="1">
            <a:spLocks noChangeArrowheads="1"/>
          </p:cNvSpPr>
          <p:nvPr/>
        </p:nvSpPr>
        <p:spPr bwMode="auto">
          <a:xfrm>
            <a:off x="3434469" y="2242062"/>
            <a:ext cx="1087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已 知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2550" name="文本框 22549"/>
          <p:cNvSpPr txBox="1">
            <a:spLocks noChangeArrowheads="1"/>
          </p:cNvSpPr>
          <p:nvPr/>
        </p:nvSpPr>
        <p:spPr bwMode="auto">
          <a:xfrm>
            <a:off x="3428777" y="2617467"/>
            <a:ext cx="1107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已 知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2560" name="文本框 22559"/>
          <p:cNvSpPr txBox="1">
            <a:spLocks noChangeArrowheads="1"/>
          </p:cNvSpPr>
          <p:nvPr/>
        </p:nvSpPr>
        <p:spPr bwMode="auto">
          <a:xfrm>
            <a:off x="1283495" y="3805385"/>
            <a:ext cx="3997325" cy="138499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∴ 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∠BAC=∠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DAC.</a:t>
            </a:r>
            <a:endParaRPr lang="en-US" altLang="zh-CN" sz="2400" b="1" i="1" dirty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∠BAD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的角平分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线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2561" name="文本框 22560"/>
          <p:cNvSpPr txBox="1">
            <a:spLocks noChangeArrowheads="1"/>
          </p:cNvSpPr>
          <p:nvPr/>
        </p:nvSpPr>
        <p:spPr bwMode="auto">
          <a:xfrm>
            <a:off x="4489404" y="1123020"/>
            <a:ext cx="3673475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角平分线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1943" name="组合 2"/>
          <p:cNvGrpSpPr/>
          <p:nvPr/>
        </p:nvGrpSpPr>
        <p:grpSpPr bwMode="auto">
          <a:xfrm>
            <a:off x="8232" y="-47215"/>
            <a:ext cx="2006600" cy="477838"/>
            <a:chOff x="153" y="40"/>
            <a:chExt cx="3160" cy="752"/>
          </a:xfrm>
        </p:grpSpPr>
        <p:cxnSp>
          <p:nvCxnSpPr>
            <p:cNvPr id="5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94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" y="57263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左大括号 1"/>
          <p:cNvSpPr/>
          <p:nvPr/>
        </p:nvSpPr>
        <p:spPr>
          <a:xfrm>
            <a:off x="1766201" y="2388768"/>
            <a:ext cx="370365" cy="891041"/>
          </a:xfrm>
          <a:prstGeom prst="leftBrace">
            <a:avLst>
              <a:gd name="adj1" fmla="val 17650"/>
              <a:gd name="adj2" fmla="val 48064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/>
      <p:bldP spid="22542" grpId="0"/>
      <p:bldP spid="22544" grpId="0"/>
      <p:bldP spid="22545" grpId="0"/>
      <p:bldP spid="22546" grpId="0"/>
      <p:bldP spid="22549" grpId="0"/>
      <p:bldP spid="22550" grpId="0"/>
      <p:bldP spid="22560" grpId="0" bldLvl="0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575190" y="1665932"/>
            <a:ext cx="69161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33CC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∠AOB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．求作：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=∠AOB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08088" y="1217613"/>
            <a:ext cx="6184750" cy="461665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例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用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尺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规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个角等于已知角．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Arc 6"/>
          <p:cNvSpPr>
            <a:spLocks noChangeArrowheads="1"/>
          </p:cNvSpPr>
          <p:nvPr/>
        </p:nvSpPr>
        <p:spPr bwMode="auto">
          <a:xfrm>
            <a:off x="2146300" y="2687638"/>
            <a:ext cx="1681163" cy="1581150"/>
          </a:xfrm>
          <a:custGeom>
            <a:avLst/>
            <a:gdLst>
              <a:gd name="T0" fmla="*/ 13067 w 21600"/>
              <a:gd name="T1" fmla="*/ -1 h 20320"/>
              <a:gd name="T2" fmla="*/ 21600 w 21600"/>
              <a:gd name="T3" fmla="*/ 17199 h 20320"/>
              <a:gd name="T4" fmla="*/ 21373 w 21600"/>
              <a:gd name="T5" fmla="*/ 20320 h 20320"/>
              <a:gd name="T6" fmla="*/ 13067 w 21600"/>
              <a:gd name="T7" fmla="*/ -1 h 20320"/>
              <a:gd name="T8" fmla="*/ 21600 w 21600"/>
              <a:gd name="T9" fmla="*/ 17199 h 20320"/>
              <a:gd name="T10" fmla="*/ 21373 w 21600"/>
              <a:gd name="T11" fmla="*/ 20320 h 20320"/>
              <a:gd name="T12" fmla="*/ 0 w 21600"/>
              <a:gd name="T13" fmla="*/ 17199 h 20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0320" fill="none">
                <a:moveTo>
                  <a:pt x="13067" y="-1"/>
                </a:moveTo>
                <a:cubicBezTo>
                  <a:pt x="18443" y="4084"/>
                  <a:pt x="21600" y="10447"/>
                  <a:pt x="21600" y="17199"/>
                </a:cubicBezTo>
                <a:cubicBezTo>
                  <a:pt x="21600" y="18243"/>
                  <a:pt x="21524" y="19286"/>
                  <a:pt x="21373" y="20320"/>
                </a:cubicBezTo>
              </a:path>
              <a:path w="21600" h="20320" stroke="0">
                <a:moveTo>
                  <a:pt x="13067" y="-1"/>
                </a:moveTo>
                <a:cubicBezTo>
                  <a:pt x="18443" y="4084"/>
                  <a:pt x="21600" y="10447"/>
                  <a:pt x="21600" y="17199"/>
                </a:cubicBezTo>
                <a:cubicBezTo>
                  <a:pt x="21600" y="18243"/>
                  <a:pt x="21524" y="19286"/>
                  <a:pt x="21373" y="20320"/>
                </a:cubicBezTo>
                <a:lnTo>
                  <a:pt x="0" y="17199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146300" y="4027488"/>
            <a:ext cx="2189163" cy="0"/>
          </a:xfrm>
          <a:prstGeom prst="line">
            <a:avLst/>
          </a:prstGeom>
          <a:noFill/>
          <a:ln w="28575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 flipH="1">
            <a:off x="2146300" y="2549525"/>
            <a:ext cx="1692275" cy="1477963"/>
          </a:xfrm>
          <a:prstGeom prst="line">
            <a:avLst/>
          </a:prstGeom>
          <a:noFill/>
          <a:ln w="28575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830388" y="3894138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O</a:t>
            </a:r>
            <a:endParaRPr lang="en-US" altLang="zh-CN" b="1" i="1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3011488" y="2770188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D</a:t>
            </a:r>
            <a:endParaRPr lang="en-US" altLang="zh-CN" b="1" i="1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3863975" y="242728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B</a:t>
            </a:r>
            <a:endParaRPr lang="en-US" altLang="zh-CN" b="1" i="1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503613" y="3998913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C</a:t>
            </a:r>
            <a:endParaRPr lang="en-US" altLang="zh-CN" b="1" i="1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4349750" y="3857625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</a:t>
            </a:r>
            <a:endParaRPr lang="en-US" altLang="zh-CN" b="1" i="1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Arc 3"/>
          <p:cNvSpPr>
            <a:spLocks noChangeArrowheads="1"/>
          </p:cNvSpPr>
          <p:nvPr/>
        </p:nvSpPr>
        <p:spPr bwMode="auto">
          <a:xfrm>
            <a:off x="4962525" y="2659063"/>
            <a:ext cx="1679575" cy="1581150"/>
          </a:xfrm>
          <a:custGeom>
            <a:avLst/>
            <a:gdLst>
              <a:gd name="T0" fmla="*/ 13067 w 21600"/>
              <a:gd name="T1" fmla="*/ -1 h 20320"/>
              <a:gd name="T2" fmla="*/ 21600 w 21600"/>
              <a:gd name="T3" fmla="*/ 17199 h 20320"/>
              <a:gd name="T4" fmla="*/ 21373 w 21600"/>
              <a:gd name="T5" fmla="*/ 20320 h 20320"/>
              <a:gd name="T6" fmla="*/ 13067 w 21600"/>
              <a:gd name="T7" fmla="*/ -1 h 20320"/>
              <a:gd name="T8" fmla="*/ 21600 w 21600"/>
              <a:gd name="T9" fmla="*/ 17199 h 20320"/>
              <a:gd name="T10" fmla="*/ 21373 w 21600"/>
              <a:gd name="T11" fmla="*/ 20320 h 20320"/>
              <a:gd name="T12" fmla="*/ 0 w 21600"/>
              <a:gd name="T13" fmla="*/ 17199 h 20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0320" fill="none">
                <a:moveTo>
                  <a:pt x="13067" y="-1"/>
                </a:moveTo>
                <a:cubicBezTo>
                  <a:pt x="18443" y="4084"/>
                  <a:pt x="21600" y="10447"/>
                  <a:pt x="21600" y="17199"/>
                </a:cubicBezTo>
                <a:cubicBezTo>
                  <a:pt x="21600" y="18243"/>
                  <a:pt x="21524" y="19286"/>
                  <a:pt x="21373" y="20320"/>
                </a:cubicBezTo>
              </a:path>
              <a:path w="21600" h="20320" stroke="0">
                <a:moveTo>
                  <a:pt x="13067" y="-1"/>
                </a:moveTo>
                <a:cubicBezTo>
                  <a:pt x="18443" y="4084"/>
                  <a:pt x="21600" y="10447"/>
                  <a:pt x="21600" y="17199"/>
                </a:cubicBezTo>
                <a:cubicBezTo>
                  <a:pt x="21600" y="18243"/>
                  <a:pt x="21524" y="19286"/>
                  <a:pt x="21373" y="20320"/>
                </a:cubicBezTo>
                <a:lnTo>
                  <a:pt x="0" y="17199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4895850" y="3998913"/>
            <a:ext cx="2255838" cy="0"/>
          </a:xfrm>
          <a:prstGeom prst="line">
            <a:avLst/>
          </a:prstGeom>
          <a:noFill/>
          <a:ln w="28575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4608513" y="3859213"/>
            <a:ext cx="3946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</a:rPr>
              <a:t>O</a:t>
            </a:r>
            <a:r>
              <a:rPr lang="en-US" altLang="zh-CN" b="1" i="1" baseline="30000">
                <a:solidFill>
                  <a:srgbClr val="000000"/>
                </a:solidFill>
                <a:latin typeface="+mn-lt"/>
              </a:rPr>
              <a:t>′</a:t>
            </a:r>
            <a:endParaRPr lang="zh-CN" altLang="en-US" b="1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283325" y="3963988"/>
            <a:ext cx="381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</a:rPr>
              <a:t>C</a:t>
            </a:r>
            <a:r>
              <a:rPr lang="en-US" altLang="zh-CN" b="1" i="1" baseline="30000">
                <a:solidFill>
                  <a:srgbClr val="000000"/>
                </a:solidFill>
                <a:latin typeface="+mn-lt"/>
              </a:rPr>
              <a:t>′</a:t>
            </a:r>
            <a:endParaRPr lang="zh-CN" altLang="en-US" b="1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7127875" y="3821113"/>
            <a:ext cx="381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b="1" i="1" baseline="30000">
                <a:solidFill>
                  <a:srgbClr val="000000"/>
                </a:solidFill>
                <a:latin typeface="+mn-lt"/>
              </a:rPr>
              <a:t>′</a:t>
            </a:r>
            <a:endParaRPr lang="zh-CN" altLang="en-US" b="1" i="1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8" name="Arc 8"/>
          <p:cNvSpPr>
            <a:spLocks noChangeArrowheads="1"/>
          </p:cNvSpPr>
          <p:nvPr/>
        </p:nvSpPr>
        <p:spPr bwMode="auto">
          <a:xfrm>
            <a:off x="5886450" y="2816225"/>
            <a:ext cx="627063" cy="1174750"/>
          </a:xfrm>
          <a:custGeom>
            <a:avLst/>
            <a:gdLst>
              <a:gd name="T0" fmla="*/ 0 w 11471"/>
              <a:gd name="T1" fmla="*/ 3140 h 21443"/>
              <a:gd name="T2" fmla="*/ 8871 w 11471"/>
              <a:gd name="T3" fmla="*/ 0 h 21443"/>
              <a:gd name="T4" fmla="*/ 0 w 11471"/>
              <a:gd name="T5" fmla="*/ 3140 h 21443"/>
              <a:gd name="T6" fmla="*/ 8871 w 11471"/>
              <a:gd name="T7" fmla="*/ 0 h 21443"/>
              <a:gd name="T8" fmla="*/ 11471 w 11471"/>
              <a:gd name="T9" fmla="*/ 21443 h 2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71" h="21443" fill="none">
                <a:moveTo>
                  <a:pt x="0" y="3140"/>
                </a:moveTo>
                <a:cubicBezTo>
                  <a:pt x="2690" y="1454"/>
                  <a:pt x="5719" y="382"/>
                  <a:pt x="8871" y="0"/>
                </a:cubicBezTo>
              </a:path>
              <a:path w="11471" h="21443" stroke="0">
                <a:moveTo>
                  <a:pt x="0" y="3140"/>
                </a:moveTo>
                <a:cubicBezTo>
                  <a:pt x="2690" y="1454"/>
                  <a:pt x="5719" y="382"/>
                  <a:pt x="8871" y="0"/>
                </a:cubicBezTo>
                <a:lnTo>
                  <a:pt x="11471" y="21443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9" name="Line 10"/>
          <p:cNvSpPr>
            <a:spLocks noChangeShapeType="1"/>
          </p:cNvSpPr>
          <p:nvPr/>
        </p:nvSpPr>
        <p:spPr bwMode="auto">
          <a:xfrm>
            <a:off x="3398838" y="2922588"/>
            <a:ext cx="414337" cy="1108075"/>
          </a:xfrm>
          <a:prstGeom prst="line">
            <a:avLst/>
          </a:prstGeom>
          <a:noFill/>
          <a:ln w="28575">
            <a:solidFill>
              <a:srgbClr val="5BC2F4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20" name="Line 10"/>
          <p:cNvSpPr>
            <a:spLocks noChangeShapeType="1"/>
          </p:cNvSpPr>
          <p:nvPr/>
        </p:nvSpPr>
        <p:spPr bwMode="auto">
          <a:xfrm>
            <a:off x="6202363" y="2876550"/>
            <a:ext cx="415925" cy="1108075"/>
          </a:xfrm>
          <a:prstGeom prst="line">
            <a:avLst/>
          </a:prstGeom>
          <a:noFill/>
          <a:ln w="28575">
            <a:solidFill>
              <a:srgbClr val="5BC2F4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21" name="Arc 8"/>
          <p:cNvSpPr>
            <a:spLocks noChangeArrowheads="1"/>
          </p:cNvSpPr>
          <p:nvPr/>
        </p:nvSpPr>
        <p:spPr bwMode="auto">
          <a:xfrm>
            <a:off x="3149600" y="2860675"/>
            <a:ext cx="627063" cy="1176338"/>
          </a:xfrm>
          <a:custGeom>
            <a:avLst/>
            <a:gdLst>
              <a:gd name="T0" fmla="*/ 0 w 11471"/>
              <a:gd name="T1" fmla="*/ 3140 h 21443"/>
              <a:gd name="T2" fmla="*/ 8871 w 11471"/>
              <a:gd name="T3" fmla="*/ 0 h 21443"/>
              <a:gd name="T4" fmla="*/ 0 w 11471"/>
              <a:gd name="T5" fmla="*/ 3140 h 21443"/>
              <a:gd name="T6" fmla="*/ 8871 w 11471"/>
              <a:gd name="T7" fmla="*/ 0 h 21443"/>
              <a:gd name="T8" fmla="*/ 11471 w 11471"/>
              <a:gd name="T9" fmla="*/ 21443 h 21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71" h="21443" fill="none">
                <a:moveTo>
                  <a:pt x="0" y="3140"/>
                </a:moveTo>
                <a:cubicBezTo>
                  <a:pt x="2690" y="1454"/>
                  <a:pt x="5719" y="382"/>
                  <a:pt x="8871" y="0"/>
                </a:cubicBezTo>
              </a:path>
              <a:path w="11471" h="21443" stroke="0">
                <a:moveTo>
                  <a:pt x="0" y="3140"/>
                </a:moveTo>
                <a:cubicBezTo>
                  <a:pt x="2690" y="1454"/>
                  <a:pt x="5719" y="382"/>
                  <a:pt x="8871" y="0"/>
                </a:cubicBezTo>
                <a:lnTo>
                  <a:pt x="11471" y="21443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 flipH="1">
            <a:off x="4900613" y="2516188"/>
            <a:ext cx="1692275" cy="1477962"/>
          </a:xfrm>
          <a:prstGeom prst="line">
            <a:avLst/>
          </a:prstGeom>
          <a:noFill/>
          <a:ln w="28575">
            <a:solidFill>
              <a:srgbClr val="00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6548438" y="2355850"/>
            <a:ext cx="3818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b="1" i="1" baseline="30000">
                <a:latin typeface="+mn-lt"/>
                <a:ea typeface="黑体" panose="02010609060101010101" pitchFamily="49" charset="-122"/>
              </a:rPr>
              <a:t>′</a:t>
            </a:r>
            <a:endParaRPr lang="zh-CN" altLang="en-US" b="1" i="1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6030913" y="2549525"/>
            <a:ext cx="4331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D</a:t>
            </a:r>
            <a:r>
              <a:rPr lang="en-US" altLang="zh-CN" b="1" i="1" baseline="30000">
                <a:latin typeface="+mn-lt"/>
                <a:ea typeface="黑体" panose="02010609060101010101" pitchFamily="49" charset="-122"/>
              </a:rPr>
              <a:t> ′</a:t>
            </a:r>
            <a:endParaRPr lang="zh-CN" altLang="en-US" b="1" i="1">
              <a:solidFill>
                <a:srgbClr val="00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86881" y="563842"/>
            <a:ext cx="5735448" cy="483450"/>
            <a:chOff x="2342356" y="461290"/>
            <a:chExt cx="5735448" cy="483450"/>
          </a:xfrm>
        </p:grpSpPr>
        <p:sp>
          <p:nvSpPr>
            <p:cNvPr id="83993" name="文本框 6151"/>
            <p:cNvSpPr txBox="1">
              <a:spLocks noChangeArrowheads="1"/>
            </p:cNvSpPr>
            <p:nvPr/>
          </p:nvSpPr>
          <p:spPr bwMode="auto">
            <a:xfrm>
              <a:off x="4180583" y="461290"/>
              <a:ext cx="389722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用尺规作一个角等于已知角</a:t>
              </a:r>
              <a:endParaRPr lang="zh-CN" altLang="en-US" sz="2400" b="1" dirty="0">
                <a:latin typeface="+mn-lt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83998" name="组合 4"/>
            <p:cNvGrpSpPr/>
            <p:nvPr/>
          </p:nvGrpSpPr>
          <p:grpSpPr bwMode="auto">
            <a:xfrm>
              <a:off x="2342356" y="509733"/>
              <a:ext cx="1685925" cy="435007"/>
              <a:chOff x="3485" y="1129"/>
              <a:chExt cx="2654" cy="686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3485" y="1129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84000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4" name="组合 2"/>
          <p:cNvGrpSpPr/>
          <p:nvPr/>
        </p:nvGrpSpPr>
        <p:grpSpPr bwMode="auto">
          <a:xfrm>
            <a:off x="7663" y="-33980"/>
            <a:ext cx="2006600" cy="478472"/>
            <a:chOff x="123" y="79"/>
            <a:chExt cx="3160" cy="753"/>
          </a:xfrm>
        </p:grpSpPr>
        <p:cxnSp>
          <p:nvCxnSpPr>
            <p:cNvPr id="3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4" grpId="0" animBg="1"/>
      <p:bldP spid="15" grpId="0"/>
      <p:bldP spid="16" grpId="0"/>
      <p:bldP spid="17" grpId="0"/>
      <p:bldP spid="19" grpId="0" animBg="1"/>
      <p:bldP spid="20" grpId="0" animBg="1"/>
      <p:bldP spid="22" grpId="0" animBg="1"/>
      <p:bldP spid="23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1107895" y="1401574"/>
            <a:ext cx="7199342" cy="3453253"/>
          </a:xfrm>
          <a:prstGeom prst="rect">
            <a:avLst/>
          </a:prstGeom>
          <a:noFill/>
          <a:ln w="9525">
            <a:noFill/>
            <a:bevel/>
          </a:ln>
          <a:effectLst/>
        </p:spPr>
        <p:txBody>
          <a:bodyPr wrap="square">
            <a:spAutoFit/>
          </a:bodyPr>
          <a:lstStyle/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作法：</a:t>
            </a:r>
            <a:r>
              <a:rPr lang="zh-CN" altLang="en-US" sz="21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1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以点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O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为圆心，任意长为半径画弧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，分别交</a:t>
            </a:r>
            <a:r>
              <a:rPr 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OA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OB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于点</a:t>
            </a:r>
            <a:r>
              <a:rPr lang="en-US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画一条射线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sz="21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，以点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为圆心，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OC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长为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半</a:t>
            </a:r>
            <a:endParaRPr lang="zh-CN" altLang="en-US" sz="21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径画弧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，交</a:t>
            </a:r>
            <a:r>
              <a:rPr lang="en-US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sz="2100" b="1" i="1" baseline="300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于点</a:t>
            </a:r>
            <a:r>
              <a:rPr lang="en-US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sz="2100" b="1" i="1" baseline="30000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100" b="1" dirty="0" smtClean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以点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sz="21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为圆心，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CD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长为半径画弧，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第（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）步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中</a:t>
            </a:r>
            <a:endParaRPr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所画的弧交于点</a:t>
            </a:r>
            <a:r>
              <a:rPr 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fontAlgn="b" hangingPunct="0"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过点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sz="21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画射线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sz="21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sz="2100" b="1" i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en-US" sz="2100" b="1" i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sz="2100" b="1" i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=∠AOB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412" name="矩形 4"/>
          <p:cNvSpPr>
            <a:spLocks noChangeArrowheads="1"/>
          </p:cNvSpPr>
          <p:nvPr/>
        </p:nvSpPr>
        <p:spPr bwMode="auto">
          <a:xfrm>
            <a:off x="1289050" y="949459"/>
            <a:ext cx="59439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已知：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．求作：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′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=∠AOB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矩形 112"/>
          <p:cNvSpPr>
            <a:spLocks noChangeArrowheads="1"/>
          </p:cNvSpPr>
          <p:nvPr/>
        </p:nvSpPr>
        <p:spPr bwMode="auto">
          <a:xfrm>
            <a:off x="1289050" y="471522"/>
            <a:ext cx="3921333" cy="50003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用尺规作一个角等于已知角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云形标注 8"/>
          <p:cNvSpPr/>
          <p:nvPr/>
        </p:nvSpPr>
        <p:spPr bwMode="auto">
          <a:xfrm>
            <a:off x="6926739" y="3770905"/>
            <a:ext cx="1984794" cy="903287"/>
          </a:xfrm>
          <a:prstGeom prst="cloudCallout">
            <a:avLst>
              <a:gd name="adj1" fmla="val -73848"/>
              <a:gd name="adj2" fmla="val 41418"/>
            </a:avLst>
          </a:prstGeom>
          <a:solidFill>
            <a:schemeClr val="accent1"/>
          </a:solidFill>
          <a:ln w="28575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依据是什么？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-883" y="-50371"/>
            <a:ext cx="2006600" cy="477837"/>
            <a:chOff x="123" y="40"/>
            <a:chExt cx="3160" cy="752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30" name="TextBox 2"/>
          <p:cNvSpPr txBox="1">
            <a:spLocks noChangeArrowheads="1"/>
          </p:cNvSpPr>
          <p:nvPr/>
        </p:nvSpPr>
        <p:spPr bwMode="auto">
          <a:xfrm>
            <a:off x="638505" y="418721"/>
            <a:ext cx="80225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图，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EF=BC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DF=AC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DA=EB．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求证∠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6033" name="文本框 6"/>
          <p:cNvSpPr txBox="1">
            <a:spLocks noChangeArrowheads="1"/>
          </p:cNvSpPr>
          <p:nvPr/>
        </p:nvSpPr>
        <p:spPr bwMode="auto">
          <a:xfrm>
            <a:off x="859242" y="1437706"/>
            <a:ext cx="745267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DA=BE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，∴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DE=AB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和△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en-US" altLang="zh-CN" sz="2400" b="1" i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   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AC=DF</a:t>
            </a:r>
            <a:endParaRPr lang="en-US" altLang="zh-CN" sz="2400" b="1" i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   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BC=EF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∴△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（SSS），∴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∠C=∠F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738564" y="2346942"/>
            <a:ext cx="246062" cy="1166896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2177" y="1280426"/>
            <a:ext cx="2834731" cy="17395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86699" y="2056958"/>
            <a:ext cx="1197764" cy="5799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AB=DE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3" grpId="0" uiExpand="1" build="p"/>
      <p:bldP spid="8" grpId="0" animBg="1" uiExpand="1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36" name="Rectangle 19"/>
          <p:cNvSpPr>
            <a:spLocks noChangeArrowheads="1"/>
          </p:cNvSpPr>
          <p:nvPr/>
        </p:nvSpPr>
        <p:spPr bwMode="auto">
          <a:xfrm>
            <a:off x="748635" y="421660"/>
            <a:ext cx="821944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：如图，点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在同一条直线上，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AD=BC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AE=BF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CE=DF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，求证：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AE∥BF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6039" name="文本框 6"/>
          <p:cNvSpPr txBox="1">
            <a:spLocks noChangeArrowheads="1"/>
          </p:cNvSpPr>
          <p:nvPr/>
        </p:nvSpPr>
        <p:spPr bwMode="auto">
          <a:xfrm>
            <a:off x="748635" y="1766737"/>
            <a:ext cx="7452678" cy="325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AD=BC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，∴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AC=BD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1800"/>
              </a:spcBef>
              <a:spcAft>
                <a:spcPts val="1800"/>
              </a:spcAft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   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和△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BDF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中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    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∴△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BDF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SSS）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           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∠A=∠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           ∴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AE∥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BF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/>
              <p:cNvSpPr txBox="1"/>
              <p:nvPr/>
            </p:nvSpPr>
            <p:spPr>
              <a:xfrm>
                <a:off x="4573448" y="2217913"/>
                <a:ext cx="1396729" cy="107208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AC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BD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AE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BF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CE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DF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2400" b="1" i="1" dirty="0">
                  <a:latin typeface="+mn-lt"/>
                </a:endParaRPr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3448" y="2217913"/>
                <a:ext cx="1396729" cy="1072088"/>
              </a:xfrm>
              <a:prstGeom prst="rect">
                <a:avLst/>
              </a:prstGeom>
              <a:blipFill rotWithShape="1">
                <a:blip r:embed="rId1"/>
                <a:stretch>
                  <a:fillRect l="-13" t="-46" r="39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23" y="1862948"/>
            <a:ext cx="2231136" cy="231648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2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9" grpId="0" uiExpand="1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6"/>
          <p:cNvSpPr>
            <a:spLocks noChangeArrowheads="1"/>
          </p:cNvSpPr>
          <p:nvPr/>
        </p:nvSpPr>
        <p:spPr bwMode="auto">
          <a:xfrm>
            <a:off x="642604" y="1404484"/>
            <a:ext cx="8072120" cy="1754326"/>
          </a:xfrm>
          <a:prstGeom prst="rect">
            <a:avLst/>
          </a:prstGeom>
          <a:noFill/>
          <a:ln w="57150">
            <a:noFill/>
            <a:miter lim="800000"/>
          </a:ln>
          <a:effectLst>
            <a:outerShdw dist="35921" dir="2700000" sy="50000" kx="2205167" algn="bl" rotWithShape="0">
              <a:srgbClr val="C0C0C0">
                <a:alpha val="79999"/>
              </a:srgbClr>
            </a:outerShdw>
          </a:effec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图，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D,F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是线段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上的两点，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AB=EC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AF=ED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要使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ABF≌△ECD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，还需要条件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</a:t>
            </a:r>
            <a:r>
              <a:rPr lang="en-US" altLang="zh-CN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___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填一个条件即可）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423398" y="2022662"/>
            <a:ext cx="1189037" cy="46166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BF=CD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7043" name="组合 30"/>
          <p:cNvGrpSpPr/>
          <p:nvPr/>
        </p:nvGrpSpPr>
        <p:grpSpPr bwMode="auto">
          <a:xfrm>
            <a:off x="4824334" y="2835063"/>
            <a:ext cx="3498450" cy="1598913"/>
            <a:chOff x="5004048" y="2348880"/>
            <a:chExt cx="3120453" cy="1871736"/>
          </a:xfrm>
        </p:grpSpPr>
        <p:grpSp>
          <p:nvGrpSpPr>
            <p:cNvPr id="87044" name="Group 27"/>
            <p:cNvGrpSpPr/>
            <p:nvPr/>
          </p:nvGrpSpPr>
          <p:grpSpPr bwMode="auto">
            <a:xfrm>
              <a:off x="5400675" y="2780680"/>
              <a:ext cx="2384425" cy="1008063"/>
              <a:chOff x="7178" y="9396"/>
              <a:chExt cx="2165" cy="627"/>
            </a:xfrm>
          </p:grpSpPr>
          <p:sp>
            <p:nvSpPr>
              <p:cNvPr id="87045" name="Line 28"/>
              <p:cNvSpPr>
                <a:spLocks noChangeShapeType="1"/>
              </p:cNvSpPr>
              <p:nvPr/>
            </p:nvSpPr>
            <p:spPr bwMode="auto">
              <a:xfrm flipH="1">
                <a:off x="7183" y="9399"/>
                <a:ext cx="36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046" name="Line 29"/>
              <p:cNvSpPr>
                <a:spLocks noChangeShapeType="1"/>
              </p:cNvSpPr>
              <p:nvPr/>
            </p:nvSpPr>
            <p:spPr bwMode="auto">
              <a:xfrm>
                <a:off x="7178" y="10020"/>
                <a:ext cx="2160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047" name="Line 30"/>
              <p:cNvSpPr>
                <a:spLocks noChangeShapeType="1"/>
              </p:cNvSpPr>
              <p:nvPr/>
            </p:nvSpPr>
            <p:spPr bwMode="auto">
              <a:xfrm>
                <a:off x="7543" y="9399"/>
                <a:ext cx="108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048" name="Line 31"/>
              <p:cNvSpPr>
                <a:spLocks noChangeShapeType="1"/>
              </p:cNvSpPr>
              <p:nvPr/>
            </p:nvSpPr>
            <p:spPr bwMode="auto">
              <a:xfrm flipV="1">
                <a:off x="7898" y="9396"/>
                <a:ext cx="108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049" name="Line 32"/>
              <p:cNvSpPr>
                <a:spLocks noChangeShapeType="1"/>
              </p:cNvSpPr>
              <p:nvPr/>
            </p:nvSpPr>
            <p:spPr bwMode="auto">
              <a:xfrm flipH="1" flipV="1">
                <a:off x="8983" y="9399"/>
                <a:ext cx="360" cy="624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7050" name="Text Box 33"/>
            <p:cNvSpPr txBox="1">
              <a:spLocks noChangeArrowheads="1"/>
            </p:cNvSpPr>
            <p:nvPr/>
          </p:nvSpPr>
          <p:spPr bwMode="auto">
            <a:xfrm>
              <a:off x="5329426" y="2348880"/>
              <a:ext cx="719005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7051" name="Text Box 34"/>
            <p:cNvSpPr txBox="1">
              <a:spLocks noChangeArrowheads="1"/>
            </p:cNvSpPr>
            <p:nvPr/>
          </p:nvSpPr>
          <p:spPr bwMode="auto">
            <a:xfrm>
              <a:off x="6913461" y="2348880"/>
              <a:ext cx="790430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E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7054" name="Text Box 45"/>
            <p:cNvSpPr txBox="1">
              <a:spLocks noChangeArrowheads="1"/>
            </p:cNvSpPr>
            <p:nvPr/>
          </p:nvSpPr>
          <p:spPr bwMode="auto">
            <a:xfrm>
              <a:off x="6076789" y="3002771"/>
              <a:ext cx="413098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273693" algn="bl" rotWithShape="0">
                <a:schemeClr val="bg2">
                  <a:alpha val="79999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endParaRPr lang="zh-CN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7057" name="Text Box 33"/>
            <p:cNvSpPr txBox="1">
              <a:spLocks noChangeArrowheads="1"/>
            </p:cNvSpPr>
            <p:nvPr/>
          </p:nvSpPr>
          <p:spPr bwMode="auto">
            <a:xfrm>
              <a:off x="5004048" y="3716972"/>
              <a:ext cx="719006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7058" name="Text Box 33"/>
            <p:cNvSpPr txBox="1">
              <a:spLocks noChangeArrowheads="1"/>
            </p:cNvSpPr>
            <p:nvPr/>
          </p:nvSpPr>
          <p:spPr bwMode="auto">
            <a:xfrm>
              <a:off x="5843682" y="3716972"/>
              <a:ext cx="719005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7059" name="Text Box 33"/>
            <p:cNvSpPr txBox="1">
              <a:spLocks noChangeArrowheads="1"/>
            </p:cNvSpPr>
            <p:nvPr/>
          </p:nvSpPr>
          <p:spPr bwMode="auto">
            <a:xfrm>
              <a:off x="6661094" y="3716972"/>
              <a:ext cx="719006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F</a:t>
              </a:r>
              <a:endParaRPr lang="en-US" altLang="zh-CN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7060" name="Text Box 33"/>
            <p:cNvSpPr txBox="1">
              <a:spLocks noChangeArrowheads="1"/>
            </p:cNvSpPr>
            <p:nvPr/>
          </p:nvSpPr>
          <p:spPr bwMode="auto">
            <a:xfrm>
              <a:off x="7405496" y="3729669"/>
              <a:ext cx="719005" cy="49094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sy="50000" kx="2324866" algn="bl" rotWithShape="0">
                <a:srgbClr val="C0C0C0">
                  <a:alpha val="79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87076" name="组合 2"/>
          <p:cNvGrpSpPr/>
          <p:nvPr/>
        </p:nvGrpSpPr>
        <p:grpSpPr bwMode="auto">
          <a:xfrm>
            <a:off x="-1612" y="-77867"/>
            <a:ext cx="2006600" cy="492125"/>
            <a:chOff x="263" y="110"/>
            <a:chExt cx="3160" cy="777"/>
          </a:xfrm>
        </p:grpSpPr>
        <p:sp>
          <p:nvSpPr>
            <p:cNvPr id="87077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87078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7081" name="组合 7"/>
          <p:cNvGrpSpPr/>
          <p:nvPr/>
        </p:nvGrpSpPr>
        <p:grpSpPr bwMode="auto">
          <a:xfrm>
            <a:off x="3323906" y="526813"/>
            <a:ext cx="2480310" cy="523234"/>
            <a:chOff x="5083" y="1100"/>
            <a:chExt cx="3905" cy="826"/>
          </a:xfrm>
        </p:grpSpPr>
        <p:grpSp>
          <p:nvGrpSpPr>
            <p:cNvPr id="8708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708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61" name="Rectangle 5"/>
          <p:cNvSpPr>
            <a:spLocks noChangeArrowheads="1"/>
          </p:cNvSpPr>
          <p:nvPr/>
        </p:nvSpPr>
        <p:spPr bwMode="auto">
          <a:xfrm>
            <a:off x="559304" y="588953"/>
            <a:ext cx="852487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13335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则下列结论： 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indent="13335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②△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indent="13335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③△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ABD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④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BA∥DC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indent="13335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确的个数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133350">
              <a:lnSpc>
                <a:spcPct val="150000"/>
              </a:lnSpc>
            </a:pPr>
            <a:r>
              <a:rPr lang="en-US" altLang="zh-CN" b="1" dirty="0">
                <a:latin typeface="+mn-lt"/>
              </a:rPr>
              <a:t>  </a:t>
            </a:r>
            <a:r>
              <a:rPr lang="en-US" altLang="zh-CN" b="1" dirty="0" smtClean="0">
                <a:latin typeface="+mn-lt"/>
              </a:rPr>
              <a:t>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A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 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indent="13335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 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 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7062" name="Group 6"/>
          <p:cNvGrpSpPr/>
          <p:nvPr/>
        </p:nvGrpSpPr>
        <p:grpSpPr bwMode="auto">
          <a:xfrm>
            <a:off x="6285205" y="2328303"/>
            <a:ext cx="2465388" cy="1593572"/>
            <a:chOff x="2487" y="2369"/>
            <a:chExt cx="2318" cy="1217"/>
          </a:xfrm>
        </p:grpSpPr>
        <p:sp>
          <p:nvSpPr>
            <p:cNvPr id="87063" name="Rectangle 7"/>
            <p:cNvSpPr>
              <a:spLocks noChangeArrowheads="1"/>
            </p:cNvSpPr>
            <p:nvPr/>
          </p:nvSpPr>
          <p:spPr bwMode="auto">
            <a:xfrm>
              <a:off x="3425" y="3022"/>
              <a:ext cx="353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anose="02010609030101010101" pitchFamily="49" charset="-122"/>
                </a:rPr>
                <a:t>O</a:t>
              </a:r>
              <a:endParaRPr lang="en-US" altLang="zh-CN" sz="2100" b="1" i="1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87064" name="Rectangle 8"/>
            <p:cNvSpPr>
              <a:spLocks noChangeArrowheads="1"/>
            </p:cNvSpPr>
            <p:nvPr/>
          </p:nvSpPr>
          <p:spPr bwMode="auto">
            <a:xfrm>
              <a:off x="3142" y="2369"/>
              <a:ext cx="34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anose="02010609030101010101" pitchFamily="49" charset="-122"/>
                </a:rPr>
                <a:t>A</a:t>
              </a:r>
              <a:endParaRPr lang="en-US" altLang="zh-CN" sz="2100" b="1" i="1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87065" name="Rectangle 9"/>
            <p:cNvSpPr>
              <a:spLocks noChangeArrowheads="1"/>
            </p:cNvSpPr>
            <p:nvPr/>
          </p:nvSpPr>
          <p:spPr bwMode="auto">
            <a:xfrm>
              <a:off x="2487" y="3269"/>
              <a:ext cx="34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anose="02010609030101010101" pitchFamily="49" charset="-122"/>
                </a:rPr>
                <a:t>B</a:t>
              </a:r>
              <a:endParaRPr lang="en-US" altLang="zh-CN" sz="2100" b="1" i="1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87066" name="Rectangle 10"/>
            <p:cNvSpPr>
              <a:spLocks noChangeArrowheads="1"/>
            </p:cNvSpPr>
            <p:nvPr/>
          </p:nvSpPr>
          <p:spPr bwMode="auto">
            <a:xfrm>
              <a:off x="3998" y="3269"/>
              <a:ext cx="342" cy="3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anose="02010609030101010101" pitchFamily="49" charset="-122"/>
                </a:rPr>
                <a:t>C</a:t>
              </a:r>
              <a:endParaRPr lang="en-US" altLang="zh-CN" sz="2100" b="1" i="1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87067" name="Rectangle 11"/>
            <p:cNvSpPr>
              <a:spLocks noChangeArrowheads="1"/>
            </p:cNvSpPr>
            <p:nvPr/>
          </p:nvSpPr>
          <p:spPr bwMode="auto">
            <a:xfrm>
              <a:off x="4452" y="2410"/>
              <a:ext cx="353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楷体_GB2312" panose="02010609030101010101" pitchFamily="49" charset="-122"/>
                </a:rPr>
                <a:t>D</a:t>
              </a:r>
              <a:endParaRPr lang="en-US" altLang="zh-CN" sz="2100" b="1" i="1"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87068" name="AutoShape 12"/>
            <p:cNvSpPr>
              <a:spLocks noChangeArrowheads="1"/>
            </p:cNvSpPr>
            <p:nvPr/>
          </p:nvSpPr>
          <p:spPr bwMode="auto">
            <a:xfrm>
              <a:off x="2789" y="2614"/>
              <a:ext cx="1713" cy="818"/>
            </a:xfrm>
            <a:prstGeom prst="parallelogram">
              <a:avLst>
                <a:gd name="adj" fmla="val 53594"/>
              </a:avLst>
            </a:prstGeom>
            <a:noFill/>
            <a:ln w="381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87069" name="Line 13"/>
            <p:cNvSpPr>
              <a:spLocks noChangeShapeType="1"/>
            </p:cNvSpPr>
            <p:nvPr/>
          </p:nvSpPr>
          <p:spPr bwMode="auto">
            <a:xfrm>
              <a:off x="3343" y="2614"/>
              <a:ext cx="655" cy="8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7070" name="Line 14"/>
            <p:cNvSpPr>
              <a:spLocks noChangeShapeType="1"/>
            </p:cNvSpPr>
            <p:nvPr/>
          </p:nvSpPr>
          <p:spPr bwMode="auto">
            <a:xfrm flipV="1">
              <a:off x="2789" y="2614"/>
              <a:ext cx="1713" cy="8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38" name="Text Box 50"/>
          <p:cNvSpPr txBox="1">
            <a:spLocks noChangeArrowheads="1"/>
          </p:cNvSpPr>
          <p:nvPr/>
        </p:nvSpPr>
        <p:spPr bwMode="auto">
          <a:xfrm>
            <a:off x="3237645" y="2390726"/>
            <a:ext cx="407484" cy="46166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87076" name="组合 2"/>
          <p:cNvGrpSpPr/>
          <p:nvPr/>
        </p:nvGrpSpPr>
        <p:grpSpPr bwMode="auto">
          <a:xfrm>
            <a:off x="-1209" y="-56814"/>
            <a:ext cx="2006600" cy="476924"/>
            <a:chOff x="263" y="142"/>
            <a:chExt cx="3160" cy="753"/>
          </a:xfrm>
        </p:grpSpPr>
        <p:sp>
          <p:nvSpPr>
            <p:cNvPr id="87077" name="文本框 20"/>
            <p:cNvSpPr txBox="1">
              <a:spLocks noChangeArrowheads="1"/>
            </p:cNvSpPr>
            <p:nvPr/>
          </p:nvSpPr>
          <p:spPr bwMode="auto">
            <a:xfrm>
              <a:off x="943" y="14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87078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5"/>
          <p:cNvSpPr>
            <a:spLocks noChangeArrowheads="1"/>
          </p:cNvSpPr>
          <p:nvPr/>
        </p:nvSpPr>
        <p:spPr bwMode="auto">
          <a:xfrm>
            <a:off x="1082719" y="1082962"/>
            <a:ext cx="944689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知：如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AB=AE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求证：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≌△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AED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88066" name="图片 1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14" r="5356"/>
          <a:stretch>
            <a:fillRect/>
          </a:stretch>
        </p:blipFill>
        <p:spPr bwMode="auto">
          <a:xfrm>
            <a:off x="6261730" y="1739900"/>
            <a:ext cx="2497137" cy="134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文本框 102"/>
          <p:cNvSpPr txBox="1">
            <a:spLocks noChangeArrowheads="1"/>
          </p:cNvSpPr>
          <p:nvPr/>
        </p:nvSpPr>
        <p:spPr bwMode="auto">
          <a:xfrm>
            <a:off x="1302944" y="1751598"/>
            <a:ext cx="381000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BD=CE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02944" y="2159037"/>
            <a:ext cx="41159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∴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BD</a:t>
            </a:r>
            <a:r>
              <a:rPr lang="en-US" altLang="zh-CN" sz="2400" b="1" i="1" dirty="0">
                <a:latin typeface="+mn-lt"/>
              </a:rPr>
              <a:t>－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CD=CE</a:t>
            </a:r>
            <a:r>
              <a:rPr lang="en-US" altLang="zh-CN" sz="2400" b="1" i="1" dirty="0">
                <a:latin typeface="+mn-lt"/>
              </a:rPr>
              <a:t>－C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02944" y="2526506"/>
            <a:ext cx="2924175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BC=ED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8070" name="Text Box 46"/>
          <p:cNvSpPr txBox="1">
            <a:spLocks noChangeArrowheads="1"/>
          </p:cNvSpPr>
          <p:nvPr/>
        </p:nvSpPr>
        <p:spPr bwMode="auto">
          <a:xfrm>
            <a:off x="7087230" y="2244725"/>
            <a:ext cx="300037" cy="368300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8071" name="Text Box 46"/>
          <p:cNvSpPr txBox="1">
            <a:spLocks noChangeArrowheads="1"/>
          </p:cNvSpPr>
          <p:nvPr/>
        </p:nvSpPr>
        <p:spPr bwMode="auto">
          <a:xfrm>
            <a:off x="7569830" y="2297112"/>
            <a:ext cx="298450" cy="368300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×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8072" name="Text Box 43"/>
          <p:cNvSpPr txBox="1">
            <a:spLocks noChangeArrowheads="1"/>
          </p:cNvSpPr>
          <p:nvPr/>
        </p:nvSpPr>
        <p:spPr bwMode="auto">
          <a:xfrm>
            <a:off x="6850692" y="2136775"/>
            <a:ext cx="312738" cy="368300"/>
          </a:xfrm>
          <a:prstGeom prst="rect">
            <a:avLst/>
          </a:prstGeom>
          <a:noFill/>
          <a:ln>
            <a:noFill/>
          </a:ln>
          <a:effectLst>
            <a:outerShdw dist="35921" dir="2700000" sy="50000" kx="2324866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8073" name="Text Box 43"/>
          <p:cNvSpPr txBox="1">
            <a:spLocks noChangeArrowheads="1"/>
          </p:cNvSpPr>
          <p:nvPr/>
        </p:nvSpPr>
        <p:spPr bwMode="auto">
          <a:xfrm>
            <a:off x="7922255" y="2136775"/>
            <a:ext cx="312737" cy="368300"/>
          </a:xfrm>
          <a:prstGeom prst="rect">
            <a:avLst/>
          </a:prstGeom>
          <a:noFill/>
          <a:ln>
            <a:noFill/>
          </a:ln>
          <a:effectLst>
            <a:outerShdw dist="35921" dir="2700000" sy="50000" kx="2324866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rot="5400000" flipH="1" flipV="1">
            <a:off x="6714167" y="2671763"/>
            <a:ext cx="104775" cy="1079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rot="5400000" flipH="1" flipV="1">
            <a:off x="8212768" y="2673349"/>
            <a:ext cx="106362" cy="1063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任意多边形 17"/>
          <p:cNvSpPr>
            <a:spLocks noChangeArrowheads="1"/>
          </p:cNvSpPr>
          <p:nvPr/>
        </p:nvSpPr>
        <p:spPr bwMode="auto">
          <a:xfrm>
            <a:off x="6468105" y="1962150"/>
            <a:ext cx="1023937" cy="760412"/>
          </a:xfrm>
          <a:custGeom>
            <a:avLst/>
            <a:gdLst>
              <a:gd name="T0" fmla="*/ 1365337 w 1365337"/>
              <a:gd name="T1" fmla="*/ 0 h 1014608"/>
              <a:gd name="T2" fmla="*/ 0 w 1365337"/>
              <a:gd name="T3" fmla="*/ 1002082 h 1014608"/>
              <a:gd name="T4" fmla="*/ 826718 w 1365337"/>
              <a:gd name="T5" fmla="*/ 1014608 h 1014608"/>
              <a:gd name="T6" fmla="*/ 1365337 w 1365337"/>
              <a:gd name="T7" fmla="*/ 0 h 1014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5337" h="1014608">
                <a:moveTo>
                  <a:pt x="1365337" y="0"/>
                </a:moveTo>
                <a:lnTo>
                  <a:pt x="0" y="1002082"/>
                </a:lnTo>
                <a:lnTo>
                  <a:pt x="826718" y="1014608"/>
                </a:lnTo>
                <a:lnTo>
                  <a:pt x="1365337" y="0"/>
                </a:lnTo>
                <a:close/>
              </a:path>
            </a:pathLst>
          </a:custGeom>
          <a:solidFill>
            <a:srgbClr val="FFC000">
              <a:alpha val="47057"/>
            </a:srgb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任意多边形 18"/>
          <p:cNvSpPr>
            <a:spLocks noChangeArrowheads="1"/>
          </p:cNvSpPr>
          <p:nvPr/>
        </p:nvSpPr>
        <p:spPr bwMode="auto">
          <a:xfrm>
            <a:off x="7557130" y="1989137"/>
            <a:ext cx="1052512" cy="742950"/>
          </a:xfrm>
          <a:custGeom>
            <a:avLst/>
            <a:gdLst>
              <a:gd name="T0" fmla="*/ 0 w 1402915"/>
              <a:gd name="T1" fmla="*/ 0 h 989556"/>
              <a:gd name="T2" fmla="*/ 388306 w 1402915"/>
              <a:gd name="T3" fmla="*/ 989556 h 989556"/>
              <a:gd name="T4" fmla="*/ 1402915 w 1402915"/>
              <a:gd name="T5" fmla="*/ 977030 h 989556"/>
              <a:gd name="T6" fmla="*/ 0 w 1402915"/>
              <a:gd name="T7" fmla="*/ 0 h 989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02915" h="989556">
                <a:moveTo>
                  <a:pt x="0" y="0"/>
                </a:moveTo>
                <a:lnTo>
                  <a:pt x="388306" y="989556"/>
                </a:lnTo>
                <a:lnTo>
                  <a:pt x="1402915" y="977030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45096"/>
            </a:srgb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文本框 9"/>
          <p:cNvSpPr txBox="1">
            <a:spLocks noChangeArrowheads="1"/>
          </p:cNvSpPr>
          <p:nvPr/>
        </p:nvSpPr>
        <p:spPr bwMode="auto">
          <a:xfrm>
            <a:off x="1302944" y="2845569"/>
            <a:ext cx="36910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ADE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中，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" name="AutoShape 2"/>
          <p:cNvSpPr/>
          <p:nvPr/>
        </p:nvSpPr>
        <p:spPr bwMode="auto">
          <a:xfrm>
            <a:off x="1476568" y="3569194"/>
            <a:ext cx="50800" cy="647700"/>
          </a:xfrm>
          <a:prstGeom prst="leftBrace">
            <a:avLst>
              <a:gd name="adj1" fmla="val 104951"/>
              <a:gd name="adj2" fmla="val 50000"/>
            </a:avLst>
          </a:prstGeom>
          <a:solidFill>
            <a:schemeClr val="tx1"/>
          </a:solidFill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400" b="1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1700992" y="3278799"/>
            <a:ext cx="27446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AC=AD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（已知），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AB=AE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（已知），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BC=ED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（已证）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302944" y="4450693"/>
            <a:ext cx="38811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∴△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ABC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AED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SSS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88087" name="组合 6"/>
          <p:cNvGrpSpPr/>
          <p:nvPr/>
        </p:nvGrpSpPr>
        <p:grpSpPr bwMode="auto">
          <a:xfrm>
            <a:off x="3325854" y="513113"/>
            <a:ext cx="2480310" cy="522923"/>
            <a:chOff x="5060" y="904"/>
            <a:chExt cx="3905" cy="823"/>
          </a:xfrm>
        </p:grpSpPr>
        <p:grpSp>
          <p:nvGrpSpPr>
            <p:cNvPr id="88088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5" name="缺角矩形 4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8094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2"/>
          <p:cNvGrpSpPr/>
          <p:nvPr/>
        </p:nvGrpSpPr>
        <p:grpSpPr bwMode="auto">
          <a:xfrm>
            <a:off x="-1209" y="-49210"/>
            <a:ext cx="2006600" cy="476924"/>
            <a:chOff x="263" y="142"/>
            <a:chExt cx="3160" cy="753"/>
          </a:xfrm>
        </p:grpSpPr>
        <p:sp>
          <p:nvSpPr>
            <p:cNvPr id="38" name="文本框 20"/>
            <p:cNvSpPr txBox="1">
              <a:spLocks noChangeArrowheads="1"/>
            </p:cNvSpPr>
            <p:nvPr/>
          </p:nvSpPr>
          <p:spPr bwMode="auto">
            <a:xfrm>
              <a:off x="943" y="14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39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Freeform 74"/>
              <p:cNvSpPr>
                <a:spLocks noChangeAspect="1" noEditPoints="1"/>
              </p:cNvSpPr>
              <p:nvPr/>
            </p:nvSpPr>
            <p:spPr bwMode="auto">
              <a:xfrm>
                <a:off x="3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4" grpId="0"/>
      <p:bldP spid="6" grpId="0"/>
      <p:bldP spid="20" grpId="0"/>
      <p:bldP spid="21" grpId="0" bldLvl="0" animBg="1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18"/>
          <p:cNvSpPr txBox="1">
            <a:spLocks noChangeArrowheads="1"/>
          </p:cNvSpPr>
          <p:nvPr/>
        </p:nvSpPr>
        <p:spPr bwMode="auto">
          <a:xfrm>
            <a:off x="1411287" y="1997734"/>
            <a:ext cx="4629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什么叫全等三角形？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1" name="Text Box 19"/>
          <p:cNvSpPr txBox="1">
            <a:spLocks noChangeArrowheads="1"/>
          </p:cNvSpPr>
          <p:nvPr/>
        </p:nvSpPr>
        <p:spPr bwMode="auto">
          <a:xfrm>
            <a:off x="1784546" y="2581436"/>
            <a:ext cx="6425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能够完全重合的两个三角形叫全等三角形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1366465" y="3188277"/>
            <a:ext cx="4629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全等三角形有什么性质？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1728370" y="3754295"/>
            <a:ext cx="5839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全等三角形的对应边相等，对应角相等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52253" name="组合 2"/>
          <p:cNvGrpSpPr/>
          <p:nvPr/>
        </p:nvGrpSpPr>
        <p:grpSpPr bwMode="auto">
          <a:xfrm>
            <a:off x="-569" y="-50528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25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45234" y="544283"/>
            <a:ext cx="7166454" cy="460375"/>
            <a:chOff x="1091406" y="544283"/>
            <a:chExt cx="7166454" cy="460375"/>
          </a:xfrm>
        </p:grpSpPr>
        <p:grpSp>
          <p:nvGrpSpPr>
            <p:cNvPr id="52257" name="组合 4"/>
            <p:cNvGrpSpPr/>
            <p:nvPr/>
          </p:nvGrpSpPr>
          <p:grpSpPr bwMode="auto">
            <a:xfrm>
              <a:off x="1091406" y="569698"/>
              <a:ext cx="1685925" cy="409790"/>
              <a:chOff x="3485" y="1168"/>
              <a:chExt cx="2654" cy="64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52259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52260" name="文本框 4"/>
            <p:cNvSpPr txBox="1">
              <a:spLocks noChangeArrowheads="1"/>
            </p:cNvSpPr>
            <p:nvPr/>
          </p:nvSpPr>
          <p:spPr bwMode="auto">
            <a:xfrm>
              <a:off x="2806385" y="544283"/>
              <a:ext cx="545147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49" charset="-122"/>
                </a:rPr>
                <a:t>三角形全等的判定</a:t>
              </a:r>
              <a:r>
                <a:rPr lang="en-US" altLang="zh-CN" sz="2400" b="1" dirty="0">
                  <a:latin typeface="+mn-lt"/>
                  <a:ea typeface="黑体" panose="02010609060101010101" pitchFamily="49" charset="-122"/>
                </a:rPr>
                <a:t>——“</a:t>
              </a:r>
              <a:r>
                <a:rPr lang="zh-CN" altLang="en-US" sz="2400" b="1" dirty="0">
                  <a:latin typeface="+mn-lt"/>
                  <a:ea typeface="黑体" panose="02010609060101010101" pitchFamily="49" charset="-122"/>
                </a:rPr>
                <a:t>边边边</a:t>
              </a:r>
              <a:r>
                <a:rPr lang="en-US" altLang="zh-CN" sz="2400" b="1" dirty="0">
                  <a:latin typeface="+mn-lt"/>
                  <a:ea typeface="黑体" panose="02010609060101010101" pitchFamily="49" charset="-122"/>
                </a:rPr>
                <a:t>”</a:t>
              </a:r>
              <a:r>
                <a:rPr lang="zh-CN" altLang="en-US" sz="2400" b="1" dirty="0">
                  <a:latin typeface="+mn-lt"/>
                  <a:ea typeface="黑体" panose="02010609060101010101" pitchFamily="49" charset="-122"/>
                </a:rPr>
                <a:t>定理</a:t>
              </a:r>
              <a:endParaRPr lang="zh-CN" altLang="en-US" sz="24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7239" y="1208939"/>
            <a:ext cx="8096250" cy="3397567"/>
            <a:chOff x="628650" y="457199"/>
            <a:chExt cx="8096250" cy="4229101"/>
          </a:xfrm>
        </p:grpSpPr>
        <p:sp>
          <p:nvSpPr>
            <p:cNvPr id="39" name="折角形 38"/>
            <p:cNvSpPr/>
            <p:nvPr/>
          </p:nvSpPr>
          <p:spPr>
            <a:xfrm>
              <a:off x="628650" y="804861"/>
              <a:ext cx="8096250" cy="3881439"/>
            </a:xfrm>
            <a:prstGeom prst="foldedCorner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圆角矩形 31"/>
            <p:cNvSpPr>
              <a:spLocks noChangeArrowheads="1"/>
            </p:cNvSpPr>
            <p:nvPr/>
          </p:nvSpPr>
          <p:spPr bwMode="auto">
            <a:xfrm>
              <a:off x="3708476" y="561180"/>
              <a:ext cx="1622426" cy="487363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5400">
              <a:solidFill>
                <a:srgbClr val="0099FF"/>
              </a:solidFill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温故知新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13151" y="457199"/>
              <a:ext cx="695325" cy="69532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27" grpId="0"/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44"/>
          <a:stretch>
            <a:fillRect/>
          </a:stretch>
        </p:blipFill>
        <p:spPr>
          <a:xfrm>
            <a:off x="5918699" y="3543826"/>
            <a:ext cx="3019916" cy="1090205"/>
          </a:xfrm>
          <a:prstGeom prst="rect">
            <a:avLst/>
          </a:prstGeom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26231" y="508375"/>
            <a:ext cx="849153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：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∠AOB．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求作：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∠A'O'B'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，使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∠A'O′B'=∠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AOB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,</a:t>
            </a:r>
            <a:endParaRPr lang="en-US" altLang="zh-CN" sz="2400" b="1" i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（1）如图1，以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PMingLiU" panose="02020500000000000000" pitchFamily="18" charset="-120"/>
              </a:rPr>
              <a:t>O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为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圆心，任意长为半径画弧，分别交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zh-CN" sz="2400" b="1" i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（2）如图2，画一条射线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O′A′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，以点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为圆心，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长为半径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弧，交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O′A′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（3）以点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为圆心，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长为半径画弧，与第2步中所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画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的弧交于点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（4）过点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画射线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O′B'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∠A'O'B'=∠AOB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根据以上作图步骤，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请你证明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∠A'O'B′=∠AOB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090" name="Rectangle 8"/>
          <p:cNvSpPr>
            <a:spLocks noChangeArrowheads="1"/>
          </p:cNvSpPr>
          <p:nvPr/>
        </p:nvSpPr>
        <p:spPr bwMode="auto">
          <a:xfrm>
            <a:off x="2230438" y="3459163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9092" name="Text Box 38"/>
          <p:cNvSpPr txBox="1">
            <a:spLocks noChangeArrowheads="1"/>
          </p:cNvSpPr>
          <p:nvPr/>
        </p:nvSpPr>
        <p:spPr bwMode="auto">
          <a:xfrm>
            <a:off x="1936750" y="4764088"/>
            <a:ext cx="460375" cy="219075"/>
          </a:xfrm>
          <a:prstGeom prst="rect">
            <a:avLst/>
          </a:prstGeom>
          <a:noFill/>
          <a:ln>
            <a:noFill/>
          </a:ln>
          <a:effectLst>
            <a:outerShdw dist="35921" dir="2700000" sy="50000" kx="2273693" algn="bl" rotWithShape="0">
              <a:schemeClr val="bg2">
                <a:alpha val="79999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58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pPr algn="ctr"/>
            <a:endParaRPr lang="zh-CN" altLang="zh-CN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2575" y="-69321"/>
            <a:ext cx="2006600" cy="492125"/>
            <a:chOff x="263" y="110"/>
            <a:chExt cx="3160" cy="777"/>
          </a:xfrm>
        </p:grpSpPr>
        <p:sp>
          <p:nvSpPr>
            <p:cNvPr id="13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4" name="组合 1"/>
            <p:cNvGrpSpPr/>
            <p:nvPr/>
          </p:nvGrpSpPr>
          <p:grpSpPr bwMode="auto">
            <a:xfrm>
              <a:off x="263" y="267"/>
              <a:ext cx="3160" cy="620"/>
              <a:chOff x="248" y="158"/>
              <a:chExt cx="3160" cy="620"/>
            </a:xfrm>
          </p:grpSpPr>
          <p:cxnSp>
            <p:nvCxnSpPr>
              <p:cNvPr id="1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6347728" y="4621020"/>
            <a:ext cx="5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89593" y="4634031"/>
            <a:ext cx="5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2" name="文本框 5"/>
          <p:cNvSpPr txBox="1">
            <a:spLocks noChangeArrowheads="1"/>
          </p:cNvSpPr>
          <p:nvPr/>
        </p:nvSpPr>
        <p:spPr bwMode="auto">
          <a:xfrm>
            <a:off x="875580" y="597930"/>
            <a:ext cx="7392839" cy="398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由作法得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OD=OC=O′D′=O′C′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CD=C′D′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△OCD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△O′C′D′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          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            ，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OCD≌△O′C′D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SSS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），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COD=∠C′O′D′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∠A'O'B′=∠AOB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2015" y="-69478"/>
            <a:ext cx="2006600" cy="492125"/>
            <a:chOff x="263" y="110"/>
            <a:chExt cx="3160" cy="777"/>
          </a:xfrm>
        </p:grpSpPr>
        <p:sp>
          <p:nvSpPr>
            <p:cNvPr id="10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001285" y="1859653"/>
                <a:ext cx="1906099" cy="1459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US" altLang="zh-CN" sz="2400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Cambria Math" panose="02040503050406030204"/>
                                </a:rPr>
                              </m:ctrlPr>
                            </m:eqArrPr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OC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O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′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C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′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OD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+mn-lt"/>
                                    </a:rPr>
                                    <m:t>O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charset="0"/>
                                    </a:rPr>
                                    <m:t>′</m:t>
                                  </m:r>
                                </m:e>
                                <m:sup/>
                              </m:sSup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′</m:t>
                              </m:r>
                            </m:e>
                            <m:e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CD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=</m:t>
                              </m:r>
                              <m:sSup>
                                <m:sSupPr>
                                  <m:ctrlP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nor/>
                                    </m:rPr>
                                    <a:rPr lang="en-US" altLang="zh-CN" sz="2400" b="1" i="1" smtClean="0">
                                      <a:solidFill>
                                        <a:srgbClr val="FF0000"/>
                                      </a:solidFill>
                                      <a:latin typeface="+mn-lt"/>
                                    </a:rPr>
                                    <m:t>C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charset="0"/>
                                    </a:rPr>
                                    <m:t>′</m:t>
                                  </m:r>
                                </m:e>
                                <m:sup/>
                              </m:sSup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n-US" altLang="zh-CN" sz="2400" b="1" i="1" smtClean="0">
                                  <a:solidFill>
                                    <a:srgbClr val="FF0000"/>
                                  </a:solidFill>
                                  <a:latin typeface="+mn-lt"/>
                                </a:rPr>
                                <m:t>′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1285" y="1859653"/>
                <a:ext cx="1906099" cy="1459887"/>
              </a:xfrm>
              <a:prstGeom prst="rect">
                <a:avLst/>
              </a:prstGeom>
              <a:blipFill rotWithShape="1">
                <a:blip r:embed="rId1"/>
                <a:stretch>
                  <a:fillRect l="-28" t="-26" r="19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44"/>
          <a:stretch>
            <a:fillRect/>
          </a:stretch>
        </p:blipFill>
        <p:spPr>
          <a:xfrm>
            <a:off x="5465772" y="1937217"/>
            <a:ext cx="3019916" cy="109020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894801" y="3014411"/>
            <a:ext cx="5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36666" y="3027422"/>
            <a:ext cx="5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2" grpId="0" uiExpand="1" build="p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图片 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002" y="1557762"/>
            <a:ext cx="22701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2" name="图片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275" y="936743"/>
            <a:ext cx="23813" cy="1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63" name="文本框 100"/>
          <p:cNvSpPr txBox="1">
            <a:spLocks noChangeArrowheads="1"/>
          </p:cNvSpPr>
          <p:nvPr/>
        </p:nvSpPr>
        <p:spPr bwMode="auto">
          <a:xfrm>
            <a:off x="687758" y="500709"/>
            <a:ext cx="78956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求证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∠C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∠D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提示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连结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80202" y="1153466"/>
            <a:ext cx="2814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连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两点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2" name="文本框 101"/>
          <p:cNvSpPr txBox="1">
            <a:spLocks noChangeArrowheads="1"/>
          </p:cNvSpPr>
          <p:nvPr/>
        </p:nvSpPr>
        <p:spPr bwMode="auto">
          <a:xfrm>
            <a:off x="1227827" y="3295774"/>
            <a:ext cx="381000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ABD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(SSS)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AutoShape 2"/>
          <p:cNvSpPr/>
          <p:nvPr/>
        </p:nvSpPr>
        <p:spPr bwMode="auto">
          <a:xfrm>
            <a:off x="1485274" y="2311653"/>
            <a:ext cx="62707" cy="840886"/>
          </a:xfrm>
          <a:prstGeom prst="leftBrace">
            <a:avLst>
              <a:gd name="adj1" fmla="val 104951"/>
              <a:gd name="adj2" fmla="val 50000"/>
            </a:avLst>
          </a:prstGeom>
          <a:solidFill>
            <a:schemeClr val="tx1"/>
          </a:solidFill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400" b="1">
              <a:latin typeface="+mn-lt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661342" y="2125279"/>
            <a:ext cx="15039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AD=BC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BD=AC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AB=</a:t>
            </a:r>
            <a:r>
              <a:rPr lang="en-US" altLang="en-US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5761364" y="2826740"/>
            <a:ext cx="1955800" cy="1587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254815" y="1665322"/>
            <a:ext cx="347246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△ABD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△BAC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中，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254815" y="3786267"/>
            <a:ext cx="381000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∴∠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D=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黑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-11210" y="-70708"/>
            <a:ext cx="2006600" cy="492125"/>
            <a:chOff x="263" y="110"/>
            <a:chExt cx="3160" cy="777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831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32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7" grpId="0" bldLvl="0" animBg="1"/>
      <p:bldP spid="8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4"/>
          <p:cNvSpPr>
            <a:spLocks noChangeArrowheads="1"/>
          </p:cNvSpPr>
          <p:nvPr/>
        </p:nvSpPr>
        <p:spPr bwMode="auto">
          <a:xfrm>
            <a:off x="587693" y="1161147"/>
            <a:ext cx="7956231" cy="1257300"/>
          </a:xfrm>
          <a:prstGeom prst="rect">
            <a:avLst/>
          </a:prstGeom>
          <a:noFill/>
          <a:ln>
            <a:noFill/>
          </a:ln>
          <a:effectLst>
            <a:prstShdw prst="shdw17" dist="17961" dir="13500000">
              <a:srgbClr val="708688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BH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CH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，图中有几组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全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的三角形？它们全等的条件是什么？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4210" name="Group 3"/>
          <p:cNvGrpSpPr/>
          <p:nvPr/>
        </p:nvGrpSpPr>
        <p:grpSpPr bwMode="auto">
          <a:xfrm>
            <a:off x="6515417" y="2198948"/>
            <a:ext cx="1858963" cy="1935163"/>
            <a:chOff x="3969" y="696"/>
            <a:chExt cx="1791" cy="2120"/>
          </a:xfrm>
        </p:grpSpPr>
        <p:sp>
          <p:nvSpPr>
            <p:cNvPr id="94211" name="Line 4"/>
            <p:cNvSpPr>
              <a:spLocks noChangeShapeType="1"/>
            </p:cNvSpPr>
            <p:nvPr/>
          </p:nvSpPr>
          <p:spPr bwMode="auto">
            <a:xfrm flipH="1">
              <a:off x="4199" y="986"/>
              <a:ext cx="555" cy="14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2" name="Line 5"/>
            <p:cNvSpPr>
              <a:spLocks noChangeShapeType="1"/>
            </p:cNvSpPr>
            <p:nvPr/>
          </p:nvSpPr>
          <p:spPr bwMode="auto">
            <a:xfrm>
              <a:off x="4754" y="986"/>
              <a:ext cx="625" cy="14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3" name="Line 6"/>
            <p:cNvSpPr>
              <a:spLocks noChangeShapeType="1"/>
            </p:cNvSpPr>
            <p:nvPr/>
          </p:nvSpPr>
          <p:spPr bwMode="auto">
            <a:xfrm>
              <a:off x="4200" y="2414"/>
              <a:ext cx="117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4" name="Line 7"/>
            <p:cNvSpPr>
              <a:spLocks noChangeShapeType="1"/>
            </p:cNvSpPr>
            <p:nvPr/>
          </p:nvSpPr>
          <p:spPr bwMode="auto">
            <a:xfrm>
              <a:off x="4754" y="986"/>
              <a:ext cx="35" cy="14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5" name="Line 8"/>
            <p:cNvSpPr>
              <a:spLocks noChangeShapeType="1"/>
            </p:cNvSpPr>
            <p:nvPr/>
          </p:nvSpPr>
          <p:spPr bwMode="auto">
            <a:xfrm flipH="1">
              <a:off x="4199" y="1990"/>
              <a:ext cx="590" cy="4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6" name="Line 9"/>
            <p:cNvSpPr>
              <a:spLocks noChangeShapeType="1"/>
            </p:cNvSpPr>
            <p:nvPr/>
          </p:nvSpPr>
          <p:spPr bwMode="auto">
            <a:xfrm>
              <a:off x="4789" y="1990"/>
              <a:ext cx="590" cy="4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94217" name="Text Box 10"/>
            <p:cNvSpPr txBox="1">
              <a:spLocks noChangeArrowheads="1"/>
            </p:cNvSpPr>
            <p:nvPr/>
          </p:nvSpPr>
          <p:spPr bwMode="auto">
            <a:xfrm>
              <a:off x="4684" y="2413"/>
              <a:ext cx="451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H</a:t>
              </a:r>
              <a:endParaRPr lang="en-US" altLang="zh-CN" b="1" i="1">
                <a:latin typeface="+mn-lt"/>
              </a:endParaRPr>
            </a:p>
          </p:txBody>
        </p:sp>
        <p:sp>
          <p:nvSpPr>
            <p:cNvPr id="94218" name="Text Box 11"/>
            <p:cNvSpPr txBox="1">
              <a:spLocks noChangeArrowheads="1"/>
            </p:cNvSpPr>
            <p:nvPr/>
          </p:nvSpPr>
          <p:spPr bwMode="auto">
            <a:xfrm>
              <a:off x="4788" y="1756"/>
              <a:ext cx="451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D</a:t>
              </a:r>
              <a:endParaRPr lang="en-US" altLang="zh-CN" b="1" i="1">
                <a:latin typeface="+mn-lt"/>
              </a:endParaRPr>
            </a:p>
          </p:txBody>
        </p:sp>
        <p:sp>
          <p:nvSpPr>
            <p:cNvPr id="94219" name="Text Box 12"/>
            <p:cNvSpPr txBox="1">
              <a:spLocks noChangeArrowheads="1"/>
            </p:cNvSpPr>
            <p:nvPr/>
          </p:nvSpPr>
          <p:spPr bwMode="auto">
            <a:xfrm>
              <a:off x="5309" y="2341"/>
              <a:ext cx="451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C</a:t>
              </a:r>
              <a:endParaRPr lang="en-US" altLang="zh-CN" b="1" i="1">
                <a:latin typeface="+mn-lt"/>
              </a:endParaRPr>
            </a:p>
          </p:txBody>
        </p:sp>
        <p:sp>
          <p:nvSpPr>
            <p:cNvPr id="94220" name="Text Box 13"/>
            <p:cNvSpPr txBox="1">
              <a:spLocks noChangeArrowheads="1"/>
            </p:cNvSpPr>
            <p:nvPr/>
          </p:nvSpPr>
          <p:spPr bwMode="auto">
            <a:xfrm>
              <a:off x="3969" y="2296"/>
              <a:ext cx="451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B</a:t>
              </a:r>
              <a:endParaRPr lang="en-US" altLang="zh-CN" b="1" i="1">
                <a:latin typeface="+mn-lt"/>
              </a:endParaRPr>
            </a:p>
          </p:txBody>
        </p:sp>
        <p:sp>
          <p:nvSpPr>
            <p:cNvPr id="94221" name="Text Box 14"/>
            <p:cNvSpPr txBox="1">
              <a:spLocks noChangeArrowheads="1"/>
            </p:cNvSpPr>
            <p:nvPr/>
          </p:nvSpPr>
          <p:spPr bwMode="auto">
            <a:xfrm>
              <a:off x="4795" y="696"/>
              <a:ext cx="450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A</a:t>
              </a:r>
              <a:endParaRPr lang="en-US" altLang="zh-CN" b="1" i="1">
                <a:latin typeface="+mn-lt"/>
              </a:endParaRPr>
            </a:p>
          </p:txBody>
        </p:sp>
      </p:grpSp>
      <p:sp>
        <p:nvSpPr>
          <p:cNvPr id="102" name="文本框 101"/>
          <p:cNvSpPr txBox="1">
            <a:spLocks noChangeArrowheads="1"/>
          </p:cNvSpPr>
          <p:nvPr/>
        </p:nvSpPr>
        <p:spPr bwMode="auto">
          <a:xfrm>
            <a:off x="3340100" y="2160588"/>
            <a:ext cx="2805113" cy="51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ACD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(SSS)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230313" y="2015510"/>
            <a:ext cx="1433674" cy="1061879"/>
            <a:chOff x="1843" y="3872"/>
            <a:chExt cx="3010" cy="2229"/>
          </a:xfrm>
        </p:grpSpPr>
        <p:sp>
          <p:nvSpPr>
            <p:cNvPr id="94224" name="AutoShape 2"/>
            <p:cNvSpPr/>
            <p:nvPr/>
          </p:nvSpPr>
          <p:spPr bwMode="auto">
            <a:xfrm>
              <a:off x="1843" y="4305"/>
              <a:ext cx="107" cy="1360"/>
            </a:xfrm>
            <a:prstGeom prst="leftBrace">
              <a:avLst>
                <a:gd name="adj1" fmla="val 104624"/>
                <a:gd name="adj2" fmla="val 50000"/>
              </a:avLst>
            </a:prstGeom>
            <a:solidFill>
              <a:srgbClr val="FFFFFF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100" b="1">
                <a:latin typeface="+mn-lt"/>
              </a:endParaRPr>
            </a:p>
          </p:txBody>
        </p:sp>
        <p:sp>
          <p:nvSpPr>
            <p:cNvPr id="94225" name="Rectangle 7"/>
            <p:cNvSpPr>
              <a:spLocks noChangeArrowheads="1"/>
            </p:cNvSpPr>
            <p:nvPr/>
          </p:nvSpPr>
          <p:spPr bwMode="auto">
            <a:xfrm>
              <a:off x="1951" y="3872"/>
              <a:ext cx="2902" cy="22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AB=AC</a:t>
              </a:r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，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  <a:p>
              <a:r>
                <a:rPr lang="en-US" altLang="zh-CN" sz="2100" b="1" i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BD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=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CD</a:t>
              </a:r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，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  <a:p>
              <a:pPr eaLnBrk="0" hangingPunct="0"/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AD=</a:t>
              </a:r>
              <a:r>
                <a:rPr lang="en-US" altLang="en-US" sz="2100" b="1" i="1" dirty="0">
                  <a:latin typeface="+mn-lt"/>
                  <a:ea typeface="黑体" panose="02010609060101010101" pitchFamily="49" charset="-122"/>
                </a:rPr>
                <a:t>AD</a:t>
              </a:r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，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4" name="右箭头 3"/>
          <p:cNvSpPr>
            <a:spLocks noChangeArrowheads="1"/>
          </p:cNvSpPr>
          <p:nvPr/>
        </p:nvSpPr>
        <p:spPr bwMode="auto">
          <a:xfrm>
            <a:off x="2692400" y="2366963"/>
            <a:ext cx="584200" cy="298450"/>
          </a:xfrm>
          <a:prstGeom prst="rightArrow">
            <a:avLst>
              <a:gd name="adj1" fmla="val 50000"/>
              <a:gd name="adj2" fmla="val 4968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340100" y="3163888"/>
            <a:ext cx="2805113" cy="51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ABH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ACH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(SSS)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230313" y="2950689"/>
            <a:ext cx="1433674" cy="1061877"/>
            <a:chOff x="1843" y="3871"/>
            <a:chExt cx="3010" cy="2232"/>
          </a:xfrm>
        </p:grpSpPr>
        <p:sp>
          <p:nvSpPr>
            <p:cNvPr id="94229" name="AutoShape 2"/>
            <p:cNvSpPr/>
            <p:nvPr/>
          </p:nvSpPr>
          <p:spPr bwMode="auto">
            <a:xfrm>
              <a:off x="1843" y="4306"/>
              <a:ext cx="108" cy="1360"/>
            </a:xfrm>
            <a:prstGeom prst="leftBrace">
              <a:avLst>
                <a:gd name="adj1" fmla="val 104180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latin typeface="+mn-lt"/>
              </a:endParaRPr>
            </a:p>
          </p:txBody>
        </p:sp>
        <p:sp>
          <p:nvSpPr>
            <p:cNvPr id="94230" name="Rectangle 7"/>
            <p:cNvSpPr>
              <a:spLocks noChangeArrowheads="1"/>
            </p:cNvSpPr>
            <p:nvPr/>
          </p:nvSpPr>
          <p:spPr bwMode="auto">
            <a:xfrm>
              <a:off x="1951" y="3871"/>
              <a:ext cx="2902" cy="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AB=AC</a:t>
              </a:r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，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  <a:p>
              <a:r>
                <a:rPr lang="en-US" altLang="zh-CN" sz="2100" b="1" i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BH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=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CH</a:t>
              </a:r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，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  <a:p>
              <a:pPr eaLnBrk="0" hangingPunct="0"/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AH=</a:t>
              </a:r>
              <a:r>
                <a:rPr lang="en-US" altLang="en-US" sz="2100" b="1" i="1" dirty="0">
                  <a:latin typeface="+mn-lt"/>
                  <a:ea typeface="黑体" panose="02010609060101010101" pitchFamily="49" charset="-122"/>
                </a:rPr>
                <a:t>AH</a:t>
              </a:r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，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1" name="右箭头 10"/>
          <p:cNvSpPr>
            <a:spLocks noChangeArrowheads="1"/>
          </p:cNvSpPr>
          <p:nvPr/>
        </p:nvSpPr>
        <p:spPr bwMode="auto">
          <a:xfrm>
            <a:off x="2692400" y="3319463"/>
            <a:ext cx="584200" cy="296862"/>
          </a:xfrm>
          <a:prstGeom prst="rightArrow">
            <a:avLst>
              <a:gd name="adj1" fmla="val 50000"/>
              <a:gd name="adj2" fmla="val 4995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340100" y="4054475"/>
            <a:ext cx="2805113" cy="51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BDH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CDH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(SSS)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7" name="组合 12"/>
          <p:cNvGrpSpPr/>
          <p:nvPr/>
        </p:nvGrpSpPr>
        <p:grpSpPr bwMode="auto">
          <a:xfrm>
            <a:off x="1214600" y="3917794"/>
            <a:ext cx="1468915" cy="1061714"/>
            <a:chOff x="1843" y="3868"/>
            <a:chExt cx="3084" cy="2234"/>
          </a:xfrm>
        </p:grpSpPr>
        <p:sp>
          <p:nvSpPr>
            <p:cNvPr id="94234" name="AutoShape 2"/>
            <p:cNvSpPr/>
            <p:nvPr/>
          </p:nvSpPr>
          <p:spPr bwMode="auto">
            <a:xfrm>
              <a:off x="1843" y="4306"/>
              <a:ext cx="108" cy="1360"/>
            </a:xfrm>
            <a:prstGeom prst="leftBrace">
              <a:avLst>
                <a:gd name="adj1" fmla="val 104180"/>
                <a:gd name="adj2" fmla="val 50000"/>
              </a:avLst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100" b="1">
                <a:latin typeface="+mn-lt"/>
              </a:endParaRPr>
            </a:p>
          </p:txBody>
        </p:sp>
        <p:sp>
          <p:nvSpPr>
            <p:cNvPr id="94235" name="Rectangle 7"/>
            <p:cNvSpPr>
              <a:spLocks noChangeArrowheads="1"/>
            </p:cNvSpPr>
            <p:nvPr/>
          </p:nvSpPr>
          <p:spPr bwMode="auto">
            <a:xfrm>
              <a:off x="1951" y="3868"/>
              <a:ext cx="2976" cy="2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BH=CH</a:t>
              </a:r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，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  <a:p>
              <a:r>
                <a:rPr lang="en-US" altLang="zh-CN" sz="2100" b="1" i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BD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=</a:t>
              </a:r>
              <a:r>
                <a:rPr lang="en-US" altLang="zh-CN" sz="2100" b="1" i="1" dirty="0">
                  <a:latin typeface="+mn-lt"/>
                  <a:ea typeface="黑体" panose="02010609060101010101" pitchFamily="49" charset="-122"/>
                  <a:sym typeface="宋体" panose="02010600030101010101" pitchFamily="2" charset="-122"/>
                </a:rPr>
                <a:t>CD</a:t>
              </a:r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，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  <a:p>
              <a:pPr eaLnBrk="0" hangingPunct="0"/>
              <a:r>
                <a:rPr lang="en-US" altLang="zh-CN" sz="2100" b="1" i="1" dirty="0">
                  <a:latin typeface="+mn-lt"/>
                  <a:ea typeface="黑体" panose="02010609060101010101" pitchFamily="49" charset="-122"/>
                </a:rPr>
                <a:t>DH=</a:t>
              </a:r>
              <a:r>
                <a:rPr lang="en-US" altLang="en-US" sz="2100" b="1" i="1" dirty="0">
                  <a:latin typeface="+mn-lt"/>
                  <a:ea typeface="黑体" panose="02010609060101010101" pitchFamily="49" charset="-122"/>
                </a:rPr>
                <a:t>DH</a:t>
              </a:r>
              <a:r>
                <a:rPr lang="zh-CN" altLang="en-US" sz="2100" b="1" dirty="0">
                  <a:latin typeface="+mn-lt"/>
                  <a:ea typeface="黑体" panose="02010609060101010101" pitchFamily="49" charset="-122"/>
                </a:rPr>
                <a:t>，</a:t>
              </a:r>
              <a:endParaRPr lang="zh-CN" altLang="en-US" sz="2100" b="1" dirty="0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6" name="右箭头 15"/>
          <p:cNvSpPr>
            <a:spLocks noChangeArrowheads="1"/>
          </p:cNvSpPr>
          <p:nvPr/>
        </p:nvSpPr>
        <p:spPr bwMode="auto">
          <a:xfrm>
            <a:off x="2692400" y="4198938"/>
            <a:ext cx="584200" cy="296862"/>
          </a:xfrm>
          <a:prstGeom prst="rightArrow">
            <a:avLst>
              <a:gd name="adj1" fmla="val 50000"/>
              <a:gd name="adj2" fmla="val 49954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grpSp>
        <p:nvGrpSpPr>
          <p:cNvPr id="94237" name="组合 2"/>
          <p:cNvGrpSpPr/>
          <p:nvPr/>
        </p:nvGrpSpPr>
        <p:grpSpPr bwMode="auto">
          <a:xfrm>
            <a:off x="3366695" y="519526"/>
            <a:ext cx="2478723" cy="522923"/>
            <a:chOff x="5060" y="905"/>
            <a:chExt cx="3905" cy="823"/>
          </a:xfrm>
        </p:grpSpPr>
        <p:grpSp>
          <p:nvGrpSpPr>
            <p:cNvPr id="94238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8" name="缺角矩形 7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94244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43" name="组合 2"/>
          <p:cNvGrpSpPr/>
          <p:nvPr/>
        </p:nvGrpSpPr>
        <p:grpSpPr bwMode="auto">
          <a:xfrm>
            <a:off x="-2505" y="-47151"/>
            <a:ext cx="2006600" cy="476924"/>
            <a:chOff x="193" y="158"/>
            <a:chExt cx="3160" cy="753"/>
          </a:xfrm>
        </p:grpSpPr>
        <p:sp>
          <p:nvSpPr>
            <p:cNvPr id="44" name="文本框 20"/>
            <p:cNvSpPr txBox="1">
              <a:spLocks noChangeArrowheads="1"/>
            </p:cNvSpPr>
            <p:nvPr/>
          </p:nvSpPr>
          <p:spPr bwMode="auto">
            <a:xfrm>
              <a:off x="831" y="15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45" name="组合 1"/>
            <p:cNvGrpSpPr/>
            <p:nvPr/>
          </p:nvGrpSpPr>
          <p:grpSpPr bwMode="auto">
            <a:xfrm>
              <a:off x="193" y="268"/>
              <a:ext cx="3160" cy="619"/>
              <a:chOff x="178" y="159"/>
              <a:chExt cx="3160" cy="619"/>
            </a:xfrm>
          </p:grpSpPr>
          <p:cxnSp>
            <p:nvCxnSpPr>
              <p:cNvPr id="46" name="直线连接符 19"/>
              <p:cNvCxnSpPr/>
              <p:nvPr/>
            </p:nvCxnSpPr>
            <p:spPr>
              <a:xfrm>
                <a:off x="17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4" grpId="0" bldLvl="0" animBg="1"/>
      <p:bldP spid="5" grpId="0"/>
      <p:bldP spid="11" grpId="0" bldLvl="0" animBg="1"/>
      <p:bldP spid="12" grpId="0"/>
      <p:bldP spid="1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97205" y="2190762"/>
            <a:ext cx="1611133" cy="4154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边边边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65388" y="664158"/>
            <a:ext cx="820737" cy="41433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08413" y="511041"/>
            <a:ext cx="3683000" cy="932563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三边对应相等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的两个三角形全等（简写成 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SSS</a:t>
            </a: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”)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06650" y="2201975"/>
            <a:ext cx="933449" cy="41549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应 用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00438" y="1773240"/>
            <a:ext cx="1261884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思路分析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00438" y="2739020"/>
            <a:ext cx="1261884" cy="41549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书写步骤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 bwMode="auto">
          <a:xfrm>
            <a:off x="2259013" y="833226"/>
            <a:ext cx="206375" cy="3240088"/>
          </a:xfrm>
          <a:prstGeom prst="leftBrace">
            <a:avLst>
              <a:gd name="adj1" fmla="val 6760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 bwMode="auto">
          <a:xfrm>
            <a:off x="3350370" y="1921458"/>
            <a:ext cx="117475" cy="1027113"/>
          </a:xfrm>
          <a:prstGeom prst="leftBrace">
            <a:avLst>
              <a:gd name="adj1" fmla="val 7367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 bwMode="auto">
          <a:xfrm>
            <a:off x="3340100" y="761789"/>
            <a:ext cx="277813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986337" y="1588031"/>
            <a:ext cx="3596945" cy="738664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结合图形找隐含条件和现有条件，找准备条件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480469" y="3777245"/>
            <a:ext cx="820737" cy="41433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86338" y="2728702"/>
            <a:ext cx="1049337" cy="414338"/>
          </a:xfrm>
          <a:prstGeom prst="rect">
            <a:avLst/>
          </a:prstGeom>
          <a:noFill/>
          <a:ln w="25400">
            <a:solidFill>
              <a:srgbClr val="59595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四步骤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660775" y="3300202"/>
            <a:ext cx="4922508" cy="1639887"/>
          </a:xfrm>
          <a:prstGeom prst="rect">
            <a:avLst/>
          </a:prstGeom>
          <a:noFill/>
          <a:ln w="25400">
            <a:solidFill>
              <a:schemeClr val="tx1">
                <a:alpha val="45882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1.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说明两三角形全等所需的条件应按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对应边的顺序</a:t>
            </a: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书写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结论中所出现的边必须在所证明的两个三角形</a:t>
            </a: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中</a:t>
            </a:r>
            <a:r>
              <a:rPr lang="en-US" altLang="zh-CN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en-US" altLang="zh-CN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4810126" y="1923045"/>
            <a:ext cx="161925" cy="1619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右箭头 16"/>
          <p:cNvSpPr/>
          <p:nvPr/>
        </p:nvSpPr>
        <p:spPr bwMode="auto">
          <a:xfrm>
            <a:off x="4797426" y="2854908"/>
            <a:ext cx="161925" cy="16192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3340100" y="3936790"/>
            <a:ext cx="277813" cy="2174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5249" name="组合 1"/>
          <p:cNvGrpSpPr/>
          <p:nvPr/>
        </p:nvGrpSpPr>
        <p:grpSpPr bwMode="auto">
          <a:xfrm>
            <a:off x="-8546" y="-58072"/>
            <a:ext cx="2006600" cy="477838"/>
            <a:chOff x="227" y="33"/>
            <a:chExt cx="3160" cy="752"/>
          </a:xfrm>
        </p:grpSpPr>
        <p:cxnSp>
          <p:nvCxnSpPr>
            <p:cNvPr id="2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5251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课堂小结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1" grpId="0" bldLvl="0" animBg="1"/>
      <p:bldP spid="24" grpId="0" bldLvl="0" animBg="1"/>
      <p:bldP spid="27" grpId="0" bldLvl="0" animBg="1"/>
      <p:bldP spid="26" grpId="0" bldLvl="0" animBg="1"/>
      <p:bldP spid="28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 bwMode="auto">
          <a:xfrm>
            <a:off x="1785938" y="1591237"/>
            <a:ext cx="2514600" cy="1511300"/>
            <a:chOff x="528" y="1344"/>
            <a:chExt cx="2112" cy="1269"/>
          </a:xfrm>
        </p:grpSpPr>
        <p:sp>
          <p:nvSpPr>
            <p:cNvPr id="52226" name="Line 5"/>
            <p:cNvSpPr>
              <a:spLocks noChangeShapeType="1"/>
            </p:cNvSpPr>
            <p:nvPr/>
          </p:nvSpPr>
          <p:spPr bwMode="auto">
            <a:xfrm flipH="1">
              <a:off x="864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27" name="Line 6"/>
            <p:cNvSpPr>
              <a:spLocks noChangeShapeType="1"/>
            </p:cNvSpPr>
            <p:nvPr/>
          </p:nvSpPr>
          <p:spPr bwMode="auto">
            <a:xfrm>
              <a:off x="864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28" name="Line 7"/>
            <p:cNvSpPr>
              <a:spLocks noChangeShapeType="1"/>
            </p:cNvSpPr>
            <p:nvPr/>
          </p:nvSpPr>
          <p:spPr bwMode="auto">
            <a:xfrm>
              <a:off x="1296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29" name="Text Box 8"/>
            <p:cNvSpPr txBox="1">
              <a:spLocks noChangeArrowheads="1"/>
            </p:cNvSpPr>
            <p:nvPr/>
          </p:nvSpPr>
          <p:spPr bwMode="auto">
            <a:xfrm>
              <a:off x="1056" y="1344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A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2230" name="Text Box 9"/>
            <p:cNvSpPr txBox="1">
              <a:spLocks noChangeArrowheads="1"/>
            </p:cNvSpPr>
            <p:nvPr/>
          </p:nvSpPr>
          <p:spPr bwMode="auto">
            <a:xfrm>
              <a:off x="528" y="2304"/>
              <a:ext cx="5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B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2231" name="Text Box 10"/>
            <p:cNvSpPr txBox="1">
              <a:spLocks noChangeArrowheads="1"/>
            </p:cNvSpPr>
            <p:nvPr/>
          </p:nvSpPr>
          <p:spPr bwMode="auto">
            <a:xfrm>
              <a:off x="2160" y="2304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C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11"/>
          <p:cNvGrpSpPr/>
          <p:nvPr/>
        </p:nvGrpSpPr>
        <p:grpSpPr bwMode="auto">
          <a:xfrm>
            <a:off x="4518025" y="1591237"/>
            <a:ext cx="2514600" cy="1511300"/>
            <a:chOff x="2976" y="1344"/>
            <a:chExt cx="2112" cy="1269"/>
          </a:xfrm>
        </p:grpSpPr>
        <p:sp>
          <p:nvSpPr>
            <p:cNvPr id="52233" name="Line 12"/>
            <p:cNvSpPr>
              <a:spLocks noChangeShapeType="1"/>
            </p:cNvSpPr>
            <p:nvPr/>
          </p:nvSpPr>
          <p:spPr bwMode="auto">
            <a:xfrm flipH="1">
              <a:off x="3312" y="1584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34" name="Line 13"/>
            <p:cNvSpPr>
              <a:spLocks noChangeShapeType="1"/>
            </p:cNvSpPr>
            <p:nvPr/>
          </p:nvSpPr>
          <p:spPr bwMode="auto">
            <a:xfrm>
              <a:off x="3312" y="2352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35" name="Line 14"/>
            <p:cNvSpPr>
              <a:spLocks noChangeShapeType="1"/>
            </p:cNvSpPr>
            <p:nvPr/>
          </p:nvSpPr>
          <p:spPr bwMode="auto">
            <a:xfrm>
              <a:off x="3744" y="1584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52236" name="Text Box 15"/>
            <p:cNvSpPr txBox="1">
              <a:spLocks noChangeArrowheads="1"/>
            </p:cNvSpPr>
            <p:nvPr/>
          </p:nvSpPr>
          <p:spPr bwMode="auto">
            <a:xfrm>
              <a:off x="3504" y="1344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D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2237" name="Text Box 16"/>
            <p:cNvSpPr txBox="1">
              <a:spLocks noChangeArrowheads="1"/>
            </p:cNvSpPr>
            <p:nvPr/>
          </p:nvSpPr>
          <p:spPr bwMode="auto">
            <a:xfrm>
              <a:off x="2976" y="2304"/>
              <a:ext cx="57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>
                  <a:latin typeface="+mn-lt"/>
                </a:rPr>
                <a:t>E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2238" name="Text Box 17"/>
            <p:cNvSpPr txBox="1">
              <a:spLocks noChangeArrowheads="1"/>
            </p:cNvSpPr>
            <p:nvPr/>
          </p:nvSpPr>
          <p:spPr bwMode="auto">
            <a:xfrm>
              <a:off x="4608" y="2304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i="1" dirty="0">
                  <a:latin typeface="+mn-lt"/>
                </a:rPr>
                <a:t>F</a:t>
              </a:r>
              <a:endParaRPr lang="en-US" altLang="zh-CN" b="1" i="1" dirty="0"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1411287" y="1202373"/>
            <a:ext cx="71029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，找出其中相等的边与角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3" name="Rectangle 21"/>
          <p:cNvSpPr>
            <a:spLocks noChangeArrowheads="1"/>
          </p:cNvSpPr>
          <p:nvPr/>
        </p:nvSpPr>
        <p:spPr bwMode="auto">
          <a:xfrm>
            <a:off x="1893888" y="3039037"/>
            <a:ext cx="134203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AB=DE</a:t>
            </a:r>
            <a:endParaRPr lang="en-US" altLang="zh-CN" sz="21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4" name="Rectangle 23"/>
          <p:cNvSpPr>
            <a:spLocks noChangeArrowheads="1"/>
          </p:cNvSpPr>
          <p:nvPr/>
        </p:nvSpPr>
        <p:spPr bwMode="auto">
          <a:xfrm>
            <a:off x="5651500" y="3048563"/>
            <a:ext cx="18145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③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CA=FD</a:t>
            </a:r>
            <a:endParaRPr lang="en-US" altLang="zh-CN" sz="21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3768725" y="3039037"/>
            <a:ext cx="17811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②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BC=EF</a:t>
            </a:r>
            <a:endParaRPr lang="en-US" altLang="zh-CN" sz="21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auto">
          <a:xfrm>
            <a:off x="1893888" y="3413687"/>
            <a:ext cx="17668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④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∠A= ∠D</a:t>
            </a:r>
            <a:endParaRPr lang="en-US" altLang="zh-CN" sz="21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Rectangle 26"/>
          <p:cNvSpPr>
            <a:spLocks noChangeArrowheads="1"/>
          </p:cNvSpPr>
          <p:nvPr/>
        </p:nvSpPr>
        <p:spPr bwMode="auto">
          <a:xfrm>
            <a:off x="3762375" y="3420037"/>
            <a:ext cx="17811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⑤ </a:t>
            </a:r>
            <a:r>
              <a:rPr lang="en-US" altLang="zh-CN" sz="2100" b="1" i="1" dirty="0">
                <a:latin typeface="+mn-lt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∠B=∠E</a:t>
            </a:r>
            <a:endParaRPr lang="en-US" altLang="zh-CN" sz="2100" b="1" i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5641975" y="3459724"/>
            <a:ext cx="17160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⑥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∠C= ∠F</a:t>
            </a:r>
            <a:endParaRPr lang="en-US" altLang="zh-CN" sz="2100" b="1" i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52253" name="组合 2"/>
          <p:cNvGrpSpPr/>
          <p:nvPr/>
        </p:nvGrpSpPr>
        <p:grpSpPr bwMode="auto">
          <a:xfrm>
            <a:off x="-569" y="-59074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25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7239" y="377325"/>
            <a:ext cx="8096250" cy="3707562"/>
            <a:chOff x="628650" y="766911"/>
            <a:chExt cx="8096250" cy="3919389"/>
          </a:xfrm>
        </p:grpSpPr>
        <p:sp>
          <p:nvSpPr>
            <p:cNvPr id="39" name="折角形 38"/>
            <p:cNvSpPr/>
            <p:nvPr/>
          </p:nvSpPr>
          <p:spPr>
            <a:xfrm>
              <a:off x="628650" y="1114573"/>
              <a:ext cx="8096250" cy="3571727"/>
            </a:xfrm>
            <a:prstGeom prst="foldedCorner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圆角矩形 31"/>
            <p:cNvSpPr>
              <a:spLocks noChangeArrowheads="1"/>
            </p:cNvSpPr>
            <p:nvPr/>
          </p:nvSpPr>
          <p:spPr bwMode="auto">
            <a:xfrm>
              <a:off x="4062664" y="882035"/>
              <a:ext cx="1612378" cy="487363"/>
            </a:xfrm>
            <a:prstGeom prst="roundRect">
              <a:avLst>
                <a:gd name="adj" fmla="val 16667"/>
              </a:avLst>
            </a:prstGeom>
            <a:solidFill>
              <a:sysClr val="window" lastClr="FFFFFF"/>
            </a:solidFill>
            <a:ln w="25400">
              <a:solidFill>
                <a:srgbClr val="0099FF"/>
              </a:solidFill>
              <a:rou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pitchFamily="34" charset="-122"/>
                </a:rPr>
                <a:t>温故知新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1597" y="766911"/>
              <a:ext cx="691019" cy="695325"/>
            </a:xfrm>
            <a:prstGeom prst="rect">
              <a:avLst/>
            </a:prstGeom>
          </p:spPr>
        </p:pic>
      </p:grp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603916" y="4214453"/>
            <a:ext cx="8402895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即：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三条边</a:t>
            </a:r>
            <a:r>
              <a:rPr lang="zh-CN" altLang="en-US" sz="2400" b="1" dirty="0">
                <a:latin typeface="宋体" panose="02010600030101010101" pitchFamily="2" charset="-122"/>
              </a:rPr>
              <a:t>分别相等，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三个角</a:t>
            </a:r>
            <a:r>
              <a:rPr lang="zh-CN" altLang="en-US" sz="2400" b="1" dirty="0">
                <a:latin typeface="宋体" panose="02010600030101010101" pitchFamily="2" charset="-122"/>
              </a:rPr>
              <a:t>分别相等的两个三角形全等．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  <p:bldP spid="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Text Box 24"/>
          <p:cNvSpPr txBox="1">
            <a:spLocks noChangeArrowheads="1"/>
          </p:cNvSpPr>
          <p:nvPr/>
        </p:nvSpPr>
        <p:spPr bwMode="auto">
          <a:xfrm>
            <a:off x="748706" y="492186"/>
            <a:ext cx="738420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只满足这些条件中的一部分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那么能保证△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DEF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-569" y="-50528"/>
            <a:ext cx="2006600" cy="477837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8" name="文本框 5133"/>
          <p:cNvSpPr txBox="1">
            <a:spLocks noChangeArrowheads="1"/>
          </p:cNvSpPr>
          <p:nvPr/>
        </p:nvSpPr>
        <p:spPr bwMode="auto">
          <a:xfrm>
            <a:off x="1657367" y="1944055"/>
            <a:ext cx="4343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只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给一个条件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6" name="内容占位符 5122"/>
          <p:cNvSpPr txBox="1">
            <a:spLocks noChangeArrowheads="1"/>
          </p:cNvSpPr>
          <p:nvPr/>
        </p:nvSpPr>
        <p:spPr bwMode="auto">
          <a:xfrm>
            <a:off x="1622996" y="2633664"/>
            <a:ext cx="2817812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257175" indent="-257175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b="1" dirty="0">
                <a:latin typeface="宋体" panose="02010600030101010101" pitchFamily="2" charset="-122"/>
                <a:ea typeface="黑体" panose="02010609060101010101" pitchFamily="49" charset="-122"/>
              </a:rPr>
              <a:t>①</a:t>
            </a:r>
            <a:r>
              <a:rPr lang="zh-CN" altLang="en-US" b="1" dirty="0" smtClean="0">
                <a:ea typeface="宋体" panose="02010600030101010101" pitchFamily="2" charset="-122"/>
              </a:rPr>
              <a:t>只给一条边时；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sp>
        <p:nvSpPr>
          <p:cNvPr id="27" name="文本框 5145"/>
          <p:cNvSpPr txBox="1">
            <a:spLocks noChangeArrowheads="1"/>
          </p:cNvSpPr>
          <p:nvPr/>
        </p:nvSpPr>
        <p:spPr bwMode="auto">
          <a:xfrm>
            <a:off x="1622996" y="3254376"/>
            <a:ext cx="2536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</a:rPr>
              <a:t>②</a:t>
            </a:r>
            <a:r>
              <a:rPr lang="zh-CN" altLang="en-US" sz="2400" b="1" dirty="0" smtClean="0">
                <a:latin typeface="+mn-lt"/>
              </a:rPr>
              <a:t>只</a:t>
            </a:r>
            <a:r>
              <a:rPr lang="zh-CN" altLang="en-US" sz="2400" b="1" dirty="0">
                <a:latin typeface="+mn-lt"/>
              </a:rPr>
              <a:t>给一个角时；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8" name="组合 27"/>
          <p:cNvGrpSpPr/>
          <p:nvPr/>
        </p:nvGrpSpPr>
        <p:grpSpPr bwMode="auto">
          <a:xfrm>
            <a:off x="6688138" y="1104901"/>
            <a:ext cx="1601788" cy="1065213"/>
            <a:chOff x="2109" y="1797"/>
            <a:chExt cx="2268" cy="1361"/>
          </a:xfrm>
        </p:grpSpPr>
        <p:sp>
          <p:nvSpPr>
            <p:cNvPr id="29" name="直接连接符 5126"/>
            <p:cNvSpPr>
              <a:spLocks noChangeShapeType="1"/>
            </p:cNvSpPr>
            <p:nvPr/>
          </p:nvSpPr>
          <p:spPr bwMode="auto">
            <a:xfrm>
              <a:off x="2109" y="3158"/>
              <a:ext cx="122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30" name="直接连接符 5127"/>
            <p:cNvSpPr>
              <a:spLocks noChangeShapeType="1"/>
            </p:cNvSpPr>
            <p:nvPr/>
          </p:nvSpPr>
          <p:spPr bwMode="auto">
            <a:xfrm flipV="1">
              <a:off x="2109" y="1797"/>
              <a:ext cx="2268" cy="136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31" name="直接连接符 5128"/>
            <p:cNvSpPr>
              <a:spLocks noChangeShapeType="1"/>
            </p:cNvSpPr>
            <p:nvPr/>
          </p:nvSpPr>
          <p:spPr bwMode="auto">
            <a:xfrm flipH="1">
              <a:off x="3334" y="1797"/>
              <a:ext cx="1043" cy="136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32" name="文本框 5129"/>
          <p:cNvSpPr txBox="1">
            <a:spLocks noChangeArrowheads="1"/>
          </p:cNvSpPr>
          <p:nvPr/>
        </p:nvSpPr>
        <p:spPr bwMode="auto">
          <a:xfrm>
            <a:off x="5260089" y="2176464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3cm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33" name="文本框 5130"/>
          <p:cNvSpPr txBox="1">
            <a:spLocks noChangeArrowheads="1"/>
          </p:cNvSpPr>
          <p:nvPr/>
        </p:nvSpPr>
        <p:spPr bwMode="auto">
          <a:xfrm>
            <a:off x="6795293" y="2173289"/>
            <a:ext cx="727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3cm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34" name="等腰三角形 33"/>
          <p:cNvSpPr>
            <a:spLocks noChangeArrowheads="1"/>
          </p:cNvSpPr>
          <p:nvPr/>
        </p:nvSpPr>
        <p:spPr bwMode="auto">
          <a:xfrm>
            <a:off x="5250564" y="1389064"/>
            <a:ext cx="896938" cy="781050"/>
          </a:xfrm>
          <a:prstGeom prst="triangle">
            <a:avLst>
              <a:gd name="adj" fmla="val 50000"/>
            </a:avLst>
          </a:prstGeom>
          <a:noFill/>
          <a:ln w="571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latin typeface="+mn-lt"/>
            </a:endParaRPr>
          </a:p>
        </p:txBody>
      </p:sp>
      <p:sp>
        <p:nvSpPr>
          <p:cNvPr id="35" name="直接连接符 34"/>
          <p:cNvSpPr>
            <a:spLocks noChangeShapeType="1"/>
          </p:cNvSpPr>
          <p:nvPr/>
        </p:nvSpPr>
        <p:spPr bwMode="auto">
          <a:xfrm>
            <a:off x="5250564" y="2176464"/>
            <a:ext cx="865187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6" name="直接连接符 35"/>
          <p:cNvSpPr>
            <a:spLocks noChangeShapeType="1"/>
          </p:cNvSpPr>
          <p:nvPr/>
        </p:nvSpPr>
        <p:spPr bwMode="auto">
          <a:xfrm>
            <a:off x="6726237" y="2160589"/>
            <a:ext cx="865188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7" name="文本框 5137"/>
          <p:cNvSpPr txBox="1">
            <a:spLocks noChangeArrowheads="1"/>
          </p:cNvSpPr>
          <p:nvPr/>
        </p:nvSpPr>
        <p:spPr bwMode="auto">
          <a:xfrm>
            <a:off x="5013008" y="3473452"/>
            <a:ext cx="7397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3399"/>
                </a:solidFill>
                <a:latin typeface="+mn-lt"/>
              </a:rPr>
              <a:t>45</a:t>
            </a:r>
            <a:r>
              <a:rPr lang="en-US" altLang="zh-CN" sz="2100" baseline="30000" dirty="0">
                <a:solidFill>
                  <a:srgbClr val="FF3399"/>
                </a:solidFill>
                <a:latin typeface="+mn-lt"/>
              </a:rPr>
              <a:t>◦</a:t>
            </a:r>
            <a:endParaRPr lang="en-US" altLang="zh-CN" sz="2100" b="1" dirty="0">
              <a:solidFill>
                <a:srgbClr val="FF3399"/>
              </a:solidFill>
              <a:latin typeface="+mn-lt"/>
            </a:endParaRPr>
          </a:p>
        </p:txBody>
      </p:sp>
      <p:grpSp>
        <p:nvGrpSpPr>
          <p:cNvPr id="38" name="组合 37"/>
          <p:cNvGrpSpPr/>
          <p:nvPr/>
        </p:nvGrpSpPr>
        <p:grpSpPr bwMode="auto">
          <a:xfrm>
            <a:off x="6695497" y="2406651"/>
            <a:ext cx="1458913" cy="1444625"/>
            <a:chOff x="3288" y="2251"/>
            <a:chExt cx="1225" cy="1213"/>
          </a:xfrm>
        </p:grpSpPr>
        <p:sp>
          <p:nvSpPr>
            <p:cNvPr id="39" name="直接连接符 5141"/>
            <p:cNvSpPr>
              <a:spLocks noChangeShapeType="1"/>
            </p:cNvSpPr>
            <p:nvPr/>
          </p:nvSpPr>
          <p:spPr bwMode="auto">
            <a:xfrm flipV="1">
              <a:off x="3288" y="2251"/>
              <a:ext cx="1225" cy="12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0" name="直接连接符 5142"/>
            <p:cNvSpPr>
              <a:spLocks noChangeShapeType="1"/>
            </p:cNvSpPr>
            <p:nvPr/>
          </p:nvSpPr>
          <p:spPr bwMode="auto">
            <a:xfrm>
              <a:off x="3289" y="3464"/>
              <a:ext cx="66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1" name="直接连接符 5143"/>
            <p:cNvSpPr>
              <a:spLocks noChangeShapeType="1"/>
            </p:cNvSpPr>
            <p:nvPr/>
          </p:nvSpPr>
          <p:spPr bwMode="auto">
            <a:xfrm flipH="1">
              <a:off x="3949" y="2251"/>
              <a:ext cx="564" cy="121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4806857" y="2536826"/>
            <a:ext cx="1636713" cy="1314450"/>
            <a:chOff x="1837" y="2523"/>
            <a:chExt cx="1134" cy="969"/>
          </a:xfrm>
        </p:grpSpPr>
        <p:sp>
          <p:nvSpPr>
            <p:cNvPr id="43" name="直接连接符 5139"/>
            <p:cNvSpPr>
              <a:spLocks noChangeShapeType="1"/>
            </p:cNvSpPr>
            <p:nvPr/>
          </p:nvSpPr>
          <p:spPr bwMode="auto">
            <a:xfrm flipV="1">
              <a:off x="1837" y="2523"/>
              <a:ext cx="907" cy="96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4" name="直接连接符 5140"/>
            <p:cNvSpPr>
              <a:spLocks noChangeShapeType="1"/>
            </p:cNvSpPr>
            <p:nvPr/>
          </p:nvSpPr>
          <p:spPr bwMode="auto">
            <a:xfrm>
              <a:off x="1837" y="3492"/>
              <a:ext cx="113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5" name="直接连接符 5144"/>
            <p:cNvSpPr>
              <a:spLocks noChangeShapeType="1"/>
            </p:cNvSpPr>
            <p:nvPr/>
          </p:nvSpPr>
          <p:spPr bwMode="auto">
            <a:xfrm>
              <a:off x="2744" y="2523"/>
              <a:ext cx="227" cy="96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46" name="文本框 5158"/>
          <p:cNvSpPr txBox="1">
            <a:spLocks noChangeArrowheads="1"/>
          </p:cNvSpPr>
          <p:nvPr/>
        </p:nvSpPr>
        <p:spPr bwMode="auto">
          <a:xfrm>
            <a:off x="6861968" y="3484564"/>
            <a:ext cx="8651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3399"/>
                </a:solidFill>
                <a:latin typeface="+mn-lt"/>
              </a:rPr>
              <a:t>45</a:t>
            </a:r>
            <a:r>
              <a:rPr lang="en-US" altLang="zh-CN" sz="2100" baseline="30000" dirty="0">
                <a:solidFill>
                  <a:srgbClr val="FF3399"/>
                </a:solidFill>
                <a:latin typeface="+mn-lt"/>
              </a:rPr>
              <a:t>◦</a:t>
            </a:r>
            <a:endParaRPr lang="en-US" altLang="zh-CN" sz="2100" b="1" dirty="0">
              <a:solidFill>
                <a:srgbClr val="FF3399"/>
              </a:solidFill>
              <a:latin typeface="+mn-lt"/>
            </a:endParaRPr>
          </a:p>
        </p:txBody>
      </p:sp>
      <p:grpSp>
        <p:nvGrpSpPr>
          <p:cNvPr id="47" name="组合 46"/>
          <p:cNvGrpSpPr/>
          <p:nvPr/>
        </p:nvGrpSpPr>
        <p:grpSpPr bwMode="auto">
          <a:xfrm>
            <a:off x="4806857" y="3311526"/>
            <a:ext cx="863600" cy="539750"/>
            <a:chOff x="4513" y="3067"/>
            <a:chExt cx="726" cy="454"/>
          </a:xfrm>
        </p:grpSpPr>
        <p:sp>
          <p:nvSpPr>
            <p:cNvPr id="48" name="直接连接符 5172"/>
            <p:cNvSpPr>
              <a:spLocks noChangeShapeType="1"/>
            </p:cNvSpPr>
            <p:nvPr/>
          </p:nvSpPr>
          <p:spPr bwMode="auto">
            <a:xfrm>
              <a:off x="4513" y="3521"/>
              <a:ext cx="726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49" name="直接连接符 5173"/>
            <p:cNvSpPr>
              <a:spLocks noChangeShapeType="1"/>
            </p:cNvSpPr>
            <p:nvPr/>
          </p:nvSpPr>
          <p:spPr bwMode="auto">
            <a:xfrm flipV="1">
              <a:off x="4513" y="3067"/>
              <a:ext cx="454" cy="454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 bwMode="auto">
          <a:xfrm>
            <a:off x="6664418" y="3311526"/>
            <a:ext cx="865188" cy="539750"/>
            <a:chOff x="4513" y="3067"/>
            <a:chExt cx="726" cy="454"/>
          </a:xfrm>
        </p:grpSpPr>
        <p:sp>
          <p:nvSpPr>
            <p:cNvPr id="51" name="直接连接符 5175"/>
            <p:cNvSpPr>
              <a:spLocks noChangeShapeType="1"/>
            </p:cNvSpPr>
            <p:nvPr/>
          </p:nvSpPr>
          <p:spPr bwMode="auto">
            <a:xfrm>
              <a:off x="4513" y="3521"/>
              <a:ext cx="726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52" name="直接连接符 5176"/>
            <p:cNvSpPr>
              <a:spLocks noChangeShapeType="1"/>
            </p:cNvSpPr>
            <p:nvPr/>
          </p:nvSpPr>
          <p:spPr bwMode="auto">
            <a:xfrm flipV="1">
              <a:off x="4513" y="3067"/>
              <a:ext cx="454" cy="454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53" name="文本框 5180"/>
          <p:cNvSpPr txBox="1">
            <a:spLocks noChangeArrowheads="1"/>
          </p:cNvSpPr>
          <p:nvPr/>
        </p:nvSpPr>
        <p:spPr bwMode="auto">
          <a:xfrm>
            <a:off x="707511" y="4088920"/>
            <a:ext cx="784772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结论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只有一条边或一个角对应相等</a:t>
            </a:r>
            <a:r>
              <a:rPr lang="zh-CN" altLang="en-US" sz="2400" b="1" dirty="0">
                <a:latin typeface="+mn-lt"/>
              </a:rPr>
              <a:t>的两个三角形不一定全等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 build="p"/>
      <p:bldP spid="27" grpId="0"/>
      <p:bldP spid="32" grpId="0"/>
      <p:bldP spid="33" grpId="0"/>
      <p:bldP spid="35" grpId="0" animBg="1"/>
      <p:bldP spid="36" grpId="0" animBg="1"/>
      <p:bldP spid="37" grpId="0"/>
      <p:bldP spid="46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6147"/>
          <p:cNvSpPr txBox="1">
            <a:spLocks noChangeArrowheads="1"/>
          </p:cNvSpPr>
          <p:nvPr/>
        </p:nvSpPr>
        <p:spPr bwMode="auto">
          <a:xfrm>
            <a:off x="3206750" y="1603375"/>
            <a:ext cx="3095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100"/>
          </a:p>
        </p:txBody>
      </p:sp>
      <p:sp>
        <p:nvSpPr>
          <p:cNvPr id="6149" name="矩形 6148"/>
          <p:cNvSpPr>
            <a:spLocks noChangeArrowheads="1"/>
          </p:cNvSpPr>
          <p:nvPr/>
        </p:nvSpPr>
        <p:spPr bwMode="auto">
          <a:xfrm>
            <a:off x="3322548" y="2208184"/>
            <a:ext cx="210502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latin typeface="宋体" panose="02010600030101010101" pitchFamily="2" charset="-122"/>
              </a:rPr>
              <a:t>①</a:t>
            </a:r>
            <a:r>
              <a:rPr lang="zh-CN" altLang="en-US" sz="2700" b="1" dirty="0">
                <a:latin typeface="宋体" panose="02010600030101010101" pitchFamily="2" charset="-122"/>
              </a:rPr>
              <a:t>两边；</a:t>
            </a:r>
            <a:endParaRPr lang="zh-CN" altLang="en-US" sz="2700" b="1" dirty="0">
              <a:latin typeface="宋体" panose="02010600030101010101" pitchFamily="2" charset="-122"/>
            </a:endParaRPr>
          </a:p>
        </p:txBody>
      </p:sp>
      <p:sp>
        <p:nvSpPr>
          <p:cNvPr id="6150" name="矩形 6149"/>
          <p:cNvSpPr>
            <a:spLocks noChangeArrowheads="1"/>
          </p:cNvSpPr>
          <p:nvPr/>
        </p:nvSpPr>
        <p:spPr bwMode="auto">
          <a:xfrm>
            <a:off x="3322548" y="3719484"/>
            <a:ext cx="2376487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latin typeface="宋体" panose="02010600030101010101" pitchFamily="2" charset="-122"/>
              </a:rPr>
              <a:t>③</a:t>
            </a:r>
            <a:r>
              <a:rPr lang="zh-CN" altLang="en-US" sz="2700" b="1" dirty="0">
                <a:latin typeface="宋体" panose="02010600030101010101" pitchFamily="2" charset="-122"/>
              </a:rPr>
              <a:t>两角</a:t>
            </a:r>
            <a:r>
              <a:rPr lang="en-US" altLang="zh-CN" sz="2700" b="1" dirty="0">
                <a:latin typeface="宋体" panose="02010600030101010101" pitchFamily="2" charset="-122"/>
              </a:rPr>
              <a:t>.</a:t>
            </a:r>
            <a:endParaRPr lang="en-US" altLang="zh-CN" sz="2700" b="1" dirty="0">
              <a:latin typeface="宋体" panose="02010600030101010101" pitchFamily="2" charset="-122"/>
            </a:endParaRPr>
          </a:p>
        </p:txBody>
      </p:sp>
      <p:sp>
        <p:nvSpPr>
          <p:cNvPr id="6151" name="矩形 6150"/>
          <p:cNvSpPr>
            <a:spLocks noChangeArrowheads="1"/>
          </p:cNvSpPr>
          <p:nvPr/>
        </p:nvSpPr>
        <p:spPr bwMode="auto">
          <a:xfrm>
            <a:off x="3322548" y="2957484"/>
            <a:ext cx="31861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700" b="1" dirty="0">
                <a:latin typeface="宋体" panose="02010600030101010101" pitchFamily="2" charset="-122"/>
              </a:rPr>
              <a:t>②</a:t>
            </a:r>
            <a:r>
              <a:rPr lang="zh-CN" altLang="en-US" sz="2700" b="1" dirty="0">
                <a:latin typeface="宋体" panose="02010600030101010101" pitchFamily="2" charset="-122"/>
              </a:rPr>
              <a:t>一边一角；</a:t>
            </a:r>
            <a:endParaRPr lang="zh-CN" altLang="en-US" sz="2700" b="1" dirty="0">
              <a:latin typeface="宋体" panose="02010600030101010101" pitchFamily="2" charset="-122"/>
            </a:endParaRPr>
          </a:p>
        </p:txBody>
      </p:sp>
      <p:sp>
        <p:nvSpPr>
          <p:cNvPr id="56325" name="文本框 6151"/>
          <p:cNvSpPr txBox="1">
            <a:spLocks noChangeArrowheads="1"/>
          </p:cNvSpPr>
          <p:nvPr/>
        </p:nvSpPr>
        <p:spPr bwMode="auto">
          <a:xfrm>
            <a:off x="637696" y="584511"/>
            <a:ext cx="786860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u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果满足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条件，你能说出有哪几种可能的情况？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569" y="-50528"/>
            <a:ext cx="2006600" cy="477837"/>
            <a:chOff x="123" y="40"/>
            <a:chExt cx="3160" cy="752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682" y="1341765"/>
            <a:ext cx="1213728" cy="1962193"/>
          </a:xfrm>
          <a:prstGeom prst="rect">
            <a:avLst/>
          </a:prstGeom>
        </p:spPr>
      </p:pic>
      <p:pic>
        <p:nvPicPr>
          <p:cNvPr id="16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825" y="2322861"/>
            <a:ext cx="1369503" cy="212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直接连接符 35841"/>
          <p:cNvSpPr>
            <a:spLocks noChangeShapeType="1"/>
          </p:cNvSpPr>
          <p:nvPr/>
        </p:nvSpPr>
        <p:spPr bwMode="auto">
          <a:xfrm rot="5400000">
            <a:off x="1330325" y="2409826"/>
            <a:ext cx="1730375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43" name="直接连接符 35842"/>
          <p:cNvSpPr>
            <a:spLocks noChangeShapeType="1"/>
          </p:cNvSpPr>
          <p:nvPr/>
        </p:nvSpPr>
        <p:spPr bwMode="auto">
          <a:xfrm>
            <a:off x="2195513" y="3275013"/>
            <a:ext cx="2484437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58371" name="文本占位符 35843"/>
          <p:cNvSpPr>
            <a:spLocks noGrp="1" noChangeArrowheads="1"/>
          </p:cNvSpPr>
          <p:nvPr>
            <p:ph idx="4294967295"/>
          </p:nvPr>
        </p:nvSpPr>
        <p:spPr bwMode="auto">
          <a:xfrm>
            <a:off x="1493838" y="681038"/>
            <a:ext cx="617220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①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如果三角形的两边分别为</a:t>
            </a: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3cm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，</a:t>
            </a: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4cm </a:t>
            </a:r>
            <a:r>
              <a:rPr lang="zh-CN" altLang="en-US" b="1" dirty="0" smtClean="0">
                <a:solidFill>
                  <a:srgbClr val="0000FF"/>
                </a:solidFill>
                <a:ea typeface="宋体" panose="02010600030101010101" pitchFamily="2" charset="-122"/>
              </a:rPr>
              <a:t>时，</a:t>
            </a:r>
            <a:endParaRPr lang="zh-CN" altLang="en-US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35847" name="直接连接符 35846"/>
          <p:cNvSpPr>
            <a:spLocks noChangeShapeType="1"/>
          </p:cNvSpPr>
          <p:nvPr/>
        </p:nvSpPr>
        <p:spPr bwMode="auto">
          <a:xfrm>
            <a:off x="5003800" y="3275013"/>
            <a:ext cx="2484438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48" name="直接连接符 35847"/>
          <p:cNvSpPr>
            <a:spLocks noChangeShapeType="1"/>
          </p:cNvSpPr>
          <p:nvPr/>
        </p:nvSpPr>
        <p:spPr bwMode="auto">
          <a:xfrm rot="5400000">
            <a:off x="4625975" y="2139950"/>
            <a:ext cx="1511300" cy="75565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49" name="文本框 35848"/>
          <p:cNvSpPr txBox="1">
            <a:spLocks noChangeArrowheads="1"/>
          </p:cNvSpPr>
          <p:nvPr/>
        </p:nvSpPr>
        <p:spPr bwMode="auto">
          <a:xfrm>
            <a:off x="2844800" y="3275013"/>
            <a:ext cx="863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+mn-lt"/>
              </a:rPr>
              <a:t>4cm</a:t>
            </a:r>
            <a:endParaRPr lang="en-US" altLang="zh-CN" sz="2100" b="1">
              <a:latin typeface="+mn-lt"/>
            </a:endParaRPr>
          </a:p>
        </p:txBody>
      </p:sp>
      <p:sp>
        <p:nvSpPr>
          <p:cNvPr id="35850" name="文本框 35849"/>
          <p:cNvSpPr txBox="1">
            <a:spLocks noChangeArrowheads="1"/>
          </p:cNvSpPr>
          <p:nvPr/>
        </p:nvSpPr>
        <p:spPr bwMode="auto">
          <a:xfrm>
            <a:off x="5651500" y="3219450"/>
            <a:ext cx="8651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+mn-lt"/>
              </a:rPr>
              <a:t>4cm</a:t>
            </a:r>
            <a:endParaRPr lang="en-US" altLang="zh-CN" sz="2100" b="1">
              <a:latin typeface="+mn-lt"/>
            </a:endParaRPr>
          </a:p>
        </p:txBody>
      </p:sp>
      <p:sp>
        <p:nvSpPr>
          <p:cNvPr id="35851" name="文本框 35850"/>
          <p:cNvSpPr txBox="1">
            <a:spLocks noChangeArrowheads="1"/>
          </p:cNvSpPr>
          <p:nvPr/>
        </p:nvSpPr>
        <p:spPr bwMode="auto">
          <a:xfrm>
            <a:off x="1493838" y="2247900"/>
            <a:ext cx="8651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+mn-lt"/>
              </a:rPr>
              <a:t>3cm</a:t>
            </a:r>
            <a:endParaRPr lang="en-US" altLang="zh-CN" sz="2100" b="1">
              <a:latin typeface="+mn-lt"/>
            </a:endParaRPr>
          </a:p>
        </p:txBody>
      </p:sp>
      <p:sp>
        <p:nvSpPr>
          <p:cNvPr id="35852" name="文本框 35851"/>
          <p:cNvSpPr txBox="1">
            <a:spLocks noChangeArrowheads="1"/>
          </p:cNvSpPr>
          <p:nvPr/>
        </p:nvSpPr>
        <p:spPr bwMode="auto">
          <a:xfrm>
            <a:off x="4679950" y="2247900"/>
            <a:ext cx="8651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+mn-lt"/>
              </a:rPr>
              <a:t>3cm</a:t>
            </a:r>
            <a:endParaRPr lang="en-US" altLang="zh-CN" sz="2100" b="1">
              <a:latin typeface="+mn-lt"/>
            </a:endParaRPr>
          </a:p>
        </p:txBody>
      </p:sp>
      <p:sp>
        <p:nvSpPr>
          <p:cNvPr id="35853" name="直接连接符 35852"/>
          <p:cNvSpPr>
            <a:spLocks noChangeShapeType="1"/>
          </p:cNvSpPr>
          <p:nvPr/>
        </p:nvSpPr>
        <p:spPr bwMode="auto">
          <a:xfrm>
            <a:off x="2195513" y="1544638"/>
            <a:ext cx="2484437" cy="17303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54" name="直接连接符 35853"/>
          <p:cNvSpPr>
            <a:spLocks noChangeShapeType="1"/>
          </p:cNvSpPr>
          <p:nvPr/>
        </p:nvSpPr>
        <p:spPr bwMode="auto">
          <a:xfrm>
            <a:off x="5761038" y="1762125"/>
            <a:ext cx="1728787" cy="15128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5855" name="文本框 35854"/>
          <p:cNvSpPr txBox="1">
            <a:spLocks noChangeArrowheads="1"/>
          </p:cNvSpPr>
          <p:nvPr/>
        </p:nvSpPr>
        <p:spPr bwMode="auto">
          <a:xfrm>
            <a:off x="1215747" y="4095104"/>
            <a:ext cx="69525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两条边对应相等的</a:t>
            </a:r>
            <a:r>
              <a:rPr lang="zh-CN" altLang="en-US" sz="2400" b="1" dirty="0">
                <a:latin typeface="+mn-lt"/>
              </a:rPr>
              <a:t>两个三角形不一定全等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569" y="-50371"/>
            <a:ext cx="2006600" cy="477837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7" grpId="0" animBg="1"/>
      <p:bldP spid="35848" grpId="0" animBg="1"/>
      <p:bldP spid="35849" grpId="0"/>
      <p:bldP spid="35850" grpId="0"/>
      <p:bldP spid="35851" grpId="0"/>
      <p:bldP spid="35852" grpId="0"/>
      <p:bldP spid="35853" grpId="0" animBg="1"/>
      <p:bldP spid="35854" grpId="0" animBg="1"/>
      <p:bldP spid="358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占位符 36865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1011277" y="658018"/>
            <a:ext cx="7446992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②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三角形的一条边为</a:t>
            </a: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4cm,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一个内角为</a:t>
            </a: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30°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时</a:t>
            </a: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:</a:t>
            </a:r>
            <a:endParaRPr lang="en-US" altLang="zh-CN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36867" name="直接连接符 36866"/>
          <p:cNvSpPr>
            <a:spLocks noChangeShapeType="1"/>
          </p:cNvSpPr>
          <p:nvPr/>
        </p:nvSpPr>
        <p:spPr bwMode="auto">
          <a:xfrm>
            <a:off x="2654300" y="2726471"/>
            <a:ext cx="1457325" cy="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直接连接符 36867"/>
          <p:cNvSpPr>
            <a:spLocks noChangeShapeType="1"/>
          </p:cNvSpPr>
          <p:nvPr/>
        </p:nvSpPr>
        <p:spPr bwMode="auto">
          <a:xfrm>
            <a:off x="4652962" y="2726471"/>
            <a:ext cx="1457325" cy="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直接连接符 36868"/>
          <p:cNvSpPr>
            <a:spLocks noChangeShapeType="1"/>
          </p:cNvSpPr>
          <p:nvPr/>
        </p:nvSpPr>
        <p:spPr bwMode="auto">
          <a:xfrm flipV="1">
            <a:off x="4652962" y="1105634"/>
            <a:ext cx="2700338" cy="1620837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0" name="直接连接符 36869"/>
          <p:cNvSpPr>
            <a:spLocks noChangeShapeType="1"/>
          </p:cNvSpPr>
          <p:nvPr/>
        </p:nvSpPr>
        <p:spPr bwMode="auto">
          <a:xfrm flipH="1">
            <a:off x="6111875" y="1105634"/>
            <a:ext cx="1241425" cy="1620837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直接连接符 36870"/>
          <p:cNvSpPr>
            <a:spLocks noChangeShapeType="1"/>
          </p:cNvSpPr>
          <p:nvPr/>
        </p:nvSpPr>
        <p:spPr bwMode="auto">
          <a:xfrm>
            <a:off x="2654300" y="2726471"/>
            <a:ext cx="1457325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直接连接符 36871"/>
          <p:cNvSpPr>
            <a:spLocks noChangeShapeType="1"/>
          </p:cNvSpPr>
          <p:nvPr/>
        </p:nvSpPr>
        <p:spPr bwMode="auto">
          <a:xfrm>
            <a:off x="4652962" y="2726471"/>
            <a:ext cx="1457325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文本框 36872"/>
          <p:cNvSpPr txBox="1">
            <a:spLocks noChangeArrowheads="1"/>
          </p:cNvSpPr>
          <p:nvPr/>
        </p:nvSpPr>
        <p:spPr bwMode="auto">
          <a:xfrm>
            <a:off x="3032125" y="2674084"/>
            <a:ext cx="8651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+mn-lt"/>
              </a:rPr>
              <a:t>4cm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36874" name="文本框 36873"/>
          <p:cNvSpPr txBox="1">
            <a:spLocks noChangeArrowheads="1"/>
          </p:cNvSpPr>
          <p:nvPr/>
        </p:nvSpPr>
        <p:spPr bwMode="auto">
          <a:xfrm>
            <a:off x="5084762" y="2674084"/>
            <a:ext cx="8651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+mn-lt"/>
              </a:rPr>
              <a:t>4cm</a:t>
            </a:r>
            <a:endParaRPr lang="en-US" altLang="zh-CN" sz="2100" b="1">
              <a:latin typeface="+mn-lt"/>
            </a:endParaRPr>
          </a:p>
        </p:txBody>
      </p:sp>
      <p:sp>
        <p:nvSpPr>
          <p:cNvPr id="36875" name="直接连接符 36874"/>
          <p:cNvSpPr>
            <a:spLocks noChangeShapeType="1"/>
          </p:cNvSpPr>
          <p:nvPr/>
        </p:nvSpPr>
        <p:spPr bwMode="auto">
          <a:xfrm flipV="1">
            <a:off x="4652962" y="1916846"/>
            <a:ext cx="1349375" cy="809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6" name="直接连接符 36875"/>
          <p:cNvSpPr>
            <a:spLocks noChangeShapeType="1"/>
          </p:cNvSpPr>
          <p:nvPr/>
        </p:nvSpPr>
        <p:spPr bwMode="auto">
          <a:xfrm flipV="1">
            <a:off x="2654300" y="2132746"/>
            <a:ext cx="1025525" cy="59372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7" name="直接连接符 36876"/>
          <p:cNvSpPr>
            <a:spLocks noChangeShapeType="1"/>
          </p:cNvSpPr>
          <p:nvPr/>
        </p:nvSpPr>
        <p:spPr bwMode="auto">
          <a:xfrm>
            <a:off x="3679825" y="2132746"/>
            <a:ext cx="431800" cy="593725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8" name="文本框 36877"/>
          <p:cNvSpPr txBox="1">
            <a:spLocks noChangeArrowheads="1"/>
          </p:cNvSpPr>
          <p:nvPr/>
        </p:nvSpPr>
        <p:spPr bwMode="auto">
          <a:xfrm>
            <a:off x="2924175" y="2402621"/>
            <a:ext cx="8651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3399"/>
                </a:solidFill>
                <a:latin typeface="+mn-lt"/>
              </a:rPr>
              <a:t>30</a:t>
            </a:r>
            <a:r>
              <a:rPr lang="en-US" altLang="zh-CN" sz="2100" b="1" baseline="30000">
                <a:solidFill>
                  <a:srgbClr val="FF3399"/>
                </a:solidFill>
                <a:latin typeface="+mn-lt"/>
              </a:rPr>
              <a:t>◦</a:t>
            </a:r>
            <a:endParaRPr lang="en-US" altLang="zh-CN" sz="2100" b="1">
              <a:solidFill>
                <a:srgbClr val="FF3399"/>
              </a:solidFill>
              <a:latin typeface="+mn-lt"/>
            </a:endParaRPr>
          </a:p>
        </p:txBody>
      </p:sp>
      <p:sp>
        <p:nvSpPr>
          <p:cNvPr id="36879" name="文本框 36878"/>
          <p:cNvSpPr txBox="1">
            <a:spLocks noChangeArrowheads="1"/>
          </p:cNvSpPr>
          <p:nvPr/>
        </p:nvSpPr>
        <p:spPr bwMode="auto">
          <a:xfrm>
            <a:off x="4976812" y="2402621"/>
            <a:ext cx="8636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3399"/>
                </a:solidFill>
                <a:latin typeface="+mn-lt"/>
              </a:rPr>
              <a:t>30</a:t>
            </a:r>
            <a:r>
              <a:rPr lang="en-US" altLang="zh-CN" sz="2100" b="1" baseline="30000">
                <a:solidFill>
                  <a:srgbClr val="FF3399"/>
                </a:solidFill>
                <a:latin typeface="+mn-lt"/>
              </a:rPr>
              <a:t>◦</a:t>
            </a:r>
            <a:endParaRPr lang="en-US" altLang="zh-CN" sz="2100" b="1">
              <a:solidFill>
                <a:srgbClr val="FF3399"/>
              </a:solidFill>
              <a:latin typeface="+mn-lt"/>
            </a:endParaRPr>
          </a:p>
        </p:txBody>
      </p:sp>
      <p:sp>
        <p:nvSpPr>
          <p:cNvPr id="36881" name="文本框 36880"/>
          <p:cNvSpPr txBox="1">
            <a:spLocks noChangeArrowheads="1"/>
          </p:cNvSpPr>
          <p:nvPr/>
        </p:nvSpPr>
        <p:spPr bwMode="auto">
          <a:xfrm>
            <a:off x="870188" y="3702889"/>
            <a:ext cx="79460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一条边一个角对应相等的</a:t>
            </a:r>
            <a:r>
              <a:rPr lang="zh-CN" altLang="en-US" sz="2400" b="1" dirty="0">
                <a:latin typeface="宋体" panose="02010600030101010101" pitchFamily="2" charset="-122"/>
              </a:rPr>
              <a:t>两个三角形不一定全等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569" y="-58760"/>
            <a:ext cx="2006600" cy="477837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6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  <p:bldP spid="36868" grpId="0" animBg="1"/>
      <p:bldP spid="36869" grpId="0" animBg="1"/>
      <p:bldP spid="36870" grpId="0" animBg="1"/>
      <p:bldP spid="36871" grpId="0" animBg="1"/>
      <p:bldP spid="36872" grpId="0" animBg="1"/>
      <p:bldP spid="36873" grpId="0"/>
      <p:bldP spid="36874" grpId="0"/>
      <p:bldP spid="36875" grpId="0" animBg="1"/>
      <p:bldP spid="36876" grpId="0" animBg="1"/>
      <p:bldP spid="36877" grpId="0" animBg="1"/>
      <p:bldP spid="36878" grpId="0"/>
      <p:bldP spid="36879" grpId="0"/>
      <p:bldP spid="368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24" name="组合 7223"/>
          <p:cNvGrpSpPr/>
          <p:nvPr/>
        </p:nvGrpSpPr>
        <p:grpSpPr bwMode="auto">
          <a:xfrm>
            <a:off x="6570662" y="1787588"/>
            <a:ext cx="971550" cy="782638"/>
            <a:chOff x="4558" y="2069"/>
            <a:chExt cx="816" cy="657"/>
          </a:xfrm>
        </p:grpSpPr>
        <p:sp>
          <p:nvSpPr>
            <p:cNvPr id="62466" name="文本框 7202"/>
            <p:cNvSpPr txBox="1">
              <a:spLocks noChangeArrowheads="1"/>
            </p:cNvSpPr>
            <p:nvPr/>
          </p:nvSpPr>
          <p:spPr bwMode="auto">
            <a:xfrm>
              <a:off x="4648" y="2378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3399"/>
                  </a:solidFill>
                  <a:latin typeface="+mn-lt"/>
                </a:rPr>
                <a:t>45</a:t>
              </a:r>
              <a:r>
                <a:rPr lang="en-US" altLang="zh-CN" sz="2100" b="1" baseline="30000">
                  <a:solidFill>
                    <a:srgbClr val="FF3399"/>
                  </a:solidFill>
                  <a:latin typeface="+mn-lt"/>
                </a:rPr>
                <a:t>◦</a:t>
              </a:r>
              <a:endParaRPr lang="en-US" altLang="zh-CN" sz="2100" b="1">
                <a:solidFill>
                  <a:srgbClr val="FF3399"/>
                </a:solidFill>
                <a:latin typeface="+mn-lt"/>
              </a:endParaRPr>
            </a:p>
          </p:txBody>
        </p:sp>
        <p:grpSp>
          <p:nvGrpSpPr>
            <p:cNvPr id="62467" name="组合 7217"/>
            <p:cNvGrpSpPr/>
            <p:nvPr/>
          </p:nvGrpSpPr>
          <p:grpSpPr bwMode="auto">
            <a:xfrm>
              <a:off x="4558" y="2069"/>
              <a:ext cx="726" cy="590"/>
              <a:chOff x="1247" y="2069"/>
              <a:chExt cx="726" cy="590"/>
            </a:xfrm>
          </p:grpSpPr>
          <p:sp>
            <p:nvSpPr>
              <p:cNvPr id="62468" name="直接连接符 7218"/>
              <p:cNvSpPr>
                <a:spLocks noChangeShapeType="1"/>
              </p:cNvSpPr>
              <p:nvPr/>
            </p:nvSpPr>
            <p:spPr bwMode="auto">
              <a:xfrm flipH="1" flipV="1">
                <a:off x="1383" y="2069"/>
                <a:ext cx="590" cy="59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2469" name="直接连接符 7219"/>
              <p:cNvSpPr>
                <a:spLocks noChangeShapeType="1"/>
              </p:cNvSpPr>
              <p:nvPr/>
            </p:nvSpPr>
            <p:spPr bwMode="auto">
              <a:xfrm flipV="1">
                <a:off x="1247" y="2659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</p:grpSp>
      <p:grpSp>
        <p:nvGrpSpPr>
          <p:cNvPr id="7222" name="组合 7221"/>
          <p:cNvGrpSpPr/>
          <p:nvPr/>
        </p:nvGrpSpPr>
        <p:grpSpPr bwMode="auto">
          <a:xfrm>
            <a:off x="4625974" y="2057463"/>
            <a:ext cx="1131888" cy="512763"/>
            <a:chOff x="2971" y="2296"/>
            <a:chExt cx="951" cy="430"/>
          </a:xfrm>
        </p:grpSpPr>
        <p:sp>
          <p:nvSpPr>
            <p:cNvPr id="62471" name="文本框 7197"/>
            <p:cNvSpPr txBox="1">
              <a:spLocks noChangeArrowheads="1"/>
            </p:cNvSpPr>
            <p:nvPr/>
          </p:nvSpPr>
          <p:spPr bwMode="auto">
            <a:xfrm>
              <a:off x="3196" y="2378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3399"/>
                  </a:solidFill>
                  <a:latin typeface="+mn-lt"/>
                </a:rPr>
                <a:t>30</a:t>
              </a:r>
              <a:r>
                <a:rPr lang="en-US" altLang="zh-CN" sz="2100" b="1" baseline="30000">
                  <a:solidFill>
                    <a:srgbClr val="FF3399"/>
                  </a:solidFill>
                  <a:latin typeface="+mn-lt"/>
                </a:rPr>
                <a:t>◦</a:t>
              </a:r>
              <a:endParaRPr lang="en-US" altLang="zh-CN" sz="2100" b="1">
                <a:solidFill>
                  <a:srgbClr val="FF3399"/>
                </a:solidFill>
                <a:latin typeface="+mn-lt"/>
              </a:endParaRPr>
            </a:p>
          </p:txBody>
        </p:sp>
        <p:grpSp>
          <p:nvGrpSpPr>
            <p:cNvPr id="62472" name="组合 7211"/>
            <p:cNvGrpSpPr/>
            <p:nvPr/>
          </p:nvGrpSpPr>
          <p:grpSpPr bwMode="auto">
            <a:xfrm>
              <a:off x="2971" y="2296"/>
              <a:ext cx="726" cy="363"/>
              <a:chOff x="748" y="2432"/>
              <a:chExt cx="726" cy="363"/>
            </a:xfrm>
          </p:grpSpPr>
          <p:sp>
            <p:nvSpPr>
              <p:cNvPr id="62473" name="直接连接符 7209"/>
              <p:cNvSpPr>
                <a:spLocks noChangeShapeType="1"/>
              </p:cNvSpPr>
              <p:nvPr/>
            </p:nvSpPr>
            <p:spPr bwMode="auto">
              <a:xfrm flipV="1">
                <a:off x="748" y="2432"/>
                <a:ext cx="635" cy="363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2474" name="直接连接符 7210"/>
              <p:cNvSpPr>
                <a:spLocks noChangeShapeType="1"/>
              </p:cNvSpPr>
              <p:nvPr/>
            </p:nvSpPr>
            <p:spPr bwMode="auto">
              <a:xfrm flipV="1">
                <a:off x="748" y="2795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</p:grpSp>
      <p:grpSp>
        <p:nvGrpSpPr>
          <p:cNvPr id="7223" name="组合 7222"/>
          <p:cNvGrpSpPr/>
          <p:nvPr/>
        </p:nvGrpSpPr>
        <p:grpSpPr bwMode="auto">
          <a:xfrm>
            <a:off x="2681287" y="1787588"/>
            <a:ext cx="1081087" cy="792163"/>
            <a:chOff x="1247" y="2069"/>
            <a:chExt cx="908" cy="666"/>
          </a:xfrm>
        </p:grpSpPr>
        <p:sp>
          <p:nvSpPr>
            <p:cNvPr id="62476" name="文本框 7199"/>
            <p:cNvSpPr txBox="1">
              <a:spLocks noChangeArrowheads="1"/>
            </p:cNvSpPr>
            <p:nvPr/>
          </p:nvSpPr>
          <p:spPr bwMode="auto">
            <a:xfrm>
              <a:off x="1429" y="2387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3399"/>
                  </a:solidFill>
                  <a:latin typeface="+mn-lt"/>
                </a:rPr>
                <a:t>45</a:t>
              </a:r>
              <a:r>
                <a:rPr lang="en-US" altLang="zh-CN" sz="2100" b="1" baseline="30000">
                  <a:solidFill>
                    <a:srgbClr val="FF3399"/>
                  </a:solidFill>
                  <a:latin typeface="+mn-lt"/>
                </a:rPr>
                <a:t>◦</a:t>
              </a:r>
              <a:endParaRPr lang="en-US" altLang="zh-CN" sz="2100" b="1">
                <a:solidFill>
                  <a:srgbClr val="FF3399"/>
                </a:solidFill>
                <a:latin typeface="+mn-lt"/>
              </a:endParaRPr>
            </a:p>
          </p:txBody>
        </p:sp>
        <p:grpSp>
          <p:nvGrpSpPr>
            <p:cNvPr id="62477" name="组合 7216"/>
            <p:cNvGrpSpPr/>
            <p:nvPr/>
          </p:nvGrpSpPr>
          <p:grpSpPr bwMode="auto">
            <a:xfrm>
              <a:off x="1247" y="2069"/>
              <a:ext cx="726" cy="590"/>
              <a:chOff x="1247" y="2069"/>
              <a:chExt cx="726" cy="590"/>
            </a:xfrm>
          </p:grpSpPr>
          <p:sp>
            <p:nvSpPr>
              <p:cNvPr id="62478" name="直接连接符 7212"/>
              <p:cNvSpPr>
                <a:spLocks noChangeShapeType="1"/>
              </p:cNvSpPr>
              <p:nvPr/>
            </p:nvSpPr>
            <p:spPr bwMode="auto">
              <a:xfrm flipH="1" flipV="1">
                <a:off x="1383" y="2069"/>
                <a:ext cx="590" cy="59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2479" name="直接连接符 7213"/>
              <p:cNvSpPr>
                <a:spLocks noChangeShapeType="1"/>
              </p:cNvSpPr>
              <p:nvPr/>
            </p:nvSpPr>
            <p:spPr bwMode="auto">
              <a:xfrm flipV="1">
                <a:off x="1247" y="2659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</p:grpSp>
      <p:grpSp>
        <p:nvGrpSpPr>
          <p:cNvPr id="7221" name="组合 7220"/>
          <p:cNvGrpSpPr/>
          <p:nvPr/>
        </p:nvGrpSpPr>
        <p:grpSpPr bwMode="auto">
          <a:xfrm>
            <a:off x="1871662" y="2057463"/>
            <a:ext cx="1189037" cy="522288"/>
            <a:chOff x="612" y="2296"/>
            <a:chExt cx="998" cy="439"/>
          </a:xfrm>
        </p:grpSpPr>
        <p:sp>
          <p:nvSpPr>
            <p:cNvPr id="62481" name="文本框 7196"/>
            <p:cNvSpPr txBox="1">
              <a:spLocks noChangeArrowheads="1"/>
            </p:cNvSpPr>
            <p:nvPr/>
          </p:nvSpPr>
          <p:spPr bwMode="auto">
            <a:xfrm>
              <a:off x="884" y="2387"/>
              <a:ext cx="72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3399"/>
                  </a:solidFill>
                  <a:latin typeface="+mn-lt"/>
                </a:rPr>
                <a:t>30</a:t>
              </a:r>
              <a:r>
                <a:rPr lang="en-US" altLang="zh-CN" sz="2100" b="1" baseline="30000" dirty="0">
                  <a:solidFill>
                    <a:srgbClr val="FF3399"/>
                  </a:solidFill>
                  <a:latin typeface="+mn-lt"/>
                </a:rPr>
                <a:t>◦</a:t>
              </a:r>
              <a:endParaRPr lang="en-US" altLang="zh-CN" sz="2100" b="1" dirty="0">
                <a:solidFill>
                  <a:srgbClr val="FF3399"/>
                </a:solidFill>
                <a:latin typeface="+mn-lt"/>
              </a:endParaRPr>
            </a:p>
          </p:txBody>
        </p:sp>
        <p:grpSp>
          <p:nvGrpSpPr>
            <p:cNvPr id="62482" name="组合 7215"/>
            <p:cNvGrpSpPr/>
            <p:nvPr/>
          </p:nvGrpSpPr>
          <p:grpSpPr bwMode="auto">
            <a:xfrm>
              <a:off x="612" y="2296"/>
              <a:ext cx="726" cy="363"/>
              <a:chOff x="612" y="2296"/>
              <a:chExt cx="726" cy="363"/>
            </a:xfrm>
          </p:grpSpPr>
          <p:sp>
            <p:nvSpPr>
              <p:cNvPr id="62483" name="直接连接符 7207"/>
              <p:cNvSpPr>
                <a:spLocks noChangeShapeType="1"/>
              </p:cNvSpPr>
              <p:nvPr/>
            </p:nvSpPr>
            <p:spPr bwMode="auto">
              <a:xfrm flipV="1">
                <a:off x="612" y="2296"/>
                <a:ext cx="635" cy="363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2484" name="直接连接符 7208"/>
              <p:cNvSpPr>
                <a:spLocks noChangeShapeType="1"/>
              </p:cNvSpPr>
              <p:nvPr/>
            </p:nvSpPr>
            <p:spPr bwMode="auto">
              <a:xfrm flipV="1">
                <a:off x="612" y="2659"/>
                <a:ext cx="726" cy="0"/>
              </a:xfrm>
              <a:prstGeom prst="line">
                <a:avLst/>
              </a:prstGeom>
              <a:noFill/>
              <a:ln w="57150">
                <a:solidFill>
                  <a:srgbClr val="FF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</p:grpSp>
      <p:sp>
        <p:nvSpPr>
          <p:cNvPr id="62485" name="文本占位符 7169"/>
          <p:cNvSpPr>
            <a:spLocks noGrp="1" noChangeArrowheads="1"/>
          </p:cNvSpPr>
          <p:nvPr>
            <p:ph type="body" sz="half" idx="4294967295"/>
          </p:nvPr>
        </p:nvSpPr>
        <p:spPr bwMode="auto">
          <a:xfrm>
            <a:off x="1225630" y="665313"/>
            <a:ext cx="7996007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③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如果三角形的两个内角分别是</a:t>
            </a: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30°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，</a:t>
            </a:r>
            <a:r>
              <a:rPr lang="en-US" altLang="zh-CN" b="1" dirty="0">
                <a:solidFill>
                  <a:srgbClr val="0000FF"/>
                </a:solidFill>
                <a:ea typeface="宋体" panose="02010600030101010101" pitchFamily="2" charset="-122"/>
              </a:rPr>
              <a:t>45°</a:t>
            </a:r>
            <a:r>
              <a:rPr lang="zh-CN" altLang="en-US" b="1" dirty="0">
                <a:solidFill>
                  <a:srgbClr val="0000FF"/>
                </a:solidFill>
                <a:ea typeface="宋体" panose="02010600030101010101" pitchFamily="2" charset="-122"/>
              </a:rPr>
              <a:t>时</a:t>
            </a:r>
            <a:endParaRPr lang="zh-CN" altLang="en-US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7194" name="直接连接符 7193"/>
          <p:cNvSpPr>
            <a:spLocks noChangeShapeType="1"/>
          </p:cNvSpPr>
          <p:nvPr/>
        </p:nvSpPr>
        <p:spPr bwMode="auto">
          <a:xfrm>
            <a:off x="4678362" y="2478151"/>
            <a:ext cx="14573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5" name="直接连接符 7194"/>
          <p:cNvSpPr>
            <a:spLocks noChangeShapeType="1"/>
          </p:cNvSpPr>
          <p:nvPr/>
        </p:nvSpPr>
        <p:spPr bwMode="auto">
          <a:xfrm flipV="1">
            <a:off x="1871662" y="1895538"/>
            <a:ext cx="1027112" cy="5826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6" name="直接连接符 7195"/>
          <p:cNvSpPr>
            <a:spLocks noChangeShapeType="1"/>
          </p:cNvSpPr>
          <p:nvPr/>
        </p:nvSpPr>
        <p:spPr bwMode="auto">
          <a:xfrm flipV="1">
            <a:off x="4678362" y="1465326"/>
            <a:ext cx="1730375" cy="10144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9" name="直接连接符 7198"/>
          <p:cNvSpPr>
            <a:spLocks noChangeShapeType="1"/>
          </p:cNvSpPr>
          <p:nvPr/>
        </p:nvSpPr>
        <p:spPr bwMode="auto">
          <a:xfrm>
            <a:off x="2900758" y="1874521"/>
            <a:ext cx="593725" cy="5826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1" name="直接连接符 7200"/>
          <p:cNvSpPr>
            <a:spLocks noChangeShapeType="1"/>
          </p:cNvSpPr>
          <p:nvPr/>
        </p:nvSpPr>
        <p:spPr bwMode="auto">
          <a:xfrm>
            <a:off x="6408737" y="1465326"/>
            <a:ext cx="1023937" cy="10144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2" name="直接连接符 7201"/>
          <p:cNvSpPr>
            <a:spLocks noChangeShapeType="1"/>
          </p:cNvSpPr>
          <p:nvPr/>
        </p:nvSpPr>
        <p:spPr bwMode="auto">
          <a:xfrm>
            <a:off x="5811837" y="2478151"/>
            <a:ext cx="16208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4" name="直接连接符 7203"/>
          <p:cNvSpPr>
            <a:spLocks noChangeShapeType="1"/>
          </p:cNvSpPr>
          <p:nvPr/>
        </p:nvSpPr>
        <p:spPr bwMode="auto">
          <a:xfrm>
            <a:off x="1871662" y="2489263"/>
            <a:ext cx="1620837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6" name="文本框 7205"/>
          <p:cNvSpPr txBox="1">
            <a:spLocks noChangeArrowheads="1"/>
          </p:cNvSpPr>
          <p:nvPr/>
        </p:nvSpPr>
        <p:spPr bwMode="auto">
          <a:xfrm>
            <a:off x="1425574" y="2937863"/>
            <a:ext cx="6400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两个角对应相等的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两个三角形不一定全等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2494" name="直接连接符 7206"/>
          <p:cNvSpPr>
            <a:spLocks noChangeShapeType="1"/>
          </p:cNvSpPr>
          <p:nvPr/>
        </p:nvSpPr>
        <p:spPr bwMode="auto">
          <a:xfrm>
            <a:off x="1871662" y="2436876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7" name="组合 2"/>
          <p:cNvGrpSpPr/>
          <p:nvPr/>
        </p:nvGrpSpPr>
        <p:grpSpPr bwMode="auto">
          <a:xfrm>
            <a:off x="-569" y="-59231"/>
            <a:ext cx="2006600" cy="477837"/>
            <a:chOff x="123" y="40"/>
            <a:chExt cx="3160" cy="752"/>
          </a:xfrm>
        </p:grpSpPr>
        <p:cxnSp>
          <p:nvCxnSpPr>
            <p:cNvPr id="3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27778" y="3683909"/>
            <a:ext cx="7596391" cy="9787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        根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据三角形的内角和为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180°</a:t>
            </a:r>
            <a:r>
              <a:rPr lang="zh-CN" altLang="en-US" sz="2400" b="1" dirty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，则第三角一定确定，所以当三个内角对应相等时，两个三角形不一定全等</a:t>
            </a:r>
            <a:r>
              <a:rPr lang="en-US" altLang="zh-CN" sz="2400" b="1" dirty="0">
                <a:solidFill>
                  <a:schemeClr val="accent4">
                    <a:lumMod val="75000"/>
                  </a:schemeClr>
                </a:solidFill>
                <a:ea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chemeClr val="accent4">
                  <a:lumMod val="75000"/>
                </a:schemeClr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7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4" grpId="0" animBg="1"/>
      <p:bldP spid="7195" grpId="0" animBg="1"/>
      <p:bldP spid="7196" grpId="0" animBg="1"/>
      <p:bldP spid="7199" grpId="0" animBg="1"/>
      <p:bldP spid="7201" grpId="0" animBg="1"/>
      <p:bldP spid="7202" grpId="0" animBg="1"/>
      <p:bldP spid="7204" grpId="0" animBg="1"/>
      <p:bldP spid="7206" grpId="0"/>
      <p:bldP spid="2" grpId="0" animBg="1"/>
    </p:bldLst>
  </p:timing>
</p:sld>
</file>

<file path=ppt/tags/tag1.xml><?xml version="1.0" encoding="utf-8"?>
<p:tagLst xmlns:p="http://schemas.openxmlformats.org/presentationml/2006/main">
  <p:tag name="KSO_WM_DOC_GUID" val="{7fa399af-0dc8-4668-bdf2-0316e2de206f}"/>
  <p:tag name="KSO_WPP_MARK_KEY" val="9cc415e8-5faf-4d3e-9704-db6190618383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4422</Words>
  <Application>WPS 演示</Application>
  <PresentationFormat>全屏显示(16:9)</PresentationFormat>
  <Paragraphs>659</Paragraphs>
  <Slides>34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9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Calibri</vt:lpstr>
      <vt:lpstr>Times New Roman</vt:lpstr>
      <vt:lpstr>Arial Unicode MS</vt:lpstr>
      <vt:lpstr>仿宋</vt:lpstr>
      <vt:lpstr>EU-B1X</vt:lpstr>
      <vt:lpstr>Arial</vt:lpstr>
      <vt:lpstr>Cambria Math</vt:lpstr>
      <vt:lpstr>楷体_GB2312</vt:lpstr>
      <vt:lpstr>PMingLiU</vt:lpstr>
      <vt:lpstr>PMingLiU-ExtB</vt:lpstr>
      <vt:lpstr>Cambria Math</vt:lpstr>
      <vt:lpstr>《七彩课堂》课件模板（新）</vt:lpstr>
      <vt:lpstr>1_《七彩课堂》课件模板（新）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1306</cp:revision>
  <dcterms:created xsi:type="dcterms:W3CDTF">2016-01-14T07:05:00Z</dcterms:created>
  <dcterms:modified xsi:type="dcterms:W3CDTF">2023-04-26T05:48:33Z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C0610859C25E4110A6B06054B2A16E6D_12</vt:lpwstr>
  </property>
</Properties>
</file>