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wmf" ContentType="image/x-wmf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3"/>
  </p:sldMasterIdLst>
  <p:notesMasterIdLst>
    <p:notesMasterId r:id="rId26"/>
  </p:notesMasterIdLst>
  <p:handoutMasterIdLst>
    <p:handoutMasterId r:id="rId29"/>
  </p:handoutMasterIdLst>
  <p:sldIdLst>
    <p:sldId id="615" r:id="rId4"/>
    <p:sldId id="425" r:id="rId5"/>
    <p:sldId id="616" r:id="rId6"/>
    <p:sldId id="617" r:id="rId7"/>
    <p:sldId id="618" r:id="rId8"/>
    <p:sldId id="619" r:id="rId9"/>
    <p:sldId id="620" r:id="rId10"/>
    <p:sldId id="621" r:id="rId11"/>
    <p:sldId id="622" r:id="rId12"/>
    <p:sldId id="623" r:id="rId13"/>
    <p:sldId id="624" r:id="rId14"/>
    <p:sldId id="625" r:id="rId15"/>
    <p:sldId id="626" r:id="rId16"/>
    <p:sldId id="628" r:id="rId17"/>
    <p:sldId id="629" r:id="rId18"/>
    <p:sldId id="630" r:id="rId19"/>
    <p:sldId id="637" r:id="rId20"/>
    <p:sldId id="448" r:id="rId21"/>
    <p:sldId id="631" r:id="rId22"/>
    <p:sldId id="632" r:id="rId23"/>
    <p:sldId id="633" r:id="rId24"/>
    <p:sldId id="634" r:id="rId25"/>
    <p:sldId id="635" r:id="rId27"/>
    <p:sldId id="636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5" userDrawn="1">
          <p15:clr>
            <a:srgbClr val="A4A3A4"/>
          </p15:clr>
        </p15:guide>
        <p15:guide id="2" pos="2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77" autoAdjust="0"/>
    <p:restoredTop sz="95414" autoAdjust="0"/>
  </p:normalViewPr>
  <p:slideViewPr>
    <p:cSldViewPr snapToGrid="0" showGuides="1">
      <p:cViewPr varScale="1">
        <p:scale>
          <a:sx n="111" d="100"/>
          <a:sy n="111" d="100"/>
        </p:scale>
        <p:origin x="-216" y="-78"/>
      </p:cViewPr>
      <p:guideLst>
        <p:guide orient="horz" pos="1445"/>
        <p:guide pos="28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7" Type="http://schemas.openxmlformats.org/officeDocument/2006/relationships/image" Target="../media/image20.wmf"/><Relationship Id="rId6" Type="http://schemas.openxmlformats.org/officeDocument/2006/relationships/image" Target="../media/image19.wmf"/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85EC9E2C-971F-4B21-8BE7-422A3C2D34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2E2205D5-4C16-47DC-8122-E2D9791CB422}" type="slidenum">
              <a:rPr lang="en-US" altLang="en-US"/>
            </a:fld>
            <a:endParaRPr lang="en-US" altLang="en-US"/>
          </a:p>
        </p:txBody>
      </p:sp>
      <p:pic>
        <p:nvPicPr>
          <p:cNvPr id="60423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205D5-4C16-47DC-8122-E2D9791CB422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205D5-4C16-47DC-8122-E2D9791CB422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2.png"/><Relationship Id="rId20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5827717" y="-6200"/>
            <a:ext cx="22541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14.1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式的乘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30.wmf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3.png"/><Relationship Id="rId12" Type="http://schemas.openxmlformats.org/officeDocument/2006/relationships/image" Target="../media/image35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34.wmf"/><Relationship Id="rId1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37.wmf"/><Relationship Id="rId1" Type="http://schemas.openxmlformats.org/officeDocument/2006/relationships/oleObject" Target="../embeddings/oleObject20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11.x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2.wmf"/><Relationship Id="rId1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14.wmf"/><Relationship Id="rId18" Type="http://schemas.openxmlformats.org/officeDocument/2006/relationships/vmlDrawing" Target="../drawings/vmlDrawing4.v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21.wmf"/><Relationship Id="rId15" Type="http://schemas.openxmlformats.org/officeDocument/2006/relationships/oleObject" Target="../embeddings/oleObject13.bin"/><Relationship Id="rId14" Type="http://schemas.openxmlformats.org/officeDocument/2006/relationships/image" Target="../media/image20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9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76" name="Picture 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163" y="1241483"/>
            <a:ext cx="2218492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65" name="Text Box 2"/>
          <p:cNvSpPr txBox="1">
            <a:spLocks noChangeArrowheads="1"/>
          </p:cNvSpPr>
          <p:nvPr/>
        </p:nvSpPr>
        <p:spPr bwMode="auto">
          <a:xfrm>
            <a:off x="878965" y="641319"/>
            <a:ext cx="73925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已知一个正方体的棱长为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2×10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cm,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你能计算出它的体积是多少吗？  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             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878965" y="3246030"/>
            <a:ext cx="772814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底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数是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的乘积，虽然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是幂，但总体来看，它是积的乘方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积的乘方如何运算呢？能不能找到一个运算法则？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5305438" y="2616455"/>
            <a:ext cx="1704975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是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幂的乘方形式吗？</a:t>
            </a:r>
            <a:endParaRPr lang="zh-CN" altLang="en-US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aphicFrame>
        <p:nvGraphicFramePr>
          <p:cNvPr id="18450" name="Object 18"/>
          <p:cNvGraphicFramePr>
            <a:graphicFrameLocks noGrp="1" noChangeAspect="1"/>
          </p:cNvGraphicFramePr>
          <p:nvPr>
            <p:ph idx="4294967295"/>
          </p:nvPr>
        </p:nvGraphicFramePr>
        <p:xfrm>
          <a:off x="2029631" y="2313046"/>
          <a:ext cx="25304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605" name="" r:id="rId2" imgW="1042670" imgH="176530" progId="Equation.DSMT4">
                  <p:embed/>
                </p:oleObj>
              </mc:Choice>
              <mc:Fallback>
                <p:oleObj name="" r:id="rId2" imgW="1042670" imgH="176530" progId="Equation.DSMT4">
                  <p:embed/>
                  <p:pic>
                    <p:nvPicPr>
                      <p:cNvPr id="0" name="Object 1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9631" y="2313046"/>
                        <a:ext cx="253047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470" name="组合 1"/>
          <p:cNvGrpSpPr/>
          <p:nvPr/>
        </p:nvGrpSpPr>
        <p:grpSpPr bwMode="auto">
          <a:xfrm>
            <a:off x="0" y="-61875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47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8442" name="AutoShape 10"/>
          <p:cNvSpPr>
            <a:spLocks noChangeArrowheads="1"/>
          </p:cNvSpPr>
          <p:nvPr/>
        </p:nvSpPr>
        <p:spPr bwMode="auto">
          <a:xfrm>
            <a:off x="5143499" y="2481263"/>
            <a:ext cx="2146300" cy="901700"/>
          </a:xfrm>
          <a:prstGeom prst="wedgeEllipseCallout">
            <a:avLst>
              <a:gd name="adj1" fmla="val -77565"/>
              <a:gd name="adj2" fmla="val -50921"/>
            </a:avLst>
          </a:prstGeom>
          <a:noFill/>
          <a:ln w="9525">
            <a:solidFill>
              <a:srgbClr val="FF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zh-CN" sz="210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1" grpId="0"/>
      <p:bldP spid="18443" grpId="0"/>
      <p:bldP spid="18442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43685" y="1005296"/>
            <a:ext cx="8708046" cy="1569660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kumimoji="1" lang="en-US" altLang="zh-CN" sz="2400" dirty="0">
                <a:latin typeface="+mn-lt"/>
                <a:ea typeface="黑体" panose="02010609060101010101" pitchFamily="49" charset="-122"/>
              </a:rPr>
              <a:t>: </a:t>
            </a:r>
            <a:endParaRPr kumimoji="1" lang="en-US" altLang="zh-CN" sz="2400" dirty="0" smtClean="0">
              <a:latin typeface="+mn-lt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ea typeface="黑体" panose="02010609060101010101" pitchFamily="49" charset="-122"/>
              </a:rPr>
              <a:t>1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(2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   </a:t>
            </a:r>
            <a:r>
              <a:rPr kumimoji="1" lang="zh-CN" altLang="en-US" sz="2400" b="1" dirty="0" smtClean="0">
                <a:latin typeface="+mn-lt"/>
                <a:cs typeface="Times New Roman" panose="02020603050405020304" pitchFamily="18" charset="0"/>
              </a:rPr>
              <a:t>；                   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(–5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3  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 smtClean="0">
                <a:latin typeface="+mn-lt"/>
                <a:cs typeface="Times New Roman" panose="02020603050405020304" pitchFamily="18" charset="0"/>
              </a:rPr>
              <a:t>；</a:t>
            </a:r>
            <a:endParaRPr kumimoji="1" lang="en-US" altLang="zh-CN" sz="2400" b="1" dirty="0" smtClean="0">
              <a:latin typeface="+mn-lt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xy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 smtClean="0">
                <a:latin typeface="+mn-lt"/>
                <a:cs typeface="Times New Roman" panose="02020603050405020304" pitchFamily="18" charset="0"/>
              </a:rPr>
              <a:t>；                    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4</a:t>
            </a:r>
            <a:r>
              <a:rPr kumimoji="1"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(–2</a:t>
            </a:r>
            <a:r>
              <a:rPr kumimoji="1" lang="en-US" altLang="zh-CN" sz="2400" b="1" i="1" dirty="0" smtClean="0">
                <a:latin typeface="+mn-lt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3</a:t>
            </a:r>
            <a:r>
              <a:rPr kumimoji="1" lang="en-US" altLang="zh-CN" sz="2400" b="1" dirty="0" smtClean="0">
                <a:latin typeface="+mn-lt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baseline="30000" dirty="0" smtClean="0">
                <a:latin typeface="+mn-lt"/>
                <a:cs typeface="Times New Roman" panose="02020603050405020304" pitchFamily="18" charset="0"/>
              </a:rPr>
              <a:t>4</a:t>
            </a:r>
            <a:r>
              <a:rPr kumimoji="1" lang="en-US" altLang="zh-CN" sz="2400" b="1" dirty="0">
                <a:latin typeface="+mn-lt"/>
                <a:cs typeface="Times New Roman" panose="02020603050405020304" pitchFamily="18" charset="0"/>
              </a:rPr>
              <a:t>.</a:t>
            </a:r>
            <a:endParaRPr kumimoji="1" lang="en-US" altLang="zh-CN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1682" name="Text Box 5"/>
          <p:cNvSpPr txBox="1">
            <a:spLocks noChangeArrowheads="1"/>
          </p:cNvSpPr>
          <p:nvPr/>
        </p:nvSpPr>
        <p:spPr bwMode="auto">
          <a:xfrm>
            <a:off x="888416" y="3809365"/>
            <a:ext cx="3821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+mn-lt"/>
              <a:ea typeface="仿宋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71683" name="Text Box 12"/>
          <p:cNvSpPr txBox="1">
            <a:spLocks noChangeArrowheads="1"/>
          </p:cNvSpPr>
          <p:nvPr/>
        </p:nvSpPr>
        <p:spPr bwMode="auto">
          <a:xfrm>
            <a:off x="902703" y="3917017"/>
            <a:ext cx="4000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2400" b="1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375653" y="2669353"/>
            <a:ext cx="2509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endParaRPr lang="en-US" altLang="zh-CN" sz="2400" b="1" baseline="30000" dirty="0">
              <a:latin typeface="宋体" panose="02010600030101010101" pitchFamily="2" charset="-122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813759" y="3155128"/>
            <a:ext cx="30903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793732" y="3636683"/>
            <a:ext cx="24743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endParaRPr lang="en-US" altLang="zh-CN" sz="2400" b="1" baseline="30000" dirty="0">
              <a:latin typeface="宋体" panose="02010600030101010101" pitchFamily="2" charset="-122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791083" y="4128266"/>
            <a:ext cx="268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(4)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400" b="1" dirty="0">
                <a:latin typeface="宋体" panose="02010600030101010101" pitchFamily="2" charset="-122"/>
              </a:rPr>
              <a:t>=</a:t>
            </a:r>
            <a:endParaRPr lang="en-US" altLang="zh-CN" sz="2400" b="1" baseline="30000" dirty="0">
              <a:latin typeface="宋体" panose="02010600030101010101" pitchFamily="2" charset="-122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3816801" y="2705497"/>
            <a:ext cx="101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8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；</a:t>
            </a:r>
            <a:endParaRPr lang="zh-CN" altLang="en-US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3816801" y="3196111"/>
            <a:ext cx="1755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–125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3816801" y="3651969"/>
            <a:ext cx="1343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；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3816801" y="4192763"/>
            <a:ext cx="1128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=16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latin typeface="+mn-lt"/>
              <a:ea typeface="仿宋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2468555" y="2688319"/>
            <a:ext cx="1430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 Box 24"/>
          <p:cNvSpPr txBox="1">
            <a:spLocks noChangeArrowheads="1"/>
          </p:cNvSpPr>
          <p:nvPr/>
        </p:nvSpPr>
        <p:spPr bwMode="auto">
          <a:xfrm>
            <a:off x="2468555" y="3175683"/>
            <a:ext cx="22742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2468555" y="3670179"/>
            <a:ext cx="20955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2468555" y="4160474"/>
            <a:ext cx="16104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1701" name="组合 6"/>
          <p:cNvGrpSpPr/>
          <p:nvPr/>
        </p:nvGrpSpPr>
        <p:grpSpPr bwMode="auto">
          <a:xfrm>
            <a:off x="736600" y="581025"/>
            <a:ext cx="1858963" cy="492125"/>
            <a:chOff x="427462" y="558483"/>
            <a:chExt cx="1858351" cy="492443"/>
          </a:xfrm>
        </p:grpSpPr>
        <p:grpSp>
          <p:nvGrpSpPr>
            <p:cNvPr id="71702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2177459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2507550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837642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167733" y="-557353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3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1708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1709" name="文本框 20"/>
          <p:cNvSpPr txBox="1">
            <a:spLocks noChangeArrowheads="1"/>
          </p:cNvSpPr>
          <p:nvPr/>
        </p:nvSpPr>
        <p:spPr bwMode="auto">
          <a:xfrm>
            <a:off x="2620169" y="607489"/>
            <a:ext cx="36274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利用积的乘方进行运算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5589" y="1501212"/>
            <a:ext cx="2996726" cy="2721241"/>
          </a:xfrm>
          <a:prstGeom prst="rect">
            <a:avLst/>
          </a:prstGeom>
        </p:spPr>
      </p:pic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110590" y="2028776"/>
            <a:ext cx="2701256" cy="2192908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方法总结</a:t>
            </a:r>
            <a:r>
              <a:rPr lang="zh-CN" altLang="en-US" sz="2100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zh-CN" altLang="en-US" sz="2100" b="1" dirty="0">
                <a:latin typeface="+mn-lt"/>
              </a:rPr>
              <a:t>运用积的乘方法则进行计算时，注意每个因式都要乘方，尤其是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字母的系数不要漏乘方．</a:t>
            </a:r>
            <a:endParaRPr lang="zh-CN" altLang="en-US" sz="21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11739" y="-14054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0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文本框 99"/>
          <p:cNvSpPr txBox="1">
            <a:spLocks noChangeArrowheads="1"/>
          </p:cNvSpPr>
          <p:nvPr/>
        </p:nvSpPr>
        <p:spPr bwMode="auto">
          <a:xfrm>
            <a:off x="1289313" y="691728"/>
            <a:ext cx="7045795" cy="149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9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计算：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(–5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–(3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(–3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008014" y="3794058"/>
            <a:ext cx="6836748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60000"/>
              </a:lnSpc>
            </a:pPr>
            <a:r>
              <a:rPr lang="en-US" altLang="zh-CN" sz="2400" b="1" dirty="0" smtClean="0">
                <a:latin typeface="Times New Roman" panose="02020603050405020304" pitchFamily="18" charset="0"/>
              </a:rPr>
              <a:t>(4)(–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697783" y="2208407"/>
            <a:ext cx="5270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(1)(–5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–125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27526" y="2769916"/>
            <a:ext cx="42659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(2)–(3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18001" y="3354335"/>
            <a:ext cx="5394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(3)(–3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c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(–3)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–27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；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91" y="84124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5693287" y="1516063"/>
            <a:ext cx="671512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295" name="Text Box 7"/>
          <p:cNvSpPr txBox="1">
            <a:spLocks noChangeArrowheads="1"/>
          </p:cNvSpPr>
          <p:nvPr/>
        </p:nvSpPr>
        <p:spPr bwMode="auto">
          <a:xfrm>
            <a:off x="5813937" y="3608388"/>
            <a:ext cx="8001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√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296" name="Text Box 8"/>
          <p:cNvSpPr txBox="1">
            <a:spLocks noChangeArrowheads="1"/>
          </p:cNvSpPr>
          <p:nvPr/>
        </p:nvSpPr>
        <p:spPr bwMode="auto">
          <a:xfrm>
            <a:off x="5727471" y="2098543"/>
            <a:ext cx="9144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27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3735" name="Group 14"/>
          <p:cNvGrpSpPr/>
          <p:nvPr/>
        </p:nvGrpSpPr>
        <p:grpSpPr bwMode="auto">
          <a:xfrm>
            <a:off x="1730878" y="1543050"/>
            <a:ext cx="3078163" cy="460375"/>
            <a:chOff x="381" y="3670"/>
            <a:chExt cx="5352" cy="2406"/>
          </a:xfrm>
        </p:grpSpPr>
        <p:sp>
          <p:nvSpPr>
            <p:cNvPr id="73736" name="Rectangle 15"/>
            <p:cNvSpPr>
              <a:spLocks noChangeArrowheads="1"/>
            </p:cNvSpPr>
            <p:nvPr/>
          </p:nvSpPr>
          <p:spPr bwMode="auto">
            <a:xfrm>
              <a:off x="381" y="3670"/>
              <a:ext cx="5352" cy="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(3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cd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)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=9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c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d</a:t>
              </a:r>
              <a:r>
                <a:rPr lang="en-US" altLang="zh-CN" sz="2400" b="1" baseline="300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; </a:t>
              </a:r>
              <a:endPara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3737" name="Line 19"/>
            <p:cNvSpPr>
              <a:spLocks noChangeShapeType="1"/>
            </p:cNvSpPr>
            <p:nvPr/>
          </p:nvSpPr>
          <p:spPr bwMode="auto">
            <a:xfrm>
              <a:off x="1200" y="3792"/>
              <a:ext cx="96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3738" name="Line 23"/>
            <p:cNvSpPr>
              <a:spLocks noChangeShapeType="1"/>
            </p:cNvSpPr>
            <p:nvPr/>
          </p:nvSpPr>
          <p:spPr bwMode="auto">
            <a:xfrm>
              <a:off x="1984" y="3792"/>
              <a:ext cx="19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73739" name="Rectangle 25"/>
          <p:cNvSpPr>
            <a:spLocks noChangeArrowheads="1"/>
          </p:cNvSpPr>
          <p:nvPr/>
        </p:nvSpPr>
        <p:spPr bwMode="auto">
          <a:xfrm>
            <a:off x="1725375" y="2160455"/>
            <a:ext cx="31861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–9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3740" name="Rectangle 35"/>
          <p:cNvSpPr>
            <a:spLocks noChangeArrowheads="1"/>
          </p:cNvSpPr>
          <p:nvPr/>
        </p:nvSpPr>
        <p:spPr bwMode="auto">
          <a:xfrm>
            <a:off x="1722438" y="2840038"/>
            <a:ext cx="50388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(–2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–8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;   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0354" name="Text Box 66"/>
          <p:cNvSpPr txBox="1">
            <a:spLocks noChangeArrowheads="1"/>
          </p:cNvSpPr>
          <p:nvPr/>
        </p:nvSpPr>
        <p:spPr bwMode="auto">
          <a:xfrm>
            <a:off x="5755199" y="2827338"/>
            <a:ext cx="9144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0359" name="Picture 7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194" y="1519361"/>
            <a:ext cx="1055687" cy="44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140360" name="Picture 7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52" y="2116005"/>
            <a:ext cx="647700" cy="444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140361" name="Picture 7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843" y="2856534"/>
            <a:ext cx="1362075" cy="500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</p:pic>
      <p:sp>
        <p:nvSpPr>
          <p:cNvPr id="73746" name="Rectangle 55"/>
          <p:cNvSpPr>
            <a:spLocks noChangeArrowheads="1"/>
          </p:cNvSpPr>
          <p:nvPr/>
        </p:nvSpPr>
        <p:spPr bwMode="auto">
          <a:xfrm>
            <a:off x="1636978" y="3561504"/>
            <a:ext cx="38817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(–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               </a:t>
            </a:r>
            <a:endParaRPr lang="en-US" altLang="zh-CN" sz="2400" b="1" baseline="300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62633" y="746901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下面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的计算对不对？如果不对，怎样改正？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678542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2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500"/>
                                        <p:tgtEl>
                                          <p:spTgt spid="140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140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4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4" grpId="0"/>
      <p:bldP spid="140295" grpId="0"/>
      <p:bldP spid="140296" grpId="0"/>
      <p:bldP spid="1403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82713" y="1174022"/>
            <a:ext cx="175881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例</a:t>
            </a:r>
            <a:r>
              <a:rPr kumimoji="1"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kumimoji="1" lang="en-US" altLang="zh-CN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  <a:sym typeface="+mn-ea"/>
              </a:rPr>
              <a:t>计算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  <a:sym typeface="+mn-ea"/>
              </a:rPr>
              <a:t>: </a:t>
            </a:r>
            <a:endParaRPr kumimoji="1"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4754" name="文本框 99"/>
          <p:cNvSpPr txBox="1">
            <a:spLocks noChangeArrowheads="1"/>
          </p:cNvSpPr>
          <p:nvPr/>
        </p:nvSpPr>
        <p:spPr bwMode="auto">
          <a:xfrm>
            <a:off x="1382713" y="1588360"/>
            <a:ext cx="464820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</a:rPr>
              <a:t>1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latin typeface="+mn-lt"/>
              </a:rPr>
              <a:t> –4</a:t>
            </a:r>
            <a:r>
              <a:rPr lang="en-US" altLang="zh-CN" sz="2100" b="1" i="1" dirty="0" smtClean="0">
                <a:latin typeface="+mn-lt"/>
              </a:rPr>
              <a:t>xy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·(</a:t>
            </a:r>
            <a:r>
              <a:rPr lang="en-US" altLang="zh-CN" sz="2100" b="1" i="1" dirty="0" smtClean="0">
                <a:latin typeface="+mn-lt"/>
              </a:rPr>
              <a:t>xy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·(–2</a:t>
            </a:r>
            <a:r>
              <a:rPr lang="en-US" altLang="zh-CN" sz="2100" b="1" i="1" dirty="0" smtClean="0">
                <a:latin typeface="+mn-lt"/>
              </a:rPr>
              <a:t>x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3</a:t>
            </a:r>
            <a:r>
              <a:rPr lang="zh-CN" altLang="en-US" sz="2100" b="1" dirty="0">
                <a:latin typeface="+mn-lt"/>
              </a:rPr>
              <a:t>；</a:t>
            </a:r>
            <a:endParaRPr lang="zh-CN" altLang="en-US" sz="21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</a:rPr>
              <a:t>2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100" b="1" dirty="0" smtClean="0">
                <a:latin typeface="+mn-lt"/>
              </a:rPr>
              <a:t> (–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baseline="30000" dirty="0" smtClean="0">
                <a:latin typeface="+mn-lt"/>
              </a:rPr>
              <a:t>3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en-US" altLang="zh-CN" sz="2100" b="1" baseline="30000" dirty="0" smtClean="0">
                <a:latin typeface="+mn-lt"/>
              </a:rPr>
              <a:t>6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zh-CN" altLang="en-US" sz="2100" b="1" dirty="0" smtClean="0">
                <a:latin typeface="+mn-lt"/>
              </a:rPr>
              <a:t>＋</a:t>
            </a:r>
            <a:r>
              <a:rPr lang="en-US" altLang="zh-CN" sz="2100" b="1" dirty="0" smtClean="0">
                <a:latin typeface="+mn-lt"/>
              </a:rPr>
              <a:t>(–</a:t>
            </a:r>
            <a:r>
              <a:rPr lang="en-US" altLang="zh-CN" sz="2100" b="1" i="1" dirty="0" smtClean="0">
                <a:latin typeface="+mn-lt"/>
              </a:rPr>
              <a:t>a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r>
              <a:rPr lang="en-US" altLang="zh-CN" sz="2100" b="1" i="1" dirty="0" smtClean="0">
                <a:latin typeface="+mn-lt"/>
              </a:rPr>
              <a:t>b</a:t>
            </a:r>
            <a:r>
              <a:rPr lang="en-US" altLang="zh-CN" sz="2100" b="1" baseline="30000" dirty="0" smtClean="0">
                <a:latin typeface="+mn-lt"/>
              </a:rPr>
              <a:t>4</a:t>
            </a:r>
            <a:r>
              <a:rPr lang="en-US" altLang="zh-CN" sz="2100" b="1" dirty="0" smtClean="0">
                <a:latin typeface="+mn-lt"/>
              </a:rPr>
              <a:t>)</a:t>
            </a:r>
            <a:r>
              <a:rPr lang="en-US" altLang="zh-CN" sz="2100" b="1" baseline="30000" dirty="0" smtClean="0">
                <a:latin typeface="+mn-lt"/>
              </a:rPr>
              <a:t>3</a:t>
            </a:r>
            <a:r>
              <a:rPr lang="en-US" altLang="zh-CN" sz="2100" b="1" dirty="0">
                <a:latin typeface="+mn-lt"/>
              </a:rPr>
              <a:t>.</a:t>
            </a:r>
            <a:endParaRPr lang="en-US" altLang="zh-CN" sz="2100" b="1" baseline="30000" dirty="0">
              <a:latin typeface="+mn-lt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384300" y="2725010"/>
            <a:ext cx="6828522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1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4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·(–8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                        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=[–4×(–8)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]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1+2+6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2+4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06713" y="3790222"/>
            <a:ext cx="113204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en-US" sz="2100" b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32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x</a:t>
            </a:r>
            <a:r>
              <a:rPr lang="en-US" altLang="zh-CN" sz="2100" b="1" baseline="3000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9</a:t>
            </a:r>
            <a:r>
              <a:rPr lang="en-US" altLang="zh-CN" sz="2100" b="1" i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y</a:t>
            </a:r>
            <a:r>
              <a:rPr lang="en-US" altLang="zh-CN" sz="2100" b="1" baseline="3000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6</a:t>
            </a:r>
            <a:r>
              <a:rPr lang="en-US" altLang="zh-CN" sz="2100" b="1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;</a:t>
            </a:r>
            <a:endParaRPr lang="en-US" altLang="zh-CN" sz="2100" b="1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" name="Text Box 13"/>
          <p:cNvSpPr txBox="1">
            <a:spLocks noChangeArrowheads="1"/>
          </p:cNvSpPr>
          <p:nvPr/>
        </p:nvSpPr>
        <p:spPr bwMode="auto">
          <a:xfrm>
            <a:off x="1949572" y="4278473"/>
            <a:ext cx="344011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黑体" panose="02010609060101010101" pitchFamily="49" charset="-122"/>
              </a:rPr>
              <a:t>=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baseline="30000" dirty="0">
                <a:latin typeface="+mn-lt"/>
              </a:rPr>
              <a:t>6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baseline="30000" dirty="0">
                <a:latin typeface="+mn-lt"/>
              </a:rPr>
              <a:t>12</a:t>
            </a:r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+(–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6</a:t>
            </a:r>
            <a:r>
              <a:rPr lang="en-US" altLang="zh-CN" sz="2100" b="1" i="1" dirty="0" smtClean="0">
                <a:latin typeface="+mn-lt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 smtClean="0">
                <a:latin typeface="+mn-lt"/>
                <a:sym typeface="宋体" panose="02010600030101010101" pitchFamily="2" charset="-122"/>
              </a:rPr>
              <a:t>12</a:t>
            </a:r>
            <a:r>
              <a:rPr lang="en-US" altLang="zh-CN" sz="2100" b="1" dirty="0" smtClean="0">
                <a:latin typeface="+mn-lt"/>
                <a:sym typeface="宋体" panose="02010600030101010101" pitchFamily="2" charset="-122"/>
              </a:rPr>
              <a:t>)</a:t>
            </a:r>
            <a:endParaRPr lang="en-US" altLang="zh-CN" sz="2100" b="1" baseline="30000" dirty="0"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403325" y="4300870"/>
            <a:ext cx="5629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  <a:sym typeface="宋体" panose="02010600030101010101" pitchFamily="2" charset="-122"/>
              </a:rPr>
              <a:t>=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4763" name="组合 6"/>
          <p:cNvGrpSpPr/>
          <p:nvPr/>
        </p:nvGrpSpPr>
        <p:grpSpPr bwMode="auto">
          <a:xfrm>
            <a:off x="736600" y="495300"/>
            <a:ext cx="1858963" cy="492125"/>
            <a:chOff x="427462" y="558483"/>
            <a:chExt cx="1858351" cy="491808"/>
          </a:xfrm>
        </p:grpSpPr>
        <p:grpSp>
          <p:nvGrpSpPr>
            <p:cNvPr id="7476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b="1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7477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>
                  <a:solidFill>
                    <a:schemeClr val="bg1"/>
                  </a:solidFill>
                  <a:latin typeface="+mn-lt"/>
                </a:rPr>
                <a:t>2</a:t>
              </a:r>
              <a:endParaRPr lang="en-US" altLang="zh-CN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74771" name="文本框 13"/>
          <p:cNvSpPr txBox="1">
            <a:spLocks noChangeArrowheads="1"/>
          </p:cNvSpPr>
          <p:nvPr/>
        </p:nvSpPr>
        <p:spPr bwMode="auto">
          <a:xfrm>
            <a:off x="2595563" y="511968"/>
            <a:ext cx="39481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49" charset="-122"/>
              </a:rPr>
              <a:t>含有积的乘方的混合运算</a:t>
            </a:r>
            <a:endParaRPr lang="zh-CN" altLang="en-US" sz="24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46575" y="4276732"/>
            <a:ext cx="231972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=[1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</a:rPr>
              <a:t>+(–1)]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a</a:t>
            </a:r>
            <a:r>
              <a:rPr lang="en-US" altLang="zh-CN" sz="2000" b="1" baseline="30000" dirty="0">
                <a:solidFill>
                  <a:srgbClr val="FF0000"/>
                </a:solidFill>
                <a:latin typeface="+mn-lt"/>
              </a:rPr>
              <a:t>6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b</a:t>
            </a:r>
            <a:r>
              <a:rPr lang="en-US" altLang="zh-CN" sz="2000" b="1" baseline="30000" dirty="0">
                <a:solidFill>
                  <a:srgbClr val="FF0000"/>
                </a:solidFill>
                <a:latin typeface="+mn-lt"/>
              </a:rPr>
              <a:t>12</a:t>
            </a:r>
            <a:endParaRPr lang="en-US" altLang="zh-CN" sz="2000" b="1" baseline="30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913" y="1068981"/>
            <a:ext cx="2996726" cy="2721241"/>
          </a:xfrm>
          <a:prstGeom prst="rect">
            <a:avLst/>
          </a:prstGeom>
        </p:spPr>
      </p:pic>
      <p:sp>
        <p:nvSpPr>
          <p:cNvPr id="28" name="文本框 99"/>
          <p:cNvSpPr txBox="1">
            <a:spLocks noChangeArrowheads="1"/>
          </p:cNvSpPr>
          <p:nvPr/>
        </p:nvSpPr>
        <p:spPr bwMode="auto">
          <a:xfrm>
            <a:off x="6188097" y="1552356"/>
            <a:ext cx="2682357" cy="2192908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方法总结：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涉及积的乘方的混合运算，一般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先算积的乘方，再算乘法，最后算加减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，然后合并同类项．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11739" y="-48238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13" grpId="0"/>
      <p:bldP spid="28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文本框 1"/>
          <p:cNvSpPr txBox="1">
            <a:spLocks noChangeArrowheads="1"/>
          </p:cNvSpPr>
          <p:nvPr/>
        </p:nvSpPr>
        <p:spPr bwMode="auto">
          <a:xfrm>
            <a:off x="1382713" y="1145666"/>
            <a:ext cx="4889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如何简便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(0.04)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2004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×[(–5)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2004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]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511" name="文本框 21510"/>
          <p:cNvSpPr txBox="1">
            <a:spLocks noChangeArrowheads="1"/>
          </p:cNvSpPr>
          <p:nvPr/>
        </p:nvSpPr>
        <p:spPr bwMode="auto">
          <a:xfrm>
            <a:off x="1164439" y="2182386"/>
            <a:ext cx="3372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=(0.2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2004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× 5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4008</a:t>
            </a:r>
            <a:endParaRPr lang="en-US" altLang="zh-CN" sz="24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512" name="文本框 21511"/>
          <p:cNvSpPr txBox="1">
            <a:spLocks noChangeArrowheads="1"/>
          </p:cNvSpPr>
          <p:nvPr/>
        </p:nvSpPr>
        <p:spPr bwMode="auto">
          <a:xfrm>
            <a:off x="1164439" y="2687211"/>
            <a:ext cx="3847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=(0.2)</a:t>
            </a:r>
            <a:r>
              <a:rPr lang="en-US" altLang="zh-CN" sz="2400" b="1" baseline="30000" dirty="0" smtClean="0">
                <a:latin typeface="+mn-lt"/>
              </a:rPr>
              <a:t>4008</a:t>
            </a:r>
            <a:r>
              <a:rPr lang="en-US" altLang="zh-CN" sz="2400" b="1" dirty="0" smtClean="0"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× 5</a:t>
            </a:r>
            <a:r>
              <a:rPr lang="en-US" altLang="zh-CN" sz="2400" b="1" baseline="30000" dirty="0">
                <a:latin typeface="+mn-lt"/>
              </a:rPr>
              <a:t>4008</a:t>
            </a:r>
            <a:endParaRPr lang="en-US" altLang="zh-CN" sz="2400" b="1" baseline="30000" dirty="0">
              <a:latin typeface="+mn-lt"/>
            </a:endParaRPr>
          </a:p>
        </p:txBody>
      </p:sp>
      <p:sp>
        <p:nvSpPr>
          <p:cNvPr id="21513" name="文本框 21512"/>
          <p:cNvSpPr txBox="1">
            <a:spLocks noChangeArrowheads="1"/>
          </p:cNvSpPr>
          <p:nvPr/>
        </p:nvSpPr>
        <p:spPr bwMode="auto">
          <a:xfrm>
            <a:off x="1164439" y="3212673"/>
            <a:ext cx="2951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+mn-lt"/>
              </a:rPr>
              <a:t>=(0.2 </a:t>
            </a:r>
            <a:r>
              <a:rPr lang="en-US" altLang="zh-CN" sz="2400" b="1" dirty="0">
                <a:latin typeface="+mn-lt"/>
              </a:rPr>
              <a:t>×</a:t>
            </a:r>
            <a:r>
              <a:rPr lang="en-US" altLang="zh-CN" sz="2400" b="1" dirty="0" smtClean="0">
                <a:latin typeface="+mn-lt"/>
              </a:rPr>
              <a:t>5)</a:t>
            </a:r>
            <a:r>
              <a:rPr lang="en-US" altLang="zh-CN" sz="2400" b="1" baseline="30000" dirty="0" smtClean="0">
                <a:latin typeface="+mn-lt"/>
              </a:rPr>
              <a:t>4008</a:t>
            </a:r>
            <a:endParaRPr lang="en-US" altLang="zh-CN" sz="2400" b="1" baseline="30000" dirty="0">
              <a:latin typeface="+mn-lt"/>
            </a:endParaRPr>
          </a:p>
        </p:txBody>
      </p:sp>
      <p:sp>
        <p:nvSpPr>
          <p:cNvPr id="21514" name="文本框 21513"/>
          <p:cNvSpPr txBox="1">
            <a:spLocks noChangeArrowheads="1"/>
          </p:cNvSpPr>
          <p:nvPr/>
        </p:nvSpPr>
        <p:spPr bwMode="auto">
          <a:xfrm>
            <a:off x="1164439" y="3730198"/>
            <a:ext cx="10874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=1</a:t>
            </a:r>
            <a:r>
              <a:rPr lang="en-US" altLang="zh-CN" sz="2400" b="1" baseline="30000">
                <a:solidFill>
                  <a:srgbClr val="FF0000"/>
                </a:solidFill>
                <a:latin typeface="+mn-lt"/>
              </a:rPr>
              <a:t>4008</a:t>
            </a:r>
            <a:endParaRPr lang="en-US" altLang="zh-CN" sz="2400" b="1" baseline="3000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515" name="文本框 21514"/>
          <p:cNvSpPr txBox="1">
            <a:spLocks noChangeArrowheads="1"/>
          </p:cNvSpPr>
          <p:nvPr/>
        </p:nvSpPr>
        <p:spPr bwMode="auto">
          <a:xfrm>
            <a:off x="1081889" y="1702961"/>
            <a:ext cx="39297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(0.04)</a:t>
            </a:r>
            <a:r>
              <a:rPr lang="en-US" altLang="zh-CN" sz="2400" b="1" baseline="30000" dirty="0" smtClean="0">
                <a:latin typeface="+mn-lt"/>
              </a:rPr>
              <a:t>2004</a:t>
            </a:r>
            <a:r>
              <a:rPr lang="en-US" altLang="zh-CN" sz="2400" b="1" dirty="0" smtClean="0">
                <a:latin typeface="+mn-lt"/>
              </a:rPr>
              <a:t>×[(–5)</a:t>
            </a:r>
            <a:r>
              <a:rPr lang="en-US" altLang="zh-CN" sz="2400" b="1" baseline="30000" dirty="0" smtClean="0">
                <a:latin typeface="+mn-lt"/>
              </a:rPr>
              <a:t>2004</a:t>
            </a:r>
            <a:r>
              <a:rPr lang="en-US" altLang="zh-CN" sz="2400" b="1" dirty="0" smtClean="0">
                <a:latin typeface="+mn-lt"/>
              </a:rPr>
              <a:t>]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baseline="30000" dirty="0">
              <a:latin typeface="+mn-lt"/>
            </a:endParaRPr>
          </a:p>
        </p:txBody>
      </p:sp>
      <p:sp>
        <p:nvSpPr>
          <p:cNvPr id="21521" name="文本框 21520"/>
          <p:cNvSpPr txBox="1">
            <a:spLocks noChangeArrowheads="1"/>
          </p:cNvSpPr>
          <p:nvPr/>
        </p:nvSpPr>
        <p:spPr bwMode="auto">
          <a:xfrm>
            <a:off x="1164439" y="4163586"/>
            <a:ext cx="715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+mn-lt"/>
              </a:rPr>
              <a:t>=1.</a:t>
            </a:r>
            <a:endParaRPr lang="en-US" altLang="zh-CN" sz="24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9500" y="1707867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解法一：</a:t>
            </a:r>
            <a:endParaRPr lang="zh-CN" altLang="en-US" sz="21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5541" name="文本框 65540"/>
          <p:cNvSpPr txBox="1">
            <a:spLocks noChangeArrowheads="1"/>
          </p:cNvSpPr>
          <p:nvPr/>
        </p:nvSpPr>
        <p:spPr bwMode="auto">
          <a:xfrm>
            <a:off x="5399088" y="2332038"/>
            <a:ext cx="37752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=(0.04)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2004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</a:rPr>
              <a:t>×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[(–5)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</a:rPr>
              <a:t>]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</a:rPr>
              <a:t>2004</a:t>
            </a:r>
            <a:endParaRPr lang="en-US" altLang="zh-CN" sz="2100" b="1" baseline="30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542" name="文本框 65541"/>
          <p:cNvSpPr txBox="1">
            <a:spLocks noChangeArrowheads="1"/>
          </p:cNvSpPr>
          <p:nvPr/>
        </p:nvSpPr>
        <p:spPr bwMode="auto">
          <a:xfrm>
            <a:off x="5399087" y="3465513"/>
            <a:ext cx="32085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</a:rPr>
              <a:t>=(0.04×25)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endParaRPr lang="en-US" altLang="zh-CN" sz="2100" b="1" baseline="30000" dirty="0">
              <a:latin typeface="+mn-lt"/>
            </a:endParaRPr>
          </a:p>
        </p:txBody>
      </p:sp>
      <p:sp>
        <p:nvSpPr>
          <p:cNvPr id="65543" name="文本框 65542"/>
          <p:cNvSpPr txBox="1">
            <a:spLocks noChangeArrowheads="1"/>
          </p:cNvSpPr>
          <p:nvPr/>
        </p:nvSpPr>
        <p:spPr bwMode="auto">
          <a:xfrm>
            <a:off x="5399088" y="4005263"/>
            <a:ext cx="98266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=1</a:t>
            </a:r>
            <a:r>
              <a:rPr lang="en-US" altLang="zh-CN" sz="2100" b="1" baseline="30000">
                <a:solidFill>
                  <a:srgbClr val="FF0000"/>
                </a:solidFill>
                <a:latin typeface="+mn-lt"/>
              </a:rPr>
              <a:t>2004</a:t>
            </a:r>
            <a:endParaRPr lang="en-US" altLang="zh-CN" sz="2100" b="1" baseline="3000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544" name="文本框 65543"/>
          <p:cNvSpPr txBox="1">
            <a:spLocks noChangeArrowheads="1"/>
          </p:cNvSpPr>
          <p:nvPr/>
        </p:nvSpPr>
        <p:spPr bwMode="auto">
          <a:xfrm>
            <a:off x="5397501" y="4491038"/>
            <a:ext cx="12573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+mn-lt"/>
              </a:rPr>
              <a:t>=1.</a:t>
            </a:r>
            <a:endParaRPr lang="en-US" altLang="zh-CN" sz="21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65545" name="矩形 65544"/>
          <p:cNvSpPr>
            <a:spLocks noChangeArrowheads="1"/>
          </p:cNvSpPr>
          <p:nvPr/>
        </p:nvSpPr>
        <p:spPr bwMode="auto">
          <a:xfrm>
            <a:off x="5399088" y="2925763"/>
            <a:ext cx="361302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+mn-lt"/>
              </a:rPr>
              <a:t>= </a:t>
            </a:r>
            <a:r>
              <a:rPr lang="en-US" altLang="zh-CN" sz="2100" b="1" dirty="0" smtClean="0">
                <a:latin typeface="+mn-lt"/>
              </a:rPr>
              <a:t>(0.04)</a:t>
            </a:r>
            <a:r>
              <a:rPr lang="en-US" altLang="zh-CN" sz="2100" b="1" baseline="30000" dirty="0" smtClean="0">
                <a:latin typeface="+mn-lt"/>
              </a:rPr>
              <a:t>2004 </a:t>
            </a:r>
            <a:r>
              <a:rPr lang="en-US" altLang="zh-CN" sz="2100" b="1" dirty="0" smtClean="0">
                <a:latin typeface="+mn-lt"/>
              </a:rPr>
              <a:t>×(25)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r>
              <a:rPr lang="en-US" altLang="zh-CN" sz="2100" b="1" dirty="0" smtClean="0">
                <a:latin typeface="+mn-lt"/>
              </a:rPr>
              <a:t> 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65547" name="文本框 65546"/>
          <p:cNvSpPr txBox="1">
            <a:spLocks noChangeArrowheads="1"/>
          </p:cNvSpPr>
          <p:nvPr/>
        </p:nvSpPr>
        <p:spPr bwMode="auto">
          <a:xfrm>
            <a:off x="5408613" y="1747838"/>
            <a:ext cx="35024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+mn-lt"/>
              </a:rPr>
              <a:t> </a:t>
            </a:r>
            <a:r>
              <a:rPr lang="en-US" altLang="zh-CN" sz="2100" b="1" dirty="0" smtClean="0">
                <a:latin typeface="+mn-lt"/>
              </a:rPr>
              <a:t>(0.04)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r>
              <a:rPr lang="en-US" altLang="zh-CN" sz="2100" b="1" dirty="0" smtClean="0">
                <a:latin typeface="+mn-lt"/>
              </a:rPr>
              <a:t>×[(–5)</a:t>
            </a:r>
            <a:r>
              <a:rPr lang="en-US" altLang="zh-CN" sz="2100" b="1" baseline="30000" dirty="0" smtClean="0">
                <a:latin typeface="+mn-lt"/>
              </a:rPr>
              <a:t>2004</a:t>
            </a:r>
            <a:r>
              <a:rPr lang="en-US" altLang="zh-CN" sz="2100" b="1" dirty="0" smtClean="0">
                <a:latin typeface="+mn-lt"/>
              </a:rPr>
              <a:t>]</a:t>
            </a:r>
            <a:r>
              <a:rPr lang="en-US" altLang="zh-CN" sz="2100" b="1" baseline="30000" dirty="0" smtClean="0">
                <a:latin typeface="+mn-lt"/>
              </a:rPr>
              <a:t>2</a:t>
            </a:r>
            <a:endParaRPr lang="en-US" altLang="zh-CN" sz="2100" b="1" baseline="30000" dirty="0">
              <a:latin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442531" y="1762261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</a:rPr>
              <a:t>解法二：</a:t>
            </a:r>
            <a:endParaRPr lang="zh-CN" altLang="en-US" sz="2100" b="1" baseline="30000" dirty="0">
              <a:solidFill>
                <a:srgbClr val="0000FF"/>
              </a:solidFill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446726" y="456115"/>
            <a:ext cx="1599743" cy="654879"/>
            <a:chOff x="383119" y="652379"/>
            <a:chExt cx="1599743" cy="654878"/>
          </a:xfrm>
        </p:grpSpPr>
        <p:grpSp>
          <p:nvGrpSpPr>
            <p:cNvPr id="27" name="组合 26"/>
            <p:cNvGrpSpPr/>
            <p:nvPr/>
          </p:nvGrpSpPr>
          <p:grpSpPr>
            <a:xfrm>
              <a:off x="835070" y="764930"/>
              <a:ext cx="1147792" cy="438801"/>
              <a:chOff x="835070" y="764930"/>
              <a:chExt cx="1147792" cy="438801"/>
            </a:xfrm>
          </p:grpSpPr>
          <p:sp>
            <p:nvSpPr>
              <p:cNvPr id="29" name="流程图: 库存数据 28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b="1" kern="0" dirty="0" smtClean="0">
                  <a:solidFill>
                    <a:prstClr val="white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979562" y="783109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+mn-lt"/>
                    <a:ea typeface="黑体" panose="02010609060101010101" pitchFamily="49" charset="-122"/>
                  </a:rPr>
                  <a:t>议一议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8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>
              <a:fillRect/>
            </a:stretch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  <p:bldP spid="21512" grpId="0"/>
      <p:bldP spid="21513" grpId="0"/>
      <p:bldP spid="21514" grpId="0"/>
      <p:bldP spid="21515" grpId="0"/>
      <p:bldP spid="21521" grpId="0"/>
      <p:bldP spid="4" grpId="0"/>
      <p:bldP spid="65541" grpId="0"/>
      <p:bldP spid="65542" grpId="0"/>
      <p:bldP spid="65543" grpId="0"/>
      <p:bldP spid="65544" grpId="0"/>
      <p:bldP spid="65545" grpId="0"/>
      <p:bldP spid="65547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2608"/>
            <a:ext cx="8593137" cy="4560891"/>
            <a:chOff x="157163" y="582609"/>
            <a:chExt cx="8593137" cy="4148782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4148779"/>
              <a:chOff x="-3593057" y="1567519"/>
              <a:chExt cx="8776917" cy="4129907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412990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426128" y="1199966"/>
            <a:ext cx="6451134" cy="2862322"/>
          </a:xfrm>
          <a:prstGeom prst="rect">
            <a:avLst/>
          </a:prstGeom>
          <a:noFill/>
          <a:ln w="25400">
            <a:noFill/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①</a:t>
            </a:r>
            <a:r>
              <a:rPr lang="zh-CN" altLang="en-US" sz="2400" b="1" dirty="0">
                <a:latin typeface="+mn-lt"/>
              </a:rPr>
              <a:t>逆用积的乘方公式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n-lt"/>
              </a:rPr>
              <a:t>n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</a:rPr>
              <a:t>·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i="1" baseline="30000" dirty="0" err="1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i="1" baseline="30000" dirty="0" smtClean="0">
                <a:solidFill>
                  <a:srgbClr val="FF0000"/>
                </a:solidFill>
                <a:latin typeface="+mn-lt"/>
              </a:rPr>
              <a:t>n</a:t>
            </a:r>
            <a:r>
              <a:rPr lang="zh-CN" altLang="en-US" sz="2400" b="1" dirty="0">
                <a:latin typeface="+mn-lt"/>
              </a:rPr>
              <a:t>，要灵活运用，对于不符合公式的形式，要通过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恒等变形</a:t>
            </a:r>
            <a:r>
              <a:rPr lang="zh-CN" altLang="en-US" sz="2400" b="1" dirty="0">
                <a:latin typeface="+mn-lt"/>
              </a:rPr>
              <a:t>，转化为公式的形式</a:t>
            </a:r>
            <a:r>
              <a:rPr lang="zh-CN" altLang="en-US" sz="2400" b="1" dirty="0" smtClean="0">
                <a:latin typeface="+mn-lt"/>
              </a:rPr>
              <a:t>．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</a:rPr>
              <a:t>②</a:t>
            </a:r>
            <a:r>
              <a:rPr lang="zh-CN" altLang="en-US" sz="2400" b="1" dirty="0">
                <a:latin typeface="+mn-lt"/>
              </a:rPr>
              <a:t>一般转化为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底数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乘积是一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个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正整数</a:t>
            </a:r>
            <a:r>
              <a:rPr lang="en-US" altLang="zh-CN" sz="2400" b="1" dirty="0" smtClean="0">
                <a:latin typeface="+mn-lt"/>
              </a:rPr>
              <a:t>,</a:t>
            </a:r>
            <a:r>
              <a:rPr lang="zh-CN" altLang="en-US" sz="2400" b="1" dirty="0" smtClean="0">
                <a:latin typeface="+mn-lt"/>
              </a:rPr>
              <a:t>再进行幂</a:t>
            </a:r>
            <a:r>
              <a:rPr lang="zh-CN" altLang="en-US" sz="2400" b="1" dirty="0">
                <a:latin typeface="+mn-lt"/>
              </a:rPr>
              <a:t>的计算较简便</a:t>
            </a:r>
            <a:r>
              <a:rPr lang="en-US" altLang="zh-CN" sz="2400" b="1" dirty="0">
                <a:latin typeface="+mn-lt"/>
              </a:rPr>
              <a:t>.</a:t>
            </a:r>
            <a:endParaRPr lang="en-US" altLang="zh-CN" sz="2400" b="1" dirty="0">
              <a:latin typeface="+mn-lt"/>
            </a:endParaRPr>
          </a:p>
        </p:txBody>
      </p:sp>
      <p:grpSp>
        <p:nvGrpSpPr>
          <p:cNvPr id="19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2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2799279" y="1391294"/>
          <a:ext cx="1682293" cy="925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53" name="Equation" r:id="rId1" imgW="23774400" imgH="13106400" progId="Equation.DSMT4">
                  <p:embed/>
                </p:oleObj>
              </mc:Choice>
              <mc:Fallback>
                <p:oleObj name="Equation" r:id="rId1" imgW="23774400" imgH="131064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9279" y="1391294"/>
                        <a:ext cx="1682293" cy="9250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438200" y="1622964"/>
            <a:ext cx="16624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6" name="Object 3"/>
          <p:cNvGraphicFramePr>
            <a:graphicFrameLocks noChangeAspect="1"/>
          </p:cNvGraphicFramePr>
          <p:nvPr/>
        </p:nvGraphicFramePr>
        <p:xfrm>
          <a:off x="2805783" y="2342992"/>
          <a:ext cx="1413879" cy="858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54" name="" r:id="rId3" imgW="774065" imgH="469900" progId="Equation.DSMT4">
                  <p:embed/>
                </p:oleObj>
              </mc:Choice>
              <mc:Fallback>
                <p:oleObj name="" r:id="rId3" imgW="774065" imgH="4699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5783" y="2342992"/>
                        <a:ext cx="1413879" cy="8584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/>
        </p:nvGraphicFramePr>
        <p:xfrm>
          <a:off x="4255507" y="2326213"/>
          <a:ext cx="1717456" cy="804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55" name="" r:id="rId5" imgW="1002665" imgH="469900" progId="Equation.DSMT4">
                  <p:embed/>
                </p:oleObj>
              </mc:Choice>
              <mc:Fallback>
                <p:oleObj name="" r:id="rId5" imgW="1002665" imgH="469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5507" y="2326213"/>
                        <a:ext cx="1717456" cy="8044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5"/>
          <p:cNvGraphicFramePr>
            <a:graphicFrameLocks noChangeAspect="1"/>
          </p:cNvGraphicFramePr>
          <p:nvPr/>
        </p:nvGraphicFramePr>
        <p:xfrm>
          <a:off x="2751138" y="3446303"/>
          <a:ext cx="1745361" cy="8704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56" name="" r:id="rId7" imgW="939800" imgH="469900" progId="Equation.DSMT4">
                  <p:embed/>
                </p:oleObj>
              </mc:Choice>
              <mc:Fallback>
                <p:oleObj name="" r:id="rId7" imgW="939800" imgH="4699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1138" y="3446303"/>
                        <a:ext cx="1745361" cy="8704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4649788" y="3714591"/>
          <a:ext cx="62865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657" name="" r:id="rId9" imgW="280035" imgH="177800" progId="Equation.DSMT4">
                  <p:embed/>
                </p:oleObj>
              </mc:Choice>
              <mc:Fallback>
                <p:oleObj name="" r:id="rId9" imgW="280035" imgH="177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9788" y="3714591"/>
                        <a:ext cx="628650" cy="400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004931" y="459908"/>
            <a:ext cx="2843315" cy="809625"/>
            <a:chOff x="1004931" y="459908"/>
            <a:chExt cx="2843315" cy="809625"/>
          </a:xfrm>
        </p:grpSpPr>
        <p:graphicFrame>
          <p:nvGraphicFramePr>
            <p:cNvPr id="78849" name="Object 1"/>
            <p:cNvGraphicFramePr>
              <a:graphicFrameLocks noChangeAspect="1"/>
            </p:cNvGraphicFramePr>
            <p:nvPr/>
          </p:nvGraphicFramePr>
          <p:xfrm>
            <a:off x="2690959" y="459908"/>
            <a:ext cx="1157287" cy="809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9658" name="" r:id="rId11" imgW="673100" imgH="469900" progId="Equation.DSMT4">
                    <p:embed/>
                  </p:oleObj>
                </mc:Choice>
                <mc:Fallback>
                  <p:oleObj name="" r:id="rId11" imgW="673100" imgH="469900" progId="Equation.DSMT4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0959" y="459908"/>
                          <a:ext cx="1157287" cy="8096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8856" name="矩形 12"/>
            <p:cNvSpPr>
              <a:spLocks noChangeArrowheads="1"/>
            </p:cNvSpPr>
            <p:nvPr/>
          </p:nvSpPr>
          <p:spPr bwMode="auto">
            <a:xfrm>
              <a:off x="1004931" y="685747"/>
              <a:ext cx="152157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2E75B6"/>
                  </a:solidFill>
                  <a:latin typeface="+mn-lt"/>
                  <a:ea typeface="楷体" panose="02010609060101010101" pitchFamily="49" charset="-122"/>
                </a:rPr>
                <a:t>     </a:t>
              </a:r>
              <a:r>
                <a:rPr lang="en-US" altLang="zh-CN" sz="2400" b="1" dirty="0">
                  <a:solidFill>
                    <a:srgbClr val="0000FF"/>
                  </a:solidFill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计算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:  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65290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1" name="组合 2"/>
          <p:cNvGrpSpPr/>
          <p:nvPr/>
        </p:nvGrpSpPr>
        <p:grpSpPr bwMode="auto">
          <a:xfrm>
            <a:off x="-11739" y="-56784"/>
            <a:ext cx="2006600" cy="477202"/>
            <a:chOff x="123" y="40"/>
            <a:chExt cx="3160" cy="751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6" name="文本框 6"/>
          <p:cNvSpPr txBox="1">
            <a:spLocks noChangeArrowheads="1"/>
          </p:cNvSpPr>
          <p:nvPr/>
        </p:nvSpPr>
        <p:spPr bwMode="auto">
          <a:xfrm>
            <a:off x="1004931" y="2873444"/>
            <a:ext cx="745331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∵2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+2</a:t>
            </a:r>
            <a:r>
              <a:rPr lang="zh-CN" altLang="en-US" sz="28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endParaRPr lang="en-US" altLang="zh-CN" sz="2800" b="1" i="1" baseline="30000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800" b="1" i="1" baseline="30000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4•2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=2，∴2•2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=1，∴2</a:t>
            </a:r>
            <a:r>
              <a:rPr lang="zh-CN" altLang="en-US" sz="2400" b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1+</a:t>
            </a:r>
            <a:r>
              <a:rPr lang="zh-CN" altLang="en-US" sz="2400" b="1" i="1" baseline="300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=1，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∴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1+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=0，∴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9887" name="TextBox 2"/>
              <p:cNvSpPr txBox="1">
                <a:spLocks noChangeArrowheads="1"/>
              </p:cNvSpPr>
              <p:nvPr/>
            </p:nvSpPr>
            <p:spPr bwMode="auto">
              <a:xfrm>
                <a:off x="511968" y="1275714"/>
                <a:ext cx="8451850" cy="17095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</a:rPr>
                  <a:t>1.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若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+2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+2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+2</a:t>
                </a:r>
                <a:r>
                  <a:rPr lang="zh-CN" altLang="zh-CN" sz="2800" b="1" i="1" baseline="30000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=2，则</a:t>
                </a:r>
                <a:r>
                  <a:rPr lang="zh-CN" altLang="zh-CN" sz="2800" b="1" i="1" dirty="0">
                    <a:latin typeface="+mn-lt"/>
                    <a:ea typeface="楷体" panose="02010609060101010101" pitchFamily="49" charset="-122"/>
                  </a:rPr>
                  <a:t>n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zh-CN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A．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–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1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	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B．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–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	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C．0</a:t>
                </a:r>
                <a:r>
                  <a:rPr lang="zh-CN" altLang="zh-CN" sz="2800" b="1" dirty="0">
                    <a:latin typeface="+mn-lt"/>
                    <a:ea typeface="楷体" panose="02010609060101010101" pitchFamily="49" charset="-122"/>
                  </a:rPr>
                  <a:t>	</a:t>
                </a:r>
                <a:r>
                  <a:rPr lang="en-US" altLang="zh-CN" sz="2800" b="1" dirty="0" smtClean="0">
                    <a:latin typeface="+mn-lt"/>
                    <a:ea typeface="楷体" panose="02010609060101010101" pitchFamily="49" charset="-122"/>
                  </a:rPr>
                  <a:t>        </a:t>
                </a:r>
                <a:r>
                  <a:rPr lang="zh-CN" altLang="zh-CN" sz="2800" b="1" dirty="0" smtClean="0">
                    <a:latin typeface="+mn-lt"/>
                    <a:ea typeface="楷体" panose="02010609060101010101" pitchFamily="49" charset="-122"/>
                  </a:rPr>
                  <a:t>D．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𝟒</m:t>
                        </m:r>
                      </m:den>
                    </m:f>
                  </m:oMath>
                </a14:m>
                <a:endParaRPr lang="zh-CN" altLang="zh-CN" sz="28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988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1968" y="1275714"/>
                <a:ext cx="8451850" cy="1709552"/>
              </a:xfrm>
              <a:prstGeom prst="rect">
                <a:avLst/>
              </a:prstGeom>
              <a:blipFill rotWithShape="1">
                <a:blip r:embed="rId1"/>
                <a:stretch>
                  <a:fillRect l="-2" t="-2563" r="2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42693" y="1461732"/>
            <a:ext cx="5445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+mn-lt"/>
              </a:rPr>
              <a:t>A</a:t>
            </a:r>
            <a:endParaRPr lang="zh-CN" altLang="en-US" sz="2800" b="1" dirty="0">
              <a:latin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17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8" name="文本框 3"/>
          <p:cNvSpPr txBox="1">
            <a:spLocks noChangeArrowheads="1"/>
          </p:cNvSpPr>
          <p:nvPr/>
        </p:nvSpPr>
        <p:spPr bwMode="auto">
          <a:xfrm>
            <a:off x="847586" y="1141384"/>
            <a:ext cx="7385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下列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运算正确的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             B．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•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	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8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</a:rPr>
              <a:t>	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             D．3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8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</a:rPr>
              <a:t>=1</a:t>
            </a:r>
            <a:endParaRPr lang="zh-CN" altLang="en-US" sz="28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403725" y="1251538"/>
            <a:ext cx="55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+mn-lt"/>
              </a:rPr>
              <a:t>C </a:t>
            </a:r>
            <a:endParaRPr lang="zh-CN" altLang="en-US" sz="2800" b="1" dirty="0">
              <a:latin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88156" y="2517087"/>
            <a:ext cx="19511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(–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–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；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53050" y="2485792"/>
            <a:ext cx="15456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•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；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53050" y="3403755"/>
            <a:ext cx="15905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3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–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a</a:t>
            </a:r>
            <a:r>
              <a:rPr lang="zh-CN" altLang="en-US" sz="2400" b="1" baseline="30000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2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6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3"/>
          <p:cNvSpPr txBox="1">
            <a:spLocks noChangeArrowheads="1"/>
          </p:cNvSpPr>
          <p:nvPr/>
        </p:nvSpPr>
        <p:spPr bwMode="auto">
          <a:xfrm>
            <a:off x="1235868" y="2676525"/>
            <a:ext cx="7336631" cy="158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下列运算正确的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A.  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•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  <a:spcBef>
                <a:spcPct val="2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C.  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                  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endParaRPr lang="en-US" altLang="zh-CN" sz="2400" b="1" baseline="30000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4134931" y="2779819"/>
            <a:ext cx="52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899" name="文本框 1"/>
          <p:cNvSpPr txBox="1">
            <a:spLocks noChangeArrowheads="1"/>
          </p:cNvSpPr>
          <p:nvPr/>
        </p:nvSpPr>
        <p:spPr bwMode="auto">
          <a:xfrm>
            <a:off x="1227279" y="992281"/>
            <a:ext cx="6180789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的结果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A．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B．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endParaRPr lang="zh-CN" altLang="en-US" sz="2400" b="1" baseline="30000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C．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           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        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538393" y="1095575"/>
            <a:ext cx="5222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0901" name="组合 2"/>
          <p:cNvGrpSpPr/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80902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80903" name="组合 1"/>
            <p:cNvGrpSpPr/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80906" name="组合 7"/>
          <p:cNvGrpSpPr/>
          <p:nvPr/>
        </p:nvGrpSpPr>
        <p:grpSpPr bwMode="auto">
          <a:xfrm>
            <a:off x="3321256" y="511613"/>
            <a:ext cx="2480310" cy="523234"/>
            <a:chOff x="5070" y="1100"/>
            <a:chExt cx="3905" cy="826"/>
          </a:xfrm>
        </p:grpSpPr>
        <p:grpSp>
          <p:nvGrpSpPr>
            <p:cNvPr id="8090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0913" name="TextBox 15"/>
            <p:cNvSpPr txBox="1">
              <a:spLocks noChangeArrowheads="1"/>
            </p:cNvSpPr>
            <p:nvPr/>
          </p:nvSpPr>
          <p:spPr bwMode="auto">
            <a:xfrm>
              <a:off x="5070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520031" y="713283"/>
            <a:ext cx="6759903" cy="10819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掌</a:t>
            </a:r>
            <a:r>
              <a:rPr lang="zh-CN" altLang="en-US" noProof="1">
                <a:sym typeface="+mn-ea"/>
              </a:rPr>
              <a:t>握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转化</a:t>
            </a:r>
            <a:r>
              <a:rPr lang="zh-CN" altLang="en-US" noProof="1">
                <a:sym typeface="+mn-ea"/>
              </a:rPr>
              <a:t>的数学思想，提高学生应用数学的意识和能力</a:t>
            </a:r>
            <a:r>
              <a:rPr lang="en-US" altLang="zh-CN" noProof="1">
                <a:sym typeface="+mn-ea"/>
              </a:rPr>
              <a:t>. </a:t>
            </a:r>
            <a:endParaRPr lang="en-US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09625" y="3457547"/>
            <a:ext cx="6807579" cy="11815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学生经历探索积的乘方的过程，掌握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积的乘方的运算法则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285875" y="1944644"/>
            <a:ext cx="6602413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能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利用积的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乘方的运算法则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进行相应的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计算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化简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41712"/>
            <a:ext cx="2006600" cy="480095"/>
            <a:chOff x="1588" y="-66879"/>
            <a:chExt cx="2006600" cy="480095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13216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3494" name="文本框 18"/>
            <p:cNvSpPr txBox="1">
              <a:spLocks noChangeArrowheads="1"/>
            </p:cNvSpPr>
            <p:nvPr/>
          </p:nvSpPr>
          <p:spPr bwMode="auto">
            <a:xfrm>
              <a:off x="468560" y="-66879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73273" y="37663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9456" y="417961"/>
            <a:ext cx="7783547" cy="4318311"/>
            <a:chOff x="280489" y="-135537"/>
            <a:chExt cx="7783547" cy="4318311"/>
          </a:xfrm>
        </p:grpSpPr>
        <p:grpSp>
          <p:nvGrpSpPr>
            <p:cNvPr id="13" name="组合 14"/>
            <p:cNvGrpSpPr/>
            <p:nvPr/>
          </p:nvGrpSpPr>
          <p:grpSpPr>
            <a:xfrm>
              <a:off x="280489" y="100871"/>
              <a:ext cx="7783265" cy="4071270"/>
              <a:chOff x="790" y="-989"/>
              <a:chExt cx="13829" cy="8436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790" y="7447"/>
                <a:ext cx="12475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31" y="1474"/>
                <a:ext cx="5552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H="1" flipV="1">
              <a:off x="7301693" y="2780071"/>
              <a:ext cx="35" cy="1402703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5756" y="2780071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-1355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1" name="组合 2"/>
          <p:cNvGrpSpPr/>
          <p:nvPr/>
        </p:nvGrpSpPr>
        <p:grpSpPr bwMode="auto">
          <a:xfrm>
            <a:off x="1084269" y="923647"/>
            <a:ext cx="6726417" cy="2123653"/>
            <a:chOff x="165" y="2288"/>
            <a:chExt cx="14126" cy="4462"/>
          </a:xfrm>
        </p:grpSpPr>
        <p:sp>
          <p:nvSpPr>
            <p:cNvPr id="81922" name="Text Box 7"/>
            <p:cNvSpPr txBox="1">
              <a:spLocks noChangeArrowheads="1"/>
            </p:cNvSpPr>
            <p:nvPr/>
          </p:nvSpPr>
          <p:spPr bwMode="auto">
            <a:xfrm>
              <a:off x="165" y="2288"/>
              <a:ext cx="14126" cy="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3.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</a:rPr>
                <a:t>计算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(1) 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8</a:t>
              </a:r>
              <a:r>
                <a:rPr lang="en-US" altLang="zh-CN" sz="2400" b="1" baseline="30000" dirty="0">
                  <a:latin typeface="+mn-lt"/>
                  <a:ea typeface="楷体" panose="02010609060101010101" pitchFamily="49" charset="-122"/>
                </a:rPr>
                <a:t>2016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×0.125</a:t>
              </a:r>
              <a:r>
                <a:rPr lang="en-US" altLang="zh-CN" sz="2400" b="1" baseline="30000" dirty="0">
                  <a:latin typeface="+mn-lt"/>
                  <a:ea typeface="楷体" panose="02010609060101010101" pitchFamily="49" charset="-122"/>
                </a:rPr>
                <a:t>2015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=   ________;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 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(2)                                   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________;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  <a:spcBef>
                  <a:spcPct val="50000"/>
                </a:spcBef>
              </a:pP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   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(3) (0.04)</a:t>
              </a:r>
              <a:r>
                <a:rPr lang="en-US" altLang="zh-CN" sz="2400" b="1" baseline="30000" dirty="0" smtClean="0">
                  <a:latin typeface="+mn-lt"/>
                  <a:ea typeface="楷体" panose="02010609060101010101" pitchFamily="49" charset="-122"/>
                </a:rPr>
                <a:t>2013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×[(–5)</a:t>
              </a:r>
              <a:r>
                <a:rPr lang="en-US" altLang="zh-CN" sz="2400" b="1" baseline="30000" dirty="0" smtClean="0">
                  <a:latin typeface="+mn-lt"/>
                  <a:ea typeface="楷体" panose="02010609060101010101" pitchFamily="49" charset="-122"/>
                </a:rPr>
                <a:t>2013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</a:rPr>
                <a:t>]</a:t>
              </a:r>
              <a:r>
                <a:rPr lang="en-US" altLang="zh-CN" sz="2400" b="1" baseline="30000" dirty="0" smtClean="0">
                  <a:latin typeface="+mn-lt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</a:rPr>
                <a:t>=________.</a:t>
              </a:r>
              <a:endParaRPr lang="en-US" altLang="zh-CN" sz="2400" b="1" dirty="0">
                <a:latin typeface="+mn-lt"/>
                <a:ea typeface="楷体" panose="02010609060101010101" pitchFamily="49" charset="-122"/>
              </a:endParaRPr>
            </a:p>
          </p:txBody>
        </p:sp>
        <p:graphicFrame>
          <p:nvGraphicFramePr>
            <p:cNvPr id="81923" name="对象 1">
              <a:hlinkClick r:id="" action="ppaction://ole?verb=1"/>
            </p:cNvPr>
            <p:cNvGraphicFramePr>
              <a:graphicFrameLocks noChangeAspect="1"/>
            </p:cNvGraphicFramePr>
            <p:nvPr/>
          </p:nvGraphicFramePr>
          <p:xfrm>
            <a:off x="2470" y="3602"/>
            <a:ext cx="5331" cy="189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079" name="" r:id="rId1" imgW="1320165" imgH="469900" progId="Equation.DSMT4">
                    <p:embed/>
                  </p:oleObj>
                </mc:Choice>
                <mc:Fallback>
                  <p:oleObj name="" r:id="rId1" imgW="1320165" imgH="4699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70" y="3602"/>
                          <a:ext cx="5331" cy="189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41105" y="1023441"/>
            <a:ext cx="3209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8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058460" y="1749060"/>
            <a:ext cx="45397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–3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127206" y="2494991"/>
            <a:ext cx="32092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27" name="Line 19"/>
          <p:cNvSpPr>
            <a:spLocks noChangeShapeType="1"/>
          </p:cNvSpPr>
          <p:nvPr/>
        </p:nvSpPr>
        <p:spPr bwMode="auto">
          <a:xfrm>
            <a:off x="3868738" y="78406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29" name="Text Box 2050"/>
          <p:cNvSpPr txBox="1">
            <a:spLocks noChangeArrowheads="1"/>
          </p:cNvSpPr>
          <p:nvPr/>
        </p:nvSpPr>
        <p:spPr bwMode="auto">
          <a:xfrm>
            <a:off x="1261352" y="3590435"/>
            <a:ext cx="39733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(1)(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6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   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0" name="Text Box 2052"/>
          <p:cNvSpPr txBox="1">
            <a:spLocks noChangeArrowheads="1"/>
          </p:cNvSpPr>
          <p:nvPr/>
        </p:nvSpPr>
        <p:spPr bwMode="auto">
          <a:xfrm>
            <a:off x="3521242" y="3590435"/>
            <a:ext cx="45720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2053"/>
          <p:cNvSpPr txBox="1">
            <a:spLocks noChangeArrowheads="1"/>
          </p:cNvSpPr>
          <p:nvPr/>
        </p:nvSpPr>
        <p:spPr bwMode="auto">
          <a:xfrm>
            <a:off x="7447492" y="3582209"/>
            <a:ext cx="45720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 Box 2054"/>
          <p:cNvSpPr txBox="1">
            <a:spLocks noChangeArrowheads="1"/>
          </p:cNvSpPr>
          <p:nvPr/>
        </p:nvSpPr>
        <p:spPr bwMode="auto">
          <a:xfrm>
            <a:off x="7267761" y="4096848"/>
            <a:ext cx="628650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34" name="Text Box 2055"/>
          <p:cNvSpPr txBox="1">
            <a:spLocks noChangeArrowheads="1"/>
          </p:cNvSpPr>
          <p:nvPr/>
        </p:nvSpPr>
        <p:spPr bwMode="auto">
          <a:xfrm>
            <a:off x="4961051" y="3613146"/>
            <a:ext cx="43530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(2)  (3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xy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=9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y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</a:t>
            </a:r>
            <a:endParaRPr lang="en-US" altLang="zh-CN" sz="21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3" name="Text Box 2056"/>
          <p:cNvSpPr txBox="1">
            <a:spLocks noChangeArrowheads="1"/>
          </p:cNvSpPr>
          <p:nvPr/>
        </p:nvSpPr>
        <p:spPr bwMode="auto">
          <a:xfrm>
            <a:off x="3521242" y="4089663"/>
            <a:ext cx="514350" cy="50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×</a:t>
            </a:r>
            <a:endParaRPr lang="en-US" altLang="zh-CN" sz="27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1936" name="Text Box 2057"/>
          <p:cNvSpPr txBox="1">
            <a:spLocks noChangeArrowheads="1"/>
          </p:cNvSpPr>
          <p:nvPr/>
        </p:nvSpPr>
        <p:spPr bwMode="auto">
          <a:xfrm>
            <a:off x="1232663" y="4088639"/>
            <a:ext cx="3337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(3) (–2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=–4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81937" name="Text Box 2058"/>
          <p:cNvSpPr txBox="1">
            <a:spLocks noChangeArrowheads="1"/>
          </p:cNvSpPr>
          <p:nvPr/>
        </p:nvSpPr>
        <p:spPr bwMode="auto">
          <a:xfrm>
            <a:off x="4961051" y="4112266"/>
            <a:ext cx="435309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(4)  –(–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=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a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b</a:t>
            </a:r>
            <a:r>
              <a:rPr lang="en-US" altLang="zh-CN" sz="2100" b="1" baseline="30000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(</a:t>
            </a:r>
            <a:r>
              <a:rPr lang="en-US" altLang="zh-CN" sz="2100" b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)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81938" name="Text Box 2059"/>
          <p:cNvSpPr txBox="1">
            <a:spLocks noChangeArrowheads="1"/>
          </p:cNvSpPr>
          <p:nvPr/>
        </p:nvSpPr>
        <p:spPr bwMode="auto">
          <a:xfrm>
            <a:off x="1028298" y="3084460"/>
            <a:ext cx="1295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判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断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            </a:t>
            </a:r>
            <a:endParaRPr lang="en-US" altLang="zh-CN" sz="2400" b="1" dirty="0">
              <a:latin typeface="+mn-lt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pSp>
        <p:nvGrpSpPr>
          <p:cNvPr id="38" name="组合 2"/>
          <p:cNvGrpSpPr/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9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0" name="组合 1"/>
            <p:cNvGrpSpPr/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41" name="直线连接符 19"/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4"/>
          <p:cNvSpPr txBox="1">
            <a:spLocks noChangeArrowheads="1"/>
          </p:cNvSpPr>
          <p:nvPr/>
        </p:nvSpPr>
        <p:spPr bwMode="auto">
          <a:xfrm>
            <a:off x="1427292" y="1219605"/>
            <a:ext cx="7442200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(1)  (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;     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(2)  (2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 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(3) (–</a:t>
            </a:r>
            <a:r>
              <a:rPr lang="en-US" altLang="zh-CN" sz="2100" b="1" i="1" dirty="0" err="1" smtClean="0">
                <a:latin typeface="+mn-lt"/>
                <a:ea typeface="仿宋" panose="02010609060101010101" pitchFamily="49" charset="-122"/>
              </a:rPr>
              <a:t>xy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(4)  (5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    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baseline="30000" dirty="0">
                <a:latin typeface="+mn-lt"/>
                <a:ea typeface="仿宋" panose="02010609060101010101" pitchFamily="49" charset="-122"/>
              </a:rPr>
              <a:t>  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(5)  (2×10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(6) (–3×10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2946" name="Text Box 15"/>
          <p:cNvSpPr txBox="1">
            <a:spLocks noChangeArrowheads="1"/>
          </p:cNvSpPr>
          <p:nvPr/>
        </p:nvSpPr>
        <p:spPr bwMode="auto">
          <a:xfrm>
            <a:off x="919823" y="850405"/>
            <a:ext cx="24574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1084378" y="2314845"/>
            <a:ext cx="41719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：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8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4974691" y="2314843"/>
            <a:ext cx="44577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2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=8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1694896" y="2880629"/>
            <a:ext cx="58293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(3)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1694896" y="3367657"/>
            <a:ext cx="5029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(4)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=125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21"/>
          <p:cNvSpPr>
            <a:spLocks noChangeArrowheads="1"/>
          </p:cNvSpPr>
          <p:nvPr/>
        </p:nvSpPr>
        <p:spPr bwMode="auto">
          <a:xfrm>
            <a:off x="1706977" y="3909795"/>
            <a:ext cx="5486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(5)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×(10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=4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;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22"/>
          <p:cNvSpPr>
            <a:spLocks noChangeArrowheads="1"/>
          </p:cNvSpPr>
          <p:nvPr/>
        </p:nvSpPr>
        <p:spPr bwMode="auto">
          <a:xfrm>
            <a:off x="1680607" y="4429715"/>
            <a:ext cx="7421447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(6)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(–3)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×(10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–27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–2.7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10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"/>
          <p:cNvGrpSpPr/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1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2" name="组合 1"/>
            <p:cNvGrpSpPr/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33" name="直线连接符 19"/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875769" y="1059776"/>
            <a:ext cx="6008687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 dirty="0" smtClean="0">
                <a:latin typeface="Times New Roman" panose="02020603050405020304" pitchFamily="18" charset="0"/>
              </a:rPr>
              <a:t>(1) 2(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–(3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+(5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7</a:t>
            </a:r>
            <a:r>
              <a:rPr lang="en-US" altLang="zh-CN" sz="2100" b="1" dirty="0">
                <a:latin typeface="Times New Roman" panose="02020603050405020304" pitchFamily="18" charset="0"/>
              </a:rPr>
              <a:t>;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  </a:t>
            </a:r>
            <a:endParaRPr lang="en-US" altLang="zh-CN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en-US" altLang="zh-CN" sz="2100" b="1" dirty="0">
              <a:solidFill>
                <a:srgbClr val="66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just">
              <a:spcBef>
                <a:spcPct val="50000"/>
              </a:spcBef>
            </a:pPr>
            <a:endParaRPr lang="en-US" altLang="zh-CN" sz="2100" b="1" dirty="0">
              <a:solidFill>
                <a:srgbClr val="66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(2)(3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+(–4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xy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(–</a:t>
            </a:r>
            <a:r>
              <a:rPr lang="en-US" altLang="zh-CN" sz="2100" b="1" i="1" dirty="0" err="1" smtClean="0">
                <a:latin typeface="Times New Roman" panose="02020603050405020304" pitchFamily="18" charset="0"/>
              </a:rPr>
              <a:t>xy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 </a:t>
            </a:r>
            <a:r>
              <a:rPr lang="en-US" altLang="zh-CN" sz="2100" b="1" dirty="0">
                <a:latin typeface="Times New Roman" panose="02020603050405020304" pitchFamily="18" charset="0"/>
              </a:rPr>
              <a:t>;   </a:t>
            </a:r>
            <a:endParaRPr lang="en-US" altLang="zh-CN" sz="21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en-US" altLang="zh-CN" sz="21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endParaRPr lang="en-US" altLang="zh-CN" sz="2100" b="1" dirty="0">
              <a:latin typeface="Times New Roman" panose="02020603050405020304" pitchFamily="18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sz="2100" b="1" dirty="0" smtClean="0">
                <a:latin typeface="Times New Roman" panose="02020603050405020304" pitchFamily="18" charset="0"/>
              </a:rPr>
              <a:t>  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(3)(–2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x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</a:rPr>
              <a:t>2</a:t>
            </a:r>
            <a:r>
              <a:rPr lang="en-US" altLang="zh-CN" sz="2100" b="1" dirty="0">
                <a:latin typeface="Times New Roman" panose="02020603050405020304" pitchFamily="18" charset="0"/>
              </a:rPr>
              <a:t>.     </a:t>
            </a:r>
            <a:endParaRPr lang="en-US" altLang="zh-CN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2094050" y="1530083"/>
            <a:ext cx="4656137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7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= 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–27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+25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 0;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2111651" y="2906680"/>
            <a:ext cx="3557587" cy="90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+4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endParaRPr lang="en-US" altLang="zh-CN" sz="21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=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13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y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138667" y="4457915"/>
            <a:ext cx="43132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解：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9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·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13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   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3973" name="Text Box 9"/>
          <p:cNvSpPr txBox="1">
            <a:spLocks noChangeArrowheads="1"/>
          </p:cNvSpPr>
          <p:nvPr/>
        </p:nvSpPr>
        <p:spPr bwMode="auto">
          <a:xfrm>
            <a:off x="1113769" y="1056795"/>
            <a:ext cx="15240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979" name="组合 6"/>
          <p:cNvGrpSpPr/>
          <p:nvPr/>
        </p:nvGrpSpPr>
        <p:grpSpPr bwMode="auto">
          <a:xfrm>
            <a:off x="3334517" y="466397"/>
            <a:ext cx="2480310" cy="522923"/>
            <a:chOff x="5060" y="878"/>
            <a:chExt cx="3905" cy="823"/>
          </a:xfrm>
        </p:grpSpPr>
        <p:grpSp>
          <p:nvGrpSpPr>
            <p:cNvPr id="83980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6" name="缺角矩形 5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3986" name="TextBox 15"/>
            <p:cNvSpPr txBox="1">
              <a:spLocks noChangeArrowheads="1"/>
            </p:cNvSpPr>
            <p:nvPr/>
          </p:nvSpPr>
          <p:spPr bwMode="auto">
            <a:xfrm>
              <a:off x="5060" y="878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"/>
          <p:cNvGrpSpPr/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1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2" name="组合 1"/>
            <p:cNvGrpSpPr/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33" name="直线连接符 19"/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406525" y="1259116"/>
            <a:ext cx="5829300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chemeClr val="accent6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如果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•b</a:t>
            </a:r>
            <a:r>
              <a:rPr lang="en-US" altLang="zh-CN" sz="2400" b="1" i="1" baseline="30000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•b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m, 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的值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283734" y="2358198"/>
            <a:ext cx="547076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黑体" panose="02010609060101010101" pitchFamily="49" charset="-122"/>
                <a:sym typeface="Symbol" panose="05050102010706020507" pitchFamily="82" charset="2"/>
              </a:rPr>
              <a:t> 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•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•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15</a:t>
            </a:r>
            <a:r>
              <a:rPr lang="en-US" altLang="zh-CN" sz="2400" b="1" dirty="0">
                <a:latin typeface="Times New Roman" panose="02020603050405020304" pitchFamily="18" charset="0"/>
                <a:sym typeface="微软雅黑" panose="020B0503020204020204" pitchFamily="34" charset="-122"/>
              </a:rPr>
              <a:t>,</a:t>
            </a:r>
            <a:endParaRPr lang="en-US" altLang="zh-CN" sz="2400" b="1" baseline="30000" dirty="0">
              <a:latin typeface="Times New Roman" panose="02020603050405020304" pitchFamily="18" charset="0"/>
            </a:endParaRPr>
          </a:p>
        </p:txBody>
      </p:sp>
      <p:sp>
        <p:nvSpPr>
          <p:cNvPr id="4" name="Rectangle 6"/>
          <p:cNvSpPr/>
          <p:nvPr/>
        </p:nvSpPr>
        <p:spPr>
          <a:xfrm>
            <a:off x="2295542" y="2866551"/>
            <a:ext cx="2909771" cy="424732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  <a:defRPr/>
            </a:pPr>
            <a:r>
              <a:rPr lang="en-US" altLang="zh-CN" sz="2400" b="1" noProof="1">
                <a:latin typeface="+mn-lt"/>
                <a:ea typeface="黑体" panose="02010609060101010101" pitchFamily="49" charset="-122"/>
                <a:sym typeface="Symbol" panose="05050102010706020507" pitchFamily="82" charset="2"/>
              </a:rPr>
              <a:t> 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 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latin typeface="Times New Roman" panose="02020603050405020304" pitchFamily="18" charset="0"/>
                <a:cs typeface="+mn-ea"/>
              </a:rPr>
              <a:t>n 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•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b 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latin typeface="Times New Roman" panose="02020603050405020304" pitchFamily="18" charset="0"/>
                <a:cs typeface="+mn-ea"/>
              </a:rPr>
              <a:t>m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•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b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noProof="1">
                <a:latin typeface="Times New Roman" panose="02020603050405020304" pitchFamily="18" charset="0"/>
                <a:cs typeface="+mn-ea"/>
              </a:rPr>
              <a:t>=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9</a:t>
            </a:r>
            <a:r>
              <a:rPr lang="en-US" altLang="zh-CN" sz="2400" b="1" i="1" noProof="1">
                <a:latin typeface="Times New Roman" panose="02020603050405020304" pitchFamily="18" charset="0"/>
                <a:cs typeface="+mn-ea"/>
              </a:rPr>
              <a:t>b</a:t>
            </a:r>
            <a:r>
              <a:rPr lang="en-US" altLang="zh-CN" sz="2400" b="1" baseline="30000" noProof="1">
                <a:latin typeface="Times New Roman" panose="02020603050405020304" pitchFamily="18" charset="0"/>
                <a:cs typeface="+mn-ea"/>
              </a:rPr>
              <a:t>15 </a:t>
            </a:r>
            <a:r>
              <a:rPr lang="en-US" altLang="zh-CN" sz="2400" b="1" dirty="0">
                <a:latin typeface="Times New Roman" panose="02020603050405020304" pitchFamily="18" charset="0"/>
                <a:sym typeface="+mn-ea"/>
              </a:rPr>
              <a:t>,</a:t>
            </a:r>
            <a:endParaRPr lang="en-US" altLang="zh-CN" sz="2400" b="1" baseline="30000" noProof="1">
              <a:latin typeface="Times New Roman" panose="02020603050405020304" pitchFamily="18" charset="0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2295542" y="3298985"/>
            <a:ext cx="2714205" cy="46166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  <a:sym typeface="Symbol" panose="05050102010706020507" pitchFamily="82" charset="2"/>
              </a:rPr>
              <a:t>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 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n 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•b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 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3</a:t>
            </a:r>
            <a:r>
              <a:rPr lang="en-US" altLang="zh-CN" sz="2400" b="1" i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m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+3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=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a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9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b</a:t>
            </a:r>
            <a:r>
              <a:rPr lang="en-US" altLang="zh-CN" sz="2400" b="1" baseline="30000" noProof="1">
                <a:solidFill>
                  <a:srgbClr val="FF0000"/>
                </a:solidFill>
                <a:latin typeface="Times New Roman" panose="02020603050405020304" pitchFamily="18" charset="0"/>
                <a:cs typeface="+mn-ea"/>
              </a:rPr>
              <a:t>15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</a:t>
            </a:r>
            <a:endParaRPr lang="en-US" altLang="zh-CN" sz="2400" b="1" baseline="30000" noProof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238716" y="3811748"/>
            <a:ext cx="2847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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=9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,3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+3=15.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238716" y="4301997"/>
            <a:ext cx="1672253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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=3,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Symbol" panose="05050102010706020507" pitchFamily="82" charset="2"/>
              </a:rPr>
              <a:t>=4.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Symbol" panose="05050102010706020507" pitchFamily="82" charset="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733891" y="1877875"/>
            <a:ext cx="315823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解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zh-CN" altLang="en-US" b="1" dirty="0" smtClean="0">
                <a:latin typeface="+mn-lt"/>
                <a:ea typeface="楷体" panose="02010609060101010101" pitchFamily="49" charset="-122"/>
              </a:rPr>
              <a:t>∵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err="1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</a:rPr>
              <a:t>n</a:t>
            </a:r>
            <a:r>
              <a:rPr lang="en-US" altLang="zh-CN" sz="2400" b="1" i="1" dirty="0" err="1" smtClean="0">
                <a:latin typeface="Times New Roman" panose="02020603050405020304" pitchFamily="18" charset="0"/>
              </a:rPr>
              <a:t>•b</a:t>
            </a:r>
            <a:r>
              <a:rPr lang="en-US" altLang="zh-CN" sz="2400" b="1" i="1" baseline="30000" dirty="0" err="1" smtClean="0">
                <a:latin typeface="Times New Roman" panose="02020603050405020304" pitchFamily="18" charset="0"/>
              </a:rPr>
              <a:t>m</a:t>
            </a:r>
            <a:r>
              <a:rPr lang="en-US" altLang="zh-CN" sz="2400" b="1" i="1" dirty="0" err="1" smtClean="0">
                <a:latin typeface="Times New Roman" panose="02020603050405020304" pitchFamily="18" charset="0"/>
              </a:rPr>
              <a:t>•b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 smtClean="0">
                <a:latin typeface="Times New Roman" panose="02020603050405020304" pitchFamily="18" charset="0"/>
              </a:rPr>
              <a:t>15</a:t>
            </a:r>
            <a:r>
              <a:rPr lang="en-US" altLang="zh-CN" sz="2400" b="1" dirty="0">
                <a:latin typeface="Times New Roman" panose="02020603050405020304" pitchFamily="18" charset="0"/>
              </a:rPr>
              <a:t>,</a:t>
            </a:r>
            <a:endParaRPr lang="en-US" altLang="zh-CN" sz="2400" b="1" dirty="0">
              <a:latin typeface="Times New Roman" panose="02020603050405020304" pitchFamily="18" charset="0"/>
            </a:endParaRPr>
          </a:p>
        </p:txBody>
      </p:sp>
      <p:grpSp>
        <p:nvGrpSpPr>
          <p:cNvPr id="85005" name="组合 2"/>
          <p:cNvGrpSpPr/>
          <p:nvPr/>
        </p:nvGrpSpPr>
        <p:grpSpPr bwMode="auto">
          <a:xfrm>
            <a:off x="3279698" y="482449"/>
            <a:ext cx="2478723" cy="522924"/>
            <a:chOff x="5047" y="892"/>
            <a:chExt cx="3905" cy="823"/>
          </a:xfrm>
        </p:grpSpPr>
        <p:grpSp>
          <p:nvGrpSpPr>
            <p:cNvPr id="85006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5012" name="TextBox 15"/>
            <p:cNvSpPr txBox="1">
              <a:spLocks noChangeArrowheads="1"/>
            </p:cNvSpPr>
            <p:nvPr/>
          </p:nvSpPr>
          <p:spPr bwMode="auto">
            <a:xfrm>
              <a:off x="5047" y="892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1" name="组合 1"/>
            <p:cNvGrpSpPr/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32" name="直线连接符 19"/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51778" y="1919436"/>
            <a:ext cx="2267585" cy="461665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幂的运算性质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35263" y="827088"/>
            <a:ext cx="757237" cy="400110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2519363" y="935038"/>
            <a:ext cx="161925" cy="2430462"/>
          </a:xfrm>
          <a:prstGeom prst="leftBrace">
            <a:avLst>
              <a:gd name="adj1" fmla="val 834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zh-CN" altLang="en-US" sz="1350" b="1" noProof="1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816349" y="490570"/>
            <a:ext cx="5193427" cy="1015663"/>
          </a:xfrm>
          <a:prstGeom prst="rect">
            <a:avLst/>
          </a:prstGeom>
          <a:noFill/>
          <a:ln w="25400" cap="sq">
            <a:solidFill>
              <a:srgbClr val="595959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·a</a:t>
            </a:r>
            <a:r>
              <a:rPr lang="en-US" altLang="zh-CN" sz="20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m+n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endParaRPr lang="en-US" altLang="zh-CN" sz="20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+mn-lt"/>
                <a:ea typeface="黑体" panose="02010609060101010101" pitchFamily="49" charset="-122"/>
              </a:rPr>
              <a:t>( </a:t>
            </a:r>
            <a:r>
              <a:rPr lang="en-US" altLang="zh-CN" sz="2000" b="1" i="1" dirty="0">
                <a:latin typeface="+mn-lt"/>
                <a:ea typeface="黑体" panose="02010609060101010101" pitchFamily="49" charset="-122"/>
              </a:rPr>
              <a:t>m</a:t>
            </a:r>
            <a:r>
              <a:rPr lang="zh-CN" altLang="en-US" sz="2000" b="1" i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sz="2000" b="1" i="1" dirty="0">
                <a:latin typeface="+mn-lt"/>
                <a:ea typeface="黑体" panose="02010609060101010101" pitchFamily="49" charset="-122"/>
              </a:rPr>
              <a:t>n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都是</a:t>
            </a:r>
            <a:r>
              <a:rPr lang="zh-CN" altLang="en-US" sz="2000" b="1" dirty="0" smtClean="0">
                <a:latin typeface="+mn-lt"/>
                <a:ea typeface="黑体" panose="02010609060101010101" pitchFamily="49" charset="-122"/>
              </a:rPr>
              <a:t>正整数</a:t>
            </a:r>
            <a:r>
              <a:rPr lang="en-US" altLang="zh-CN" sz="2000" dirty="0" smtClean="0">
                <a:latin typeface="+mn-lt"/>
                <a:ea typeface="黑体" panose="02010609060101010101" pitchFamily="49" charset="-122"/>
              </a:rPr>
              <a:t>)</a:t>
            </a:r>
            <a:endParaRPr lang="en-US" altLang="zh-CN" sz="20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735263" y="1770063"/>
            <a:ext cx="757237" cy="707886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反向运用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6022" name="Text Box 4"/>
          <p:cNvSpPr txBox="1">
            <a:spLocks noChangeArrowheads="1"/>
          </p:cNvSpPr>
          <p:nvPr/>
        </p:nvSpPr>
        <p:spPr bwMode="auto">
          <a:xfrm>
            <a:off x="3868738" y="2878138"/>
            <a:ext cx="32956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b="1"/>
          </a:p>
          <a:p>
            <a:pPr>
              <a:spcBef>
                <a:spcPct val="50000"/>
              </a:spcBef>
            </a:pPr>
            <a:endParaRPr lang="zh-CN" altLang="en-US" b="1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816350" y="1770063"/>
            <a:ext cx="5193426" cy="707886"/>
          </a:xfrm>
          <a:prstGeom prst="rect">
            <a:avLst/>
          </a:prstGeom>
          <a:noFill/>
          <a:ln w="25400">
            <a:solidFill>
              <a:schemeClr val="tx1">
                <a:alpha val="83136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m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· 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</a:t>
            </a:r>
            <a:r>
              <a:rPr lang="en-US" altLang="zh-CN" sz="2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0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m+n</a:t>
            </a:r>
            <a:r>
              <a:rPr lang="zh-CN" altLang="en-US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zh-CN" altLang="en-US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n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a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mn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·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b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 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=</a:t>
            </a:r>
            <a:r>
              <a:rPr lang="en-US" altLang="zh-CN" sz="20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ab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)</a:t>
            </a:r>
            <a:r>
              <a:rPr lang="en-US" altLang="zh-CN" sz="20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n</a:t>
            </a:r>
            <a:endParaRPr lang="en-US" altLang="zh-CN" sz="2000" b="1" i="1" baseline="30000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algn="ctr" eaLnBrk="0" hangingPunct="0"/>
            <a:r>
              <a:rPr lang="zh-CN" altLang="en-US" sz="2000" b="1" dirty="0" smtClean="0">
                <a:latin typeface="+mn-lt"/>
                <a:ea typeface="黑体" panose="02010609060101010101" pitchFamily="49" charset="-122"/>
              </a:rPr>
              <a:t>可</a:t>
            </a:r>
            <a:r>
              <a:rPr lang="zh-CN" altLang="en-US" sz="2000" b="1" dirty="0">
                <a:latin typeface="+mn-lt"/>
                <a:ea typeface="黑体" panose="02010609060101010101" pitchFamily="49" charset="-122"/>
              </a:rPr>
              <a:t>使某些计算简捷</a:t>
            </a:r>
            <a:endParaRPr lang="zh-CN" altLang="en-US" sz="20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735263" y="3198813"/>
            <a:ext cx="757237" cy="400110"/>
          </a:xfrm>
          <a:prstGeom prst="rect">
            <a:avLst/>
          </a:prstGeom>
          <a:noFill/>
          <a:ln w="25400">
            <a:solidFill>
              <a:schemeClr val="accent3">
                <a:lumMod val="75000"/>
                <a:alpha val="54117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3816350" y="2882149"/>
            <a:ext cx="4908200" cy="1560427"/>
          </a:xfrm>
          <a:prstGeom prst="rect">
            <a:avLst/>
          </a:prstGeom>
          <a:noFill/>
          <a:ln w="28575" cap="sq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运用积的乘方法则时要注意：</a:t>
            </a:r>
            <a:endParaRPr lang="en-US" altLang="zh-CN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b="1" dirty="0" smtClean="0">
                <a:latin typeface="+mn-lt"/>
              </a:rPr>
              <a:t>        </a:t>
            </a:r>
            <a:r>
              <a:rPr lang="zh-CN" altLang="en-US" b="1" dirty="0" smtClean="0">
                <a:latin typeface="+mn-lt"/>
                <a:ea typeface="黑体" panose="02010609060101010101" pitchFamily="49" charset="-122"/>
              </a:rPr>
              <a:t>公</a:t>
            </a:r>
            <a:r>
              <a:rPr lang="zh-CN" altLang="en-US" b="1" dirty="0">
                <a:latin typeface="+mn-lt"/>
                <a:ea typeface="黑体" panose="02010609060101010101" pitchFamily="49" charset="-122"/>
              </a:rPr>
              <a:t>式中的</a:t>
            </a:r>
            <a:r>
              <a:rPr lang="en-US" altLang="zh-CN" b="1" i="1" dirty="0">
                <a:latin typeface="+mn-lt"/>
                <a:ea typeface="黑体" panose="02010609060101010101" pitchFamily="49" charset="-122"/>
              </a:rPr>
              <a:t>a</a:t>
            </a:r>
            <a:r>
              <a:rPr lang="zh-CN" altLang="en-US" b="1" i="1" dirty="0">
                <a:latin typeface="+mn-lt"/>
                <a:ea typeface="黑体" panose="02010609060101010101" pitchFamily="49" charset="-122"/>
              </a:rPr>
              <a:t>、</a:t>
            </a:r>
            <a:r>
              <a:rPr lang="en-US" altLang="zh-CN" b="1" i="1" dirty="0">
                <a:latin typeface="+mn-lt"/>
                <a:ea typeface="黑体" panose="02010609060101010101" pitchFamily="49" charset="-122"/>
              </a:rPr>
              <a:t>b</a:t>
            </a:r>
            <a:r>
              <a:rPr lang="zh-CN" altLang="en-US" b="1" dirty="0">
                <a:latin typeface="+mn-lt"/>
                <a:ea typeface="黑体" panose="02010609060101010101" pitchFamily="49" charset="-122"/>
              </a:rPr>
              <a:t>代表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任何代数式</a:t>
            </a:r>
            <a:r>
              <a:rPr lang="zh-CN" altLang="en-US" b="1" dirty="0">
                <a:latin typeface="+mn-lt"/>
                <a:ea typeface="黑体" panose="02010609060101010101" pitchFamily="49" charset="-122"/>
              </a:rPr>
              <a:t>；每一个因式都要“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乘方</a:t>
            </a:r>
            <a:r>
              <a:rPr lang="zh-CN" altLang="en-US" b="1" dirty="0">
                <a:latin typeface="+mn-lt"/>
                <a:ea typeface="黑体" panose="02010609060101010101" pitchFamily="49" charset="-122"/>
              </a:rPr>
              <a:t>”；注意结果的符号、幂指数及其逆向</a:t>
            </a:r>
            <a:r>
              <a:rPr lang="zh-CN" altLang="en-US" b="1" dirty="0" smtClean="0">
                <a:latin typeface="+mn-lt"/>
                <a:ea typeface="黑体" panose="02010609060101010101" pitchFamily="49" charset="-122"/>
              </a:rPr>
              <a:t>运用</a:t>
            </a:r>
            <a:r>
              <a:rPr lang="en-US" altLang="zh-CN" b="1" dirty="0" smtClean="0">
                <a:latin typeface="+mn-lt"/>
                <a:ea typeface="黑体" panose="02010609060101010101" pitchFamily="49" charset="-122"/>
              </a:rPr>
              <a:t>(</a:t>
            </a:r>
            <a:r>
              <a:rPr lang="zh-CN" altLang="en-US" b="1" dirty="0" smtClean="0">
                <a:latin typeface="+mn-lt"/>
                <a:ea typeface="黑体" panose="02010609060101010101" pitchFamily="49" charset="-122"/>
              </a:rPr>
              <a:t>混合</a:t>
            </a:r>
            <a:r>
              <a:rPr lang="zh-CN" altLang="en-US" b="1" dirty="0">
                <a:latin typeface="+mn-lt"/>
                <a:ea typeface="黑体" panose="02010609060101010101" pitchFamily="49" charset="-122"/>
              </a:rPr>
              <a:t>运算要注意运算</a:t>
            </a:r>
            <a:r>
              <a:rPr lang="zh-CN" altLang="en-US" b="1" dirty="0" smtClean="0">
                <a:latin typeface="+mn-lt"/>
                <a:ea typeface="黑体" panose="02010609060101010101" pitchFamily="49" charset="-122"/>
              </a:rPr>
              <a:t>顺序</a:t>
            </a:r>
            <a:r>
              <a:rPr lang="en-US" altLang="zh-CN" b="1" dirty="0" smtClean="0">
                <a:latin typeface="+mn-lt"/>
                <a:ea typeface="黑体" panose="02010609060101010101" pitchFamily="49" charset="-122"/>
              </a:rPr>
              <a:t>)</a:t>
            </a:r>
            <a:endParaRPr lang="zh-CN" altLang="en-US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3544888" y="876300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b="1"/>
          </a:p>
        </p:txBody>
      </p:sp>
      <p:sp>
        <p:nvSpPr>
          <p:cNvPr id="25" name="右箭头 24"/>
          <p:cNvSpPr/>
          <p:nvPr/>
        </p:nvSpPr>
        <p:spPr bwMode="auto">
          <a:xfrm>
            <a:off x="3600450" y="1924050"/>
            <a:ext cx="161925" cy="268288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sp>
        <p:nvSpPr>
          <p:cNvPr id="26" name="右箭头 25"/>
          <p:cNvSpPr/>
          <p:nvPr/>
        </p:nvSpPr>
        <p:spPr bwMode="auto">
          <a:xfrm>
            <a:off x="3600450" y="3198813"/>
            <a:ext cx="161925" cy="269875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/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17687" y="-47988"/>
            <a:ext cx="2006600" cy="476924"/>
            <a:chOff x="224" y="162"/>
            <a:chExt cx="3160" cy="753"/>
          </a:xfrm>
        </p:grpSpPr>
        <p:sp>
          <p:nvSpPr>
            <p:cNvPr id="20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2" name="组合 1"/>
            <p:cNvGrpSpPr/>
            <p:nvPr/>
          </p:nvGrpSpPr>
          <p:grpSpPr bwMode="auto">
            <a:xfrm>
              <a:off x="224" y="307"/>
              <a:ext cx="3160" cy="580"/>
              <a:chOff x="209" y="198"/>
              <a:chExt cx="3160" cy="580"/>
            </a:xfrm>
          </p:grpSpPr>
          <p:cxnSp>
            <p:nvCxnSpPr>
              <p:cNvPr id="27" name="直线连接符 19"/>
              <p:cNvCxnSpPr/>
              <p:nvPr/>
            </p:nvCxnSpPr>
            <p:spPr>
              <a:xfrm>
                <a:off x="209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8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0" grpId="0" bldLvl="0" animBg="1"/>
      <p:bldP spid="13" grpId="0" bldLvl="0" animBg="1"/>
      <p:bldP spid="14" grpId="0" bldLvl="0" animBg="1"/>
      <p:bldP spid="19" grpId="0" bldLvl="0" animBg="1"/>
      <p:bldP spid="21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图片 107521" descr="11285857_90098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906" b="3271"/>
          <a:stretch>
            <a:fillRect/>
          </a:stretch>
        </p:blipFill>
        <p:spPr bwMode="auto">
          <a:xfrm>
            <a:off x="1288307" y="1184275"/>
            <a:ext cx="295275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文本框 107522"/>
          <p:cNvSpPr txBox="1">
            <a:spLocks noChangeArrowheads="1"/>
          </p:cNvSpPr>
          <p:nvPr/>
        </p:nvSpPr>
        <p:spPr bwMode="auto">
          <a:xfrm>
            <a:off x="1470869" y="4006850"/>
            <a:ext cx="2465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pitchFamily="49" charset="-122"/>
              </a:rPr>
              <a:t>我们居住的地球</a:t>
            </a:r>
            <a:endParaRPr lang="zh-CN" altLang="en-US" sz="2400">
              <a:solidFill>
                <a:srgbClr val="FF0000"/>
              </a:solidFill>
              <a:latin typeface="Tahoma" panose="020B0604030504040204" pitchFamily="34" charset="0"/>
              <a:ea typeface="黑体" panose="02010609060101010101" pitchFamily="49" charset="-122"/>
            </a:endParaRPr>
          </a:p>
        </p:txBody>
      </p:sp>
      <p:pic>
        <p:nvPicPr>
          <p:cNvPr id="108546" name="图片 108545" descr="200382613140959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2" r="12083" b="3926"/>
          <a:stretch>
            <a:fillRect/>
          </a:stretch>
        </p:blipFill>
        <p:spPr bwMode="auto">
          <a:xfrm>
            <a:off x="1005732" y="1184275"/>
            <a:ext cx="3617912" cy="354330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3"/>
          <p:cNvGrpSpPr/>
          <p:nvPr/>
        </p:nvGrpSpPr>
        <p:grpSpPr bwMode="auto">
          <a:xfrm>
            <a:off x="1774082" y="1379538"/>
            <a:ext cx="2574925" cy="2209800"/>
            <a:chOff x="3055" y="2896"/>
            <a:chExt cx="5406" cy="4638"/>
          </a:xfrm>
        </p:grpSpPr>
        <p:sp>
          <p:nvSpPr>
            <p:cNvPr id="64517" name="直接连接符 108558"/>
            <p:cNvSpPr>
              <a:spLocks noChangeShapeType="1"/>
            </p:cNvSpPr>
            <p:nvPr/>
          </p:nvSpPr>
          <p:spPr bwMode="auto">
            <a:xfrm>
              <a:off x="5179" y="2896"/>
              <a:ext cx="0" cy="348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8" name="直接连接符 108559"/>
            <p:cNvSpPr>
              <a:spLocks noChangeShapeType="1"/>
            </p:cNvSpPr>
            <p:nvPr/>
          </p:nvSpPr>
          <p:spPr bwMode="auto">
            <a:xfrm flipV="1">
              <a:off x="3055" y="6334"/>
              <a:ext cx="2144" cy="120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519" name="直接连接符 108560"/>
            <p:cNvSpPr>
              <a:spLocks noChangeShapeType="1"/>
            </p:cNvSpPr>
            <p:nvPr/>
          </p:nvSpPr>
          <p:spPr bwMode="auto">
            <a:xfrm flipH="1" flipV="1">
              <a:off x="5221" y="6334"/>
              <a:ext cx="3240" cy="72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8549" name="文本框 108548"/>
          <p:cNvSpPr txBox="1">
            <a:spLocks noChangeArrowheads="1"/>
          </p:cNvSpPr>
          <p:nvPr/>
        </p:nvSpPr>
        <p:spPr bwMode="auto">
          <a:xfrm>
            <a:off x="1083651" y="1898650"/>
            <a:ext cx="1409637" cy="646331"/>
          </a:xfrm>
          <a:prstGeom prst="rect">
            <a:avLst/>
          </a:prstGeom>
          <a:solidFill>
            <a:schemeClr val="bg1"/>
          </a:solidFill>
          <a:ln w="12700" cap="sq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大约</a:t>
            </a:r>
            <a:r>
              <a:rPr lang="en-US" altLang="zh-CN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6.4</a:t>
            </a:r>
            <a:r>
              <a:rPr lang="zh-CN" altLang="en-US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×</a:t>
            </a:r>
            <a:r>
              <a:rPr lang="en-US" altLang="zh-CN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10</a:t>
            </a:r>
            <a:r>
              <a:rPr lang="en-US" altLang="zh-CN" b="1" baseline="30000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3</a:t>
            </a:r>
            <a:r>
              <a:rPr lang="en-US" altLang="zh-CN" b="1" dirty="0">
                <a:solidFill>
                  <a:srgbClr val="FF0066"/>
                </a:solidFill>
                <a:latin typeface="+mn-lt"/>
                <a:ea typeface="黑体" panose="02010609060101010101" pitchFamily="49" charset="-122"/>
              </a:rPr>
              <a:t>km</a:t>
            </a:r>
            <a:endParaRPr lang="en-US" altLang="zh-CN" b="1" baseline="30000" dirty="0">
              <a:solidFill>
                <a:srgbClr val="FF0066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8548" name="左大括号 108547"/>
          <p:cNvSpPr/>
          <p:nvPr/>
        </p:nvSpPr>
        <p:spPr bwMode="auto">
          <a:xfrm>
            <a:off x="2613869" y="1360488"/>
            <a:ext cx="171450" cy="1657350"/>
          </a:xfrm>
          <a:prstGeom prst="leftBrace">
            <a:avLst>
              <a:gd name="adj1" fmla="val 77423"/>
              <a:gd name="adj2" fmla="val 50000"/>
            </a:avLst>
          </a:prstGeom>
          <a:noFill/>
          <a:ln w="38100" cap="sq">
            <a:solidFill>
              <a:srgbClr val="FF0066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 sz="100">
              <a:latin typeface="Tahoma" panose="020B0604030504040204" pitchFamily="34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99961" y="1117191"/>
            <a:ext cx="386279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知道地球的体积大约是多少吗？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339928" y="2157412"/>
            <a:ext cx="26084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球的体积计算公式：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8" name="对象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743575" y="2633663"/>
          <a:ext cx="1263650" cy="808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1" name="Equation" r:id="rId3" imgW="15240000" imgH="9753600" progId="Equation.DSMT4">
                  <p:embed/>
                </p:oleObj>
              </mc:Choice>
              <mc:Fallback>
                <p:oleObj name="Equation" r:id="rId3" imgW="15240000" imgH="97536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3575" y="2633663"/>
                        <a:ext cx="1263650" cy="808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339928" y="3454400"/>
            <a:ext cx="23391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地球的体积约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为：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aphicFrame>
        <p:nvGraphicFramePr>
          <p:cNvPr id="10" name="对象 9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418138" y="3959225"/>
          <a:ext cx="2427287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802" name="Equation" r:id="rId5" imgW="29260800" imgH="9753600" progId="Equation.DSMT4">
                  <p:embed/>
                </p:oleObj>
              </mc:Choice>
              <mc:Fallback>
                <p:oleObj name="Equation" r:id="rId5" imgW="29260800" imgH="97536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8138" y="3959225"/>
                        <a:ext cx="2427287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4527" name="组合 2"/>
          <p:cNvGrpSpPr/>
          <p:nvPr/>
        </p:nvGrpSpPr>
        <p:grpSpPr bwMode="auto">
          <a:xfrm>
            <a:off x="-11739" y="-14054"/>
            <a:ext cx="2006600" cy="477837"/>
            <a:chOff x="123" y="40"/>
            <a:chExt cx="3160" cy="752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5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4531" name="组合 4"/>
          <p:cNvGrpSpPr/>
          <p:nvPr/>
        </p:nvGrpSpPr>
        <p:grpSpPr bwMode="auto">
          <a:xfrm>
            <a:off x="2361963" y="574333"/>
            <a:ext cx="1685925" cy="409790"/>
            <a:chOff x="3485" y="1168"/>
            <a:chExt cx="2654" cy="644"/>
          </a:xfrm>
        </p:grpSpPr>
        <p:sp>
          <p:nvSpPr>
            <p:cNvPr id="4" name="圆角矩形 3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64533" name="矩形 1"/>
            <p:cNvSpPr>
              <a:spLocks noChangeArrowheads="1"/>
            </p:cNvSpPr>
            <p:nvPr/>
          </p:nvSpPr>
          <p:spPr bwMode="auto">
            <a:xfrm>
              <a:off x="3941" y="1203"/>
              <a:ext cx="1744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点</a:t>
              </a:r>
              <a:endPara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4536" name="文本框 6151"/>
          <p:cNvSpPr txBox="1">
            <a:spLocks noChangeArrowheads="1"/>
          </p:cNvSpPr>
          <p:nvPr/>
        </p:nvSpPr>
        <p:spPr bwMode="auto">
          <a:xfrm>
            <a:off x="4148556" y="532552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积的乘方的法则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8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bldLvl="0" animBg="1"/>
      <p:bldP spid="108548" grpId="0" bldLvl="0" animBg="1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1"/>
          <p:cNvSpPr txBox="1">
            <a:spLocks noChangeArrowheads="1"/>
          </p:cNvSpPr>
          <p:nvPr/>
        </p:nvSpPr>
        <p:spPr bwMode="auto">
          <a:xfrm>
            <a:off x="1457325" y="758985"/>
            <a:ext cx="58515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计算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10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×10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× 10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3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</a:t>
            </a:r>
            <a:r>
              <a:rPr lang="en-US" altLang="zh-CN" sz="2400" b="1" baseline="30000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baseline="30000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=_________.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222472" y="1850197"/>
            <a:ext cx="809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4226515" y="1329612"/>
            <a:ext cx="5969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10</a:t>
            </a:r>
            <a:r>
              <a:rPr lang="en-US" altLang="zh-CN" sz="21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en-US" altLang="zh-CN" sz="2100" b="1" baseline="300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Text Box 15"/>
          <p:cNvSpPr txBox="1">
            <a:spLocks noChangeArrowheads="1"/>
          </p:cNvSpPr>
          <p:nvPr/>
        </p:nvSpPr>
        <p:spPr bwMode="auto">
          <a:xfrm>
            <a:off x="1601788" y="2314575"/>
            <a:ext cx="6694924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底数幂的乘法  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5977987" y="2412669"/>
            <a:ext cx="811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43" name="Text Box 17"/>
          <p:cNvSpPr txBox="1">
            <a:spLocks noChangeArrowheads="1"/>
          </p:cNvSpPr>
          <p:nvPr/>
        </p:nvSpPr>
        <p:spPr bwMode="auto">
          <a:xfrm>
            <a:off x="1601787" y="3446463"/>
            <a:ext cx="70053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的乘方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              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err="1" smtClean="0">
                <a:latin typeface="+mn-lt"/>
                <a:ea typeface="楷体" panose="02010609060101010101" pitchFamily="49" charset="-122"/>
              </a:rPr>
              <a:t>m,n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都是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正整数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).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5019874" y="3422570"/>
            <a:ext cx="68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mn</a:t>
            </a:r>
            <a:endParaRPr lang="en-US" altLang="zh-CN" sz="2400" b="1" i="1" baseline="30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圆角矩形 31"/>
          <p:cNvSpPr>
            <a:spLocks noChangeArrowheads="1"/>
          </p:cNvSpPr>
          <p:nvPr/>
        </p:nvSpPr>
        <p:spPr bwMode="auto">
          <a:xfrm>
            <a:off x="646430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  <p:grpSp>
        <p:nvGrpSpPr>
          <p:cNvPr id="16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921124" y="2262292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底数不变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551716" y="1937355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FF"/>
                </a:solidFill>
                <a:latin typeface="+mn-lt"/>
                <a:ea typeface="仿宋" panose="02010609060101010101" pitchFamily="49" charset="-122"/>
              </a:rPr>
              <a:t>指数相乘</a:t>
            </a:r>
            <a:endParaRPr lang="zh-CN" altLang="en-US" sz="2100" b="1" dirty="0">
              <a:solidFill>
                <a:srgbClr val="FF00FF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308623" y="2799556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FF"/>
                </a:solidFill>
                <a:latin typeface="+mn-lt"/>
                <a:ea typeface="仿宋" panose="02010609060101010101" pitchFamily="49" charset="-122"/>
              </a:rPr>
              <a:t>指数相加</a:t>
            </a:r>
            <a:endParaRPr lang="zh-CN" altLang="en-US" sz="2100" b="1" dirty="0">
              <a:solidFill>
                <a:srgbClr val="FF00FF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 bwMode="auto">
          <a:xfrm>
            <a:off x="1941195" y="1758950"/>
            <a:ext cx="3482975" cy="2495550"/>
            <a:chOff x="0" y="0"/>
            <a:chExt cx="3792" cy="2928"/>
          </a:xfrm>
        </p:grpSpPr>
        <p:sp>
          <p:nvSpPr>
            <p:cNvPr id="66565" name="Oval 8"/>
            <p:cNvSpPr>
              <a:spLocks noChangeArrowheads="1"/>
            </p:cNvSpPr>
            <p:nvPr/>
          </p:nvSpPr>
          <p:spPr bwMode="auto">
            <a:xfrm>
              <a:off x="0" y="0"/>
              <a:ext cx="3792" cy="2928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/>
              <a:endParaRPr lang="zh-CN" altLang="zh-CN" sz="2100" b="1">
                <a:solidFill>
                  <a:srgbClr val="FFFF00"/>
                </a:solidFill>
                <a:latin typeface="+mn-lt"/>
                <a:ea typeface="仿宋" panose="02010609060101010101" pitchFamily="49" charset="-122"/>
              </a:endParaRPr>
            </a:p>
          </p:txBody>
        </p:sp>
        <p:sp>
          <p:nvSpPr>
            <p:cNvPr id="66566" name="Rectangle 9"/>
            <p:cNvSpPr>
              <a:spLocks noChangeArrowheads="1"/>
            </p:cNvSpPr>
            <p:nvPr/>
          </p:nvSpPr>
          <p:spPr bwMode="auto">
            <a:xfrm>
              <a:off x="324" y="1875"/>
              <a:ext cx="1971" cy="487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  <a:latin typeface="+mn-lt"/>
                  <a:ea typeface="仿宋" panose="02010609060101010101" pitchFamily="49" charset="-122"/>
                </a:rPr>
                <a:t>同底数幂相乘</a:t>
              </a:r>
              <a:endPara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endParaRPr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3843338" y="1320050"/>
            <a:ext cx="4022725" cy="3219450"/>
            <a:chOff x="2112" y="1008"/>
            <a:chExt cx="3648" cy="3312"/>
          </a:xfrm>
        </p:grpSpPr>
        <p:sp>
          <p:nvSpPr>
            <p:cNvPr id="66568" name="Oval 11"/>
            <p:cNvSpPr>
              <a:spLocks noChangeArrowheads="1"/>
            </p:cNvSpPr>
            <p:nvPr/>
          </p:nvSpPr>
          <p:spPr bwMode="auto">
            <a:xfrm>
              <a:off x="2112" y="1008"/>
              <a:ext cx="3648" cy="3312"/>
            </a:xfrm>
            <a:prstGeom prst="ellipse">
              <a:avLst/>
            </a:prstGeom>
            <a:noFill/>
            <a:ln w="38100">
              <a:solidFill>
                <a:srgbClr val="FF66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 sz="2100"/>
            </a:p>
          </p:txBody>
        </p:sp>
        <p:sp>
          <p:nvSpPr>
            <p:cNvPr id="66569" name="Rectangle 12"/>
            <p:cNvSpPr>
              <a:spLocks noChangeArrowheads="1"/>
            </p:cNvSpPr>
            <p:nvPr/>
          </p:nvSpPr>
          <p:spPr bwMode="auto">
            <a:xfrm>
              <a:off x="3526" y="3397"/>
              <a:ext cx="1144" cy="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solidFill>
                    <a:srgbClr val="0000FF"/>
                  </a:solidFill>
                  <a:latin typeface="仿宋" panose="02010609060101010101" pitchFamily="49" charset="-122"/>
                  <a:ea typeface="仿宋" panose="02010609060101010101" pitchFamily="49" charset="-122"/>
                </a:rPr>
                <a:t>幂的乘方</a:t>
              </a:r>
              <a:endPara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843336" y="2754313"/>
            <a:ext cx="1435744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其中</a:t>
            </a: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</a:rPr>
              <a:t>m </a:t>
            </a:r>
            <a:r>
              <a:rPr lang="en-US" altLang="zh-CN" sz="21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</a:rPr>
              <a:t> ,  </a:t>
            </a: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都是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  <a:ea typeface="仿宋" panose="02010609060101010101" pitchFamily="49" charset="-122"/>
              </a:rPr>
              <a:t>正整数</a:t>
            </a:r>
            <a:endParaRPr lang="zh-CN" altLang="en-US" sz="2100" b="1" dirty="0">
              <a:solidFill>
                <a:srgbClr val="FF33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511637" y="2581996"/>
            <a:ext cx="3914775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100" b="1" dirty="0" smtClean="0">
                <a:latin typeface="Times New Roman" panose="02020603050405020304" pitchFamily="18" charset="0"/>
              </a:rPr>
              <a:t>(</a:t>
            </a:r>
            <a:r>
              <a:rPr lang="en-US" altLang="zh-CN" sz="2100" b="1" i="1" dirty="0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</a:rPr>
              <a:t>m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)</a:t>
            </a:r>
            <a:r>
              <a:rPr lang="en-US" altLang="zh-CN" sz="2100" b="1" i="1" baseline="30000" dirty="0" smtClean="0">
                <a:latin typeface="Times New Roman" panose="02020603050405020304" pitchFamily="18" charset="0"/>
              </a:rPr>
              <a:t>n</a:t>
            </a:r>
            <a:r>
              <a:rPr lang="en-US" altLang="zh-CN" sz="2100" b="1" dirty="0" smtClean="0">
                <a:latin typeface="Times New Roman" panose="02020603050405020304" pitchFamily="18" charset="0"/>
              </a:rPr>
              <a:t>=</a:t>
            </a:r>
            <a:r>
              <a:rPr lang="en-US" altLang="zh-CN" sz="2100" b="1" i="1" dirty="0" err="1" smtClean="0">
                <a:latin typeface="Times New Roman" panose="02020603050405020304" pitchFamily="18" charset="0"/>
              </a:rPr>
              <a:t>a</a:t>
            </a:r>
            <a:r>
              <a:rPr lang="en-US" altLang="zh-CN" sz="2100" b="1" i="1" baseline="30000" dirty="0" err="1" smtClean="0">
                <a:latin typeface="Times New Roman" panose="02020603050405020304" pitchFamily="18" charset="0"/>
              </a:rPr>
              <a:t>mn</a:t>
            </a:r>
            <a:endParaRPr lang="en-US" altLang="zh-CN" sz="2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1459655" y="1937355"/>
            <a:ext cx="3671888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i="1" dirty="0">
                <a:solidFill>
                  <a:schemeClr val="hlin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=a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100" b="1" i="1" baseline="30000" dirty="0">
                <a:solidFill>
                  <a:schemeClr val="hlink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100" b="1" i="1" baseline="30000" dirty="0">
                <a:latin typeface="+mn-lt"/>
                <a:ea typeface="仿宋" panose="02010609060101010101" pitchFamily="49" charset="-122"/>
              </a:rPr>
              <a:t>n</a:t>
            </a:r>
            <a:endParaRPr lang="en-US" altLang="zh-CN" sz="2100" b="1" i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6340" y="579002"/>
            <a:ext cx="729893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同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底数幂的乘法法则与幂的乘方法则有什么相同点和不同点？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82687" y="670778"/>
            <a:ext cx="1755979" cy="455854"/>
            <a:chOff x="1745942" y="3988439"/>
            <a:chExt cx="1755979" cy="455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2" name="流程图: 库存数据 21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5" name="组合 2"/>
          <p:cNvGrpSpPr/>
          <p:nvPr/>
        </p:nvGrpSpPr>
        <p:grpSpPr bwMode="auto">
          <a:xfrm>
            <a:off x="-11739" y="-48238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714125" y="639437"/>
            <a:ext cx="4675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列两题有什么特点？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587" name="组合 1"/>
          <p:cNvGrpSpPr/>
          <p:nvPr/>
        </p:nvGrpSpPr>
        <p:grpSpPr bwMode="auto">
          <a:xfrm>
            <a:off x="1493100" y="1404965"/>
            <a:ext cx="4011577" cy="505817"/>
            <a:chOff x="737" y="4096"/>
            <a:chExt cx="8419" cy="1061"/>
          </a:xfrm>
        </p:grpSpPr>
        <p:graphicFrame>
          <p:nvGraphicFramePr>
            <p:cNvPr id="67588" name="Object 9"/>
            <p:cNvGraphicFramePr/>
            <p:nvPr/>
          </p:nvGraphicFramePr>
          <p:xfrm>
            <a:off x="1790" y="4181"/>
            <a:ext cx="1666" cy="9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870" name="Equation" r:id="rId1" imgW="10058400" imgH="5486400" progId="Equation.DSMT4">
                    <p:embed/>
                  </p:oleObj>
                </mc:Choice>
                <mc:Fallback>
                  <p:oleObj name="Equation" r:id="rId1" imgW="10058400" imgH="5486400" progId="Equation.DSMT4">
                    <p:embed/>
                    <p:pic>
                      <p:nvPicPr>
                        <p:cNvPr id="0" name="Object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0" y="4181"/>
                          <a:ext cx="1666" cy="9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7589" name="Object 10"/>
            <p:cNvGraphicFramePr/>
            <p:nvPr/>
          </p:nvGraphicFramePr>
          <p:xfrm>
            <a:off x="7277" y="4258"/>
            <a:ext cx="1879" cy="8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871" name="Equation" r:id="rId3" imgW="9753600" imgH="4876800" progId="Equation.DSMT4">
                    <p:embed/>
                  </p:oleObj>
                </mc:Choice>
                <mc:Fallback>
                  <p:oleObj name="Equation" r:id="rId3" imgW="9753600" imgH="4876800" progId="Equation.DSMT4">
                    <p:embed/>
                    <p:pic>
                      <p:nvPicPr>
                        <p:cNvPr id="0" name="Object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77" y="4258"/>
                          <a:ext cx="1879" cy="8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590" name="Text Box 6"/>
            <p:cNvSpPr txBox="1">
              <a:spLocks noChangeArrowheads="1"/>
            </p:cNvSpPr>
            <p:nvPr/>
          </p:nvSpPr>
          <p:spPr bwMode="auto">
            <a:xfrm>
              <a:off x="737" y="4096"/>
              <a:ext cx="1560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(1)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7591" name="Text Box 7"/>
            <p:cNvSpPr txBox="1">
              <a:spLocks noChangeArrowheads="1"/>
            </p:cNvSpPr>
            <p:nvPr/>
          </p:nvSpPr>
          <p:spPr bwMode="auto">
            <a:xfrm>
              <a:off x="6165" y="4144"/>
              <a:ext cx="1174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(2)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600199" y="1940740"/>
            <a:ext cx="63861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底数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为两个因式相乘，积的形式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AutoShape 11"/>
          <p:cNvSpPr>
            <a:spLocks noChangeArrowheads="1"/>
          </p:cNvSpPr>
          <p:nvPr/>
        </p:nvSpPr>
        <p:spPr bwMode="auto">
          <a:xfrm>
            <a:off x="5574849" y="2987690"/>
            <a:ext cx="2629584" cy="1089360"/>
          </a:xfrm>
          <a:prstGeom prst="wedgeEllipseCallout">
            <a:avLst>
              <a:gd name="adj1" fmla="val -89257"/>
              <a:gd name="adj2" fmla="val -119328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宋体" panose="02010600030101010101" pitchFamily="2" charset="-122"/>
              </a:rPr>
              <a:t>这种形式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为积的乘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方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1493100" y="2773362"/>
            <a:ext cx="2960084" cy="1463077"/>
          </a:xfrm>
          <a:prstGeom prst="cloudCallout">
            <a:avLst>
              <a:gd name="adj1" fmla="val 72870"/>
              <a:gd name="adj2" fmla="val -1972"/>
            </a:avLst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我们学过的幂的乘方的运算性质适用吗？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59943" y="62785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grpSp>
        <p:nvGrpSpPr>
          <p:cNvPr id="24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3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/>
          <p:nvPr/>
        </p:nvGraphicFramePr>
        <p:xfrm>
          <a:off x="1803400" y="1195388"/>
          <a:ext cx="863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8" name="Equation" r:id="rId1" imgW="8839200" imgH="4876800" progId="Equation.DSMT4">
                  <p:embed/>
                </p:oleObj>
              </mc:Choice>
              <mc:Fallback>
                <p:oleObj name="Equation" r:id="rId1" imgW="8839200" imgH="4876800" progId="Equation.DSMT4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3400" y="1195388"/>
                        <a:ext cx="8636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/>
          <p:nvPr/>
        </p:nvGraphicFramePr>
        <p:xfrm>
          <a:off x="2790825" y="1235075"/>
          <a:ext cx="168275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9" name="Equation" r:id="rId3" imgW="18897600" imgH="4572000" progId="Equation.DSMT4">
                  <p:embed/>
                </p:oleObj>
              </mc:Choice>
              <mc:Fallback>
                <p:oleObj name="Equation" r:id="rId3" imgW="18897600" imgH="457200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0825" y="1235075"/>
                        <a:ext cx="168275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/>
          <p:nvPr/>
        </p:nvGraphicFramePr>
        <p:xfrm>
          <a:off x="2765425" y="1811338"/>
          <a:ext cx="213995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0" name="Equation" r:id="rId5" imgW="18897600" imgH="4572000" progId="Equation.DSMT4">
                  <p:embed/>
                </p:oleObj>
              </mc:Choice>
              <mc:Fallback>
                <p:oleObj name="Equation" r:id="rId5" imgW="18897600" imgH="4572000" progId="Equation.DSMT4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65425" y="1811338"/>
                        <a:ext cx="2139950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/>
          <p:nvPr/>
        </p:nvGraphicFramePr>
        <p:xfrm>
          <a:off x="2735263" y="2349500"/>
          <a:ext cx="1081087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1" name="" r:id="rId7" imgW="431800" imgH="203200" progId="Equation.DSMT4">
                  <p:embed/>
                </p:oleObj>
              </mc:Choice>
              <mc:Fallback>
                <p:oleObj name="" r:id="rId7" imgW="431800" imgH="203200" progId="Equation.DSMT4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263" y="2349500"/>
                        <a:ext cx="1081087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662113" y="2830513"/>
            <a:ext cx="14287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同理</a:t>
            </a:r>
            <a:r>
              <a: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2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614" name="Text Box 10"/>
          <p:cNvSpPr txBox="1">
            <a:spLocks noChangeArrowheads="1"/>
          </p:cNvSpPr>
          <p:nvPr/>
        </p:nvSpPr>
        <p:spPr bwMode="auto">
          <a:xfrm>
            <a:off x="5386388" y="1360488"/>
            <a:ext cx="14287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solidFill>
                <a:srgbClr val="00009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4883150" y="1170627"/>
            <a:ext cx="21605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乘方</a:t>
            </a:r>
            <a:r>
              <a:rPr lang="zh-CN" altLang="en-US" sz="2100" b="1" dirty="0">
                <a:latin typeface="宋体" panose="02010600030101010101" pitchFamily="2" charset="-122"/>
              </a:rPr>
              <a:t>的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意义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872038" y="1817688"/>
            <a:ext cx="2970212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乘法交换律</a:t>
            </a:r>
            <a:r>
              <a:rPr lang="zh-CN" altLang="en-US" sz="2100" b="1" dirty="0">
                <a:latin typeface="宋体" panose="02010600030101010101" pitchFamily="2" charset="-122"/>
              </a:rPr>
              <a:t>、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结合律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051300" y="2389188"/>
            <a:ext cx="29924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同</a:t>
            </a:r>
            <a:r>
              <a:rPr lang="zh-CN" altLang="en-US" sz="2100" b="1" dirty="0">
                <a:latin typeface="宋体" panose="02010600030101010101" pitchFamily="2" charset="-122"/>
              </a:rPr>
              <a:t>底数幂相乘的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法则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4" name="Object 8"/>
          <p:cNvGraphicFramePr/>
          <p:nvPr/>
        </p:nvGraphicFramePr>
        <p:xfrm>
          <a:off x="1871663" y="3248025"/>
          <a:ext cx="917575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2" name="Equation" r:id="rId9" imgW="8839200" imgH="4876800" progId="Equation.DSMT4">
                  <p:embed/>
                </p:oleObj>
              </mc:Choice>
              <mc:Fallback>
                <p:oleObj name="Equation" r:id="rId9" imgW="8839200" imgH="4876800" progId="Equation.DSMT4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1663" y="3248025"/>
                        <a:ext cx="917575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/>
          <p:cNvGraphicFramePr/>
          <p:nvPr/>
        </p:nvGraphicFramePr>
        <p:xfrm>
          <a:off x="2798763" y="3241675"/>
          <a:ext cx="2651125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3" name="Equation" r:id="rId11" imgW="27127200" imgH="4572000" progId="Equation.DSMT4">
                  <p:embed/>
                </p:oleObj>
              </mc:Choice>
              <mc:Fallback>
                <p:oleObj name="Equation" r:id="rId11" imgW="27127200" imgH="4572000" progId="Equation.DSMT4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8763" y="3241675"/>
                        <a:ext cx="2651125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0"/>
          <p:cNvGraphicFramePr/>
          <p:nvPr/>
        </p:nvGraphicFramePr>
        <p:xfrm>
          <a:off x="2770188" y="3754438"/>
          <a:ext cx="28194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4" name="Equation" r:id="rId13" imgW="22555200" imgH="4572000" progId="Equation.DSMT4">
                  <p:embed/>
                </p:oleObj>
              </mc:Choice>
              <mc:Fallback>
                <p:oleObj name="Equation" r:id="rId13" imgW="22555200" imgH="4572000" progId="Equation.DSMT4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0188" y="3754438"/>
                        <a:ext cx="28194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1"/>
          <p:cNvGraphicFramePr/>
          <p:nvPr/>
        </p:nvGraphicFramePr>
        <p:xfrm>
          <a:off x="2897188" y="4246563"/>
          <a:ext cx="9302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5" name="" r:id="rId15" imgW="419100" imgH="203200" progId="Equation.DSMT4">
                  <p:embed/>
                </p:oleObj>
              </mc:Choice>
              <mc:Fallback>
                <p:oleObj name="" r:id="rId15" imgW="419100" imgH="203200" progId="Equation.DSMT4">
                  <p:embed/>
                  <p:pic>
                    <p:nvPicPr>
                      <p:cNvPr id="0" name="Object 11"/>
                      <p:cNvPicPr>
                        <a:picLocks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7188" y="4246563"/>
                        <a:ext cx="930275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404006" y="645170"/>
            <a:ext cx="6700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 smtClean="0"/>
              <a:t>根</a:t>
            </a:r>
            <a:r>
              <a:rPr lang="zh-CN" altLang="en-US" dirty="0"/>
              <a:t>据乘方的意义及乘法交换律、结合律进行计算：</a:t>
            </a:r>
            <a:endParaRPr lang="en-US" altLang="zh-CN" dirty="0"/>
          </a:p>
        </p:txBody>
      </p:sp>
      <p:grpSp>
        <p:nvGrpSpPr>
          <p:cNvPr id="9" name="组合 9"/>
          <p:cNvGrpSpPr/>
          <p:nvPr/>
        </p:nvGrpSpPr>
        <p:grpSpPr bwMode="auto">
          <a:xfrm>
            <a:off x="5813426" y="3219450"/>
            <a:ext cx="1836738" cy="1125538"/>
            <a:chOff x="9808" y="6761"/>
            <a:chExt cx="3856" cy="2362"/>
          </a:xfrm>
        </p:grpSpPr>
        <p:sp>
          <p:nvSpPr>
            <p:cNvPr id="7" name="云形标注 6"/>
            <p:cNvSpPr/>
            <p:nvPr/>
          </p:nvSpPr>
          <p:spPr>
            <a:xfrm>
              <a:off x="9808" y="6761"/>
              <a:ext cx="3856" cy="2362"/>
            </a:xfrm>
            <a:prstGeom prst="cloudCallout">
              <a:avLst>
                <a:gd name="adj1" fmla="val -143646"/>
                <a:gd name="adj2" fmla="val -90813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 algn="ctr">
              <a:solidFill>
                <a:schemeClr val="accent3">
                  <a:lumMod val="9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 noProof="1"/>
            </a:p>
          </p:txBody>
        </p:sp>
        <p:sp>
          <p:nvSpPr>
            <p:cNvPr id="68625" name="文本框 8"/>
            <p:cNvSpPr txBox="1">
              <a:spLocks noChangeArrowheads="1"/>
            </p:cNvSpPr>
            <p:nvPr/>
          </p:nvSpPr>
          <p:spPr bwMode="auto">
            <a:xfrm>
              <a:off x="10310" y="7351"/>
              <a:ext cx="2828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700" b="1" i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7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altLang="zh-CN" sz="2700" b="1" i="1" baseline="30000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7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</a:t>
              </a:r>
              <a:r>
                <a:rPr lang="en-US" altLang="zh-CN" sz="27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=?</a:t>
              </a:r>
              <a:endParaRPr lang="en-US" altLang="zh-CN" sz="27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268093" y="645171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9"/>
          <p:cNvGrpSpPr/>
          <p:nvPr/>
        </p:nvGrpSpPr>
        <p:grpSpPr bwMode="auto">
          <a:xfrm>
            <a:off x="2978548" y="1688722"/>
            <a:ext cx="4743450" cy="792163"/>
            <a:chOff x="1202" y="1616"/>
            <a:chExt cx="3984" cy="665"/>
          </a:xfrm>
        </p:grpSpPr>
        <p:sp>
          <p:nvSpPr>
            <p:cNvPr id="69634" name="Text Box 3"/>
            <p:cNvSpPr txBox="1">
              <a:spLocks noChangeArrowheads="1"/>
            </p:cNvSpPr>
            <p:nvPr/>
          </p:nvSpPr>
          <p:spPr bwMode="auto">
            <a:xfrm>
              <a:off x="1202" y="1933"/>
              <a:ext cx="3984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 </a:t>
              </a:r>
              <a:r>
                <a:rPr lang="en-US" altLang="zh-CN" sz="2100" b="1" i="1" baseline="30000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=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·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· 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··· 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·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(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9635" name="Text Box 5"/>
            <p:cNvSpPr txBox="1">
              <a:spLocks noChangeArrowheads="1"/>
            </p:cNvSpPr>
            <p:nvPr/>
          </p:nvSpPr>
          <p:spPr bwMode="auto">
            <a:xfrm>
              <a:off x="2335" y="1616"/>
              <a:ext cx="81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zh-CN" altLang="en-US" sz="210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ab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5" name="AutoShape 7"/>
            <p:cNvSpPr/>
            <p:nvPr/>
          </p:nvSpPr>
          <p:spPr bwMode="auto">
            <a:xfrm rot="5400000" flipV="1">
              <a:off x="2732" y="1247"/>
              <a:ext cx="96" cy="1377"/>
            </a:xfrm>
            <a:prstGeom prst="leftBrace">
              <a:avLst>
                <a:gd name="adj1" fmla="val 170833"/>
                <a:gd name="adj2" fmla="val 50000"/>
              </a:avLst>
            </a:prstGeom>
            <a:noFill/>
            <a:ln w="25400" cap="sq">
              <a:solidFill>
                <a:schemeClr val="accent6">
                  <a:lumMod val="75000"/>
                </a:schemeClr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Group 30"/>
          <p:cNvGrpSpPr/>
          <p:nvPr/>
        </p:nvGrpSpPr>
        <p:grpSpPr bwMode="auto">
          <a:xfrm>
            <a:off x="2886473" y="2550735"/>
            <a:ext cx="4972050" cy="847725"/>
            <a:chOff x="793" y="2522"/>
            <a:chExt cx="4176" cy="712"/>
          </a:xfrm>
        </p:grpSpPr>
        <p:sp>
          <p:nvSpPr>
            <p:cNvPr id="69638" name="Text Box 8"/>
            <p:cNvSpPr txBox="1">
              <a:spLocks noChangeArrowheads="1"/>
            </p:cNvSpPr>
            <p:nvPr/>
          </p:nvSpPr>
          <p:spPr bwMode="auto">
            <a:xfrm>
              <a:off x="793" y="2886"/>
              <a:ext cx="417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=(</a:t>
              </a:r>
              <a:r>
                <a:rPr lang="en-US" altLang="zh-CN" sz="2100" b="1" i="1" dirty="0" err="1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a·a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· ··· ·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)·(</a:t>
              </a:r>
              <a:r>
                <a:rPr lang="en-US" altLang="zh-CN" sz="2100" b="1" i="1" dirty="0" err="1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b·b</a:t>
              </a:r>
              <a:r>
                <a:rPr lang="en-US" altLang="zh-CN" sz="2100" b="1" i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· ··· ·</a:t>
              </a:r>
              <a:r>
                <a:rPr lang="en-US" altLang="zh-CN" sz="2100" b="1" i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黑体" panose="02010609060101010101" pitchFamily="49" charset="-122"/>
                </a:rPr>
                <a:t>)</a:t>
              </a:r>
              <a:endParaRPr lang="en-US" altLang="zh-CN" sz="21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 rot="5400000">
              <a:off x="2366" y="2522"/>
              <a:ext cx="104" cy="725"/>
            </a:xfrm>
            <a:prstGeom prst="leftBrace">
              <a:avLst>
                <a:gd name="adj1" fmla="val 116667"/>
                <a:gd name="adj2" fmla="val 50000"/>
              </a:avLst>
            </a:prstGeom>
            <a:noFill/>
            <a:ln w="25400" cap="sq">
              <a:solidFill>
                <a:schemeClr val="accent6">
                  <a:lumMod val="75000"/>
                </a:schemeClr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AutoShape 12"/>
            <p:cNvSpPr/>
            <p:nvPr/>
          </p:nvSpPr>
          <p:spPr bwMode="auto">
            <a:xfrm rot="16200000" flipH="1" flipV="1">
              <a:off x="1426" y="2537"/>
              <a:ext cx="45" cy="725"/>
            </a:xfrm>
            <a:prstGeom prst="leftBrace">
              <a:avLst>
                <a:gd name="adj1" fmla="val 233333"/>
                <a:gd name="adj2" fmla="val 50000"/>
              </a:avLst>
            </a:prstGeom>
            <a:noFill/>
            <a:ln w="25400" cap="sq">
              <a:solidFill>
                <a:schemeClr val="accent6">
                  <a:lumMod val="50000"/>
                </a:schemeClr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1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9641" name="Text Box 13"/>
            <p:cNvSpPr txBox="1">
              <a:spLocks noChangeArrowheads="1"/>
            </p:cNvSpPr>
            <p:nvPr/>
          </p:nvSpPr>
          <p:spPr bwMode="auto">
            <a:xfrm>
              <a:off x="884" y="2522"/>
              <a:ext cx="120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zh-CN" altLang="en-US" sz="2100" dirty="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r>
                <a:rPr lang="en-US" altLang="zh-CN" sz="21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a</a:t>
              </a:r>
              <a:endPara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69642" name="Text Box 14"/>
            <p:cNvSpPr txBox="1">
              <a:spLocks noChangeArrowheads="1"/>
            </p:cNvSpPr>
            <p:nvPr/>
          </p:nvSpPr>
          <p:spPr bwMode="auto">
            <a:xfrm>
              <a:off x="1925" y="2522"/>
              <a:ext cx="1152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zh-CN" altLang="en-US" sz="2100">
                  <a:latin typeface="黑体" panose="02010609060101010101" pitchFamily="49" charset="-122"/>
                  <a:ea typeface="黑体" panose="02010609060101010101" pitchFamily="49" charset="-122"/>
                </a:rPr>
                <a:t>个</a:t>
              </a:r>
              <a:r>
                <a:rPr lang="en-US" altLang="zh-CN" sz="21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b</a:t>
              </a:r>
              <a:endParaRPr lang="en-US" altLang="zh-CN" sz="21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2876950" y="3601659"/>
            <a:ext cx="19446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1664098" y="2066340"/>
            <a:ext cx="1079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证明：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1637380" y="721935"/>
            <a:ext cx="5143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思考问题：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积的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乘方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Rectangle 31"/>
          <p:cNvSpPr>
            <a:spLocks noChangeArrowheads="1"/>
          </p:cNvSpPr>
          <p:nvPr/>
        </p:nvSpPr>
        <p:spPr bwMode="auto">
          <a:xfrm>
            <a:off x="1651668" y="1201360"/>
            <a:ext cx="17315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猜想结论：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47" name="Text Box 32"/>
          <p:cNvSpPr txBox="1">
            <a:spLocks noChangeArrowheads="1"/>
          </p:cNvSpPr>
          <p:nvPr/>
        </p:nvSpPr>
        <p:spPr bwMode="auto">
          <a:xfrm>
            <a:off x="2743598" y="4460497"/>
            <a:ext cx="3011487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1391047" y="4206001"/>
            <a:ext cx="5940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因此可得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1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1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1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1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为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正整数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). 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9649" name="Text Box 34"/>
          <p:cNvSpPr txBox="1">
            <a:spLocks noChangeArrowheads="1"/>
          </p:cNvSpPr>
          <p:nvPr/>
        </p:nvSpPr>
        <p:spPr bwMode="auto">
          <a:xfrm>
            <a:off x="2497535" y="4352547"/>
            <a:ext cx="3095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21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123281" y="1183600"/>
            <a:ext cx="39177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ab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en-US" altLang="zh-CN" sz="2400" b="1" i="1" baseline="300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en-US" altLang="zh-CN" sz="2400" b="1" i="1" baseline="30000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zh-CN" altLang="en-US" sz="2400" b="1" dirty="0">
                <a:latin typeface="宋体" panose="02010600030101010101" pitchFamily="2" charset="-122"/>
              </a:rPr>
              <a:t>为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正整数</a:t>
            </a:r>
            <a:r>
              <a:rPr lang="en-US" altLang="zh-CN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) 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3" name="组合 2"/>
          <p:cNvGrpSpPr/>
          <p:nvPr/>
        </p:nvGrpSpPr>
        <p:grpSpPr bwMode="auto">
          <a:xfrm>
            <a:off x="-11739" y="-48238"/>
            <a:ext cx="2006600" cy="477837"/>
            <a:chOff x="123" y="40"/>
            <a:chExt cx="3160" cy="752"/>
          </a:xfrm>
        </p:grpSpPr>
        <p:cxnSp>
          <p:nvCxnSpPr>
            <p:cNvPr id="3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4" grpId="0"/>
      <p:bldP spid="15" grpId="0"/>
      <p:bldP spid="17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18406" y="1902529"/>
            <a:ext cx="71118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en-US" altLang="zh-CN" sz="2400" b="1" dirty="0"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   </a:t>
            </a:r>
            <a:r>
              <a:rPr lang="zh-CN" altLang="en-US" sz="2400" b="1" dirty="0" smtClean="0">
                <a:latin typeface="+mn-lt"/>
              </a:rPr>
              <a:t>积</a:t>
            </a:r>
            <a:r>
              <a:rPr lang="zh-CN" altLang="en-US" sz="2400" b="1" dirty="0">
                <a:latin typeface="+mn-lt"/>
              </a:rPr>
              <a:t>的乘方</a:t>
            </a:r>
            <a:r>
              <a:rPr lang="en-US" altLang="zh-CN" sz="2400" b="1" dirty="0">
                <a:latin typeface="+mn-lt"/>
              </a:rPr>
              <a:t>,</a:t>
            </a:r>
            <a:r>
              <a:rPr lang="zh-CN" altLang="en-US" sz="2400" b="1" dirty="0">
                <a:latin typeface="+mn-lt"/>
              </a:rPr>
              <a:t>等于把积的每一个因式分别</a:t>
            </a:r>
            <a:r>
              <a:rPr lang="en-US" altLang="zh-CN" sz="2400" b="1" dirty="0">
                <a:latin typeface="+mn-lt"/>
              </a:rPr>
              <a:t>_____</a:t>
            </a:r>
            <a:r>
              <a:rPr lang="zh-CN" altLang="en-US" sz="2400" b="1" dirty="0">
                <a:latin typeface="+mn-lt"/>
              </a:rPr>
              <a:t>，再把所得的幂</a:t>
            </a:r>
            <a:r>
              <a:rPr lang="en-US" altLang="zh-CN" sz="2400" b="1" dirty="0">
                <a:latin typeface="+mn-lt"/>
              </a:rPr>
              <a:t>________.</a:t>
            </a:r>
            <a:endParaRPr lang="en-US" altLang="zh-CN" sz="2400" b="1" dirty="0">
              <a:latin typeface="+mn-lt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852190" y="1254927"/>
            <a:ext cx="5593185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sq" algn="ctr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kumimoji="1"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1"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kumimoji="1"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kumimoji="1"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正整数</a:t>
            </a:r>
            <a:r>
              <a:rPr kumimoji="1"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kumimoji="1" lang="zh-CN" altLang="en-US" sz="2400" baseline="30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1322650" y="3346450"/>
            <a:ext cx="7158620" cy="461665"/>
          </a:xfrm>
          <a:prstGeom prst="rect">
            <a:avLst/>
          </a:prstGeom>
          <a:noFill/>
          <a:ln w="12700">
            <a:noFill/>
            <a:miter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b="1" noProof="1" smtClean="0">
                <a:latin typeface="+mn-lt"/>
                <a:ea typeface="楷体" panose="02010609060101010101" pitchFamily="49" charset="-122"/>
                <a:cs typeface="+mn-ea"/>
              </a:rPr>
              <a:t>      三</a:t>
            </a:r>
            <a:r>
              <a:rPr lang="zh-CN" altLang="en-US" sz="2400" b="1" noProof="1">
                <a:latin typeface="+mn-lt"/>
                <a:ea typeface="楷体" panose="02010609060101010101" pitchFamily="49" charset="-122"/>
                <a:cs typeface="+mn-ea"/>
              </a:rPr>
              <a:t>个或三个以上的积的乘方等于什么？</a:t>
            </a:r>
            <a:endParaRPr lang="zh-CN" altLang="en-US" sz="2400" b="1" noProof="1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595438" y="3844925"/>
            <a:ext cx="6122434" cy="461665"/>
          </a:xfrm>
          <a:prstGeom prst="rect">
            <a:avLst/>
          </a:prstGeom>
          <a:noFill/>
          <a:ln w="12700" cap="sq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kumimoji="1" lang="en-US" altLang="zh-CN" sz="2400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1" lang="en-US" altLang="zh-CN" sz="2400" b="1" i="1" baseline="30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1"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kumimoji="1" lang="zh-CN" altLang="en-US" sz="2400" b="1" dirty="0">
                <a:latin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kumimoji="1" lang="zh-CN" altLang="en-US" sz="2400" b="1" dirty="0" smtClean="0">
                <a:latin typeface="宋体" panose="02010600030101010101" pitchFamily="2" charset="-122"/>
                <a:cs typeface="Times New Roman" panose="02020603050405020304" pitchFamily="18" charset="0"/>
              </a:rPr>
              <a:t>正整数</a:t>
            </a:r>
            <a:r>
              <a:rPr kumimoji="1"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kumimoji="1"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664" name="矩形 112"/>
          <p:cNvSpPr>
            <a:spLocks noChangeArrowheads="1"/>
          </p:cNvSpPr>
          <p:nvPr/>
        </p:nvSpPr>
        <p:spPr bwMode="auto">
          <a:xfrm>
            <a:off x="1322650" y="577529"/>
            <a:ext cx="1819275" cy="409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积的乘方法则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816216" y="197674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乘方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069432" y="2502693"/>
            <a:ext cx="8002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相乘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48057" y="3355515"/>
            <a:ext cx="1755979" cy="455854"/>
            <a:chOff x="1745942" y="3988439"/>
            <a:chExt cx="1755979" cy="455854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4" name="组合 2"/>
          <p:cNvGrpSpPr/>
          <p:nvPr/>
        </p:nvGrpSpPr>
        <p:grpSpPr bwMode="auto">
          <a:xfrm>
            <a:off x="-11739" y="-56784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/>
      <p:bldP spid="6" grpId="0" bldLvl="0"/>
      <p:bldP spid="4" grpId="0"/>
      <p:bldP spid="7" grpId="0"/>
    </p:bldLst>
  </p:timing>
</p:sld>
</file>

<file path=ppt/tags/tag1.xml><?xml version="1.0" encoding="utf-8"?>
<p:tagLst xmlns:p="http://schemas.openxmlformats.org/presentationml/2006/main">
  <p:tag name="KSO_WM_DOC_GUID" val="{ca285d2a-aabb-4f0d-b475-0166bd250d09}"/>
  <p:tag name="KSO_WPP_MARK_KEY" val="0f46782d-6f63-4983-808d-8cf2c968b27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3940</Words>
  <Application>WPS 演示</Application>
  <PresentationFormat>全屏显示(16:9)</PresentationFormat>
  <Paragraphs>442</Paragraphs>
  <Slides>24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24</vt:i4>
      </vt:variant>
    </vt:vector>
  </HeadingPairs>
  <TitlesOfParts>
    <vt:vector size="68" baseType="lpstr">
      <vt:lpstr>Arial</vt:lpstr>
      <vt:lpstr>宋体</vt:lpstr>
      <vt:lpstr>Wingdings</vt:lpstr>
      <vt:lpstr>黑体</vt:lpstr>
      <vt:lpstr>Impact</vt:lpstr>
      <vt:lpstr>微软雅黑</vt:lpstr>
      <vt:lpstr>方正舒体</vt:lpstr>
      <vt:lpstr>Times New Roman</vt:lpstr>
      <vt:lpstr>楷体</vt:lpstr>
      <vt:lpstr>Yuanti SC</vt:lpstr>
      <vt:lpstr>Segoe Print</vt:lpstr>
      <vt:lpstr>Tahoma</vt:lpstr>
      <vt:lpstr>仿宋</vt:lpstr>
      <vt:lpstr>Times New Roman</vt:lpstr>
      <vt:lpstr>Arial Unicode MS</vt:lpstr>
      <vt:lpstr>Calibri</vt:lpstr>
      <vt:lpstr>Calibri</vt:lpstr>
      <vt:lpstr>Cambria Math</vt:lpstr>
      <vt:lpstr>Cambria Math</vt:lpstr>
      <vt:lpstr>楷体_GB2312</vt:lpstr>
      <vt:lpstr>Symbol</vt:lpstr>
      <vt:lpstr>华文中宋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1165</cp:revision>
  <dcterms:created xsi:type="dcterms:W3CDTF">2016-01-14T07:05:00Z</dcterms:created>
  <dcterms:modified xsi:type="dcterms:W3CDTF">2023-04-26T06:03:41Z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257204DD8D1A469A9B8BF1A7DEBF908C_12</vt:lpwstr>
  </property>
</Properties>
</file>