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gif" ContentType="image/gif"/>
  <Default Extension="jpeg" ContentType="image/jpeg"/>
  <Default Extension="JPG" ContentType="image/.jp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612" r:id="rId3"/>
    <p:sldId id="425" r:id="rId4"/>
    <p:sldId id="613" r:id="rId5"/>
    <p:sldId id="614" r:id="rId6"/>
    <p:sldId id="615" r:id="rId7"/>
    <p:sldId id="616" r:id="rId8"/>
    <p:sldId id="621" r:id="rId9"/>
    <p:sldId id="620" r:id="rId10"/>
    <p:sldId id="622" r:id="rId11"/>
    <p:sldId id="623" r:id="rId12"/>
    <p:sldId id="624" r:id="rId13"/>
    <p:sldId id="629" r:id="rId14"/>
    <p:sldId id="626" r:id="rId15"/>
    <p:sldId id="627" r:id="rId16"/>
    <p:sldId id="630" r:id="rId17"/>
    <p:sldId id="448" r:id="rId18"/>
    <p:sldId id="631" r:id="rId19"/>
    <p:sldId id="658" r:id="rId20"/>
    <p:sldId id="632" r:id="rId21"/>
    <p:sldId id="633" r:id="rId22"/>
    <p:sldId id="634" r:id="rId23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8" userDrawn="1">
          <p15:clr>
            <a:srgbClr val="A4A3A4"/>
          </p15:clr>
        </p15:guide>
        <p15:guide id="2" pos="287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中国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03F7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82" autoAdjust="0"/>
    <p:restoredTop sz="95825" autoAdjust="0"/>
  </p:normalViewPr>
  <p:slideViewPr>
    <p:cSldViewPr snapToGrid="0" showGuides="1">
      <p:cViewPr>
        <p:scale>
          <a:sx n="100" d="100"/>
          <a:sy n="100" d="100"/>
        </p:scale>
        <p:origin x="-606" y="-294"/>
      </p:cViewPr>
      <p:guideLst>
        <p:guide orient="horz" pos="1518"/>
        <p:guide pos="28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2.vml.rels><?xml version="1.0" encoding="UTF-8" standalone="yes"?>
<Relationships xmlns="http://schemas.openxmlformats.org/package/2006/relationships"><Relationship Id="rId9" Type="http://schemas.openxmlformats.org/officeDocument/2006/relationships/image" Target="../media/image63.wmf"/><Relationship Id="rId8" Type="http://schemas.openxmlformats.org/officeDocument/2006/relationships/image" Target="../media/image62.wmf"/><Relationship Id="rId7" Type="http://schemas.openxmlformats.org/officeDocument/2006/relationships/image" Target="../media/image61.wmf"/><Relationship Id="rId6" Type="http://schemas.openxmlformats.org/officeDocument/2006/relationships/image" Target="../media/image60.wmf"/><Relationship Id="rId5" Type="http://schemas.openxmlformats.org/officeDocument/2006/relationships/image" Target="../media/image59.wmf"/><Relationship Id="rId4" Type="http://schemas.openxmlformats.org/officeDocument/2006/relationships/image" Target="../media/image58.wmf"/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0" Type="http://schemas.openxmlformats.org/officeDocument/2006/relationships/image" Target="../media/image64.wmf"/><Relationship Id="rId1" Type="http://schemas.openxmlformats.org/officeDocument/2006/relationships/image" Target="../media/image55.wmf"/></Relationships>
</file>

<file path=ppt/drawings/_rels/vmlDrawing13.vml.rels><?xml version="1.0" encoding="UTF-8" standalone="yes"?>
<Relationships xmlns="http://schemas.openxmlformats.org/package/2006/relationships"><Relationship Id="rId9" Type="http://schemas.openxmlformats.org/officeDocument/2006/relationships/image" Target="../media/image73.wmf"/><Relationship Id="rId8" Type="http://schemas.openxmlformats.org/officeDocument/2006/relationships/image" Target="../media/image72.wmf"/><Relationship Id="rId7" Type="http://schemas.openxmlformats.org/officeDocument/2006/relationships/image" Target="../media/image71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14.vml.rels><?xml version="1.0" encoding="UTF-8" standalone="yes"?>
<Relationships xmlns="http://schemas.openxmlformats.org/package/2006/relationships"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15.vml.rels><?xml version="1.0" encoding="UTF-8" standalone="yes"?>
<Relationships xmlns="http://schemas.openxmlformats.org/package/2006/relationships"><Relationship Id="rId8" Type="http://schemas.openxmlformats.org/officeDocument/2006/relationships/image" Target="../media/image90.wmf"/><Relationship Id="rId7" Type="http://schemas.openxmlformats.org/officeDocument/2006/relationships/image" Target="../media/image89.wmf"/><Relationship Id="rId6" Type="http://schemas.openxmlformats.org/officeDocument/2006/relationships/image" Target="../media/image88.wmf"/><Relationship Id="rId5" Type="http://schemas.openxmlformats.org/officeDocument/2006/relationships/image" Target="../media/image87.wmf"/><Relationship Id="rId4" Type="http://schemas.openxmlformats.org/officeDocument/2006/relationships/image" Target="../media/image86.wmf"/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16.vml.rels><?xml version="1.0" encoding="UTF-8" standalone="yes"?>
<Relationships xmlns="http://schemas.openxmlformats.org/package/2006/relationships"><Relationship Id="rId5" Type="http://schemas.openxmlformats.org/officeDocument/2006/relationships/image" Target="../media/image95.wmf"/><Relationship Id="rId4" Type="http://schemas.openxmlformats.org/officeDocument/2006/relationships/image" Target="../media/image94.wmf"/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17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0.wmf"/><Relationship Id="rId4" Type="http://schemas.openxmlformats.org/officeDocument/2006/relationships/image" Target="../media/image99.wmf"/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31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7" Type="http://schemas.openxmlformats.org/officeDocument/2006/relationships/image" Target="../media/image38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DCD4B337-B056-4FC3-AD67-1B91066D47D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6CBEEB68-F346-449C-BB1D-BA6043144A1E}" type="slidenum">
              <a:rPr lang="en-US" altLang="en-US"/>
            </a:fld>
            <a:endParaRPr lang="en-US" altLang="en-US"/>
          </a:p>
        </p:txBody>
      </p:sp>
      <p:pic>
        <p:nvPicPr>
          <p:cNvPr id="5632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98808BC2-22B6-4D82-9FDE-1DAE438A93B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50031"/>
            <a:ext cx="8312150" cy="43481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fontAlgn="ctr">
              <a:buFontTx/>
              <a:buNone/>
              <a:defRPr sz="1000" b="1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 vert="horz" anchor="b"/>
          <a:lstStyle>
            <a:lvl1pPr algn="r" fontAlgn="ctr">
              <a:buFontTx/>
              <a:buNone/>
              <a:defRPr sz="1000" b="1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algn="r">
              <a:defRPr noProof="1" dirty="0"/>
            </a:lvl1pPr>
          </a:lstStyle>
          <a:p>
            <a:fld id="{5A9E4B05-E34D-482C-BF72-C75DC9C8A51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advTm="8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showMasterSp="0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zh-CN" altLang="zh-CN"/>
              <a:t>www.1230.org 初中数学资源网 </a:t>
            </a: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lnSpc>
                <a:spcPct val="120000"/>
              </a:lnSpc>
              <a:defRPr noProof="1" dirty="0"/>
            </a:lvl1pPr>
          </a:lstStyle>
          <a:p>
            <a:fld id="{4CC5562D-C678-4D98-8C2A-D1F5F63B722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432C819A-3C8F-494D-B64D-7CD73E98D27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CB5C7F2-65FD-400B-999A-1818F810FC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665789FA-AA2F-45C5-B879-7FDBE30FF3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 showMasterSp="0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51310"/>
            <a:ext cx="4208463" cy="388858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84713" y="951310"/>
            <a:ext cx="4208462" cy="188714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84713" y="2952750"/>
            <a:ext cx="4208462" cy="18871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 spd="med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CCB93441-7DD4-4641-88F5-4AD0705650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5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3" name="文本框 1"/>
          <p:cNvSpPr txBox="1">
            <a:spLocks noChangeArrowheads="1"/>
          </p:cNvSpPr>
          <p:nvPr userDrawn="1"/>
        </p:nvSpPr>
        <p:spPr bwMode="auto">
          <a:xfrm>
            <a:off x="5854506" y="-23934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分式的运算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emf"/><Relationship Id="rId1" Type="http://schemas.openxmlformats.org/officeDocument/2006/relationships/oleObject" Target="../embeddings/oleObject31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9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4.wmf"/><Relationship Id="rId6" Type="http://schemas.openxmlformats.org/officeDocument/2006/relationships/oleObject" Target="../embeddings/oleObject34.bin"/><Relationship Id="rId5" Type="http://schemas.openxmlformats.org/officeDocument/2006/relationships/image" Target="../media/image41.png"/><Relationship Id="rId4" Type="http://schemas.openxmlformats.org/officeDocument/2006/relationships/image" Target="../media/image43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42.wmf"/><Relationship Id="rId1" Type="http://schemas.openxmlformats.org/officeDocument/2006/relationships/oleObject" Target="../embeddings/oleObject32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8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47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45.wmf"/><Relationship Id="rId10" Type="http://schemas.openxmlformats.org/officeDocument/2006/relationships/vmlDrawing" Target="../drawings/vmlDrawing10.vml"/><Relationship Id="rId1" Type="http://schemas.openxmlformats.org/officeDocument/2006/relationships/oleObject" Target="../embeddings/oleObject35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3.bin"/><Relationship Id="rId8" Type="http://schemas.openxmlformats.org/officeDocument/2006/relationships/image" Target="../media/image52.wmf"/><Relationship Id="rId7" Type="http://schemas.openxmlformats.org/officeDocument/2006/relationships/oleObject" Target="../embeddings/oleObject42.bin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49.wmf"/><Relationship Id="rId14" Type="http://schemas.openxmlformats.org/officeDocument/2006/relationships/vmlDrawing" Target="../drawings/vmlDrawing11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54.wmf"/><Relationship Id="rId11" Type="http://schemas.openxmlformats.org/officeDocument/2006/relationships/oleObject" Target="../embeddings/oleObject44.bin"/><Relationship Id="rId10" Type="http://schemas.openxmlformats.org/officeDocument/2006/relationships/image" Target="../media/image53.wmf"/><Relationship Id="rId1" Type="http://schemas.openxmlformats.org/officeDocument/2006/relationships/oleObject" Target="../embeddings/oleObject39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wmf"/><Relationship Id="rId8" Type="http://schemas.openxmlformats.org/officeDocument/2006/relationships/oleObject" Target="../embeddings/oleObject48.bin"/><Relationship Id="rId7" Type="http://schemas.openxmlformats.org/officeDocument/2006/relationships/image" Target="../media/image57.wmf"/><Relationship Id="rId6" Type="http://schemas.openxmlformats.org/officeDocument/2006/relationships/oleObject" Target="../embeddings/oleObject47.bin"/><Relationship Id="rId5" Type="http://schemas.openxmlformats.org/officeDocument/2006/relationships/image" Target="../media/image27.png"/><Relationship Id="rId4" Type="http://schemas.openxmlformats.org/officeDocument/2006/relationships/image" Target="../media/image56.wmf"/><Relationship Id="rId3" Type="http://schemas.openxmlformats.org/officeDocument/2006/relationships/oleObject" Target="../embeddings/oleObject46.bin"/><Relationship Id="rId23" Type="http://schemas.openxmlformats.org/officeDocument/2006/relationships/vmlDrawing" Target="../drawings/vmlDrawing12.v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64.wmf"/><Relationship Id="rId20" Type="http://schemas.openxmlformats.org/officeDocument/2006/relationships/oleObject" Target="../embeddings/oleObject54.bin"/><Relationship Id="rId2" Type="http://schemas.openxmlformats.org/officeDocument/2006/relationships/image" Target="../media/image55.wmf"/><Relationship Id="rId19" Type="http://schemas.openxmlformats.org/officeDocument/2006/relationships/image" Target="../media/image63.wmf"/><Relationship Id="rId18" Type="http://schemas.openxmlformats.org/officeDocument/2006/relationships/oleObject" Target="../embeddings/oleObject53.bin"/><Relationship Id="rId17" Type="http://schemas.openxmlformats.org/officeDocument/2006/relationships/image" Target="../media/image62.wmf"/><Relationship Id="rId16" Type="http://schemas.openxmlformats.org/officeDocument/2006/relationships/oleObject" Target="../embeddings/oleObject52.bin"/><Relationship Id="rId15" Type="http://schemas.openxmlformats.org/officeDocument/2006/relationships/image" Target="../media/image61.wmf"/><Relationship Id="rId14" Type="http://schemas.openxmlformats.org/officeDocument/2006/relationships/oleObject" Target="../embeddings/oleObject51.bin"/><Relationship Id="rId13" Type="http://schemas.openxmlformats.org/officeDocument/2006/relationships/image" Target="../media/image60.wmf"/><Relationship Id="rId12" Type="http://schemas.openxmlformats.org/officeDocument/2006/relationships/oleObject" Target="../embeddings/oleObject50.bin"/><Relationship Id="rId11" Type="http://schemas.openxmlformats.org/officeDocument/2006/relationships/image" Target="../media/image59.wmf"/><Relationship Id="rId10" Type="http://schemas.openxmlformats.org/officeDocument/2006/relationships/oleObject" Target="../embeddings/oleObject49.bin"/><Relationship Id="rId1" Type="http://schemas.openxmlformats.org/officeDocument/2006/relationships/oleObject" Target="../embeddings/oleObject45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image" Target="../media/image68.wmf"/><Relationship Id="rId7" Type="http://schemas.openxmlformats.org/officeDocument/2006/relationships/oleObject" Target="../embeddings/oleObject58.bin"/><Relationship Id="rId6" Type="http://schemas.openxmlformats.org/officeDocument/2006/relationships/image" Target="../media/image67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66.wmf"/><Relationship Id="rId3" Type="http://schemas.openxmlformats.org/officeDocument/2006/relationships/oleObject" Target="../embeddings/oleObject56.bin"/><Relationship Id="rId21" Type="http://schemas.openxmlformats.org/officeDocument/2006/relationships/vmlDrawing" Target="../drawings/vmlDrawing13.vml"/><Relationship Id="rId20" Type="http://schemas.openxmlformats.org/officeDocument/2006/relationships/slideLayout" Target="../slideLayouts/slideLayout1.xml"/><Relationship Id="rId2" Type="http://schemas.openxmlformats.org/officeDocument/2006/relationships/image" Target="../media/image65.wmf"/><Relationship Id="rId19" Type="http://schemas.openxmlformats.org/officeDocument/2006/relationships/image" Target="../media/image73.wmf"/><Relationship Id="rId18" Type="http://schemas.openxmlformats.org/officeDocument/2006/relationships/oleObject" Target="../embeddings/oleObject63.bin"/><Relationship Id="rId17" Type="http://schemas.openxmlformats.org/officeDocument/2006/relationships/image" Target="../media/image72.wmf"/><Relationship Id="rId16" Type="http://schemas.openxmlformats.org/officeDocument/2006/relationships/oleObject" Target="../embeddings/oleObject62.bin"/><Relationship Id="rId15" Type="http://schemas.openxmlformats.org/officeDocument/2006/relationships/image" Target="../media/image71.wmf"/><Relationship Id="rId14" Type="http://schemas.openxmlformats.org/officeDocument/2006/relationships/oleObject" Target="../embeddings/oleObject61.bin"/><Relationship Id="rId13" Type="http://schemas.openxmlformats.org/officeDocument/2006/relationships/image" Target="../media/image70.wmf"/><Relationship Id="rId12" Type="http://schemas.openxmlformats.org/officeDocument/2006/relationships/oleObject" Target="../embeddings/oleObject60.bin"/><Relationship Id="rId11" Type="http://schemas.openxmlformats.org/officeDocument/2006/relationships/image" Target="../media/image69.wmf"/><Relationship Id="rId10" Type="http://schemas.openxmlformats.org/officeDocument/2006/relationships/oleObject" Target="../embeddings/oleObject59.bin"/><Relationship Id="rId1" Type="http://schemas.openxmlformats.org/officeDocument/2006/relationships/oleObject" Target="../embeddings/oleObject55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8.bin"/><Relationship Id="rId8" Type="http://schemas.openxmlformats.org/officeDocument/2006/relationships/image" Target="../media/image80.wmf"/><Relationship Id="rId7" Type="http://schemas.openxmlformats.org/officeDocument/2006/relationships/oleObject" Target="../embeddings/oleObject67.bin"/><Relationship Id="rId6" Type="http://schemas.openxmlformats.org/officeDocument/2006/relationships/image" Target="../media/image79.wmf"/><Relationship Id="rId5" Type="http://schemas.openxmlformats.org/officeDocument/2006/relationships/oleObject" Target="../embeddings/oleObject66.bin"/><Relationship Id="rId4" Type="http://schemas.openxmlformats.org/officeDocument/2006/relationships/image" Target="../media/image78.wmf"/><Relationship Id="rId3" Type="http://schemas.openxmlformats.org/officeDocument/2006/relationships/oleObject" Target="../embeddings/oleObject65.bin"/><Relationship Id="rId2" Type="http://schemas.openxmlformats.org/officeDocument/2006/relationships/image" Target="../media/image77.wmf"/><Relationship Id="rId14" Type="http://schemas.openxmlformats.org/officeDocument/2006/relationships/vmlDrawing" Target="../drawings/vmlDrawing14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82.wmf"/><Relationship Id="rId11" Type="http://schemas.openxmlformats.org/officeDocument/2006/relationships/oleObject" Target="../embeddings/oleObject69.bin"/><Relationship Id="rId10" Type="http://schemas.openxmlformats.org/officeDocument/2006/relationships/image" Target="../media/image81.wmf"/><Relationship Id="rId1" Type="http://schemas.openxmlformats.org/officeDocument/2006/relationships/oleObject" Target="../embeddings/oleObject64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4.bin"/><Relationship Id="rId8" Type="http://schemas.openxmlformats.org/officeDocument/2006/relationships/image" Target="../media/image86.wmf"/><Relationship Id="rId7" Type="http://schemas.openxmlformats.org/officeDocument/2006/relationships/oleObject" Target="../embeddings/oleObject73.bin"/><Relationship Id="rId6" Type="http://schemas.openxmlformats.org/officeDocument/2006/relationships/image" Target="../media/image85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84.wmf"/><Relationship Id="rId3" Type="http://schemas.openxmlformats.org/officeDocument/2006/relationships/oleObject" Target="../embeddings/oleObject71.bin"/><Relationship Id="rId2" Type="http://schemas.openxmlformats.org/officeDocument/2006/relationships/image" Target="../media/image83.wmf"/><Relationship Id="rId18" Type="http://schemas.openxmlformats.org/officeDocument/2006/relationships/vmlDrawing" Target="../drawings/vmlDrawing15.v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90.wmf"/><Relationship Id="rId15" Type="http://schemas.openxmlformats.org/officeDocument/2006/relationships/oleObject" Target="../embeddings/oleObject77.bin"/><Relationship Id="rId14" Type="http://schemas.openxmlformats.org/officeDocument/2006/relationships/image" Target="../media/image89.wmf"/><Relationship Id="rId13" Type="http://schemas.openxmlformats.org/officeDocument/2006/relationships/oleObject" Target="../embeddings/oleObject76.bin"/><Relationship Id="rId12" Type="http://schemas.openxmlformats.org/officeDocument/2006/relationships/image" Target="../media/image88.wmf"/><Relationship Id="rId11" Type="http://schemas.openxmlformats.org/officeDocument/2006/relationships/oleObject" Target="../embeddings/oleObject75.bin"/><Relationship Id="rId10" Type="http://schemas.openxmlformats.org/officeDocument/2006/relationships/image" Target="../media/image87.wmf"/><Relationship Id="rId1" Type="http://schemas.openxmlformats.org/officeDocument/2006/relationships/oleObject" Target="../embeddings/oleObject70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2.bin"/><Relationship Id="rId8" Type="http://schemas.openxmlformats.org/officeDocument/2006/relationships/image" Target="../media/image94.wmf"/><Relationship Id="rId7" Type="http://schemas.openxmlformats.org/officeDocument/2006/relationships/oleObject" Target="../embeddings/oleObject81.bin"/><Relationship Id="rId6" Type="http://schemas.openxmlformats.org/officeDocument/2006/relationships/image" Target="../media/image93.wmf"/><Relationship Id="rId5" Type="http://schemas.openxmlformats.org/officeDocument/2006/relationships/oleObject" Target="../embeddings/oleObject80.bin"/><Relationship Id="rId4" Type="http://schemas.openxmlformats.org/officeDocument/2006/relationships/image" Target="../media/image92.wmf"/><Relationship Id="rId3" Type="http://schemas.openxmlformats.org/officeDocument/2006/relationships/oleObject" Target="../embeddings/oleObject79.bin"/><Relationship Id="rId2" Type="http://schemas.openxmlformats.org/officeDocument/2006/relationships/image" Target="../media/image91.wmf"/><Relationship Id="rId12" Type="http://schemas.openxmlformats.org/officeDocument/2006/relationships/vmlDrawing" Target="../drawings/vmlDrawing16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95.wmf"/><Relationship Id="rId1" Type="http://schemas.openxmlformats.org/officeDocument/2006/relationships/oleObject" Target="../embeddings/oleObject7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7.bin"/><Relationship Id="rId8" Type="http://schemas.openxmlformats.org/officeDocument/2006/relationships/image" Target="../media/image99.wmf"/><Relationship Id="rId7" Type="http://schemas.openxmlformats.org/officeDocument/2006/relationships/oleObject" Target="../embeddings/oleObject86.bin"/><Relationship Id="rId6" Type="http://schemas.openxmlformats.org/officeDocument/2006/relationships/image" Target="../media/image98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97.wmf"/><Relationship Id="rId3" Type="http://schemas.openxmlformats.org/officeDocument/2006/relationships/oleObject" Target="../embeddings/oleObject84.bin"/><Relationship Id="rId2" Type="http://schemas.openxmlformats.org/officeDocument/2006/relationships/image" Target="../media/image96.wmf"/><Relationship Id="rId12" Type="http://schemas.openxmlformats.org/officeDocument/2006/relationships/vmlDrawing" Target="../drawings/vmlDrawing17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00.wmf"/><Relationship Id="rId1" Type="http://schemas.openxmlformats.org/officeDocument/2006/relationships/oleObject" Target="../embeddings/oleObject83.bin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01.wmf"/><Relationship Id="rId1" Type="http://schemas.openxmlformats.org/officeDocument/2006/relationships/oleObject" Target="../embeddings/oleObject88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3.GIF"/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3" Type="http://schemas.openxmlformats.org/officeDocument/2006/relationships/vmlDrawing" Target="../drawings/vmlDrawing3.v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7.jpeg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wmf"/><Relationship Id="rId8" Type="http://schemas.openxmlformats.org/officeDocument/2006/relationships/oleObject" Target="../embeddings/oleObject15.bin"/><Relationship Id="rId7" Type="http://schemas.openxmlformats.org/officeDocument/2006/relationships/image" Target="../media/image22.wmf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20.wmf"/><Relationship Id="rId2" Type="http://schemas.openxmlformats.org/officeDocument/2006/relationships/oleObject" Target="../embeddings/oleObject12.bin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wmf"/><Relationship Id="rId8" Type="http://schemas.openxmlformats.org/officeDocument/2006/relationships/oleObject" Target="../embeddings/oleObject19.bin"/><Relationship Id="rId7" Type="http://schemas.openxmlformats.org/officeDocument/2006/relationships/image" Target="../media/image27.png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5.e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4.wmf"/><Relationship Id="rId17" Type="http://schemas.openxmlformats.org/officeDocument/2006/relationships/vmlDrawing" Target="../drawings/vmlDrawing6.v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31.wmf"/><Relationship Id="rId14" Type="http://schemas.openxmlformats.org/officeDocument/2006/relationships/oleObject" Target="../embeddings/oleObject22.bin"/><Relationship Id="rId13" Type="http://schemas.openxmlformats.org/officeDocument/2006/relationships/image" Target="../media/image30.wmf"/><Relationship Id="rId12" Type="http://schemas.openxmlformats.org/officeDocument/2006/relationships/oleObject" Target="../embeddings/oleObject21.bin"/><Relationship Id="rId11" Type="http://schemas.openxmlformats.org/officeDocument/2006/relationships/image" Target="../media/image29.wmf"/><Relationship Id="rId10" Type="http://schemas.openxmlformats.org/officeDocument/2006/relationships/oleObject" Target="../embeddings/oleObject20.bin"/><Relationship Id="rId1" Type="http://schemas.openxmlformats.org/officeDocument/2006/relationships/oleObject" Target="../embeddings/oleObject16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wmf"/><Relationship Id="rId8" Type="http://schemas.openxmlformats.org/officeDocument/2006/relationships/oleObject" Target="../embeddings/oleObject26.bin"/><Relationship Id="rId7" Type="http://schemas.openxmlformats.org/officeDocument/2006/relationships/image" Target="../media/image34.wmf"/><Relationship Id="rId6" Type="http://schemas.openxmlformats.org/officeDocument/2006/relationships/oleObject" Target="../embeddings/oleObject25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24.bin"/><Relationship Id="rId3" Type="http://schemas.openxmlformats.org/officeDocument/2006/relationships/image" Target="../media/image27.png"/><Relationship Id="rId2" Type="http://schemas.openxmlformats.org/officeDocument/2006/relationships/image" Target="../media/image32.wmf"/><Relationship Id="rId19" Type="http://schemas.openxmlformats.org/officeDocument/2006/relationships/vmlDrawing" Target="../drawings/vmlDrawing7.v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39.wmf"/><Relationship Id="rId16" Type="http://schemas.openxmlformats.org/officeDocument/2006/relationships/oleObject" Target="../embeddings/oleObject30.bin"/><Relationship Id="rId15" Type="http://schemas.openxmlformats.org/officeDocument/2006/relationships/image" Target="../media/image38.wmf"/><Relationship Id="rId14" Type="http://schemas.openxmlformats.org/officeDocument/2006/relationships/oleObject" Target="../embeddings/oleObject29.bin"/><Relationship Id="rId13" Type="http://schemas.openxmlformats.org/officeDocument/2006/relationships/image" Target="../media/image37.wmf"/><Relationship Id="rId12" Type="http://schemas.openxmlformats.org/officeDocument/2006/relationships/oleObject" Target="../embeddings/oleObject28.bin"/><Relationship Id="rId11" Type="http://schemas.openxmlformats.org/officeDocument/2006/relationships/image" Target="../media/image36.wmf"/><Relationship Id="rId10" Type="http://schemas.openxmlformats.org/officeDocument/2006/relationships/oleObject" Target="../embeddings/oleObject27.bin"/><Relationship Id="rId1" Type="http://schemas.openxmlformats.org/officeDocument/2006/relationships/oleObject" Target="../embeddings/oleObject2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云形标注 3"/>
          <p:cNvSpPr/>
          <p:nvPr/>
        </p:nvSpPr>
        <p:spPr>
          <a:xfrm>
            <a:off x="493321" y="722312"/>
            <a:ext cx="5629275" cy="3154363"/>
          </a:xfrm>
          <a:prstGeom prst="cloudCallout">
            <a:avLst>
              <a:gd name="adj1" fmla="val 61400"/>
              <a:gd name="adj2" fmla="val 14401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内容占位符 2"/>
          <p:cNvSpPr/>
          <p:nvPr/>
        </p:nvSpPr>
        <p:spPr bwMode="auto">
          <a:xfrm>
            <a:off x="888998" y="968375"/>
            <a:ext cx="5083175" cy="3192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还记得同分母分数加减法法则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吗？异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分母分数加减法法则又是怎样的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呢？想一想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分式的加减法又应如何去运算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呢？ 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1"/>
          <p:cNvGrpSpPr/>
          <p:nvPr/>
        </p:nvGrpSpPr>
        <p:grpSpPr bwMode="auto">
          <a:xfrm>
            <a:off x="4371" y="-14062"/>
            <a:ext cx="2006600" cy="493712"/>
            <a:chOff x="100" y="115"/>
            <a:chExt cx="3160" cy="778"/>
          </a:xfrm>
        </p:grpSpPr>
        <p:cxnSp>
          <p:nvCxnSpPr>
            <p:cNvPr id="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1381" b="91537" l="4200" r="46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87" r="52725" b="6244"/>
          <a:stretch>
            <a:fillRect/>
          </a:stretch>
        </p:blipFill>
        <p:spPr>
          <a:xfrm flipH="1">
            <a:off x="6759639" y="1867424"/>
            <a:ext cx="2348273" cy="2695052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13"/>
          <p:cNvSpPr txBox="1">
            <a:spLocks noChangeArrowheads="1"/>
          </p:cNvSpPr>
          <p:nvPr/>
        </p:nvSpPr>
        <p:spPr bwMode="auto">
          <a:xfrm>
            <a:off x="2136775" y="1285010"/>
            <a:ext cx="37719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异分母的分数如何加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1228333" y="3270252"/>
            <a:ext cx="7032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通分，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将</a:t>
            </a:r>
            <a:r>
              <a:rPr lang="zh-CN" altLang="en-US" sz="2400" b="1" dirty="0">
                <a:latin typeface="宋体" panose="02010600030101010101" pitchFamily="2" charset="-122"/>
              </a:rPr>
              <a:t>异分母的分数化为同分母的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分数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67587" name="Object 19"/>
          <p:cNvGraphicFramePr>
            <a:graphicFrameLocks noChangeAspect="1"/>
          </p:cNvGraphicFramePr>
          <p:nvPr/>
        </p:nvGraphicFramePr>
        <p:xfrm>
          <a:off x="1984375" y="2211388"/>
          <a:ext cx="314325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07" name="" r:id="rId1" imgW="1628140" imgH="320675" progId="Equation.3">
                  <p:embed/>
                </p:oleObj>
              </mc:Choice>
              <mc:Fallback>
                <p:oleObj name="" r:id="rId1" imgW="1628140" imgH="320675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375" y="2211388"/>
                        <a:ext cx="3143250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7588" name="组合 4"/>
          <p:cNvGrpSpPr/>
          <p:nvPr/>
        </p:nvGrpSpPr>
        <p:grpSpPr bwMode="auto">
          <a:xfrm>
            <a:off x="1870075" y="738187"/>
            <a:ext cx="1685925" cy="410359"/>
            <a:chOff x="3485" y="1168"/>
            <a:chExt cx="2655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7590" name="矩形 1"/>
            <p:cNvSpPr>
              <a:spLocks noChangeArrowheads="1"/>
            </p:cNvSpPr>
            <p:nvPr/>
          </p:nvSpPr>
          <p:spPr bwMode="auto">
            <a:xfrm>
              <a:off x="3758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7591" name="文本框 2"/>
          <p:cNvSpPr txBox="1">
            <a:spLocks noChangeArrowheads="1"/>
          </p:cNvSpPr>
          <p:nvPr/>
        </p:nvSpPr>
        <p:spPr bwMode="auto">
          <a:xfrm>
            <a:off x="3613150" y="714375"/>
            <a:ext cx="39766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异分母分式的加减法的法则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2367" y="1417472"/>
            <a:ext cx="1755979" cy="455854"/>
            <a:chOff x="1745942" y="3988439"/>
            <a:chExt cx="1755979" cy="455854"/>
          </a:xfrm>
        </p:grpSpPr>
        <p:grpSp>
          <p:nvGrpSpPr>
            <p:cNvPr id="18" name="组合 17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0" name="流程图: 库存数据 19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15"/>
          <p:cNvSpPr txBox="1">
            <a:spLocks noChangeArrowheads="1"/>
          </p:cNvSpPr>
          <p:nvPr/>
        </p:nvSpPr>
        <p:spPr bwMode="auto">
          <a:xfrm>
            <a:off x="1809326" y="560913"/>
            <a:ext cx="55546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分母分式的加减应该如何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进行？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8610" name="Object 16"/>
          <p:cNvGraphicFramePr>
            <a:graphicFrameLocks noChangeAspect="1"/>
          </p:cNvGraphicFramePr>
          <p:nvPr/>
        </p:nvGraphicFramePr>
        <p:xfrm>
          <a:off x="2941865" y="1084834"/>
          <a:ext cx="1814512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22" name="Equation" r:id="rId1" imgW="16459200" imgH="9448800" progId="Equation.DSMT4">
                  <p:embed/>
                </p:oleObj>
              </mc:Choice>
              <mc:Fallback>
                <p:oleObj name="Equation" r:id="rId1" imgW="16459200" imgH="94488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41865" y="1084834"/>
                        <a:ext cx="1814512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403" name="Group 19"/>
          <p:cNvGrpSpPr/>
          <p:nvPr/>
        </p:nvGrpSpPr>
        <p:grpSpPr bwMode="auto">
          <a:xfrm>
            <a:off x="447675" y="1937036"/>
            <a:ext cx="8162607" cy="1083705"/>
            <a:chOff x="38" y="2279"/>
            <a:chExt cx="7564" cy="855"/>
          </a:xfrm>
        </p:grpSpPr>
        <p:sp>
          <p:nvSpPr>
            <p:cNvPr id="68612" name="Rectangle 20"/>
            <p:cNvSpPr>
              <a:spLocks noChangeArrowheads="1"/>
            </p:cNvSpPr>
            <p:nvPr/>
          </p:nvSpPr>
          <p:spPr bwMode="auto">
            <a:xfrm>
              <a:off x="3190" y="2624"/>
              <a:ext cx="128" cy="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zh-CN" sz="2400" b="1">
                <a:latin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grpSp>
          <p:nvGrpSpPr>
            <p:cNvPr id="68613" name="Group 21"/>
            <p:cNvGrpSpPr/>
            <p:nvPr/>
          </p:nvGrpSpPr>
          <p:grpSpPr bwMode="auto">
            <a:xfrm>
              <a:off x="38" y="2279"/>
              <a:ext cx="7564" cy="722"/>
              <a:chOff x="0" y="1348"/>
              <a:chExt cx="7564" cy="722"/>
            </a:xfrm>
          </p:grpSpPr>
          <p:sp>
            <p:nvSpPr>
              <p:cNvPr id="68614" name="Rectangle 22"/>
              <p:cNvSpPr>
                <a:spLocks noChangeArrowheads="1"/>
              </p:cNvSpPr>
              <p:nvPr/>
            </p:nvSpPr>
            <p:spPr bwMode="auto">
              <a:xfrm>
                <a:off x="0" y="1348"/>
                <a:ext cx="4113" cy="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rgbClr val="0000FF"/>
                    </a:solidFill>
                    <a:latin typeface="宋体" panose="02010600030101010101" pitchFamily="2" charset="-122"/>
                    <a:sym typeface="Symbol" panose="05050102010706020507" pitchFamily="18" charset="2"/>
                  </a:rPr>
                  <a:t>【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Wingdings" panose="05000000000000000000" pitchFamily="2" charset="2"/>
                  </a:rPr>
                  <a:t>异分母的分数加减法的法则</a:t>
                </a:r>
                <a:r>
                  <a:rPr lang="en-US" altLang="zh-CN" sz="2400" b="1" dirty="0">
                    <a:solidFill>
                      <a:srgbClr val="0000FF"/>
                    </a:solidFill>
                    <a:latin typeface="宋体" panose="02010600030101010101" pitchFamily="2" charset="-122"/>
                    <a:sym typeface="Symbol" panose="05050102010706020507" pitchFamily="18" charset="2"/>
                  </a:rPr>
                  <a:t>】</a:t>
                </a:r>
                <a:endPara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  <a:sym typeface="Wingdings" panose="05000000000000000000" pitchFamily="2" charset="2"/>
                </a:endParaRPr>
              </a:p>
            </p:txBody>
          </p:sp>
          <p:sp>
            <p:nvSpPr>
              <p:cNvPr id="68615" name="Rectangle 23"/>
              <p:cNvSpPr>
                <a:spLocks noChangeArrowheads="1"/>
              </p:cNvSpPr>
              <p:nvPr/>
            </p:nvSpPr>
            <p:spPr bwMode="auto">
              <a:xfrm>
                <a:off x="4034" y="1414"/>
                <a:ext cx="3530" cy="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宋体" panose="02010600030101010101" pitchFamily="2" charset="-122"/>
                    <a:sym typeface="Wingdings" panose="05000000000000000000" pitchFamily="2" charset="2"/>
                  </a:rPr>
                  <a:t>先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宋体" panose="02010600030101010101" pitchFamily="2" charset="-122"/>
                    <a:sym typeface="Wingdings" panose="05000000000000000000" pitchFamily="2" charset="2"/>
                  </a:rPr>
                  <a:t>通分</a:t>
                </a:r>
                <a:r>
                  <a:rPr lang="zh-CN" altLang="en-US" sz="2400" b="1" dirty="0" smtClean="0">
                    <a:latin typeface="宋体" panose="02010600030101010101" pitchFamily="2" charset="-122"/>
                    <a:sym typeface="Wingdings" panose="05000000000000000000" pitchFamily="2" charset="2"/>
                  </a:rPr>
                  <a:t>，变为</a:t>
                </a:r>
                <a:r>
                  <a:rPr lang="zh-CN" altLang="en-US" sz="2400" b="1" dirty="0">
                    <a:latin typeface="宋体" panose="02010600030101010101" pitchFamily="2" charset="-122"/>
                    <a:sym typeface="Wingdings" panose="05000000000000000000" pitchFamily="2" charset="2"/>
                  </a:rPr>
                  <a:t>同分母的</a:t>
                </a:r>
                <a:r>
                  <a:rPr lang="zh-CN" altLang="en-US" sz="2400" b="1" dirty="0" smtClean="0">
                    <a:latin typeface="宋体" panose="02010600030101010101" pitchFamily="2" charset="-122"/>
                    <a:sym typeface="Wingdings" panose="05000000000000000000" pitchFamily="2" charset="2"/>
                  </a:rPr>
                  <a:t>分数，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宋体" panose="02010600030101010101" pitchFamily="2" charset="-122"/>
                    <a:sym typeface="Wingdings" panose="05000000000000000000" pitchFamily="2" charset="2"/>
                  </a:rPr>
                  <a:t>再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宋体" panose="02010600030101010101" pitchFamily="2" charset="-122"/>
                    <a:sym typeface="Wingdings" panose="05000000000000000000" pitchFamily="2" charset="2"/>
                  </a:rPr>
                  <a:t>加减</a:t>
                </a:r>
                <a:r>
                  <a:rPr lang="en-US" altLang="zh-CN" sz="2400" b="1" dirty="0">
                    <a:latin typeface="宋体" panose="02010600030101010101" pitchFamily="2" charset="-122"/>
                    <a:sym typeface="Wingdings" panose="05000000000000000000" pitchFamily="2" charset="2"/>
                  </a:rPr>
                  <a:t>.</a:t>
                </a:r>
                <a:endParaRPr lang="en-US" altLang="zh-CN" sz="2400" b="1" dirty="0">
                  <a:latin typeface="宋体" panose="02010600030101010101" pitchFamily="2" charset="-122"/>
                  <a:sym typeface="Wingdings" panose="05000000000000000000" pitchFamily="2" charset="2"/>
                </a:endParaRPr>
              </a:p>
            </p:txBody>
          </p:sp>
        </p:grpSp>
      </p:grpSp>
      <p:grpSp>
        <p:nvGrpSpPr>
          <p:cNvPr id="16408" name="Group 24"/>
          <p:cNvGrpSpPr/>
          <p:nvPr/>
        </p:nvGrpSpPr>
        <p:grpSpPr bwMode="auto">
          <a:xfrm>
            <a:off x="447675" y="2860686"/>
            <a:ext cx="8020492" cy="1006944"/>
            <a:chOff x="390" y="2936"/>
            <a:chExt cx="6735" cy="845"/>
          </a:xfrm>
        </p:grpSpPr>
        <p:sp>
          <p:nvSpPr>
            <p:cNvPr id="68617" name="Rectangle 25"/>
            <p:cNvSpPr>
              <a:spLocks noChangeArrowheads="1"/>
            </p:cNvSpPr>
            <p:nvPr/>
          </p:nvSpPr>
          <p:spPr bwMode="auto">
            <a:xfrm>
              <a:off x="432" y="2961"/>
              <a:ext cx="4880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68618" name="Rectangle 26"/>
            <p:cNvSpPr>
              <a:spLocks noChangeArrowheads="1"/>
            </p:cNvSpPr>
            <p:nvPr/>
          </p:nvSpPr>
          <p:spPr bwMode="auto">
            <a:xfrm>
              <a:off x="390" y="2936"/>
              <a:ext cx="3687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【</a:t>
              </a: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Wingdings" panose="05000000000000000000" pitchFamily="2" charset="2"/>
                </a:rPr>
                <a:t>异分母的分式加减法的法则</a:t>
              </a:r>
              <a:r>
                <a:rPr lang="en-US" altLang="zh-CN" sz="2400" b="1" dirty="0">
                  <a:solidFill>
                    <a:srgbClr val="0000FF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】</a:t>
              </a:r>
              <a:endPara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68619" name="Rectangle 27"/>
            <p:cNvSpPr>
              <a:spLocks noChangeArrowheads="1"/>
            </p:cNvSpPr>
            <p:nvPr/>
          </p:nvSpPr>
          <p:spPr bwMode="auto">
            <a:xfrm>
              <a:off x="4077" y="2964"/>
              <a:ext cx="3048" cy="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先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通分</a:t>
              </a:r>
              <a:r>
                <a:rPr lang="zh-CN" altLang="en-US" sz="2400" b="1" dirty="0" smtClean="0">
                  <a:latin typeface="宋体" panose="02010600030101010101" pitchFamily="2" charset="-122"/>
                  <a:sym typeface="Wingdings" panose="05000000000000000000" pitchFamily="2" charset="2"/>
                </a:rPr>
                <a:t>，变为</a:t>
              </a:r>
              <a:r>
                <a:rPr lang="zh-CN" altLang="en-US" sz="2400" b="1" dirty="0">
                  <a:latin typeface="宋体" panose="02010600030101010101" pitchFamily="2" charset="-122"/>
                  <a:sym typeface="Wingdings" panose="05000000000000000000" pitchFamily="2" charset="2"/>
                </a:rPr>
                <a:t>同分母的</a:t>
              </a:r>
              <a:r>
                <a:rPr lang="zh-CN" altLang="en-US" sz="2400" b="1" dirty="0" smtClean="0">
                  <a:latin typeface="宋体" panose="02010600030101010101" pitchFamily="2" charset="-122"/>
                  <a:sym typeface="Wingdings" panose="05000000000000000000" pitchFamily="2" charset="2"/>
                </a:rPr>
                <a:t>分式，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再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加减</a:t>
              </a:r>
              <a:r>
                <a:rPr lang="en-US" altLang="zh-CN" sz="2400" b="1" dirty="0">
                  <a:latin typeface="宋体" panose="02010600030101010101" pitchFamily="2" charset="-122"/>
                  <a:sym typeface="Wingdings" panose="05000000000000000000" pitchFamily="2" charset="2"/>
                </a:rPr>
                <a:t>.</a:t>
              </a:r>
              <a:endParaRPr lang="en-US" altLang="zh-CN" sz="2400" b="1" dirty="0">
                <a:latin typeface="宋体" panose="02010600030101010101" pitchFamily="2" charset="-122"/>
                <a:sym typeface="Wingdings" panose="05000000000000000000" pitchFamily="2" charset="2"/>
              </a:endParaRPr>
            </a:p>
          </p:txBody>
        </p:sp>
        <p:sp>
          <p:nvSpPr>
            <p:cNvPr id="68620" name="Rectangle 28"/>
            <p:cNvSpPr>
              <a:spLocks noChangeArrowheads="1"/>
            </p:cNvSpPr>
            <p:nvPr/>
          </p:nvSpPr>
          <p:spPr bwMode="auto">
            <a:xfrm>
              <a:off x="3260" y="3239"/>
              <a:ext cx="2065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zh-CN" sz="2400" b="1">
                <a:latin typeface="宋体" panose="02010600030101010101" pitchFamily="2" charset="-122"/>
                <a:sym typeface="Wingdings" panose="05000000000000000000" pitchFamily="2" charset="2"/>
              </a:endParaRPr>
            </a:p>
          </p:txBody>
        </p:sp>
      </p:grpSp>
      <p:sp>
        <p:nvSpPr>
          <p:cNvPr id="16413" name="Text Box 29"/>
          <p:cNvSpPr txBox="1">
            <a:spLocks noChangeArrowheads="1"/>
          </p:cNvSpPr>
          <p:nvPr/>
        </p:nvSpPr>
        <p:spPr bwMode="auto">
          <a:xfrm>
            <a:off x="1276350" y="3971925"/>
            <a:ext cx="1600200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符号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表示：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68626" name="Object 11"/>
          <p:cNvGraphicFramePr>
            <a:graphicFrameLocks noChangeAspect="1"/>
          </p:cNvGraphicFramePr>
          <p:nvPr/>
        </p:nvGraphicFramePr>
        <p:xfrm>
          <a:off x="2971800" y="3852239"/>
          <a:ext cx="4790676" cy="10418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23" name="Equation" r:id="rId3" imgW="67360800" imgH="14630400" progId="Equation.DSMT4">
                  <p:embed/>
                </p:oleObj>
              </mc:Choice>
              <mc:Fallback>
                <p:oleObj name="Equation" r:id="rId3" imgW="67360800" imgH="146304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3852239"/>
                        <a:ext cx="4790676" cy="1041846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086636" y="1142649"/>
            <a:ext cx="1112805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比如：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93536" y="673635"/>
            <a:ext cx="1755979" cy="455854"/>
            <a:chOff x="1745942" y="3988439"/>
            <a:chExt cx="1755979" cy="455854"/>
          </a:xfrm>
        </p:grpSpPr>
        <p:grpSp>
          <p:nvGrpSpPr>
            <p:cNvPr id="25" name="组合 24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7" name="流程图: 库存数据 26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800922" y="1073745"/>
          <a:ext cx="1816100" cy="836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924" name="Equation" r:id="rId6" imgW="16459200" imgH="9448800" progId="Equation.DSMT4">
                  <p:embed/>
                </p:oleObj>
              </mc:Choice>
              <mc:Fallback>
                <p:oleObj name="Equation" r:id="rId6" imgW="16459200" imgH="94488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922" y="1073745"/>
                        <a:ext cx="1816100" cy="836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5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1892300" y="1990426"/>
          <a:ext cx="5451475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91" name="Equation" r:id="rId1" imgW="108813600" imgH="16764000" progId="Equation.DSMT4">
                  <p:embed/>
                </p:oleObj>
              </mc:Choice>
              <mc:Fallback>
                <p:oleObj name="Equation" r:id="rId1" imgW="108813600" imgH="16764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2300" y="1990426"/>
                        <a:ext cx="5451475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640557" y="1090658"/>
            <a:ext cx="4081716" cy="878787"/>
            <a:chOff x="640557" y="1090658"/>
            <a:chExt cx="4081716" cy="878787"/>
          </a:xfrm>
        </p:grpSpPr>
        <p:graphicFrame>
          <p:nvGraphicFramePr>
            <p:cNvPr id="69633" name="Object 2"/>
            <p:cNvGraphicFramePr>
              <a:graphicFrameLocks noChangeAspect="1"/>
            </p:cNvGraphicFramePr>
            <p:nvPr/>
          </p:nvGraphicFramePr>
          <p:xfrm>
            <a:off x="1804194" y="1090658"/>
            <a:ext cx="2918079" cy="8787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992" name="Equation" r:id="rId3" imgW="55778400" imgH="16764000" progId="Equation.DSMT4">
                    <p:embed/>
                  </p:oleObj>
                </mc:Choice>
                <mc:Fallback>
                  <p:oleObj name="Equation" r:id="rId3" imgW="55778400" imgH="16764000" progId="Equation.DSMT4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04194" y="1090658"/>
                          <a:ext cx="2918079" cy="8787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9635" name="Text Box 5"/>
            <p:cNvSpPr txBox="1">
              <a:spLocks noChangeArrowheads="1"/>
            </p:cNvSpPr>
            <p:nvPr/>
          </p:nvSpPr>
          <p:spPr bwMode="auto">
            <a:xfrm>
              <a:off x="640557" y="1299220"/>
              <a:ext cx="11636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641" name="组合 6"/>
          <p:cNvGrpSpPr/>
          <p:nvPr/>
        </p:nvGrpSpPr>
        <p:grpSpPr bwMode="auto">
          <a:xfrm>
            <a:off x="539750" y="547688"/>
            <a:ext cx="1830556" cy="492125"/>
            <a:chOff x="427462" y="558483"/>
            <a:chExt cx="1829953" cy="492443"/>
          </a:xfrm>
        </p:grpSpPr>
        <p:grpSp>
          <p:nvGrpSpPr>
            <p:cNvPr id="69642" name="组合 5"/>
            <p:cNvGrpSpPr/>
            <p:nvPr/>
          </p:nvGrpSpPr>
          <p:grpSpPr bwMode="auto">
            <a:xfrm>
              <a:off x="468723" y="591841"/>
              <a:ext cx="1417171" cy="425725"/>
              <a:chOff x="2177459" y="-557354"/>
              <a:chExt cx="1417171" cy="425725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9648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素养考点 </a:t>
              </a:r>
              <a:r>
                <a:rPr lang="en-US" altLang="zh-CN" sz="25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5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9649" name="文本框 2"/>
          <p:cNvSpPr txBox="1">
            <a:spLocks noChangeArrowheads="1"/>
          </p:cNvSpPr>
          <p:nvPr/>
        </p:nvSpPr>
        <p:spPr bwMode="auto">
          <a:xfrm>
            <a:off x="2574925" y="571500"/>
            <a:ext cx="502285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异</a:t>
            </a:r>
            <a:r>
              <a:rPr lang="zh-CN" altLang="en-US" sz="25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分母分式的加减的计</a:t>
            </a:r>
            <a:r>
              <a:rPr lang="zh-CN" altLang="en-US" sz="25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算</a:t>
            </a:r>
            <a:endParaRPr lang="zh-CN" altLang="en-US" sz="25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35588" y="3189288"/>
            <a:ext cx="3198812" cy="16312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归纳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zh-CN" altLang="en-US" sz="2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2000" b="1" dirty="0">
                <a:latin typeface="宋体" panose="02010600030101010101" pitchFamily="2" charset="-122"/>
              </a:rPr>
              <a:t>异分母分式的加减分为两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步：第一</a:t>
            </a:r>
            <a:r>
              <a:rPr lang="zh-CN" altLang="en-US" sz="2000" b="1" dirty="0">
                <a:latin typeface="宋体" panose="02010600030101010101" pitchFamily="2" charset="-122"/>
              </a:rPr>
              <a:t>步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通分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，化为</a:t>
            </a:r>
            <a:r>
              <a:rPr lang="zh-CN" altLang="en-US" sz="2000" b="1" dirty="0">
                <a:latin typeface="宋体" panose="02010600030101010101" pitchFamily="2" charset="-122"/>
              </a:rPr>
              <a:t>同分母分式；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第二步运用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同分母分式的加减法则</a:t>
            </a:r>
            <a:r>
              <a:rPr lang="zh-CN" altLang="en-US" sz="2000" b="1" dirty="0">
                <a:latin typeface="宋体" panose="02010600030101010101" pitchFamily="2" charset="-122"/>
              </a:rPr>
              <a:t>计算</a:t>
            </a:r>
            <a:r>
              <a:rPr lang="en-US" altLang="zh-CN" sz="2000" b="1" dirty="0">
                <a:latin typeface="宋体" panose="02010600030101010101" pitchFamily="2" charset="-122"/>
              </a:rPr>
              <a:t>.</a:t>
            </a:r>
            <a:endParaRPr lang="en-US" altLang="zh-CN" sz="2000" b="1" dirty="0">
              <a:latin typeface="宋体" panose="02010600030101010101" pitchFamily="2" charset="-122"/>
            </a:endParaRPr>
          </a:p>
        </p:txBody>
      </p:sp>
      <p:grpSp>
        <p:nvGrpSpPr>
          <p:cNvPr id="20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7" name="文本框 2"/>
          <p:cNvSpPr txBox="1">
            <a:spLocks noChangeArrowheads="1"/>
          </p:cNvSpPr>
          <p:nvPr/>
        </p:nvSpPr>
        <p:spPr bwMode="auto">
          <a:xfrm>
            <a:off x="598487" y="2180282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918896" y="2908300"/>
          <a:ext cx="2733675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93" name="Equation" r:id="rId5" imgW="54559200" imgH="16764000" progId="Equation.DSMT4">
                  <p:embed/>
                </p:oleObj>
              </mc:Choice>
              <mc:Fallback>
                <p:oleObj name="Equation" r:id="rId5" imgW="54559200" imgH="16764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8896" y="2908300"/>
                        <a:ext cx="2733675" cy="841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956996" y="3856038"/>
          <a:ext cx="152717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994" name="Equation" r:id="rId7" imgW="30480000" imgH="15849600" progId="Equation.DSMT4">
                  <p:embed/>
                </p:oleObj>
              </mc:Choice>
              <mc:Fallback>
                <p:oleObj name="Equation" r:id="rId7" imgW="30480000" imgH="158496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6996" y="3856038"/>
                        <a:ext cx="1527175" cy="79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7"/>
          <p:cNvSpPr txBox="1">
            <a:spLocks noChangeArrowheads="1"/>
          </p:cNvSpPr>
          <p:nvPr/>
        </p:nvSpPr>
        <p:spPr bwMode="auto">
          <a:xfrm>
            <a:off x="1229921" y="938213"/>
            <a:ext cx="1296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1802214" y="1537735"/>
          <a:ext cx="3260725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363" name="Equation" r:id="rId1" imgW="46329600" imgH="10058400" progId="Equation.DSMT4">
                  <p:embed/>
                </p:oleObj>
              </mc:Choice>
              <mc:Fallback>
                <p:oleObj name="Equation" r:id="rId1" imgW="46329600" imgH="10058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2214" y="1537735"/>
                        <a:ext cx="3260725" cy="725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9" name="Object 9"/>
          <p:cNvGraphicFramePr>
            <a:graphicFrameLocks noChangeAspect="1"/>
          </p:cNvGraphicFramePr>
          <p:nvPr/>
        </p:nvGraphicFramePr>
        <p:xfrm>
          <a:off x="1839913" y="2324100"/>
          <a:ext cx="1811337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364" name="Equation" r:id="rId3" imgW="23469600" imgH="10058400" progId="Equation.DSMT4">
                  <p:embed/>
                </p:oleObj>
              </mc:Choice>
              <mc:Fallback>
                <p:oleObj name="Equation" r:id="rId3" imgW="23469600" imgH="100584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9913" y="2324100"/>
                        <a:ext cx="1811337" cy="78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2" name="Object 12"/>
          <p:cNvGraphicFramePr>
            <a:graphicFrameLocks noChangeAspect="1"/>
          </p:cNvGraphicFramePr>
          <p:nvPr/>
        </p:nvGraphicFramePr>
        <p:xfrm>
          <a:off x="1905144" y="4400550"/>
          <a:ext cx="962281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365" name="Equation" r:id="rId5" imgW="12496800" imgH="9448800" progId="Equation.DSMT4">
                  <p:embed/>
                </p:oleObj>
              </mc:Choice>
              <mc:Fallback>
                <p:oleObj name="Equation" r:id="rId5" imgW="12496800" imgH="94488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144" y="4400550"/>
                        <a:ext cx="962281" cy="74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3" name="Text Box 13"/>
          <p:cNvSpPr txBox="1"/>
          <p:nvPr/>
        </p:nvSpPr>
        <p:spPr>
          <a:xfrm>
            <a:off x="5445921" y="1162052"/>
            <a:ext cx="2052638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–4 </a:t>
            </a:r>
            <a:r>
              <a:rPr lang="zh-CN" altLang="en-US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zh-CN" altLang="en-US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分解：</a:t>
            </a:r>
            <a:endParaRPr lang="en-US" altLang="zh-CN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4" name="Text Box 14"/>
          <p:cNvSpPr txBox="1"/>
          <p:nvPr/>
        </p:nvSpPr>
        <p:spPr>
          <a:xfrm>
            <a:off x="6846096" y="1162052"/>
            <a:ext cx="2376488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 i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baseline="300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–4 =(</a:t>
            </a:r>
            <a:r>
              <a:rPr lang="en-US" altLang="zh-CN" b="1" i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+2)(</a:t>
            </a:r>
            <a:r>
              <a:rPr lang="en-US" altLang="zh-CN" b="1" i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–2)</a:t>
            </a:r>
            <a:r>
              <a:rPr lang="zh-CN" altLang="en-US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en-US" altLang="zh-CN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5445921" y="1547260"/>
            <a:ext cx="345043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其中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–2)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恰好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为第二个分式的</a:t>
            </a:r>
            <a:r>
              <a:rPr lang="zh-CN" alt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分母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，所以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+2)(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–2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即为最简公分母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AutoShape 22"/>
          <p:cNvSpPr>
            <a:spLocks noChangeArrowheads="1"/>
          </p:cNvSpPr>
          <p:nvPr/>
        </p:nvSpPr>
        <p:spPr bwMode="auto">
          <a:xfrm>
            <a:off x="5026025" y="3352800"/>
            <a:ext cx="2571750" cy="1200150"/>
          </a:xfrm>
          <a:prstGeom prst="cloudCallout">
            <a:avLst>
              <a:gd name="adj1" fmla="val -119653"/>
              <a:gd name="adj2" fmla="val -11460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b="1" dirty="0">
                <a:sym typeface="Wingdings" panose="05000000000000000000" pitchFamily="2" charset="2"/>
              </a:rPr>
              <a:t>分子相减</a:t>
            </a:r>
            <a:r>
              <a:rPr lang="zh-CN" altLang="en-US" b="1" dirty="0" smtClean="0">
                <a:sym typeface="Wingdings" panose="05000000000000000000" pitchFamily="2" charset="2"/>
              </a:rPr>
              <a:t>时，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“</a:t>
            </a:r>
            <a:r>
              <a:rPr lang="zh-CN" altLang="en-US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减式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”</a:t>
            </a:r>
            <a:r>
              <a:rPr lang="zh-CN" altLang="en-US" b="1" dirty="0">
                <a:solidFill>
                  <a:srgbClr val="FF0000"/>
                </a:solidFill>
                <a:sym typeface="Wingdings" panose="05000000000000000000" pitchFamily="2" charset="2"/>
              </a:rPr>
              <a:t>要添</a:t>
            </a:r>
            <a:r>
              <a:rPr lang="zh-CN" altLang="en-US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括号！</a:t>
            </a:r>
            <a:endParaRPr lang="zh-CN" altLang="en-US" b="1" dirty="0">
              <a:solidFill>
                <a:srgbClr val="FF0000"/>
              </a:solidFill>
              <a:sym typeface="Wingdings" panose="05000000000000000000" pitchFamily="2" charset="2"/>
            </a:endParaRPr>
          </a:p>
        </p:txBody>
      </p:sp>
      <p:grpSp>
        <p:nvGrpSpPr>
          <p:cNvPr id="24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9" name="文本框 2"/>
          <p:cNvSpPr txBox="1">
            <a:spLocks noChangeArrowheads="1"/>
          </p:cNvSpPr>
          <p:nvPr/>
        </p:nvSpPr>
        <p:spPr bwMode="auto">
          <a:xfrm>
            <a:off x="424667" y="1633835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29225" y="1122363"/>
            <a:ext cx="3810000" cy="1925637"/>
          </a:xfrm>
          <a:prstGeom prst="rect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59364" y="3048000"/>
          <a:ext cx="1591826" cy="682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366" name="Equation" r:id="rId7" imgW="23469600" imgH="10058400" progId="Equation.DSMT4">
                  <p:embed/>
                </p:oleObj>
              </mc:Choice>
              <mc:Fallback>
                <p:oleObj name="Equation" r:id="rId7" imgW="23469600" imgH="10058400" progId="Equation.DSMT4">
                  <p:embed/>
                  <p:pic>
                    <p:nvPicPr>
                      <p:cNvPr id="0" name="图片 7136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59364" y="3048000"/>
                        <a:ext cx="1591826" cy="6822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878414" y="783511"/>
          <a:ext cx="1747435" cy="7478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367" name="Equation" r:id="rId9" imgW="34137600" imgH="14630400" progId="Equation.DSMT4">
                  <p:embed/>
                </p:oleObj>
              </mc:Choice>
              <mc:Fallback>
                <p:oleObj name="Equation" r:id="rId9" imgW="34137600" imgH="146304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8414" y="783511"/>
                        <a:ext cx="1747435" cy="7478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878414" y="3743325"/>
          <a:ext cx="1592262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368" name="Equation" r:id="rId11" imgW="23469600" imgH="10058400" progId="Equation.DSMT4">
                  <p:embed/>
                </p:oleObj>
              </mc:Choice>
              <mc:Fallback>
                <p:oleObj name="Equation" r:id="rId11" imgW="23469600" imgH="100584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8414" y="3743325"/>
                        <a:ext cx="1592262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3" grpId="0"/>
      <p:bldP spid="30734" grpId="0"/>
      <p:bldP spid="30735" grpId="0"/>
      <p:bldP spid="27" grpId="0" bldLvl="0" animBg="1"/>
      <p:bldP spid="19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6" name="Object 8"/>
          <p:cNvGraphicFramePr>
            <a:graphicFrameLocks noChangeAspect="1"/>
          </p:cNvGraphicFramePr>
          <p:nvPr/>
        </p:nvGraphicFramePr>
        <p:xfrm>
          <a:off x="2135188" y="1890241"/>
          <a:ext cx="1363809" cy="6753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68" name="Equation" r:id="rId1" imgW="34442400" imgH="16764000" progId="Equation.DSMT4">
                  <p:embed/>
                </p:oleObj>
              </mc:Choice>
              <mc:Fallback>
                <p:oleObj name="Equation" r:id="rId1" imgW="34442400" imgH="16764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5188" y="1890241"/>
                        <a:ext cx="1363809" cy="6753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78" name="Object 10"/>
          <p:cNvGraphicFramePr>
            <a:graphicFrameLocks noChangeAspect="1"/>
          </p:cNvGraphicFramePr>
          <p:nvPr/>
        </p:nvGraphicFramePr>
        <p:xfrm>
          <a:off x="2144713" y="3443707"/>
          <a:ext cx="2108200" cy="8346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69" name="Equation" r:id="rId3" imgW="41148000" imgH="15849600" progId="Equation.DSMT4">
                  <p:embed/>
                </p:oleObj>
              </mc:Choice>
              <mc:Fallback>
                <p:oleObj name="Equation" r:id="rId3" imgW="41148000" imgH="15849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713" y="3443707"/>
                        <a:ext cx="2108200" cy="8346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85" name="Text Box 12"/>
          <p:cNvSpPr txBox="1">
            <a:spLocks noChangeArrowheads="1"/>
          </p:cNvSpPr>
          <p:nvPr/>
        </p:nvSpPr>
        <p:spPr bwMode="auto">
          <a:xfrm>
            <a:off x="1160463" y="582613"/>
            <a:ext cx="200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688" name="文本框 1"/>
          <p:cNvSpPr txBox="1">
            <a:spLocks noChangeArrowheads="1"/>
          </p:cNvSpPr>
          <p:nvPr/>
        </p:nvSpPr>
        <p:spPr bwMode="auto">
          <a:xfrm>
            <a:off x="2110582" y="4267200"/>
            <a:ext cx="841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y</a:t>
            </a:r>
            <a:endParaRPr lang="en-US" altLang="zh-CN" sz="2400" b="1" i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3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65" y="55086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文本框 2"/>
          <p:cNvSpPr txBox="1">
            <a:spLocks noChangeArrowheads="1"/>
          </p:cNvSpPr>
          <p:nvPr/>
        </p:nvSpPr>
        <p:spPr bwMode="auto">
          <a:xfrm>
            <a:off x="740971" y="2006600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20" name="Object 13"/>
          <p:cNvGraphicFramePr>
            <a:graphicFrameLocks noChangeAspect="1"/>
          </p:cNvGraphicFramePr>
          <p:nvPr/>
        </p:nvGraphicFramePr>
        <p:xfrm>
          <a:off x="5430838" y="1704137"/>
          <a:ext cx="1822450" cy="723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0" name="Equation" r:id="rId6" imgW="38100000" imgH="14630400" progId="Equation.DSMT4">
                  <p:embed/>
                </p:oleObj>
              </mc:Choice>
              <mc:Fallback>
                <p:oleObj name="Equation" r:id="rId6" imgW="38100000" imgH="14630400" progId="Equation.DSMT4">
                  <p:embed/>
                  <p:pic>
                    <p:nvPicPr>
                      <p:cNvPr id="0" name="图片 942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0838" y="1704137"/>
                        <a:ext cx="1822450" cy="7236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838031" y="4387255"/>
          <a:ext cx="5461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1" name="Equation" r:id="rId8" imgW="13106400" imgH="14630400" progId="Equation.DSMT4">
                  <p:embed/>
                </p:oleObj>
              </mc:Choice>
              <mc:Fallback>
                <p:oleObj name="Equation" r:id="rId8" imgW="13106400" imgH="14630400" progId="Equation.DSMT4">
                  <p:embed/>
                  <p:pic>
                    <p:nvPicPr>
                      <p:cNvPr id="0" name="图片 942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38031" y="4387255"/>
                        <a:ext cx="546100" cy="60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文本框 3"/>
          <p:cNvSpPr txBox="1">
            <a:spLocks noChangeArrowheads="1"/>
          </p:cNvSpPr>
          <p:nvPr/>
        </p:nvSpPr>
        <p:spPr bwMode="auto">
          <a:xfrm>
            <a:off x="5459413" y="4507905"/>
            <a:ext cx="1189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=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27" name="文本框 2"/>
          <p:cNvSpPr txBox="1">
            <a:spLocks noChangeArrowheads="1"/>
          </p:cNvSpPr>
          <p:nvPr/>
        </p:nvSpPr>
        <p:spPr bwMode="auto">
          <a:xfrm>
            <a:off x="4017571" y="1835150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07671" y="1028113"/>
            <a:ext cx="2576914" cy="805738"/>
            <a:chOff x="1007671" y="961438"/>
            <a:chExt cx="2576914" cy="805738"/>
          </a:xfrm>
        </p:grpSpPr>
        <p:sp>
          <p:nvSpPr>
            <p:cNvPr id="24" name="文本框 1"/>
            <p:cNvSpPr txBox="1"/>
            <p:nvPr/>
          </p:nvSpPr>
          <p:spPr>
            <a:xfrm>
              <a:off x="1007671" y="1133474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1929607" y="961438"/>
            <a:ext cx="1654978" cy="805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272" name="Equation" r:id="rId10" imgW="1435100" imgH="698500" progId="Equation.DSMT4">
                    <p:embed/>
                  </p:oleObj>
                </mc:Choice>
                <mc:Fallback>
                  <p:oleObj name="Equation" r:id="rId10" imgW="1435100" imgH="698500" progId="Equation.DSMT4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9607" y="961438"/>
                          <a:ext cx="1654978" cy="805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" name="组合 6"/>
          <p:cNvGrpSpPr/>
          <p:nvPr/>
        </p:nvGrpSpPr>
        <p:grpSpPr>
          <a:xfrm>
            <a:off x="4585847" y="1078707"/>
            <a:ext cx="2465828" cy="703262"/>
            <a:chOff x="4585847" y="1107282"/>
            <a:chExt cx="2465828" cy="703262"/>
          </a:xfrm>
        </p:grpSpPr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5456237" y="1107282"/>
            <a:ext cx="1595438" cy="703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4273" name="Equation" r:id="rId12" imgW="33223200" imgH="14630400" progId="Equation.DSMT4">
                    <p:embed/>
                  </p:oleObj>
                </mc:Choice>
                <mc:Fallback>
                  <p:oleObj name="Equation" r:id="rId12" imgW="33223200" imgH="14630400" progId="Equation.DSMT4">
                    <p:embed/>
                    <p:pic>
                      <p:nvPicPr>
                        <p:cNvPr id="0" name="图片 9427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56237" y="1107282"/>
                          <a:ext cx="1595438" cy="7032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9" name="文本框 2"/>
            <p:cNvSpPr txBox="1"/>
            <p:nvPr/>
          </p:nvSpPr>
          <p:spPr>
            <a:xfrm>
              <a:off x="4585847" y="1226167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86400" y="2424865"/>
          <a:ext cx="2458914" cy="711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4" name="Equation" r:id="rId14" imgW="54864000" imgH="15849600" progId="Equation.DSMT4">
                  <p:embed/>
                </p:oleObj>
              </mc:Choice>
              <mc:Fallback>
                <p:oleObj name="Equation" r:id="rId14" imgW="54864000" imgH="15849600" progId="Equation.DSMT4">
                  <p:embed/>
                  <p:pic>
                    <p:nvPicPr>
                      <p:cNvPr id="0" name="对象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424865"/>
                        <a:ext cx="2458914" cy="7114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478463" y="3151319"/>
          <a:ext cx="3061212" cy="650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5" name="Equation" r:id="rId16" imgW="74676000" imgH="15849600" progId="Equation.DSMT4">
                  <p:embed/>
                </p:oleObj>
              </mc:Choice>
              <mc:Fallback>
                <p:oleObj name="Equation" r:id="rId16" imgW="74676000" imgH="1584960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8463" y="3151319"/>
                        <a:ext cx="3061212" cy="6507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485606" y="3857030"/>
          <a:ext cx="153670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6" name="Equation" r:id="rId18" imgW="37490400" imgH="15849600" progId="Equation.DSMT4">
                  <p:embed/>
                </p:oleObj>
              </mc:Choice>
              <mc:Fallback>
                <p:oleObj name="Equation" r:id="rId18" imgW="37490400" imgH="158496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5606" y="3857030"/>
                        <a:ext cx="1536700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2144322" y="2658353"/>
          <a:ext cx="1149742" cy="7706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77" name="Equation" r:id="rId20" imgW="24993600" imgH="16764000" progId="Equation.DSMT4">
                  <p:embed/>
                </p:oleObj>
              </mc:Choice>
              <mc:Fallback>
                <p:oleObj name="Equation" r:id="rId20" imgW="24993600" imgH="167640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322" y="2658353"/>
                        <a:ext cx="1149742" cy="7706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7168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8" grpId="0"/>
      <p:bldP spid="18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5286375" y="2667000"/>
          <a:ext cx="2386013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3" name="Equation" r:id="rId1" imgW="56692800" imgH="16764000" progId="Equation.DSMT4">
                  <p:embed/>
                </p:oleObj>
              </mc:Choice>
              <mc:Fallback>
                <p:oleObj name="Equation" r:id="rId1" imgW="56692800" imgH="16764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6375" y="2667000"/>
                        <a:ext cx="2386013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5291138" y="3376613"/>
          <a:ext cx="2874962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4" name="Equation" r:id="rId3" imgW="74676000" imgH="16764000" progId="Equation.DSMT4">
                  <p:embed/>
                </p:oleObj>
              </mc:Choice>
              <mc:Fallback>
                <p:oleObj name="Equation" r:id="rId3" imgW="74676000" imgH="16764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1138" y="3376613"/>
                        <a:ext cx="2874962" cy="663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6870700" y="4146550"/>
          <a:ext cx="80645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5" name="Equation" r:id="rId5" imgW="21945600" imgH="14630400" progId="Equation.DSMT4">
                  <p:embed/>
                </p:oleObj>
              </mc:Choice>
              <mc:Fallback>
                <p:oleObj name="Equation" r:id="rId5" imgW="21945600" imgH="146304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0700" y="4146550"/>
                        <a:ext cx="80645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735942" y="2846388"/>
          <a:ext cx="120967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86" name="Equation" r:id="rId7" imgW="32308800" imgH="15544800" progId="Equation.DSMT4">
                  <p:embed/>
                </p:oleObj>
              </mc:Choice>
              <mc:Fallback>
                <p:oleObj name="Equation" r:id="rId7" imgW="32308800" imgH="155448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5942" y="2846388"/>
                        <a:ext cx="1209675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7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1077521" y="671810"/>
            <a:ext cx="200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65" y="55086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827966" y="1151902"/>
            <a:ext cx="6110997" cy="700087"/>
            <a:chOff x="827966" y="1151902"/>
            <a:chExt cx="6110997" cy="700087"/>
          </a:xfrm>
        </p:grpSpPr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1755775" y="1180476"/>
            <a:ext cx="1050925" cy="671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287" name="Equation" r:id="rId10" imgW="22860000" imgH="14630400" progId="Equation.DSMT4">
                    <p:embed/>
                  </p:oleObj>
                </mc:Choice>
                <mc:Fallback>
                  <p:oleObj name="Equation" r:id="rId10" imgW="22860000" imgH="14630400" progId="Equation.DSMT4">
                    <p:embed/>
                    <p:pic>
                      <p:nvPicPr>
                        <p:cNvPr id="0" name="对象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55775" y="1180476"/>
                          <a:ext cx="1050925" cy="6715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文本框 1"/>
            <p:cNvSpPr txBox="1"/>
            <p:nvPr/>
          </p:nvSpPr>
          <p:spPr>
            <a:xfrm>
              <a:off x="827966" y="1361749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420112" y="1151902"/>
              <a:ext cx="2518851" cy="671512"/>
              <a:chOff x="4420112" y="1151902"/>
              <a:chExt cx="2518851" cy="671512"/>
            </a:xfrm>
          </p:grpSpPr>
          <p:graphicFrame>
            <p:nvGraphicFramePr>
              <p:cNvPr id="3" name="对象 2"/>
              <p:cNvGraphicFramePr>
                <a:graphicFrameLocks noChangeAspect="1"/>
              </p:cNvGraphicFramePr>
              <p:nvPr/>
            </p:nvGraphicFramePr>
            <p:xfrm>
              <a:off x="5340350" y="1151902"/>
              <a:ext cx="1598613" cy="67151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95288" name="Equation" r:id="rId12" imgW="34747200" imgH="14630400" progId="Equation.DSMT4">
                      <p:embed/>
                    </p:oleObj>
                  </mc:Choice>
                  <mc:Fallback>
                    <p:oleObj name="Equation" r:id="rId12" imgW="34747200" imgH="14630400" progId="Equation.DSMT4">
                      <p:embed/>
                      <p:pic>
                        <p:nvPicPr>
                          <p:cNvPr id="0" name="对象 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340350" y="1151902"/>
                            <a:ext cx="1598613" cy="67151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" name="文本框 2"/>
              <p:cNvSpPr txBox="1"/>
              <p:nvPr/>
            </p:nvSpPr>
            <p:spPr>
              <a:xfrm>
                <a:off x="4420112" y="1342698"/>
                <a:ext cx="12496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）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82221" y="1990725"/>
            <a:ext cx="2449026" cy="666750"/>
            <a:chOff x="467921" y="1990725"/>
            <a:chExt cx="2449026" cy="666750"/>
          </a:xfrm>
        </p:grpSpPr>
        <p:graphicFrame>
          <p:nvGraphicFramePr>
            <p:cNvPr id="5" name="Object 4"/>
            <p:cNvGraphicFramePr>
              <a:graphicFrameLocks noChangeAspect="1"/>
            </p:cNvGraphicFramePr>
            <p:nvPr/>
          </p:nvGraphicFramePr>
          <p:xfrm>
            <a:off x="1600200" y="1990725"/>
            <a:ext cx="1316747" cy="666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289" name="Equation" r:id="rId14" imgW="31394400" imgH="15544800" progId="Equation.DSMT4">
                    <p:embed/>
                  </p:oleObj>
                </mc:Choice>
                <mc:Fallback>
                  <p:oleObj name="Equation" r:id="rId14" imgW="31394400" imgH="15544800" progId="Equation.DSMT4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00200" y="1990725"/>
                          <a:ext cx="1316747" cy="6667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 Box 19"/>
            <p:cNvSpPr txBox="1"/>
            <p:nvPr/>
          </p:nvSpPr>
          <p:spPr>
            <a:xfrm>
              <a:off x="467921" y="2042495"/>
              <a:ext cx="164663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:</a:t>
              </a: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  <a:cs typeface="仿宋" panose="02010609060101010101" pitchFamily="49" charset="-122"/>
                </a:rPr>
                <a:t>原式</a:t>
              </a:r>
              <a:endPara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endParaRPr>
            </a:p>
          </p:txBody>
        </p:sp>
      </p:grp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5324475" y="4083897"/>
          <a:ext cx="1576388" cy="704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90" name="Equation" r:id="rId16" imgW="37490400" imgH="16764000" progId="Equation.DSMT4">
                  <p:embed/>
                </p:oleObj>
              </mc:Choice>
              <mc:Fallback>
                <p:oleObj name="Equation" r:id="rId16" imgW="37490400" imgH="16764000" progId="Equation.DSMT4">
                  <p:embed/>
                  <p:pic>
                    <p:nvPicPr>
                      <p:cNvPr id="0" name="图片 952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4475" y="4083897"/>
                        <a:ext cx="1576388" cy="7040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4023162" y="1976464"/>
            <a:ext cx="2858651" cy="612775"/>
            <a:chOff x="4023162" y="1976464"/>
            <a:chExt cx="2858651" cy="612775"/>
          </a:xfrm>
        </p:grpSpPr>
        <p:sp>
          <p:nvSpPr>
            <p:cNvPr id="25" name="Text Box 19"/>
            <p:cNvSpPr txBox="1"/>
            <p:nvPr/>
          </p:nvSpPr>
          <p:spPr>
            <a:xfrm>
              <a:off x="4023162" y="2042495"/>
              <a:ext cx="164663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:</a:t>
              </a: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  <a:cs typeface="仿宋" panose="02010609060101010101" pitchFamily="49" charset="-122"/>
                </a:rPr>
                <a:t>原式</a:t>
              </a:r>
              <a:endPara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endParaRPr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280025" y="1976464"/>
            <a:ext cx="1601788" cy="612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5291" name="Equation" r:id="rId18" imgW="38100000" imgH="14630400" progId="Equation.DSMT4">
                    <p:embed/>
                  </p:oleObj>
                </mc:Choice>
                <mc:Fallback>
                  <p:oleObj name="Equation" r:id="rId18" imgW="38100000" imgH="14630400" progId="Equation.DSMT4">
                    <p:embed/>
                    <p:pic>
                      <p:nvPicPr>
                        <p:cNvPr id="0" name="对象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0025" y="1976464"/>
                          <a:ext cx="1601788" cy="6127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4766" name="TextBox 2"/>
              <p:cNvSpPr txBox="1">
                <a:spLocks noChangeArrowheads="1"/>
              </p:cNvSpPr>
              <p:nvPr/>
            </p:nvSpPr>
            <p:spPr bwMode="auto">
              <a:xfrm>
                <a:off x="606425" y="1172527"/>
                <a:ext cx="8451850" cy="16927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计算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结果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正确的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ctr" hangingPunct="0">
                  <a:lnSpc>
                    <a:spcPct val="150000"/>
                  </a:lnSpc>
                </a:pP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A．1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B．</a:t>
                </a:r>
                <a:r>
                  <a:rPr lang="zh-CN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  <m:r>
                      <a:rPr lang="zh-CN" altLang="zh-CN" sz="2400" b="1" i="1" dirty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4766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6425" y="1172527"/>
                <a:ext cx="8451850" cy="1692771"/>
              </a:xfrm>
              <a:prstGeom prst="rect">
                <a:avLst/>
              </a:prstGeom>
              <a:blipFill rotWithShape="1">
                <a:blip r:embed="rId1"/>
                <a:stretch>
                  <a:fillRect t="-19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4775" name="文本框 3"/>
              <p:cNvSpPr txBox="1">
                <a:spLocks noChangeArrowheads="1"/>
              </p:cNvSpPr>
              <p:nvPr/>
            </p:nvSpPr>
            <p:spPr bwMode="auto">
              <a:xfrm>
                <a:off x="606425" y="3020793"/>
                <a:ext cx="7471410" cy="647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化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1" i="1" dirty="0" smtClean="0"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结果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en-US" sz="2400" b="1" u="sng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4775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6425" y="3020793"/>
                <a:ext cx="7471410" cy="647323"/>
              </a:xfrm>
              <a:prstGeom prst="rect">
                <a:avLst/>
              </a:prstGeom>
              <a:blipFill rotWithShape="1">
                <a:blip r:embed="rId2"/>
                <a:stretch>
                  <a:fillRect t="-15" b="5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979987" y="1537589"/>
            <a:ext cx="531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171382" y="2882483"/>
                <a:ext cx="846706" cy="61734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𝒙</m:t>
                          </m:r>
                          <m:r>
                            <a:rPr lang="en-US" altLang="zh-CN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altLang="zh-CN" b="1" i="1" dirty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𝟏</m:t>
                          </m:r>
                        </m:den>
                      </m:f>
                      <m:r>
                        <a:rPr lang="zh-CN" altLang="en-US" b="1" i="1" dirty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1382" y="2882483"/>
                <a:ext cx="846706" cy="617348"/>
              </a:xfrm>
              <a:prstGeom prst="rect">
                <a:avLst/>
              </a:prstGeom>
              <a:blipFill rotWithShape="1">
                <a:blip r:embed="rId3"/>
                <a:stretch>
                  <a:fillRect l="-8" t="-35" r="38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组合 16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8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4" name="Rectangle 37"/>
          <p:cNvSpPr>
            <a:spLocks noChangeArrowheads="1"/>
          </p:cNvSpPr>
          <p:nvPr/>
        </p:nvSpPr>
        <p:spPr bwMode="auto">
          <a:xfrm>
            <a:off x="713419" y="3787160"/>
            <a:ext cx="7230274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 	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      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–1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5793" name="组合 7"/>
          <p:cNvGrpSpPr/>
          <p:nvPr/>
        </p:nvGrpSpPr>
        <p:grpSpPr bwMode="auto">
          <a:xfrm>
            <a:off x="3331845" y="460375"/>
            <a:ext cx="2480310" cy="523234"/>
            <a:chOff x="5083" y="1100"/>
            <a:chExt cx="3905" cy="826"/>
          </a:xfrm>
        </p:grpSpPr>
        <p:grpSp>
          <p:nvGrpSpPr>
            <p:cNvPr id="75794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5800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888945" y="1400415"/>
            <a:ext cx="290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465082" y="2972434"/>
            <a:ext cx="292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C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4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7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8338" y="2905068"/>
            <a:ext cx="5245198" cy="540443"/>
            <a:chOff x="668338" y="2905068"/>
            <a:chExt cx="5245198" cy="540443"/>
          </a:xfrm>
        </p:grpSpPr>
        <p:sp>
          <p:nvSpPr>
            <p:cNvPr id="75779" name="Rectangle 35"/>
            <p:cNvSpPr>
              <a:spLocks noChangeArrowheads="1"/>
            </p:cNvSpPr>
            <p:nvPr/>
          </p:nvSpPr>
          <p:spPr bwMode="auto">
            <a:xfrm>
              <a:off x="668338" y="2962910"/>
              <a:ext cx="2658894" cy="461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计算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5782" name="Rectangle 36"/>
            <p:cNvSpPr>
              <a:spLocks noChangeArrowheads="1"/>
            </p:cNvSpPr>
            <p:nvPr/>
          </p:nvSpPr>
          <p:spPr bwMode="auto">
            <a:xfrm>
              <a:off x="2958881" y="2972435"/>
              <a:ext cx="295465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的结果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为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	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1790700" y="2905068"/>
            <a:ext cx="1061161" cy="5404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369" name="Equation" r:id="rId1" imgW="18592800" imgH="9448800" progId="Equation.DSMT4">
                    <p:embed/>
                  </p:oleObj>
                </mc:Choice>
                <mc:Fallback>
                  <p:oleObj name="Equation" r:id="rId1" imgW="18592800" imgH="9448800" progId="Equation.DSMT4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90700" y="2905068"/>
                          <a:ext cx="1061161" cy="5404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1" name="对象 30"/>
          <p:cNvGraphicFramePr>
            <a:graphicFrameLocks noChangeAspect="1"/>
          </p:cNvGraphicFramePr>
          <p:nvPr/>
        </p:nvGraphicFramePr>
        <p:xfrm>
          <a:off x="1229921" y="3707467"/>
          <a:ext cx="487362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370" name="Equation" r:id="rId3" imgW="8534400" imgH="9448800" progId="Equation.DSMT4">
                  <p:embed/>
                </p:oleObj>
              </mc:Choice>
              <mc:Fallback>
                <p:oleObj name="Equation" r:id="rId3" imgW="8534400" imgH="9448800" progId="Equation.DSMT4">
                  <p:embed/>
                  <p:pic>
                    <p:nvPicPr>
                      <p:cNvPr id="0" name="图片 763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9921" y="3707467"/>
                        <a:ext cx="487362" cy="54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3014494" y="3707467"/>
          <a:ext cx="625475" cy="54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371" name="Equation" r:id="rId5" imgW="10972800" imgH="9448800" progId="Equation.DSMT4">
                  <p:embed/>
                </p:oleObj>
              </mc:Choice>
              <mc:Fallback>
                <p:oleObj name="Equation" r:id="rId5" imgW="10972800" imgH="9448800" progId="Equation.DSMT4">
                  <p:embed/>
                  <p:pic>
                    <p:nvPicPr>
                      <p:cNvPr id="0" name="对象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4494" y="3707467"/>
                        <a:ext cx="625475" cy="54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658813" y="1111251"/>
            <a:ext cx="7113668" cy="1569660"/>
            <a:chOff x="658813" y="1111251"/>
            <a:chExt cx="7113668" cy="1569660"/>
          </a:xfrm>
        </p:grpSpPr>
        <p:sp>
          <p:nvSpPr>
            <p:cNvPr id="75802" name="文本框 1"/>
            <p:cNvSpPr txBox="1">
              <a:spLocks noChangeArrowheads="1"/>
            </p:cNvSpPr>
            <p:nvPr/>
          </p:nvSpPr>
          <p:spPr bwMode="auto">
            <a:xfrm>
              <a:off x="658813" y="1111251"/>
              <a:ext cx="7113668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                     的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结果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为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A．1	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B．3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	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C．    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	D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．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685925" y="1261732"/>
            <a:ext cx="1371600" cy="600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372" name="Equation" r:id="rId7" imgW="21640800" imgH="9448800" progId="Equation.DSMT4">
                    <p:embed/>
                  </p:oleObj>
                </mc:Choice>
                <mc:Fallback>
                  <p:oleObj name="Equation" r:id="rId7" imgW="21640800" imgH="9448800" progId="Equation.DSMT4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5925" y="1261732"/>
                          <a:ext cx="1371600" cy="6003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888945" y="1985906"/>
            <a:ext cx="560387" cy="600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373" name="Equation" r:id="rId9" imgW="8839200" imgH="9448800" progId="Equation.DSMT4">
                    <p:embed/>
                  </p:oleObj>
                </mc:Choice>
                <mc:Fallback>
                  <p:oleObj name="Equation" r:id="rId9" imgW="8839200" imgH="9448800" progId="Equation.DSMT4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88945" y="1985906"/>
                          <a:ext cx="560387" cy="600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6678613" y="2003425"/>
            <a:ext cx="581025" cy="600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374" name="Equation" r:id="rId11" imgW="9144000" imgH="9448800" progId="Equation.DSMT4">
                    <p:embed/>
                  </p:oleObj>
                </mc:Choice>
                <mc:Fallback>
                  <p:oleObj name="Equation" r:id="rId11" imgW="9144000" imgH="9448800" progId="Equation.DSMT4">
                    <p:embed/>
                    <p:pic>
                      <p:nvPicPr>
                        <p:cNvPr id="0" name="对象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78613" y="2003425"/>
                          <a:ext cx="581025" cy="600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1776413" y="2846388"/>
          <a:ext cx="1128712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2" name="Equation" r:id="rId1" imgW="30175200" imgH="15544800" progId="Equation.DSMT4">
                  <p:embed/>
                </p:oleObj>
              </mc:Choice>
              <mc:Fallback>
                <p:oleObj name="Equation" r:id="rId1" imgW="30175200" imgH="15544800" progId="Equation.DSMT4">
                  <p:embed/>
                  <p:pic>
                    <p:nvPicPr>
                      <p:cNvPr id="0" name="图片 925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6413" y="2846388"/>
                        <a:ext cx="1128712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1077521" y="671810"/>
            <a:ext cx="200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630363" y="1181100"/>
          <a:ext cx="1303337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3" name="Equation" r:id="rId3" imgW="28346400" imgH="14630400" progId="Equation.DSMT4">
                  <p:embed/>
                </p:oleObj>
              </mc:Choice>
              <mc:Fallback>
                <p:oleObj name="Equation" r:id="rId3" imgW="28346400" imgH="14630400" progId="Equation.DSMT4">
                  <p:embed/>
                  <p:pic>
                    <p:nvPicPr>
                      <p:cNvPr id="0" name="图片 925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0363" y="1181100"/>
                        <a:ext cx="1303337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1"/>
          <p:cNvSpPr txBox="1"/>
          <p:nvPr/>
        </p:nvSpPr>
        <p:spPr>
          <a:xfrm>
            <a:off x="827966" y="1361749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20112" y="1152525"/>
            <a:ext cx="2602988" cy="671513"/>
            <a:chOff x="4420112" y="1152525"/>
            <a:chExt cx="2602988" cy="671513"/>
          </a:xfrm>
        </p:grpSpPr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5256213" y="1152525"/>
            <a:ext cx="1766887" cy="671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64" name="Equation" r:id="rId5" imgW="38404800" imgH="14630400" progId="Equation.DSMT4">
                    <p:embed/>
                  </p:oleObj>
                </mc:Choice>
                <mc:Fallback>
                  <p:oleObj name="Equation" r:id="rId5" imgW="38404800" imgH="14630400" progId="Equation.DSMT4">
                    <p:embed/>
                    <p:pic>
                      <p:nvPicPr>
                        <p:cNvPr id="0" name="图片 9256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56213" y="1152525"/>
                          <a:ext cx="1766887" cy="6715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3" name="文本框 2"/>
            <p:cNvSpPr txBox="1"/>
            <p:nvPr/>
          </p:nvSpPr>
          <p:spPr>
            <a:xfrm>
              <a:off x="4420112" y="1342698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2221" y="1952625"/>
            <a:ext cx="2964254" cy="666750"/>
            <a:chOff x="467921" y="1952625"/>
            <a:chExt cx="2964254" cy="666750"/>
          </a:xfrm>
        </p:grpSpPr>
        <p:graphicFrame>
          <p:nvGraphicFramePr>
            <p:cNvPr id="5" name="Object 4"/>
            <p:cNvGraphicFramePr>
              <a:graphicFrameLocks noChangeAspect="1"/>
            </p:cNvGraphicFramePr>
            <p:nvPr/>
          </p:nvGraphicFramePr>
          <p:xfrm>
            <a:off x="1617663" y="1952625"/>
            <a:ext cx="1814512" cy="6667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65" name="Equation" r:id="rId7" imgW="43281600" imgH="15544800" progId="Equation.DSMT4">
                    <p:embed/>
                  </p:oleObj>
                </mc:Choice>
                <mc:Fallback>
                  <p:oleObj name="Equation" r:id="rId7" imgW="43281600" imgH="15544800" progId="Equation.DSMT4">
                    <p:embed/>
                    <p:pic>
                      <p:nvPicPr>
                        <p:cNvPr id="0" name="图片 9256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7663" y="1952625"/>
                          <a:ext cx="1814512" cy="6667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 Box 19"/>
            <p:cNvSpPr txBox="1"/>
            <p:nvPr/>
          </p:nvSpPr>
          <p:spPr>
            <a:xfrm>
              <a:off x="467921" y="2042495"/>
              <a:ext cx="164663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:</a:t>
              </a: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  <a:cs typeface="仿宋" panose="02010609060101010101" pitchFamily="49" charset="-122"/>
                </a:rPr>
                <a:t>原式</a:t>
              </a:r>
              <a:endPara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823137" y="1911350"/>
            <a:ext cx="3754001" cy="727075"/>
            <a:chOff x="4023162" y="1911350"/>
            <a:chExt cx="3754001" cy="727075"/>
          </a:xfrm>
        </p:grpSpPr>
        <p:sp>
          <p:nvSpPr>
            <p:cNvPr id="25" name="Text Box 19"/>
            <p:cNvSpPr txBox="1"/>
            <p:nvPr/>
          </p:nvSpPr>
          <p:spPr>
            <a:xfrm>
              <a:off x="4023162" y="2042495"/>
              <a:ext cx="164663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:</a:t>
              </a: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  <a:cs typeface="仿宋" panose="02010609060101010101" pitchFamily="49" charset="-122"/>
                </a:rPr>
                <a:t>原式</a:t>
              </a:r>
              <a:endPara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endParaRPr>
            </a:p>
          </p:txBody>
        </p:sp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5168900" y="1911350"/>
            <a:ext cx="2608263" cy="727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566" name="Equation" r:id="rId9" imgW="56692800" imgH="15849600" progId="Equation.DSMT4">
                    <p:embed/>
                  </p:oleObj>
                </mc:Choice>
                <mc:Fallback>
                  <p:oleObj name="Equation" r:id="rId9" imgW="56692800" imgH="15849600" progId="Equation.DSMT4">
                    <p:embed/>
                    <p:pic>
                      <p:nvPicPr>
                        <p:cNvPr id="0" name="图片 925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68900" y="1911350"/>
                          <a:ext cx="2608263" cy="7270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992688" y="2625725"/>
          <a:ext cx="3533775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7" name="Equation" r:id="rId11" imgW="76809600" imgH="15849600" progId="Equation.DSMT4">
                  <p:embed/>
                </p:oleObj>
              </mc:Choice>
              <mc:Fallback>
                <p:oleObj name="Equation" r:id="rId11" imgW="76809600" imgH="15849600" progId="Equation.DSMT4">
                  <p:embed/>
                  <p:pic>
                    <p:nvPicPr>
                      <p:cNvPr id="0" name="对象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2688" y="2625725"/>
                        <a:ext cx="3533775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998877" y="3349625"/>
          <a:ext cx="1779587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8" name="Equation" r:id="rId13" imgW="38709600" imgH="15849600" progId="Equation.DSMT4">
                  <p:embed/>
                </p:oleObj>
              </mc:Choice>
              <mc:Fallback>
                <p:oleObj name="Equation" r:id="rId13" imgW="38709600" imgH="158496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8877" y="3349625"/>
                        <a:ext cx="1779587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026025" y="4102100"/>
          <a:ext cx="1135063" cy="66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569" name="Equation" r:id="rId15" imgW="24688800" imgH="14630400" progId="Equation.DSMT4">
                  <p:embed/>
                </p:oleObj>
              </mc:Choice>
              <mc:Fallback>
                <p:oleObj name="Equation" r:id="rId15" imgW="24688800" imgH="1463040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6025" y="4102100"/>
                        <a:ext cx="1135063" cy="66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2"/>
          <p:cNvSpPr txBox="1">
            <a:spLocks noChangeArrowheads="1"/>
          </p:cNvSpPr>
          <p:nvPr/>
        </p:nvSpPr>
        <p:spPr bwMode="auto">
          <a:xfrm>
            <a:off x="695325" y="987425"/>
            <a:ext cx="786765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阅读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下面题目的计算过程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.                                                                              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                                           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①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eaLnBrk="0" hangingPunct="0"/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       =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　　　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②              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eaLnBrk="0" hangingPunct="0"/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       =    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③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eaLnBrk="0" hangingPunct="0"/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       =                     ④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上述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计算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过程，从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哪一步开始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错误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?_______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； 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错误原因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_____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_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___________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本题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的正确结果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为：</a:t>
            </a:r>
            <a:r>
              <a:rPr lang="zh-CN" altLang="en-US" sz="2400" b="1" u="sng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.                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aphicFrame>
        <p:nvGraphicFramePr>
          <p:cNvPr id="76802" name="Object 3"/>
          <p:cNvGraphicFramePr>
            <a:graphicFrameLocks noChangeAspect="1"/>
          </p:cNvGraphicFramePr>
          <p:nvPr/>
        </p:nvGraphicFramePr>
        <p:xfrm>
          <a:off x="2334101" y="1404938"/>
          <a:ext cx="3495675" cy="5746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82" name="Equation" r:id="rId1" imgW="69189600" imgH="11277600" progId="Equation.DSMT4">
                  <p:embed/>
                </p:oleObj>
              </mc:Choice>
              <mc:Fallback>
                <p:oleObj name="Equation" r:id="rId1" imgW="69189600" imgH="11277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4101" y="1404938"/>
                        <a:ext cx="3495675" cy="5746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3" name="Object 4"/>
          <p:cNvGraphicFramePr>
            <a:graphicFrameLocks noChangeAspect="1"/>
          </p:cNvGraphicFramePr>
          <p:nvPr/>
        </p:nvGraphicFramePr>
        <p:xfrm>
          <a:off x="2326720" y="1890713"/>
          <a:ext cx="1581150" cy="49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83" name="Equation" r:id="rId3" imgW="23774400" imgH="6096000" progId="Equation.DSMT4">
                  <p:embed/>
                </p:oleObj>
              </mc:Choice>
              <mc:Fallback>
                <p:oleObj name="Equation" r:id="rId3" imgW="23774400" imgH="6096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6720" y="1890713"/>
                        <a:ext cx="1581150" cy="490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4" name="Object 5"/>
          <p:cNvGraphicFramePr>
            <a:graphicFrameLocks noChangeAspect="1"/>
          </p:cNvGraphicFramePr>
          <p:nvPr/>
        </p:nvGraphicFramePr>
        <p:xfrm>
          <a:off x="2370850" y="2290763"/>
          <a:ext cx="1477963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84" name="Equation" r:id="rId5" imgW="21031200" imgH="4267200" progId="Equation.DSMT4">
                  <p:embed/>
                </p:oleObj>
              </mc:Choice>
              <mc:Fallback>
                <p:oleObj name="Equation" r:id="rId5" imgW="21031200" imgH="4267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0850" y="2290763"/>
                        <a:ext cx="1477963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6805" name="Object 6"/>
          <p:cNvGraphicFramePr>
            <a:graphicFrameLocks noChangeAspect="1"/>
          </p:cNvGraphicFramePr>
          <p:nvPr/>
        </p:nvGraphicFramePr>
        <p:xfrm>
          <a:off x="2359025" y="2669649"/>
          <a:ext cx="1031875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85" name="Equation" r:id="rId7" imgW="10363200" imgH="4267200" progId="Equation.DSMT4">
                  <p:embed/>
                </p:oleObj>
              </mc:Choice>
              <mc:Fallback>
                <p:oleObj name="Equation" r:id="rId7" imgW="10363200" imgH="4267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9025" y="2669649"/>
                        <a:ext cx="1031875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068621" y="3114674"/>
            <a:ext cx="814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②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484121" y="3630314"/>
            <a:ext cx="22145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漏掉了分母</a:t>
            </a:r>
            <a:endParaRPr lang="zh-CN" altLang="en-US" sz="2400" b="1" dirty="0">
              <a:solidFill>
                <a:srgbClr val="FF33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Object 10"/>
          <p:cNvGraphicFramePr>
            <a:graphicFrameLocks noChangeAspect="1"/>
          </p:cNvGraphicFramePr>
          <p:nvPr/>
        </p:nvGraphicFramePr>
        <p:xfrm>
          <a:off x="4081939" y="4160258"/>
          <a:ext cx="490537" cy="412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386" name="Equation" r:id="rId9" imgW="17678400" imgH="14630400" progId="Equation.DSMT4">
                  <p:embed/>
                </p:oleObj>
              </mc:Choice>
              <mc:Fallback>
                <p:oleObj name="Equation" r:id="rId9" imgW="17678400" imgH="146304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1939" y="4160258"/>
                        <a:ext cx="490537" cy="4127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6814" name="组合 6"/>
          <p:cNvGrpSpPr/>
          <p:nvPr/>
        </p:nvGrpSpPr>
        <p:grpSpPr bwMode="auto">
          <a:xfrm>
            <a:off x="3331845" y="481964"/>
            <a:ext cx="2480310" cy="522923"/>
            <a:chOff x="5060" y="904"/>
            <a:chExt cx="3905" cy="823"/>
          </a:xfrm>
        </p:grpSpPr>
        <p:grpSp>
          <p:nvGrpSpPr>
            <p:cNvPr id="76815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6821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457200" y="3451225"/>
            <a:ext cx="7554913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同分母的分式加减法的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法则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，能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熟练地进行同分母的分式加减法的运算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047750" y="2163763"/>
            <a:ext cx="7017934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把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异分母的分式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通分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，转化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成同分母的分式相加减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59399" name="文本框 1"/>
          <p:cNvSpPr txBox="1">
            <a:spLocks noChangeArrowheads="1"/>
          </p:cNvSpPr>
          <p:nvPr/>
        </p:nvSpPr>
        <p:spPr bwMode="auto">
          <a:xfrm>
            <a:off x="1704975" y="842963"/>
            <a:ext cx="6754679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3.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学习过程中体会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类比思想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的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运用，学会知识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的迁移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4371" y="-33100"/>
            <a:ext cx="2006600" cy="477213"/>
            <a:chOff x="100" y="85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8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3432" y="485287"/>
            <a:ext cx="8102104" cy="4021880"/>
            <a:chOff x="-38068" y="275737"/>
            <a:chExt cx="8102104" cy="4021880"/>
          </a:xfrm>
        </p:grpSpPr>
        <p:grpSp>
          <p:nvGrpSpPr>
            <p:cNvPr id="19" name="组合 14"/>
            <p:cNvGrpSpPr/>
            <p:nvPr/>
          </p:nvGrpSpPr>
          <p:grpSpPr>
            <a:xfrm>
              <a:off x="-38068" y="427113"/>
              <a:ext cx="8101822" cy="3870504"/>
              <a:chOff x="224" y="-313"/>
              <a:chExt cx="14395" cy="8020"/>
            </a:xfrm>
          </p:grpSpPr>
          <p:sp>
            <p:nvSpPr>
              <p:cNvPr id="23" name="直接箭头连接符 22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" name="肘形连接符 23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20" name="直接连接符 19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593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  <p:bldP spid="5939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矩形 3"/>
          <p:cNvSpPr>
            <a:spLocks noChangeArrowheads="1"/>
          </p:cNvSpPr>
          <p:nvPr/>
        </p:nvSpPr>
        <p:spPr bwMode="auto">
          <a:xfrm>
            <a:off x="600075" y="968375"/>
            <a:ext cx="79724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简：                           当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 –1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时，再从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–2&lt;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&lt;2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的范围内选取一个合适的整数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代入求值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485" name="Text Box 2"/>
          <p:cNvSpPr txBox="1"/>
          <p:nvPr/>
        </p:nvSpPr>
        <p:spPr bwMode="auto">
          <a:xfrm>
            <a:off x="657223" y="2212608"/>
            <a:ext cx="9039227" cy="27515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sz="2400" b="1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s-ES" sz="2400" b="1" noProof="1" smtClean="0">
                <a:latin typeface="+mn-lt"/>
                <a:ea typeface="仿宋" panose="02010609060101010101" pitchFamily="49" charset="-122"/>
              </a:rPr>
              <a:t>原</a:t>
            </a:r>
            <a:r>
              <a:rPr lang="zh-CN" altLang="es-ES" sz="2400" b="1" noProof="1">
                <a:latin typeface="+mn-lt"/>
                <a:ea typeface="仿宋" panose="02010609060101010101" pitchFamily="49" charset="-122"/>
              </a:rPr>
              <a:t>式</a:t>
            </a:r>
            <a:r>
              <a:rPr lang="es-ES" altLang="zh-CN" sz="2400" b="1" noProof="1">
                <a:latin typeface="+mn-lt"/>
                <a:ea typeface="仿宋" panose="02010609060101010101" pitchFamily="49" charset="-122"/>
              </a:rPr>
              <a:t>=</a:t>
            </a:r>
            <a:endParaRPr lang="es-ES" altLang="zh-CN" sz="24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s-ES" sz="2400" b="1" noProof="1" smtClean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–2&lt;</a:t>
            </a:r>
            <a:r>
              <a:rPr lang="en-US" altLang="zh-CN" sz="2400" b="1" i="1" noProof="1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&lt;2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400" b="1" i="1" noProof="1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可取的整数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为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，而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当</a:t>
            </a:r>
            <a:r>
              <a:rPr lang="en-US" altLang="zh-CN" sz="2400" b="1" i="1" noProof="1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=–1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时，</a:t>
            </a:r>
            <a:endParaRPr lang="zh-CN" altLang="en-US" sz="24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①若</a:t>
            </a:r>
            <a:r>
              <a:rPr lang="en-US" altLang="zh-CN" sz="2400" b="1" i="1" noProof="1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=–1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，分式      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无意义；</a:t>
            </a:r>
            <a:endParaRPr lang="zh-CN" altLang="en-US" sz="24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②若</a:t>
            </a:r>
            <a:r>
              <a:rPr lang="en-US" altLang="zh-CN" sz="2400" b="1" i="1" noProof="1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=0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，分式       无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意义；</a:t>
            </a:r>
            <a:endParaRPr lang="zh-CN" altLang="en-US" sz="24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③若</a:t>
            </a:r>
            <a:r>
              <a:rPr lang="en-US" altLang="zh-CN" sz="2400" b="1" i="1" noProof="1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=1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，分式       无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意义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所以</a:t>
            </a:r>
            <a:r>
              <a:rPr lang="en-US" altLang="zh-CN" sz="2400" b="1" i="1" noProof="1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在规定的范围内取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整数，原式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均无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意义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或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所求值不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存在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</a:rPr>
              <a:t>).</a:t>
            </a:r>
            <a:endParaRPr lang="en-US" altLang="zh-CN" sz="2400" b="1" noProof="1">
              <a:latin typeface="+mn-lt"/>
              <a:ea typeface="仿宋" panose="02010609060101010101" pitchFamily="49" charset="-122"/>
            </a:endParaRPr>
          </a:p>
        </p:txBody>
      </p:sp>
      <p:graphicFrame>
        <p:nvGraphicFramePr>
          <p:cNvPr id="77829" name="Object 3"/>
          <p:cNvGraphicFramePr>
            <a:graphicFrameLocks noChangeAspect="1"/>
          </p:cNvGraphicFramePr>
          <p:nvPr/>
        </p:nvGraphicFramePr>
        <p:xfrm>
          <a:off x="2299122" y="2212608"/>
          <a:ext cx="2934284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411" name="Equation" r:id="rId1" imgW="90830400" imgH="16764000" progId="Equation.DSMT4">
                  <p:embed/>
                </p:oleObj>
              </mc:Choice>
              <mc:Fallback>
                <p:oleObj name="Equation" r:id="rId1" imgW="90830400" imgH="16764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9122" y="2212608"/>
                        <a:ext cx="2934284" cy="55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0" name="Object 4"/>
          <p:cNvGraphicFramePr>
            <a:graphicFrameLocks noChangeAspect="1"/>
          </p:cNvGraphicFramePr>
          <p:nvPr/>
        </p:nvGraphicFramePr>
        <p:xfrm>
          <a:off x="2898538" y="3134113"/>
          <a:ext cx="481726" cy="423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412" name="Equation" r:id="rId3" imgW="17678400" imgH="15544800" progId="Equation.DSMT4">
                  <p:embed/>
                </p:oleObj>
              </mc:Choice>
              <mc:Fallback>
                <p:oleObj name="Equation" r:id="rId3" imgW="17678400" imgH="15544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8538" y="3134113"/>
                        <a:ext cx="481726" cy="42354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1" name="Object 5"/>
          <p:cNvGraphicFramePr>
            <a:graphicFrameLocks noChangeAspect="1"/>
          </p:cNvGraphicFramePr>
          <p:nvPr/>
        </p:nvGraphicFramePr>
        <p:xfrm>
          <a:off x="2806700" y="3567178"/>
          <a:ext cx="6064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413" name="Equation" r:id="rId5" imgW="22250400" imgH="15544800" progId="Equation.DSMT4">
                  <p:embed/>
                </p:oleObj>
              </mc:Choice>
              <mc:Fallback>
                <p:oleObj name="Equation" r:id="rId5" imgW="22250400" imgH="15544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6700" y="3567178"/>
                        <a:ext cx="606425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832" name="Object 6"/>
          <p:cNvGraphicFramePr>
            <a:graphicFrameLocks noChangeAspect="1"/>
          </p:cNvGraphicFramePr>
          <p:nvPr/>
        </p:nvGraphicFramePr>
        <p:xfrm>
          <a:off x="2820988" y="4067175"/>
          <a:ext cx="3556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414" name="Equation" r:id="rId7" imgW="13716000" imgH="14630400" progId="Equation.DSMT4">
                  <p:embed/>
                </p:oleObj>
              </mc:Choice>
              <mc:Fallback>
                <p:oleObj name="Equation" r:id="rId7" imgW="13716000" imgH="146304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0988" y="4067175"/>
                        <a:ext cx="3556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7838" name="组合 2"/>
          <p:cNvGrpSpPr/>
          <p:nvPr/>
        </p:nvGrpSpPr>
        <p:grpSpPr bwMode="auto">
          <a:xfrm>
            <a:off x="3332639" y="425450"/>
            <a:ext cx="2478722" cy="522924"/>
            <a:chOff x="5060" y="905"/>
            <a:chExt cx="3905" cy="823"/>
          </a:xfrm>
        </p:grpSpPr>
        <p:grpSp>
          <p:nvGrpSpPr>
            <p:cNvPr id="77839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5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" name="缺角矩形 1"/>
              <p:cNvSpPr/>
              <p:nvPr/>
            </p:nvSpPr>
            <p:spPr>
              <a:xfrm rot="3000000">
                <a:off x="4936765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7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" name="缺角矩形 2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7845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1863963" y="1017350"/>
          <a:ext cx="2082800" cy="5526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415" name="Equation" r:id="rId9" imgW="58826400" imgH="15544800" progId="Equation.DSMT4">
                  <p:embed/>
                </p:oleObj>
              </mc:Choice>
              <mc:Fallback>
                <p:oleObj name="Equation" r:id="rId9" imgW="58826400" imgH="15544800" progId="Equation.DSMT4">
                  <p:embed/>
                  <p:pic>
                    <p:nvPicPr>
                      <p:cNvPr id="0" name="图片 784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963" y="1017350"/>
                        <a:ext cx="2082800" cy="5526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7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4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7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4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 bwMode="auto">
          <a:xfrm>
            <a:off x="1628775" y="1228725"/>
            <a:ext cx="5181600" cy="2101850"/>
            <a:chOff x="2085975" y="2661336"/>
            <a:chExt cx="5181600" cy="2101164"/>
          </a:xfrm>
        </p:grpSpPr>
        <p:sp>
          <p:nvSpPr>
            <p:cNvPr id="12" name="矩形 11"/>
            <p:cNvSpPr/>
            <p:nvPr/>
          </p:nvSpPr>
          <p:spPr>
            <a:xfrm>
              <a:off x="2085975" y="2661336"/>
              <a:ext cx="5181600" cy="2101164"/>
            </a:xfrm>
            <a:prstGeom prst="rect">
              <a:avLst/>
            </a:prstGeom>
            <a:solidFill>
              <a:srgbClr val="FF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graphicFrame>
          <p:nvGraphicFramePr>
            <p:cNvPr id="78851" name="Object 5"/>
            <p:cNvGraphicFramePr>
              <a:graphicFrameLocks noChangeAspect="1"/>
            </p:cNvGraphicFramePr>
            <p:nvPr/>
          </p:nvGraphicFramePr>
          <p:xfrm>
            <a:off x="2354263" y="2737538"/>
            <a:ext cx="4633912" cy="1865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70" name="Equation" r:id="rId1" imgW="111252000" imgH="44805600" progId="Equation.DSMT4">
                    <p:embed/>
                  </p:oleObj>
                </mc:Choice>
                <mc:Fallback>
                  <p:oleObj name="Equation" r:id="rId1" imgW="111252000" imgH="448056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4263" y="2737538"/>
                          <a:ext cx="4633912" cy="18653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2286000" y="681038"/>
            <a:ext cx="3867150" cy="46166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latinLnBrk="1">
              <a:spcBef>
                <a:spcPct val="20000"/>
              </a:spcBef>
              <a:defRPr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分式的加减法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法则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4371" y="-42619"/>
            <a:ext cx="2006600" cy="477213"/>
            <a:chOff x="100" y="70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70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7" name="Rectangle 31"/>
          <p:cNvSpPr>
            <a:spLocks noChangeArrowheads="1"/>
          </p:cNvSpPr>
          <p:nvPr/>
        </p:nvSpPr>
        <p:spPr bwMode="auto">
          <a:xfrm>
            <a:off x="1007671" y="3415237"/>
            <a:ext cx="1693584" cy="4603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注意事项：</a:t>
            </a:r>
            <a:endParaRPr lang="zh-CN" altLang="en-US" sz="2400" b="1" dirty="0">
              <a:solidFill>
                <a:srgbClr val="2003F7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8" name="文本框 2"/>
          <p:cNvSpPr txBox="1">
            <a:spLocks noChangeArrowheads="1"/>
          </p:cNvSpPr>
          <p:nvPr/>
        </p:nvSpPr>
        <p:spPr bwMode="auto">
          <a:xfrm>
            <a:off x="1081861" y="3864624"/>
            <a:ext cx="7885112" cy="9787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若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分子是多项式，则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加上括号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，然后再加减；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②计算结果一定要化成最简分式或整式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ext Box 5"/>
          <p:cNvSpPr txBox="1">
            <a:spLocks noChangeArrowheads="1"/>
          </p:cNvSpPr>
          <p:nvPr/>
        </p:nvSpPr>
        <p:spPr bwMode="auto">
          <a:xfrm>
            <a:off x="819150" y="1092200"/>
            <a:ext cx="759142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工程队完成一项工程需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天，乙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工程队要比甲工程队多用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天才能完成这项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工程，两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队共同工作一天完成这项工程的几分之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几？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819149" y="2736850"/>
            <a:ext cx="7743825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工程队一天完成这项工程的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____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乙工程队一天完成这项工程的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_______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1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两队共同工作一天完成这项工程的 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____________.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2648" name="Object 8"/>
          <p:cNvGraphicFramePr>
            <a:graphicFrameLocks noChangeAspect="1"/>
          </p:cNvGraphicFramePr>
          <p:nvPr/>
        </p:nvGraphicFramePr>
        <p:xfrm>
          <a:off x="5637571" y="2528301"/>
          <a:ext cx="313700" cy="636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54" name="Equation" r:id="rId1" imgW="5486400" imgH="15544800" progId="Equation.DSMT4">
                  <p:embed/>
                </p:oleObj>
              </mc:Choice>
              <mc:Fallback>
                <p:oleObj name="Equation" r:id="rId1" imgW="5486400" imgH="15544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7571" y="2528301"/>
                        <a:ext cx="313700" cy="6364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50" name="Object 10"/>
          <p:cNvGraphicFramePr>
            <a:graphicFrameLocks noChangeAspect="1"/>
          </p:cNvGraphicFramePr>
          <p:nvPr/>
        </p:nvGraphicFramePr>
        <p:xfrm>
          <a:off x="5029200" y="3308655"/>
          <a:ext cx="896938" cy="57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55" name="Equation" r:id="rId3" imgW="17068800" imgH="15544800" progId="Equation.DSMT4">
                  <p:embed/>
                </p:oleObj>
              </mc:Choice>
              <mc:Fallback>
                <p:oleObj name="Equation" r:id="rId3" imgW="17068800" imgH="155448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3308655"/>
                        <a:ext cx="896938" cy="5775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652" name="Object 12"/>
          <p:cNvGraphicFramePr>
            <a:graphicFrameLocks noChangeAspect="1"/>
          </p:cNvGraphicFramePr>
          <p:nvPr/>
        </p:nvGraphicFramePr>
        <p:xfrm>
          <a:off x="5794421" y="3924448"/>
          <a:ext cx="1490663" cy="769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756" name="Equation" r:id="rId5" imgW="37490400" imgH="15544800" progId="Equation.DSMT4">
                  <p:embed/>
                </p:oleObj>
              </mc:Choice>
              <mc:Fallback>
                <p:oleObj name="Equation" r:id="rId5" imgW="37490400" imgH="155448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4421" y="3924448"/>
                        <a:ext cx="1490663" cy="7697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0426" name="组合 4"/>
          <p:cNvGrpSpPr/>
          <p:nvPr/>
        </p:nvGrpSpPr>
        <p:grpSpPr bwMode="auto">
          <a:xfrm>
            <a:off x="2174875" y="585787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0428" name="矩形 1"/>
            <p:cNvSpPr>
              <a:spLocks noChangeArrowheads="1"/>
            </p:cNvSpPr>
            <p:nvPr/>
          </p:nvSpPr>
          <p:spPr bwMode="auto">
            <a:xfrm>
              <a:off x="3755" y="1203"/>
              <a:ext cx="2115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0429" name="文本框 6151"/>
          <p:cNvSpPr txBox="1">
            <a:spLocks noChangeArrowheads="1"/>
          </p:cNvSpPr>
          <p:nvPr/>
        </p:nvSpPr>
        <p:spPr bwMode="auto">
          <a:xfrm>
            <a:off x="4000500" y="569913"/>
            <a:ext cx="35878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同分母分式的加减法法则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5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6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5"/>
          <p:cNvSpPr txBox="1">
            <a:spLocks noChangeArrowheads="1"/>
          </p:cNvSpPr>
          <p:nvPr/>
        </p:nvSpPr>
        <p:spPr bwMode="auto">
          <a:xfrm>
            <a:off x="657226" y="696774"/>
            <a:ext cx="806647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2009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2010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某地的森林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单位：公顷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baseline="-25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2010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年相比，森林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面积增长率提高了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多少？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3670" name="Text Box 6"/>
          <p:cNvSpPr txBox="1">
            <a:spLocks noChangeArrowheads="1"/>
          </p:cNvSpPr>
          <p:nvPr/>
        </p:nvSpPr>
        <p:spPr bwMode="auto">
          <a:xfrm>
            <a:off x="657226" y="2451100"/>
            <a:ext cx="789086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2011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的森林面积增长率是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2010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的森林面积增长率是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2011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2010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相比，森林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面积增长率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提高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____________.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3671" name="Object 7"/>
          <p:cNvGraphicFramePr>
            <a:graphicFrameLocks noChangeAspect="1"/>
          </p:cNvGraphicFramePr>
          <p:nvPr/>
        </p:nvGraphicFramePr>
        <p:xfrm>
          <a:off x="5205067" y="2149942"/>
          <a:ext cx="1281458" cy="8028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0" name="Equation" r:id="rId1" imgW="20726400" imgH="17678400" progId="Equation.DSMT4">
                  <p:embed/>
                </p:oleObj>
              </mc:Choice>
              <mc:Fallback>
                <p:oleObj name="Equation" r:id="rId1" imgW="20726400" imgH="17678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5067" y="2149942"/>
                        <a:ext cx="1281458" cy="8028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672" name="Object 8"/>
          <p:cNvGraphicFramePr>
            <a:graphicFrameLocks noChangeAspect="1"/>
          </p:cNvGraphicFramePr>
          <p:nvPr/>
        </p:nvGraphicFramePr>
        <p:xfrm>
          <a:off x="4690465" y="2908154"/>
          <a:ext cx="699593" cy="628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1" name="Equation" r:id="rId3" imgW="20421600" imgH="17678400" progId="Equation.DSMT4">
                  <p:embed/>
                </p:oleObj>
              </mc:Choice>
              <mc:Fallback>
                <p:oleObj name="Equation" r:id="rId3" imgW="20421600" imgH="17678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90465" y="2908154"/>
                        <a:ext cx="699593" cy="6287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49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6688635" y="3476624"/>
          <a:ext cx="185945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82" name="Equation" r:id="rId5" imgW="53644800" imgH="17678400" progId="Equation.DSMT4">
                  <p:embed/>
                </p:oleObj>
              </mc:Choice>
              <mc:Fallback>
                <p:oleObj name="Equation" r:id="rId5" imgW="53644800" imgH="176784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8635" y="3476624"/>
                        <a:ext cx="1859455" cy="61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1"/>
          <p:cNvGrpSpPr/>
          <p:nvPr/>
        </p:nvGrpSpPr>
        <p:grpSpPr bwMode="auto">
          <a:xfrm>
            <a:off x="4371" y="-42619"/>
            <a:ext cx="2006600" cy="477213"/>
            <a:chOff x="100" y="70"/>
            <a:chExt cx="3160" cy="752"/>
          </a:xfrm>
        </p:grpSpPr>
        <p:cxnSp>
          <p:nvCxnSpPr>
            <p:cNvPr id="1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70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1782371" y="1701801"/>
            <a:ext cx="5130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同分母分数加减法的法则如何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叙述？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2468" name="Object 18"/>
          <p:cNvGraphicFramePr>
            <a:graphicFrameLocks noChangeAspect="1"/>
          </p:cNvGraphicFramePr>
          <p:nvPr/>
        </p:nvGraphicFramePr>
        <p:xfrm>
          <a:off x="4595813" y="548616"/>
          <a:ext cx="1314450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3" name="Equation" r:id="rId1" imgW="14325600" imgH="9448800" progId="Equation.DSMT4">
                  <p:embed/>
                </p:oleObj>
              </mc:Choice>
              <mc:Fallback>
                <p:oleObj name="Equation" r:id="rId1" imgW="14325600" imgH="944880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5813" y="548616"/>
                        <a:ext cx="1314450" cy="884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1" t="20479" r="13954" b="17021"/>
          <a:stretch>
            <a:fillRect/>
          </a:stretch>
        </p:blipFill>
        <p:spPr bwMode="auto">
          <a:xfrm>
            <a:off x="1007671" y="748066"/>
            <a:ext cx="515662" cy="552451"/>
          </a:xfrm>
          <a:prstGeom prst="ellipse">
            <a:avLst/>
          </a:prstGeom>
          <a:noFill/>
          <a:ln>
            <a:noFill/>
          </a:ln>
          <a:effectLst>
            <a:prstShdw prst="shdw17" dist="17961" dir="2700000">
              <a:srgbClr val="02B3C5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39" y="1470025"/>
            <a:ext cx="1122363" cy="112236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814121" y="2426603"/>
            <a:ext cx="4177104" cy="822325"/>
            <a:chOff x="1795071" y="2474228"/>
            <a:chExt cx="4177104" cy="822325"/>
          </a:xfrm>
        </p:grpSpPr>
        <p:sp>
          <p:nvSpPr>
            <p:cNvPr id="56324" name="Text Box 4"/>
            <p:cNvSpPr txBox="1">
              <a:spLocks noChangeArrowheads="1"/>
            </p:cNvSpPr>
            <p:nvPr/>
          </p:nvSpPr>
          <p:spPr bwMode="auto">
            <a:xfrm>
              <a:off x="1795071" y="2562226"/>
              <a:ext cx="14097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你认为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3106738" y="2474228"/>
            <a:ext cx="1381125" cy="822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854" name="Equation" r:id="rId5" imgW="14325600" imgH="9448800" progId="Equation.DSMT4">
                    <p:embed/>
                  </p:oleObj>
                </mc:Choice>
                <mc:Fallback>
                  <p:oleObj name="Equation" r:id="rId5" imgW="14325600" imgH="9448800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06738" y="2474228"/>
                          <a:ext cx="1381125" cy="8223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4591050" y="2474228"/>
            <a:ext cx="1381125" cy="822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855" name="Equation" r:id="rId7" imgW="14325600" imgH="9448800" progId="Equation.DSMT4">
                    <p:embed/>
                  </p:oleObj>
                </mc:Choice>
                <mc:Fallback>
                  <p:oleObj name="Equation" r:id="rId7" imgW="14325600" imgH="9448800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91050" y="2474228"/>
                          <a:ext cx="1381125" cy="8223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1795071" y="667570"/>
            <a:ext cx="134182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请计算：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136900" y="580585"/>
          <a:ext cx="1314450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56" name="Equation" r:id="rId9" imgW="14325600" imgH="9448800" progId="Equation.DSMT4">
                  <p:embed/>
                </p:oleObj>
              </mc:Choice>
              <mc:Fallback>
                <p:oleObj name="Equation" r:id="rId9" imgW="14325600" imgH="944880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6900" y="580585"/>
                        <a:ext cx="1314450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图片 17" descr="8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6745288" y="2775279"/>
            <a:ext cx="1560512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53" name="Group 21"/>
          <p:cNvGrpSpPr/>
          <p:nvPr/>
        </p:nvGrpSpPr>
        <p:grpSpPr bwMode="auto">
          <a:xfrm>
            <a:off x="436563" y="1352554"/>
            <a:ext cx="8354814" cy="1130721"/>
            <a:chOff x="38" y="2265"/>
            <a:chExt cx="7740" cy="893"/>
          </a:xfrm>
        </p:grpSpPr>
        <p:sp>
          <p:nvSpPr>
            <p:cNvPr id="63491" name="Rectangle 22"/>
            <p:cNvSpPr>
              <a:spLocks noChangeArrowheads="1"/>
            </p:cNvSpPr>
            <p:nvPr/>
          </p:nvSpPr>
          <p:spPr bwMode="auto">
            <a:xfrm>
              <a:off x="4090" y="2648"/>
              <a:ext cx="3688" cy="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分母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不变，把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分子相加减</a:t>
              </a:r>
              <a:r>
                <a:rPr lang="en-US" altLang="zh-CN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.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  <p:grpSp>
          <p:nvGrpSpPr>
            <p:cNvPr id="63492" name="Group 23"/>
            <p:cNvGrpSpPr/>
            <p:nvPr/>
          </p:nvGrpSpPr>
          <p:grpSpPr bwMode="auto">
            <a:xfrm>
              <a:off x="38" y="2265"/>
              <a:ext cx="7247" cy="524"/>
              <a:chOff x="0" y="1334"/>
              <a:chExt cx="7247" cy="524"/>
            </a:xfrm>
          </p:grpSpPr>
          <p:sp>
            <p:nvSpPr>
              <p:cNvPr id="63493" name="Rectangle 24"/>
              <p:cNvSpPr>
                <a:spLocks noChangeArrowheads="1"/>
              </p:cNvSpPr>
              <p:nvPr/>
            </p:nvSpPr>
            <p:spPr bwMode="auto">
              <a:xfrm>
                <a:off x="0" y="1348"/>
                <a:ext cx="4131" cy="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【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  <a:sym typeface="Wingdings" panose="05000000000000000000" pitchFamily="2" charset="2"/>
                  </a:rPr>
                  <a:t>同分母的分数加减法的法则</a:t>
                </a:r>
                <a:r>
                  <a:rPr lang="en-US" altLang="zh-CN" sz="2400" b="1" dirty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anose="05050102010706020507" pitchFamily="18" charset="2"/>
                  </a:rPr>
                  <a:t>】</a:t>
                </a:r>
                <a:endPara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endParaRPr>
              </a:p>
            </p:txBody>
          </p:sp>
          <p:sp>
            <p:nvSpPr>
              <p:cNvPr id="63494" name="Rectangle 25"/>
              <p:cNvSpPr>
                <a:spLocks noChangeArrowheads="1"/>
              </p:cNvSpPr>
              <p:nvPr/>
            </p:nvSpPr>
            <p:spPr bwMode="auto">
              <a:xfrm>
                <a:off x="4070" y="1334"/>
                <a:ext cx="3177" cy="5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Bef>
                    <a:spcPct val="50000"/>
                  </a:spcBef>
                </a:pPr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同分母的分数相加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Wingdings" panose="05000000000000000000" pitchFamily="2" charset="2"/>
                  </a:rPr>
                  <a:t>减，</a:t>
                </a:r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endParaRPr>
              </a:p>
            </p:txBody>
          </p:sp>
        </p:grpSp>
      </p:grpSp>
      <p:sp>
        <p:nvSpPr>
          <p:cNvPr id="18460" name="Rectangle 28"/>
          <p:cNvSpPr>
            <a:spLocks noChangeArrowheads="1"/>
          </p:cNvSpPr>
          <p:nvPr/>
        </p:nvSpPr>
        <p:spPr bwMode="auto">
          <a:xfrm>
            <a:off x="1568450" y="2343150"/>
            <a:ext cx="581025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100"/>
          </a:p>
        </p:txBody>
      </p:sp>
      <p:grpSp>
        <p:nvGrpSpPr>
          <p:cNvPr id="2" name="组合 1"/>
          <p:cNvGrpSpPr/>
          <p:nvPr/>
        </p:nvGrpSpPr>
        <p:grpSpPr>
          <a:xfrm>
            <a:off x="436563" y="2427288"/>
            <a:ext cx="8164512" cy="1019160"/>
            <a:chOff x="1365250" y="2655888"/>
            <a:chExt cx="8164512" cy="1019160"/>
          </a:xfrm>
        </p:grpSpPr>
        <p:sp>
          <p:nvSpPr>
            <p:cNvPr id="18461" name="Rectangle 29"/>
            <p:cNvSpPr>
              <a:spLocks noChangeArrowheads="1"/>
            </p:cNvSpPr>
            <p:nvPr/>
          </p:nvSpPr>
          <p:spPr bwMode="auto">
            <a:xfrm>
              <a:off x="1365250" y="2655888"/>
              <a:ext cx="429736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【</a:t>
              </a: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同分母的分式加减法的法则</a:t>
              </a: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】</a:t>
              </a:r>
              <a:endPara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  <p:sp>
          <p:nvSpPr>
            <p:cNvPr id="18462" name="Rectangle 30"/>
            <p:cNvSpPr>
              <a:spLocks noChangeArrowheads="1"/>
            </p:cNvSpPr>
            <p:nvPr/>
          </p:nvSpPr>
          <p:spPr bwMode="auto">
            <a:xfrm>
              <a:off x="5751513" y="2657475"/>
              <a:ext cx="353059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同分母分式相加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减，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  <p:sp>
          <p:nvSpPr>
            <p:cNvPr id="18463" name="Rectangle 31"/>
            <p:cNvSpPr>
              <a:spLocks noChangeArrowheads="1"/>
            </p:cNvSpPr>
            <p:nvPr/>
          </p:nvSpPr>
          <p:spPr bwMode="auto">
            <a:xfrm>
              <a:off x="5741988" y="3098800"/>
              <a:ext cx="3787774" cy="576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分母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不变，把</a:t>
              </a: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分子相加减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Wingdings" panose="05000000000000000000" pitchFamily="2" charset="2"/>
                </a:rPr>
                <a:t>.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</p:grpSp>
      <p:graphicFrame>
        <p:nvGraphicFramePr>
          <p:cNvPr id="63503" name="Object 10"/>
          <p:cNvGraphicFramePr>
            <a:graphicFrameLocks noChangeAspect="1"/>
          </p:cNvGraphicFramePr>
          <p:nvPr/>
        </p:nvGraphicFramePr>
        <p:xfrm>
          <a:off x="2857500" y="3644787"/>
          <a:ext cx="3028949" cy="108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14" name="Equation" r:id="rId1" imgW="43586400" imgH="15544800" progId="Equation.DSMT4">
                  <p:embed/>
                </p:oleObj>
              </mc:Choice>
              <mc:Fallback>
                <p:oleObj name="Equation" r:id="rId1" imgW="43586400" imgH="155448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0" y="3644787"/>
                        <a:ext cx="3028949" cy="1082788"/>
                      </a:xfrm>
                      <a:prstGeom prst="rect">
                        <a:avLst/>
                      </a:prstGeom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1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同分母的分式加减法的法则</a:t>
            </a:r>
            <a:endParaRPr lang="zh-CN" altLang="zh-CN" sz="2800" b="1" spc="100" noProof="1">
              <a:solidFill>
                <a:srgbClr val="2003F7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3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99" y="1377233"/>
            <a:ext cx="3590925" cy="3260816"/>
          </a:xfrm>
          <a:prstGeom prst="rect">
            <a:avLst/>
          </a:prstGeom>
        </p:spPr>
      </p:pic>
      <p:graphicFrame>
        <p:nvGraphicFramePr>
          <p:cNvPr id="64513" name="Object 2"/>
          <p:cNvGraphicFramePr>
            <a:graphicFrameLocks noChangeAspect="1"/>
          </p:cNvGraphicFramePr>
          <p:nvPr/>
        </p:nvGraphicFramePr>
        <p:xfrm>
          <a:off x="2333625" y="1003732"/>
          <a:ext cx="2617956" cy="99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72" name="" r:id="rId2" imgW="1106170" imgH="419735" progId="Equation.3">
                  <p:embed/>
                </p:oleObj>
              </mc:Choice>
              <mc:Fallback>
                <p:oleObj name="" r:id="rId2" imgW="1106170" imgH="419735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3625" y="1003732"/>
                        <a:ext cx="2617956" cy="99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2159000" y="2006450"/>
          <a:ext cx="2459038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73" name="Equation" r:id="rId4" imgW="46634400" imgH="17068800" progId="Equation.DSMT4">
                  <p:embed/>
                </p:oleObj>
              </mc:Choice>
              <mc:Fallback>
                <p:oleObj name="Equation" r:id="rId4" imgW="46634400" imgH="17068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000" y="2006450"/>
                        <a:ext cx="2459038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5" name="Text Box 4"/>
          <p:cNvSpPr txBox="1">
            <a:spLocks noChangeArrowheads="1"/>
          </p:cNvSpPr>
          <p:nvPr/>
        </p:nvSpPr>
        <p:spPr bwMode="auto">
          <a:xfrm>
            <a:off x="753268" y="1269057"/>
            <a:ext cx="15978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520" name="文本框 2"/>
          <p:cNvSpPr txBox="1">
            <a:spLocks noChangeArrowheads="1"/>
          </p:cNvSpPr>
          <p:nvPr/>
        </p:nvSpPr>
        <p:spPr bwMode="auto">
          <a:xfrm>
            <a:off x="815349" y="2187575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9918" y="523875"/>
            <a:ext cx="6949282" cy="503238"/>
            <a:chOff x="619918" y="523875"/>
            <a:chExt cx="6949282" cy="503238"/>
          </a:xfrm>
        </p:grpSpPr>
        <p:grpSp>
          <p:nvGrpSpPr>
            <p:cNvPr id="64521" name="组合 6"/>
            <p:cNvGrpSpPr/>
            <p:nvPr/>
          </p:nvGrpSpPr>
          <p:grpSpPr bwMode="auto">
            <a:xfrm>
              <a:off x="619918" y="534988"/>
              <a:ext cx="1830556" cy="492125"/>
              <a:chOff x="427462" y="558483"/>
              <a:chExt cx="1829953" cy="492443"/>
            </a:xfrm>
          </p:grpSpPr>
          <p:grpSp>
            <p:nvGrpSpPr>
              <p:cNvPr id="64522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</p:grpSp>
          <p:sp>
            <p:nvSpPr>
              <p:cNvPr id="64528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500" b="1" dirty="0">
                    <a:solidFill>
                      <a:schemeClr val="bg1"/>
                    </a:solidFill>
                  </a:rPr>
                  <a:t>素养考点 </a:t>
                </a:r>
                <a:r>
                  <a:rPr lang="en-US" altLang="zh-CN" sz="2500" b="1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5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4529" name="文本框 2"/>
            <p:cNvSpPr txBox="1">
              <a:spLocks noChangeArrowheads="1"/>
            </p:cNvSpPr>
            <p:nvPr/>
          </p:nvSpPr>
          <p:spPr bwMode="auto">
            <a:xfrm>
              <a:off x="2546350" y="523875"/>
              <a:ext cx="5022850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5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同</a:t>
              </a:r>
              <a:r>
                <a:rPr lang="zh-CN" altLang="en-US" sz="25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分母分式的加减的计</a:t>
              </a:r>
              <a:r>
                <a:rPr lang="zh-CN" altLang="en-US" sz="25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算</a:t>
              </a:r>
              <a:endPara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97523" y="2064254"/>
            <a:ext cx="3117851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归纳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总结：</a:t>
            </a:r>
            <a:endParaRPr lang="en-US" altLang="zh-CN" sz="20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000" b="1" dirty="0" smtClean="0">
                <a:latin typeface="宋体" panose="02010600030101010101" pitchFamily="2" charset="-122"/>
              </a:rPr>
              <a:t>同</a:t>
            </a:r>
            <a:r>
              <a:rPr lang="zh-CN" altLang="en-US" sz="2000" b="1" dirty="0">
                <a:latin typeface="宋体" panose="02010600030101010101" pitchFamily="2" charset="-122"/>
              </a:rPr>
              <a:t>分母分式的加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减，分母不变，分子</a:t>
            </a:r>
            <a:r>
              <a:rPr lang="zh-CN" altLang="en-US" sz="2000" b="1" dirty="0">
                <a:latin typeface="宋体" panose="02010600030101010101" pitchFamily="2" charset="-122"/>
              </a:rPr>
              <a:t>相加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减，当</a:t>
            </a:r>
            <a:r>
              <a:rPr lang="zh-CN" altLang="en-US" sz="2000" b="1" dirty="0">
                <a:latin typeface="宋体" panose="02010600030101010101" pitchFamily="2" charset="-122"/>
              </a:rPr>
              <a:t>分子是多项式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时，先</a:t>
            </a:r>
            <a:r>
              <a:rPr lang="zh-CN" altLang="en-US" sz="2000" b="1" dirty="0">
                <a:latin typeface="宋体" panose="02010600030101010101" pitchFamily="2" charset="-122"/>
              </a:rPr>
              <a:t>加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括号，然后</a:t>
            </a:r>
            <a:r>
              <a:rPr lang="zh-CN" altLang="en-US" sz="2000" b="1" dirty="0">
                <a:latin typeface="宋体" panose="02010600030101010101" pitchFamily="2" charset="-122"/>
              </a:rPr>
              <a:t>进行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计算，结果</a:t>
            </a:r>
            <a:r>
              <a:rPr lang="zh-CN" altLang="en-US" sz="2000" b="1" dirty="0">
                <a:latin typeface="宋体" panose="02010600030101010101" pitchFamily="2" charset="-122"/>
              </a:rPr>
              <a:t>要化为最简分式或整式</a:t>
            </a:r>
            <a:r>
              <a:rPr lang="en-US" altLang="zh-CN" sz="2000" b="1" dirty="0">
                <a:latin typeface="宋体" panose="02010600030101010101" pitchFamily="2" charset="-122"/>
              </a:rPr>
              <a:t>.</a:t>
            </a:r>
            <a:endParaRPr lang="en-US" altLang="zh-CN" sz="2000" b="1" dirty="0">
              <a:latin typeface="宋体" panose="02010600030101010101" pitchFamily="2" charset="-122"/>
            </a:endParaRPr>
          </a:p>
        </p:txBody>
      </p:sp>
      <p:grpSp>
        <p:nvGrpSpPr>
          <p:cNvPr id="20" name="组合 1"/>
          <p:cNvGrpSpPr/>
          <p:nvPr/>
        </p:nvGrpSpPr>
        <p:grpSpPr bwMode="auto">
          <a:xfrm>
            <a:off x="4371" y="-42619"/>
            <a:ext cx="2006600" cy="477213"/>
            <a:chOff x="100" y="70"/>
            <a:chExt cx="3160" cy="752"/>
          </a:xfrm>
        </p:grpSpPr>
        <p:cxnSp>
          <p:nvCxnSpPr>
            <p:cNvPr id="2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70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164556" y="2988591"/>
          <a:ext cx="2716212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74" name="Equation" r:id="rId6" imgW="51511200" imgH="16764000" progId="Equation.DSMT4">
                  <p:embed/>
                </p:oleObj>
              </mc:Choice>
              <mc:Fallback>
                <p:oleObj name="Equation" r:id="rId6" imgW="51511200" imgH="16764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4556" y="2988591"/>
                        <a:ext cx="2716212" cy="884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178050" y="3966436"/>
          <a:ext cx="1301750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75" name="Equation" r:id="rId8" imgW="24688800" imgH="16764000" progId="Equation.DSMT4">
                  <p:embed/>
                </p:oleObj>
              </mc:Choice>
              <mc:Fallback>
                <p:oleObj name="Equation" r:id="rId8" imgW="24688800" imgH="167640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8050" y="3966436"/>
                        <a:ext cx="1301750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0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30" name="Object 34"/>
          <p:cNvGraphicFramePr>
            <a:graphicFrameLocks noChangeAspect="1"/>
          </p:cNvGraphicFramePr>
          <p:nvPr/>
        </p:nvGraphicFramePr>
        <p:xfrm>
          <a:off x="4014711" y="1333500"/>
          <a:ext cx="1979689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44" name="Equation" r:id="rId1" imgW="29260800" imgH="15544800" progId="Equation.DSMT4">
                  <p:embed/>
                </p:oleObj>
              </mc:Choice>
              <mc:Fallback>
                <p:oleObj name="Equation" r:id="rId1" imgW="29260800" imgH="15544800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4711" y="1333500"/>
                        <a:ext cx="1979689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31" name="Object 35"/>
          <p:cNvGraphicFramePr>
            <a:graphicFrameLocks noChangeAspect="1"/>
          </p:cNvGraphicFramePr>
          <p:nvPr/>
        </p:nvGraphicFramePr>
        <p:xfrm>
          <a:off x="5114926" y="2289175"/>
          <a:ext cx="1142999" cy="615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45" name="" r:id="rId3" imgW="1267460" imgH="737870" progId="Equation.3">
                  <p:embed/>
                </p:oleObj>
              </mc:Choice>
              <mc:Fallback>
                <p:oleObj name="" r:id="rId3" imgW="1267460" imgH="737870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4926" y="2289175"/>
                        <a:ext cx="1142999" cy="6159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32" name="Object 36"/>
          <p:cNvGraphicFramePr>
            <a:graphicFrameLocks noChangeAspect="1"/>
          </p:cNvGraphicFramePr>
          <p:nvPr/>
        </p:nvGraphicFramePr>
        <p:xfrm>
          <a:off x="4687475" y="3162300"/>
          <a:ext cx="925926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46" name="" r:id="rId5" imgW="729615" imgH="802005" progId="Equation.3">
                  <p:embed/>
                </p:oleObj>
              </mc:Choice>
              <mc:Fallback>
                <p:oleObj name="" r:id="rId5" imgW="729615" imgH="802005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7475" y="3162300"/>
                        <a:ext cx="925926" cy="588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34" name="Text Box 38"/>
          <p:cNvSpPr txBox="1"/>
          <p:nvPr/>
        </p:nvSpPr>
        <p:spPr>
          <a:xfrm>
            <a:off x="4594226" y="4195763"/>
            <a:ext cx="760412" cy="43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250" b="1" noProof="1" smtClean="0">
                <a:solidFill>
                  <a:srgbClr val="FF0000"/>
                </a:solidFill>
                <a:latin typeface="+mn-lt"/>
              </a:rPr>
              <a:t>–1</a:t>
            </a:r>
            <a:endParaRPr lang="en-US" altLang="zh-CN" sz="100" b="1" noProof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5545" name="Text Box 39"/>
          <p:cNvSpPr txBox="1">
            <a:spLocks noChangeArrowheads="1"/>
          </p:cNvSpPr>
          <p:nvPr/>
        </p:nvSpPr>
        <p:spPr bwMode="auto">
          <a:xfrm>
            <a:off x="1516063" y="701675"/>
            <a:ext cx="33147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说出运算结果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546" name="Line 41"/>
          <p:cNvSpPr>
            <a:spLocks noChangeShapeType="1"/>
          </p:cNvSpPr>
          <p:nvPr/>
        </p:nvSpPr>
        <p:spPr bwMode="auto">
          <a:xfrm>
            <a:off x="3841749" y="2135188"/>
            <a:ext cx="24368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7" name="Line 42"/>
          <p:cNvSpPr>
            <a:spLocks noChangeShapeType="1"/>
          </p:cNvSpPr>
          <p:nvPr/>
        </p:nvSpPr>
        <p:spPr bwMode="auto">
          <a:xfrm>
            <a:off x="5054600" y="2943225"/>
            <a:ext cx="1397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8" name="Line 43"/>
          <p:cNvSpPr>
            <a:spLocks noChangeShapeType="1"/>
          </p:cNvSpPr>
          <p:nvPr/>
        </p:nvSpPr>
        <p:spPr bwMode="auto">
          <a:xfrm>
            <a:off x="4448175" y="3836988"/>
            <a:ext cx="13985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9" name="Line 44"/>
          <p:cNvSpPr>
            <a:spLocks noChangeShapeType="1"/>
          </p:cNvSpPr>
          <p:nvPr/>
        </p:nvSpPr>
        <p:spPr bwMode="auto">
          <a:xfrm>
            <a:off x="4611688" y="4668837"/>
            <a:ext cx="4254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50" name="文本框 9232"/>
          <p:cNvSpPr txBox="1">
            <a:spLocks noChangeArrowheads="1"/>
          </p:cNvSpPr>
          <p:nvPr/>
        </p:nvSpPr>
        <p:spPr bwMode="auto">
          <a:xfrm>
            <a:off x="5096669" y="4469606"/>
            <a:ext cx="14366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宋体" panose="02010600030101010101" pitchFamily="2" charset="-122"/>
              </a:rPr>
              <a:t>.</a:t>
            </a:r>
            <a:endParaRPr lang="en-US" altLang="zh-CN" b="1">
              <a:latin typeface="宋体" panose="02010600030101010101" pitchFamily="2" charset="-122"/>
            </a:endParaRPr>
          </a:p>
        </p:txBody>
      </p:sp>
      <p:sp>
        <p:nvSpPr>
          <p:cNvPr id="65551" name="文本框 9233"/>
          <p:cNvSpPr txBox="1">
            <a:spLocks noChangeArrowheads="1"/>
          </p:cNvSpPr>
          <p:nvPr/>
        </p:nvSpPr>
        <p:spPr bwMode="auto">
          <a:xfrm>
            <a:off x="5892007" y="3652838"/>
            <a:ext cx="4429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宋体" panose="02010600030101010101" pitchFamily="2" charset="-122"/>
              </a:rPr>
              <a:t>.</a:t>
            </a:r>
            <a:endParaRPr lang="en-US" altLang="zh-CN" b="1" dirty="0">
              <a:latin typeface="宋体" panose="02010600030101010101" pitchFamily="2" charset="-122"/>
            </a:endParaRPr>
          </a:p>
        </p:txBody>
      </p:sp>
      <p:sp>
        <p:nvSpPr>
          <p:cNvPr id="65552" name="文本框 9234"/>
          <p:cNvSpPr txBox="1">
            <a:spLocks noChangeArrowheads="1"/>
          </p:cNvSpPr>
          <p:nvPr/>
        </p:nvSpPr>
        <p:spPr bwMode="auto">
          <a:xfrm>
            <a:off x="6418263" y="2646363"/>
            <a:ext cx="425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宋体" panose="02010600030101010101" pitchFamily="2" charset="-122"/>
              </a:rPr>
              <a:t>.</a:t>
            </a:r>
            <a:endParaRPr lang="en-US" altLang="zh-CN" b="1">
              <a:latin typeface="宋体" panose="02010600030101010101" pitchFamily="2" charset="-122"/>
            </a:endParaRPr>
          </a:p>
        </p:txBody>
      </p:sp>
      <p:sp>
        <p:nvSpPr>
          <p:cNvPr id="65553" name="文本框 9235"/>
          <p:cNvSpPr txBox="1">
            <a:spLocks noChangeArrowheads="1"/>
          </p:cNvSpPr>
          <p:nvPr/>
        </p:nvSpPr>
        <p:spPr bwMode="auto">
          <a:xfrm>
            <a:off x="6380163" y="1787525"/>
            <a:ext cx="5619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宋体" panose="02010600030101010101" pitchFamily="2" charset="-122"/>
              </a:rPr>
              <a:t>.</a:t>
            </a:r>
            <a:endParaRPr lang="en-US" altLang="zh-CN" b="1" dirty="0">
              <a:latin typeface="宋体" panose="02010600030101010101" pitchFamily="2" charset="-122"/>
            </a:endParaRPr>
          </a:p>
        </p:txBody>
      </p:sp>
      <p:grpSp>
        <p:nvGrpSpPr>
          <p:cNvPr id="23" name="组合 1"/>
          <p:cNvGrpSpPr/>
          <p:nvPr/>
        </p:nvGrpSpPr>
        <p:grpSpPr bwMode="auto">
          <a:xfrm>
            <a:off x="4371" y="-42619"/>
            <a:ext cx="2006600" cy="477213"/>
            <a:chOff x="100" y="70"/>
            <a:chExt cx="3160" cy="752"/>
          </a:xfrm>
        </p:grpSpPr>
        <p:cxnSp>
          <p:nvCxnSpPr>
            <p:cNvPr id="2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70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40" y="75088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2125271" y="1428301"/>
          <a:ext cx="1599003" cy="7627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47" name="Equation" r:id="rId8" imgW="19812000" imgH="9448800" progId="Equation.DSMT4">
                  <p:embed/>
                </p:oleObj>
              </mc:Choice>
              <mc:Fallback>
                <p:oleObj name="Equation" r:id="rId8" imgW="19812000" imgH="9448800" progId="Equation.DSMT4">
                  <p:embed/>
                  <p:pic>
                    <p:nvPicPr>
                      <p:cNvPr id="0" name="图片 663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5271" y="1428301"/>
                        <a:ext cx="1599003" cy="7627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文本框 1"/>
          <p:cNvSpPr txBox="1"/>
          <p:nvPr/>
        </p:nvSpPr>
        <p:spPr>
          <a:xfrm>
            <a:off x="1191821" y="1561774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" name="文本框 1"/>
          <p:cNvSpPr txBox="1"/>
          <p:nvPr/>
        </p:nvSpPr>
        <p:spPr>
          <a:xfrm>
            <a:off x="1198171" y="2368848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950641" y="2171871"/>
          <a:ext cx="3116659" cy="771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48" name="Equation" r:id="rId10" imgW="62788800" imgH="15544800" progId="Equation.DSMT4">
                  <p:embed/>
                </p:oleObj>
              </mc:Choice>
              <mc:Fallback>
                <p:oleObj name="Equation" r:id="rId10" imgW="62788800" imgH="15544800" progId="Equation.DSMT4">
                  <p:embed/>
                  <p:pic>
                    <p:nvPicPr>
                      <p:cNvPr id="0" name="对象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0641" y="2171871"/>
                        <a:ext cx="3116659" cy="7713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11362" y="3103563"/>
          <a:ext cx="2436813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49" name="Equation" r:id="rId12" imgW="49072800" imgH="16764000" progId="Equation.DSMT4">
                  <p:embed/>
                </p:oleObj>
              </mc:Choice>
              <mc:Fallback>
                <p:oleObj name="Equation" r:id="rId12" imgW="49072800" imgH="167640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362" y="3103563"/>
                        <a:ext cx="2436813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文本框 1"/>
          <p:cNvSpPr txBox="1"/>
          <p:nvPr/>
        </p:nvSpPr>
        <p:spPr>
          <a:xfrm>
            <a:off x="1188646" y="3286721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11363" y="4053681"/>
          <a:ext cx="2436812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350" name="Equation" r:id="rId14" imgW="49072800" imgH="16764000" progId="Equation.DSMT4">
                  <p:embed/>
                </p:oleObj>
              </mc:Choice>
              <mc:Fallback>
                <p:oleObj name="Equation" r:id="rId14" imgW="49072800" imgH="167640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363" y="4053681"/>
                        <a:ext cx="2436812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文本框 1"/>
          <p:cNvSpPr txBox="1"/>
          <p:nvPr/>
        </p:nvSpPr>
        <p:spPr>
          <a:xfrm>
            <a:off x="1188646" y="4212233"/>
            <a:ext cx="124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902" name="Object 14"/>
          <p:cNvGraphicFramePr>
            <a:graphicFrameLocks noChangeAspect="1"/>
          </p:cNvGraphicFramePr>
          <p:nvPr/>
        </p:nvGraphicFramePr>
        <p:xfrm>
          <a:off x="2247900" y="2501105"/>
          <a:ext cx="895350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267" name="Equation" r:id="rId1" imgW="21640800" imgH="15544800" progId="Equation.DSMT4">
                  <p:embed/>
                </p:oleObj>
              </mc:Choice>
              <mc:Fallback>
                <p:oleObj name="Equation" r:id="rId1" imgW="21640800" imgH="155448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7900" y="2501105"/>
                        <a:ext cx="895350" cy="668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5" name="Text Box 16"/>
          <p:cNvSpPr txBox="1">
            <a:spLocks noChangeArrowheads="1"/>
          </p:cNvSpPr>
          <p:nvPr/>
        </p:nvSpPr>
        <p:spPr bwMode="auto">
          <a:xfrm>
            <a:off x="1214438" y="796240"/>
            <a:ext cx="1614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874321" y="2604442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8" name="文本框 2"/>
          <p:cNvSpPr txBox="1">
            <a:spLocks noChangeArrowheads="1"/>
          </p:cNvSpPr>
          <p:nvPr/>
        </p:nvSpPr>
        <p:spPr bwMode="auto">
          <a:xfrm>
            <a:off x="4573195" y="2616050"/>
            <a:ext cx="1635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92" y="85995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007671" y="1581103"/>
            <a:ext cx="2366887" cy="732267"/>
            <a:chOff x="1007671" y="1581103"/>
            <a:chExt cx="2366887" cy="732267"/>
          </a:xfrm>
        </p:grpSpPr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1825233" y="1581103"/>
            <a:ext cx="1549325" cy="7322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68" name="Equation" r:id="rId4" imgW="32918400" imgH="15544800" progId="Equation.DSMT4">
                    <p:embed/>
                  </p:oleObj>
                </mc:Choice>
                <mc:Fallback>
                  <p:oleObj name="Equation" r:id="rId4" imgW="32918400" imgH="15544800" progId="Equation.DSMT4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25233" y="1581103"/>
                          <a:ext cx="1549325" cy="73226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" name="文本框 1"/>
            <p:cNvSpPr txBox="1"/>
            <p:nvPr/>
          </p:nvSpPr>
          <p:spPr>
            <a:xfrm>
              <a:off x="1007671" y="1735455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44902" y="1587054"/>
            <a:ext cx="3225530" cy="688975"/>
            <a:chOff x="4187702" y="1577529"/>
            <a:chExt cx="3225530" cy="688975"/>
          </a:xfrm>
        </p:grpSpPr>
        <p:sp>
          <p:nvSpPr>
            <p:cNvPr id="21" name="文本框 2"/>
            <p:cNvSpPr txBox="1"/>
            <p:nvPr/>
          </p:nvSpPr>
          <p:spPr>
            <a:xfrm>
              <a:off x="4187702" y="1735454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5003407" y="1577529"/>
            <a:ext cx="2409825" cy="688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269" name="Equation" r:id="rId6" imgW="51206400" imgH="14630400" progId="Equation.DSMT4">
                    <p:embed/>
                  </p:oleObj>
                </mc:Choice>
                <mc:Fallback>
                  <p:oleObj name="Equation" r:id="rId6" imgW="51206400" imgH="14630400" progId="Equation.DSMT4">
                    <p:embed/>
                    <p:pic>
                      <p:nvPicPr>
                        <p:cNvPr id="0" name="图片 6726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003407" y="1577529"/>
                          <a:ext cx="2409825" cy="6889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257351" y="3275013"/>
          <a:ext cx="170338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270" name="Equation" r:id="rId8" imgW="41148000" imgH="15849600" progId="Equation.DSMT4">
                  <p:embed/>
                </p:oleObj>
              </mc:Choice>
              <mc:Fallback>
                <p:oleObj name="Equation" r:id="rId8" imgW="41148000" imgH="158496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7351" y="3275013"/>
                        <a:ext cx="1703388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86000" y="4151313"/>
          <a:ext cx="10096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271" name="Equation" r:id="rId10" imgW="24384000" imgH="9144000" progId="Equation.DSMT4">
                  <p:embed/>
                </p:oleObj>
              </mc:Choice>
              <mc:Fallback>
                <p:oleObj name="Equation" r:id="rId10" imgW="24384000" imgH="914400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151313"/>
                        <a:ext cx="100965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/>
          <p:cNvGraphicFramePr>
            <a:graphicFrameLocks noChangeAspect="1"/>
          </p:cNvGraphicFramePr>
          <p:nvPr/>
        </p:nvGraphicFramePr>
        <p:xfrm>
          <a:off x="5902915" y="2524125"/>
          <a:ext cx="2533062" cy="620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272" name="Equation" r:id="rId12" imgW="41148000" imgH="10058400" progId="Equation.DSMT4">
                  <p:embed/>
                </p:oleObj>
              </mc:Choice>
              <mc:Fallback>
                <p:oleObj name="Equation" r:id="rId12" imgW="41148000" imgH="10058400" progId="Equation.DSMT4">
                  <p:embed/>
                  <p:pic>
                    <p:nvPicPr>
                      <p:cNvPr id="0" name="图片 672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2915" y="2524125"/>
                        <a:ext cx="2533062" cy="6208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987852" y="3952875"/>
          <a:ext cx="95885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273" name="Equation" r:id="rId14" imgW="12496800" imgH="9448800" progId="Equation.DSMT4">
                  <p:embed/>
                </p:oleObj>
              </mc:Choice>
              <mc:Fallback>
                <p:oleObj name="Equation" r:id="rId14" imgW="12496800" imgH="944880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7852" y="3952875"/>
                        <a:ext cx="95885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957617" y="3276600"/>
          <a:ext cx="2100533" cy="6096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274" name="Equation" r:id="rId16" imgW="32613600" imgH="9448800" progId="Equation.DSMT4">
                  <p:embed/>
                </p:oleObj>
              </mc:Choice>
              <mc:Fallback>
                <p:oleObj name="Equation" r:id="rId16" imgW="32613600" imgH="9448800" progId="Equation.DSMT4">
                  <p:embed/>
                  <p:pic>
                    <p:nvPicPr>
                      <p:cNvPr id="0" name="对象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57617" y="3276600"/>
                        <a:ext cx="2100533" cy="6096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M_DOC_GUID" val="{3ac8d6e6-76a0-42e4-925f-7b7006f75275}"/>
  <p:tag name="KSO_WPP_MARK_KEY" val="542a26ea-39b5-4e9d-9a02-1dc37c974b9b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2128</Words>
  <Application>WPS 演示</Application>
  <PresentationFormat>全屏显示(16:9)</PresentationFormat>
  <Paragraphs>268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88</vt:i4>
      </vt:variant>
      <vt:variant>
        <vt:lpstr>幻灯片标题</vt:lpstr>
      </vt:variant>
      <vt:variant>
        <vt:i4>21</vt:i4>
      </vt:variant>
    </vt:vector>
  </HeadingPairs>
  <TitlesOfParts>
    <vt:vector size="127" baseType="lpstr">
      <vt:lpstr>Arial</vt:lpstr>
      <vt:lpstr>宋体</vt:lpstr>
      <vt:lpstr>Wingdings</vt:lpstr>
      <vt:lpstr>黑体</vt:lpstr>
      <vt:lpstr>Impact</vt:lpstr>
      <vt:lpstr>微软雅黑</vt:lpstr>
      <vt:lpstr>Times New Roman</vt:lpstr>
      <vt:lpstr>方正舒体</vt:lpstr>
      <vt:lpstr>Times New Roman</vt:lpstr>
      <vt:lpstr>楷体</vt:lpstr>
      <vt:lpstr>Yuanti SC</vt:lpstr>
      <vt:lpstr>Segoe Print</vt:lpstr>
      <vt:lpstr>仿宋</vt:lpstr>
      <vt:lpstr>Symbol</vt:lpstr>
      <vt:lpstr>Arial Unicode MS</vt:lpstr>
      <vt:lpstr>Calibri</vt:lpstr>
      <vt:lpstr>Cambria Math</vt:lpstr>
      <vt:lpstr>《七彩课堂》课件模板（新）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1187</cp:revision>
  <dcterms:created xsi:type="dcterms:W3CDTF">2016-01-14T07:05:00Z</dcterms:created>
  <dcterms:modified xsi:type="dcterms:W3CDTF">2023-04-26T06:12:16Z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D9FACCB4797F4A1EBFDF05CE2728100D_12</vt:lpwstr>
  </property>
</Properties>
</file>