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JPG" ContentType="image/.jp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5"/>
  </p:handoutMasterIdLst>
  <p:sldIdLst>
    <p:sldId id="598" r:id="rId3"/>
    <p:sldId id="599" r:id="rId5"/>
    <p:sldId id="600" r:id="rId6"/>
    <p:sldId id="601" r:id="rId7"/>
    <p:sldId id="602" r:id="rId8"/>
    <p:sldId id="603" r:id="rId9"/>
    <p:sldId id="604" r:id="rId10"/>
    <p:sldId id="605" r:id="rId11"/>
    <p:sldId id="606" r:id="rId12"/>
    <p:sldId id="607" r:id="rId13"/>
    <p:sldId id="608" r:id="rId14"/>
    <p:sldId id="610" r:id="rId15"/>
    <p:sldId id="611" r:id="rId16"/>
    <p:sldId id="633" r:id="rId17"/>
    <p:sldId id="613" r:id="rId18"/>
    <p:sldId id="612" r:id="rId19"/>
    <p:sldId id="614" r:id="rId20"/>
    <p:sldId id="615" r:id="rId21"/>
    <p:sldId id="616" r:id="rId22"/>
    <p:sldId id="617" r:id="rId23"/>
    <p:sldId id="618" r:id="rId24"/>
    <p:sldId id="619" r:id="rId25"/>
    <p:sldId id="620" r:id="rId26"/>
    <p:sldId id="622" r:id="rId27"/>
    <p:sldId id="625" r:id="rId28"/>
    <p:sldId id="626" r:id="rId29"/>
    <p:sldId id="627" r:id="rId30"/>
    <p:sldId id="628" r:id="rId31"/>
    <p:sldId id="629" r:id="rId32"/>
    <p:sldId id="630" r:id="rId33"/>
    <p:sldId id="631" r:id="rId34"/>
  </p:sldIdLst>
  <p:sldSz cx="9144000" cy="5143500" type="screen16x9"/>
  <p:notesSz cx="6858000" cy="9144000"/>
  <p:custDataLst>
    <p:tags r:id="rId3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90" userDrawn="1">
          <p15:clr>
            <a:srgbClr val="A4A3A4"/>
          </p15:clr>
        </p15:guide>
        <p15:guide id="2" pos="2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34" autoAdjust="0"/>
    <p:restoredTop sz="95825" autoAdjust="0"/>
  </p:normalViewPr>
  <p:slideViewPr>
    <p:cSldViewPr snapToGrid="0" showGuides="1">
      <p:cViewPr varScale="1">
        <p:scale>
          <a:sx n="111" d="100"/>
          <a:sy n="111" d="100"/>
        </p:scale>
        <p:origin x="-294" y="-84"/>
      </p:cViewPr>
      <p:guideLst>
        <p:guide orient="horz" pos="1490"/>
        <p:guide pos="283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9" d="100"/>
          <a:sy n="69" d="100"/>
        </p:scale>
        <p:origin x="2784" y="6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4" Type="http://schemas.openxmlformats.org/officeDocument/2006/relationships/image" Target="../media/image21.wmf"/><Relationship Id="rId3" Type="http://schemas.openxmlformats.org/officeDocument/2006/relationships/image" Target="../media/image20.wmf"/><Relationship Id="rId2" Type="http://schemas.openxmlformats.org/officeDocument/2006/relationships/image" Target="../media/image19.wmf"/><Relationship Id="rId1" Type="http://schemas.openxmlformats.org/officeDocument/2006/relationships/image" Target="../media/image1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55EFC19F-B066-4E69-869E-794DF060B46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9060101010101" pitchFamily="2" charset="-122"/>
              </a:defRPr>
            </a:lvl1pPr>
          </a:lstStyle>
          <a:p>
            <a:fld id="{2BD75E93-2D4A-4EE6-8E4E-CF907EFA5D06}" type="slidenum">
              <a:rPr lang="en-US" altLang="en-US"/>
            </a:fld>
            <a:endParaRPr lang="en-US" altLang="en-US"/>
          </a:p>
        </p:txBody>
      </p:sp>
      <p:pic>
        <p:nvPicPr>
          <p:cNvPr id="46087" name="Picture 2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/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  <a:endParaRPr lang="zh-CN" altLang="en-US">
              <a:solidFill>
                <a:srgbClr val="CC00FF"/>
              </a:solidFill>
              <a:latin typeface="方正舒体" panose="02010601030101010101" pitchFamily="2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9" name="幻灯片图像占位符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75E93-2D4A-4EE6-8E4E-CF907EFA5D06}" type="slidenum">
              <a:rPr lang="en-US" altLang="en-US" smtClean="0"/>
            </a:fld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</a:ln>
        </p:spPr>
      </p:sp>
      <p:sp>
        <p:nvSpPr>
          <p:cNvPr id="8601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>
              <a:ea typeface="黑体" panose="02010609060101010101" pitchFamily="2" charset="-122"/>
            </a:endParaRPr>
          </a:p>
        </p:txBody>
      </p:sp>
      <p:sp>
        <p:nvSpPr>
          <p:cNvPr id="8601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fld id="{E5B849E0-386F-4CFC-9798-9BB3188E6D4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</a:ln>
        </p:spPr>
      </p:sp>
      <p:sp>
        <p:nvSpPr>
          <p:cNvPr id="9011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>
              <a:ea typeface="黑体" panose="02010609060101010101" pitchFamily="2" charset="-122"/>
            </a:endParaRPr>
          </a:p>
        </p:txBody>
      </p:sp>
      <p:sp>
        <p:nvSpPr>
          <p:cNvPr id="9011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fld id="{3338E0C2-48E5-4F07-8326-3DF5765BF881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D75E93-2D4A-4EE6-8E4E-CF907EFA5D06}" type="slidenum">
              <a:rPr lang="en-US" altLang="en-US" smtClean="0"/>
            </a:fld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</a:ln>
        </p:spPr>
      </p:sp>
      <p:sp>
        <p:nvSpPr>
          <p:cNvPr id="10240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>
              <a:ea typeface="黑体" panose="02010609060101010101" pitchFamily="2" charset="-122"/>
            </a:endParaRPr>
          </a:p>
        </p:txBody>
      </p:sp>
      <p:sp>
        <p:nvSpPr>
          <p:cNvPr id="10240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fld id="{09270D5C-1B68-4104-80C7-89C33974AC8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4" Type="http://schemas.openxmlformats.org/officeDocument/2006/relationships/theme" Target="../theme/theme1.xml"/><Relationship Id="rId23" Type="http://schemas.openxmlformats.org/officeDocument/2006/relationships/image" Target="../media/image2.png"/><Relationship Id="rId22" Type="http://schemas.openxmlformats.org/officeDocument/2006/relationships/image" Target="../media/image1.png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2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/>
          </a:p>
        </p:txBody>
      </p:sp>
      <p:grpSp>
        <p:nvGrpSpPr>
          <p:cNvPr id="2052" name="组合 2"/>
          <p:cNvGrpSpPr>
            <a:grpSpLocks noChangeAspect="1"/>
          </p:cNvGrpSpPr>
          <p:nvPr userDrawn="1"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/>
            <p:cNvGrpSpPr/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/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5" name="Freeform 305"/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6" name="Freeform 306"/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7" name="Freeform 307"/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8" name="Freeform 308"/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" name="Freeform 309"/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" name="Freeform 310"/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" name="Freeform 311"/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312"/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313"/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64" name="组合 16"/>
            <p:cNvGrpSpPr/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8" name="Rectangle 316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9" name="Rectangle 317"/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0" name="Rectangle 318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1" name="Rectangle 319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0" name="Freeform 320"/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3" name="Rectangle 321"/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4" name="Rectangle 322"/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5" name="Rectangle 323"/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4" name="Freeform 324"/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325"/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76" name="组合 1"/>
          <p:cNvGrpSpPr>
            <a:grpSpLocks noChangeAspect="1"/>
          </p:cNvGrpSpPr>
          <p:nvPr userDrawn="1"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78" name="组合 28"/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5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6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7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8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9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0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1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2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88" name="Freeform 178"/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090" name="文本框 1"/>
          <p:cNvSpPr txBox="1">
            <a:spLocks noChangeArrowheads="1"/>
          </p:cNvSpPr>
          <p:nvPr userDrawn="1"/>
        </p:nvSpPr>
        <p:spPr bwMode="auto">
          <a:xfrm>
            <a:off x="6063735" y="19456"/>
            <a:ext cx="19960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14.3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因</a:t>
            </a:r>
            <a:r>
              <a:rPr lang="zh-CN" altLang="en-US" sz="2000" b="1" dirty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式分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</a:t>
            </a: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1193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1.wmf"/><Relationship Id="rId7" Type="http://schemas.openxmlformats.org/officeDocument/2006/relationships/oleObject" Target="../embeddings/oleObject5.bin"/><Relationship Id="rId6" Type="http://schemas.openxmlformats.org/officeDocument/2006/relationships/image" Target="../media/image20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9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18.wmf"/><Relationship Id="rId11" Type="http://schemas.openxmlformats.org/officeDocument/2006/relationships/notesSlide" Target="../notesSlides/notesSlide5.xml"/><Relationship Id="rId10" Type="http://schemas.openxmlformats.org/officeDocument/2006/relationships/vmlDrawing" Target="../drawings/vmlDrawing2.vml"/><Relationship Id="rId1" Type="http://schemas.openxmlformats.org/officeDocument/2006/relationships/oleObject" Target="../embeddings/oleObject2.bin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.jpeg"/><Relationship Id="rId8" Type="http://schemas.openxmlformats.org/officeDocument/2006/relationships/image" Target="../media/image26.jpeg"/><Relationship Id="rId7" Type="http://schemas.openxmlformats.org/officeDocument/2006/relationships/image" Target="../media/image25.jpeg"/><Relationship Id="rId6" Type="http://schemas.openxmlformats.org/officeDocument/2006/relationships/image" Target="../media/image24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23.w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22.wmf"/><Relationship Id="rId11" Type="http://schemas.openxmlformats.org/officeDocument/2006/relationships/vmlDrawing" Target="../drawings/vmlDrawing3.vml"/><Relationship Id="rId10" Type="http://schemas.openxmlformats.org/officeDocument/2006/relationships/slideLayout" Target="../slideLayouts/slideLayout1.xml"/><Relationship Id="rId1" Type="http://schemas.openxmlformats.org/officeDocument/2006/relationships/oleObject" Target="../embeddings/oleObject6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1.xml"/><Relationship Id="rId3" Type="http://schemas.openxmlformats.org/officeDocument/2006/relationships/image" Target="../media/image6.png"/><Relationship Id="rId2" Type="http://schemas.openxmlformats.org/officeDocument/2006/relationships/image" Target="../media/image5.wmf"/><Relationship Id="rId1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Rectangle 2"/>
          <p:cNvSpPr>
            <a:spLocks noChangeArrowheads="1"/>
          </p:cNvSpPr>
          <p:nvPr/>
        </p:nvSpPr>
        <p:spPr bwMode="auto">
          <a:xfrm>
            <a:off x="628061" y="744902"/>
            <a:ext cx="7713506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</a:t>
            </a:r>
            <a:r>
              <a:rPr lang="zh-CN" altLang="en-US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我们知</a:t>
            </a:r>
            <a:r>
              <a:rPr lang="zh-CN" altLang="en-US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道，因</a:t>
            </a:r>
            <a:r>
              <a:rPr lang="zh-CN" altLang="en-US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式分解与整式乘法是反方向的变</a:t>
            </a:r>
            <a:r>
              <a:rPr lang="zh-CN" altLang="en-US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形，我</a:t>
            </a:r>
            <a:r>
              <a:rPr lang="zh-CN" altLang="en-US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们学习了因式分解的两种方法：提取公因式法、运用平方差公式法</a:t>
            </a:r>
            <a:r>
              <a:rPr lang="en-US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现</a:t>
            </a:r>
            <a:r>
              <a:rPr lang="zh-CN" altLang="en-US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在，大</a:t>
            </a:r>
            <a:r>
              <a:rPr lang="zh-CN" altLang="en-US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家自然会</a:t>
            </a:r>
            <a:r>
              <a:rPr lang="zh-CN" altLang="en-US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想，还</a:t>
            </a:r>
            <a:r>
              <a:rPr lang="zh-CN" altLang="en-US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有哪些乘法公式可以用来分解因式呢？</a:t>
            </a:r>
            <a:endParaRPr lang="zh-CN" altLang="en-US" sz="28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68612" name="组合 1"/>
          <p:cNvGrpSpPr/>
          <p:nvPr/>
        </p:nvGrpSpPr>
        <p:grpSpPr bwMode="auto">
          <a:xfrm>
            <a:off x="-9001" y="-55533"/>
            <a:ext cx="2006600" cy="493712"/>
            <a:chOff x="100" y="40"/>
            <a:chExt cx="3160" cy="778"/>
          </a:xfrm>
        </p:grpSpPr>
        <p:cxnSp>
          <p:nvCxnSpPr>
            <p:cNvPr id="11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861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导入新知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Text Box 4"/>
          <p:cNvSpPr txBox="1">
            <a:spLocks noChangeArrowheads="1"/>
          </p:cNvSpPr>
          <p:nvPr/>
        </p:nvSpPr>
        <p:spPr bwMode="auto">
          <a:xfrm>
            <a:off x="1279526" y="1055185"/>
            <a:ext cx="5702300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下列各式是不是完全平方式？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(1)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–4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+4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;                    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(2)1+4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²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;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(3)4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+4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–1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;                     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(4)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;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(5)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+0.25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3364448" y="2059566"/>
            <a:ext cx="5397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是</a:t>
            </a:r>
            <a:endParaRPr lang="zh-CN" altLang="en-US" sz="21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7038068" y="2071876"/>
            <a:ext cx="1465033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100" b="1" dirty="0" smtClean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只</a:t>
            </a:r>
            <a:r>
              <a:rPr lang="zh-CN" altLang="en-US" sz="21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有两项</a:t>
            </a:r>
            <a:r>
              <a:rPr lang="zh-CN" altLang="en-US" sz="21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；</a:t>
            </a:r>
            <a:endParaRPr lang="en-US" altLang="zh-CN" sz="21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3358517" y="2798463"/>
            <a:ext cx="101917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不是</a:t>
            </a:r>
            <a:endParaRPr lang="zh-CN" altLang="en-US" sz="21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1186055" y="3204861"/>
            <a:ext cx="356393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4</a:t>
            </a:r>
            <a:r>
              <a:rPr lang="en-US" altLang="zh-CN" sz="2100" b="1" i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100" b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²</a:t>
            </a:r>
            <a:r>
              <a:rPr lang="zh-CN" altLang="en-US" sz="2100" b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与</a:t>
            </a:r>
            <a:r>
              <a:rPr lang="en-US" altLang="zh-CN" sz="2100" b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–1</a:t>
            </a: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的符号不统一</a:t>
            </a:r>
            <a:r>
              <a:rPr lang="zh-CN" altLang="en-US" sz="2100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；</a:t>
            </a:r>
            <a:endParaRPr lang="zh-CN" altLang="en-US" sz="2100" dirty="0">
              <a:solidFill>
                <a:srgbClr val="0000FF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6550026" y="2787928"/>
            <a:ext cx="10922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不是</a:t>
            </a:r>
            <a:endParaRPr lang="zh-CN" altLang="en-US" sz="21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6169026" y="2070289"/>
            <a:ext cx="10795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不是</a:t>
            </a:r>
            <a:endParaRPr lang="zh-CN" altLang="en-US" sz="21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3491331" y="3542998"/>
            <a:ext cx="5984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是</a:t>
            </a:r>
            <a:endParaRPr lang="zh-CN" altLang="en-US" sz="21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1" name="Text Box 19"/>
          <p:cNvSpPr txBox="1">
            <a:spLocks noChangeArrowheads="1"/>
          </p:cNvSpPr>
          <p:nvPr/>
        </p:nvSpPr>
        <p:spPr bwMode="auto">
          <a:xfrm>
            <a:off x="4878387" y="3212800"/>
            <a:ext cx="4265613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 i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ab</a:t>
            </a: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不是</a:t>
            </a:r>
            <a:r>
              <a:rPr lang="en-US" altLang="zh-CN" sz="2100" b="1" i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与</a:t>
            </a:r>
            <a:r>
              <a:rPr lang="en-US" altLang="zh-CN" sz="2100" b="1" i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的积的</a:t>
            </a:r>
            <a:r>
              <a:rPr lang="en-US" altLang="zh-CN" sz="2100" b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倍</a:t>
            </a:r>
            <a:r>
              <a:rPr lang="en-US" altLang="zh-CN" sz="2100" b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100" b="1" dirty="0">
              <a:solidFill>
                <a:srgbClr val="0000FF"/>
              </a:solidFill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16" name="组合 2"/>
          <p:cNvGrpSpPr/>
          <p:nvPr/>
        </p:nvGrpSpPr>
        <p:grpSpPr bwMode="auto">
          <a:xfrm>
            <a:off x="-20128" y="-63252"/>
            <a:ext cx="2006600" cy="477837"/>
            <a:chOff x="123" y="40"/>
            <a:chExt cx="3160" cy="752"/>
          </a:xfrm>
        </p:grpSpPr>
        <p:cxnSp>
          <p:nvCxnSpPr>
            <p:cNvPr id="17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9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446691" y="503832"/>
            <a:ext cx="1599743" cy="654879"/>
            <a:chOff x="383119" y="652379"/>
            <a:chExt cx="1599743" cy="654878"/>
          </a:xfrm>
        </p:grpSpPr>
        <p:grpSp>
          <p:nvGrpSpPr>
            <p:cNvPr id="22" name="组合 21"/>
            <p:cNvGrpSpPr/>
            <p:nvPr/>
          </p:nvGrpSpPr>
          <p:grpSpPr>
            <a:xfrm>
              <a:off x="835070" y="724386"/>
              <a:ext cx="1147792" cy="479345"/>
              <a:chOff x="835070" y="724386"/>
              <a:chExt cx="1147792" cy="479345"/>
            </a:xfrm>
          </p:grpSpPr>
          <p:sp>
            <p:nvSpPr>
              <p:cNvPr id="25" name="流程图: 库存数据 24"/>
              <p:cNvSpPr/>
              <p:nvPr/>
            </p:nvSpPr>
            <p:spPr>
              <a:xfrm rot="10800000">
                <a:off x="835070" y="764930"/>
                <a:ext cx="1087709" cy="438801"/>
              </a:xfrm>
              <a:prstGeom prst="flowChartOnlineStorage">
                <a:avLst/>
              </a:prstGeom>
              <a:solidFill>
                <a:srgbClr val="02B3C5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 smtClean="0">
                  <a:solidFill>
                    <a:prstClr val="white"/>
                  </a:solidFill>
                  <a:latin typeface="Times New Roman" panose="020206030504050203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979562" y="724386"/>
                <a:ext cx="1003300" cy="4001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000" kern="0" dirty="0" smtClean="0">
                    <a:solidFill>
                      <a:prstClr val="white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说一说</a:t>
                </a:r>
                <a:endParaRPr lang="zh-CN" altLang="en-US" sz="2000" kern="0" dirty="0" smtClean="0">
                  <a:solidFill>
                    <a:prstClr val="white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pic>
          <p:nvPicPr>
            <p:cNvPr id="23" name="Picture 2"/>
            <p:cNvPicPr>
              <a:picLocks noChangeAspect="1" noChangeArrowheads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25" t="4593" r="3507" b="2832"/>
            <a:stretch>
              <a:fillRect/>
            </a:stretch>
          </p:blipFill>
          <p:spPr bwMode="auto">
            <a:xfrm>
              <a:off x="383119" y="652379"/>
              <a:ext cx="643128" cy="654878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Text Box 3"/>
          <p:cNvSpPr txBox="1">
            <a:spLocks noChangeArrowheads="1"/>
          </p:cNvSpPr>
          <p:nvPr/>
        </p:nvSpPr>
        <p:spPr bwMode="auto">
          <a:xfrm>
            <a:off x="899318" y="1020763"/>
            <a:ext cx="790892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1 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分解因式：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Wingdings" panose="05000000000000000000" pitchFamily="2" charset="2"/>
              </a:rPr>
              <a:t>(1)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16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24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x+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9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；                     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(2)–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+4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xy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–4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400" b="1" baseline="30000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736600" y="2009106"/>
            <a:ext cx="4229100" cy="1569660"/>
          </a:xfrm>
          <a:prstGeom prst="rect">
            <a:avLst/>
          </a:prstGeom>
          <a:solidFill>
            <a:srgbClr val="FFFF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分析</a:t>
            </a:r>
            <a:r>
              <a:rPr lang="zh-CN" altLang="en-US" sz="20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：</a:t>
            </a:r>
            <a:r>
              <a:rPr lang="en-US" altLang="zh-CN" sz="2000" b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(1)</a:t>
            </a:r>
            <a:r>
              <a:rPr lang="zh-CN" altLang="en-US" sz="20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中</a:t>
            </a:r>
            <a:r>
              <a:rPr lang="zh-CN" altLang="en-US" sz="2000" b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000" b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000" b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16</a:t>
            </a:r>
            <a:r>
              <a:rPr lang="en-US" altLang="zh-CN" sz="2000" b="1" i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000" b="1" baseline="30000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000" b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=(4</a:t>
            </a:r>
            <a:r>
              <a:rPr lang="en-US" altLang="zh-CN" sz="2000" b="1" i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000" b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)</a:t>
            </a:r>
            <a:r>
              <a:rPr lang="en-US" altLang="zh-CN" sz="2000" b="1" baseline="30000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000" b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000" b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000" b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9=3²</a:t>
            </a:r>
            <a:r>
              <a:rPr lang="zh-CN" altLang="en-US" sz="2000" b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en-US" altLang="zh-CN" sz="2000" b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24</a:t>
            </a:r>
            <a:r>
              <a:rPr lang="en-US" altLang="zh-CN" sz="2000" b="1" i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000" b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=2·4</a:t>
            </a:r>
            <a:r>
              <a:rPr lang="en-US" altLang="zh-CN" sz="2000" b="1" i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000" b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·3</a:t>
            </a:r>
            <a:r>
              <a:rPr lang="zh-CN" altLang="en-US" sz="2000" b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000" b="1" dirty="0" smtClean="0">
              <a:solidFill>
                <a:srgbClr val="0000FF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</a:rPr>
              <a:t>所以</a:t>
            </a:r>
            <a:r>
              <a:rPr lang="en-US" altLang="zh-CN" sz="2000" b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16</a:t>
            </a:r>
            <a:r>
              <a:rPr lang="en-US" altLang="zh-CN" sz="2000" b="1" i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000" b="1" baseline="30000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000" b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+24</a:t>
            </a:r>
            <a:r>
              <a:rPr lang="en-US" altLang="zh-CN" sz="2000" b="1" i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000" b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+9</a:t>
            </a:r>
            <a:r>
              <a:rPr lang="zh-CN" altLang="en-US" sz="2000" b="1" dirty="0">
                <a:solidFill>
                  <a:srgbClr val="0000FF"/>
                </a:solidFill>
                <a:latin typeface="宋体" panose="02010600030101010101" pitchFamily="2" charset="-122"/>
              </a:rPr>
              <a:t>是一个完全平方</a:t>
            </a:r>
            <a:r>
              <a:rPr lang="zh-CN" altLang="en-US" sz="20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式</a:t>
            </a:r>
            <a:r>
              <a:rPr lang="zh-CN" altLang="en-US" sz="2000" b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000" b="1" dirty="0" smtClean="0">
              <a:solidFill>
                <a:srgbClr val="0000FF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即</a:t>
            </a:r>
            <a:r>
              <a:rPr lang="en-US" altLang="zh-CN" sz="2000" b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16</a:t>
            </a:r>
            <a:r>
              <a:rPr lang="en-US" altLang="zh-CN" sz="2000" b="1" i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000" b="1" baseline="30000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2 </a:t>
            </a:r>
            <a:r>
              <a:rPr lang="en-US" altLang="zh-CN" sz="2000" b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+ 24</a:t>
            </a:r>
            <a:r>
              <a:rPr lang="en-US" altLang="zh-CN" sz="2000" b="1" i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x </a:t>
            </a:r>
            <a:r>
              <a:rPr lang="en-US" altLang="zh-CN" sz="2000" b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+9=  </a:t>
            </a:r>
            <a:r>
              <a:rPr lang="en-US" altLang="zh-CN" sz="2000" b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(4</a:t>
            </a:r>
            <a:r>
              <a:rPr lang="en-US" altLang="zh-CN" sz="2000" b="1" i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000" b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)</a:t>
            </a:r>
            <a:r>
              <a:rPr lang="en-US" altLang="zh-CN" sz="2000" b="1" baseline="30000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000" b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+2·4</a:t>
            </a:r>
            <a:r>
              <a:rPr lang="en-US" altLang="zh-CN" sz="2000" b="1" i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000" b="1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·3+ 3</a:t>
            </a:r>
            <a:r>
              <a:rPr lang="en-US" altLang="zh-CN" sz="2000" b="1" baseline="30000" dirty="0" smtClean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000" b="1" dirty="0">
                <a:solidFill>
                  <a:srgbClr val="0000FF"/>
                </a:solidFill>
                <a:latin typeface="+mn-lt"/>
                <a:ea typeface="仿宋" panose="02010609060101010101" pitchFamily="49" charset="-122"/>
              </a:rPr>
              <a:t>.</a:t>
            </a:r>
            <a:endParaRPr lang="zh-CN" altLang="en-US" sz="2000" b="1" dirty="0">
              <a:solidFill>
                <a:srgbClr val="0000FF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5006975" y="1953882"/>
            <a:ext cx="3632200" cy="1592039"/>
          </a:xfrm>
          <a:prstGeom prst="rect">
            <a:avLst/>
          </a:prstGeom>
          <a:solidFill>
            <a:srgbClr val="FFFF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1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(2)</a:t>
            </a:r>
            <a:r>
              <a:rPr lang="zh-CN" altLang="en-US" sz="2100" b="1" dirty="0" smtClean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中</a:t>
            </a: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首项有负</a:t>
            </a:r>
            <a:r>
              <a:rPr lang="zh-CN" altLang="en-US" sz="2100" b="1" dirty="0" smtClean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号，一</a:t>
            </a: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般先利用添括号法</a:t>
            </a:r>
            <a:r>
              <a:rPr lang="zh-CN" altLang="en-US" sz="2100" b="1" dirty="0" smtClean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则，将</a:t>
            </a: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其变形</a:t>
            </a:r>
            <a:r>
              <a:rPr lang="zh-CN" altLang="en-US" sz="2100" b="1" dirty="0" smtClean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为</a:t>
            </a:r>
            <a:r>
              <a:rPr lang="en-US" altLang="zh-CN" sz="21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–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–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4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xy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+4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y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，</a:t>
            </a:r>
            <a:r>
              <a:rPr lang="zh-CN" altLang="en-US" sz="2100" b="1" dirty="0" smtClean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然</a:t>
            </a: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后再利用公式分解因式</a:t>
            </a:r>
            <a:r>
              <a:rPr lang="en-US" altLang="zh-CN" sz="21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.</a:t>
            </a:r>
            <a:endParaRPr lang="en-US" altLang="zh-CN" sz="21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36600" y="614377"/>
            <a:ext cx="6227763" cy="493698"/>
            <a:chOff x="736600" y="614377"/>
            <a:chExt cx="6227763" cy="493698"/>
          </a:xfrm>
        </p:grpSpPr>
        <p:grpSp>
          <p:nvGrpSpPr>
            <p:cNvPr id="78865" name="组合 6"/>
            <p:cNvGrpSpPr/>
            <p:nvPr/>
          </p:nvGrpSpPr>
          <p:grpSpPr bwMode="auto">
            <a:xfrm>
              <a:off x="736600" y="615950"/>
              <a:ext cx="1858963" cy="492125"/>
              <a:chOff x="427462" y="558483"/>
              <a:chExt cx="1858351" cy="491173"/>
            </a:xfrm>
          </p:grpSpPr>
          <p:grpSp>
            <p:nvGrpSpPr>
              <p:cNvPr id="78866" name="组合 5"/>
              <p:cNvGrpSpPr/>
              <p:nvPr/>
            </p:nvGrpSpPr>
            <p:grpSpPr bwMode="auto">
              <a:xfrm>
                <a:off x="468915" y="591581"/>
                <a:ext cx="1816898" cy="426248"/>
                <a:chOff x="2177651" y="-557614"/>
                <a:chExt cx="1816898" cy="426248"/>
              </a:xfrm>
            </p:grpSpPr>
            <p:sp>
              <p:nvSpPr>
                <p:cNvPr id="22" name="椭圆 21"/>
                <p:cNvSpPr/>
                <p:nvPr/>
              </p:nvSpPr>
              <p:spPr>
                <a:xfrm>
                  <a:off x="2177459" y="-557438"/>
                  <a:ext cx="426897" cy="426211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3" name="椭圆 22"/>
                <p:cNvSpPr/>
                <p:nvPr/>
              </p:nvSpPr>
              <p:spPr>
                <a:xfrm>
                  <a:off x="2507550" y="-557438"/>
                  <a:ext cx="426897" cy="426211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4" name="椭圆 23"/>
                <p:cNvSpPr/>
                <p:nvPr/>
              </p:nvSpPr>
              <p:spPr>
                <a:xfrm>
                  <a:off x="2837642" y="-557438"/>
                  <a:ext cx="426897" cy="426211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5" name="椭圆 24"/>
                <p:cNvSpPr/>
                <p:nvPr/>
              </p:nvSpPr>
              <p:spPr>
                <a:xfrm>
                  <a:off x="3167733" y="-557438"/>
                  <a:ext cx="426897" cy="426211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6" name="椭圆 25"/>
                <p:cNvSpPr/>
                <p:nvPr/>
              </p:nvSpPr>
              <p:spPr>
                <a:xfrm>
                  <a:off x="3567652" y="-557438"/>
                  <a:ext cx="426897" cy="426211"/>
                </a:xfrm>
                <a:prstGeom prst="ellipse">
                  <a:avLst/>
                </a:prstGeom>
                <a:solidFill>
                  <a:schemeClr val="accent3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78872" name="文本框 11"/>
              <p:cNvSpPr txBox="1">
                <a:spLocks noChangeArrowheads="1"/>
              </p:cNvSpPr>
              <p:nvPr/>
            </p:nvSpPr>
            <p:spPr bwMode="auto">
              <a:xfrm>
                <a:off x="427462" y="558483"/>
                <a:ext cx="1829953" cy="491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dist" eaLnBrk="0" hangingPunct="0"/>
                <a:r>
                  <a:rPr lang="zh-CN" altLang="en-US" sz="2600" b="1" dirty="0">
                    <a:solidFill>
                      <a:prstClr val="white"/>
                    </a:solidFill>
                  </a:rPr>
                  <a:t>素养考点 </a:t>
                </a:r>
                <a:r>
                  <a:rPr lang="en-US" altLang="zh-CN" sz="2600" b="1" dirty="0">
                    <a:solidFill>
                      <a:prstClr val="white"/>
                    </a:solidFill>
                    <a:latin typeface="+mn-lt"/>
                  </a:rPr>
                  <a:t>1</a:t>
                </a:r>
                <a:endParaRPr lang="zh-CN" altLang="en-US" sz="2600" b="1" dirty="0">
                  <a:solidFill>
                    <a:prstClr val="white"/>
                  </a:solidFill>
                  <a:latin typeface="+mn-lt"/>
                </a:endParaRPr>
              </a:p>
            </p:txBody>
          </p:sp>
        </p:grpSp>
        <p:sp>
          <p:nvSpPr>
            <p:cNvPr id="78873" name="文本框 2"/>
            <p:cNvSpPr txBox="1">
              <a:spLocks noChangeArrowheads="1"/>
            </p:cNvSpPr>
            <p:nvPr/>
          </p:nvSpPr>
          <p:spPr bwMode="auto">
            <a:xfrm>
              <a:off x="2743200" y="614377"/>
              <a:ext cx="4221163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利用完全平方公式分解因式</a:t>
              </a:r>
              <a:endParaRPr lang="zh-CN" altLang="en-US" sz="24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grpSp>
        <p:nvGrpSpPr>
          <p:cNvPr id="27" name="组合 2"/>
          <p:cNvGrpSpPr/>
          <p:nvPr/>
        </p:nvGrpSpPr>
        <p:grpSpPr bwMode="auto">
          <a:xfrm>
            <a:off x="-20128" y="-63252"/>
            <a:ext cx="2006600" cy="477837"/>
            <a:chOff x="123" y="40"/>
            <a:chExt cx="3160" cy="752"/>
          </a:xfrm>
        </p:grpSpPr>
        <p:cxnSp>
          <p:nvCxnSpPr>
            <p:cNvPr id="2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0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8" name="Text Box 18"/>
          <p:cNvSpPr txBox="1">
            <a:spLocks noChangeArrowheads="1"/>
          </p:cNvSpPr>
          <p:nvPr/>
        </p:nvSpPr>
        <p:spPr bwMode="auto">
          <a:xfrm>
            <a:off x="702981" y="3588240"/>
            <a:ext cx="5186362" cy="576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解：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(1)16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x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+ 24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x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+9                               </a:t>
            </a:r>
            <a:endParaRPr lang="zh-CN" altLang="en-US" sz="2400" b="1" dirty="0">
              <a:latin typeface="Times New Roman" panose="02020603050405020304" pitchFamily="18" charset="0"/>
              <a:ea typeface="黑体" panose="0201060906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1235153" y="4448920"/>
            <a:ext cx="192071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 =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(4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x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+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3)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；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1336535" y="4033979"/>
            <a:ext cx="276069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=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(4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2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+ 2·4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·3 +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3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2</a:t>
            </a:r>
            <a:endParaRPr lang="en-US" altLang="zh-CN" sz="24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4935965" y="3686963"/>
            <a:ext cx="273504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(2)</a:t>
            </a:r>
            <a:r>
              <a:rPr lang="en-US" altLang="zh-CN" sz="2400" b="1" dirty="0" smtClean="0"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–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x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+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4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xy</a:t>
            </a:r>
            <a:r>
              <a:rPr lang="en-US" altLang="zh-CN" sz="2400" b="1" dirty="0" smtClean="0"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–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4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y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 </a:t>
            </a:r>
            <a:endParaRPr lang="en-US" altLang="zh-CN" sz="2400" b="1" baseline="30000" dirty="0">
              <a:latin typeface="Times New Roman" panose="02020603050405020304" pitchFamily="18" charset="0"/>
              <a:ea typeface="黑体" panose="0201060906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5006975" y="4192221"/>
            <a:ext cx="26965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=</a:t>
            </a: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–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2</a:t>
            </a: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–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xy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+4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)</a:t>
            </a:r>
            <a:endParaRPr lang="en-US" altLang="zh-CN" sz="24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5006975" y="4511315"/>
            <a:ext cx="203453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=</a:t>
            </a: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–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x</a:t>
            </a:r>
            <a:r>
              <a:rPr lang="en-US" altLang="zh-CN" sz="2400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–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y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uiExpand="1" build="p"/>
      <p:bldP spid="15" grpId="0" bldLvl="0" animBg="1"/>
      <p:bldP spid="18" grpId="0"/>
      <p:bldP spid="19" grpId="0"/>
      <p:bldP spid="20" grpId="0"/>
      <p:bldP spid="21" grpId="0"/>
      <p:bldP spid="31" grpId="0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Text Box 2"/>
          <p:cNvSpPr txBox="1">
            <a:spLocks noChangeArrowheads="1"/>
          </p:cNvSpPr>
          <p:nvPr/>
        </p:nvSpPr>
        <p:spPr bwMode="auto">
          <a:xfrm>
            <a:off x="1137646" y="649287"/>
            <a:ext cx="713422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把</a:t>
            </a:r>
            <a:r>
              <a:rPr lang="zh-CN" altLang="en-US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下列多项式因式分解</a:t>
            </a:r>
            <a:r>
              <a:rPr lang="en-US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8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(1)</a:t>
            </a:r>
            <a:r>
              <a:rPr lang="en-US" altLang="zh-CN" sz="28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8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–12</a:t>
            </a:r>
            <a:r>
              <a:rPr lang="en-US" altLang="zh-CN" sz="28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xy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+36</a:t>
            </a:r>
            <a:r>
              <a:rPr lang="en-US" altLang="zh-CN" sz="28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8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;               (2)16</a:t>
            </a:r>
            <a:r>
              <a:rPr lang="en-US" altLang="zh-CN" sz="28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8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+24</a:t>
            </a:r>
            <a:r>
              <a:rPr lang="en-US" altLang="zh-CN" sz="28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8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8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8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+9</a:t>
            </a:r>
            <a:r>
              <a:rPr lang="en-US" altLang="zh-CN" sz="28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8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;</a:t>
            </a:r>
            <a:endParaRPr lang="en-US" altLang="zh-CN" sz="2800" b="1" dirty="0">
              <a:solidFill>
                <a:prstClr val="black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642346" y="2000250"/>
            <a:ext cx="451167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  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lang="en-US" altLang="zh-CN" sz="2400" b="1" dirty="0" smtClean="0">
                <a:latin typeface="+mn-lt"/>
              </a:rPr>
              <a:t>(1)</a:t>
            </a:r>
            <a:r>
              <a:rPr lang="en-US" altLang="zh-CN" sz="2400" b="1" i="1" dirty="0" smtClean="0">
                <a:latin typeface="+mn-lt"/>
              </a:rPr>
              <a:t>x</a:t>
            </a:r>
            <a:r>
              <a:rPr lang="en-US" altLang="zh-CN" sz="2400" b="1" baseline="30000" dirty="0" smtClean="0">
                <a:latin typeface="+mn-lt"/>
              </a:rPr>
              <a:t>2</a:t>
            </a:r>
            <a:r>
              <a:rPr lang="en-US" altLang="zh-CN" sz="2400" b="1" dirty="0" smtClean="0">
                <a:latin typeface="+mn-lt"/>
              </a:rPr>
              <a:t>–12</a:t>
            </a:r>
            <a:r>
              <a:rPr lang="en-US" altLang="zh-CN" sz="2400" b="1" i="1" dirty="0" smtClean="0">
                <a:latin typeface="+mn-lt"/>
              </a:rPr>
              <a:t>xy</a:t>
            </a:r>
            <a:r>
              <a:rPr lang="en-US" altLang="zh-CN" sz="2400" b="1" dirty="0" smtClean="0">
                <a:latin typeface="+mn-lt"/>
              </a:rPr>
              <a:t>+36</a:t>
            </a:r>
            <a:r>
              <a:rPr lang="en-US" altLang="zh-CN" sz="2400" b="1" i="1" dirty="0" smtClean="0">
                <a:latin typeface="+mn-lt"/>
              </a:rPr>
              <a:t>y</a:t>
            </a:r>
            <a:r>
              <a:rPr lang="en-US" altLang="zh-CN" sz="2400" b="1" baseline="30000" dirty="0" smtClean="0">
                <a:latin typeface="+mn-lt"/>
              </a:rPr>
              <a:t>2</a:t>
            </a:r>
            <a:endParaRPr lang="en-US" altLang="zh-CN" sz="2400" b="1" dirty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          </a:t>
            </a:r>
            <a:r>
              <a:rPr lang="en-US" altLang="zh-CN" sz="2400" b="1" dirty="0">
                <a:latin typeface="+mn-lt"/>
              </a:rPr>
              <a:t>=</a:t>
            </a:r>
            <a:r>
              <a:rPr lang="en-US" altLang="zh-CN" sz="2400" b="1" i="1" dirty="0" smtClean="0">
                <a:latin typeface="+mn-lt"/>
              </a:rPr>
              <a:t>x</a:t>
            </a:r>
            <a:r>
              <a:rPr lang="en-US" altLang="zh-CN" sz="2400" b="1" baseline="30000" dirty="0" smtClean="0">
                <a:latin typeface="+mn-lt"/>
              </a:rPr>
              <a:t>2</a:t>
            </a:r>
            <a:r>
              <a:rPr lang="en-US" altLang="zh-CN" sz="2400" b="1" dirty="0" smtClean="0">
                <a:latin typeface="+mn-lt"/>
              </a:rPr>
              <a:t>–2·</a:t>
            </a:r>
            <a:r>
              <a:rPr lang="en-US" altLang="zh-CN" sz="2400" b="1" i="1" dirty="0" smtClean="0">
                <a:latin typeface="+mn-lt"/>
              </a:rPr>
              <a:t>x</a:t>
            </a:r>
            <a:r>
              <a:rPr lang="en-US" altLang="zh-CN" sz="2400" b="1" dirty="0" smtClean="0">
                <a:latin typeface="+mn-lt"/>
              </a:rPr>
              <a:t>·6</a:t>
            </a:r>
            <a:r>
              <a:rPr lang="en-US" altLang="zh-CN" sz="2400" b="1" i="1" dirty="0" smtClean="0">
                <a:latin typeface="+mn-lt"/>
              </a:rPr>
              <a:t>y</a:t>
            </a:r>
            <a:r>
              <a:rPr lang="en-US" altLang="zh-CN" sz="2400" b="1" dirty="0" smtClean="0">
                <a:latin typeface="+mn-lt"/>
              </a:rPr>
              <a:t>+(6</a:t>
            </a:r>
            <a:r>
              <a:rPr lang="en-US" altLang="zh-CN" sz="2400" b="1" i="1" dirty="0" smtClean="0">
                <a:latin typeface="+mn-lt"/>
              </a:rPr>
              <a:t>y</a:t>
            </a:r>
            <a:r>
              <a:rPr lang="en-US" altLang="zh-CN" sz="2400" b="1" dirty="0" smtClean="0">
                <a:latin typeface="+mn-lt"/>
              </a:rPr>
              <a:t>)</a:t>
            </a:r>
            <a:r>
              <a:rPr lang="en-US" altLang="zh-CN" sz="2400" b="1" baseline="30000" dirty="0" smtClean="0">
                <a:latin typeface="+mn-lt"/>
              </a:rPr>
              <a:t>2</a:t>
            </a:r>
            <a:endParaRPr lang="en-US" altLang="zh-CN" sz="2400" b="1" dirty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          </a:t>
            </a:r>
            <a:r>
              <a:rPr lang="en-US" altLang="zh-CN" sz="2400" b="1" dirty="0" smtClean="0">
                <a:latin typeface="+mn-lt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–6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y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;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4895850" y="2066613"/>
            <a:ext cx="462915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lt"/>
                <a:ea typeface="楷体_GB2312" panose="02010609030101010101" pitchFamily="49" charset="-122"/>
              </a:rPr>
              <a:t>(2)16</a:t>
            </a:r>
            <a:r>
              <a:rPr lang="en-US" altLang="zh-CN" sz="2400" b="1" i="1" dirty="0" smtClean="0">
                <a:latin typeface="+mn-lt"/>
                <a:ea typeface="楷体_GB2312" panose="02010609030101010101" pitchFamily="49" charset="-122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_GB2312" panose="02010609030101010101" pitchFamily="49" charset="-122"/>
              </a:rPr>
              <a:t>4</a:t>
            </a:r>
            <a:r>
              <a:rPr lang="en-US" altLang="zh-CN" sz="2400" b="1" dirty="0" smtClean="0">
                <a:latin typeface="+mn-lt"/>
                <a:ea typeface="楷体_GB2312" panose="02010609030101010101" pitchFamily="49" charset="-122"/>
              </a:rPr>
              <a:t>+24</a:t>
            </a:r>
            <a:r>
              <a:rPr lang="en-US" altLang="zh-CN" sz="2400" b="1" i="1" dirty="0" smtClean="0">
                <a:latin typeface="+mn-lt"/>
                <a:ea typeface="楷体_GB2312" panose="02010609030101010101" pitchFamily="49" charset="-122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_GB2312" panose="02010609030101010101" pitchFamily="49" charset="-122"/>
              </a:rPr>
              <a:t>2</a:t>
            </a:r>
            <a:r>
              <a:rPr lang="en-US" altLang="zh-CN" sz="2400" b="1" i="1" dirty="0" smtClean="0">
                <a:latin typeface="+mn-lt"/>
                <a:ea typeface="楷体_GB2312" panose="02010609030101010101" pitchFamily="49" charset="-122"/>
              </a:rPr>
              <a:t>b</a:t>
            </a:r>
            <a:r>
              <a:rPr lang="en-US" altLang="zh-CN" sz="2400" b="1" baseline="30000" dirty="0" smtClean="0">
                <a:latin typeface="+mn-lt"/>
                <a:ea typeface="楷体_GB2312" panose="0201060903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_GB2312" panose="02010609030101010101" pitchFamily="49" charset="-122"/>
              </a:rPr>
              <a:t>+9</a:t>
            </a:r>
            <a:r>
              <a:rPr lang="en-US" altLang="zh-CN" sz="2400" b="1" i="1" dirty="0" smtClean="0">
                <a:latin typeface="+mn-lt"/>
                <a:ea typeface="楷体_GB2312" panose="02010609030101010101" pitchFamily="49" charset="-122"/>
              </a:rPr>
              <a:t>b</a:t>
            </a:r>
            <a:r>
              <a:rPr lang="en-US" altLang="zh-CN" sz="2400" b="1" baseline="30000" dirty="0" smtClean="0">
                <a:latin typeface="+mn-lt"/>
                <a:ea typeface="楷体_GB2312" panose="02010609030101010101" pitchFamily="49" charset="-122"/>
              </a:rPr>
              <a:t>4</a:t>
            </a:r>
            <a:endParaRPr lang="en-US" altLang="zh-CN" sz="2400" b="1" dirty="0">
              <a:latin typeface="+mn-lt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lt"/>
                <a:ea typeface="楷体_GB2312" panose="02010609030101010101" pitchFamily="49" charset="-122"/>
              </a:rPr>
              <a:t>=(4</a:t>
            </a:r>
            <a:r>
              <a:rPr lang="en-US" altLang="zh-CN" sz="2400" b="1" i="1" dirty="0" smtClean="0">
                <a:latin typeface="+mn-lt"/>
                <a:ea typeface="楷体_GB2312" panose="02010609030101010101" pitchFamily="49" charset="-122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_GB2312" panose="0201060903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_GB2312" panose="0201060903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_GB2312" panose="0201060903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_GB2312" panose="02010609030101010101" pitchFamily="49" charset="-122"/>
              </a:rPr>
              <a:t>+2·4</a:t>
            </a:r>
            <a:r>
              <a:rPr lang="en-US" altLang="zh-CN" sz="2400" b="1" i="1" dirty="0" smtClean="0">
                <a:latin typeface="+mn-lt"/>
                <a:ea typeface="楷体_GB2312" panose="02010609030101010101" pitchFamily="49" charset="-122"/>
              </a:rPr>
              <a:t>a</a:t>
            </a:r>
            <a:r>
              <a:rPr lang="en-US" altLang="zh-CN" sz="2400" b="1" baseline="30000" dirty="0" smtClean="0">
                <a:latin typeface="+mn-lt"/>
                <a:ea typeface="楷体_GB2312" panose="0201060903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_GB2312" panose="02010609030101010101" pitchFamily="49" charset="-122"/>
              </a:rPr>
              <a:t>·3</a:t>
            </a:r>
            <a:r>
              <a:rPr lang="en-US" altLang="zh-CN" sz="2400" b="1" i="1" dirty="0" smtClean="0">
                <a:latin typeface="+mn-lt"/>
                <a:ea typeface="楷体_GB2312" panose="02010609030101010101" pitchFamily="49" charset="-122"/>
              </a:rPr>
              <a:t>b</a:t>
            </a:r>
            <a:r>
              <a:rPr lang="en-US" altLang="zh-CN" sz="2400" b="1" baseline="30000" dirty="0" smtClean="0">
                <a:latin typeface="+mn-lt"/>
                <a:ea typeface="楷体_GB2312" panose="0201060903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_GB2312" panose="02010609030101010101" pitchFamily="49" charset="-122"/>
              </a:rPr>
              <a:t>+(3</a:t>
            </a:r>
            <a:r>
              <a:rPr lang="en-US" altLang="zh-CN" sz="2400" b="1" i="1" dirty="0" smtClean="0">
                <a:latin typeface="+mn-lt"/>
                <a:ea typeface="楷体_GB2312" panose="02010609030101010101" pitchFamily="49" charset="-122"/>
              </a:rPr>
              <a:t>b</a:t>
            </a:r>
            <a:r>
              <a:rPr lang="en-US" altLang="zh-CN" sz="2400" b="1" baseline="30000" dirty="0" smtClean="0">
                <a:latin typeface="+mn-lt"/>
                <a:ea typeface="楷体_GB2312" panose="02010609030101010101" pitchFamily="49" charset="-122"/>
              </a:rPr>
              <a:t>2</a:t>
            </a:r>
            <a:r>
              <a:rPr lang="en-US" altLang="zh-CN" sz="2400" b="1" dirty="0" smtClean="0">
                <a:latin typeface="+mn-lt"/>
                <a:ea typeface="楷体_GB2312" panose="02010609030101010101" pitchFamily="49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楷体_GB2312" panose="02010609030101010101" pitchFamily="49" charset="-122"/>
              </a:rPr>
              <a:t>2</a:t>
            </a:r>
            <a:endParaRPr lang="en-US" altLang="zh-CN" sz="2400" b="1" dirty="0">
              <a:latin typeface="+mn-lt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lt"/>
                <a:ea typeface="楷体_GB2312" panose="02010609030101010101" pitchFamily="49" charset="-122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_GB2312" panose="02010609030101010101" pitchFamily="49" charset="-122"/>
              </a:rPr>
              <a:t>(4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楷体_GB2312" panose="0201060903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楷体_GB2312" panose="0201060903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_GB2312" panose="02010609030101010101" pitchFamily="49" charset="-122"/>
              </a:rPr>
              <a:t>+3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楷体_GB2312" panose="02010609030101010101" pitchFamily="49" charset="-122"/>
              </a:rPr>
              <a:t>b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楷体_GB2312" panose="0201060903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_GB2312" panose="0201060903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楷体_GB2312" panose="0201060903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_GB2312" panose="02010609030101010101" pitchFamily="49" charset="-122"/>
              </a:rPr>
              <a:t>;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楷体_GB2312" panose="02010609030101010101" pitchFamily="49" charset="-122"/>
            </a:endParaRPr>
          </a:p>
        </p:txBody>
      </p:sp>
      <p:grpSp>
        <p:nvGrpSpPr>
          <p:cNvPr id="9" name="组合 5"/>
          <p:cNvGrpSpPr/>
          <p:nvPr/>
        </p:nvGrpSpPr>
        <p:grpSpPr bwMode="auto">
          <a:xfrm>
            <a:off x="1631" y="-51699"/>
            <a:ext cx="2006600" cy="477838"/>
            <a:chOff x="248" y="45"/>
            <a:chExt cx="3160" cy="752"/>
          </a:xfrm>
        </p:grpSpPr>
        <p:sp>
          <p:nvSpPr>
            <p:cNvPr id="10" name="文本框 15"/>
            <p:cNvSpPr txBox="1">
              <a:spLocks noChangeArrowheads="1"/>
            </p:cNvSpPr>
            <p:nvPr/>
          </p:nvSpPr>
          <p:spPr bwMode="auto">
            <a:xfrm>
              <a:off x="882" y="45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1" name="组合 2"/>
            <p:cNvGrpSpPr/>
            <p:nvPr/>
          </p:nvGrpSpPr>
          <p:grpSpPr bwMode="auto">
            <a:xfrm>
              <a:off x="248" y="196"/>
              <a:ext cx="3160" cy="581"/>
              <a:chOff x="248" y="196"/>
              <a:chExt cx="3160" cy="581"/>
            </a:xfrm>
          </p:grpSpPr>
          <p:cxnSp>
            <p:nvCxnSpPr>
              <p:cNvPr id="12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Freeform 74"/>
              <p:cNvSpPr>
                <a:spLocks noChangeAspect="1" noEditPoints="1"/>
              </p:cNvSpPr>
              <p:nvPr/>
            </p:nvSpPr>
            <p:spPr bwMode="auto">
              <a:xfrm>
                <a:off x="339" y="19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89" y="755007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20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48" end="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Text Box 11"/>
          <p:cNvSpPr txBox="1">
            <a:spLocks noChangeArrowheads="1"/>
          </p:cNvSpPr>
          <p:nvPr/>
        </p:nvSpPr>
        <p:spPr bwMode="auto">
          <a:xfrm>
            <a:off x="1137645" y="615951"/>
            <a:ext cx="7520579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  <a:latin typeface="+mn-lt"/>
              </a:rPr>
              <a:t>(3)–2</a:t>
            </a:r>
            <a:r>
              <a:rPr lang="en-US" altLang="zh-CN" sz="2800" b="1" i="1" dirty="0" smtClean="0">
                <a:solidFill>
                  <a:prstClr val="black"/>
                </a:solidFill>
                <a:latin typeface="+mn-lt"/>
              </a:rPr>
              <a:t>xy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</a:rPr>
              <a:t>–</a:t>
            </a:r>
            <a:r>
              <a:rPr lang="en-US" altLang="zh-CN" sz="2800" b="1" i="1" dirty="0" smtClean="0">
                <a:solidFill>
                  <a:prstClr val="black"/>
                </a:solidFill>
                <a:latin typeface="+mn-lt"/>
              </a:rPr>
              <a:t>x</a:t>
            </a:r>
            <a:r>
              <a:rPr lang="en-US" altLang="zh-CN" sz="2800" b="1" baseline="30000" dirty="0" smtClean="0">
                <a:solidFill>
                  <a:prstClr val="black"/>
                </a:solidFill>
                <a:latin typeface="+mn-lt"/>
              </a:rPr>
              <a:t>2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</a:rPr>
              <a:t>–</a:t>
            </a:r>
            <a:r>
              <a:rPr lang="en-US" altLang="zh-CN" sz="2800" b="1" i="1" dirty="0" smtClean="0">
                <a:solidFill>
                  <a:prstClr val="black"/>
                </a:solidFill>
                <a:latin typeface="+mn-lt"/>
              </a:rPr>
              <a:t>y</a:t>
            </a:r>
            <a:r>
              <a:rPr lang="en-US" altLang="zh-CN" sz="2800" b="1" baseline="30000" dirty="0" smtClean="0">
                <a:solidFill>
                  <a:prstClr val="black"/>
                </a:solidFill>
                <a:latin typeface="+mn-lt"/>
              </a:rPr>
              <a:t>2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</a:rPr>
              <a:t>;             (4)4–12(</a:t>
            </a:r>
            <a:r>
              <a:rPr lang="en-US" altLang="zh-CN" sz="2800" b="1" i="1" dirty="0" smtClean="0">
                <a:solidFill>
                  <a:prstClr val="black"/>
                </a:solidFill>
                <a:latin typeface="+mn-lt"/>
              </a:rPr>
              <a:t>x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</a:rPr>
              <a:t>–</a:t>
            </a:r>
            <a:r>
              <a:rPr lang="en-US" altLang="zh-CN" sz="2800" b="1" i="1" dirty="0" smtClean="0">
                <a:solidFill>
                  <a:prstClr val="black"/>
                </a:solidFill>
                <a:latin typeface="+mn-lt"/>
              </a:rPr>
              <a:t>y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</a:rPr>
              <a:t>)+9(</a:t>
            </a:r>
            <a:r>
              <a:rPr lang="en-US" altLang="zh-CN" sz="2800" b="1" i="1" dirty="0" smtClean="0">
                <a:solidFill>
                  <a:prstClr val="black"/>
                </a:solidFill>
                <a:latin typeface="+mn-lt"/>
              </a:rPr>
              <a:t>x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</a:rPr>
              <a:t>–</a:t>
            </a:r>
            <a:r>
              <a:rPr lang="en-US" altLang="zh-CN" sz="2800" b="1" i="1" dirty="0" smtClean="0">
                <a:solidFill>
                  <a:prstClr val="black"/>
                </a:solidFill>
                <a:latin typeface="+mn-lt"/>
              </a:rPr>
              <a:t>y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</a:rPr>
              <a:t>)</a:t>
            </a:r>
            <a:r>
              <a:rPr lang="en-US" altLang="zh-CN" sz="2800" b="1" baseline="30000" dirty="0" smtClean="0">
                <a:solidFill>
                  <a:prstClr val="black"/>
                </a:solidFill>
                <a:latin typeface="+mn-lt"/>
              </a:rPr>
              <a:t>2</a:t>
            </a:r>
            <a:r>
              <a:rPr lang="en-US" altLang="zh-CN" sz="2800" b="1" dirty="0">
                <a:solidFill>
                  <a:prstClr val="black"/>
                </a:solidFill>
                <a:latin typeface="+mn-lt"/>
              </a:rPr>
              <a:t>.</a:t>
            </a:r>
            <a:endParaRPr lang="en-US" altLang="zh-CN" sz="2800" b="1" dirty="0">
              <a:solidFill>
                <a:prstClr val="black"/>
              </a:solidFill>
              <a:latin typeface="+mn-lt"/>
            </a:endParaRPr>
          </a:p>
        </p:txBody>
      </p:sp>
      <p:sp>
        <p:nvSpPr>
          <p:cNvPr id="29708" name="Text Box 12"/>
          <p:cNvSpPr txBox="1">
            <a:spLocks noChangeArrowheads="1"/>
          </p:cNvSpPr>
          <p:nvPr/>
        </p:nvSpPr>
        <p:spPr bwMode="auto">
          <a:xfrm>
            <a:off x="485775" y="1371446"/>
            <a:ext cx="422910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 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lang="en-US" altLang="zh-CN" sz="2400" b="1" dirty="0" smtClean="0">
                <a:latin typeface="+mn-lt"/>
              </a:rPr>
              <a:t>(3)–2</a:t>
            </a:r>
            <a:r>
              <a:rPr lang="en-US" altLang="zh-CN" sz="2400" b="1" i="1" dirty="0" smtClean="0">
                <a:latin typeface="+mn-lt"/>
              </a:rPr>
              <a:t>xy</a:t>
            </a:r>
            <a:r>
              <a:rPr lang="en-US" altLang="zh-CN" sz="2400" b="1" dirty="0" smtClean="0">
                <a:latin typeface="+mn-lt"/>
              </a:rPr>
              <a:t>–</a:t>
            </a:r>
            <a:r>
              <a:rPr lang="en-US" altLang="zh-CN" sz="2400" b="1" i="1" dirty="0">
                <a:latin typeface="+mn-lt"/>
              </a:rPr>
              <a:t>x</a:t>
            </a:r>
            <a:r>
              <a:rPr lang="en-US" altLang="zh-CN" sz="2400" b="1" baseline="30000" dirty="0" smtClean="0">
                <a:latin typeface="+mn-lt"/>
              </a:rPr>
              <a:t>2</a:t>
            </a:r>
            <a:r>
              <a:rPr lang="en-US" altLang="zh-CN" sz="2400" b="1" dirty="0" smtClean="0">
                <a:latin typeface="+mn-lt"/>
              </a:rPr>
              <a:t>–</a:t>
            </a:r>
            <a:r>
              <a:rPr lang="en-US" altLang="zh-CN" sz="2400" b="1" i="1" dirty="0">
                <a:latin typeface="+mn-lt"/>
              </a:rPr>
              <a:t>y</a:t>
            </a:r>
            <a:r>
              <a:rPr lang="en-US" altLang="zh-CN" sz="2400" b="1" baseline="30000" dirty="0" smtClean="0">
                <a:latin typeface="+mn-lt"/>
              </a:rPr>
              <a:t>2</a:t>
            </a:r>
            <a:endParaRPr lang="en-US" altLang="zh-CN" sz="2400" b="1" dirty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           </a:t>
            </a:r>
            <a:r>
              <a:rPr lang="en-US" altLang="zh-CN" sz="2400" b="1" dirty="0" smtClean="0">
                <a:latin typeface="+mn-lt"/>
              </a:rPr>
              <a:t>=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+2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xy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+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y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            </a:t>
            </a:r>
            <a:r>
              <a:rPr lang="en-US" altLang="zh-CN" sz="2400" b="1" dirty="0" smtClean="0">
                <a:latin typeface="+mn-lt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 –(</a:t>
            </a:r>
            <a:r>
              <a:rPr lang="en-US" altLang="zh-CN" sz="2400" b="1" i="1" dirty="0" err="1" smtClean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+mn-lt"/>
              </a:rPr>
              <a:t>+</a:t>
            </a:r>
            <a:r>
              <a:rPr lang="en-US" altLang="zh-CN" sz="2400" b="1" i="1" dirty="0" err="1" smtClean="0">
                <a:solidFill>
                  <a:srgbClr val="FF0000"/>
                </a:solidFill>
                <a:latin typeface="+mn-lt"/>
              </a:rPr>
              <a:t>y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;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9709" name="Text Box 13"/>
          <p:cNvSpPr txBox="1">
            <a:spLocks noChangeArrowheads="1"/>
          </p:cNvSpPr>
          <p:nvPr/>
        </p:nvSpPr>
        <p:spPr bwMode="auto">
          <a:xfrm>
            <a:off x="4384676" y="1298575"/>
            <a:ext cx="469894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+mn-lt"/>
              </a:rPr>
              <a:t>(4)4–12(</a:t>
            </a:r>
            <a:r>
              <a:rPr lang="en-US" altLang="zh-CN" sz="2400" b="1" i="1" dirty="0" smtClean="0">
                <a:latin typeface="+mn-lt"/>
              </a:rPr>
              <a:t>x</a:t>
            </a:r>
            <a:r>
              <a:rPr lang="en-US" altLang="zh-CN" sz="2400" b="1" dirty="0" smtClean="0">
                <a:latin typeface="+mn-lt"/>
              </a:rPr>
              <a:t>–</a:t>
            </a:r>
            <a:r>
              <a:rPr lang="en-US" altLang="zh-CN" sz="2400" b="1" i="1" dirty="0" smtClean="0">
                <a:latin typeface="+mn-lt"/>
              </a:rPr>
              <a:t>y</a:t>
            </a:r>
            <a:r>
              <a:rPr lang="en-US" altLang="zh-CN" sz="2400" b="1" dirty="0" smtClean="0">
                <a:latin typeface="+mn-lt"/>
              </a:rPr>
              <a:t>)+9(</a:t>
            </a:r>
            <a:r>
              <a:rPr lang="en-US" altLang="zh-CN" sz="2400" b="1" i="1" dirty="0" smtClean="0">
                <a:latin typeface="+mn-lt"/>
              </a:rPr>
              <a:t>x</a:t>
            </a:r>
            <a:r>
              <a:rPr lang="en-US" altLang="zh-CN" sz="2400" b="1" dirty="0" smtClean="0">
                <a:latin typeface="+mn-lt"/>
              </a:rPr>
              <a:t>–</a:t>
            </a:r>
            <a:r>
              <a:rPr lang="en-US" altLang="zh-CN" sz="2400" b="1" i="1" dirty="0" smtClean="0">
                <a:latin typeface="+mn-lt"/>
              </a:rPr>
              <a:t>y</a:t>
            </a:r>
            <a:r>
              <a:rPr lang="en-US" altLang="zh-CN" sz="2400" b="1" dirty="0" smtClean="0">
                <a:latin typeface="+mn-lt"/>
              </a:rPr>
              <a:t>)</a:t>
            </a:r>
            <a:r>
              <a:rPr lang="en-US" altLang="zh-CN" sz="2400" b="1" baseline="30000" dirty="0" smtClean="0">
                <a:latin typeface="+mn-lt"/>
              </a:rPr>
              <a:t>2</a:t>
            </a:r>
            <a:endParaRPr lang="en-US" altLang="zh-CN" sz="2400" b="1" dirty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400" b="1" dirty="0">
                <a:latin typeface="+mn-lt"/>
              </a:rPr>
              <a:t>=</a:t>
            </a:r>
            <a:r>
              <a:rPr lang="en-US" altLang="zh-CN" sz="2400" b="1" dirty="0" smtClean="0">
                <a:latin typeface="+mn-lt"/>
              </a:rPr>
              <a:t>2</a:t>
            </a:r>
            <a:r>
              <a:rPr lang="en-US" altLang="zh-CN" sz="2400" b="1" baseline="30000" dirty="0" smtClean="0">
                <a:latin typeface="+mn-lt"/>
              </a:rPr>
              <a:t>2</a:t>
            </a:r>
            <a:r>
              <a:rPr lang="en-US" altLang="zh-CN" sz="2400" b="1" dirty="0" smtClean="0">
                <a:latin typeface="+mn-lt"/>
              </a:rPr>
              <a:t>–2×2×3(</a:t>
            </a:r>
            <a:r>
              <a:rPr lang="en-US" altLang="zh-CN" sz="2400" b="1" i="1" dirty="0" smtClean="0">
                <a:latin typeface="+mn-lt"/>
              </a:rPr>
              <a:t>x</a:t>
            </a:r>
            <a:r>
              <a:rPr lang="en-US" altLang="zh-CN" sz="2400" b="1" dirty="0" smtClean="0">
                <a:latin typeface="+mn-lt"/>
              </a:rPr>
              <a:t>–</a:t>
            </a:r>
            <a:r>
              <a:rPr lang="en-US" altLang="zh-CN" sz="2400" b="1" i="1" dirty="0" smtClean="0">
                <a:latin typeface="+mn-lt"/>
              </a:rPr>
              <a:t>y</a:t>
            </a:r>
            <a:r>
              <a:rPr lang="en-US" altLang="zh-CN" sz="2400" b="1" dirty="0" smtClean="0">
                <a:latin typeface="+mn-lt"/>
              </a:rPr>
              <a:t>)+</a:t>
            </a:r>
            <a:r>
              <a:rPr lang="zh-CN" altLang="en-US" sz="2400" b="1" dirty="0">
                <a:latin typeface="+mn-lt"/>
              </a:rPr>
              <a:t>［</a:t>
            </a:r>
            <a:r>
              <a:rPr lang="en-US" altLang="zh-CN" sz="2400" b="1" dirty="0" smtClean="0">
                <a:latin typeface="+mn-lt"/>
              </a:rPr>
              <a:t>3(</a:t>
            </a:r>
            <a:r>
              <a:rPr lang="en-US" altLang="zh-CN" sz="2400" b="1" i="1" dirty="0" smtClean="0">
                <a:latin typeface="+mn-lt"/>
              </a:rPr>
              <a:t>x</a:t>
            </a:r>
            <a:r>
              <a:rPr lang="en-US" altLang="zh-CN" sz="2400" b="1" dirty="0" smtClean="0">
                <a:latin typeface="+mn-lt"/>
              </a:rPr>
              <a:t>–</a:t>
            </a:r>
            <a:r>
              <a:rPr lang="en-US" altLang="zh-CN" sz="2400" b="1" i="1" dirty="0" smtClean="0">
                <a:latin typeface="+mn-lt"/>
              </a:rPr>
              <a:t>y</a:t>
            </a:r>
            <a:r>
              <a:rPr lang="en-US" altLang="zh-CN" sz="2400" b="1" dirty="0" smtClean="0">
                <a:latin typeface="+mn-lt"/>
              </a:rPr>
              <a:t>)</a:t>
            </a:r>
            <a:r>
              <a:rPr lang="zh-CN" altLang="en-US" sz="2400" b="1" dirty="0" smtClean="0">
                <a:latin typeface="+mn-lt"/>
              </a:rPr>
              <a:t>］</a:t>
            </a:r>
            <a:r>
              <a:rPr lang="en-US" altLang="zh-CN" sz="2400" b="1" baseline="30000" dirty="0">
                <a:latin typeface="+mn-lt"/>
              </a:rPr>
              <a:t>2</a:t>
            </a:r>
            <a:endParaRPr lang="en-US" altLang="zh-CN" sz="2400" b="1" dirty="0"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400" b="1" dirty="0" smtClean="0">
                <a:latin typeface="+mn-lt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［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2–3(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y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］</a:t>
            </a:r>
            <a:r>
              <a:rPr lang="en-US" altLang="zh-CN" sz="2400" b="1" baseline="30000" dirty="0">
                <a:solidFill>
                  <a:srgbClr val="FF0000"/>
                </a:solidFill>
                <a:latin typeface="+mn-lt"/>
              </a:rPr>
              <a:t>2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zh-CN" sz="2400" b="1" dirty="0" smtClean="0">
                <a:latin typeface="+mn-lt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(2–3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+3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y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9" name="组合 5"/>
          <p:cNvGrpSpPr/>
          <p:nvPr/>
        </p:nvGrpSpPr>
        <p:grpSpPr bwMode="auto">
          <a:xfrm>
            <a:off x="1631" y="-51699"/>
            <a:ext cx="2006600" cy="477838"/>
            <a:chOff x="248" y="45"/>
            <a:chExt cx="3160" cy="752"/>
          </a:xfrm>
        </p:grpSpPr>
        <p:sp>
          <p:nvSpPr>
            <p:cNvPr id="10" name="文本框 15"/>
            <p:cNvSpPr txBox="1">
              <a:spLocks noChangeArrowheads="1"/>
            </p:cNvSpPr>
            <p:nvPr/>
          </p:nvSpPr>
          <p:spPr bwMode="auto">
            <a:xfrm>
              <a:off x="882" y="45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solidFill>
                    <a:prstClr val="black"/>
                  </a:solidFill>
                  <a:latin typeface="+mn-lt"/>
                  <a:cs typeface="Yuanti SC"/>
                </a:rPr>
                <a:t>巩固练习</a:t>
              </a:r>
              <a:endParaRPr lang="zh-CN" altLang="en-US" sz="2500" b="1">
                <a:solidFill>
                  <a:prstClr val="black"/>
                </a:solidFill>
                <a:latin typeface="+mn-lt"/>
                <a:cs typeface="Yuanti SC"/>
              </a:endParaRPr>
            </a:p>
          </p:txBody>
        </p:sp>
        <p:grpSp>
          <p:nvGrpSpPr>
            <p:cNvPr id="11" name="组合 2"/>
            <p:cNvGrpSpPr/>
            <p:nvPr/>
          </p:nvGrpSpPr>
          <p:grpSpPr bwMode="auto">
            <a:xfrm>
              <a:off x="248" y="196"/>
              <a:ext cx="3160" cy="581"/>
              <a:chOff x="248" y="196"/>
              <a:chExt cx="3160" cy="581"/>
            </a:xfrm>
          </p:grpSpPr>
          <p:cxnSp>
            <p:nvCxnSpPr>
              <p:cNvPr id="12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Freeform 74"/>
              <p:cNvSpPr>
                <a:spLocks noChangeAspect="1" noEditPoints="1"/>
              </p:cNvSpPr>
              <p:nvPr/>
            </p:nvSpPr>
            <p:spPr bwMode="auto">
              <a:xfrm>
                <a:off x="339" y="19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8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文本框 1"/>
          <p:cNvSpPr txBox="1">
            <a:spLocks noChangeArrowheads="1"/>
          </p:cNvSpPr>
          <p:nvPr/>
        </p:nvSpPr>
        <p:spPr bwMode="auto">
          <a:xfrm>
            <a:off x="744537" y="1330325"/>
            <a:ext cx="7934325" cy="123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2 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如果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–6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+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N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是一个完全平方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式，那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么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N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是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( 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      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)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          A . 11            B. 9         C.  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–11         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D.  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–9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226106" y="1363663"/>
            <a:ext cx="389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B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983172" y="2803525"/>
            <a:ext cx="723265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解析：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根据完全平方式的特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征，中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间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项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–6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x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×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(–3)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，故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可知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N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=(–3)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=9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82955" name="组合 6"/>
          <p:cNvGrpSpPr/>
          <p:nvPr/>
        </p:nvGrpSpPr>
        <p:grpSpPr bwMode="auto">
          <a:xfrm>
            <a:off x="701675" y="600075"/>
            <a:ext cx="1858963" cy="492125"/>
            <a:chOff x="427462" y="558483"/>
            <a:chExt cx="1858351" cy="491808"/>
          </a:xfrm>
        </p:grpSpPr>
        <p:grpSp>
          <p:nvGrpSpPr>
            <p:cNvPr id="82956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2177459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2507550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2837642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167733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567652" y="-557395"/>
                <a:ext cx="426897" cy="426762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2962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prstClr val="white"/>
                  </a:solidFill>
                </a:rPr>
                <a:t>素养考点 </a:t>
              </a:r>
              <a:r>
                <a:rPr lang="en-US" altLang="zh-CN" sz="2600" b="1" dirty="0">
                  <a:solidFill>
                    <a:prstClr val="white"/>
                  </a:solidFill>
                  <a:latin typeface="+mn-lt"/>
                </a:rPr>
                <a:t>2</a:t>
              </a:r>
              <a:endParaRPr lang="zh-CN" altLang="en-US" sz="2600" b="1" dirty="0">
                <a:solidFill>
                  <a:prstClr val="white"/>
                </a:solidFill>
                <a:latin typeface="+mn-lt"/>
              </a:endParaRPr>
            </a:p>
          </p:txBody>
        </p:sp>
      </p:grpSp>
      <p:sp>
        <p:nvSpPr>
          <p:cNvPr id="82963" name="文本框 1"/>
          <p:cNvSpPr txBox="1">
            <a:spLocks noChangeArrowheads="1"/>
          </p:cNvSpPr>
          <p:nvPr/>
        </p:nvSpPr>
        <p:spPr bwMode="auto">
          <a:xfrm>
            <a:off x="2698750" y="633413"/>
            <a:ext cx="45180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利用完全平方公式求字母的值</a:t>
            </a:r>
            <a:endParaRPr lang="zh-CN" altLang="en-US" sz="2400" b="1" dirty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7" name="组合 2"/>
          <p:cNvGrpSpPr/>
          <p:nvPr/>
        </p:nvGrpSpPr>
        <p:grpSpPr bwMode="auto">
          <a:xfrm>
            <a:off x="-20128" y="-63252"/>
            <a:ext cx="2006600" cy="477837"/>
            <a:chOff x="123" y="40"/>
            <a:chExt cx="3160" cy="752"/>
          </a:xfrm>
        </p:grpSpPr>
        <p:cxnSp>
          <p:nvCxnSpPr>
            <p:cNvPr id="2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0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57163" y="582608"/>
            <a:ext cx="8593137" cy="4398966"/>
            <a:chOff x="157163" y="582609"/>
            <a:chExt cx="8593137" cy="4165211"/>
          </a:xfrm>
        </p:grpSpPr>
        <p:grpSp>
          <p:nvGrpSpPr>
            <p:cNvPr id="13" name="组合 12"/>
            <p:cNvGrpSpPr/>
            <p:nvPr/>
          </p:nvGrpSpPr>
          <p:grpSpPr>
            <a:xfrm>
              <a:off x="157163" y="582612"/>
              <a:ext cx="8593137" cy="4165208"/>
              <a:chOff x="-3593057" y="1567519"/>
              <a:chExt cx="8776917" cy="4146262"/>
            </a:xfrm>
          </p:grpSpPr>
          <p:pic>
            <p:nvPicPr>
              <p:cNvPr id="17" name="一个圆顶角并剪去另一个顶角的矩形 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593057" y="1567519"/>
                <a:ext cx="8776917" cy="414626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" name="矩形 17"/>
              <p:cNvSpPr/>
              <p:nvPr/>
            </p:nvSpPr>
            <p:spPr>
              <a:xfrm>
                <a:off x="-2747301" y="1767880"/>
                <a:ext cx="2702169" cy="644062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dk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4" name="组 1"/>
            <p:cNvGrpSpPr/>
            <p:nvPr/>
          </p:nvGrpSpPr>
          <p:grpSpPr>
            <a:xfrm>
              <a:off x="1211265" y="582609"/>
              <a:ext cx="3184525" cy="617537"/>
              <a:chOff x="7647436" y="3815009"/>
              <a:chExt cx="3452021" cy="601051"/>
            </a:xfrm>
          </p:grpSpPr>
          <p:sp>
            <p:nvSpPr>
              <p:cNvPr id="15" name="文本框 30"/>
              <p:cNvSpPr txBox="1"/>
              <p:nvPr/>
            </p:nvSpPr>
            <p:spPr>
              <a:xfrm>
                <a:off x="8483529" y="3925465"/>
                <a:ext cx="2615928" cy="4493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marL="0" marR="0" lvl="0" indent="0" defTabSz="6858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1D41D5"/>
                    </a:solidFill>
                    <a:effectLst/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</a:rPr>
                  <a:t> 方法点拨</a:t>
                </a:r>
                <a:endPara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41D5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pic>
            <p:nvPicPr>
              <p:cNvPr id="16" name="图片 15" descr="book.gif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647436" y="3815009"/>
                <a:ext cx="977957" cy="60105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26" name="Text Box 64"/>
          <p:cNvSpPr txBox="1">
            <a:spLocks noChangeArrowheads="1"/>
          </p:cNvSpPr>
          <p:nvPr/>
        </p:nvSpPr>
        <p:spPr bwMode="auto">
          <a:xfrm>
            <a:off x="1255713" y="1344613"/>
            <a:ext cx="6850062" cy="2308324"/>
          </a:xfrm>
          <a:prstGeom prst="rect">
            <a:avLst/>
          </a:prstGeom>
          <a:noFill/>
          <a:ln w="25400">
            <a:noFill/>
            <a:prstDash val="dash"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sz="2400" b="1" dirty="0" smtClean="0">
                <a:solidFill>
                  <a:srgbClr val="000000"/>
                </a:solidFill>
                <a:latin typeface="+mn-lt"/>
              </a:rPr>
              <a:t>        </a:t>
            </a:r>
            <a:r>
              <a:rPr sz="2400" b="1" dirty="0" smtClean="0">
                <a:solidFill>
                  <a:srgbClr val="000000"/>
                </a:solidFill>
                <a:latin typeface="+mn-lt"/>
              </a:rPr>
              <a:t>本题要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熟练掌握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完全平方公式的结构特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征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</a:rPr>
              <a:t>，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根据参数所在位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</a:rPr>
              <a:t>置，结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合公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</a:rPr>
              <a:t>式，找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出参数与已知项之间的数量关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</a:rPr>
              <a:t>系，从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而求出参数的值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</a:rPr>
              <a:t>.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计算过程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</a:rPr>
              <a:t>中，要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sym typeface="+mn-ea"/>
              </a:rPr>
              <a:t>注意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sym typeface="+mn-ea"/>
              </a:rPr>
              <a:t>积的2倍的符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sym typeface="+mn-ea"/>
              </a:rPr>
              <a:t>号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sym typeface="+mn-ea"/>
              </a:rPr>
              <a:t>，避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sym typeface="+mn-ea"/>
              </a:rPr>
              <a:t>免漏解．</a:t>
            </a:r>
            <a:endParaRPr lang="zh-CN" altLang="en-US" sz="2400" b="1" dirty="0">
              <a:solidFill>
                <a:srgbClr val="000000"/>
              </a:solidFill>
              <a:latin typeface="+mn-lt"/>
              <a:sym typeface="+mn-ea"/>
            </a:endParaRPr>
          </a:p>
        </p:txBody>
      </p:sp>
      <p:grpSp>
        <p:nvGrpSpPr>
          <p:cNvPr id="8" name="组合 2"/>
          <p:cNvGrpSpPr/>
          <p:nvPr/>
        </p:nvGrpSpPr>
        <p:grpSpPr bwMode="auto">
          <a:xfrm>
            <a:off x="-20128" y="-63252"/>
            <a:ext cx="2006600" cy="477837"/>
            <a:chOff x="123" y="40"/>
            <a:chExt cx="3160" cy="752"/>
          </a:xfrm>
        </p:grpSpPr>
        <p:cxnSp>
          <p:nvCxnSpPr>
            <p:cNvPr id="9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1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8" name="文本框 4"/>
          <p:cNvSpPr txBox="1">
            <a:spLocks noChangeArrowheads="1"/>
          </p:cNvSpPr>
          <p:nvPr/>
        </p:nvSpPr>
        <p:spPr bwMode="auto">
          <a:xfrm>
            <a:off x="1196975" y="895350"/>
            <a:ext cx="668337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如果</a:t>
            </a:r>
            <a:r>
              <a:rPr lang="en-US" altLang="zh-CN" sz="28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x</a:t>
            </a:r>
            <a:r>
              <a:rPr lang="en-US" altLang="zh-CN" sz="28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en-US" altLang="zh-CN" sz="28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mx</a:t>
            </a:r>
            <a:r>
              <a:rPr lang="en-US" altLang="zh-CN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+16</a:t>
            </a:r>
            <a:r>
              <a:rPr lang="zh-CN" altLang="en-US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是一个完全平方</a:t>
            </a:r>
            <a:r>
              <a:rPr lang="zh-CN" altLang="en-US" sz="28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式，那</a:t>
            </a:r>
            <a:r>
              <a:rPr lang="zh-CN" altLang="en-US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么</a:t>
            </a:r>
            <a:r>
              <a:rPr lang="en-US" altLang="zh-CN" sz="28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m</a:t>
            </a:r>
            <a:r>
              <a:rPr lang="zh-CN" altLang="en-US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的值为</a:t>
            </a:r>
            <a:r>
              <a:rPr lang="en-US" altLang="zh-CN" sz="28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________.</a:t>
            </a:r>
            <a:endParaRPr lang="zh-CN" altLang="en-US" sz="28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1566862" y="2647950"/>
            <a:ext cx="63373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解析：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∵16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±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4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400" b="1" baseline="30000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故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–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m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=2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×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±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4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m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±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8.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2704124" y="1596236"/>
            <a:ext cx="7232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±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8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7" name="组合 2"/>
          <p:cNvGrpSpPr/>
          <p:nvPr/>
        </p:nvGrpSpPr>
        <p:grpSpPr bwMode="auto">
          <a:xfrm>
            <a:off x="-20128" y="-63252"/>
            <a:ext cx="2006600" cy="477202"/>
            <a:chOff x="123" y="40"/>
            <a:chExt cx="3160" cy="751"/>
          </a:xfrm>
        </p:grpSpPr>
        <p:cxnSp>
          <p:nvCxnSpPr>
            <p:cNvPr id="2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20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</a:t>
              </a:r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固练习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0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726" y="997854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Text Box 7"/>
          <p:cNvSpPr txBox="1">
            <a:spLocks noChangeArrowheads="1"/>
          </p:cNvSpPr>
          <p:nvPr/>
        </p:nvSpPr>
        <p:spPr bwMode="auto">
          <a:xfrm>
            <a:off x="847726" y="1111250"/>
            <a:ext cx="7824788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把下列各式分解因式：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+6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axy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+3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ay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；               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(2)(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+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–12(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+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)+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36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.</a:t>
            </a:r>
            <a:endParaRPr lang="en-US" altLang="zh-CN" sz="2400" b="1" baseline="30000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847726" y="3244888"/>
            <a:ext cx="4079875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解</a:t>
            </a:r>
            <a:r>
              <a:rPr lang="en-US" altLang="zh-CN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:</a:t>
            </a:r>
            <a:r>
              <a:rPr lang="en-US" altLang="zh-CN" sz="2100" b="1" dirty="0">
                <a:latin typeface="仿宋" panose="02010609060101010101" pitchFamily="49" charset="-122"/>
                <a:ea typeface="仿宋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  <a:sym typeface="Wingdings" panose="05000000000000000000" pitchFamily="2" charset="2"/>
              </a:rPr>
              <a:t>(1)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  <a:r>
              <a:rPr lang="en-US" altLang="zh-CN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xy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           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；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844551" y="2342487"/>
            <a:ext cx="7934324" cy="93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分析</a:t>
            </a:r>
            <a:r>
              <a:rPr lang="zh-CN" altLang="en-US" sz="21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：</a:t>
            </a:r>
            <a:r>
              <a:rPr lang="en-US" altLang="zh-CN" sz="2100" b="1" dirty="0" smtClean="0">
                <a:latin typeface="+mn-lt"/>
                <a:sym typeface="Wingdings" panose="05000000000000000000" pitchFamily="2" charset="2"/>
              </a:rPr>
              <a:t>(1)</a:t>
            </a:r>
            <a:r>
              <a:rPr lang="zh-CN" altLang="en-US" sz="2100" b="1" dirty="0" smtClean="0">
                <a:latin typeface="+mn-lt"/>
                <a:sym typeface="Wingdings" panose="05000000000000000000" pitchFamily="2" charset="2"/>
              </a:rPr>
              <a:t>中</a:t>
            </a:r>
            <a:r>
              <a:rPr lang="zh-CN" altLang="en-US" sz="2100" b="1" dirty="0">
                <a:latin typeface="+mn-lt"/>
                <a:sym typeface="Wingdings" panose="05000000000000000000" pitchFamily="2" charset="2"/>
              </a:rPr>
              <a:t>有公因式</a:t>
            </a:r>
            <a:r>
              <a:rPr lang="en-US" altLang="zh-CN" sz="2100" b="1" dirty="0" smtClean="0">
                <a:latin typeface="+mn-lt"/>
                <a:sym typeface="Wingdings" panose="05000000000000000000" pitchFamily="2" charset="2"/>
              </a:rPr>
              <a:t>3</a:t>
            </a:r>
            <a:r>
              <a:rPr lang="en-US" altLang="zh-CN" sz="2100" b="1" i="1" dirty="0" smtClean="0">
                <a:latin typeface="+mn-lt"/>
                <a:sym typeface="Wingdings" panose="05000000000000000000" pitchFamily="2" charset="2"/>
              </a:rPr>
              <a:t>a</a:t>
            </a:r>
            <a:r>
              <a:rPr lang="zh-CN" altLang="en-US" sz="2100" b="1" dirty="0" smtClean="0">
                <a:latin typeface="+mn-lt"/>
                <a:sym typeface="Wingdings" panose="05000000000000000000" pitchFamily="2" charset="2"/>
              </a:rPr>
              <a:t>，应</a:t>
            </a:r>
            <a:r>
              <a:rPr lang="zh-CN" altLang="en-US" sz="2100" b="1" dirty="0">
                <a:latin typeface="+mn-lt"/>
                <a:sym typeface="Wingdings" panose="05000000000000000000" pitchFamily="2" charset="2"/>
              </a:rPr>
              <a:t>先提出公因</a:t>
            </a:r>
            <a:r>
              <a:rPr lang="zh-CN" altLang="en-US" sz="2100" b="1" dirty="0" smtClean="0">
                <a:latin typeface="+mn-lt"/>
                <a:sym typeface="Wingdings" panose="05000000000000000000" pitchFamily="2" charset="2"/>
              </a:rPr>
              <a:t>式，再</a:t>
            </a:r>
            <a:r>
              <a:rPr lang="zh-CN" altLang="en-US" sz="2100" b="1" dirty="0">
                <a:latin typeface="+mn-lt"/>
                <a:sym typeface="Wingdings" panose="05000000000000000000" pitchFamily="2" charset="2"/>
              </a:rPr>
              <a:t>进一步分解因式</a:t>
            </a:r>
            <a:r>
              <a:rPr lang="zh-CN" altLang="en-US" sz="2100" b="1" dirty="0" smtClean="0">
                <a:latin typeface="+mn-lt"/>
                <a:sym typeface="Wingdings" panose="05000000000000000000" pitchFamily="2" charset="2"/>
              </a:rPr>
              <a:t>；</a:t>
            </a:r>
            <a:r>
              <a:rPr lang="en-US" altLang="zh-CN" sz="2100" b="1" dirty="0">
                <a:latin typeface="+mn-lt"/>
              </a:rPr>
              <a:t>(2)</a:t>
            </a:r>
            <a:r>
              <a:rPr lang="zh-CN" altLang="en-US" sz="2100" b="1" dirty="0">
                <a:latin typeface="+mn-lt"/>
              </a:rPr>
              <a:t>中将</a:t>
            </a:r>
            <a:r>
              <a:rPr lang="en-US" altLang="zh-CN" sz="2100" b="1" i="1" dirty="0">
                <a:latin typeface="+mn-lt"/>
              </a:rPr>
              <a:t>a</a:t>
            </a:r>
            <a:r>
              <a:rPr lang="en-US" altLang="zh-CN" sz="2100" b="1" dirty="0">
                <a:latin typeface="+mn-lt"/>
              </a:rPr>
              <a:t>+</a:t>
            </a:r>
            <a:r>
              <a:rPr lang="en-US" altLang="zh-CN" sz="2100" b="1" i="1" dirty="0">
                <a:latin typeface="+mn-lt"/>
              </a:rPr>
              <a:t>b</a:t>
            </a:r>
            <a:r>
              <a:rPr lang="zh-CN" altLang="en-US" sz="2100" b="1" dirty="0">
                <a:latin typeface="+mn-lt"/>
              </a:rPr>
              <a:t>看成一个整体，设</a:t>
            </a:r>
            <a:r>
              <a:rPr lang="en-US" altLang="zh-CN" sz="2100" b="1" i="1" dirty="0">
                <a:latin typeface="+mn-lt"/>
              </a:rPr>
              <a:t>a</a:t>
            </a:r>
            <a:r>
              <a:rPr lang="en-US" altLang="zh-CN" sz="2100" b="1" dirty="0">
                <a:latin typeface="+mn-lt"/>
              </a:rPr>
              <a:t>+</a:t>
            </a:r>
            <a:r>
              <a:rPr lang="en-US" altLang="zh-CN" sz="2100" b="1" i="1" dirty="0">
                <a:latin typeface="+mn-lt"/>
              </a:rPr>
              <a:t>b</a:t>
            </a:r>
            <a:r>
              <a:rPr lang="en-US" altLang="zh-CN" sz="2100" b="1" dirty="0">
                <a:latin typeface="+mn-lt"/>
              </a:rPr>
              <a:t>=</a:t>
            </a:r>
            <a:r>
              <a:rPr lang="en-US" altLang="zh-CN" sz="2100" b="1" i="1" dirty="0">
                <a:latin typeface="+mn-lt"/>
              </a:rPr>
              <a:t>m</a:t>
            </a:r>
            <a:r>
              <a:rPr lang="zh-CN" altLang="en-US" sz="2100" b="1" dirty="0">
                <a:latin typeface="+mn-lt"/>
              </a:rPr>
              <a:t>，则原式化为</a:t>
            </a:r>
            <a:r>
              <a:rPr lang="en-US" altLang="zh-CN" sz="2100" b="1" i="1" dirty="0">
                <a:latin typeface="+mn-lt"/>
              </a:rPr>
              <a:t>m</a:t>
            </a:r>
            <a:r>
              <a:rPr lang="en-US" altLang="zh-CN" sz="2100" b="1" baseline="30000" dirty="0">
                <a:latin typeface="+mn-lt"/>
              </a:rPr>
              <a:t>2</a:t>
            </a:r>
            <a:r>
              <a:rPr lang="en-US" altLang="zh-CN" sz="2100" b="1" dirty="0">
                <a:latin typeface="+mn-lt"/>
              </a:rPr>
              <a:t>–12</a:t>
            </a:r>
            <a:r>
              <a:rPr lang="en-US" altLang="zh-CN" sz="2100" b="1" i="1" dirty="0">
                <a:latin typeface="+mn-lt"/>
              </a:rPr>
              <a:t>m</a:t>
            </a:r>
            <a:r>
              <a:rPr lang="en-US" altLang="zh-CN" sz="2100" b="1" dirty="0">
                <a:latin typeface="+mn-lt"/>
              </a:rPr>
              <a:t>+36</a:t>
            </a:r>
            <a:r>
              <a:rPr lang="en-US" altLang="zh-CN" sz="2100" b="1" dirty="0" smtClean="0">
                <a:latin typeface="+mn-lt"/>
              </a:rPr>
              <a:t>.</a:t>
            </a:r>
            <a:endParaRPr lang="en-US" altLang="zh-CN" sz="2100" b="1" dirty="0">
              <a:latin typeface="+mn-lt"/>
            </a:endParaRP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4594225" y="3275050"/>
            <a:ext cx="4078288" cy="1191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70000"/>
              </a:lnSpc>
            </a:pP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Wingdings" panose="05000000000000000000" pitchFamily="2" charset="2"/>
              </a:rPr>
              <a:t>      </a:t>
            </a:r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  <a:sym typeface="Wingdings" panose="05000000000000000000" pitchFamily="2" charset="2"/>
              </a:rPr>
              <a:t>(2)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</a:rPr>
              <a:t>=(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+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100" b="1" baseline="30000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–2·(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a+b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) 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·6+6</a:t>
            </a:r>
            <a:r>
              <a:rPr lang="en-US" altLang="zh-CN" sz="2100" b="1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endParaRPr lang="zh-CN" altLang="en-US" sz="2100" b="1" baseline="300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           </a:t>
            </a:r>
            <a:r>
              <a:rPr lang="en-US" altLang="zh-CN" sz="21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a+b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–6)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85002" name="组合 6"/>
          <p:cNvGrpSpPr/>
          <p:nvPr/>
        </p:nvGrpSpPr>
        <p:grpSpPr bwMode="auto">
          <a:xfrm>
            <a:off x="736600" y="615950"/>
            <a:ext cx="1858963" cy="492125"/>
            <a:chOff x="427462" y="558483"/>
            <a:chExt cx="1858351" cy="491808"/>
          </a:xfrm>
        </p:grpSpPr>
        <p:grpSp>
          <p:nvGrpSpPr>
            <p:cNvPr id="85003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2177459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2507550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2837642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167733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567652" y="-557395"/>
                <a:ext cx="426897" cy="426762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5009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prstClr val="white"/>
                  </a:solidFill>
                </a:rPr>
                <a:t>素养考点 </a:t>
              </a:r>
              <a:r>
                <a:rPr lang="en-US" altLang="zh-CN" sz="2600" b="1" dirty="0">
                  <a:solidFill>
                    <a:prstClr val="white"/>
                  </a:solidFill>
                  <a:latin typeface="+mn-lt"/>
                </a:rPr>
                <a:t>3</a:t>
              </a:r>
              <a:endParaRPr lang="en-US" altLang="zh-CN" sz="2600" b="1" dirty="0">
                <a:solidFill>
                  <a:prstClr val="white"/>
                </a:solidFill>
                <a:latin typeface="+mn-lt"/>
              </a:endParaRPr>
            </a:p>
          </p:txBody>
        </p:sp>
      </p:grpSp>
      <p:sp>
        <p:nvSpPr>
          <p:cNvPr id="85010" name="文本框 3"/>
          <p:cNvSpPr txBox="1">
            <a:spLocks noChangeArrowheads="1"/>
          </p:cNvSpPr>
          <p:nvPr/>
        </p:nvSpPr>
        <p:spPr bwMode="auto">
          <a:xfrm>
            <a:off x="2736850" y="631825"/>
            <a:ext cx="58388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利用完全平方公式进行较复杂的因式分解</a:t>
            </a:r>
            <a:endParaRPr lang="zh-CN" altLang="en-US" sz="2400" b="1" dirty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" name="组合 2"/>
          <p:cNvGrpSpPr/>
          <p:nvPr/>
        </p:nvGrpSpPr>
        <p:grpSpPr bwMode="auto">
          <a:xfrm>
            <a:off x="-20128" y="-63252"/>
            <a:ext cx="2006600" cy="477837"/>
            <a:chOff x="123" y="40"/>
            <a:chExt cx="3160" cy="752"/>
          </a:xfrm>
        </p:grpSpPr>
        <p:cxnSp>
          <p:nvCxnSpPr>
            <p:cNvPr id="27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9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771650" y="1114425"/>
            <a:ext cx="6105525" cy="3022366"/>
          </a:xfrm>
          <a:prstGeom prst="rect">
            <a:avLst/>
          </a:prstGeom>
          <a:solidFill>
            <a:srgbClr val="003300"/>
          </a:solidFill>
          <a:ln w="76200">
            <a:solidFill>
              <a:schemeClr val="accent3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+mn-lt"/>
              </a:rPr>
              <a:t>        </a:t>
            </a:r>
            <a:r>
              <a:rPr lang="zh-CN" altLang="en-US" sz="2800" b="1" dirty="0" smtClean="0">
                <a:solidFill>
                  <a:schemeClr val="bg1"/>
                </a:solidFill>
                <a:latin typeface="+mn-lt"/>
              </a:rPr>
              <a:t>利用</a:t>
            </a:r>
            <a:r>
              <a:rPr lang="zh-CN" altLang="en-US" sz="2800" b="1" dirty="0">
                <a:solidFill>
                  <a:schemeClr val="bg1"/>
                </a:solidFill>
                <a:latin typeface="+mn-lt"/>
              </a:rPr>
              <a:t>公式把某些具有特殊形</a:t>
            </a:r>
            <a:r>
              <a:rPr lang="zh-CN" altLang="en-US" sz="2800" b="1" dirty="0" smtClean="0">
                <a:solidFill>
                  <a:schemeClr val="bg1"/>
                </a:solidFill>
                <a:latin typeface="+mn-lt"/>
              </a:rPr>
              <a:t>式</a:t>
            </a:r>
            <a:r>
              <a:rPr lang="en-US" altLang="zh-CN" sz="2800" b="1" dirty="0" smtClean="0">
                <a:solidFill>
                  <a:schemeClr val="bg1"/>
                </a:solidFill>
                <a:latin typeface="+mn-lt"/>
              </a:rPr>
              <a:t>(</a:t>
            </a:r>
            <a:r>
              <a:rPr lang="zh-CN" altLang="en-US" sz="2800" b="1" dirty="0" smtClean="0">
                <a:solidFill>
                  <a:schemeClr val="bg1"/>
                </a:solidFill>
                <a:latin typeface="+mn-lt"/>
              </a:rPr>
              <a:t>如</a:t>
            </a:r>
            <a:r>
              <a:rPr lang="zh-CN" altLang="en-US" sz="2800" b="1" dirty="0">
                <a:solidFill>
                  <a:schemeClr val="bg1"/>
                </a:solidFill>
                <a:latin typeface="+mn-lt"/>
              </a:rPr>
              <a:t>平方差</a:t>
            </a:r>
            <a:r>
              <a:rPr lang="zh-CN" altLang="en-US" sz="2800" b="1" dirty="0" smtClean="0">
                <a:solidFill>
                  <a:schemeClr val="bg1"/>
                </a:solidFill>
                <a:latin typeface="+mn-lt"/>
              </a:rPr>
              <a:t>式，完</a:t>
            </a:r>
            <a:r>
              <a:rPr lang="zh-CN" altLang="en-US" sz="2800" b="1" dirty="0">
                <a:solidFill>
                  <a:schemeClr val="bg1"/>
                </a:solidFill>
                <a:latin typeface="+mn-lt"/>
              </a:rPr>
              <a:t>全平方式</a:t>
            </a:r>
            <a:r>
              <a:rPr lang="zh-CN" altLang="en-US" sz="2800" b="1" dirty="0" smtClean="0">
                <a:solidFill>
                  <a:schemeClr val="bg1"/>
                </a:solidFill>
                <a:latin typeface="+mn-lt"/>
              </a:rPr>
              <a:t>等</a:t>
            </a:r>
            <a:r>
              <a:rPr lang="en-US" altLang="zh-CN" sz="2800" b="1" dirty="0" smtClean="0">
                <a:solidFill>
                  <a:schemeClr val="bg1"/>
                </a:solidFill>
                <a:latin typeface="+mn-lt"/>
              </a:rPr>
              <a:t>)</a:t>
            </a:r>
            <a:r>
              <a:rPr lang="zh-CN" altLang="en-US" sz="2800" b="1" dirty="0" smtClean="0">
                <a:solidFill>
                  <a:schemeClr val="bg1"/>
                </a:solidFill>
                <a:latin typeface="+mn-lt"/>
              </a:rPr>
              <a:t>的</a:t>
            </a:r>
            <a:r>
              <a:rPr lang="zh-CN" altLang="en-US" sz="2800" b="1" dirty="0">
                <a:solidFill>
                  <a:schemeClr val="bg1"/>
                </a:solidFill>
                <a:latin typeface="+mn-lt"/>
              </a:rPr>
              <a:t>多项式分解因</a:t>
            </a:r>
            <a:r>
              <a:rPr lang="zh-CN" altLang="en-US" sz="2800" b="1" dirty="0" smtClean="0">
                <a:solidFill>
                  <a:schemeClr val="bg1"/>
                </a:solidFill>
                <a:latin typeface="+mn-lt"/>
              </a:rPr>
              <a:t>式，这</a:t>
            </a:r>
            <a:r>
              <a:rPr lang="zh-CN" altLang="en-US" sz="2800" b="1" dirty="0">
                <a:solidFill>
                  <a:schemeClr val="bg1"/>
                </a:solidFill>
                <a:latin typeface="+mn-lt"/>
              </a:rPr>
              <a:t>种分解因式的方法叫做</a:t>
            </a:r>
            <a:r>
              <a:rPr lang="zh-CN" altLang="en-US" sz="2800" b="1" dirty="0">
                <a:solidFill>
                  <a:srgbClr val="FFFF00"/>
                </a:solidFill>
                <a:latin typeface="+mn-lt"/>
              </a:rPr>
              <a:t>公式法</a:t>
            </a:r>
            <a:r>
              <a:rPr lang="en-US" altLang="zh-CN" sz="2800" b="1" dirty="0">
                <a:solidFill>
                  <a:srgbClr val="FFFF00"/>
                </a:solidFill>
                <a:latin typeface="+mn-lt"/>
              </a:rPr>
              <a:t>.</a:t>
            </a:r>
            <a:endParaRPr lang="en-US" altLang="zh-CN" sz="2800" b="1" dirty="0">
              <a:solidFill>
                <a:srgbClr val="FFFF00"/>
              </a:solidFill>
              <a:latin typeface="+mn-lt"/>
            </a:endParaRPr>
          </a:p>
        </p:txBody>
      </p:sp>
      <p:grpSp>
        <p:nvGrpSpPr>
          <p:cNvPr id="7" name="组合 2"/>
          <p:cNvGrpSpPr/>
          <p:nvPr/>
        </p:nvGrpSpPr>
        <p:grpSpPr bwMode="auto">
          <a:xfrm>
            <a:off x="-20128" y="-63252"/>
            <a:ext cx="2006600" cy="477837"/>
            <a:chOff x="123" y="40"/>
            <a:chExt cx="3160" cy="752"/>
          </a:xfrm>
        </p:grpSpPr>
        <p:cxnSp>
          <p:nvCxnSpPr>
            <p:cNvPr id="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0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11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2643" y="2102387"/>
            <a:ext cx="1182688" cy="16938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文本框 99"/>
          <p:cNvSpPr txBox="1">
            <a:spLocks noChangeArrowheads="1"/>
          </p:cNvSpPr>
          <p:nvPr/>
        </p:nvSpPr>
        <p:spPr bwMode="auto">
          <a:xfrm>
            <a:off x="1266825" y="519113"/>
            <a:ext cx="381000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因式分解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：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–3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24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–48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；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4)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–16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822575" y="3725863"/>
            <a:ext cx="312578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dirty="0" smtClean="0">
                <a:latin typeface="+mn-lt"/>
                <a:ea typeface="黑体" panose="02010609060101010101" pitchFamily="2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a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＋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4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＋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4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a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)(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a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＋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4–4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a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)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524000" y="2301875"/>
            <a:ext cx="378020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解</a:t>
            </a:r>
            <a:r>
              <a:rPr lang="zh-CN" altLang="en-US" sz="21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：</a:t>
            </a:r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(1)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–3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a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x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–8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x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＋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16)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843213" y="2752725"/>
            <a:ext cx="189186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–3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a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–4)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；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000250" y="3271838"/>
            <a:ext cx="2979738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(2)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 smtClean="0">
                <a:latin typeface="+mn-lt"/>
                <a:ea typeface="黑体" panose="02010609060101010101" pitchFamily="2" charset="-122"/>
              </a:rPr>
              <a:t>(</a:t>
            </a:r>
            <a:r>
              <a:rPr lang="en-US" altLang="zh-CN" sz="2100" b="1" i="1" dirty="0" smtClean="0">
                <a:latin typeface="+mn-lt"/>
                <a:ea typeface="黑体" panose="02010609060101010101" pitchFamily="2" charset="-122"/>
              </a:rPr>
              <a:t>a</a:t>
            </a:r>
            <a:r>
              <a:rPr lang="en-US" altLang="zh-CN" sz="2100" b="1" baseline="30000" dirty="0" smtClean="0">
                <a:latin typeface="+mn-lt"/>
                <a:ea typeface="黑体" panose="02010609060101010101" pitchFamily="2" charset="-122"/>
              </a:rPr>
              <a:t>2</a:t>
            </a:r>
            <a:r>
              <a:rPr lang="zh-CN" altLang="en-US" sz="2100" b="1" dirty="0">
                <a:latin typeface="+mn-lt"/>
                <a:ea typeface="黑体" panose="02010609060101010101" pitchFamily="2" charset="-122"/>
              </a:rPr>
              <a:t>＋</a:t>
            </a:r>
            <a:r>
              <a:rPr lang="en-US" altLang="zh-CN" sz="2100" b="1" dirty="0" smtClean="0">
                <a:latin typeface="+mn-lt"/>
                <a:ea typeface="黑体" panose="02010609060101010101" pitchFamily="2" charset="-122"/>
              </a:rPr>
              <a:t>4)</a:t>
            </a:r>
            <a:r>
              <a:rPr lang="en-US" altLang="zh-CN" sz="2100" b="1" baseline="30000" dirty="0" smtClean="0"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100" b="1" dirty="0" smtClean="0">
                <a:latin typeface="+mn-lt"/>
                <a:ea typeface="黑体" panose="02010609060101010101" pitchFamily="2" charset="-122"/>
              </a:rPr>
              <a:t>–(4</a:t>
            </a:r>
            <a:r>
              <a:rPr lang="en-US" altLang="zh-CN" sz="2100" b="1" i="1" dirty="0" smtClean="0">
                <a:latin typeface="+mn-lt"/>
                <a:ea typeface="黑体" panose="02010609060101010101" pitchFamily="2" charset="-122"/>
              </a:rPr>
              <a:t>a</a:t>
            </a:r>
            <a:r>
              <a:rPr lang="en-US" altLang="zh-CN" sz="2100" b="1" dirty="0" smtClean="0">
                <a:latin typeface="+mn-lt"/>
                <a:ea typeface="黑体" panose="02010609060101010101" pitchFamily="2" charset="-122"/>
              </a:rPr>
              <a:t>)</a:t>
            </a:r>
            <a:r>
              <a:rPr lang="en-US" altLang="zh-CN" sz="2100" b="1" baseline="30000" dirty="0" smtClean="0">
                <a:latin typeface="+mn-lt"/>
                <a:ea typeface="黑体" panose="02010609060101010101" pitchFamily="2" charset="-122"/>
              </a:rPr>
              <a:t>2</a:t>
            </a:r>
            <a:endParaRPr lang="en-US" altLang="zh-CN" sz="2100" b="1" baseline="30000" dirty="0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817813" y="4170363"/>
            <a:ext cx="200407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dirty="0" smtClean="0">
                <a:latin typeface="+mn-lt"/>
                <a:ea typeface="黑体" panose="02010609060101010101" pitchFamily="2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a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＋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a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–2)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grpSp>
        <p:nvGrpSpPr>
          <p:cNvPr id="2" name="组合 9"/>
          <p:cNvGrpSpPr/>
          <p:nvPr/>
        </p:nvGrpSpPr>
        <p:grpSpPr bwMode="auto">
          <a:xfrm>
            <a:off x="5392738" y="519113"/>
            <a:ext cx="2149475" cy="1027112"/>
            <a:chOff x="8926" y="1091"/>
            <a:chExt cx="4510" cy="2154"/>
          </a:xfrm>
        </p:grpSpPr>
        <p:sp>
          <p:nvSpPr>
            <p:cNvPr id="88072" name="云形标注 7"/>
            <p:cNvSpPr>
              <a:spLocks noChangeArrowheads="1"/>
            </p:cNvSpPr>
            <p:nvPr/>
          </p:nvSpPr>
          <p:spPr bwMode="auto">
            <a:xfrm>
              <a:off x="8926" y="1091"/>
              <a:ext cx="4510" cy="2154"/>
            </a:xfrm>
            <a:prstGeom prst="cloudCallout">
              <a:avLst>
                <a:gd name="adj1" fmla="val -140486"/>
                <a:gd name="adj2" fmla="val 35097"/>
              </a:avLst>
            </a:prstGeom>
            <a:solidFill>
              <a:srgbClr val="FFFFC5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endParaRPr lang="zh-CN" altLang="en-US" sz="100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88073" name="文本框 8"/>
            <p:cNvSpPr txBox="1">
              <a:spLocks noChangeArrowheads="1"/>
            </p:cNvSpPr>
            <p:nvPr/>
          </p:nvSpPr>
          <p:spPr bwMode="auto">
            <a:xfrm>
              <a:off x="9463" y="1223"/>
              <a:ext cx="3650" cy="19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1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有公因式要先提</a:t>
              </a:r>
              <a:r>
                <a:rPr lang="zh-CN" altLang="en-US" sz="2100" b="1" dirty="0" smtClean="0">
                  <a:solidFill>
                    <a:srgbClr val="0000FF"/>
                  </a:solidFill>
                  <a:latin typeface="宋体" panose="02010600030101010101" pitchFamily="2" charset="-122"/>
                </a:rPr>
                <a:t>公因式</a:t>
              </a:r>
              <a:r>
                <a:rPr lang="en-US" altLang="zh-CN" sz="2100" b="1" dirty="0" smtClean="0">
                  <a:solidFill>
                    <a:srgbClr val="0000FF"/>
                  </a:solidFill>
                  <a:latin typeface="宋体" panose="02010600030101010101" pitchFamily="2" charset="-122"/>
                </a:rPr>
                <a:t>.</a:t>
              </a:r>
              <a:endPara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8" name="组合 10"/>
          <p:cNvGrpSpPr/>
          <p:nvPr/>
        </p:nvGrpSpPr>
        <p:grpSpPr bwMode="auto">
          <a:xfrm>
            <a:off x="5392738" y="1739899"/>
            <a:ext cx="3246437" cy="1851025"/>
            <a:chOff x="8926" y="1091"/>
            <a:chExt cx="5780" cy="3174"/>
          </a:xfrm>
        </p:grpSpPr>
        <p:sp>
          <p:nvSpPr>
            <p:cNvPr id="88075" name="云形标注 11"/>
            <p:cNvSpPr>
              <a:spLocks noChangeArrowheads="1"/>
            </p:cNvSpPr>
            <p:nvPr/>
          </p:nvSpPr>
          <p:spPr bwMode="auto">
            <a:xfrm>
              <a:off x="8926" y="1091"/>
              <a:ext cx="5780" cy="3174"/>
            </a:xfrm>
            <a:prstGeom prst="cloudCallout">
              <a:avLst>
                <a:gd name="adj1" fmla="val -67921"/>
                <a:gd name="adj2" fmla="val 82861"/>
              </a:avLst>
            </a:prstGeom>
            <a:solidFill>
              <a:srgbClr val="FFFFC5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endParaRPr lang="zh-CN" altLang="en-US" sz="100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88076" name="文本框 12"/>
            <p:cNvSpPr txBox="1">
              <a:spLocks noChangeArrowheads="1"/>
            </p:cNvSpPr>
            <p:nvPr/>
          </p:nvSpPr>
          <p:spPr bwMode="auto">
            <a:xfrm>
              <a:off x="9463" y="1572"/>
              <a:ext cx="4966" cy="2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100" b="1" dirty="0">
                  <a:solidFill>
                    <a:srgbClr val="0000FF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要检查每一个多项式的因</a:t>
              </a:r>
              <a:r>
                <a:rPr lang="zh-CN" altLang="en-US" sz="2100" b="1" dirty="0" smtClean="0">
                  <a:solidFill>
                    <a:srgbClr val="0000FF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式，看</a:t>
              </a:r>
              <a:r>
                <a:rPr lang="zh-CN" altLang="en-US" sz="2100" b="1" dirty="0">
                  <a:solidFill>
                    <a:srgbClr val="0000FF"/>
                  </a:solidFill>
                  <a:latin typeface="宋体" panose="02010600030101010101" pitchFamily="2" charset="-122"/>
                  <a:sym typeface="宋体" panose="02010600030101010101" pitchFamily="2" charset="-122"/>
                </a:rPr>
                <a:t>能否继续分解．</a:t>
              </a:r>
              <a:endPara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8" name="组合 5"/>
          <p:cNvGrpSpPr/>
          <p:nvPr/>
        </p:nvGrpSpPr>
        <p:grpSpPr bwMode="auto">
          <a:xfrm>
            <a:off x="1631" y="-51699"/>
            <a:ext cx="2006600" cy="477838"/>
            <a:chOff x="248" y="45"/>
            <a:chExt cx="3160" cy="752"/>
          </a:xfrm>
        </p:grpSpPr>
        <p:sp>
          <p:nvSpPr>
            <p:cNvPr id="19" name="文本框 15"/>
            <p:cNvSpPr txBox="1">
              <a:spLocks noChangeArrowheads="1"/>
            </p:cNvSpPr>
            <p:nvPr/>
          </p:nvSpPr>
          <p:spPr bwMode="auto">
            <a:xfrm>
              <a:off x="882" y="45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solidFill>
                    <a:prstClr val="black"/>
                  </a:solidFill>
                  <a:latin typeface="+mn-lt"/>
                  <a:cs typeface="Yuanti SC"/>
                </a:rPr>
                <a:t>巩固练习</a:t>
              </a:r>
              <a:endParaRPr lang="zh-CN" altLang="en-US" sz="2500" b="1">
                <a:solidFill>
                  <a:prstClr val="black"/>
                </a:solidFill>
                <a:latin typeface="+mn-lt"/>
                <a:cs typeface="Yuanti SC"/>
              </a:endParaRPr>
            </a:p>
          </p:txBody>
        </p:sp>
        <p:grpSp>
          <p:nvGrpSpPr>
            <p:cNvPr id="20" name="组合 2"/>
            <p:cNvGrpSpPr/>
            <p:nvPr/>
          </p:nvGrpSpPr>
          <p:grpSpPr bwMode="auto">
            <a:xfrm>
              <a:off x="248" y="196"/>
              <a:ext cx="3160" cy="581"/>
              <a:chOff x="248" y="196"/>
              <a:chExt cx="3160" cy="581"/>
            </a:xfrm>
          </p:grpSpPr>
          <p:cxnSp>
            <p:nvCxnSpPr>
              <p:cNvPr id="22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Freeform 74"/>
              <p:cNvSpPr>
                <a:spLocks noChangeAspect="1" noEditPoints="1"/>
              </p:cNvSpPr>
              <p:nvPr/>
            </p:nvSpPr>
            <p:spPr bwMode="auto">
              <a:xfrm>
                <a:off x="339" y="19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734" y="582056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内容占位符 2"/>
          <p:cNvSpPr txBox="1"/>
          <p:nvPr/>
        </p:nvSpPr>
        <p:spPr bwMode="auto">
          <a:xfrm>
            <a:off x="1004888" y="2444749"/>
            <a:ext cx="7148512" cy="96361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>
                <a:latin typeface="+mn-lt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r>
              <a:rPr lang="en-US" altLang="zh-CN" noProof="1" smtClean="0">
                <a:solidFill>
                  <a:srgbClr val="FF0000"/>
                </a:solidFill>
                <a:sym typeface="+mn-ea"/>
              </a:rPr>
              <a:t>2. </a:t>
            </a:r>
            <a:r>
              <a:rPr lang="zh-CN" altLang="en-US" noProof="1" smtClean="0">
                <a:sym typeface="+mn-ea"/>
              </a:rPr>
              <a:t>能</a:t>
            </a:r>
            <a:r>
              <a:rPr lang="zh-CN" altLang="en-US" noProof="1">
                <a:sym typeface="+mn-ea"/>
              </a:rPr>
              <a:t>较熟练地运用</a:t>
            </a:r>
            <a:r>
              <a:rPr lang="zh-CN" altLang="en-US" noProof="1">
                <a:solidFill>
                  <a:srgbClr val="FF0000"/>
                </a:solidFill>
                <a:sym typeface="+mn-ea"/>
              </a:rPr>
              <a:t>完全平方公式</a:t>
            </a:r>
            <a:r>
              <a:rPr lang="zh-CN" altLang="en-US" noProof="1">
                <a:sym typeface="+mn-ea"/>
              </a:rPr>
              <a:t>分解因式．</a:t>
            </a:r>
            <a:endParaRPr lang="zh-CN" altLang="en-US" noProof="1">
              <a:sym typeface="+mn-ea"/>
            </a:endParaRPr>
          </a:p>
        </p:txBody>
      </p:sp>
      <p:sp>
        <p:nvSpPr>
          <p:cNvPr id="33796" name="矩形 11"/>
          <p:cNvSpPr>
            <a:spLocks noChangeArrowheads="1"/>
          </p:cNvSpPr>
          <p:nvPr/>
        </p:nvSpPr>
        <p:spPr bwMode="auto">
          <a:xfrm>
            <a:off x="617538" y="3657601"/>
            <a:ext cx="7078662" cy="9715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理</a:t>
            </a:r>
            <a:r>
              <a:rPr lang="zh-CN" altLang="zh-CN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解</a:t>
            </a:r>
            <a:r>
              <a:rPr lang="zh-CN" altLang="zh-CN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完全平方公式</a:t>
            </a:r>
            <a:r>
              <a:rPr lang="zh-CN" altLang="zh-CN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的特点</a:t>
            </a:r>
            <a:r>
              <a:rPr lang="zh-CN" altLang="zh-CN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．</a:t>
            </a:r>
            <a:endParaRPr lang="zh-CN" altLang="en-US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15" name="直线连接符 14"/>
          <p:cNvCxnSpPr/>
          <p:nvPr/>
        </p:nvCxnSpPr>
        <p:spPr>
          <a:xfrm>
            <a:off x="1588" y="434975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9637" name="文本框 18"/>
          <p:cNvSpPr txBox="1">
            <a:spLocks noChangeArrowheads="1"/>
          </p:cNvSpPr>
          <p:nvPr/>
        </p:nvSpPr>
        <p:spPr bwMode="auto">
          <a:xfrm>
            <a:off x="552450" y="-3175"/>
            <a:ext cx="1466850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500" b="1">
                <a:solidFill>
                  <a:prstClr val="black"/>
                </a:solidFill>
                <a:latin typeface="宋体" panose="02010600030101010101" pitchFamily="2" charset="-122"/>
                <a:cs typeface="Yuanti SC"/>
              </a:rPr>
              <a:t>素养目标</a:t>
            </a:r>
            <a:endParaRPr lang="zh-CN" altLang="en-US" sz="2500" b="1">
              <a:solidFill>
                <a:prstClr val="black"/>
              </a:solidFill>
              <a:latin typeface="宋体" panose="02010600030101010101" pitchFamily="2" charset="-122"/>
              <a:cs typeface="Yuanti SC"/>
            </a:endParaRPr>
          </a:p>
        </p:txBody>
      </p:sp>
      <p:sp>
        <p:nvSpPr>
          <p:cNvPr id="17" name="Freeform 74"/>
          <p:cNvSpPr>
            <a:spLocks noChangeAspect="1" noEditPoints="1"/>
          </p:cNvSpPr>
          <p:nvPr/>
        </p:nvSpPr>
        <p:spPr bwMode="auto">
          <a:xfrm>
            <a:off x="157163" y="71438"/>
            <a:ext cx="360362" cy="319087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en-US" sz="25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59399" name="文本框 1"/>
          <p:cNvSpPr txBox="1">
            <a:spLocks noChangeArrowheads="1"/>
          </p:cNvSpPr>
          <p:nvPr/>
        </p:nvSpPr>
        <p:spPr bwMode="auto">
          <a:xfrm>
            <a:off x="1395413" y="866061"/>
            <a:ext cx="7021707" cy="13031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>
                <a:latin typeface="+mn-lt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r>
              <a:rPr lang="en-US" altLang="zh-CN" dirty="0" smtClean="0">
                <a:solidFill>
                  <a:srgbClr val="FF0000"/>
                </a:solidFill>
                <a:sym typeface="微软雅黑" panose="020B0503020204020204" pitchFamily="34" charset="-122"/>
              </a:rPr>
              <a:t>3. </a:t>
            </a:r>
            <a:r>
              <a:rPr lang="zh-CN" altLang="en-US" dirty="0" smtClean="0">
                <a:sym typeface="微软雅黑" panose="020B0503020204020204" pitchFamily="34" charset="-122"/>
              </a:rPr>
              <a:t>能</a:t>
            </a:r>
            <a:r>
              <a:rPr lang="zh-CN" altLang="en-US" dirty="0">
                <a:sym typeface="微软雅黑" panose="020B0503020204020204" pitchFamily="34" charset="-122"/>
              </a:rPr>
              <a:t>综合运用</a:t>
            </a:r>
            <a:r>
              <a:rPr lang="zh-CN" altLang="en-US" dirty="0">
                <a:solidFill>
                  <a:srgbClr val="FF0000"/>
                </a:solidFill>
                <a:sym typeface="微软雅黑" panose="020B0503020204020204" pitchFamily="34" charset="-122"/>
              </a:rPr>
              <a:t>提公因式</a:t>
            </a:r>
            <a:r>
              <a:rPr lang="zh-CN" altLang="en-US" dirty="0">
                <a:sym typeface="微软雅黑" panose="020B0503020204020204" pitchFamily="34" charset="-122"/>
              </a:rPr>
              <a:t>、</a:t>
            </a:r>
            <a:r>
              <a:rPr lang="zh-CN" altLang="en-US" dirty="0">
                <a:solidFill>
                  <a:srgbClr val="FF0000"/>
                </a:solidFill>
                <a:sym typeface="微软雅黑" panose="020B0503020204020204" pitchFamily="34" charset="-122"/>
              </a:rPr>
              <a:t>完全平方公式</a:t>
            </a:r>
            <a:r>
              <a:rPr lang="zh-CN" altLang="en-US" dirty="0">
                <a:sym typeface="微软雅黑" panose="020B0503020204020204" pitchFamily="34" charset="-122"/>
              </a:rPr>
              <a:t>分解因式这两种方法进行求值和证明．</a:t>
            </a:r>
            <a:endParaRPr lang="zh-CN" altLang="en-US" dirty="0">
              <a:sym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90899" y="780562"/>
            <a:ext cx="8102104" cy="3907036"/>
            <a:chOff x="-38068" y="275737"/>
            <a:chExt cx="8102104" cy="3907036"/>
          </a:xfrm>
        </p:grpSpPr>
        <p:grpSp>
          <p:nvGrpSpPr>
            <p:cNvPr id="13" name="组合 14"/>
            <p:cNvGrpSpPr/>
            <p:nvPr/>
          </p:nvGrpSpPr>
          <p:grpSpPr>
            <a:xfrm>
              <a:off x="-38068" y="427113"/>
              <a:ext cx="8101822" cy="3745028"/>
              <a:chOff x="224" y="-313"/>
              <a:chExt cx="14395" cy="7760"/>
            </a:xfrm>
          </p:grpSpPr>
          <p:sp>
            <p:nvSpPr>
              <p:cNvPr id="19" name="直接箭头连接符 18"/>
              <p:cNvSpPr/>
              <p:nvPr/>
            </p:nvSpPr>
            <p:spPr>
              <a:xfrm flipV="1">
                <a:off x="224" y="7447"/>
                <a:ext cx="13041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0" name="肘形连接符 19"/>
              <p:cNvSpPr/>
              <p:nvPr/>
            </p:nvSpPr>
            <p:spPr>
              <a:xfrm rot="5400000" flipH="1" flipV="1">
                <a:off x="11555" y="2126"/>
                <a:ext cx="5504" cy="625"/>
              </a:xfrm>
              <a:prstGeom prst="bentConnector3">
                <a:avLst>
                  <a:gd name="adj1" fmla="val 4859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4" name="直接连接符 13"/>
            <p:cNvCxnSpPr/>
            <p:nvPr/>
          </p:nvCxnSpPr>
          <p:spPr bwMode="auto">
            <a:xfrm flipV="1">
              <a:off x="7301728" y="3056908"/>
              <a:ext cx="0" cy="1125865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 bwMode="auto">
            <a:xfrm>
              <a:off x="7273119" y="3056908"/>
              <a:ext cx="442131" cy="0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箭头连接符 17"/>
            <p:cNvCxnSpPr/>
            <p:nvPr/>
          </p:nvCxnSpPr>
          <p:spPr>
            <a:xfrm flipV="1">
              <a:off x="8064036" y="275737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33796" grpId="0" animBg="1"/>
      <p:bldP spid="5939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Text Box 2"/>
          <p:cNvSpPr txBox="1">
            <a:spLocks noChangeArrowheads="1"/>
          </p:cNvSpPr>
          <p:nvPr/>
        </p:nvSpPr>
        <p:spPr bwMode="auto">
          <a:xfrm>
            <a:off x="914400" y="1014413"/>
            <a:ext cx="5742736" cy="1865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4  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把下列完全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平方式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分解因式：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         (1)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100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–2×100×99+99²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；</a:t>
            </a:r>
            <a:endParaRPr lang="zh-CN" altLang="en-US" sz="2400" b="1" dirty="0">
              <a:solidFill>
                <a:prstClr val="black"/>
              </a:solidFill>
              <a:latin typeface="+mn-lt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         (2)34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＋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34×32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＋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16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1306513" y="2655888"/>
            <a:ext cx="382270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1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</a:t>
            </a: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(1)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=(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100–99)²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7411" name="文本框 2"/>
          <p:cNvSpPr txBox="1">
            <a:spLocks noChangeArrowheads="1"/>
          </p:cNvSpPr>
          <p:nvPr/>
        </p:nvSpPr>
        <p:spPr bwMode="auto">
          <a:xfrm>
            <a:off x="2203450" y="3678238"/>
            <a:ext cx="247535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(2)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  <a:r>
              <a:rPr lang="zh-CN" altLang="en-US" sz="21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(34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16)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89092" name="组合 3"/>
          <p:cNvGrpSpPr/>
          <p:nvPr/>
        </p:nvGrpSpPr>
        <p:grpSpPr bwMode="auto">
          <a:xfrm>
            <a:off x="5570538" y="1284288"/>
            <a:ext cx="2722562" cy="1371600"/>
            <a:chOff x="8651" y="1316"/>
            <a:chExt cx="5717" cy="2881"/>
          </a:xfrm>
        </p:grpSpPr>
        <p:sp>
          <p:nvSpPr>
            <p:cNvPr id="6" name="云形标注 5"/>
            <p:cNvSpPr/>
            <p:nvPr/>
          </p:nvSpPr>
          <p:spPr bwMode="auto">
            <a:xfrm>
              <a:off x="8651" y="1316"/>
              <a:ext cx="5717" cy="2881"/>
            </a:xfrm>
            <a:prstGeom prst="cloudCallout">
              <a:avLst>
                <a:gd name="adj1" fmla="val -74191"/>
                <a:gd name="adj2" fmla="val 115706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en-US" altLang="zh-CN" dirty="0">
                <a:solidFill>
                  <a:srgbClr val="F07474">
                    <a:lumMod val="50000"/>
                  </a:srgbClr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sp>
          <p:nvSpPr>
            <p:cNvPr id="89094" name="文本框 1"/>
            <p:cNvSpPr txBox="1">
              <a:spLocks noChangeArrowheads="1"/>
            </p:cNvSpPr>
            <p:nvPr/>
          </p:nvSpPr>
          <p:spPr bwMode="auto">
            <a:xfrm>
              <a:off x="9418" y="1438"/>
              <a:ext cx="4817" cy="2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b="1" dirty="0" smtClean="0">
                  <a:latin typeface="宋体" panose="02010600030101010101" pitchFamily="2" charset="-122"/>
                  <a:sym typeface="宋体" panose="02010600030101010101" pitchFamily="2" charset="-122"/>
                </a:rPr>
                <a:t>    本题</a:t>
              </a:r>
              <a:r>
                <a:rPr lang="zh-CN" altLang="en-US" b="1" dirty="0">
                  <a:latin typeface="宋体" panose="02010600030101010101" pitchFamily="2" charset="-122"/>
                  <a:sym typeface="宋体" panose="02010600030101010101" pitchFamily="2" charset="-122"/>
                </a:rPr>
                <a:t>利用完全平方公式分解因</a:t>
              </a:r>
              <a:r>
                <a:rPr lang="zh-CN" altLang="en-US" b="1" dirty="0" smtClean="0">
                  <a:latin typeface="宋体" panose="02010600030101010101" pitchFamily="2" charset="-122"/>
                  <a:sym typeface="宋体" panose="02010600030101010101" pitchFamily="2" charset="-122"/>
                </a:rPr>
                <a:t>式，可</a:t>
              </a:r>
              <a:r>
                <a:rPr lang="zh-CN" altLang="en-US" b="1" dirty="0">
                  <a:latin typeface="宋体" panose="02010600030101010101" pitchFamily="2" charset="-122"/>
                  <a:sym typeface="宋体" panose="02010600030101010101" pitchFamily="2" charset="-122"/>
                </a:rPr>
                <a:t>以简化计</a:t>
              </a:r>
              <a:r>
                <a:rPr lang="zh-CN" altLang="en-US" b="1" dirty="0" smtClean="0">
                  <a:latin typeface="宋体" panose="02010600030101010101" pitchFamily="2" charset="-122"/>
                  <a:sym typeface="宋体" panose="02010600030101010101" pitchFamily="2" charset="-122"/>
                </a:rPr>
                <a:t>算</a:t>
              </a:r>
              <a:r>
                <a:rPr lang="en-US" altLang="zh-CN" b="1" dirty="0" smtClean="0">
                  <a:latin typeface="宋体" panose="02010600030101010101" pitchFamily="2" charset="-122"/>
                  <a:sym typeface="宋体" panose="02010600030101010101" pitchFamily="2" charset="-122"/>
                </a:rPr>
                <a:t>.</a:t>
              </a:r>
              <a:endParaRPr lang="zh-CN" altLang="en-US" b="1" dirty="0"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074988" y="3176588"/>
            <a:ext cx="53340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=1.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151188" y="4206875"/>
            <a:ext cx="105092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2500.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89101" name="组合 6"/>
          <p:cNvGrpSpPr/>
          <p:nvPr/>
        </p:nvGrpSpPr>
        <p:grpSpPr bwMode="auto">
          <a:xfrm>
            <a:off x="736600" y="615950"/>
            <a:ext cx="1858963" cy="492125"/>
            <a:chOff x="427462" y="558483"/>
            <a:chExt cx="1858351" cy="491808"/>
          </a:xfrm>
        </p:grpSpPr>
        <p:grpSp>
          <p:nvGrpSpPr>
            <p:cNvPr id="89102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2177459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2507550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2837642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167733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567652" y="-557395"/>
                <a:ext cx="426897" cy="426762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9108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prstClr val="white"/>
                  </a:solidFill>
                </a:rPr>
                <a:t>素养考点 </a:t>
              </a:r>
              <a:r>
                <a:rPr lang="en-US" altLang="zh-CN" sz="2600" b="1" dirty="0">
                  <a:solidFill>
                    <a:prstClr val="white"/>
                  </a:solidFill>
                  <a:latin typeface="+mn-lt"/>
                </a:rPr>
                <a:t>4</a:t>
              </a:r>
              <a:endParaRPr lang="en-US" altLang="zh-CN" sz="2600" b="1" dirty="0">
                <a:solidFill>
                  <a:prstClr val="white"/>
                </a:solidFill>
                <a:latin typeface="+mn-lt"/>
              </a:endParaRPr>
            </a:p>
          </p:txBody>
        </p:sp>
      </p:grpSp>
      <p:sp>
        <p:nvSpPr>
          <p:cNvPr id="89109" name="文本框 3"/>
          <p:cNvSpPr txBox="1">
            <a:spLocks noChangeArrowheads="1"/>
          </p:cNvSpPr>
          <p:nvPr/>
        </p:nvSpPr>
        <p:spPr bwMode="auto">
          <a:xfrm>
            <a:off x="2773363" y="631825"/>
            <a:ext cx="52117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利用完全平方公式进行简便运算</a:t>
            </a:r>
            <a:endParaRPr lang="zh-CN" altLang="en-US" sz="2400" b="1" dirty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7" name="组合 2"/>
          <p:cNvGrpSpPr/>
          <p:nvPr/>
        </p:nvGrpSpPr>
        <p:grpSpPr bwMode="auto">
          <a:xfrm>
            <a:off x="-20128" y="-63252"/>
            <a:ext cx="2006600" cy="477837"/>
            <a:chOff x="123" y="40"/>
            <a:chExt cx="3160" cy="752"/>
          </a:xfrm>
        </p:grpSpPr>
        <p:cxnSp>
          <p:nvCxnSpPr>
            <p:cNvPr id="2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0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9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build="allAtOnce"/>
      <p:bldP spid="17411" grpId="0"/>
      <p:bldP spid="5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4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1543050" y="774700"/>
            <a:ext cx="8485188" cy="3323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 smtClean="0">
                <a:solidFill>
                  <a:srgbClr val="0000FF"/>
                </a:solidFill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ea typeface="楷体" panose="02010609060101010101" pitchFamily="49" charset="-122"/>
              </a:rPr>
              <a:t>计算</a:t>
            </a:r>
            <a:r>
              <a:rPr lang="en-US" altLang="zh-CN" sz="2800" b="1" dirty="0">
                <a:ea typeface="楷体" panose="02010609060101010101" pitchFamily="49" charset="-122"/>
              </a:rPr>
              <a:t>: </a:t>
            </a:r>
            <a:r>
              <a:rPr lang="en-US" altLang="zh-CN" sz="2800" b="1" dirty="0" smtClean="0">
                <a:ea typeface="楷体" panose="02010609060101010101" pitchFamily="49" charset="-122"/>
              </a:rPr>
              <a:t>765</a:t>
            </a:r>
            <a:r>
              <a:rPr lang="en-US" altLang="zh-CN" sz="2800" b="1" baseline="30000" dirty="0" smtClean="0"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ea typeface="楷体" panose="02010609060101010101" pitchFamily="49" charset="-122"/>
              </a:rPr>
              <a:t>×17–235</a:t>
            </a:r>
            <a:r>
              <a:rPr lang="en-US" altLang="zh-CN" sz="2800" b="1" baseline="30000" dirty="0" smtClean="0"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a typeface="楷体" panose="02010609060101010101" pitchFamily="49" charset="-122"/>
              </a:rPr>
              <a:t>×17.</a:t>
            </a:r>
            <a:endParaRPr lang="en-US" altLang="zh-CN" sz="2800" b="1" dirty="0">
              <a:solidFill>
                <a:srgbClr val="0000FF"/>
              </a:solidFill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</a:t>
            </a:r>
            <a:r>
              <a:rPr lang="en-US" altLang="zh-CN" sz="2800" b="1" dirty="0" smtClean="0">
                <a:ea typeface="楷体" panose="02010609060101010101" pitchFamily="49" charset="-122"/>
              </a:rPr>
              <a:t>765</a:t>
            </a:r>
            <a:r>
              <a:rPr lang="en-US" altLang="zh-CN" sz="2800" b="1" baseline="30000" dirty="0" smtClean="0"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ea typeface="楷体" panose="02010609060101010101" pitchFamily="49" charset="-122"/>
              </a:rPr>
              <a:t>×17–235</a:t>
            </a:r>
            <a:r>
              <a:rPr lang="en-US" altLang="zh-CN" sz="2800" b="1" baseline="30000" dirty="0" smtClean="0"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ea typeface="楷体" panose="02010609060101010101" pitchFamily="49" charset="-122"/>
              </a:rPr>
              <a:t>×17</a:t>
            </a:r>
            <a:endParaRPr lang="en-US" altLang="zh-CN" sz="2800" b="1" dirty="0"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         </a:t>
            </a:r>
            <a:r>
              <a:rPr lang="en-US" altLang="zh-CN" sz="2800" b="1" dirty="0"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17 ×(</a:t>
            </a:r>
            <a:r>
              <a:rPr lang="en-US" altLang="zh-CN" sz="28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765</a:t>
            </a:r>
            <a:r>
              <a:rPr lang="en-US" altLang="zh-CN" sz="2800" b="1" baseline="30000" dirty="0" smtClean="0">
                <a:solidFill>
                  <a:srgbClr val="FF0000"/>
                </a:solidFill>
                <a:ea typeface="楷体" panose="02010609060101010101" pitchFamily="49" charset="-122"/>
              </a:rPr>
              <a:t>2 </a:t>
            </a:r>
            <a:r>
              <a:rPr lang="en-US" altLang="zh-CN" sz="28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–235</a:t>
            </a:r>
            <a:r>
              <a:rPr lang="en-US" altLang="zh-CN" sz="2800" b="1" baseline="30000" dirty="0" smtClean="0">
                <a:solidFill>
                  <a:srgbClr val="FF0000"/>
                </a:solidFill>
                <a:ea typeface="楷体" panose="02010609060101010101" pitchFamily="49" charset="-122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)</a:t>
            </a:r>
            <a:endParaRPr lang="en-US" altLang="zh-CN" sz="2800" b="1" dirty="0" smtClean="0">
              <a:solidFill>
                <a:srgbClr val="FF0000"/>
              </a:solidFill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        </a:t>
            </a:r>
            <a:r>
              <a:rPr lang="en-US" altLang="zh-CN" sz="2800" b="1" dirty="0"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17 ×(</a:t>
            </a:r>
            <a:r>
              <a:rPr lang="en-US" altLang="zh-CN" sz="28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765+235)(765 –235)</a:t>
            </a:r>
            <a:endParaRPr lang="en-US" altLang="zh-CN" sz="2800" b="1" dirty="0">
              <a:solidFill>
                <a:srgbClr val="FF0000"/>
              </a:solidFill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         </a:t>
            </a:r>
            <a:r>
              <a:rPr lang="en-US" altLang="zh-CN" sz="2800" b="1" dirty="0">
                <a:ea typeface="楷体" panose="02010609060101010101" pitchFamily="49" charset="-122"/>
              </a:rPr>
              <a:t>=17 ×1 000 ×</a:t>
            </a:r>
            <a:r>
              <a:rPr lang="en-US" altLang="zh-CN" sz="2800" b="1" dirty="0" smtClean="0">
                <a:ea typeface="楷体" panose="02010609060101010101" pitchFamily="49" charset="-122"/>
              </a:rPr>
              <a:t>530=</a:t>
            </a:r>
            <a:r>
              <a:rPr lang="en-US" altLang="zh-CN" sz="28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9010000</a:t>
            </a:r>
            <a:r>
              <a:rPr lang="en-US" altLang="zh-CN" sz="2800" b="1" dirty="0">
                <a:solidFill>
                  <a:srgbClr val="FF0000"/>
                </a:solidFill>
                <a:ea typeface="楷体" panose="02010609060101010101" pitchFamily="49" charset="-122"/>
              </a:rPr>
              <a:t>.</a:t>
            </a:r>
            <a:endParaRPr lang="en-US" altLang="zh-CN" sz="28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grpSp>
        <p:nvGrpSpPr>
          <p:cNvPr id="7" name="组合 5"/>
          <p:cNvGrpSpPr/>
          <p:nvPr/>
        </p:nvGrpSpPr>
        <p:grpSpPr bwMode="auto">
          <a:xfrm>
            <a:off x="1631" y="-51699"/>
            <a:ext cx="2006600" cy="477838"/>
            <a:chOff x="248" y="45"/>
            <a:chExt cx="3160" cy="752"/>
          </a:xfrm>
        </p:grpSpPr>
        <p:sp>
          <p:nvSpPr>
            <p:cNvPr id="8" name="文本框 15"/>
            <p:cNvSpPr txBox="1">
              <a:spLocks noChangeArrowheads="1"/>
            </p:cNvSpPr>
            <p:nvPr/>
          </p:nvSpPr>
          <p:spPr bwMode="auto">
            <a:xfrm>
              <a:off x="882" y="45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0" name="组合 2"/>
            <p:cNvGrpSpPr/>
            <p:nvPr/>
          </p:nvGrpSpPr>
          <p:grpSpPr bwMode="auto">
            <a:xfrm>
              <a:off x="248" y="196"/>
              <a:ext cx="3160" cy="581"/>
              <a:chOff x="248" y="196"/>
              <a:chExt cx="3160" cy="581"/>
            </a:xfrm>
          </p:grpSpPr>
          <p:cxnSp>
            <p:nvCxnSpPr>
              <p:cNvPr id="11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Freeform 74"/>
              <p:cNvSpPr>
                <a:spLocks noChangeAspect="1" noEditPoints="1"/>
              </p:cNvSpPr>
              <p:nvPr/>
            </p:nvSpPr>
            <p:spPr bwMode="auto">
              <a:xfrm>
                <a:off x="339" y="19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600" y="914853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1"/>
          <p:cNvSpPr>
            <a:spLocks noChangeArrowheads="1"/>
          </p:cNvSpPr>
          <p:nvPr/>
        </p:nvSpPr>
        <p:spPr bwMode="auto">
          <a:xfrm>
            <a:off x="777875" y="1167924"/>
            <a:ext cx="8173528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例</a:t>
            </a:r>
            <a:r>
              <a:rPr lang="en-US" altLang="zh-CN" sz="2800" b="1" dirty="0">
                <a:solidFill>
                  <a:srgbClr val="0000FF"/>
                </a:solidFill>
                <a:latin typeface="+mn-lt"/>
              </a:rPr>
              <a:t>5</a:t>
            </a:r>
            <a:r>
              <a:rPr lang="en-US" altLang="zh-CN" sz="2800" b="1" dirty="0">
                <a:solidFill>
                  <a:srgbClr val="0000FF"/>
                </a:solidFill>
                <a:latin typeface="+mn-lt"/>
                <a:sym typeface="Franklin Gothic Book" panose="020B0503020102020204" pitchFamily="34" charset="0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Franklin Gothic Book" panose="020B0503020102020204" pitchFamily="34" charset="0"/>
              </a:rPr>
              <a:t>已知</a:t>
            </a:r>
            <a:r>
              <a:rPr lang="en-US" altLang="zh-CN" sz="28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Franklin Gothic Book" panose="020B0503020102020204" pitchFamily="34" charset="0"/>
              </a:rPr>
              <a:t>:</a:t>
            </a:r>
            <a:r>
              <a:rPr lang="en-US" altLang="zh-CN" sz="28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Franklin Gothic Book" panose="020B0503020102020204" pitchFamily="34" charset="0"/>
              </a:rPr>
              <a:t>a</a:t>
            </a:r>
            <a:r>
              <a:rPr lang="en-US" altLang="zh-CN" sz="2800" b="1" baseline="30000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Franklin Gothic Book" panose="020B0503020102020204" pitchFamily="34" charset="0"/>
              </a:rPr>
              <a:t>2</a:t>
            </a:r>
            <a:r>
              <a:rPr lang="en-US" altLang="zh-CN" sz="28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Franklin Gothic Book" panose="020B0503020102020204" pitchFamily="34" charset="0"/>
              </a:rPr>
              <a:t>+</a:t>
            </a:r>
            <a:r>
              <a:rPr lang="en-US" altLang="zh-CN" sz="28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Franklin Gothic Book" panose="020B0503020102020204" pitchFamily="34" charset="0"/>
              </a:rPr>
              <a:t>b</a:t>
            </a:r>
            <a:r>
              <a:rPr lang="en-US" altLang="zh-CN" sz="2800" b="1" baseline="30000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Franklin Gothic Book" panose="020B0503020102020204" pitchFamily="34" charset="0"/>
              </a:rPr>
              <a:t>2</a:t>
            </a:r>
            <a:r>
              <a:rPr lang="en-US" altLang="zh-CN" sz="28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Franklin Gothic Book" panose="020B0503020102020204" pitchFamily="34" charset="0"/>
              </a:rPr>
              <a:t>+2</a:t>
            </a:r>
            <a:r>
              <a:rPr lang="en-US" altLang="zh-CN" sz="28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Franklin Gothic Book" panose="020B0503020102020204" pitchFamily="34" charset="0"/>
              </a:rPr>
              <a:t>a</a:t>
            </a:r>
            <a:r>
              <a:rPr lang="en-US" altLang="zh-CN" sz="28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Franklin Gothic Book" panose="020B0503020102020204" pitchFamily="34" charset="0"/>
              </a:rPr>
              <a:t>–4</a:t>
            </a:r>
            <a:r>
              <a:rPr lang="en-US" altLang="zh-CN" sz="28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Franklin Gothic Book" panose="020B0503020102020204" pitchFamily="34" charset="0"/>
              </a:rPr>
              <a:t>b</a:t>
            </a:r>
            <a:r>
              <a:rPr lang="en-US" altLang="zh-CN" sz="28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Franklin Gothic Book" panose="020B0503020102020204" pitchFamily="34" charset="0"/>
              </a:rPr>
              <a:t>+5=0</a:t>
            </a:r>
            <a:r>
              <a:rPr lang="zh-CN" altLang="en-US" sz="28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Franklin Gothic Book" panose="020B0503020102020204" pitchFamily="34" charset="0"/>
              </a:rPr>
              <a:t>，求</a:t>
            </a:r>
            <a:r>
              <a:rPr lang="en-US" altLang="zh-CN" sz="28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Franklin Gothic Book" panose="020B0503020102020204" pitchFamily="34" charset="0"/>
              </a:rPr>
              <a:t>2</a:t>
            </a:r>
            <a:r>
              <a:rPr lang="en-US" altLang="zh-CN" sz="28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Franklin Gothic Book" panose="020B0503020102020204" pitchFamily="34" charset="0"/>
              </a:rPr>
              <a:t>a</a:t>
            </a:r>
            <a:r>
              <a:rPr lang="en-US" altLang="zh-CN" sz="2800" b="1" baseline="30000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Franklin Gothic Book" panose="020B0503020102020204" pitchFamily="34" charset="0"/>
              </a:rPr>
              <a:t>2</a:t>
            </a:r>
            <a:r>
              <a:rPr lang="en-US" altLang="zh-CN" sz="28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Franklin Gothic Book" panose="020B0503020102020204" pitchFamily="34" charset="0"/>
              </a:rPr>
              <a:t>+4</a:t>
            </a:r>
            <a:r>
              <a:rPr lang="en-US" altLang="zh-CN" sz="2800" b="1" i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Franklin Gothic Book" panose="020B0503020102020204" pitchFamily="34" charset="0"/>
              </a:rPr>
              <a:t>b</a:t>
            </a:r>
            <a:r>
              <a:rPr lang="en-US" altLang="zh-CN" sz="28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Franklin Gothic Book" panose="020B0503020102020204" pitchFamily="34" charset="0"/>
              </a:rPr>
              <a:t>–3</a:t>
            </a:r>
            <a:r>
              <a:rPr lang="zh-CN" altLang="en-US" sz="28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Franklin Gothic Book" panose="020B0503020102020204" pitchFamily="34" charset="0"/>
              </a:rPr>
              <a:t>的</a:t>
            </a:r>
            <a:r>
              <a:rPr lang="zh-CN" altLang="en-US" sz="28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Franklin Gothic Book" panose="020B0503020102020204" pitchFamily="34" charset="0"/>
              </a:rPr>
              <a:t>值</a:t>
            </a:r>
            <a:r>
              <a:rPr lang="en-US" altLang="zh-CN" sz="28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  <a:sym typeface="Franklin Gothic Book" panose="020B0503020102020204" pitchFamily="34" charset="0"/>
              </a:rPr>
              <a:t>.</a:t>
            </a:r>
            <a:endParaRPr lang="zh-CN" altLang="en-US" sz="3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91141" name="矩形 6"/>
          <p:cNvSpPr>
            <a:spLocks noChangeArrowheads="1"/>
          </p:cNvSpPr>
          <p:nvPr/>
        </p:nvSpPr>
        <p:spPr bwMode="auto">
          <a:xfrm>
            <a:off x="777875" y="2060579"/>
            <a:ext cx="7457281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提示：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sym typeface="宋体" panose="02010600030101010101" pitchFamily="2" charset="-122"/>
              </a:rPr>
              <a:t>从已知条件可以看出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sym typeface="Gulim" panose="020B0600000101010101" pitchFamily="34" charset="-127"/>
              </a:rPr>
              <a:t>，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+</a:t>
            </a:r>
            <a:r>
              <a:rPr lang="en-US" altLang="zh-CN" sz="2400" b="1" i="1" dirty="0" smtClean="0">
                <a:solidFill>
                  <a:srgbClr val="3D10E0"/>
                </a:solidFill>
                <a:latin typeface="+mn-lt"/>
              </a:rPr>
              <a:t>b</a:t>
            </a:r>
            <a:r>
              <a:rPr lang="en-US" altLang="zh-CN" sz="2400" b="1" baseline="30000" dirty="0" smtClean="0">
                <a:solidFill>
                  <a:srgbClr val="3D10E0"/>
                </a:solidFill>
                <a:latin typeface="+mn-lt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+2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</a:t>
            </a:r>
            <a:r>
              <a:rPr lang="en-US" altLang="zh-CN" sz="2400" b="1" dirty="0" smtClean="0">
                <a:solidFill>
                  <a:srgbClr val="3D10E0"/>
                </a:solidFill>
                <a:latin typeface="+mn-lt"/>
              </a:rPr>
              <a:t>4</a:t>
            </a:r>
            <a:r>
              <a:rPr lang="en-US" altLang="zh-CN" sz="2400" b="1" i="1" dirty="0" smtClean="0">
                <a:solidFill>
                  <a:srgbClr val="3D10E0"/>
                </a:solidFill>
                <a:latin typeface="+mn-lt"/>
              </a:rPr>
              <a:t>b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</a:rPr>
              <a:t>+5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sym typeface="宋体" panose="02010600030101010101" pitchFamily="2" charset="-122"/>
              </a:rPr>
              <a:t>与完全平方式有很大的相似性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sym typeface="宋体" panose="02010600030101010101" pitchFamily="2" charset="-122"/>
              </a:rPr>
              <a:t>(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sym typeface="宋体" panose="02010600030101010101" pitchFamily="2" charset="-122"/>
              </a:rPr>
              <a:t>颜色相同的项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sym typeface="宋体" panose="02010600030101010101" pitchFamily="2" charset="-122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sym typeface="宋体" panose="02010600030101010101" pitchFamily="2" charset="-122"/>
              </a:rPr>
              <a:t>，因此可通过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凑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宋体" panose="02010600030101010101" pitchFamily="2" charset="-122"/>
              </a:rPr>
              <a:t>”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sym typeface="宋体" panose="02010600030101010101" pitchFamily="2" charset="-122"/>
              </a:rPr>
              <a:t>成完全平方式的方法，将已知条件转化成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非负数之和等于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sym typeface="微软雅黑" panose="020B0503020204020204" pitchFamily="34" charset="-122"/>
              </a:rPr>
              <a:t>0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sym typeface="宋体" panose="02010600030101010101" pitchFamily="2" charset="-122"/>
              </a:rPr>
              <a:t>的形式，从而利用非负数的性质来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sym typeface="宋体" panose="02010600030101010101" pitchFamily="2" charset="-122"/>
              </a:rPr>
              <a:t>求解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sym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prstClr val="black"/>
              </a:solidFill>
              <a:latin typeface="+mn-lt"/>
            </a:endParaRPr>
          </a:p>
        </p:txBody>
      </p:sp>
      <p:grpSp>
        <p:nvGrpSpPr>
          <p:cNvPr id="92168" name="组合 6"/>
          <p:cNvGrpSpPr/>
          <p:nvPr/>
        </p:nvGrpSpPr>
        <p:grpSpPr bwMode="auto">
          <a:xfrm>
            <a:off x="736600" y="615950"/>
            <a:ext cx="1858963" cy="492125"/>
            <a:chOff x="427462" y="558483"/>
            <a:chExt cx="1858351" cy="491808"/>
          </a:xfrm>
        </p:grpSpPr>
        <p:grpSp>
          <p:nvGrpSpPr>
            <p:cNvPr id="92169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2177459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2507550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2837642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167733" y="-557395"/>
                <a:ext cx="426897" cy="426762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567652" y="-557395"/>
                <a:ext cx="426897" cy="426762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2175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prstClr val="white"/>
                  </a:solidFill>
                </a:rPr>
                <a:t>素养考点 </a:t>
              </a:r>
              <a:r>
                <a:rPr lang="en-US" altLang="zh-CN" sz="2600" b="1" dirty="0">
                  <a:solidFill>
                    <a:prstClr val="white"/>
                  </a:solidFill>
                  <a:latin typeface="+mn-lt"/>
                </a:rPr>
                <a:t>5</a:t>
              </a:r>
              <a:endParaRPr lang="en-US" altLang="zh-CN" sz="2600" b="1" dirty="0">
                <a:solidFill>
                  <a:prstClr val="white"/>
                </a:solidFill>
                <a:latin typeface="+mn-lt"/>
              </a:endParaRPr>
            </a:p>
          </p:txBody>
        </p:sp>
      </p:grpSp>
      <p:sp>
        <p:nvSpPr>
          <p:cNvPr id="92176" name="文本框 11"/>
          <p:cNvSpPr txBox="1">
            <a:spLocks noChangeArrowheads="1"/>
          </p:cNvSpPr>
          <p:nvPr/>
        </p:nvSpPr>
        <p:spPr bwMode="auto">
          <a:xfrm>
            <a:off x="2595563" y="615950"/>
            <a:ext cx="54832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利用完全平方公式和非负性求字母的值</a:t>
            </a:r>
            <a:endParaRPr lang="zh-CN" altLang="en-US" sz="2400" b="1" dirty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8" name="组合 2"/>
          <p:cNvGrpSpPr/>
          <p:nvPr/>
        </p:nvGrpSpPr>
        <p:grpSpPr bwMode="auto">
          <a:xfrm>
            <a:off x="-20128" y="-63252"/>
            <a:ext cx="2006600" cy="477837"/>
            <a:chOff x="123" y="40"/>
            <a:chExt cx="3160" cy="752"/>
          </a:xfrm>
        </p:grpSpPr>
        <p:cxnSp>
          <p:nvCxnSpPr>
            <p:cNvPr id="19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" dur="1000"/>
                                        <p:tgtEl>
                                          <p:spTgt spid="91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1" grpId="0" bldLvl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6102" y="1079367"/>
            <a:ext cx="3725497" cy="3383017"/>
          </a:xfrm>
          <a:prstGeom prst="rect">
            <a:avLst/>
          </a:prstGeom>
        </p:spPr>
      </p:pic>
      <p:sp>
        <p:nvSpPr>
          <p:cNvPr id="92162" name="Rectangle 1"/>
          <p:cNvSpPr>
            <a:spLocks noChangeArrowheads="1"/>
          </p:cNvSpPr>
          <p:nvPr/>
        </p:nvSpPr>
        <p:spPr bwMode="auto">
          <a:xfrm>
            <a:off x="587567" y="750642"/>
            <a:ext cx="6697662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  <a:sym typeface="Franklin Gothic Book" panose="020B0503020102020204" pitchFamily="34" charset="0"/>
              </a:rPr>
              <a:t>解：</a:t>
            </a:r>
            <a:r>
              <a:rPr lang="zh-CN" altLang="en-US"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  <a:sym typeface="Franklin Gothic Book" panose="020B0503020102020204" pitchFamily="34" charset="0"/>
              </a:rPr>
              <a:t>由已知可</a:t>
            </a:r>
            <a:r>
              <a:rPr lang="zh-CN" altLang="en-US" sz="2400" b="1" dirty="0" smtClean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  <a:sym typeface="Franklin Gothic Book" panose="020B0503020102020204" pitchFamily="34" charset="0"/>
              </a:rPr>
              <a:t>得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sym typeface="Franklin Gothic Book" panose="020B0503020102020204" pitchFamily="34" charset="0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Franklin Gothic Book" panose="020B0503020102020204" pitchFamily="34" charset="0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Franklin Gothic Book" panose="020B0503020102020204" pitchFamily="34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Franklin Gothic Book" panose="020B0503020102020204" pitchFamily="34" charset="0"/>
              </a:rPr>
              <a:t>+2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Franklin Gothic Book" panose="020B0503020102020204" pitchFamily="34" charset="0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Franklin Gothic Book" panose="020B0503020102020204" pitchFamily="34" charset="0"/>
              </a:rPr>
              <a:t>+1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sym typeface="Franklin Gothic Book" panose="020B0503020102020204" pitchFamily="34" charset="0"/>
              </a:rPr>
              <a:t>)+(</a:t>
            </a:r>
            <a:r>
              <a:rPr lang="en-US" altLang="zh-CN" sz="2400" b="1" i="1" dirty="0" smtClean="0">
                <a:solidFill>
                  <a:srgbClr val="3D10E0"/>
                </a:solidFill>
                <a:latin typeface="+mn-lt"/>
                <a:ea typeface="仿宋" panose="02010609060101010101" pitchFamily="49" charset="-122"/>
                <a:sym typeface="Franklin Gothic Book" panose="020B0503020102020204" pitchFamily="34" charset="0"/>
              </a:rPr>
              <a:t>b</a:t>
            </a:r>
            <a:r>
              <a:rPr lang="en-US" altLang="zh-CN" sz="2400" b="1" baseline="30000" dirty="0" smtClean="0">
                <a:solidFill>
                  <a:srgbClr val="3D10E0"/>
                </a:solidFill>
                <a:latin typeface="+mn-lt"/>
                <a:ea typeface="仿宋" panose="02010609060101010101" pitchFamily="49" charset="-122"/>
                <a:sym typeface="Franklin Gothic Book" panose="020B0503020102020204" pitchFamily="34" charset="0"/>
              </a:rPr>
              <a:t>2</a:t>
            </a:r>
            <a:r>
              <a:rPr lang="en-US" altLang="zh-CN" sz="2400" b="1" dirty="0" smtClean="0">
                <a:solidFill>
                  <a:srgbClr val="3D10E0"/>
                </a:solidFill>
                <a:latin typeface="+mn-lt"/>
                <a:ea typeface="仿宋" panose="02010609060101010101" pitchFamily="49" charset="-122"/>
                <a:sym typeface="Franklin Gothic Book" panose="020B0503020102020204" pitchFamily="34" charset="0"/>
              </a:rPr>
              <a:t>–4</a:t>
            </a:r>
            <a:r>
              <a:rPr lang="en-US" altLang="zh-CN" sz="2400" b="1" i="1" dirty="0" smtClean="0">
                <a:solidFill>
                  <a:srgbClr val="3D10E0"/>
                </a:solidFill>
                <a:latin typeface="+mn-lt"/>
                <a:ea typeface="仿宋" panose="02010609060101010101" pitchFamily="49" charset="-122"/>
                <a:sym typeface="Franklin Gothic Book" panose="020B0503020102020204" pitchFamily="34" charset="0"/>
              </a:rPr>
              <a:t>b</a:t>
            </a:r>
            <a:r>
              <a:rPr lang="en-US" altLang="zh-CN" sz="2400" b="1" dirty="0" smtClean="0">
                <a:solidFill>
                  <a:srgbClr val="3D10E0"/>
                </a:solidFill>
                <a:latin typeface="+mn-lt"/>
                <a:ea typeface="仿宋" panose="02010609060101010101" pitchFamily="49" charset="-122"/>
                <a:sym typeface="Franklin Gothic Book" panose="020B0503020102020204" pitchFamily="34" charset="0"/>
              </a:rPr>
              <a:t>+4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sym typeface="Franklin Gothic Book" panose="020B0503020102020204" pitchFamily="34" charset="0"/>
              </a:rPr>
              <a:t>)=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sym typeface="Franklin Gothic Book" panose="020B0503020102020204" pitchFamily="34" charset="0"/>
              </a:rPr>
              <a:t>0</a:t>
            </a:r>
            <a:endParaRPr lang="zh-CN" altLang="en-US" sz="2400" b="1" dirty="0">
              <a:solidFill>
                <a:prstClr val="black"/>
              </a:solidFill>
              <a:latin typeface="+mn-lt"/>
              <a:ea typeface="仿宋" panose="02010609060101010101" pitchFamily="49" charset="-122"/>
              <a:sym typeface="Franklin Gothic Book" panose="020B0503020102020204" pitchFamily="34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sym typeface="Franklin Gothic Book" panose="020B0503020102020204" pitchFamily="34" charset="0"/>
              </a:rPr>
              <a:t>      </a:t>
            </a:r>
            <a:r>
              <a:rPr lang="zh-CN" altLang="en-US" sz="2400" b="1" dirty="0" smtClean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  <a:sym typeface="Franklin Gothic Book" panose="020B0503020102020204" pitchFamily="34" charset="0"/>
              </a:rPr>
              <a:t>即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Franklin Gothic Book" panose="020B0503020102020204" pitchFamily="34" charset="0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Franklin Gothic Book" panose="020B0503020102020204" pitchFamily="34" charset="0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Franklin Gothic Book" panose="020B0503020102020204" pitchFamily="34" charset="0"/>
              </a:rPr>
              <a:t>+1)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Franklin Gothic Book" panose="020B0503020102020204" pitchFamily="34" charset="0"/>
              </a:rPr>
              <a:t>2</a:t>
            </a:r>
            <a:r>
              <a:rPr lang="en-US" altLang="zh-CN" sz="2400" b="1" dirty="0" smtClean="0">
                <a:solidFill>
                  <a:srgbClr val="3D10E0"/>
                </a:solidFill>
                <a:latin typeface="+mn-lt"/>
                <a:ea typeface="仿宋" panose="02010609060101010101" pitchFamily="49" charset="-122"/>
                <a:sym typeface="Franklin Gothic Book" panose="020B0503020102020204" pitchFamily="34" charset="0"/>
              </a:rPr>
              <a:t>+(</a:t>
            </a:r>
            <a:r>
              <a:rPr lang="en-US" altLang="zh-CN" sz="2400" b="1" i="1" dirty="0" smtClean="0">
                <a:solidFill>
                  <a:srgbClr val="3D10E0"/>
                </a:solidFill>
                <a:latin typeface="+mn-lt"/>
                <a:ea typeface="仿宋" panose="02010609060101010101" pitchFamily="49" charset="-122"/>
                <a:sym typeface="Franklin Gothic Book" panose="020B0503020102020204" pitchFamily="34" charset="0"/>
              </a:rPr>
              <a:t>b</a:t>
            </a:r>
            <a:r>
              <a:rPr lang="en-US" altLang="zh-CN" sz="2400" b="1" dirty="0" smtClean="0">
                <a:solidFill>
                  <a:srgbClr val="3D10E0"/>
                </a:solidFill>
                <a:latin typeface="+mn-lt"/>
                <a:ea typeface="仿宋" panose="02010609060101010101" pitchFamily="49" charset="-122"/>
                <a:sym typeface="Franklin Gothic Book" panose="020B0503020102020204" pitchFamily="34" charset="0"/>
              </a:rPr>
              <a:t>–2)</a:t>
            </a:r>
            <a:r>
              <a:rPr lang="en-US" altLang="zh-CN" sz="2400" b="1" baseline="30000" dirty="0" smtClean="0">
                <a:solidFill>
                  <a:srgbClr val="3D10E0"/>
                </a:solidFill>
                <a:latin typeface="+mn-lt"/>
                <a:ea typeface="仿宋" panose="02010609060101010101" pitchFamily="49" charset="-122"/>
                <a:sym typeface="Franklin Gothic Book" panose="020B0503020102020204" pitchFamily="34" charset="0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sym typeface="Franklin Gothic Book" panose="020B0503020102020204" pitchFamily="34" charset="0"/>
              </a:rPr>
              <a:t>=0</a:t>
            </a:r>
            <a:r>
              <a:rPr lang="zh-CN" altLang="en-US" sz="2400" b="1" dirty="0" smtClean="0">
                <a:solidFill>
                  <a:srgbClr val="3D10E0"/>
                </a:solidFill>
                <a:latin typeface="+mn-lt"/>
                <a:ea typeface="仿宋" panose="02010609060101010101" pitchFamily="49" charset="-122"/>
                <a:sym typeface="Franklin Gothic Book" panose="020B0503020102020204" pitchFamily="34" charset="0"/>
              </a:rPr>
              <a:t>   </a:t>
            </a:r>
            <a:endParaRPr lang="en-US" altLang="zh-CN" sz="2400" b="1" dirty="0">
              <a:solidFill>
                <a:srgbClr val="3D10E0"/>
              </a:solidFill>
              <a:latin typeface="+mn-lt"/>
              <a:ea typeface="仿宋" panose="02010609060101010101" pitchFamily="49" charset="-122"/>
              <a:sym typeface="Franklin Gothic Book" panose="020B0503020102020204" pitchFamily="34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                            </a:t>
            </a:r>
            <a:endParaRPr lang="en-US" altLang="zh-CN" sz="2400" b="1" dirty="0">
              <a:solidFill>
                <a:prstClr val="black"/>
              </a:solidFill>
              <a:latin typeface="+mn-lt"/>
              <a:ea typeface="仿宋" panose="02010609060101010101" pitchFamily="49" charset="-122"/>
              <a:sym typeface="Franklin Gothic Book" panose="020B0503020102020204" pitchFamily="34" charset="0"/>
            </a:endParaRPr>
          </a:p>
          <a:p>
            <a:pPr eaLnBrk="0" hangingPunct="0">
              <a:lnSpc>
                <a:spcPct val="150000"/>
              </a:lnSpc>
            </a:pPr>
            <a:endParaRPr lang="zh-CN" altLang="en-US" sz="2400" b="1" dirty="0">
              <a:solidFill>
                <a:prstClr val="black"/>
              </a:solidFill>
              <a:latin typeface="+mn-lt"/>
              <a:ea typeface="仿宋" panose="02010609060101010101" pitchFamily="49" charset="-122"/>
              <a:sym typeface="Franklin Gothic Book" panose="020B0503020102020204" pitchFamily="34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     </a:t>
            </a:r>
            <a:endParaRPr lang="zh-CN" altLang="en-US" sz="2400" b="1" dirty="0">
              <a:solidFill>
                <a:prstClr val="black"/>
              </a:solidFill>
              <a:latin typeface="+mn-lt"/>
              <a:ea typeface="仿宋" panose="02010609060101010101" pitchFamily="49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∴  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+4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–3=2×(–1)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+4×2–3=7</a:t>
            </a:r>
            <a:endParaRPr lang="en-US" altLang="zh-CN" sz="2400" b="1" dirty="0">
              <a:solidFill>
                <a:prstClr val="black"/>
              </a:solidFill>
              <a:latin typeface="+mn-lt"/>
              <a:ea typeface="仿宋" panose="02010609060101010101" pitchFamily="49" charset="-122"/>
              <a:sym typeface="Franklin Gothic Book" panose="020B0503020102020204" pitchFamily="34" charset="0"/>
            </a:endParaRPr>
          </a:p>
        </p:txBody>
      </p:sp>
      <p:pic>
        <p:nvPicPr>
          <p:cNvPr id="92163" name="Object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738" y="1828800"/>
            <a:ext cx="1243012" cy="74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64" name="Object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4738" y="2770188"/>
            <a:ext cx="1036637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2"/>
          <p:cNvGrpSpPr/>
          <p:nvPr/>
        </p:nvGrpSpPr>
        <p:grpSpPr bwMode="auto">
          <a:xfrm>
            <a:off x="-20128" y="-63252"/>
            <a:ext cx="2006600" cy="477837"/>
            <a:chOff x="123" y="40"/>
            <a:chExt cx="3160" cy="752"/>
          </a:xfrm>
        </p:grpSpPr>
        <p:cxnSp>
          <p:nvCxnSpPr>
            <p:cNvPr id="7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+mn-lt"/>
                  <a:cs typeface="Yuanti SC"/>
                </a:rPr>
                <a:t>探究新知</a:t>
              </a:r>
              <a:endParaRPr lang="zh-CN" altLang="en-US" sz="2500" b="1">
                <a:latin typeface="+mn-lt"/>
                <a:cs typeface="Yuanti SC"/>
              </a:endParaRPr>
            </a:p>
          </p:txBody>
        </p:sp>
        <p:sp>
          <p:nvSpPr>
            <p:cNvPr id="9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</a:endParaRPr>
            </a:p>
          </p:txBody>
        </p:sp>
      </p:grpSp>
      <p:sp>
        <p:nvSpPr>
          <p:cNvPr id="11" name="文本框 99"/>
          <p:cNvSpPr txBox="1">
            <a:spLocks noChangeArrowheads="1"/>
          </p:cNvSpPr>
          <p:nvPr/>
        </p:nvSpPr>
        <p:spPr bwMode="auto">
          <a:xfrm>
            <a:off x="5430839" y="1747838"/>
            <a:ext cx="3255961" cy="2419124"/>
          </a:xfrm>
          <a:prstGeom prst="rect">
            <a:avLst/>
          </a:prstGeom>
          <a:noFill/>
          <a:ln w="25400">
            <a:solidFill>
              <a:srgbClr val="CC0066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srgbClr val="2699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方法总结</a:t>
            </a:r>
            <a:r>
              <a:rPr lang="zh-CN" altLang="en-US" sz="2100" dirty="0">
                <a:solidFill>
                  <a:srgbClr val="2699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：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遇到多项式的值等于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</a:rPr>
              <a:t>0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</a:rPr>
              <a:t>、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求另一个多项式的</a:t>
            </a:r>
            <a:r>
              <a:rPr lang="zh-CN" altLang="en-US" sz="21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值，常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常通过变形为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完全平方公式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和</a:t>
            </a:r>
            <a:r>
              <a:rPr lang="en-US" altLang="zh-CN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非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负数的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和</a:t>
            </a:r>
            <a:r>
              <a:rPr lang="en-US" altLang="zh-CN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的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形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式</a:t>
            </a:r>
            <a:r>
              <a:rPr lang="zh-CN" altLang="en-US" sz="21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，然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后利用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非负数性质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来解答．</a:t>
            </a:r>
            <a:endParaRPr lang="zh-CN" altLang="en-US" sz="21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" dur="500"/>
                                        <p:tgtEl>
                                          <p:spTgt spid="92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2" dur="500"/>
                                        <p:tgtEl>
                                          <p:spTgt spid="921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7" dur="500"/>
                                        <p:tgtEl>
                                          <p:spTgt spid="92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22" dur="500"/>
                                        <p:tgtEl>
                                          <p:spTgt spid="92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21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21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文本框 99"/>
          <p:cNvSpPr txBox="1">
            <a:spLocks noChangeArrowheads="1"/>
          </p:cNvSpPr>
          <p:nvPr/>
        </p:nvSpPr>
        <p:spPr bwMode="auto">
          <a:xfrm>
            <a:off x="1360487" y="920750"/>
            <a:ext cx="7497763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已知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–4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–10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29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0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，求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xy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的值．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462013" y="4169639"/>
            <a:ext cx="26953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11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121.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677536" y="1700427"/>
            <a:ext cx="43652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解：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2" charset="-122"/>
              </a:rPr>
              <a:t>∵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–4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–10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29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0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305050" y="2157413"/>
            <a:ext cx="28632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∴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–2)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–5)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0.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281238" y="2647950"/>
            <a:ext cx="32768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∵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–2)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≥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0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–5)</a:t>
            </a:r>
            <a:r>
              <a:rPr lang="en-US" altLang="zh-CN" sz="2400" b="1" baseline="30000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≥</a:t>
            </a:r>
            <a:r>
              <a:rPr lang="en-US" altLang="zh-CN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0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endParaRPr lang="en-US" altLang="zh-CN" sz="24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298700" y="3203575"/>
            <a:ext cx="29434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∴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–2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0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–5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0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305050" y="3684588"/>
            <a:ext cx="23278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∴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5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305050" y="4144963"/>
            <a:ext cx="35750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2" charset="-122"/>
              </a:rPr>
              <a:t>∴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400" b="1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y</a:t>
            </a:r>
            <a:r>
              <a:rPr lang="en-US" altLang="zh-CN" sz="2400" b="1" baseline="30000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xy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zh-CN" altLang="en-US" sz="2400" b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xy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9" name="组合 11"/>
          <p:cNvGrpSpPr/>
          <p:nvPr/>
        </p:nvGrpSpPr>
        <p:grpSpPr bwMode="auto">
          <a:xfrm>
            <a:off x="5779316" y="2138363"/>
            <a:ext cx="2563813" cy="1508125"/>
            <a:chOff x="8824" y="4627"/>
            <a:chExt cx="5385" cy="2713"/>
          </a:xfrm>
        </p:grpSpPr>
        <p:sp>
          <p:nvSpPr>
            <p:cNvPr id="95242" name="云形标注 10"/>
            <p:cNvSpPr>
              <a:spLocks noChangeArrowheads="1"/>
            </p:cNvSpPr>
            <p:nvPr/>
          </p:nvSpPr>
          <p:spPr bwMode="auto">
            <a:xfrm>
              <a:off x="8824" y="4627"/>
              <a:ext cx="5385" cy="2713"/>
            </a:xfrm>
            <a:prstGeom prst="cloudCallout">
              <a:avLst>
                <a:gd name="adj1" fmla="val -76259"/>
                <a:gd name="adj2" fmla="val -2046"/>
              </a:avLst>
            </a:prstGeom>
            <a:solidFill>
              <a:srgbClr val="D6F5F5"/>
            </a:solidFill>
            <a:ln w="9525">
              <a:solidFill>
                <a:srgbClr val="00B0F0"/>
              </a:solidFill>
              <a:round/>
            </a:ln>
          </p:spPr>
          <p:txBody>
            <a:bodyPr/>
            <a:lstStyle/>
            <a:p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95243" name="文本框 9"/>
            <p:cNvSpPr txBox="1">
              <a:spLocks noChangeArrowheads="1"/>
            </p:cNvSpPr>
            <p:nvPr/>
          </p:nvSpPr>
          <p:spPr bwMode="auto">
            <a:xfrm>
              <a:off x="9361" y="4857"/>
              <a:ext cx="4311" cy="2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        </a:t>
              </a:r>
              <a:r>
                <a:rPr lang="zh-CN" altLang="en-US" b="1" dirty="0" smtClean="0">
                  <a:solidFill>
                    <a:prstClr val="black"/>
                  </a:solidFill>
                  <a:latin typeface="+mn-lt"/>
                </a:rPr>
                <a:t>几</a:t>
              </a:r>
              <a:r>
                <a:rPr lang="zh-CN" altLang="en-US" b="1" dirty="0">
                  <a:solidFill>
                    <a:prstClr val="black"/>
                  </a:solidFill>
                  <a:latin typeface="+mn-lt"/>
                </a:rPr>
                <a:t>个非负数的和为</a:t>
              </a:r>
              <a:r>
                <a:rPr lang="en-US" altLang="zh-CN" b="1" dirty="0" smtClean="0">
                  <a:solidFill>
                    <a:prstClr val="black"/>
                  </a:solidFill>
                  <a:latin typeface="+mn-lt"/>
                </a:rPr>
                <a:t>0</a:t>
              </a:r>
              <a:r>
                <a:rPr lang="zh-CN" altLang="en-US" b="1" dirty="0" smtClean="0">
                  <a:solidFill>
                    <a:prstClr val="black"/>
                  </a:solidFill>
                  <a:latin typeface="+mn-lt"/>
                </a:rPr>
                <a:t>，则</a:t>
              </a:r>
              <a:r>
                <a:rPr lang="zh-CN" altLang="en-US" b="1" dirty="0">
                  <a:solidFill>
                    <a:prstClr val="black"/>
                  </a:solidFill>
                  <a:latin typeface="+mn-lt"/>
                </a:rPr>
                <a:t>这几个非负数都为</a:t>
              </a:r>
              <a:r>
                <a:rPr lang="en-US" altLang="zh-CN" b="1" dirty="0">
                  <a:solidFill>
                    <a:prstClr val="black"/>
                  </a:solidFill>
                  <a:latin typeface="+mn-lt"/>
                </a:rPr>
                <a:t>0.</a:t>
              </a:r>
              <a:endParaRPr lang="zh-CN" altLang="en-US" b="1" dirty="0">
                <a:solidFill>
                  <a:prstClr val="black"/>
                </a:solidFill>
                <a:latin typeface="+mn-lt"/>
              </a:endParaRPr>
            </a:p>
          </p:txBody>
        </p:sp>
      </p:grpSp>
      <p:grpSp>
        <p:nvGrpSpPr>
          <p:cNvPr id="17" name="组合 5"/>
          <p:cNvGrpSpPr/>
          <p:nvPr/>
        </p:nvGrpSpPr>
        <p:grpSpPr bwMode="auto">
          <a:xfrm>
            <a:off x="1631" y="-51699"/>
            <a:ext cx="2006600" cy="477838"/>
            <a:chOff x="248" y="45"/>
            <a:chExt cx="3160" cy="752"/>
          </a:xfrm>
        </p:grpSpPr>
        <p:sp>
          <p:nvSpPr>
            <p:cNvPr id="18" name="文本框 15"/>
            <p:cNvSpPr txBox="1">
              <a:spLocks noChangeArrowheads="1"/>
            </p:cNvSpPr>
            <p:nvPr/>
          </p:nvSpPr>
          <p:spPr bwMode="auto">
            <a:xfrm>
              <a:off x="882" y="45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9" name="组合 2"/>
            <p:cNvGrpSpPr/>
            <p:nvPr/>
          </p:nvGrpSpPr>
          <p:grpSpPr bwMode="auto">
            <a:xfrm>
              <a:off x="248" y="196"/>
              <a:ext cx="3160" cy="581"/>
              <a:chOff x="248" y="196"/>
              <a:chExt cx="3160" cy="581"/>
            </a:xfrm>
          </p:grpSpPr>
          <p:cxnSp>
            <p:nvCxnSpPr>
              <p:cNvPr id="20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Freeform 74"/>
              <p:cNvSpPr>
                <a:spLocks noChangeAspect="1" noEditPoints="1"/>
              </p:cNvSpPr>
              <p:nvPr/>
            </p:nvSpPr>
            <p:spPr bwMode="auto">
              <a:xfrm>
                <a:off x="339" y="196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885" y="931766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TextBox 2"/>
          <p:cNvSpPr txBox="1">
            <a:spLocks noChangeArrowheads="1"/>
          </p:cNvSpPr>
          <p:nvPr/>
        </p:nvSpPr>
        <p:spPr bwMode="auto">
          <a:xfrm>
            <a:off x="826293" y="1266529"/>
            <a:ext cx="85582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ctr" hangingPunct="0"/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因式分解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：</a:t>
            </a:r>
            <a:r>
              <a:rPr lang="zh-CN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zh-CN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u="sng" dirty="0" smtClean="0">
                <a:latin typeface="+mn-lt"/>
                <a:ea typeface="楷体" panose="02010609060101010101" pitchFamily="49" charset="-122"/>
              </a:rPr>
              <a:t>                  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　</a:t>
            </a:r>
            <a:r>
              <a:rPr lang="zh-CN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</a:t>
            </a:r>
            <a:endParaRPr lang="zh-CN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8079" name="文本框 3"/>
          <p:cNvSpPr txBox="1">
            <a:spLocks noChangeArrowheads="1"/>
          </p:cNvSpPr>
          <p:nvPr/>
        </p:nvSpPr>
        <p:spPr bwMode="auto">
          <a:xfrm>
            <a:off x="822324" y="1944688"/>
            <a:ext cx="78835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 err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若</a:t>
            </a:r>
            <a:r>
              <a:rPr lang="en-US" altLang="zh-CN" sz="2400" b="1" i="1" dirty="0" err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err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 err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=2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=–3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则代数式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+2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的值为</a:t>
            </a:r>
            <a:r>
              <a:rPr lang="en-US" altLang="zh-CN" sz="2400" b="1" u="sng" dirty="0" smtClean="0">
                <a:latin typeface="+mn-lt"/>
                <a:ea typeface="楷体" panose="02010609060101010101" pitchFamily="49" charset="-122"/>
              </a:rPr>
              <a:t>      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8080" name="文本框 4"/>
          <p:cNvSpPr txBox="1">
            <a:spLocks noChangeArrowheads="1"/>
          </p:cNvSpPr>
          <p:nvPr/>
        </p:nvSpPr>
        <p:spPr bwMode="auto">
          <a:xfrm>
            <a:off x="1871071" y="2581291"/>
            <a:ext cx="4955179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∵</a:t>
            </a:r>
            <a:r>
              <a:rPr lang="zh-CN" altLang="en-US" sz="2400" b="1" i="1" dirty="0" smtClean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+</a:t>
            </a:r>
            <a:r>
              <a:rPr lang="zh-CN" altLang="en-US" sz="2400" b="1" i="1" dirty="0" smtClean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=2，</a:t>
            </a:r>
            <a:r>
              <a:rPr lang="zh-CN" altLang="en-US" sz="2400" b="1" i="1" dirty="0" smtClean="0">
                <a:latin typeface="+mn-lt"/>
                <a:ea typeface="仿宋" panose="02010609060101010101" pitchFamily="49" charset="-122"/>
              </a:rPr>
              <a:t>ab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= 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3，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∴</a:t>
            </a:r>
            <a:r>
              <a:rPr lang="zh-CN" altLang="en-US" sz="2400" b="1" i="1" dirty="0" smtClean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400" b="1" baseline="30000" dirty="0" smtClean="0">
                <a:latin typeface="+mn-lt"/>
                <a:ea typeface="仿宋" panose="02010609060101010101" pitchFamily="49" charset="-122"/>
              </a:rPr>
              <a:t>3</a:t>
            </a:r>
            <a:r>
              <a:rPr lang="zh-CN" altLang="en-US" sz="2400" b="1" i="1" dirty="0" smtClean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+2</a:t>
            </a:r>
            <a:r>
              <a:rPr lang="zh-CN" altLang="en-US" sz="2400" b="1" i="1" dirty="0" smtClean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400" b="1" baseline="30000" dirty="0" smtClean="0"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400" b="1" i="1" dirty="0" smtClean="0"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400" b="1" baseline="30000" dirty="0" smtClean="0"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+</a:t>
            </a:r>
            <a:r>
              <a:rPr lang="zh-CN" altLang="en-US" sz="2400" b="1" i="1" dirty="0" smtClean="0">
                <a:latin typeface="+mn-lt"/>
                <a:ea typeface="仿宋" panose="02010609060101010101" pitchFamily="49" charset="-122"/>
              </a:rPr>
              <a:t>ab</a:t>
            </a:r>
            <a:r>
              <a:rPr lang="zh-CN" altLang="en-US" sz="2400" b="1" baseline="30000" dirty="0" smtClean="0">
                <a:latin typeface="+mn-lt"/>
                <a:ea typeface="仿宋" panose="02010609060101010101" pitchFamily="49" charset="-122"/>
              </a:rPr>
              <a:t>3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+2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                        =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</a:t>
            </a:r>
            <a:r>
              <a:rPr lang="zh-CN" altLang="en-US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                           =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3×4=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12．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541286" y="1203456"/>
            <a:ext cx="17859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(</a:t>
            </a:r>
            <a:r>
              <a:rPr lang="zh-CN" altLang="zh-CN" sz="2400" b="1" i="1" dirty="0" smtClean="0">
                <a:solidFill>
                  <a:srgbClr val="FF0000"/>
                </a:solidFill>
                <a:latin typeface="+mn-lt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</a:t>
            </a:r>
            <a:r>
              <a:rPr lang="zh-CN" altLang="zh-CN" sz="2400" b="1" i="1" dirty="0" smtClean="0">
                <a:solidFill>
                  <a:srgbClr val="FF0000"/>
                </a:solidFill>
                <a:latin typeface="+mn-lt"/>
              </a:rPr>
              <a:t>b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)</a:t>
            </a:r>
            <a:r>
              <a:rPr lang="zh-CN" altLang="zh-CN" sz="2400" b="1" baseline="30000" dirty="0" smtClean="0">
                <a:solidFill>
                  <a:srgbClr val="FF0000"/>
                </a:solidFill>
                <a:latin typeface="+mn-lt"/>
              </a:rPr>
              <a:t>2</a:t>
            </a:r>
            <a:endParaRPr lang="zh-CN" altLang="en-US" sz="2400" b="1" dirty="0">
              <a:solidFill>
                <a:prstClr val="black"/>
              </a:solidFill>
              <a:latin typeface="+mn-lt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588922" y="2037020"/>
            <a:ext cx="787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–12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-6562" y="-41716"/>
            <a:ext cx="2023745" cy="476885"/>
            <a:chOff x="3" y="-51"/>
            <a:chExt cx="3187" cy="751"/>
          </a:xfrm>
        </p:grpSpPr>
        <p:cxnSp>
          <p:nvCxnSpPr>
            <p:cNvPr id="23" name="直线连接符 14"/>
            <p:cNvCxnSpPr/>
            <p:nvPr/>
          </p:nvCxnSpPr>
          <p:spPr>
            <a:xfrm>
              <a:off x="3" y="665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5"/>
            <p:cNvSpPr txBox="1"/>
            <p:nvPr/>
          </p:nvSpPr>
          <p:spPr>
            <a:xfrm>
              <a:off x="870" y="-51"/>
              <a:ext cx="2320" cy="7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</a:rPr>
                <a:t>链接</a:t>
              </a:r>
              <a:r>
                <a:rPr lang="zh-CN" altLang="en-US" sz="2500" b="1" dirty="0" smtClean="0">
                  <a:latin typeface="宋体" panose="02010600030101010101" pitchFamily="2" charset="-122"/>
                </a:rPr>
                <a:t>中考</a:t>
              </a:r>
              <a:endParaRPr lang="zh-CN" altLang="en-US" sz="2500" b="1" dirty="0">
                <a:latin typeface="宋体" panose="02010600030101010101" pitchFamily="2" charset="-122"/>
              </a:endParaRPr>
            </a:p>
          </p:txBody>
        </p:sp>
        <p:sp>
          <p:nvSpPr>
            <p:cNvPr id="25" name="Freeform 74"/>
            <p:cNvSpPr>
              <a:spLocks noChangeAspect="1" noEditPoints="1"/>
            </p:cNvSpPr>
            <p:nvPr/>
          </p:nvSpPr>
          <p:spPr bwMode="auto">
            <a:xfrm>
              <a:off x="248" y="93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80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80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80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80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80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80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80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80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文本框 99"/>
          <p:cNvSpPr txBox="1">
            <a:spLocks noChangeArrowheads="1"/>
          </p:cNvSpPr>
          <p:nvPr/>
        </p:nvSpPr>
        <p:spPr bwMode="auto">
          <a:xfrm>
            <a:off x="669132" y="895350"/>
            <a:ext cx="7035800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下列四个多项式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中，能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因式分解的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 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A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          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                       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–6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9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C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5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                       D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–5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y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99330" name="图片 2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192338"/>
            <a:ext cx="14288" cy="1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331" name="图片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395538"/>
            <a:ext cx="14288" cy="2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9332" name="文本框 101"/>
          <p:cNvSpPr txBox="1">
            <a:spLocks noChangeArrowheads="1"/>
          </p:cNvSpPr>
          <p:nvPr/>
        </p:nvSpPr>
        <p:spPr bwMode="auto">
          <a:xfrm>
            <a:off x="637381" y="2233613"/>
            <a:ext cx="7383633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把多项式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–4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分解因式的结果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 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)–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 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endParaRPr lang="en-US" altLang="zh-CN" sz="2400" b="1" baseline="30000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C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．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(4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–4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)      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D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．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(–4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4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y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)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99333" name="图片 4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725738"/>
            <a:ext cx="14288" cy="1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334" name="图片 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3049588"/>
            <a:ext cx="7938" cy="2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9335" name="文本框 6"/>
          <p:cNvSpPr txBox="1">
            <a:spLocks noChangeArrowheads="1"/>
          </p:cNvSpPr>
          <p:nvPr/>
        </p:nvSpPr>
        <p:spPr bwMode="auto">
          <a:xfrm>
            <a:off x="650082" y="3598863"/>
            <a:ext cx="7403877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若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，则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–4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mn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n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的值是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________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6199189" y="934009"/>
            <a:ext cx="389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6495792" y="2257190"/>
            <a:ext cx="389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B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6326515" y="3578645"/>
            <a:ext cx="33855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1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9339" name="文本框 2"/>
          <p:cNvSpPr txBox="1">
            <a:spLocks noChangeArrowheads="1"/>
          </p:cNvSpPr>
          <p:nvPr/>
        </p:nvSpPr>
        <p:spPr bwMode="auto">
          <a:xfrm>
            <a:off x="637382" y="4056063"/>
            <a:ext cx="8778646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4.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若关于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的多项式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–8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是完全平方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式，则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的值为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_________ 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008857" y="4519910"/>
            <a:ext cx="6479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±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4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99341" name="组合 2"/>
          <p:cNvGrpSpPr/>
          <p:nvPr/>
        </p:nvGrpSpPr>
        <p:grpSpPr bwMode="auto">
          <a:xfrm>
            <a:off x="-12700" y="-51548"/>
            <a:ext cx="2006600" cy="476924"/>
            <a:chOff x="263" y="179"/>
            <a:chExt cx="3160" cy="753"/>
          </a:xfrm>
        </p:grpSpPr>
        <p:sp>
          <p:nvSpPr>
            <p:cNvPr id="99342" name="文本框 20"/>
            <p:cNvSpPr txBox="1">
              <a:spLocks noChangeArrowheads="1"/>
            </p:cNvSpPr>
            <p:nvPr/>
          </p:nvSpPr>
          <p:spPr bwMode="auto">
            <a:xfrm>
              <a:off x="1068" y="179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99343" name="组合 1"/>
            <p:cNvGrpSpPr/>
            <p:nvPr/>
          </p:nvGrpSpPr>
          <p:grpSpPr bwMode="auto">
            <a:xfrm>
              <a:off x="263" y="285"/>
              <a:ext cx="3160" cy="602"/>
              <a:chOff x="248" y="176"/>
              <a:chExt cx="3160" cy="602"/>
            </a:xfrm>
          </p:grpSpPr>
          <p:cxnSp>
            <p:nvCxnSpPr>
              <p:cNvPr id="20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Freeform 74"/>
              <p:cNvSpPr>
                <a:spLocks noChangeAspect="1" noEditPoints="1"/>
              </p:cNvSpPr>
              <p:nvPr/>
            </p:nvSpPr>
            <p:spPr bwMode="auto">
              <a:xfrm>
                <a:off x="485" y="176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99346" name="组合 7"/>
          <p:cNvGrpSpPr/>
          <p:nvPr/>
        </p:nvGrpSpPr>
        <p:grpSpPr bwMode="auto">
          <a:xfrm>
            <a:off x="3332163" y="405805"/>
            <a:ext cx="2480310" cy="523234"/>
            <a:chOff x="5083" y="1074"/>
            <a:chExt cx="3905" cy="826"/>
          </a:xfrm>
        </p:grpSpPr>
        <p:grpSp>
          <p:nvGrpSpPr>
            <p:cNvPr id="99347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/>
              <p:cNvSpPr/>
              <p:nvPr/>
            </p:nvSpPr>
            <p:spPr>
              <a:xfrm rot="3000000">
                <a:off x="4021629" y="597167"/>
                <a:ext cx="418737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4478865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缺角矩形 27"/>
              <p:cNvSpPr/>
              <p:nvPr/>
            </p:nvSpPr>
            <p:spPr>
              <a:xfrm rot="3000000">
                <a:off x="4936102" y="597167"/>
                <a:ext cx="418737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缺角矩形 28"/>
              <p:cNvSpPr/>
              <p:nvPr/>
            </p:nvSpPr>
            <p:spPr>
              <a:xfrm rot="3000000">
                <a:off x="3564391" y="597168"/>
                <a:ext cx="418737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缺角矩形 29"/>
              <p:cNvSpPr/>
              <p:nvPr/>
            </p:nvSpPr>
            <p:spPr>
              <a:xfrm rot="3000000">
                <a:off x="5393338" y="597168"/>
                <a:ext cx="418737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9353" name="TextBox 15"/>
            <p:cNvSpPr txBox="1">
              <a:spLocks noChangeArrowheads="1"/>
            </p:cNvSpPr>
            <p:nvPr/>
          </p:nvSpPr>
          <p:spPr bwMode="auto">
            <a:xfrm>
              <a:off x="5083" y="1074"/>
              <a:ext cx="3905" cy="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prstClr val="white"/>
                  </a:solidFill>
                </a:rPr>
                <a:t>基础巩固题</a:t>
              </a:r>
              <a:endParaRPr lang="en-US" altLang="zh-CN" sz="2800" b="1" dirty="0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Text Box 2"/>
          <p:cNvSpPr txBox="1">
            <a:spLocks noChangeArrowheads="1"/>
          </p:cNvSpPr>
          <p:nvPr/>
        </p:nvSpPr>
        <p:spPr bwMode="auto">
          <a:xfrm>
            <a:off x="1090613" y="980718"/>
            <a:ext cx="736758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5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把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下列多项式因式分解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(1)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–12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+36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;   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           (2)4(2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–4(2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)+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1;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(3)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y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y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+1–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;         </a:t>
            </a:r>
            <a:endParaRPr lang="zh-CN" altLang="en-US" sz="2400" b="1" baseline="30000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492804" y="3298825"/>
            <a:ext cx="636532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196666"/>
                </a:solidFill>
                <a:latin typeface="+mn-lt"/>
                <a:ea typeface="黑体" panose="02010609060101010101" pitchFamily="2" charset="-122"/>
              </a:rPr>
              <a:t>  </a:t>
            </a:r>
            <a:r>
              <a:rPr lang="en-US" altLang="zh-CN" sz="2100" b="1" dirty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en-US" altLang="zh-CN" sz="2100" b="1" dirty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100" b="1" dirty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[</a:t>
            </a:r>
            <a:r>
              <a:rPr lang="en-US" altLang="zh-CN" sz="2100" b="1" dirty="0" smtClean="0"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100" b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(2</a:t>
            </a:r>
            <a:r>
              <a:rPr lang="en-US" altLang="zh-CN" sz="2100" b="1" i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a</a:t>
            </a:r>
            <a:r>
              <a:rPr lang="en-US" altLang="zh-CN" sz="2100" b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+</a:t>
            </a:r>
            <a:r>
              <a:rPr lang="en-US" altLang="zh-CN" sz="2100" b="1" i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b</a:t>
            </a:r>
            <a:r>
              <a:rPr lang="en-US" altLang="zh-CN" sz="2100" b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)]</a:t>
            </a:r>
            <a:r>
              <a:rPr lang="en-US" altLang="zh-CN" sz="2100" b="1" dirty="0">
                <a:latin typeface="+mn-lt"/>
                <a:ea typeface="黑体" panose="02010609060101010101" pitchFamily="2" charset="-122"/>
              </a:rPr>
              <a:t>² </a:t>
            </a:r>
            <a:r>
              <a:rPr lang="en-US" altLang="zh-CN" sz="2100" b="1" dirty="0" smtClean="0">
                <a:latin typeface="+mn-lt"/>
                <a:ea typeface="黑体" panose="02010609060101010101" pitchFamily="2" charset="-122"/>
              </a:rPr>
              <a:t>–</a:t>
            </a:r>
            <a:r>
              <a:rPr lang="zh-CN" altLang="en-US" sz="2100" b="1" dirty="0" smtClean="0">
                <a:latin typeface="+mn-lt"/>
                <a:ea typeface="黑体" panose="02010609060101010101" pitchFamily="2" charset="-122"/>
              </a:rPr>
              <a:t> </a:t>
            </a:r>
            <a:r>
              <a:rPr lang="en-US" altLang="zh-CN" sz="2100" b="1" dirty="0" smtClean="0">
                <a:latin typeface="+mn-lt"/>
                <a:ea typeface="黑体" panose="02010609060101010101" pitchFamily="2" charset="-122"/>
              </a:rPr>
              <a:t>2·2</a:t>
            </a:r>
            <a:r>
              <a:rPr lang="en-US" altLang="zh-CN" sz="2100" b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(2</a:t>
            </a:r>
            <a:r>
              <a:rPr lang="en-US" altLang="zh-CN" sz="2100" b="1" i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a</a:t>
            </a:r>
            <a:r>
              <a:rPr lang="en-US" altLang="zh-CN" sz="2100" b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+</a:t>
            </a:r>
            <a:r>
              <a:rPr lang="en-US" altLang="zh-CN" sz="2100" b="1" i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b</a:t>
            </a:r>
            <a:r>
              <a:rPr lang="en-US" altLang="zh-CN" sz="2100" b="1" dirty="0" smtClean="0"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r>
              <a:rPr lang="en-US" altLang="zh-CN" sz="2100" b="1" dirty="0" smtClean="0">
                <a:latin typeface="+mn-lt"/>
                <a:ea typeface="黑体" panose="02010609060101010101" pitchFamily="2" charset="-122"/>
              </a:rPr>
              <a:t>·1+1²=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(4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a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+2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b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–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1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;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043781" y="2720113"/>
            <a:ext cx="5014119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解</a:t>
            </a:r>
            <a:r>
              <a:rPr lang="zh-CN" altLang="en-US" sz="21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：</a:t>
            </a:r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(1)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en-US" altLang="zh-CN" sz="2100" b="1" dirty="0" smtClean="0">
                <a:latin typeface="+mn-lt"/>
                <a:ea typeface="黑体" panose="02010609060101010101" pitchFamily="2" charset="-122"/>
              </a:rPr>
              <a:t>=</a:t>
            </a:r>
            <a:r>
              <a:rPr lang="en-US" altLang="zh-CN" sz="2100" b="1" i="1" dirty="0" smtClean="0">
                <a:latin typeface="+mn-lt"/>
                <a:ea typeface="黑体" panose="02010609060101010101" pitchFamily="2" charset="-122"/>
              </a:rPr>
              <a:t>x</a:t>
            </a:r>
            <a:r>
              <a:rPr lang="en-US" altLang="zh-CN" sz="2100" b="1" baseline="30000" dirty="0" smtClean="0"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100" b="1" dirty="0" smtClean="0">
                <a:latin typeface="+mn-lt"/>
                <a:ea typeface="黑体" panose="02010609060101010101" pitchFamily="2" charset="-122"/>
              </a:rPr>
              <a:t>–2·</a:t>
            </a:r>
            <a:r>
              <a:rPr lang="en-US" altLang="zh-CN" sz="2100" b="1" i="1" dirty="0" smtClean="0">
                <a:latin typeface="+mn-lt"/>
                <a:ea typeface="黑体" panose="02010609060101010101" pitchFamily="2" charset="-122"/>
              </a:rPr>
              <a:t>x</a:t>
            </a:r>
            <a:r>
              <a:rPr lang="en-US" altLang="zh-CN" sz="2100" b="1" dirty="0" smtClean="0">
                <a:latin typeface="+mn-lt"/>
                <a:ea typeface="黑体" panose="02010609060101010101" pitchFamily="2" charset="-122"/>
              </a:rPr>
              <a:t>·6+6</a:t>
            </a:r>
            <a:r>
              <a:rPr lang="en-US" altLang="zh-CN" sz="2100" b="1" baseline="30000" dirty="0" smtClean="0"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100" b="1" dirty="0" smtClean="0">
                <a:latin typeface="+mn-lt"/>
                <a:ea typeface="黑体" panose="02010609060101010101" pitchFamily="2" charset="-122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–6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;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1492803" y="3921125"/>
            <a:ext cx="4830763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solidFill>
                  <a:srgbClr val="196666"/>
                </a:solidFill>
                <a:latin typeface="+mn-lt"/>
                <a:ea typeface="黑体" panose="02010609060101010101" pitchFamily="2" charset="-122"/>
              </a:rPr>
              <a:t> 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(</a:t>
            </a:r>
            <a:r>
              <a:rPr lang="en-US" altLang="zh-CN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en-US" altLang="zh-CN" sz="2100" b="1" dirty="0">
                <a:latin typeface="仿宋" panose="02010609060101010101" pitchFamily="49" charset="-122"/>
                <a:ea typeface="仿宋" panose="02010609060101010101" pitchFamily="49" charset="-122"/>
                <a:sym typeface="宋体" panose="02010600030101010101" pitchFamily="2" charset="-122"/>
              </a:rPr>
              <a:t>)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y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+1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² 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²=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y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+1+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)(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y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+1–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grpSp>
        <p:nvGrpSpPr>
          <p:cNvPr id="11" name="组合 2"/>
          <p:cNvGrpSpPr/>
          <p:nvPr/>
        </p:nvGrpSpPr>
        <p:grpSpPr bwMode="auto">
          <a:xfrm>
            <a:off x="-12700" y="-51548"/>
            <a:ext cx="2006600" cy="476924"/>
            <a:chOff x="263" y="179"/>
            <a:chExt cx="3160" cy="753"/>
          </a:xfrm>
        </p:grpSpPr>
        <p:sp>
          <p:nvSpPr>
            <p:cNvPr id="12" name="文本框 20"/>
            <p:cNvSpPr txBox="1">
              <a:spLocks noChangeArrowheads="1"/>
            </p:cNvSpPr>
            <p:nvPr/>
          </p:nvSpPr>
          <p:spPr bwMode="auto">
            <a:xfrm>
              <a:off x="1068" y="179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3" name="组合 1"/>
            <p:cNvGrpSpPr/>
            <p:nvPr/>
          </p:nvGrpSpPr>
          <p:grpSpPr bwMode="auto">
            <a:xfrm>
              <a:off x="263" y="285"/>
              <a:ext cx="3160" cy="602"/>
              <a:chOff x="248" y="176"/>
              <a:chExt cx="3160" cy="602"/>
            </a:xfrm>
          </p:grpSpPr>
          <p:cxnSp>
            <p:nvCxnSpPr>
              <p:cNvPr id="14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Freeform 74"/>
              <p:cNvSpPr>
                <a:spLocks noChangeAspect="1" noEditPoints="1"/>
              </p:cNvSpPr>
              <p:nvPr/>
            </p:nvSpPr>
            <p:spPr bwMode="auto">
              <a:xfrm>
                <a:off x="485" y="176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30"/>
          <p:cNvGraphicFramePr/>
          <p:nvPr/>
        </p:nvGraphicFramePr>
        <p:xfrm>
          <a:off x="3451225" y="3751263"/>
          <a:ext cx="2174875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18" name="" r:id="rId1" imgW="1054100" imgH="228600" progId="Equation.DSMT4">
                  <p:embed/>
                </p:oleObj>
              </mc:Choice>
              <mc:Fallback>
                <p:oleObj name="" r:id="rId1" imgW="1054100" imgH="228600" progId="Equation.DSMT4">
                  <p:embed/>
                  <p:pic>
                    <p:nvPicPr>
                      <p:cNvPr id="0" name="图片 62817"/>
                      <p:cNvPicPr>
                        <a:picLocks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51225" y="3751263"/>
                        <a:ext cx="2174875" cy="411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3"/>
          <p:cNvGraphicFramePr/>
          <p:nvPr/>
        </p:nvGraphicFramePr>
        <p:xfrm>
          <a:off x="3451225" y="4313238"/>
          <a:ext cx="593725" cy="35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19" name="" r:id="rId3" imgW="254635" imgH="177800" progId="Equation.DSMT4">
                  <p:embed/>
                </p:oleObj>
              </mc:Choice>
              <mc:Fallback>
                <p:oleObj name="" r:id="rId3" imgW="254635" imgH="177800" progId="Equation.DSMT4">
                  <p:embed/>
                  <p:pic>
                    <p:nvPicPr>
                      <p:cNvPr id="0" name="图片 62818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51225" y="4313238"/>
                        <a:ext cx="593725" cy="352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217"/>
          <p:cNvGrpSpPr/>
          <p:nvPr/>
        </p:nvGrpSpPr>
        <p:grpSpPr bwMode="auto">
          <a:xfrm>
            <a:off x="2297986" y="3197230"/>
            <a:ext cx="5081917" cy="474715"/>
            <a:chOff x="1083" y="2061"/>
            <a:chExt cx="4504" cy="456"/>
          </a:xfrm>
        </p:grpSpPr>
        <p:graphicFrame>
          <p:nvGraphicFramePr>
            <p:cNvPr id="101380" name="Object 215"/>
            <p:cNvGraphicFramePr/>
            <p:nvPr/>
          </p:nvGraphicFramePr>
          <p:xfrm>
            <a:off x="2097" y="2061"/>
            <a:ext cx="3490" cy="4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820" name="" r:id="rId5" imgW="2286000" imgH="228600" progId="Equation.DSMT4">
                    <p:embed/>
                  </p:oleObj>
                </mc:Choice>
                <mc:Fallback>
                  <p:oleObj name="" r:id="rId5" imgW="2286000" imgH="228600" progId="Equation.DSMT4">
                    <p:embed/>
                    <p:pic>
                      <p:nvPicPr>
                        <p:cNvPr id="0" name="图片 62819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97" y="2061"/>
                          <a:ext cx="3490" cy="4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1381" name="Text Box 216"/>
            <p:cNvSpPr txBox="1">
              <a:spLocks noChangeArrowheads="1"/>
            </p:cNvSpPr>
            <p:nvPr/>
          </p:nvSpPr>
          <p:spPr bwMode="auto">
            <a:xfrm>
              <a:off x="1083" y="2087"/>
              <a:ext cx="1137" cy="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2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(2)</a:t>
              </a:r>
              <a:r>
                <a:rPr lang="zh-CN" altLang="en-US" sz="22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原式</a:t>
              </a:r>
              <a:endParaRPr lang="zh-CN" altLang="en-US" sz="2200" b="1" dirty="0">
                <a:latin typeface="仿宋" panose="02010609060101010101" pitchFamily="49" charset="-122"/>
                <a:ea typeface="仿宋" panose="02010609060101010101" pitchFamily="49" charset="-122"/>
              </a:endParaRPr>
            </a:p>
          </p:txBody>
        </p:sp>
      </p:grpSp>
      <p:grpSp>
        <p:nvGrpSpPr>
          <p:cNvPr id="101382" name="Group 218"/>
          <p:cNvGrpSpPr/>
          <p:nvPr/>
        </p:nvGrpSpPr>
        <p:grpSpPr bwMode="auto">
          <a:xfrm>
            <a:off x="1133674" y="1181416"/>
            <a:ext cx="6810375" cy="1015309"/>
            <a:chOff x="645" y="2401"/>
            <a:chExt cx="4643" cy="852"/>
          </a:xfrm>
        </p:grpSpPr>
        <p:graphicFrame>
          <p:nvGraphicFramePr>
            <p:cNvPr id="101383" name="Object 219"/>
            <p:cNvGraphicFramePr/>
            <p:nvPr/>
          </p:nvGraphicFramePr>
          <p:xfrm>
            <a:off x="1439" y="2877"/>
            <a:ext cx="3353" cy="3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821" name="" r:id="rId7" imgW="2005965" imgH="228600" progId="Equation.DSMT4">
                    <p:embed/>
                  </p:oleObj>
                </mc:Choice>
                <mc:Fallback>
                  <p:oleObj name="" r:id="rId7" imgW="2005965" imgH="228600" progId="Equation.DSMT4">
                    <p:embed/>
                    <p:pic>
                      <p:nvPicPr>
                        <p:cNvPr id="0" name="图片 62820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39" y="2877"/>
                          <a:ext cx="3353" cy="37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1384" name="Text Box 220"/>
            <p:cNvSpPr txBox="1">
              <a:spLocks noChangeArrowheads="1"/>
            </p:cNvSpPr>
            <p:nvPr/>
          </p:nvSpPr>
          <p:spPr bwMode="auto">
            <a:xfrm>
              <a:off x="645" y="2401"/>
              <a:ext cx="4643" cy="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2400" b="1" dirty="0" smtClean="0">
                  <a:solidFill>
                    <a:srgbClr val="FF0000"/>
                  </a:solidFill>
                  <a:latin typeface="+mn-lt"/>
                  <a:ea typeface="楷体" panose="02010609060101010101" pitchFamily="49" charset="-122"/>
                </a:rPr>
                <a:t>1.</a:t>
              </a:r>
              <a:r>
                <a:rPr lang="zh-CN" altLang="en-US" sz="2400" b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计算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：</a:t>
              </a:r>
              <a:r>
                <a:rPr lang="en-US" altLang="zh-CN" sz="2400" b="1" dirty="0" smtClean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  <a:sym typeface="宋体" panose="02010600030101010101" pitchFamily="2" charset="-122"/>
                </a:rPr>
                <a:t>(1) 38.9</a:t>
              </a:r>
              <a:r>
                <a:rPr lang="en-US" altLang="zh-CN" sz="2400" b="1" baseline="30000" dirty="0" smtClean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  <a:sym typeface="宋体" panose="02010600030101010101" pitchFamily="2" charset="-122"/>
                </a:rPr>
                <a:t>2</a:t>
              </a:r>
              <a:r>
                <a:rPr lang="en-US" altLang="zh-CN" sz="2400" b="1" dirty="0" smtClean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  <a:sym typeface="宋体" panose="02010600030101010101" pitchFamily="2" charset="-122"/>
                </a:rPr>
                <a:t>–2×38.9×48.9</a:t>
              </a:r>
              <a:r>
                <a:rPr lang="zh-CN" altLang="en-US" sz="2400" b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  <a:sym typeface="宋体" panose="02010600030101010101" pitchFamily="2" charset="-122"/>
                </a:rPr>
                <a:t>＋</a:t>
              </a:r>
              <a:r>
                <a:rPr lang="en-US" altLang="zh-CN" sz="2400" b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  <a:sym typeface="宋体" panose="02010600030101010101" pitchFamily="2" charset="-122"/>
                </a:rPr>
                <a:t>48.9</a:t>
              </a:r>
              <a:r>
                <a:rPr lang="en-US" altLang="zh-CN" sz="2400" b="1" baseline="30000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  <a:sym typeface="宋体" panose="02010600030101010101" pitchFamily="2" charset="-122"/>
                </a:rPr>
                <a:t>2</a:t>
              </a:r>
              <a:r>
                <a:rPr lang="en-US" altLang="zh-CN" sz="2400" b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  <a:sym typeface="宋体" panose="02010600030101010101" pitchFamily="2" charset="-122"/>
                </a:rPr>
                <a:t>.</a:t>
              </a:r>
              <a:endPara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endParaRPr>
            </a:p>
            <a:p>
              <a:pPr>
                <a:lnSpc>
                  <a:spcPct val="125000"/>
                </a:lnSpc>
              </a:pPr>
              <a:endPara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endParaRPr>
            </a:p>
          </p:txBody>
        </p:sp>
      </p:grpSp>
      <p:sp>
        <p:nvSpPr>
          <p:cNvPr id="17410" name="文本框 1"/>
          <p:cNvSpPr txBox="1">
            <a:spLocks noChangeArrowheads="1"/>
          </p:cNvSpPr>
          <p:nvPr/>
        </p:nvSpPr>
        <p:spPr bwMode="auto">
          <a:xfrm>
            <a:off x="1685687" y="2311502"/>
            <a:ext cx="357346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</a:t>
            </a:r>
            <a:r>
              <a:rPr lang="zh-CN" altLang="en-US" sz="22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lang="en-US" altLang="zh-CN" sz="2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(1)</a:t>
            </a:r>
            <a:r>
              <a:rPr lang="zh-CN" altLang="en-US" sz="2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2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  <a:r>
              <a:rPr lang="zh-CN" altLang="en-US" sz="22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＝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(38.9–48.9)</a:t>
            </a:r>
            <a:r>
              <a:rPr lang="en-US" altLang="zh-CN" sz="22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endParaRPr lang="en-US" altLang="zh-CN" sz="22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273188" y="2784475"/>
            <a:ext cx="91757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100.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101392" name="组合 6"/>
          <p:cNvGrpSpPr/>
          <p:nvPr/>
        </p:nvGrpSpPr>
        <p:grpSpPr bwMode="auto">
          <a:xfrm>
            <a:off x="3304467" y="443781"/>
            <a:ext cx="2480310" cy="522923"/>
            <a:chOff x="5060" y="891"/>
            <a:chExt cx="3905" cy="823"/>
          </a:xfrm>
        </p:grpSpPr>
        <p:grpSp>
          <p:nvGrpSpPr>
            <p:cNvPr id="101393" name="组合 21"/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/>
              <p:cNvSpPr/>
              <p:nvPr/>
            </p:nvSpPr>
            <p:spPr>
              <a:xfrm rot="3000000">
                <a:off x="4021379" y="598179"/>
                <a:ext cx="419236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缺角矩形 23"/>
              <p:cNvSpPr/>
              <p:nvPr/>
            </p:nvSpPr>
            <p:spPr>
              <a:xfrm rot="3000000">
                <a:off x="4478616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缺角矩形 24"/>
              <p:cNvSpPr/>
              <p:nvPr/>
            </p:nvSpPr>
            <p:spPr>
              <a:xfrm rot="3000000">
                <a:off x="4935852" y="598179"/>
                <a:ext cx="419236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缺角矩形 25"/>
              <p:cNvSpPr/>
              <p:nvPr/>
            </p:nvSpPr>
            <p:spPr>
              <a:xfrm rot="3000000">
                <a:off x="3564143" y="598178"/>
                <a:ext cx="419236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5393089" y="598178"/>
                <a:ext cx="419236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01399" name="TextBox 15"/>
            <p:cNvSpPr txBox="1">
              <a:spLocks noChangeArrowheads="1"/>
            </p:cNvSpPr>
            <p:nvPr/>
          </p:nvSpPr>
          <p:spPr bwMode="auto">
            <a:xfrm>
              <a:off x="5060" y="891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prstClr val="white"/>
                  </a:solidFill>
                </a:rPr>
                <a:t>能力提升题</a:t>
              </a:r>
              <a:endParaRPr lang="en-US" altLang="zh-CN" sz="2800" b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28" name="组合 2"/>
          <p:cNvGrpSpPr/>
          <p:nvPr/>
        </p:nvGrpSpPr>
        <p:grpSpPr bwMode="auto">
          <a:xfrm>
            <a:off x="-12700" y="-51548"/>
            <a:ext cx="2006600" cy="476924"/>
            <a:chOff x="263" y="179"/>
            <a:chExt cx="3160" cy="753"/>
          </a:xfrm>
        </p:grpSpPr>
        <p:sp>
          <p:nvSpPr>
            <p:cNvPr id="29" name="文本框 20"/>
            <p:cNvSpPr txBox="1">
              <a:spLocks noChangeArrowheads="1"/>
            </p:cNvSpPr>
            <p:nvPr/>
          </p:nvSpPr>
          <p:spPr bwMode="auto">
            <a:xfrm>
              <a:off x="1068" y="179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30" name="组合 1"/>
            <p:cNvGrpSpPr/>
            <p:nvPr/>
          </p:nvGrpSpPr>
          <p:grpSpPr bwMode="auto">
            <a:xfrm>
              <a:off x="263" y="285"/>
              <a:ext cx="3160" cy="602"/>
              <a:chOff x="248" y="176"/>
              <a:chExt cx="3160" cy="602"/>
            </a:xfrm>
          </p:grpSpPr>
          <p:cxnSp>
            <p:nvCxnSpPr>
              <p:cNvPr id="31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Freeform 74"/>
              <p:cNvSpPr>
                <a:spLocks noChangeAspect="1" noEditPoints="1"/>
              </p:cNvSpPr>
              <p:nvPr/>
            </p:nvSpPr>
            <p:spPr bwMode="auto">
              <a:xfrm>
                <a:off x="485" y="176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Rectangle 11"/>
          <p:cNvSpPr>
            <a:spLocks noChangeArrowheads="1"/>
          </p:cNvSpPr>
          <p:nvPr/>
        </p:nvSpPr>
        <p:spPr bwMode="auto">
          <a:xfrm>
            <a:off x="973138" y="797468"/>
            <a:ext cx="655161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/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分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解因式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:(1)4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x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；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(2)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 eaLnBrk="0" hangingPunct="0"/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小聪和小明的解答过程如下：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03426" name="Rectangle 13"/>
          <p:cNvSpPr>
            <a:spLocks noChangeArrowheads="1"/>
          </p:cNvSpPr>
          <p:nvPr/>
        </p:nvSpPr>
        <p:spPr bwMode="auto">
          <a:xfrm>
            <a:off x="1580156" y="3379365"/>
            <a:ext cx="6630394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他们做对了吗？若错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误，请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你帮忙纠正过来.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3427" name="Group 5"/>
          <p:cNvGrpSpPr/>
          <p:nvPr/>
        </p:nvGrpSpPr>
        <p:grpSpPr bwMode="auto">
          <a:xfrm>
            <a:off x="5203587" y="734725"/>
            <a:ext cx="2238698" cy="588962"/>
            <a:chOff x="1356324" y="-137462"/>
            <a:chExt cx="2986195" cy="782574"/>
          </a:xfrm>
        </p:grpSpPr>
        <p:sp>
          <p:nvSpPr>
            <p:cNvPr id="103428" name="Rectangle 12"/>
            <p:cNvSpPr>
              <a:spLocks noChangeArrowheads="1"/>
            </p:cNvSpPr>
            <p:nvPr/>
          </p:nvSpPr>
          <p:spPr bwMode="auto">
            <a:xfrm>
              <a:off x="1616572" y="24524"/>
              <a:ext cx="2725947" cy="5508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eaLnBrk="0" hangingPunct="0"/>
              <a:r>
                <a:rPr lang="en-US" altLang="zh-CN" sz="2100" b="1" i="1" dirty="0" smtClean="0">
                  <a:solidFill>
                    <a:prstClr val="black"/>
                  </a:solidFill>
                  <a:latin typeface="+mn-lt"/>
                </a:rPr>
                <a:t>x</a:t>
              </a:r>
              <a:r>
                <a:rPr lang="en-US" altLang="zh-CN" sz="2100" b="1" baseline="30000" dirty="0" smtClean="0">
                  <a:solidFill>
                    <a:prstClr val="black"/>
                  </a:solidFill>
                  <a:latin typeface="+mn-lt"/>
                </a:rPr>
                <a:t>2</a:t>
              </a:r>
              <a:r>
                <a:rPr lang="en-US" altLang="zh-CN" sz="2100" b="1" dirty="0" smtClean="0">
                  <a:solidFill>
                    <a:prstClr val="black"/>
                  </a:solidFill>
                  <a:latin typeface="+mn-lt"/>
                </a:rPr>
                <a:t>–2</a:t>
              </a:r>
              <a:r>
                <a:rPr lang="en-US" altLang="zh-CN" sz="2100" b="1" i="1" dirty="0" smtClean="0">
                  <a:solidFill>
                    <a:prstClr val="black"/>
                  </a:solidFill>
                  <a:latin typeface="+mn-lt"/>
                </a:rPr>
                <a:t>x</a:t>
              </a:r>
              <a:r>
                <a:rPr lang="zh-CN" altLang="en-US" sz="2100" b="1" dirty="0">
                  <a:solidFill>
                    <a:prstClr val="black"/>
                  </a:solidFill>
                  <a:latin typeface="+mn-lt"/>
                </a:rPr>
                <a:t>＋</a:t>
              </a:r>
              <a:r>
                <a:rPr lang="en-US" altLang="zh-CN" sz="2100" b="1" dirty="0">
                  <a:solidFill>
                    <a:prstClr val="black"/>
                  </a:solidFill>
                  <a:latin typeface="+mn-lt"/>
                </a:rPr>
                <a:t>3.</a:t>
              </a:r>
              <a:endParaRPr lang="en-US" altLang="zh-CN" sz="2100" b="1" dirty="0">
                <a:solidFill>
                  <a:prstClr val="black"/>
                </a:solidFill>
                <a:latin typeface="+mn-lt"/>
              </a:endParaRPr>
            </a:p>
          </p:txBody>
        </p:sp>
        <p:graphicFrame>
          <p:nvGraphicFramePr>
            <p:cNvPr id="103429" name="Object 20"/>
            <p:cNvGraphicFramePr>
              <a:graphicFrameLocks noChangeAspect="1"/>
            </p:cNvGraphicFramePr>
            <p:nvPr/>
          </p:nvGraphicFramePr>
          <p:xfrm>
            <a:off x="1356324" y="-137462"/>
            <a:ext cx="339116" cy="7825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3809" name="" r:id="rId1" imgW="139700" imgH="394335" progId="Equation.DSMT4">
                    <p:embed/>
                  </p:oleObj>
                </mc:Choice>
                <mc:Fallback>
                  <p:oleObj name="" r:id="rId1" imgW="139700" imgH="394335" progId="Equation.DSMT4">
                    <p:embed/>
                    <p:pic>
                      <p:nvPicPr>
                        <p:cNvPr id="0" name="图片 6380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356324" y="-137462"/>
                          <a:ext cx="339116" cy="78257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" name="Group 8"/>
          <p:cNvGrpSpPr/>
          <p:nvPr/>
        </p:nvGrpSpPr>
        <p:grpSpPr bwMode="auto">
          <a:xfrm>
            <a:off x="1656775" y="4181059"/>
            <a:ext cx="5348287" cy="844152"/>
            <a:chOff x="42" y="5"/>
            <a:chExt cx="4492" cy="709"/>
          </a:xfrm>
        </p:grpSpPr>
        <p:sp>
          <p:nvSpPr>
            <p:cNvPr id="103431" name="矩形 18"/>
            <p:cNvSpPr>
              <a:spLocks noChangeArrowheads="1"/>
            </p:cNvSpPr>
            <p:nvPr/>
          </p:nvSpPr>
          <p:spPr bwMode="auto">
            <a:xfrm>
              <a:off x="42" y="95"/>
              <a:ext cx="4492" cy="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100" b="1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(2)</a:t>
              </a:r>
              <a:r>
                <a:rPr lang="zh-CN" altLang="en-US" sz="2100" b="1" dirty="0" smtClean="0">
                  <a:latin typeface="仿宋" panose="02010609060101010101" pitchFamily="49" charset="-122"/>
                  <a:ea typeface="仿宋" panose="02010609060101010101" pitchFamily="49" charset="-122"/>
                </a:rPr>
                <a:t>原</a:t>
              </a:r>
              <a:r>
                <a:rPr lang="zh-CN" altLang="en-US" sz="2100" b="1" dirty="0">
                  <a:latin typeface="仿宋" panose="02010609060101010101" pitchFamily="49" charset="-122"/>
                  <a:ea typeface="仿宋" panose="02010609060101010101" pitchFamily="49" charset="-122"/>
                </a:rPr>
                <a:t>式</a:t>
              </a:r>
              <a:r>
                <a:rPr lang="zh-CN" altLang="en-US" sz="2100" b="1" dirty="0">
                  <a:latin typeface="+mn-lt"/>
                  <a:ea typeface="仿宋" panose="02010609060101010101" pitchFamily="49" charset="-122"/>
                </a:rPr>
                <a:t>＝   </a:t>
              </a:r>
              <a:r>
                <a:rPr lang="en-US" altLang="zh-CN" sz="2100" b="1" dirty="0">
                  <a:latin typeface="+mn-lt"/>
                  <a:ea typeface="仿宋" panose="02010609060101010101" pitchFamily="49" charset="-122"/>
                </a:rPr>
                <a:t> </a:t>
              </a:r>
              <a:r>
                <a:rPr lang="en-US" altLang="zh-CN" sz="2100" b="1" dirty="0" smtClean="0">
                  <a:solidFill>
                    <a:srgbClr val="FF0000"/>
                  </a:solidFill>
                  <a:latin typeface="+mn-lt"/>
                </a:rPr>
                <a:t>(</a:t>
              </a:r>
              <a:r>
                <a:rPr lang="en-US" altLang="zh-CN" sz="2100" b="1" i="1" dirty="0" smtClean="0">
                  <a:solidFill>
                    <a:srgbClr val="FF0000"/>
                  </a:solidFill>
                  <a:latin typeface="+mn-lt"/>
                </a:rPr>
                <a:t>x</a:t>
              </a:r>
              <a:r>
                <a:rPr lang="en-US" altLang="zh-CN" sz="2100" b="1" baseline="30000" dirty="0" smtClean="0">
                  <a:solidFill>
                    <a:srgbClr val="FF0000"/>
                  </a:solidFill>
                  <a:latin typeface="+mn-lt"/>
                </a:rPr>
                <a:t>2</a:t>
              </a:r>
              <a:r>
                <a:rPr lang="en-US" altLang="zh-CN" sz="2100" b="1" dirty="0" smtClean="0">
                  <a:solidFill>
                    <a:srgbClr val="FF0000"/>
                  </a:solidFill>
                  <a:latin typeface="+mn-lt"/>
                </a:rPr>
                <a:t>–6</a:t>
              </a:r>
              <a:r>
                <a:rPr lang="en-US" altLang="zh-CN" sz="2100" b="1" i="1" dirty="0" smtClean="0">
                  <a:solidFill>
                    <a:srgbClr val="FF0000"/>
                  </a:solidFill>
                  <a:latin typeface="+mn-lt"/>
                </a:rPr>
                <a:t>x</a:t>
              </a:r>
              <a:r>
                <a:rPr lang="zh-CN" altLang="en-US" sz="2100" b="1" dirty="0">
                  <a:solidFill>
                    <a:srgbClr val="FF0000"/>
                  </a:solidFill>
                  <a:latin typeface="+mn-lt"/>
                </a:rPr>
                <a:t>＋</a:t>
              </a:r>
              <a:r>
                <a:rPr lang="en-US" altLang="zh-CN" sz="2100" b="1" dirty="0" smtClean="0">
                  <a:solidFill>
                    <a:srgbClr val="FF0000"/>
                  </a:solidFill>
                  <a:latin typeface="+mn-lt"/>
                </a:rPr>
                <a:t>9)</a:t>
              </a:r>
              <a:r>
                <a:rPr lang="zh-CN" altLang="en-US" sz="2100" b="1" dirty="0" smtClean="0">
                  <a:solidFill>
                    <a:srgbClr val="FF0000"/>
                  </a:solidFill>
                  <a:latin typeface="+mn-lt"/>
                </a:rPr>
                <a:t>＝ </a:t>
              </a:r>
              <a:r>
                <a:rPr lang="en-US" altLang="zh-CN" sz="2100" b="1" dirty="0" smtClean="0">
                  <a:solidFill>
                    <a:srgbClr val="FF0000"/>
                  </a:solidFill>
                  <a:latin typeface="+mn-lt"/>
                </a:rPr>
                <a:t>   (</a:t>
              </a:r>
              <a:r>
                <a:rPr lang="en-US" altLang="zh-CN" sz="2100" b="1" i="1" dirty="0" smtClean="0">
                  <a:solidFill>
                    <a:srgbClr val="FF0000"/>
                  </a:solidFill>
                  <a:latin typeface="+mn-lt"/>
                </a:rPr>
                <a:t>x</a:t>
              </a:r>
              <a:r>
                <a:rPr lang="en-US" altLang="zh-CN" sz="2100" b="1" dirty="0" smtClean="0">
                  <a:solidFill>
                    <a:srgbClr val="FF0000"/>
                  </a:solidFill>
                  <a:latin typeface="+mn-lt"/>
                </a:rPr>
                <a:t>–3)</a:t>
              </a:r>
              <a:r>
                <a:rPr lang="en-US" altLang="zh-CN" sz="2100" b="1" baseline="30000" dirty="0" smtClean="0">
                  <a:solidFill>
                    <a:srgbClr val="FF0000"/>
                  </a:solidFill>
                  <a:latin typeface="+mn-lt"/>
                </a:rPr>
                <a:t>2</a:t>
              </a:r>
              <a:endParaRPr lang="en-US" altLang="zh-CN" sz="2100" b="1" dirty="0">
                <a:solidFill>
                  <a:srgbClr val="FF0000"/>
                </a:solidFill>
                <a:latin typeface="+mn-lt"/>
              </a:endParaRPr>
            </a:p>
            <a:p>
              <a:endParaRPr lang="zh-CN" altLang="en-US" sz="2100" b="1" dirty="0">
                <a:solidFill>
                  <a:srgbClr val="FF0000"/>
                </a:solidFill>
                <a:latin typeface="+mn-lt"/>
              </a:endParaRPr>
            </a:p>
          </p:txBody>
        </p:sp>
        <p:graphicFrame>
          <p:nvGraphicFramePr>
            <p:cNvPr id="103432" name="Object 21"/>
            <p:cNvGraphicFramePr>
              <a:graphicFrameLocks noChangeAspect="1"/>
            </p:cNvGraphicFramePr>
            <p:nvPr/>
          </p:nvGraphicFramePr>
          <p:xfrm>
            <a:off x="1140" y="31"/>
            <a:ext cx="238" cy="4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3810" name="" r:id="rId3" imgW="139700" imgH="394335" progId="Equation.DSMT4">
                    <p:embed/>
                  </p:oleObj>
                </mc:Choice>
                <mc:Fallback>
                  <p:oleObj name="" r:id="rId3" imgW="139700" imgH="394335" progId="Equation.DSMT4">
                    <p:embed/>
                    <p:pic>
                      <p:nvPicPr>
                        <p:cNvPr id="0" name="图片 6380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40" y="31"/>
                          <a:ext cx="238" cy="48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3433" name="Object 22"/>
            <p:cNvGraphicFramePr>
              <a:graphicFrameLocks noChangeAspect="1"/>
            </p:cNvGraphicFramePr>
            <p:nvPr/>
          </p:nvGraphicFramePr>
          <p:xfrm>
            <a:off x="2597" y="5"/>
            <a:ext cx="266" cy="53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3811" name="" r:id="rId5" imgW="139700" imgH="394335" progId="Equation.DSMT4">
                    <p:embed/>
                  </p:oleObj>
                </mc:Choice>
                <mc:Fallback>
                  <p:oleObj name="" r:id="rId5" imgW="139700" imgH="394335" progId="Equation.DSMT4">
                    <p:embed/>
                    <p:pic>
                      <p:nvPicPr>
                        <p:cNvPr id="0" name="图片 638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97" y="5"/>
                          <a:ext cx="266" cy="53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0" name="矩形 18"/>
          <p:cNvSpPr>
            <a:spLocks noChangeArrowheads="1"/>
          </p:cNvSpPr>
          <p:nvPr/>
        </p:nvSpPr>
        <p:spPr bwMode="auto">
          <a:xfrm>
            <a:off x="1231900" y="3867209"/>
            <a:ext cx="5640387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解</a:t>
            </a:r>
            <a:r>
              <a:rPr lang="en-US" altLang="zh-CN" sz="21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: </a:t>
            </a:r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(1)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2•2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•1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＋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1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+1)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endParaRPr lang="zh-CN" altLang="en-US" sz="21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103435" name="组合 22"/>
          <p:cNvGrpSpPr/>
          <p:nvPr/>
        </p:nvGrpSpPr>
        <p:grpSpPr bwMode="auto">
          <a:xfrm>
            <a:off x="1709059" y="1667813"/>
            <a:ext cx="4777466" cy="1706562"/>
            <a:chOff x="0" y="-13639"/>
            <a:chExt cx="6375400" cy="2274046"/>
          </a:xfrm>
        </p:grpSpPr>
        <p:pic>
          <p:nvPicPr>
            <p:cNvPr id="103436" name="Picture 15" descr="}187}4%EWA_UKF4NOMSS)`I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21038" y="651869"/>
              <a:ext cx="923925" cy="533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437" name="Picture 16" descr="}187}4%EWA_UKF4NOMSS)`I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21038" y="651869"/>
              <a:ext cx="923925" cy="533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438" name="Image0511.jpe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6000" y="623294"/>
              <a:ext cx="2717800" cy="1550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439" name="Picture 19" descr="}187}4%EWA_UKF4NOMSS)`I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91125" y="1288457"/>
              <a:ext cx="1184275" cy="747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440" name="Picture 21" descr="CDN7I}SF21A`KH3_ZV]CTNT"/>
            <p:cNvPicPr>
              <a:picLocks noChangeAspect="1" noChangeArrowheads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8450" y="737594"/>
              <a:ext cx="1836738" cy="857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3441" name="Rectangle 14"/>
            <p:cNvSpPr>
              <a:spLocks noChangeArrowheads="1"/>
            </p:cNvSpPr>
            <p:nvPr/>
          </p:nvSpPr>
          <p:spPr bwMode="auto">
            <a:xfrm>
              <a:off x="0" y="-13639"/>
              <a:ext cx="5807075" cy="2274046"/>
            </a:xfrm>
            <a:prstGeom prst="rect">
              <a:avLst/>
            </a:prstGeom>
            <a:noFill/>
            <a:ln w="25400">
              <a:solidFill>
                <a:srgbClr val="0000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pPr eaLnBrk="0" hangingPunct="0"/>
              <a:r>
                <a:rPr lang="zh-CN" altLang="en-US" sz="21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 小聪</a:t>
              </a:r>
              <a:r>
                <a:rPr lang="en-US" altLang="zh-CN" sz="21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:              </a:t>
              </a:r>
              <a:r>
                <a:rPr lang="zh-CN" altLang="en-US" sz="21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小明</a:t>
              </a:r>
              <a:r>
                <a:rPr lang="en-US" altLang="zh-CN" sz="21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:</a:t>
              </a:r>
              <a:endParaRPr lang="en-US" altLang="zh-CN" sz="2100" b="1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  <a:p>
              <a:pPr eaLnBrk="0" hangingPunct="0"/>
              <a:endParaRPr lang="en-US" altLang="zh-CN" sz="2100" b="1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  <a:p>
              <a:pPr eaLnBrk="0" hangingPunct="0"/>
              <a:endParaRPr lang="en-US" altLang="zh-CN" sz="2100" b="1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  <a:p>
              <a:pPr eaLnBrk="0" hangingPunct="0"/>
              <a:endParaRPr lang="en-US" altLang="zh-CN" sz="2100" b="1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  <a:p>
              <a:pPr eaLnBrk="0" hangingPunct="0"/>
              <a:endParaRPr lang="en-US" altLang="zh-CN" sz="2100" b="1" dirty="0">
                <a:solidFill>
                  <a:srgbClr val="0000FF"/>
                </a:solidFill>
                <a:latin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964658" y="2791757"/>
            <a:ext cx="901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×</a:t>
            </a:r>
            <a:endParaRPr lang="zh-CN" altLang="en-US" sz="280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392085" y="2744948"/>
            <a:ext cx="9017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×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grpSp>
        <p:nvGrpSpPr>
          <p:cNvPr id="27" name="组合 2"/>
          <p:cNvGrpSpPr/>
          <p:nvPr/>
        </p:nvGrpSpPr>
        <p:grpSpPr bwMode="auto">
          <a:xfrm>
            <a:off x="-12700" y="-51548"/>
            <a:ext cx="2006600" cy="476924"/>
            <a:chOff x="263" y="179"/>
            <a:chExt cx="3160" cy="753"/>
          </a:xfrm>
        </p:grpSpPr>
        <p:sp>
          <p:nvSpPr>
            <p:cNvPr id="28" name="文本框 20"/>
            <p:cNvSpPr txBox="1">
              <a:spLocks noChangeArrowheads="1"/>
            </p:cNvSpPr>
            <p:nvPr/>
          </p:nvSpPr>
          <p:spPr bwMode="auto">
            <a:xfrm>
              <a:off x="1068" y="179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29" name="组合 1"/>
            <p:cNvGrpSpPr/>
            <p:nvPr/>
          </p:nvGrpSpPr>
          <p:grpSpPr bwMode="auto">
            <a:xfrm>
              <a:off x="263" y="285"/>
              <a:ext cx="3160" cy="602"/>
              <a:chOff x="248" y="176"/>
              <a:chExt cx="3160" cy="602"/>
            </a:xfrm>
          </p:grpSpPr>
          <p:cxnSp>
            <p:nvCxnSpPr>
              <p:cNvPr id="31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Freeform 74"/>
              <p:cNvSpPr>
                <a:spLocks noChangeAspect="1" noEditPoints="1"/>
              </p:cNvSpPr>
              <p:nvPr/>
            </p:nvSpPr>
            <p:spPr bwMode="auto">
              <a:xfrm>
                <a:off x="485" y="176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1954213" y="1220788"/>
            <a:ext cx="18907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因式分解：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2141538" y="1704975"/>
            <a:ext cx="6535737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宋体" panose="02010600030101010101" pitchFamily="2" charset="-122"/>
              </a:rPr>
              <a:t>把一个多项式转化为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几个整式的积</a:t>
            </a:r>
            <a:r>
              <a:rPr lang="zh-CN" altLang="en-US" sz="2100" b="1" dirty="0">
                <a:latin typeface="宋体" panose="02010600030101010101" pitchFamily="2" charset="-122"/>
              </a:rPr>
              <a:t>的形式</a:t>
            </a:r>
            <a:r>
              <a:rPr lang="en-US" altLang="zh-CN" sz="2100" b="1" dirty="0">
                <a:latin typeface="宋体" panose="02010600030101010101" pitchFamily="2" charset="-122"/>
              </a:rPr>
              <a:t>.</a:t>
            </a:r>
            <a:endParaRPr lang="en-US" altLang="zh-CN" sz="2100" b="1" dirty="0">
              <a:latin typeface="宋体" panose="02010600030101010101" pitchFamily="2" charset="-122"/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1954213" y="2497138"/>
            <a:ext cx="51879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我们已经学过哪些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Arial" panose="020B0604020202020204" pitchFamily="34" charset="0"/>
              </a:rPr>
              <a:t>因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式分解的方法？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8" name="Text Box 12"/>
          <p:cNvSpPr txBox="1">
            <a:spLocks noChangeArrowheads="1"/>
          </p:cNvSpPr>
          <p:nvPr/>
        </p:nvSpPr>
        <p:spPr bwMode="auto">
          <a:xfrm>
            <a:off x="2259013" y="3001963"/>
            <a:ext cx="2376487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提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公因式法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2224087" y="3487737"/>
            <a:ext cx="2484437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平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方差公式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8201" name="TextBox 9"/>
          <p:cNvSpPr txBox="1">
            <a:spLocks noChangeArrowheads="1"/>
          </p:cNvSpPr>
          <p:nvPr/>
        </p:nvSpPr>
        <p:spPr bwMode="auto">
          <a:xfrm>
            <a:off x="3783806" y="3461044"/>
            <a:ext cx="23807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a+b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a–b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0670" name="文本框 6151"/>
          <p:cNvSpPr txBox="1">
            <a:spLocks noChangeArrowheads="1"/>
          </p:cNvSpPr>
          <p:nvPr/>
        </p:nvSpPr>
        <p:spPr bwMode="auto">
          <a:xfrm>
            <a:off x="3621881" y="523079"/>
            <a:ext cx="3549650" cy="461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用完全平方公式分解因式</a:t>
            </a:r>
            <a:endParaRPr lang="zh-CN" altLang="en-US" sz="2400" b="1" dirty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70671" name="组合 4"/>
          <p:cNvGrpSpPr/>
          <p:nvPr/>
        </p:nvGrpSpPr>
        <p:grpSpPr bwMode="auto">
          <a:xfrm>
            <a:off x="1935956" y="585787"/>
            <a:ext cx="1685925" cy="409790"/>
            <a:chOff x="3485" y="1168"/>
            <a:chExt cx="2654" cy="644"/>
          </a:xfrm>
        </p:grpSpPr>
        <p:sp>
          <p:nvSpPr>
            <p:cNvPr id="2" name="圆角矩形 1"/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673" name="矩形 1"/>
            <p:cNvSpPr>
              <a:spLocks noChangeArrowheads="1"/>
            </p:cNvSpPr>
            <p:nvPr/>
          </p:nvSpPr>
          <p:spPr bwMode="auto">
            <a:xfrm>
              <a:off x="3941" y="1203"/>
              <a:ext cx="1744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知识</a:t>
              </a:r>
              <a:r>
                <a:rPr lang="zh-CN" altLang="en-US" sz="2400" dirty="0" smtClean="0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点</a:t>
              </a:r>
              <a:endParaRPr lang="zh-CN" altLang="en-US" sz="2400" b="1" dirty="0">
                <a:solidFill>
                  <a:prstClr val="white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968752" y="4003249"/>
            <a:ext cx="30178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完全平方公式</a:t>
            </a:r>
            <a:endParaRPr lang="en-US" altLang="zh-CN" sz="2400" b="1" baseline="30000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273492" y="4464914"/>
            <a:ext cx="373142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±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±2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endParaRPr lang="en-US" altLang="zh-CN" sz="2400" b="1" baseline="30000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21" name="组合 2"/>
          <p:cNvGrpSpPr/>
          <p:nvPr/>
        </p:nvGrpSpPr>
        <p:grpSpPr bwMode="auto">
          <a:xfrm>
            <a:off x="-20128" y="-63252"/>
            <a:ext cx="2006600" cy="477837"/>
            <a:chOff x="123" y="40"/>
            <a:chExt cx="3160" cy="752"/>
          </a:xfrm>
        </p:grpSpPr>
        <p:cxnSp>
          <p:nvCxnSpPr>
            <p:cNvPr id="22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5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6" name="圆角矩形 31"/>
          <p:cNvSpPr>
            <a:spLocks noChangeArrowheads="1"/>
          </p:cNvSpPr>
          <p:nvPr/>
        </p:nvSpPr>
        <p:spPr bwMode="auto">
          <a:xfrm>
            <a:off x="998855" y="1950243"/>
            <a:ext cx="460918" cy="1484313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>
            <a:solidFill>
              <a:srgbClr val="0099FF"/>
            </a:solidFill>
            <a:round/>
          </a:ln>
        </p:spPr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2000" b="1" dirty="0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回</a:t>
            </a:r>
            <a:endParaRPr lang="zh-CN" altLang="en-US" sz="2000" b="1" dirty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2000" b="1" dirty="0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顾旧知</a:t>
            </a:r>
            <a:endParaRPr lang="zh-CN" altLang="en-US" sz="2000" b="1" dirty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7006" l="0" r="9580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651" y="1256506"/>
            <a:ext cx="695325" cy="69532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201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文本框 103"/>
          <p:cNvSpPr txBox="1">
            <a:spLocks noChangeArrowheads="1"/>
          </p:cNvSpPr>
          <p:nvPr/>
        </p:nvSpPr>
        <p:spPr bwMode="auto">
          <a:xfrm>
            <a:off x="1069975" y="1057038"/>
            <a:ext cx="7273925" cy="127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已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知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，求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–2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的值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；</a:t>
            </a:r>
            <a:endParaRPr lang="en-US" altLang="zh-CN" sz="2400" b="1" dirty="0" smtClean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60000"/>
              </a:lnSpc>
            </a:pP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已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知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5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，求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＋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baseline="30000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的值．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603500" y="4170741"/>
            <a:ext cx="233997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原式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2×5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50.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pic>
        <p:nvPicPr>
          <p:cNvPr id="104451" name="图片 2"/>
          <p:cNvPicPr>
            <a:picLocks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957513"/>
            <a:ext cx="14288" cy="1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559163" y="2341990"/>
            <a:ext cx="420499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解</a:t>
            </a:r>
            <a:r>
              <a:rPr lang="zh-CN" altLang="en-US" sz="21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：</a:t>
            </a:r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(1)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a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–2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ab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＋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b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＝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a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–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b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100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.</a:t>
            </a:r>
            <a:endParaRPr lang="en-US" altLang="zh-CN" sz="2100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603500" y="2757488"/>
            <a:ext cx="331693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当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a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–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时，原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式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en-US" altLang="zh-CN" sz="2100" b="1" baseline="30000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9.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203450" y="3328988"/>
            <a:ext cx="465063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(2)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原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式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ab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a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＋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2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ab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b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＝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ab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a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＋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b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)</a:t>
            </a:r>
            <a:r>
              <a:rPr lang="en-US" altLang="zh-CN" sz="2100" b="1" baseline="30000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  <a:sym typeface="宋体" panose="02010600030101010101" pitchFamily="2" charset="-122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2312988" y="3743325"/>
            <a:ext cx="3147015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　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当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ab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1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a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＋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b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5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  <a:sym typeface="宋体" panose="02010600030101010101" pitchFamily="2" charset="-122"/>
              </a:rPr>
              <a:t>时，</a:t>
            </a:r>
            <a:endParaRPr lang="zh-CN" altLang="en-US" sz="2100" b="1" dirty="0">
              <a:latin typeface="+mn-lt"/>
              <a:ea typeface="仿宋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104461" name="组合 2"/>
          <p:cNvGrpSpPr/>
          <p:nvPr/>
        </p:nvGrpSpPr>
        <p:grpSpPr bwMode="auto">
          <a:xfrm>
            <a:off x="3315935" y="482600"/>
            <a:ext cx="2478088" cy="522288"/>
            <a:chOff x="5060" y="905"/>
            <a:chExt cx="3904" cy="822"/>
          </a:xfrm>
        </p:grpSpPr>
        <p:grpSp>
          <p:nvGrpSpPr>
            <p:cNvPr id="104462" name="组合 6"/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3" name="缺角矩形 2"/>
              <p:cNvSpPr/>
              <p:nvPr/>
            </p:nvSpPr>
            <p:spPr>
              <a:xfrm rot="3000000">
                <a:off x="4021946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缺角矩形 8"/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" name="缺角矩形 9"/>
              <p:cNvSpPr/>
              <p:nvPr/>
            </p:nvSpPr>
            <p:spPr>
              <a:xfrm rot="3000000">
                <a:off x="4936764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缺角矩形 10"/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缺角矩形 11"/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04468" name="TextBox 15"/>
            <p:cNvSpPr txBox="1">
              <a:spLocks noChangeArrowheads="1"/>
            </p:cNvSpPr>
            <p:nvPr/>
          </p:nvSpPr>
          <p:spPr bwMode="auto">
            <a:xfrm>
              <a:off x="5060" y="90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prstClr val="white"/>
                  </a:solidFill>
                  <a:latin typeface="+mn-lt"/>
                </a:rPr>
                <a:t>拓广探索题</a:t>
              </a:r>
              <a:endParaRPr lang="en-US" altLang="zh-CN" sz="2800" b="1" dirty="0">
                <a:solidFill>
                  <a:prstClr val="white"/>
                </a:solidFill>
                <a:latin typeface="+mn-lt"/>
              </a:endParaRPr>
            </a:p>
          </p:txBody>
        </p:sp>
      </p:grpSp>
      <p:grpSp>
        <p:nvGrpSpPr>
          <p:cNvPr id="23" name="组合 2"/>
          <p:cNvGrpSpPr/>
          <p:nvPr/>
        </p:nvGrpSpPr>
        <p:grpSpPr bwMode="auto">
          <a:xfrm>
            <a:off x="-12700" y="-51548"/>
            <a:ext cx="2006600" cy="476924"/>
            <a:chOff x="263" y="179"/>
            <a:chExt cx="3160" cy="753"/>
          </a:xfrm>
        </p:grpSpPr>
        <p:sp>
          <p:nvSpPr>
            <p:cNvPr id="24" name="文本框 20"/>
            <p:cNvSpPr txBox="1">
              <a:spLocks noChangeArrowheads="1"/>
            </p:cNvSpPr>
            <p:nvPr/>
          </p:nvSpPr>
          <p:spPr bwMode="auto">
            <a:xfrm>
              <a:off x="1068" y="179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+mn-lt"/>
                  <a:cs typeface="Yuanti SC"/>
                </a:rPr>
                <a:t>课堂检测</a:t>
              </a:r>
              <a:endParaRPr lang="zh-CN" altLang="en-US" sz="2500" b="1" dirty="0">
                <a:solidFill>
                  <a:prstClr val="black"/>
                </a:solidFill>
                <a:latin typeface="+mn-lt"/>
                <a:cs typeface="Yuanti SC"/>
              </a:endParaRPr>
            </a:p>
          </p:txBody>
        </p:sp>
        <p:grpSp>
          <p:nvGrpSpPr>
            <p:cNvPr id="25" name="组合 1"/>
            <p:cNvGrpSpPr/>
            <p:nvPr/>
          </p:nvGrpSpPr>
          <p:grpSpPr bwMode="auto">
            <a:xfrm>
              <a:off x="263" y="285"/>
              <a:ext cx="3160" cy="602"/>
              <a:chOff x="248" y="176"/>
              <a:chExt cx="3160" cy="602"/>
            </a:xfrm>
          </p:grpSpPr>
          <p:cxnSp>
            <p:nvCxnSpPr>
              <p:cNvPr id="26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Freeform 74"/>
              <p:cNvSpPr>
                <a:spLocks noChangeAspect="1" noEditPoints="1"/>
              </p:cNvSpPr>
              <p:nvPr/>
            </p:nvSpPr>
            <p:spPr bwMode="auto">
              <a:xfrm>
                <a:off x="485" y="176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7" grpId="0"/>
      <p:bldP spid="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91464" y="1961782"/>
            <a:ext cx="1715135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dist"/>
            <a:r>
              <a:rPr lang="zh-CN" altLang="en-US" sz="2400" b="1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完全平方公式分解因式</a:t>
            </a:r>
            <a:endParaRPr lang="zh-CN" altLang="en-US" sz="2400" b="1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2411413" y="1047750"/>
            <a:ext cx="919162" cy="55399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公式</a:t>
            </a:r>
            <a:endParaRPr lang="en-US" altLang="zh-CN" sz="2000" b="1" dirty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5" name="左大括号 54"/>
          <p:cNvSpPr/>
          <p:nvPr/>
        </p:nvSpPr>
        <p:spPr bwMode="auto">
          <a:xfrm>
            <a:off x="2125663" y="1327150"/>
            <a:ext cx="161925" cy="2119313"/>
          </a:xfrm>
          <a:prstGeom prst="leftBrace">
            <a:avLst>
              <a:gd name="adj1" fmla="val 7635"/>
              <a:gd name="adj2" fmla="val 50000"/>
            </a:avLst>
          </a:prstGeom>
          <a:noFill/>
          <a:ln w="25400">
            <a:solidFill>
              <a:schemeClr val="tx1">
                <a:alpha val="61176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3868738" y="1006475"/>
            <a:ext cx="3217862" cy="553998"/>
          </a:xfrm>
          <a:prstGeom prst="rect">
            <a:avLst/>
          </a:prstGeom>
          <a:noFill/>
          <a:ln w="25400">
            <a:solidFill>
              <a:schemeClr val="tx1">
                <a:alpha val="69019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0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±2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ab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0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=(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±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0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endParaRPr lang="zh-CN" altLang="en-US" sz="2000" b="1" baseline="300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4" name="右箭头 23"/>
          <p:cNvSpPr/>
          <p:nvPr/>
        </p:nvSpPr>
        <p:spPr bwMode="auto">
          <a:xfrm>
            <a:off x="3492500" y="1168400"/>
            <a:ext cx="323850" cy="21590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2384425" y="3128962"/>
            <a:ext cx="973137" cy="55399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特点</a:t>
            </a:r>
            <a:endParaRPr lang="en-US" altLang="zh-CN" sz="2000" b="1" dirty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3868737" y="2347913"/>
            <a:ext cx="4903787" cy="1938992"/>
          </a:xfrm>
          <a:prstGeom prst="rect">
            <a:avLst/>
          </a:prstGeom>
          <a:noFill/>
          <a:ln w="25400">
            <a:solidFill>
              <a:schemeClr val="tx1">
                <a:alpha val="3098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(1)</a:t>
            </a:r>
            <a:r>
              <a:rPr lang="zh-CN" altLang="en-US" sz="2000" b="1" dirty="0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要</a:t>
            </a:r>
            <a:r>
              <a:rPr lang="zh-CN" altLang="en-US" sz="20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求多项式有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三项</a:t>
            </a:r>
            <a:r>
              <a:rPr lang="en-US" altLang="zh-CN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0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(2)</a:t>
            </a:r>
            <a:r>
              <a:rPr lang="zh-CN" altLang="en-US" sz="2000" b="1" dirty="0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其</a:t>
            </a:r>
            <a:r>
              <a:rPr lang="zh-CN" altLang="en-US" sz="20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中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两项同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号，且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都可以写成某数或式的平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方</a:t>
            </a:r>
            <a:r>
              <a:rPr lang="zh-CN" altLang="en-US" sz="2000" b="1" dirty="0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，另</a:t>
            </a:r>
            <a:r>
              <a:rPr lang="zh-CN" altLang="en-US" sz="20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一项则是</a:t>
            </a:r>
            <a:r>
              <a:rPr lang="zh-CN" altLang="en-US" sz="20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这两数或式的乘积的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倍</a:t>
            </a:r>
            <a:r>
              <a:rPr lang="zh-CN" altLang="en-US" sz="2000" b="1" dirty="0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，符</a:t>
            </a:r>
            <a:r>
              <a:rPr lang="zh-CN" altLang="en-US" sz="20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号可正可负</a:t>
            </a:r>
            <a:r>
              <a:rPr lang="en-US" altLang="zh-CN" sz="20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000" b="1" dirty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" name="右箭头 20"/>
          <p:cNvSpPr/>
          <p:nvPr/>
        </p:nvSpPr>
        <p:spPr bwMode="auto">
          <a:xfrm>
            <a:off x="3544888" y="3275013"/>
            <a:ext cx="323850" cy="214312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05481" name="组合 1"/>
          <p:cNvGrpSpPr/>
          <p:nvPr/>
        </p:nvGrpSpPr>
        <p:grpSpPr bwMode="auto">
          <a:xfrm>
            <a:off x="0" y="-56182"/>
            <a:ext cx="2006600" cy="478473"/>
            <a:chOff x="227" y="78"/>
            <a:chExt cx="3160" cy="753"/>
          </a:xfrm>
        </p:grpSpPr>
        <p:cxnSp>
          <p:nvCxnSpPr>
            <p:cNvPr id="17" name="直线连接符 16"/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5483" name="文本框 17"/>
            <p:cNvSpPr txBox="1">
              <a:spLocks noChangeArrowheads="1"/>
            </p:cNvSpPr>
            <p:nvPr/>
          </p:nvSpPr>
          <p:spPr bwMode="auto">
            <a:xfrm>
              <a:off x="1010" y="78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solidFill>
                    <a:prstClr val="black"/>
                  </a:solidFill>
                  <a:latin typeface="Yuanti SC"/>
                  <a:ea typeface="Yuanti SC"/>
                  <a:cs typeface="Yuanti SC"/>
                </a:rPr>
                <a:t>课堂小结</a:t>
              </a:r>
              <a:endParaRPr lang="zh-CN" altLang="en-US" sz="2500" b="1">
                <a:solidFill>
                  <a:prstClr val="black"/>
                </a:solidFill>
                <a:latin typeface="Yuanti SC"/>
                <a:ea typeface="Yuanti SC"/>
                <a:cs typeface="Yuanti SC"/>
              </a:endParaRPr>
            </a:p>
          </p:txBody>
        </p:sp>
        <p:sp>
          <p:nvSpPr>
            <p:cNvPr id="2" name="Freeform 74"/>
            <p:cNvSpPr>
              <a:spLocks noChangeAspect="1" noEditPoints="1"/>
            </p:cNvSpPr>
            <p:nvPr/>
          </p:nvSpPr>
          <p:spPr bwMode="auto">
            <a:xfrm>
              <a:off x="402" y="233"/>
              <a:ext cx="568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3" grpId="0" bldLvl="0" animBg="1"/>
      <p:bldP spid="55" grpId="0" bldLvl="0" animBg="1"/>
      <p:bldP spid="16" grpId="0" bldLvl="0" animBg="1"/>
      <p:bldP spid="24" grpId="0" bldLvl="0" animBg="1"/>
      <p:bldP spid="12" grpId="0" bldLvl="0" animBg="1"/>
      <p:bldP spid="19" grpId="0" bldLvl="0" animBg="1"/>
      <p:bldP spid="2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7" name="Rectangle 42"/>
          <p:cNvSpPr>
            <a:spLocks noChangeArrowheads="1"/>
          </p:cNvSpPr>
          <p:nvPr/>
        </p:nvSpPr>
        <p:spPr bwMode="auto">
          <a:xfrm>
            <a:off x="4941888" y="3619500"/>
            <a:ext cx="1081087" cy="1004888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sz="210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68" name="Rectangle 43"/>
          <p:cNvSpPr>
            <a:spLocks noChangeArrowheads="1"/>
          </p:cNvSpPr>
          <p:nvPr/>
        </p:nvSpPr>
        <p:spPr bwMode="auto">
          <a:xfrm>
            <a:off x="6021388" y="3617913"/>
            <a:ext cx="541337" cy="1004887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sz="210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69" name="Rectangle 44"/>
          <p:cNvSpPr>
            <a:spLocks noChangeArrowheads="1"/>
          </p:cNvSpPr>
          <p:nvPr/>
        </p:nvSpPr>
        <p:spPr bwMode="auto">
          <a:xfrm>
            <a:off x="4941888" y="3113088"/>
            <a:ext cx="1076325" cy="5048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sz="210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270" name="Rectangle 45"/>
          <p:cNvSpPr>
            <a:spLocks noChangeArrowheads="1"/>
          </p:cNvSpPr>
          <p:nvPr/>
        </p:nvSpPr>
        <p:spPr bwMode="auto">
          <a:xfrm>
            <a:off x="6021388" y="3113088"/>
            <a:ext cx="541337" cy="5048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 sz="210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4" name="Text Box 66"/>
          <p:cNvSpPr txBox="1">
            <a:spLocks noChangeArrowheads="1"/>
          </p:cNvSpPr>
          <p:nvPr/>
        </p:nvSpPr>
        <p:spPr bwMode="auto">
          <a:xfrm>
            <a:off x="1304952" y="668159"/>
            <a:ext cx="714533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你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能把下面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个图形拼成一个正方形并求出你拼成的图形的面积吗？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5" name="Text Box 67"/>
          <p:cNvSpPr txBox="1">
            <a:spLocks noChangeArrowheads="1"/>
          </p:cNvSpPr>
          <p:nvPr/>
        </p:nvSpPr>
        <p:spPr bwMode="auto">
          <a:xfrm>
            <a:off x="1590702" y="3497084"/>
            <a:ext cx="35396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同学们拼出图形为：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3" name="组合 1"/>
          <p:cNvGrpSpPr/>
          <p:nvPr/>
        </p:nvGrpSpPr>
        <p:grpSpPr bwMode="auto">
          <a:xfrm>
            <a:off x="2303463" y="1868488"/>
            <a:ext cx="3511550" cy="1171575"/>
            <a:chOff x="2438" y="3360"/>
            <a:chExt cx="7372" cy="2457"/>
          </a:xfrm>
        </p:grpSpPr>
        <p:sp>
          <p:nvSpPr>
            <p:cNvPr id="71688" name="Text Box 17"/>
            <p:cNvSpPr txBox="1">
              <a:spLocks noChangeArrowheads="1"/>
            </p:cNvSpPr>
            <p:nvPr/>
          </p:nvSpPr>
          <p:spPr bwMode="auto">
            <a:xfrm>
              <a:off x="3003" y="4823"/>
              <a:ext cx="1210" cy="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a</a:t>
              </a:r>
              <a:endParaRPr lang="en-US" altLang="zh-CN" sz="2100" b="1" i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71689" name="Text Box 18"/>
            <p:cNvSpPr txBox="1">
              <a:spLocks noChangeArrowheads="1"/>
            </p:cNvSpPr>
            <p:nvPr/>
          </p:nvSpPr>
          <p:spPr bwMode="auto">
            <a:xfrm>
              <a:off x="2438" y="3928"/>
              <a:ext cx="377" cy="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a</a:t>
              </a:r>
              <a:endParaRPr lang="en-US" altLang="zh-CN" sz="2100" b="1" i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71690" name="Rectangle 19"/>
            <p:cNvSpPr>
              <a:spLocks noChangeArrowheads="1"/>
            </p:cNvSpPr>
            <p:nvPr/>
          </p:nvSpPr>
          <p:spPr bwMode="auto">
            <a:xfrm>
              <a:off x="2893" y="3360"/>
              <a:ext cx="1510" cy="154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1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grpSp>
          <p:nvGrpSpPr>
            <p:cNvPr id="71691" name="Group 77"/>
            <p:cNvGrpSpPr/>
            <p:nvPr/>
          </p:nvGrpSpPr>
          <p:grpSpPr bwMode="auto">
            <a:xfrm>
              <a:off x="8680" y="4153"/>
              <a:ext cx="1130" cy="1620"/>
              <a:chOff x="2835" y="1661"/>
              <a:chExt cx="452" cy="648"/>
            </a:xfrm>
          </p:grpSpPr>
          <p:sp>
            <p:nvSpPr>
              <p:cNvPr id="71692" name="Text Box 74"/>
              <p:cNvSpPr txBox="1">
                <a:spLocks noChangeArrowheads="1"/>
              </p:cNvSpPr>
              <p:nvPr/>
            </p:nvSpPr>
            <p:spPr bwMode="auto">
              <a:xfrm>
                <a:off x="3136" y="1745"/>
                <a:ext cx="151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100" b="1" i="1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2" charset="-122"/>
                  </a:rPr>
                  <a:t>b</a:t>
                </a:r>
                <a:endParaRPr lang="en-US" altLang="zh-CN" sz="2100" b="1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71693" name="Text Box 75"/>
              <p:cNvSpPr txBox="1">
                <a:spLocks noChangeArrowheads="1"/>
              </p:cNvSpPr>
              <p:nvPr/>
            </p:nvSpPr>
            <p:spPr bwMode="auto">
              <a:xfrm>
                <a:off x="2894" y="1961"/>
                <a:ext cx="152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100" b="1" i="1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2" charset="-122"/>
                  </a:rPr>
                  <a:t>b</a:t>
                </a:r>
                <a:endParaRPr lang="en-US" altLang="zh-CN" sz="2100" b="1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71694" name="Rectangle 76"/>
              <p:cNvSpPr>
                <a:spLocks noChangeArrowheads="1"/>
              </p:cNvSpPr>
              <p:nvPr/>
            </p:nvSpPr>
            <p:spPr bwMode="auto">
              <a:xfrm>
                <a:off x="2835" y="1661"/>
                <a:ext cx="301" cy="308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 sz="2100" b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</p:grpSp>
        <p:grpSp>
          <p:nvGrpSpPr>
            <p:cNvPr id="71695" name="Group 83"/>
            <p:cNvGrpSpPr/>
            <p:nvPr/>
          </p:nvGrpSpPr>
          <p:grpSpPr bwMode="auto">
            <a:xfrm>
              <a:off x="6860" y="3360"/>
              <a:ext cx="1172" cy="2456"/>
              <a:chOff x="2336" y="1344"/>
              <a:chExt cx="469" cy="983"/>
            </a:xfrm>
          </p:grpSpPr>
          <p:sp>
            <p:nvSpPr>
              <p:cNvPr id="71696" name="Rectangle 80"/>
              <p:cNvSpPr>
                <a:spLocks noChangeArrowheads="1"/>
              </p:cNvSpPr>
              <p:nvPr/>
            </p:nvSpPr>
            <p:spPr bwMode="auto">
              <a:xfrm>
                <a:off x="2336" y="1344"/>
                <a:ext cx="302" cy="616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 sz="2100" b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71697" name="Text Box 81"/>
              <p:cNvSpPr txBox="1">
                <a:spLocks noChangeArrowheads="1"/>
              </p:cNvSpPr>
              <p:nvPr/>
            </p:nvSpPr>
            <p:spPr bwMode="auto">
              <a:xfrm>
                <a:off x="2653" y="1545"/>
                <a:ext cx="152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100" b="1" i="1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2" charset="-122"/>
                  </a:rPr>
                  <a:t>a</a:t>
                </a:r>
                <a:endParaRPr lang="en-US" altLang="zh-CN" sz="2100" b="1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71698" name="Text Box 82"/>
              <p:cNvSpPr txBox="1">
                <a:spLocks noChangeArrowheads="1"/>
              </p:cNvSpPr>
              <p:nvPr/>
            </p:nvSpPr>
            <p:spPr bwMode="auto">
              <a:xfrm>
                <a:off x="2426" y="1979"/>
                <a:ext cx="149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100" b="1" i="1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2" charset="-122"/>
                  </a:rPr>
                  <a:t>b</a:t>
                </a:r>
                <a:endParaRPr lang="en-US" altLang="zh-CN" sz="2100" b="1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</p:grpSp>
        <p:grpSp>
          <p:nvGrpSpPr>
            <p:cNvPr id="71699" name="Group 84"/>
            <p:cNvGrpSpPr/>
            <p:nvPr/>
          </p:nvGrpSpPr>
          <p:grpSpPr bwMode="auto">
            <a:xfrm>
              <a:off x="5160" y="3360"/>
              <a:ext cx="1172" cy="2457"/>
              <a:chOff x="2336" y="1344"/>
              <a:chExt cx="469" cy="983"/>
            </a:xfrm>
          </p:grpSpPr>
          <p:sp>
            <p:nvSpPr>
              <p:cNvPr id="71700" name="Rectangle 85"/>
              <p:cNvSpPr>
                <a:spLocks noChangeArrowheads="1"/>
              </p:cNvSpPr>
              <p:nvPr/>
            </p:nvSpPr>
            <p:spPr bwMode="auto">
              <a:xfrm>
                <a:off x="2336" y="1344"/>
                <a:ext cx="302" cy="616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 sz="2100" b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71701" name="Text Box 86"/>
              <p:cNvSpPr txBox="1">
                <a:spLocks noChangeArrowheads="1"/>
              </p:cNvSpPr>
              <p:nvPr/>
            </p:nvSpPr>
            <p:spPr bwMode="auto">
              <a:xfrm>
                <a:off x="2653" y="1545"/>
                <a:ext cx="152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100" b="1" i="1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2" charset="-122"/>
                  </a:rPr>
                  <a:t>a</a:t>
                </a:r>
                <a:endParaRPr lang="en-US" altLang="zh-CN" sz="2100" b="1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  <p:sp>
            <p:nvSpPr>
              <p:cNvPr id="71702" name="Text Box 87"/>
              <p:cNvSpPr txBox="1">
                <a:spLocks noChangeArrowheads="1"/>
              </p:cNvSpPr>
              <p:nvPr/>
            </p:nvSpPr>
            <p:spPr bwMode="auto">
              <a:xfrm>
                <a:off x="2426" y="1979"/>
                <a:ext cx="149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100" b="1" i="1">
                    <a:solidFill>
                      <a:prstClr val="black"/>
                    </a:solidFill>
                    <a:latin typeface="Times New Roman" panose="02020603050405020304" pitchFamily="18" charset="0"/>
                    <a:ea typeface="黑体" panose="02010609060101010101" pitchFamily="2" charset="-122"/>
                  </a:rPr>
                  <a:t>b</a:t>
                </a:r>
                <a:endParaRPr lang="en-US" altLang="zh-CN" sz="2100" b="1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</p:grpSp>
        <p:sp>
          <p:nvSpPr>
            <p:cNvPr id="71703" name="Text Box 90"/>
            <p:cNvSpPr txBox="1">
              <a:spLocks noChangeArrowheads="1"/>
            </p:cNvSpPr>
            <p:nvPr/>
          </p:nvSpPr>
          <p:spPr bwMode="auto">
            <a:xfrm>
              <a:off x="5045" y="3813"/>
              <a:ext cx="1287" cy="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100" b="1" i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ab</a:t>
              </a:r>
              <a:endParaRPr lang="en-US" altLang="zh-CN" sz="2100" b="1" i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71704" name="Text Box 91"/>
            <p:cNvSpPr txBox="1">
              <a:spLocks noChangeArrowheads="1"/>
            </p:cNvSpPr>
            <p:nvPr/>
          </p:nvSpPr>
          <p:spPr bwMode="auto">
            <a:xfrm>
              <a:off x="3230" y="3813"/>
              <a:ext cx="907" cy="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a</a:t>
              </a:r>
              <a:r>
                <a:rPr lang="en-US" altLang="zh-CN" sz="2100" b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²</a:t>
              </a:r>
              <a:endParaRPr lang="en-US" altLang="zh-CN" sz="21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71705" name="Text Box 93"/>
            <p:cNvSpPr txBox="1">
              <a:spLocks noChangeArrowheads="1"/>
            </p:cNvSpPr>
            <p:nvPr/>
          </p:nvSpPr>
          <p:spPr bwMode="auto">
            <a:xfrm>
              <a:off x="8675" y="4153"/>
              <a:ext cx="907" cy="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b</a:t>
              </a:r>
              <a:r>
                <a:rPr lang="en-US" altLang="zh-CN" sz="2100" b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²</a:t>
              </a:r>
              <a:endParaRPr lang="en-US" altLang="zh-CN" sz="2100" b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71706" name="Text Box 94"/>
            <p:cNvSpPr txBox="1">
              <a:spLocks noChangeArrowheads="1"/>
            </p:cNvSpPr>
            <p:nvPr/>
          </p:nvSpPr>
          <p:spPr bwMode="auto">
            <a:xfrm>
              <a:off x="6745" y="3813"/>
              <a:ext cx="1210" cy="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100" b="1" i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ab</a:t>
              </a:r>
              <a:endParaRPr lang="en-US" altLang="zh-CN" sz="2100" b="1" i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  <p:grpSp>
        <p:nvGrpSpPr>
          <p:cNvPr id="32" name="组合 2"/>
          <p:cNvGrpSpPr/>
          <p:nvPr/>
        </p:nvGrpSpPr>
        <p:grpSpPr bwMode="auto">
          <a:xfrm>
            <a:off x="-20128" y="-63252"/>
            <a:ext cx="2006600" cy="477837"/>
            <a:chOff x="123" y="40"/>
            <a:chExt cx="3160" cy="752"/>
          </a:xfrm>
        </p:grpSpPr>
        <p:cxnSp>
          <p:nvCxnSpPr>
            <p:cNvPr id="33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5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50" decel="1000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0" decel="100000" fill="hold"/>
                                        <p:tgtEl>
                                          <p:spTgt spid="10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50" decel="100000" fill="hold"/>
                                        <p:tgtEl>
                                          <p:spTgt spid="10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0" decel="100000" fill="hold"/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7" grpId="0" bldLvl="0" animBg="1"/>
      <p:bldP spid="10268" grpId="0" bldLvl="0" animBg="1"/>
      <p:bldP spid="10269" grpId="0" bldLvl="0" animBg="1"/>
      <p:bldP spid="10270" grpId="0" bldLvl="0" animBg="1"/>
      <p:bldP spid="1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59"/>
          <p:cNvSpPr txBox="1">
            <a:spLocks noChangeArrowheads="1"/>
          </p:cNvSpPr>
          <p:nvPr/>
        </p:nvSpPr>
        <p:spPr bwMode="auto">
          <a:xfrm>
            <a:off x="1124312" y="889103"/>
            <a:ext cx="47240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这个大正方形的面积可以怎么求？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Group 293"/>
          <p:cNvGrpSpPr/>
          <p:nvPr/>
        </p:nvGrpSpPr>
        <p:grpSpPr bwMode="auto">
          <a:xfrm>
            <a:off x="1331911" y="3582921"/>
            <a:ext cx="3779837" cy="515857"/>
            <a:chOff x="1020" y="3475"/>
            <a:chExt cx="3175" cy="434"/>
          </a:xfrm>
        </p:grpSpPr>
        <p:sp>
          <p:nvSpPr>
            <p:cNvPr id="72707" name="Rectangle 4"/>
            <p:cNvSpPr>
              <a:spLocks noChangeArrowheads="1"/>
            </p:cNvSpPr>
            <p:nvPr/>
          </p:nvSpPr>
          <p:spPr bwMode="auto">
            <a:xfrm>
              <a:off x="1020" y="3475"/>
              <a:ext cx="1407" cy="388"/>
            </a:xfrm>
            <a:prstGeom prst="rect">
              <a:avLst/>
            </a:prstGeom>
            <a:noFill/>
            <a:ln w="38100" cmpd="dbl">
              <a:solidFill>
                <a:srgbClr val="0000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a</a:t>
              </a:r>
              <a:r>
                <a:rPr lang="en-US" altLang="zh-CN" sz="2400" b="1" baseline="30000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2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+2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ab</a:t>
              </a: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+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b</a:t>
              </a:r>
              <a:r>
                <a:rPr lang="en-US" altLang="zh-CN" sz="2400" b="1" baseline="30000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708" name="Rectangle 4"/>
            <p:cNvSpPr>
              <a:spLocks noChangeArrowheads="1"/>
            </p:cNvSpPr>
            <p:nvPr/>
          </p:nvSpPr>
          <p:spPr bwMode="auto">
            <a:xfrm>
              <a:off x="2835" y="3475"/>
              <a:ext cx="1360" cy="388"/>
            </a:xfrm>
            <a:prstGeom prst="rect">
              <a:avLst/>
            </a:prstGeom>
            <a:noFill/>
            <a:ln w="38100" cmpd="dbl">
              <a:solidFill>
                <a:srgbClr val="0000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(</a:t>
              </a:r>
              <a:r>
                <a:rPr lang="en-US" altLang="zh-CN" sz="24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a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+</a:t>
              </a:r>
              <a:r>
                <a:rPr lang="en-US" altLang="zh-CN" sz="24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b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)</a:t>
              </a:r>
              <a:r>
                <a:rPr lang="en-US" altLang="zh-CN" sz="2400" b="1" baseline="30000" dirty="0" smtClean="0">
                  <a:solidFill>
                    <a:srgbClr val="FF0000"/>
                  </a:solidFill>
                  <a:latin typeface="Times New Roman" panose="02020603050405020304" pitchFamily="18" charset="0"/>
                </a:rPr>
                <a:t>2 </a:t>
              </a:r>
              <a:endPara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709" name="Text Box 263"/>
            <p:cNvSpPr txBox="1">
              <a:spLocks noChangeArrowheads="1"/>
            </p:cNvSpPr>
            <p:nvPr/>
          </p:nvSpPr>
          <p:spPr bwMode="auto">
            <a:xfrm>
              <a:off x="2472" y="3521"/>
              <a:ext cx="227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400" b="1">
                  <a:solidFill>
                    <a:prstClr val="black"/>
                  </a:solidFill>
                  <a:latin typeface="Times New Roman" panose="02020603050405020304" pitchFamily="18" charset="0"/>
                </a:rPr>
                <a:t>=</a:t>
              </a:r>
              <a:endParaRPr lang="en-US" altLang="zh-CN" sz="2400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2710" name="Group 288"/>
          <p:cNvGrpSpPr/>
          <p:nvPr/>
        </p:nvGrpSpPr>
        <p:grpSpPr bwMode="auto">
          <a:xfrm>
            <a:off x="6388181" y="1119935"/>
            <a:ext cx="1933575" cy="1970087"/>
            <a:chOff x="1301" y="927"/>
            <a:chExt cx="1624" cy="1655"/>
          </a:xfrm>
        </p:grpSpPr>
        <p:sp>
          <p:nvSpPr>
            <p:cNvPr id="72711" name="Rectangle 22"/>
            <p:cNvSpPr>
              <a:spLocks noChangeArrowheads="1"/>
            </p:cNvSpPr>
            <p:nvPr/>
          </p:nvSpPr>
          <p:spPr bwMode="auto">
            <a:xfrm>
              <a:off x="2472" y="1389"/>
              <a:ext cx="453" cy="907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712" name="Rectangle 26"/>
            <p:cNvSpPr>
              <a:spLocks noChangeArrowheads="1"/>
            </p:cNvSpPr>
            <p:nvPr/>
          </p:nvSpPr>
          <p:spPr bwMode="auto">
            <a:xfrm>
              <a:off x="1565" y="1389"/>
              <a:ext cx="907" cy="907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713" name="Rectangle 27"/>
            <p:cNvSpPr>
              <a:spLocks noChangeArrowheads="1"/>
            </p:cNvSpPr>
            <p:nvPr/>
          </p:nvSpPr>
          <p:spPr bwMode="auto">
            <a:xfrm>
              <a:off x="1565" y="936"/>
              <a:ext cx="907" cy="45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714" name="Rectangle 28"/>
            <p:cNvSpPr>
              <a:spLocks noChangeArrowheads="1"/>
            </p:cNvSpPr>
            <p:nvPr/>
          </p:nvSpPr>
          <p:spPr bwMode="auto">
            <a:xfrm>
              <a:off x="2472" y="936"/>
              <a:ext cx="453" cy="453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72715" name="Group 156"/>
            <p:cNvGrpSpPr/>
            <p:nvPr/>
          </p:nvGrpSpPr>
          <p:grpSpPr bwMode="auto">
            <a:xfrm rot="5400000">
              <a:off x="989" y="1720"/>
              <a:ext cx="907" cy="227"/>
              <a:chOff x="2928" y="1200"/>
              <a:chExt cx="1296" cy="240"/>
            </a:xfrm>
          </p:grpSpPr>
          <p:grpSp>
            <p:nvGrpSpPr>
              <p:cNvPr id="72716" name="Group 157"/>
              <p:cNvGrpSpPr/>
              <p:nvPr/>
            </p:nvGrpSpPr>
            <p:grpSpPr bwMode="auto">
              <a:xfrm>
                <a:off x="2928" y="1248"/>
                <a:ext cx="1296" cy="144"/>
                <a:chOff x="2644" y="1248"/>
                <a:chExt cx="1580" cy="144"/>
              </a:xfrm>
            </p:grpSpPr>
            <p:grpSp>
              <p:nvGrpSpPr>
                <p:cNvPr id="72717" name="Group 158"/>
                <p:cNvGrpSpPr/>
                <p:nvPr/>
              </p:nvGrpSpPr>
              <p:grpSpPr bwMode="auto">
                <a:xfrm>
                  <a:off x="2644" y="1248"/>
                  <a:ext cx="630" cy="119"/>
                  <a:chOff x="3167" y="2549"/>
                  <a:chExt cx="636" cy="119"/>
                </a:xfrm>
              </p:grpSpPr>
              <p:sp>
                <p:nvSpPr>
                  <p:cNvPr id="72718" name="Line 15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245" y="2608"/>
                    <a:ext cx="558" cy="1"/>
                  </a:xfrm>
                  <a:prstGeom prst="line">
                    <a:avLst/>
                  </a:prstGeom>
                  <a:noFill/>
                  <a:ln w="38100">
                    <a:solidFill>
                      <a:srgbClr val="99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2719" name="Freeform 160"/>
                  <p:cNvSpPr>
                    <a:spLocks noChangeArrowheads="1"/>
                  </p:cNvSpPr>
                  <p:nvPr/>
                </p:nvSpPr>
                <p:spPr bwMode="auto">
                  <a:xfrm>
                    <a:off x="3167" y="2549"/>
                    <a:ext cx="97" cy="119"/>
                  </a:xfrm>
                  <a:custGeom>
                    <a:avLst/>
                    <a:gdLst>
                      <a:gd name="T0" fmla="*/ 97 w 97"/>
                      <a:gd name="T1" fmla="*/ 119 h 119"/>
                      <a:gd name="T2" fmla="*/ 0 w 97"/>
                      <a:gd name="T3" fmla="*/ 59 h 119"/>
                      <a:gd name="T4" fmla="*/ 97 w 97"/>
                      <a:gd name="T5" fmla="*/ 0 h 119"/>
                      <a:gd name="T6" fmla="*/ 97 w 97"/>
                      <a:gd name="T7" fmla="*/ 119 h 1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97" h="119">
                        <a:moveTo>
                          <a:pt x="97" y="119"/>
                        </a:moveTo>
                        <a:lnTo>
                          <a:pt x="0" y="59"/>
                        </a:lnTo>
                        <a:lnTo>
                          <a:pt x="97" y="0"/>
                        </a:lnTo>
                        <a:lnTo>
                          <a:pt x="97" y="119"/>
                        </a:lnTo>
                        <a:close/>
                      </a:path>
                    </a:pathLst>
                  </a:custGeom>
                  <a:solidFill>
                    <a:srgbClr val="990000"/>
                  </a:solidFill>
                  <a:ln w="9525">
                    <a:solidFill>
                      <a:srgbClr val="99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  <p:grpSp>
              <p:nvGrpSpPr>
                <p:cNvPr id="72720" name="Group 161"/>
                <p:cNvGrpSpPr/>
                <p:nvPr/>
              </p:nvGrpSpPr>
              <p:grpSpPr bwMode="auto">
                <a:xfrm rot="10800000">
                  <a:off x="3559" y="1248"/>
                  <a:ext cx="665" cy="144"/>
                  <a:chOff x="3167" y="2549"/>
                  <a:chExt cx="636" cy="119"/>
                </a:xfrm>
              </p:grpSpPr>
              <p:sp>
                <p:nvSpPr>
                  <p:cNvPr id="72721" name="Line 16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245" y="2608"/>
                    <a:ext cx="558" cy="1"/>
                  </a:xfrm>
                  <a:prstGeom prst="line">
                    <a:avLst/>
                  </a:prstGeom>
                  <a:noFill/>
                  <a:ln w="38100">
                    <a:solidFill>
                      <a:srgbClr val="990000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  <p:sp>
                <p:nvSpPr>
                  <p:cNvPr id="72722" name="Freeform 163"/>
                  <p:cNvSpPr>
                    <a:spLocks noChangeArrowheads="1"/>
                  </p:cNvSpPr>
                  <p:nvPr/>
                </p:nvSpPr>
                <p:spPr bwMode="auto">
                  <a:xfrm>
                    <a:off x="3167" y="2549"/>
                    <a:ext cx="97" cy="119"/>
                  </a:xfrm>
                  <a:custGeom>
                    <a:avLst/>
                    <a:gdLst>
                      <a:gd name="T0" fmla="*/ 97 w 97"/>
                      <a:gd name="T1" fmla="*/ 119 h 119"/>
                      <a:gd name="T2" fmla="*/ 0 w 97"/>
                      <a:gd name="T3" fmla="*/ 59 h 119"/>
                      <a:gd name="T4" fmla="*/ 97 w 97"/>
                      <a:gd name="T5" fmla="*/ 0 h 119"/>
                      <a:gd name="T6" fmla="*/ 97 w 97"/>
                      <a:gd name="T7" fmla="*/ 119 h 1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97" h="119">
                        <a:moveTo>
                          <a:pt x="97" y="119"/>
                        </a:moveTo>
                        <a:lnTo>
                          <a:pt x="0" y="59"/>
                        </a:lnTo>
                        <a:lnTo>
                          <a:pt x="97" y="0"/>
                        </a:lnTo>
                        <a:lnTo>
                          <a:pt x="97" y="119"/>
                        </a:lnTo>
                        <a:close/>
                      </a:path>
                    </a:pathLst>
                  </a:custGeom>
                  <a:solidFill>
                    <a:srgbClr val="990000"/>
                  </a:solidFill>
                  <a:ln w="9525">
                    <a:solidFill>
                      <a:srgbClr val="990000"/>
                    </a:solidFill>
                    <a:rou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prstClr val="black"/>
                      </a:solidFill>
                    </a:endParaRPr>
                  </a:p>
                </p:txBody>
              </p:sp>
            </p:grpSp>
          </p:grpSp>
          <p:grpSp>
            <p:nvGrpSpPr>
              <p:cNvPr id="72723" name="Group 164"/>
              <p:cNvGrpSpPr/>
              <p:nvPr/>
            </p:nvGrpSpPr>
            <p:grpSpPr bwMode="auto">
              <a:xfrm>
                <a:off x="2928" y="1200"/>
                <a:ext cx="1296" cy="240"/>
                <a:chOff x="3216" y="2496"/>
                <a:chExt cx="1632" cy="240"/>
              </a:xfrm>
            </p:grpSpPr>
            <p:sp>
              <p:nvSpPr>
                <p:cNvPr id="72724" name="Line 165"/>
                <p:cNvSpPr>
                  <a:spLocks noChangeShapeType="1"/>
                </p:cNvSpPr>
                <p:nvPr/>
              </p:nvSpPr>
              <p:spPr bwMode="auto">
                <a:xfrm>
                  <a:off x="3216" y="2496"/>
                  <a:ext cx="0" cy="240"/>
                </a:xfrm>
                <a:prstGeom prst="line">
                  <a:avLst/>
                </a:prstGeom>
                <a:noFill/>
                <a:ln w="38100">
                  <a:solidFill>
                    <a:srgbClr val="99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725" name="Line 166"/>
                <p:cNvSpPr>
                  <a:spLocks noChangeShapeType="1"/>
                </p:cNvSpPr>
                <p:nvPr/>
              </p:nvSpPr>
              <p:spPr bwMode="auto">
                <a:xfrm>
                  <a:off x="4848" y="2496"/>
                  <a:ext cx="0" cy="240"/>
                </a:xfrm>
                <a:prstGeom prst="line">
                  <a:avLst/>
                </a:prstGeom>
                <a:noFill/>
                <a:ln w="38100">
                  <a:solidFill>
                    <a:srgbClr val="990000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13" name="Rectangle 167"/>
            <p:cNvSpPr>
              <a:spLocks noChangeArrowheads="1"/>
            </p:cNvSpPr>
            <p:nvPr/>
          </p:nvSpPr>
          <p:spPr bwMode="auto">
            <a:xfrm>
              <a:off x="1409" y="1672"/>
              <a:ext cx="169" cy="2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r>
                <a:rPr lang="en-US" altLang="zh-CN" b="1" i="1" noProof="1">
                  <a:solidFill>
                    <a:srgbClr val="99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华文中宋" panose="02010600040101010101" pitchFamily="2" charset="-122"/>
                </a:rPr>
                <a:t>a</a:t>
              </a:r>
              <a:endParaRPr lang="en-US" altLang="zh-CN" b="1" i="1" noProof="1">
                <a:solidFill>
                  <a:srgbClr val="99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中宋" panose="02010600040101010101" pitchFamily="2" charset="-122"/>
              </a:endParaRPr>
            </a:p>
          </p:txBody>
        </p:sp>
        <p:grpSp>
          <p:nvGrpSpPr>
            <p:cNvPr id="72727" name="Group 169"/>
            <p:cNvGrpSpPr/>
            <p:nvPr/>
          </p:nvGrpSpPr>
          <p:grpSpPr bwMode="auto">
            <a:xfrm rot="5400000">
              <a:off x="1205" y="1044"/>
              <a:ext cx="453" cy="212"/>
              <a:chOff x="3216" y="2496"/>
              <a:chExt cx="1632" cy="240"/>
            </a:xfrm>
          </p:grpSpPr>
          <p:sp>
            <p:nvSpPr>
              <p:cNvPr id="72728" name="Line 170"/>
              <p:cNvSpPr>
                <a:spLocks noChangeShapeType="1"/>
              </p:cNvSpPr>
              <p:nvPr/>
            </p:nvSpPr>
            <p:spPr bwMode="auto">
              <a:xfrm>
                <a:off x="3216" y="2496"/>
                <a:ext cx="0" cy="240"/>
              </a:xfrm>
              <a:prstGeom prst="line">
                <a:avLst/>
              </a:prstGeom>
              <a:noFill/>
              <a:ln w="38100">
                <a:solidFill>
                  <a:srgbClr val="000099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729" name="Line 171"/>
              <p:cNvSpPr>
                <a:spLocks noChangeShapeType="1"/>
              </p:cNvSpPr>
              <p:nvPr/>
            </p:nvSpPr>
            <p:spPr bwMode="auto">
              <a:xfrm>
                <a:off x="4848" y="2496"/>
                <a:ext cx="0" cy="240"/>
              </a:xfrm>
              <a:prstGeom prst="line">
                <a:avLst/>
              </a:prstGeom>
              <a:noFill/>
              <a:ln w="38100">
                <a:solidFill>
                  <a:srgbClr val="000099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2730" name="Group 172"/>
            <p:cNvGrpSpPr/>
            <p:nvPr/>
          </p:nvGrpSpPr>
          <p:grpSpPr bwMode="auto">
            <a:xfrm rot="5400000">
              <a:off x="1190" y="1150"/>
              <a:ext cx="453" cy="0"/>
              <a:chOff x="4416" y="3504"/>
              <a:chExt cx="864" cy="0"/>
            </a:xfrm>
          </p:grpSpPr>
          <p:sp>
            <p:nvSpPr>
              <p:cNvPr id="72731" name="Line 173"/>
              <p:cNvSpPr>
                <a:spLocks noChangeShapeType="1"/>
              </p:cNvSpPr>
              <p:nvPr/>
            </p:nvSpPr>
            <p:spPr bwMode="auto">
              <a:xfrm>
                <a:off x="4944" y="3504"/>
                <a:ext cx="336" cy="0"/>
              </a:xfrm>
              <a:prstGeom prst="line">
                <a:avLst/>
              </a:prstGeom>
              <a:noFill/>
              <a:ln w="38100">
                <a:solidFill>
                  <a:srgbClr val="000099"/>
                </a:solidFill>
                <a:round/>
                <a:headEnd type="none" w="sm" len="sm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732" name="Line 174"/>
              <p:cNvSpPr>
                <a:spLocks noChangeShapeType="1"/>
              </p:cNvSpPr>
              <p:nvPr/>
            </p:nvSpPr>
            <p:spPr bwMode="auto">
              <a:xfrm flipH="1">
                <a:off x="4416" y="3504"/>
                <a:ext cx="336" cy="0"/>
              </a:xfrm>
              <a:prstGeom prst="line">
                <a:avLst/>
              </a:prstGeom>
              <a:noFill/>
              <a:ln w="38100">
                <a:solidFill>
                  <a:srgbClr val="000099"/>
                </a:solidFill>
                <a:round/>
                <a:headEnd type="none" w="sm" len="sm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2733" name="Text Box 175"/>
            <p:cNvSpPr txBox="1">
              <a:spLocks noChangeArrowheads="1"/>
            </p:cNvSpPr>
            <p:nvPr/>
          </p:nvSpPr>
          <p:spPr bwMode="auto">
            <a:xfrm>
              <a:off x="1301" y="1010"/>
              <a:ext cx="264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solidFill>
                    <a:srgbClr val="0000FF"/>
                  </a:solidFill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Rectangle 177"/>
            <p:cNvSpPr>
              <a:spLocks noChangeArrowheads="1"/>
            </p:cNvSpPr>
            <p:nvPr/>
          </p:nvSpPr>
          <p:spPr bwMode="auto">
            <a:xfrm>
              <a:off x="1973" y="2301"/>
              <a:ext cx="149" cy="23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r>
                <a:rPr lang="en-US" altLang="zh-CN" b="1" i="1" noProof="1">
                  <a:solidFill>
                    <a:srgbClr val="99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华文中宋" panose="02010600040101010101" pitchFamily="2" charset="-122"/>
                </a:rPr>
                <a:t>a</a:t>
              </a:r>
              <a:endParaRPr lang="en-US" altLang="zh-CN" b="1" i="1" noProof="1">
                <a:solidFill>
                  <a:srgbClr val="99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中宋" panose="02010600040101010101" pitchFamily="2" charset="-122"/>
              </a:endParaRPr>
            </a:p>
          </p:txBody>
        </p:sp>
        <p:grpSp>
          <p:nvGrpSpPr>
            <p:cNvPr id="72735" name="Group 179"/>
            <p:cNvGrpSpPr/>
            <p:nvPr/>
          </p:nvGrpSpPr>
          <p:grpSpPr bwMode="auto">
            <a:xfrm>
              <a:off x="1565" y="2387"/>
              <a:ext cx="907" cy="137"/>
              <a:chOff x="2644" y="1248"/>
              <a:chExt cx="1580" cy="144"/>
            </a:xfrm>
          </p:grpSpPr>
          <p:grpSp>
            <p:nvGrpSpPr>
              <p:cNvPr id="72736" name="Group 180"/>
              <p:cNvGrpSpPr/>
              <p:nvPr/>
            </p:nvGrpSpPr>
            <p:grpSpPr bwMode="auto">
              <a:xfrm>
                <a:off x="2644" y="1248"/>
                <a:ext cx="630" cy="119"/>
                <a:chOff x="3167" y="2549"/>
                <a:chExt cx="636" cy="119"/>
              </a:xfrm>
            </p:grpSpPr>
            <p:sp>
              <p:nvSpPr>
                <p:cNvPr id="72737" name="Line 181"/>
                <p:cNvSpPr>
                  <a:spLocks noChangeShapeType="1"/>
                </p:cNvSpPr>
                <p:nvPr/>
              </p:nvSpPr>
              <p:spPr bwMode="auto">
                <a:xfrm flipH="1">
                  <a:off x="3245" y="2608"/>
                  <a:ext cx="558" cy="1"/>
                </a:xfrm>
                <a:prstGeom prst="line">
                  <a:avLst/>
                </a:prstGeom>
                <a:noFill/>
                <a:ln w="38100">
                  <a:solidFill>
                    <a:srgbClr val="99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738" name="Freeform 182"/>
                <p:cNvSpPr>
                  <a:spLocks noChangeArrowheads="1"/>
                </p:cNvSpPr>
                <p:nvPr/>
              </p:nvSpPr>
              <p:spPr bwMode="auto">
                <a:xfrm>
                  <a:off x="3167" y="2549"/>
                  <a:ext cx="97" cy="119"/>
                </a:xfrm>
                <a:custGeom>
                  <a:avLst/>
                  <a:gdLst>
                    <a:gd name="T0" fmla="*/ 97 w 97"/>
                    <a:gd name="T1" fmla="*/ 119 h 119"/>
                    <a:gd name="T2" fmla="*/ 0 w 97"/>
                    <a:gd name="T3" fmla="*/ 59 h 119"/>
                    <a:gd name="T4" fmla="*/ 97 w 97"/>
                    <a:gd name="T5" fmla="*/ 0 h 119"/>
                    <a:gd name="T6" fmla="*/ 97 w 97"/>
                    <a:gd name="T7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7" h="119">
                      <a:moveTo>
                        <a:pt x="97" y="119"/>
                      </a:moveTo>
                      <a:lnTo>
                        <a:pt x="0" y="59"/>
                      </a:lnTo>
                      <a:lnTo>
                        <a:pt x="97" y="0"/>
                      </a:lnTo>
                      <a:lnTo>
                        <a:pt x="97" y="119"/>
                      </a:lnTo>
                      <a:close/>
                    </a:path>
                  </a:pathLst>
                </a:custGeom>
                <a:solidFill>
                  <a:srgbClr val="990000"/>
                </a:solidFill>
                <a:ln w="9525">
                  <a:solidFill>
                    <a:srgbClr val="99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72739" name="Group 183"/>
              <p:cNvGrpSpPr/>
              <p:nvPr/>
            </p:nvGrpSpPr>
            <p:grpSpPr bwMode="auto">
              <a:xfrm rot="10800000">
                <a:off x="3559" y="1248"/>
                <a:ext cx="665" cy="144"/>
                <a:chOff x="3167" y="2549"/>
                <a:chExt cx="636" cy="119"/>
              </a:xfrm>
            </p:grpSpPr>
            <p:sp>
              <p:nvSpPr>
                <p:cNvPr id="72740" name="Line 184"/>
                <p:cNvSpPr>
                  <a:spLocks noChangeShapeType="1"/>
                </p:cNvSpPr>
                <p:nvPr/>
              </p:nvSpPr>
              <p:spPr bwMode="auto">
                <a:xfrm flipH="1">
                  <a:off x="3245" y="2608"/>
                  <a:ext cx="558" cy="1"/>
                </a:xfrm>
                <a:prstGeom prst="line">
                  <a:avLst/>
                </a:prstGeom>
                <a:noFill/>
                <a:ln w="38100">
                  <a:solidFill>
                    <a:srgbClr val="99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741" name="Freeform 185"/>
                <p:cNvSpPr>
                  <a:spLocks noChangeArrowheads="1"/>
                </p:cNvSpPr>
                <p:nvPr/>
              </p:nvSpPr>
              <p:spPr bwMode="auto">
                <a:xfrm>
                  <a:off x="3167" y="2549"/>
                  <a:ext cx="97" cy="119"/>
                </a:xfrm>
                <a:custGeom>
                  <a:avLst/>
                  <a:gdLst>
                    <a:gd name="T0" fmla="*/ 97 w 97"/>
                    <a:gd name="T1" fmla="*/ 119 h 119"/>
                    <a:gd name="T2" fmla="*/ 0 w 97"/>
                    <a:gd name="T3" fmla="*/ 59 h 119"/>
                    <a:gd name="T4" fmla="*/ 97 w 97"/>
                    <a:gd name="T5" fmla="*/ 0 h 119"/>
                    <a:gd name="T6" fmla="*/ 97 w 97"/>
                    <a:gd name="T7" fmla="*/ 119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97" h="119">
                      <a:moveTo>
                        <a:pt x="97" y="119"/>
                      </a:moveTo>
                      <a:lnTo>
                        <a:pt x="0" y="59"/>
                      </a:lnTo>
                      <a:lnTo>
                        <a:pt x="97" y="0"/>
                      </a:lnTo>
                      <a:lnTo>
                        <a:pt x="97" y="119"/>
                      </a:lnTo>
                      <a:close/>
                    </a:path>
                  </a:pathLst>
                </a:custGeom>
                <a:solidFill>
                  <a:srgbClr val="990000"/>
                </a:solidFill>
                <a:ln w="9525">
                  <a:solidFill>
                    <a:srgbClr val="990000"/>
                  </a:solidFill>
                  <a:round/>
                </a:ln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72742" name="Group 186"/>
            <p:cNvGrpSpPr/>
            <p:nvPr/>
          </p:nvGrpSpPr>
          <p:grpSpPr bwMode="auto">
            <a:xfrm>
              <a:off x="1565" y="2341"/>
              <a:ext cx="907" cy="226"/>
              <a:chOff x="3216" y="2496"/>
              <a:chExt cx="1632" cy="240"/>
            </a:xfrm>
          </p:grpSpPr>
          <p:sp>
            <p:nvSpPr>
              <p:cNvPr id="72743" name="Line 187"/>
              <p:cNvSpPr>
                <a:spLocks noChangeShapeType="1"/>
              </p:cNvSpPr>
              <p:nvPr/>
            </p:nvSpPr>
            <p:spPr bwMode="auto">
              <a:xfrm>
                <a:off x="3216" y="2496"/>
                <a:ext cx="0" cy="240"/>
              </a:xfrm>
              <a:prstGeom prst="line">
                <a:avLst/>
              </a:prstGeom>
              <a:noFill/>
              <a:ln w="38100">
                <a:solidFill>
                  <a:srgbClr val="99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744" name="Line 188"/>
              <p:cNvSpPr>
                <a:spLocks noChangeShapeType="1"/>
              </p:cNvSpPr>
              <p:nvPr/>
            </p:nvSpPr>
            <p:spPr bwMode="auto">
              <a:xfrm>
                <a:off x="4848" y="2496"/>
                <a:ext cx="0" cy="240"/>
              </a:xfrm>
              <a:prstGeom prst="line">
                <a:avLst/>
              </a:prstGeom>
              <a:noFill/>
              <a:ln w="38100">
                <a:solidFill>
                  <a:srgbClr val="990000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2745" name="Group 190"/>
            <p:cNvGrpSpPr/>
            <p:nvPr/>
          </p:nvGrpSpPr>
          <p:grpSpPr bwMode="auto">
            <a:xfrm>
              <a:off x="2472" y="2387"/>
              <a:ext cx="453" cy="153"/>
              <a:chOff x="4752" y="2832"/>
              <a:chExt cx="864" cy="240"/>
            </a:xfrm>
          </p:grpSpPr>
          <p:grpSp>
            <p:nvGrpSpPr>
              <p:cNvPr id="72746" name="Group 191"/>
              <p:cNvGrpSpPr/>
              <p:nvPr/>
            </p:nvGrpSpPr>
            <p:grpSpPr bwMode="auto">
              <a:xfrm>
                <a:off x="4752" y="2832"/>
                <a:ext cx="864" cy="240"/>
                <a:chOff x="3216" y="2496"/>
                <a:chExt cx="1632" cy="240"/>
              </a:xfrm>
            </p:grpSpPr>
            <p:sp>
              <p:nvSpPr>
                <p:cNvPr id="72747" name="Line 192"/>
                <p:cNvSpPr>
                  <a:spLocks noChangeShapeType="1"/>
                </p:cNvSpPr>
                <p:nvPr/>
              </p:nvSpPr>
              <p:spPr bwMode="auto">
                <a:xfrm>
                  <a:off x="3216" y="2496"/>
                  <a:ext cx="0" cy="240"/>
                </a:xfrm>
                <a:prstGeom prst="line">
                  <a:avLst/>
                </a:prstGeom>
                <a:noFill/>
                <a:ln w="38100">
                  <a:solidFill>
                    <a:srgbClr val="000099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748" name="Line 193"/>
                <p:cNvSpPr>
                  <a:spLocks noChangeShapeType="1"/>
                </p:cNvSpPr>
                <p:nvPr/>
              </p:nvSpPr>
              <p:spPr bwMode="auto">
                <a:xfrm>
                  <a:off x="4848" y="2496"/>
                  <a:ext cx="0" cy="240"/>
                </a:xfrm>
                <a:prstGeom prst="line">
                  <a:avLst/>
                </a:prstGeom>
                <a:noFill/>
                <a:ln w="38100">
                  <a:solidFill>
                    <a:srgbClr val="000099"/>
                  </a:solidFill>
                  <a:round/>
                  <a:headEnd type="none" w="sm" len="sm"/>
                  <a:tailEnd type="none" w="sm" len="sm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72749" name="Group 194"/>
              <p:cNvGrpSpPr/>
              <p:nvPr/>
            </p:nvGrpSpPr>
            <p:grpSpPr bwMode="auto">
              <a:xfrm>
                <a:off x="4752" y="2928"/>
                <a:ext cx="864" cy="0"/>
                <a:chOff x="4416" y="3504"/>
                <a:chExt cx="864" cy="0"/>
              </a:xfrm>
            </p:grpSpPr>
            <p:sp>
              <p:nvSpPr>
                <p:cNvPr id="72750" name="Line 195"/>
                <p:cNvSpPr>
                  <a:spLocks noChangeShapeType="1"/>
                </p:cNvSpPr>
                <p:nvPr/>
              </p:nvSpPr>
              <p:spPr bwMode="auto">
                <a:xfrm>
                  <a:off x="4944" y="3504"/>
                  <a:ext cx="336" cy="0"/>
                </a:xfrm>
                <a:prstGeom prst="line">
                  <a:avLst/>
                </a:prstGeom>
                <a:noFill/>
                <a:ln w="38100">
                  <a:solidFill>
                    <a:srgbClr val="000099"/>
                  </a:solidFill>
                  <a:round/>
                  <a:headEnd type="none" w="sm" len="sm"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2751" name="Line 196"/>
                <p:cNvSpPr>
                  <a:spLocks noChangeShapeType="1"/>
                </p:cNvSpPr>
                <p:nvPr/>
              </p:nvSpPr>
              <p:spPr bwMode="auto">
                <a:xfrm flipH="1">
                  <a:off x="4416" y="3504"/>
                  <a:ext cx="336" cy="0"/>
                </a:xfrm>
                <a:prstGeom prst="line">
                  <a:avLst/>
                </a:prstGeom>
                <a:noFill/>
                <a:ln w="38100">
                  <a:solidFill>
                    <a:srgbClr val="000099"/>
                  </a:solidFill>
                  <a:round/>
                  <a:headEnd type="none" w="sm" len="sm"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21" name="Rectangle 197"/>
            <p:cNvSpPr>
              <a:spLocks noChangeArrowheads="1"/>
            </p:cNvSpPr>
            <p:nvPr/>
          </p:nvSpPr>
          <p:spPr bwMode="auto">
            <a:xfrm>
              <a:off x="2653" y="2349"/>
              <a:ext cx="176" cy="2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r>
                <a:rPr lang="en-US" altLang="zh-CN" b="1" i="1" noProof="1">
                  <a:solidFill>
                    <a:srgbClr val="0000FF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华文中宋" panose="02010600040101010101" pitchFamily="2" charset="-122"/>
                </a:rPr>
                <a:t>b</a:t>
              </a:r>
              <a:endParaRPr lang="en-US" altLang="zh-CN" b="1" i="1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华文中宋" panose="02010600040101010101" pitchFamily="2" charset="-122"/>
              </a:endParaRPr>
            </a:p>
          </p:txBody>
        </p:sp>
        <p:sp>
          <p:nvSpPr>
            <p:cNvPr id="72753" name="Text Box 284"/>
            <p:cNvSpPr txBox="1">
              <a:spLocks noChangeArrowheads="1"/>
            </p:cNvSpPr>
            <p:nvPr/>
          </p:nvSpPr>
          <p:spPr bwMode="auto">
            <a:xfrm>
              <a:off x="1882" y="1661"/>
              <a:ext cx="36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a</a:t>
              </a:r>
              <a:r>
                <a:rPr lang="en-US" altLang="zh-CN" b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²</a:t>
              </a:r>
              <a:endParaRPr lang="en-US" altLang="zh-CN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754" name="Text Box 285"/>
            <p:cNvSpPr txBox="1">
              <a:spLocks noChangeArrowheads="1"/>
            </p:cNvSpPr>
            <p:nvPr/>
          </p:nvSpPr>
          <p:spPr bwMode="auto">
            <a:xfrm>
              <a:off x="2517" y="1661"/>
              <a:ext cx="36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ab</a:t>
              </a:r>
              <a:endParaRPr lang="en-US" altLang="zh-CN" b="1" i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755" name="Text Box 286"/>
            <p:cNvSpPr txBox="1">
              <a:spLocks noChangeArrowheads="1"/>
            </p:cNvSpPr>
            <p:nvPr/>
          </p:nvSpPr>
          <p:spPr bwMode="auto">
            <a:xfrm>
              <a:off x="1837" y="1026"/>
              <a:ext cx="36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ab</a:t>
              </a:r>
              <a:endParaRPr lang="en-US" altLang="zh-CN" b="1" i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756" name="Text Box 287"/>
            <p:cNvSpPr txBox="1">
              <a:spLocks noChangeArrowheads="1"/>
            </p:cNvSpPr>
            <p:nvPr/>
          </p:nvSpPr>
          <p:spPr bwMode="auto">
            <a:xfrm>
              <a:off x="2517" y="1026"/>
              <a:ext cx="36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b</a:t>
              </a:r>
              <a:r>
                <a:rPr lang="en-US" altLang="zh-CN" b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²</a:t>
              </a:r>
              <a:endParaRPr lang="en-US" altLang="zh-CN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54" name="Rectangle 4"/>
          <p:cNvSpPr>
            <a:spLocks noChangeArrowheads="1"/>
          </p:cNvSpPr>
          <p:nvPr/>
        </p:nvSpPr>
        <p:spPr bwMode="auto">
          <a:xfrm>
            <a:off x="1358106" y="1792225"/>
            <a:ext cx="1619250" cy="461665"/>
          </a:xfrm>
          <a:prstGeom prst="rect">
            <a:avLst/>
          </a:prstGeom>
          <a:noFill/>
          <a:ln w="38100" cmpd="dbl">
            <a:solidFill>
              <a:srgbClr val="0000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 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Rectangle 4"/>
          <p:cNvSpPr>
            <a:spLocks noChangeArrowheads="1"/>
          </p:cNvSpPr>
          <p:nvPr/>
        </p:nvSpPr>
        <p:spPr bwMode="auto">
          <a:xfrm>
            <a:off x="3518693" y="1792225"/>
            <a:ext cx="1674813" cy="461665"/>
          </a:xfrm>
          <a:prstGeom prst="rect">
            <a:avLst/>
          </a:prstGeom>
          <a:noFill/>
          <a:ln w="38100" cmpd="dbl">
            <a:solidFill>
              <a:srgbClr val="0000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ab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Text Box 291"/>
          <p:cNvSpPr txBox="1">
            <a:spLocks noChangeArrowheads="1"/>
          </p:cNvSpPr>
          <p:nvPr/>
        </p:nvSpPr>
        <p:spPr bwMode="auto">
          <a:xfrm>
            <a:off x="3086893" y="1792225"/>
            <a:ext cx="26987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100" b="1">
                <a:solidFill>
                  <a:prstClr val="black"/>
                </a:solidFill>
                <a:latin typeface="Times New Roman" panose="02020603050405020304" pitchFamily="18" charset="0"/>
              </a:rPr>
              <a:t>=</a:t>
            </a:r>
            <a:endParaRPr lang="en-US" altLang="zh-CN" sz="2100" b="1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Text Box 292"/>
          <p:cNvSpPr txBox="1">
            <a:spLocks noChangeArrowheads="1"/>
          </p:cNvSpPr>
          <p:nvPr/>
        </p:nvSpPr>
        <p:spPr bwMode="auto">
          <a:xfrm>
            <a:off x="1169986" y="2612258"/>
            <a:ext cx="54546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将上面的等式倒过来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看，能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得到：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grpSp>
        <p:nvGrpSpPr>
          <p:cNvPr id="62" name="组合 2"/>
          <p:cNvGrpSpPr/>
          <p:nvPr/>
        </p:nvGrpSpPr>
        <p:grpSpPr bwMode="auto">
          <a:xfrm>
            <a:off x="-20128" y="-63252"/>
            <a:ext cx="2006600" cy="477837"/>
            <a:chOff x="123" y="40"/>
            <a:chExt cx="3160" cy="752"/>
          </a:xfrm>
        </p:grpSpPr>
        <p:cxnSp>
          <p:nvCxnSpPr>
            <p:cNvPr id="63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65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4" grpId="0" bldLvl="0" animBg="1"/>
      <p:bldP spid="55" grpId="0" bldLvl="0" animBg="1"/>
      <p:bldP spid="5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3590343" y="1379538"/>
            <a:ext cx="1763713" cy="461665"/>
          </a:xfrm>
          <a:prstGeom prst="rect">
            <a:avLst/>
          </a:prstGeom>
          <a:noFill/>
          <a:ln w="38100" cmpd="dbl">
            <a:solidFill>
              <a:srgbClr val="0000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ab+b</a:t>
            </a:r>
            <a:r>
              <a:rPr lang="en-US" altLang="zh-CN" sz="2400" b="1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5727701" y="1379537"/>
            <a:ext cx="1763713" cy="461665"/>
          </a:xfrm>
          <a:prstGeom prst="rect">
            <a:avLst/>
          </a:prstGeom>
          <a:noFill/>
          <a:ln w="38100" cmpd="dbl">
            <a:solidFill>
              <a:srgbClr val="0000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–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ab+b</a:t>
            </a:r>
            <a:r>
              <a:rPr lang="en-US" altLang="zh-CN" sz="2400" b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4" name="Text Box 20"/>
          <p:cNvSpPr txBox="1">
            <a:spLocks noChangeArrowheads="1"/>
          </p:cNvSpPr>
          <p:nvPr/>
        </p:nvSpPr>
        <p:spPr bwMode="auto">
          <a:xfrm>
            <a:off x="161925" y="561181"/>
            <a:ext cx="8820149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</a:rPr>
              <a:t>   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</a:rPr>
              <a:t>    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</a:rPr>
              <a:t>我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</a:rPr>
              <a:t>们把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</a:rPr>
              <a:t>a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</a:rPr>
              <a:t>²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</a:rPr>
              <a:t>+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</a:rPr>
              <a:t>2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</a:rPr>
              <a:t>ab+b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</a:rPr>
              <a:t>²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</a:rPr>
              <a:t>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</a:rPr>
              <a:t>a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</a:rPr>
              <a:t>²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</a:rPr>
              <a:t>–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</a:rPr>
              <a:t>2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</a:rPr>
              <a:t>ab+b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</a:rPr>
              <a:t>²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</a:rPr>
              <a:t>这样的式子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</a:rPr>
              <a:t>叫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</a:rPr>
              <a:t>做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完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全平方式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</a:rPr>
              <a:t>. </a:t>
            </a:r>
            <a:endParaRPr lang="en-US" altLang="zh-CN" sz="2400" b="1" dirty="0">
              <a:solidFill>
                <a:prstClr val="black"/>
              </a:solidFill>
              <a:latin typeface="+mn-lt"/>
            </a:endParaRPr>
          </a:p>
        </p:txBody>
      </p:sp>
      <p:sp>
        <p:nvSpPr>
          <p:cNvPr id="15" name="Text Box 21"/>
          <p:cNvSpPr txBox="1">
            <a:spLocks noChangeArrowheads="1"/>
          </p:cNvSpPr>
          <p:nvPr/>
        </p:nvSpPr>
        <p:spPr bwMode="auto">
          <a:xfrm>
            <a:off x="877154" y="1343099"/>
            <a:ext cx="27081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观察这两个多项式</a:t>
            </a:r>
            <a:r>
              <a: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rPr>
              <a:t>：</a:t>
            </a:r>
            <a:endParaRPr lang="zh-CN" altLang="en-US" sz="21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Text Box 22"/>
          <p:cNvSpPr txBox="1">
            <a:spLocks noChangeArrowheads="1"/>
          </p:cNvSpPr>
          <p:nvPr/>
        </p:nvSpPr>
        <p:spPr bwMode="auto">
          <a:xfrm>
            <a:off x="1003299" y="2048173"/>
            <a:ext cx="3568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(1)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每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个多项式有几项？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7" name="Text Box 23"/>
          <p:cNvSpPr txBox="1">
            <a:spLocks noChangeArrowheads="1"/>
          </p:cNvSpPr>
          <p:nvPr/>
        </p:nvSpPr>
        <p:spPr bwMode="auto">
          <a:xfrm>
            <a:off x="987424" y="3657898"/>
            <a:ext cx="54943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(3)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中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间项和第一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项，第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三项有什么关系？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8" name="Text Box 24"/>
          <p:cNvSpPr txBox="1">
            <a:spLocks noChangeArrowheads="1"/>
          </p:cNvSpPr>
          <p:nvPr/>
        </p:nvSpPr>
        <p:spPr bwMode="auto">
          <a:xfrm>
            <a:off x="993774" y="2589510"/>
            <a:ext cx="73977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(2)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每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个多项式的第一项和第三项有什么特征？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9" name="Text Box 25"/>
          <p:cNvSpPr txBox="1">
            <a:spLocks noChangeArrowheads="1"/>
          </p:cNvSpPr>
          <p:nvPr/>
        </p:nvSpPr>
        <p:spPr bwMode="auto">
          <a:xfrm>
            <a:off x="4571999" y="2048173"/>
            <a:ext cx="75565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三</a:t>
            </a:r>
            <a:r>
              <a:rPr lang="zh-CN" altLang="en-US" sz="21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项</a:t>
            </a:r>
            <a:r>
              <a:rPr lang="en-US" altLang="zh-CN" sz="21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.</a:t>
            </a:r>
            <a:endParaRPr lang="zh-CN" altLang="en-US" sz="21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Text Box 26"/>
          <p:cNvSpPr txBox="1">
            <a:spLocks noChangeArrowheads="1"/>
          </p:cNvSpPr>
          <p:nvPr/>
        </p:nvSpPr>
        <p:spPr bwMode="auto">
          <a:xfrm>
            <a:off x="1624012" y="3071813"/>
            <a:ext cx="51308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这两项都是数或式的平</a:t>
            </a:r>
            <a:r>
              <a:rPr lang="zh-CN" altLang="en-US" sz="21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方，并</a:t>
            </a:r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且符号相</a:t>
            </a:r>
            <a:r>
              <a:rPr lang="zh-CN" altLang="en-US" sz="21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同</a:t>
            </a:r>
            <a:r>
              <a:rPr lang="en-US" altLang="zh-CN" sz="21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.</a:t>
            </a:r>
            <a:endParaRPr lang="zh-CN" altLang="en-US" sz="21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1" name="Text Box 27"/>
          <p:cNvSpPr txBox="1">
            <a:spLocks noChangeArrowheads="1"/>
          </p:cNvSpPr>
          <p:nvPr/>
        </p:nvSpPr>
        <p:spPr bwMode="auto">
          <a:xfrm>
            <a:off x="1624012" y="4180681"/>
            <a:ext cx="464502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是第一项和第三项底数的积的</a:t>
            </a:r>
            <a:r>
              <a:rPr lang="en-US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±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倍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22" name="组合 2"/>
          <p:cNvGrpSpPr/>
          <p:nvPr/>
        </p:nvGrpSpPr>
        <p:grpSpPr bwMode="auto">
          <a:xfrm>
            <a:off x="-20128" y="-63252"/>
            <a:ext cx="2006600" cy="477837"/>
            <a:chOff x="123" y="40"/>
            <a:chExt cx="3160" cy="752"/>
          </a:xfrm>
        </p:grpSpPr>
        <p:cxnSp>
          <p:nvCxnSpPr>
            <p:cNvPr id="23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6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5" grpId="0"/>
      <p:bldP spid="16" grpId="0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Box 2"/>
          <p:cNvSpPr txBox="1">
            <a:spLocks noChangeArrowheads="1"/>
          </p:cNvSpPr>
          <p:nvPr/>
        </p:nvSpPr>
        <p:spPr bwMode="auto">
          <a:xfrm>
            <a:off x="1506538" y="1285426"/>
            <a:ext cx="6827837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完全平方式的特点：</a:t>
            </a:r>
            <a:endParaRPr lang="zh-CN" altLang="en-US" sz="2400" b="1" dirty="0">
              <a:solidFill>
                <a:srgbClr val="0000FF"/>
              </a:solidFill>
              <a:latin typeface="+mn-lt"/>
              <a:ea typeface="黑体" panose="0201060906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009999"/>
                </a:solidFill>
                <a:latin typeface="+mn-lt"/>
              </a:rPr>
              <a:t>        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</a:rPr>
              <a:t>1.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必须是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三项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式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</a:rPr>
              <a:t>(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</a:rPr>
              <a:t>或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可以看成三项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</a:rPr>
              <a:t>的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</a:rPr>
              <a:t>)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</a:rPr>
              <a:t>；</a:t>
            </a:r>
            <a:endParaRPr lang="zh-CN" altLang="en-US" sz="2400" b="1" dirty="0">
              <a:solidFill>
                <a:srgbClr val="000000"/>
              </a:solidFill>
              <a:latin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        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</a:rPr>
              <a:t>2.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有两个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同号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的数或式的平方；</a:t>
            </a:r>
            <a:endParaRPr lang="zh-CN" altLang="en-US" sz="2400" b="1" dirty="0">
              <a:solidFill>
                <a:srgbClr val="000000"/>
              </a:solidFill>
              <a:latin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        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</a:rPr>
              <a:t>3.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</a:rPr>
              <a:t>中间有两底数之积的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±2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倍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</a:rPr>
              <a:t>.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</a:rPr>
              <a:t> </a:t>
            </a:r>
            <a:r>
              <a:rPr lang="zh-CN" altLang="en-US" sz="2400" b="1" dirty="0">
                <a:solidFill>
                  <a:srgbClr val="009999"/>
                </a:solidFill>
                <a:latin typeface="+mn-lt"/>
              </a:rPr>
              <a:t>      </a:t>
            </a:r>
            <a:endParaRPr lang="zh-CN" altLang="en-US" sz="2400" b="1" dirty="0">
              <a:solidFill>
                <a:srgbClr val="000000"/>
              </a:solidFill>
              <a:latin typeface="+mn-lt"/>
            </a:endParaRPr>
          </a:p>
        </p:txBody>
      </p:sp>
      <p:graphicFrame>
        <p:nvGraphicFramePr>
          <p:cNvPr id="28" name="Object 3"/>
          <p:cNvGraphicFramePr>
            <a:graphicFrameLocks noChangeAspect="1"/>
          </p:cNvGraphicFramePr>
          <p:nvPr/>
        </p:nvGraphicFramePr>
        <p:xfrm>
          <a:off x="3716338" y="744679"/>
          <a:ext cx="2208212" cy="5126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29" name="" r:id="rId1" imgW="876300" imgH="203200" progId="Equation.3">
                  <p:embed/>
                </p:oleObj>
              </mc:Choice>
              <mc:Fallback>
                <p:oleObj name="" r:id="rId1" imgW="876300" imgH="203200" progId="Equation.3">
                  <p:embed/>
                  <p:pic>
                    <p:nvPicPr>
                      <p:cNvPr id="0" name="图片 615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6338" y="744679"/>
                        <a:ext cx="2208212" cy="512621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755" name="Text Box 12"/>
          <p:cNvSpPr txBox="1">
            <a:spLocks noChangeArrowheads="1"/>
          </p:cNvSpPr>
          <p:nvPr/>
        </p:nvSpPr>
        <p:spPr bwMode="auto">
          <a:xfrm>
            <a:off x="1506538" y="798810"/>
            <a:ext cx="21050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完全平方式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:</a:t>
            </a:r>
            <a:endParaRPr lang="en-US" altLang="zh-CN" sz="2400" b="1" dirty="0">
              <a:solidFill>
                <a:srgbClr val="0000FF"/>
              </a:solidFill>
              <a:latin typeface="+mn-lt"/>
              <a:ea typeface="黑体" panose="02010609060101010101" pitchFamily="2" charset="-122"/>
            </a:endParaRPr>
          </a:p>
        </p:txBody>
      </p:sp>
      <p:grpSp>
        <p:nvGrpSpPr>
          <p:cNvPr id="9" name="组合 2"/>
          <p:cNvGrpSpPr/>
          <p:nvPr/>
        </p:nvGrpSpPr>
        <p:grpSpPr bwMode="auto">
          <a:xfrm>
            <a:off x="-20128" y="-63252"/>
            <a:ext cx="2006600" cy="477837"/>
            <a:chOff x="123" y="40"/>
            <a:chExt cx="3160" cy="752"/>
          </a:xfrm>
        </p:grpSpPr>
        <p:cxnSp>
          <p:nvCxnSpPr>
            <p:cNvPr id="1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+mn-lt"/>
                  <a:cs typeface="Yuanti SC"/>
                </a:rPr>
                <a:t>探究新知</a:t>
              </a:r>
              <a:endParaRPr lang="zh-CN" altLang="en-US" sz="2500" b="1">
                <a:latin typeface="+mn-lt"/>
                <a:cs typeface="Yuanti SC"/>
              </a:endParaRPr>
            </a:p>
          </p:txBody>
        </p:sp>
        <p:sp>
          <p:nvSpPr>
            <p:cNvPr id="12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</a:endParaRPr>
            </a:p>
          </p:txBody>
        </p:sp>
      </p:grpSp>
      <p:pic>
        <p:nvPicPr>
          <p:cNvPr id="13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587" y="1874353"/>
            <a:ext cx="1182688" cy="16938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charRg st="10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7">
                                            <p:txEl>
                                              <p:charRg st="10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charRg st="37" end="6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7">
                                            <p:txEl>
                                              <p:charRg st="37" end="6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charRg st="60" end="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7">
                                            <p:txEl>
                                              <p:charRg st="60" end="9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 Box 14"/>
          <p:cNvSpPr txBox="1">
            <a:spLocks noChangeArrowheads="1"/>
          </p:cNvSpPr>
          <p:nvPr/>
        </p:nvSpPr>
        <p:spPr bwMode="auto">
          <a:xfrm>
            <a:off x="1000635" y="542479"/>
            <a:ext cx="726706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简记口诀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首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平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方，尾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平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方，首</a:t>
            </a:r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尾两倍在中央</a:t>
            </a:r>
            <a:r>
              <a:rPr lang="en-US" altLang="zh-CN" sz="24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1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1" name="Text Box 15"/>
          <p:cNvSpPr txBox="1">
            <a:spLocks noChangeArrowheads="1"/>
          </p:cNvSpPr>
          <p:nvPr/>
        </p:nvSpPr>
        <p:spPr bwMode="auto">
          <a:xfrm>
            <a:off x="1012825" y="1213236"/>
            <a:ext cx="748823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    凡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具备这些特点的三项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式，就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是完全平方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式，将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它写成完全平方形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式，便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实现了因式分解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grpSp>
        <p:nvGrpSpPr>
          <p:cNvPr id="2" name="组合 11"/>
          <p:cNvGrpSpPr/>
          <p:nvPr/>
        </p:nvGrpSpPr>
        <p:grpSpPr bwMode="auto">
          <a:xfrm>
            <a:off x="2398713" y="2789238"/>
            <a:ext cx="654050" cy="471487"/>
            <a:chOff x="2558" y="5858"/>
            <a:chExt cx="1373" cy="987"/>
          </a:xfrm>
        </p:grpSpPr>
        <p:sp>
          <p:nvSpPr>
            <p:cNvPr id="75780" name="Text Box 17"/>
            <p:cNvSpPr txBox="1">
              <a:spLocks noChangeArrowheads="1"/>
            </p:cNvSpPr>
            <p:nvPr/>
          </p:nvSpPr>
          <p:spPr bwMode="auto">
            <a:xfrm>
              <a:off x="2558" y="5880"/>
              <a:ext cx="796" cy="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5781" name="Text Box 18"/>
            <p:cNvSpPr txBox="1">
              <a:spLocks noChangeArrowheads="1"/>
            </p:cNvSpPr>
            <p:nvPr/>
          </p:nvSpPr>
          <p:spPr bwMode="auto">
            <a:xfrm>
              <a:off x="2866" y="5858"/>
              <a:ext cx="753" cy="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a</a:t>
              </a:r>
              <a:endPara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5782" name="Text Box 19"/>
            <p:cNvSpPr txBox="1">
              <a:spLocks noChangeArrowheads="1"/>
            </p:cNvSpPr>
            <p:nvPr/>
          </p:nvSpPr>
          <p:spPr bwMode="auto">
            <a:xfrm>
              <a:off x="3178" y="5880"/>
              <a:ext cx="753" cy="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b</a:t>
              </a:r>
              <a:endPara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38" name="Text Box 20"/>
          <p:cNvSpPr txBox="1">
            <a:spLocks noChangeArrowheads="1"/>
          </p:cNvSpPr>
          <p:nvPr/>
        </p:nvSpPr>
        <p:spPr bwMode="auto">
          <a:xfrm flipH="1">
            <a:off x="3203575" y="2816225"/>
            <a:ext cx="6492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sym typeface="宋体" panose="02010600030101010101" pitchFamily="2" charset="-122"/>
              </a:rPr>
              <a:t>+</a:t>
            </a:r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en-US" altLang="zh-CN" sz="2400" b="1" baseline="300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9" name="Text Box 21"/>
          <p:cNvSpPr txBox="1">
            <a:spLocks noChangeArrowheads="1"/>
          </p:cNvSpPr>
          <p:nvPr/>
        </p:nvSpPr>
        <p:spPr bwMode="auto">
          <a:xfrm>
            <a:off x="1982788" y="2800350"/>
            <a:ext cx="3778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</a:rPr>
              <a:t>±</a:t>
            </a:r>
            <a:endParaRPr lang="en-US" altLang="zh-CN" sz="2400" b="1" dirty="0">
              <a:solidFill>
                <a:srgbClr val="FF0000"/>
              </a:solidFill>
            </a:endParaRPr>
          </a:p>
        </p:txBody>
      </p:sp>
      <p:sp>
        <p:nvSpPr>
          <p:cNvPr id="43" name="Line 25"/>
          <p:cNvSpPr>
            <a:spLocks noChangeShapeType="1"/>
          </p:cNvSpPr>
          <p:nvPr/>
        </p:nvSpPr>
        <p:spPr bwMode="auto">
          <a:xfrm flipV="1">
            <a:off x="1804988" y="3135313"/>
            <a:ext cx="0" cy="511175"/>
          </a:xfrm>
          <a:prstGeom prst="line">
            <a:avLst/>
          </a:prstGeom>
          <a:noFill/>
          <a:ln w="25400">
            <a:solidFill>
              <a:srgbClr val="CC0066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350" kern="0">
              <a:solidFill>
                <a:sysClr val="windowText" lastClr="000000"/>
              </a:solidFill>
            </a:endParaRPr>
          </a:p>
        </p:txBody>
      </p:sp>
      <p:sp>
        <p:nvSpPr>
          <p:cNvPr id="49" name="Text Box 31"/>
          <p:cNvSpPr txBox="1">
            <a:spLocks noChangeArrowheads="1"/>
          </p:cNvSpPr>
          <p:nvPr/>
        </p:nvSpPr>
        <p:spPr bwMode="auto">
          <a:xfrm>
            <a:off x="3897313" y="2805113"/>
            <a:ext cx="17192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  <a:sym typeface="宋体" panose="02010600030101010101" pitchFamily="2" charset="-122"/>
              </a:rPr>
              <a:t>=</a:t>
            </a:r>
            <a:r>
              <a:rPr lang="en-US" altLang="zh-CN" sz="2400" dirty="0" smtClean="0">
                <a:solidFill>
                  <a:srgbClr val="FF0000"/>
                </a:solidFill>
              </a:rPr>
              <a:t>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±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zh-CN" sz="2400" dirty="0" smtClean="0">
                <a:solidFill>
                  <a:srgbClr val="FF0000"/>
                </a:solidFill>
              </a:rPr>
              <a:t>)²</a:t>
            </a:r>
            <a:endParaRPr lang="en-US" altLang="zh-CN" sz="2400" dirty="0">
              <a:solidFill>
                <a:srgbClr val="FF0000"/>
              </a:solidFill>
            </a:endParaRPr>
          </a:p>
        </p:txBody>
      </p:sp>
      <p:sp>
        <p:nvSpPr>
          <p:cNvPr id="5" name="Text Box 16"/>
          <p:cNvSpPr txBox="1">
            <a:spLocks noChangeArrowheads="1"/>
          </p:cNvSpPr>
          <p:nvPr/>
        </p:nvSpPr>
        <p:spPr bwMode="auto">
          <a:xfrm>
            <a:off x="1646238" y="2763838"/>
            <a:ext cx="5016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baseline="3000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en-US" altLang="zh-CN" sz="2400" b="1" baseline="300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560513" y="3711575"/>
            <a:ext cx="53657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首</a:t>
            </a:r>
            <a:r>
              <a:rPr lang="en-US" altLang="zh-CN" sz="2100" baseline="30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endParaRPr lang="en-US" altLang="zh-CN" sz="2100" baseline="3000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170238" y="3711575"/>
            <a:ext cx="6921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>
                <a:solidFill>
                  <a:srgbClr val="0000FF"/>
                </a:solidFill>
                <a:sym typeface="宋体" panose="02010600030101010101" pitchFamily="2" charset="-122"/>
              </a:rPr>
              <a:t>+</a:t>
            </a:r>
            <a:r>
              <a:rPr lang="zh-CN" altLang="en-US" sz="21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尾</a:t>
            </a:r>
            <a:r>
              <a:rPr lang="en-US" altLang="zh-CN" sz="2100" baseline="30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endParaRPr lang="en-US" altLang="zh-CN" sz="2100" baseline="3000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" name="Line 25"/>
          <p:cNvSpPr>
            <a:spLocks noChangeShapeType="1"/>
          </p:cNvSpPr>
          <p:nvPr/>
        </p:nvSpPr>
        <p:spPr bwMode="auto">
          <a:xfrm flipV="1">
            <a:off x="3414713" y="3198813"/>
            <a:ext cx="0" cy="511175"/>
          </a:xfrm>
          <a:prstGeom prst="line">
            <a:avLst/>
          </a:prstGeom>
          <a:noFill/>
          <a:ln w="25400">
            <a:solidFill>
              <a:srgbClr val="CC0066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350" kern="0">
              <a:solidFill>
                <a:sysClr val="windowText" lastClr="000000"/>
              </a:solidFill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061370" y="3700463"/>
            <a:ext cx="1247774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100" b="1" dirty="0">
                <a:solidFill>
                  <a:srgbClr val="0000FF"/>
                </a:solidFill>
                <a:sym typeface="宋体" panose="02010600030101010101" pitchFamily="2" charset="-122"/>
              </a:rPr>
              <a:t>±</a:t>
            </a:r>
            <a:r>
              <a:rPr lang="en-US" altLang="zh-CN" sz="21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zh-CN" altLang="en-US" sz="21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×首×尾</a:t>
            </a:r>
            <a:endParaRPr lang="zh-CN" altLang="en-US" sz="21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0" name="Line 25"/>
          <p:cNvSpPr>
            <a:spLocks noChangeShapeType="1"/>
          </p:cNvSpPr>
          <p:nvPr/>
        </p:nvSpPr>
        <p:spPr bwMode="auto">
          <a:xfrm flipV="1">
            <a:off x="2525713" y="3146425"/>
            <a:ext cx="0" cy="514350"/>
          </a:xfrm>
          <a:prstGeom prst="line">
            <a:avLst/>
          </a:prstGeom>
          <a:noFill/>
          <a:ln w="25400">
            <a:solidFill>
              <a:srgbClr val="CC0066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350" kern="0">
              <a:solidFill>
                <a:sysClr val="windowText" lastClr="000000"/>
              </a:solidFill>
            </a:endParaRPr>
          </a:p>
        </p:txBody>
      </p:sp>
      <p:sp>
        <p:nvSpPr>
          <p:cNvPr id="13" name="Line 25"/>
          <p:cNvSpPr>
            <a:spLocks noChangeShapeType="1"/>
          </p:cNvSpPr>
          <p:nvPr/>
        </p:nvSpPr>
        <p:spPr bwMode="auto">
          <a:xfrm flipV="1">
            <a:off x="4495800" y="3235325"/>
            <a:ext cx="0" cy="511175"/>
          </a:xfrm>
          <a:prstGeom prst="line">
            <a:avLst/>
          </a:prstGeom>
          <a:noFill/>
          <a:ln w="25400">
            <a:solidFill>
              <a:srgbClr val="CC0066"/>
            </a:solidFill>
            <a:round/>
            <a:headEnd type="triangle" w="med" len="med"/>
            <a:tailEnd type="triangle" w="med" len="med"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350" kern="0">
              <a:solidFill>
                <a:sysClr val="windowText" lastClr="000000"/>
              </a:solidFill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4068763" y="3746500"/>
            <a:ext cx="126188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</a:t>
            </a:r>
            <a:r>
              <a:rPr lang="zh-CN" altLang="en-US" sz="2100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首</a:t>
            </a:r>
            <a:r>
              <a:rPr lang="zh-CN" altLang="en-US" sz="21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±</a:t>
            </a:r>
            <a:r>
              <a:rPr lang="zh-CN" altLang="en-US" sz="2100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尾</a:t>
            </a:r>
            <a:r>
              <a:rPr lang="en-US" altLang="zh-CN" sz="2100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en-US" altLang="zh-CN" sz="2100" baseline="30000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endParaRPr lang="en-US" altLang="zh-CN" sz="2100" baseline="300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5540375" y="2443162"/>
            <a:ext cx="2898950" cy="2160591"/>
          </a:xfrm>
          <a:prstGeom prst="rect">
            <a:avLst/>
          </a:prstGeom>
          <a:solidFill>
            <a:srgbClr val="D6F5F5"/>
          </a:solidFill>
          <a:ln w="9525">
            <a:solidFill>
              <a:srgbClr val="00B0F0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100" b="1" dirty="0" smtClean="0">
                <a:latin typeface="宋体" panose="02010600030101010101" pitchFamily="2" charset="-122"/>
              </a:rPr>
              <a:t>    两</a:t>
            </a:r>
            <a:r>
              <a:rPr lang="zh-CN" altLang="en-US" sz="2100" b="1" dirty="0">
                <a:latin typeface="宋体" panose="02010600030101010101" pitchFamily="2" charset="-122"/>
              </a:rPr>
              <a:t>个数的平方和加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上</a:t>
            </a:r>
            <a:r>
              <a:rPr lang="en-US" altLang="zh-CN" sz="2100" b="1" dirty="0" smtClean="0">
                <a:latin typeface="宋体" panose="02010600030101010101" pitchFamily="2" charset="-122"/>
              </a:rPr>
              <a:t>(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或</a:t>
            </a:r>
            <a:r>
              <a:rPr lang="zh-CN" altLang="en-US" sz="2100" b="1" dirty="0">
                <a:latin typeface="宋体" panose="02010600030101010101" pitchFamily="2" charset="-122"/>
              </a:rPr>
              <a:t>减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去</a:t>
            </a:r>
            <a:r>
              <a:rPr lang="en-US" altLang="zh-CN" sz="2100" b="1" dirty="0" smtClean="0">
                <a:latin typeface="宋体" panose="02010600030101010101" pitchFamily="2" charset="-122"/>
              </a:rPr>
              <a:t>)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这</a:t>
            </a:r>
            <a:r>
              <a:rPr lang="zh-CN" altLang="en-US" sz="2100" b="1" dirty="0">
                <a:latin typeface="宋体" panose="02010600030101010101" pitchFamily="2" charset="-122"/>
              </a:rPr>
              <a:t>两个数的积的</a:t>
            </a:r>
            <a:r>
              <a:rPr lang="en-US" altLang="zh-CN" sz="2100" b="1" dirty="0">
                <a:latin typeface="宋体" panose="02010600030101010101" pitchFamily="2" charset="-122"/>
              </a:rPr>
              <a:t>2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倍，等</a:t>
            </a:r>
            <a:r>
              <a:rPr lang="zh-CN" altLang="en-US" sz="2100" b="1" dirty="0">
                <a:latin typeface="宋体" panose="02010600030101010101" pitchFamily="2" charset="-122"/>
              </a:rPr>
              <a:t>于这两个数的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和</a:t>
            </a:r>
            <a:r>
              <a:rPr lang="en-US" altLang="zh-CN" sz="2100" b="1" dirty="0" smtClean="0">
                <a:latin typeface="宋体" panose="02010600030101010101" pitchFamily="2" charset="-122"/>
              </a:rPr>
              <a:t>(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或差</a:t>
            </a:r>
            <a:r>
              <a:rPr lang="en-US" altLang="zh-CN" sz="2100" b="1" dirty="0" smtClean="0">
                <a:latin typeface="宋体" panose="02010600030101010101" pitchFamily="2" charset="-122"/>
              </a:rPr>
              <a:t>)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的</a:t>
            </a:r>
            <a:r>
              <a:rPr lang="zh-CN" altLang="en-US" sz="2100" b="1" dirty="0">
                <a:latin typeface="宋体" panose="02010600030101010101" pitchFamily="2" charset="-122"/>
              </a:rPr>
              <a:t>平方</a:t>
            </a:r>
            <a:r>
              <a:rPr lang="en-US" altLang="zh-CN" sz="2100" b="1" dirty="0">
                <a:latin typeface="宋体" panose="02010600030101010101" pitchFamily="2" charset="-122"/>
              </a:rPr>
              <a:t>.</a:t>
            </a:r>
            <a:endParaRPr lang="en-US" altLang="zh-CN" sz="2100" b="1" dirty="0">
              <a:latin typeface="宋体" panose="02010600030101010101" pitchFamily="2" charset="-122"/>
            </a:endParaRPr>
          </a:p>
        </p:txBody>
      </p:sp>
      <p:grpSp>
        <p:nvGrpSpPr>
          <p:cNvPr id="25" name="组合 2"/>
          <p:cNvGrpSpPr/>
          <p:nvPr/>
        </p:nvGrpSpPr>
        <p:grpSpPr bwMode="auto">
          <a:xfrm>
            <a:off x="-20128" y="-63252"/>
            <a:ext cx="2006600" cy="477837"/>
            <a:chOff x="123" y="40"/>
            <a:chExt cx="3160" cy="752"/>
          </a:xfrm>
        </p:grpSpPr>
        <p:cxnSp>
          <p:nvCxnSpPr>
            <p:cNvPr id="26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9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9" grpId="0"/>
      <p:bldP spid="5" grpId="0"/>
      <p:bldP spid="6" grpId="0"/>
      <p:bldP spid="7" grpId="0"/>
      <p:bldP spid="9" grpId="0"/>
      <p:bldP spid="14" grpId="0"/>
      <p:bldP spid="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Text Box 33"/>
          <p:cNvSpPr txBox="1">
            <a:spLocks noChangeArrowheads="1"/>
          </p:cNvSpPr>
          <p:nvPr/>
        </p:nvSpPr>
        <p:spPr bwMode="auto">
          <a:xfrm>
            <a:off x="1092386" y="3328988"/>
            <a:ext cx="73086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  3.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²+4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 pitchFamily="18" charset="0"/>
              </a:rPr>
              <a:t>ab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+4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²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=(   )²+2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· 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(    ) ·(      )+(     )²=(            )²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76802" name="Text Box 32"/>
          <p:cNvSpPr txBox="1">
            <a:spLocks noChangeArrowheads="1"/>
          </p:cNvSpPr>
          <p:nvPr/>
        </p:nvSpPr>
        <p:spPr bwMode="auto">
          <a:xfrm>
            <a:off x="1008282" y="2506663"/>
            <a:ext cx="653551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   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2.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²–6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+9=(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   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)² – 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 pitchFamily="18" charset="0"/>
              </a:rPr>
              <a:t>2· 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(   ) ·(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)+(    )² =(         )²</a:t>
            </a:r>
            <a:endParaRPr lang="en-US" altLang="zh-CN" sz="2400" b="1" dirty="0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" name="Rectangle 7"/>
          <p:cNvSpPr>
            <a:spLocks noChangeArrowheads="1"/>
          </p:cNvSpPr>
          <p:nvPr/>
        </p:nvSpPr>
        <p:spPr bwMode="auto">
          <a:xfrm>
            <a:off x="1104900" y="1606699"/>
            <a:ext cx="6653213" cy="46166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400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1. </a:t>
            </a:r>
            <a:r>
              <a:rPr lang="en-US" altLang="zh-CN" sz="2400" b="1" i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²+4</a:t>
            </a:r>
            <a:r>
              <a:rPr lang="en-US" altLang="zh-CN" sz="2400" b="1" i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+4= </a:t>
            </a:r>
            <a:r>
              <a:rPr lang="en-US" altLang="zh-CN" sz="2400" b="1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  )² </a:t>
            </a:r>
            <a:r>
              <a:rPr lang="en-US" altLang="zh-CN" sz="2400" b="1" kern="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+2</a:t>
            </a:r>
            <a:r>
              <a:rPr lang="en-US" altLang="zh-CN" sz="2400" b="1" kern="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·(   )·(   )+(    )² =(            )²</a:t>
            </a:r>
            <a:endParaRPr lang="en-US" altLang="zh-CN" sz="2400" b="1" kern="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 Box 9"/>
          <p:cNvSpPr txBox="1">
            <a:spLocks noChangeArrowheads="1"/>
          </p:cNvSpPr>
          <p:nvPr/>
        </p:nvSpPr>
        <p:spPr bwMode="auto">
          <a:xfrm>
            <a:off x="4114800" y="1625600"/>
            <a:ext cx="357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Text Box 11"/>
          <p:cNvSpPr txBox="1">
            <a:spLocks noChangeArrowheads="1"/>
          </p:cNvSpPr>
          <p:nvPr/>
        </p:nvSpPr>
        <p:spPr bwMode="auto">
          <a:xfrm>
            <a:off x="4667250" y="1643063"/>
            <a:ext cx="3127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Text Box 13"/>
          <p:cNvSpPr txBox="1">
            <a:spLocks noChangeArrowheads="1"/>
          </p:cNvSpPr>
          <p:nvPr/>
        </p:nvSpPr>
        <p:spPr bwMode="auto">
          <a:xfrm>
            <a:off x="6129338" y="1604963"/>
            <a:ext cx="13192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+  2 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0" name="Text Box 19"/>
          <p:cNvSpPr txBox="1">
            <a:spLocks noChangeArrowheads="1"/>
          </p:cNvSpPr>
          <p:nvPr/>
        </p:nvSpPr>
        <p:spPr bwMode="auto">
          <a:xfrm>
            <a:off x="3210719" y="3327399"/>
            <a:ext cx="5127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Text Box 21"/>
          <p:cNvSpPr txBox="1">
            <a:spLocks noChangeArrowheads="1"/>
          </p:cNvSpPr>
          <p:nvPr/>
        </p:nvSpPr>
        <p:spPr bwMode="auto">
          <a:xfrm>
            <a:off x="4276041" y="3322637"/>
            <a:ext cx="1155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2" name="Text Box 22"/>
          <p:cNvSpPr txBox="1">
            <a:spLocks noChangeArrowheads="1"/>
          </p:cNvSpPr>
          <p:nvPr/>
        </p:nvSpPr>
        <p:spPr bwMode="auto">
          <a:xfrm>
            <a:off x="6611938" y="3327400"/>
            <a:ext cx="10271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+ 2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3" name="Text Box 23"/>
          <p:cNvSpPr txBox="1">
            <a:spLocks noChangeArrowheads="1"/>
          </p:cNvSpPr>
          <p:nvPr/>
        </p:nvSpPr>
        <p:spPr bwMode="auto">
          <a:xfrm>
            <a:off x="5780088" y="3327400"/>
            <a:ext cx="5762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6811" name="Text Box 35"/>
          <p:cNvSpPr txBox="1">
            <a:spLocks noChangeArrowheads="1"/>
          </p:cNvSpPr>
          <p:nvPr/>
        </p:nvSpPr>
        <p:spPr bwMode="auto">
          <a:xfrm>
            <a:off x="1774825" y="731521"/>
            <a:ext cx="51847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对照 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²±2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+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²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=(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±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)²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，填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空：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46" name="Text Box 16"/>
          <p:cNvSpPr txBox="1">
            <a:spLocks noChangeArrowheads="1"/>
          </p:cNvSpPr>
          <p:nvPr/>
        </p:nvSpPr>
        <p:spPr bwMode="auto">
          <a:xfrm>
            <a:off x="2989263" y="2506663"/>
            <a:ext cx="4683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i="1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endParaRPr lang="en-US" altLang="zh-CN" sz="2400" b="1" i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Text Box 17"/>
          <p:cNvSpPr txBox="1">
            <a:spLocks noChangeArrowheads="1"/>
          </p:cNvSpPr>
          <p:nvPr/>
        </p:nvSpPr>
        <p:spPr bwMode="auto">
          <a:xfrm>
            <a:off x="6192838" y="2517775"/>
            <a:ext cx="8985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–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9" name="Text Box 66"/>
          <p:cNvSpPr txBox="1">
            <a:spLocks noChangeArrowheads="1"/>
          </p:cNvSpPr>
          <p:nvPr/>
        </p:nvSpPr>
        <p:spPr bwMode="auto">
          <a:xfrm>
            <a:off x="5443538" y="2517775"/>
            <a:ext cx="3794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038475" y="1592263"/>
            <a:ext cx="230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x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313363" y="1647825"/>
            <a:ext cx="4154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2 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192588" y="2506663"/>
            <a:ext cx="4235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m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811805" y="2540000"/>
            <a:ext cx="4154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3 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  <p:grpSp>
        <p:nvGrpSpPr>
          <p:cNvPr id="25" name="组合 2"/>
          <p:cNvGrpSpPr/>
          <p:nvPr/>
        </p:nvGrpSpPr>
        <p:grpSpPr bwMode="auto">
          <a:xfrm>
            <a:off x="-20128" y="-63252"/>
            <a:ext cx="2006600" cy="477837"/>
            <a:chOff x="123" y="40"/>
            <a:chExt cx="3160" cy="752"/>
          </a:xfrm>
        </p:grpSpPr>
        <p:cxnSp>
          <p:nvCxnSpPr>
            <p:cNvPr id="26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9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66675" y="554514"/>
            <a:ext cx="1262100" cy="530603"/>
            <a:chOff x="676275" y="838993"/>
            <a:chExt cx="1262100" cy="530602"/>
          </a:xfrm>
        </p:grpSpPr>
        <p:sp>
          <p:nvSpPr>
            <p:cNvPr id="31" name="矩形 30"/>
            <p:cNvSpPr/>
            <p:nvPr/>
          </p:nvSpPr>
          <p:spPr>
            <a:xfrm>
              <a:off x="676275" y="846138"/>
              <a:ext cx="1133475" cy="523457"/>
            </a:xfrm>
            <a:prstGeom prst="rect">
              <a:avLst/>
            </a:prstGeom>
            <a:grpFill/>
            <a:ln w="25400" cap="flat" cmpd="sng" algn="ctr">
              <a:solidFill>
                <a:srgbClr val="1F497D">
                  <a:lumMod val="60000"/>
                  <a:lumOff val="40000"/>
                </a:srgbClr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r>
                <a:rPr lang="zh-CN" altLang="en-US" sz="2400" kern="0" dirty="0" smtClean="0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试一试</a:t>
              </a:r>
              <a:endParaRPr lang="zh-CN" altLang="en-US" sz="2400" kern="0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pic>
          <p:nvPicPr>
            <p:cNvPr id="32" name="Picture 19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81125" y="838993"/>
              <a:ext cx="257250" cy="395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41" grpId="0"/>
      <p:bldP spid="42" grpId="0"/>
      <p:bldP spid="43" grpId="0"/>
      <p:bldP spid="47" grpId="0"/>
      <p:bldP spid="69" grpId="0"/>
      <p:bldP spid="2" grpId="0"/>
      <p:bldP spid="3" grpId="0"/>
      <p:bldP spid="4" grpId="0"/>
      <p:bldP spid="5" grpId="0"/>
    </p:bldLst>
  </p:timing>
</p:sld>
</file>

<file path=ppt/tags/tag1.xml><?xml version="1.0" encoding="utf-8"?>
<p:tagLst xmlns:p="http://schemas.openxmlformats.org/presentationml/2006/main">
  <p:tag name="KSO_WM_DOC_GUID" val="{1f66ca18-b693-439e-804e-2c8c27549f29}"/>
  <p:tag name="KSO_WPP_MARK_KEY" val="d6ecaf85-e8c2-4277-958b-199b8f22a94a"/>
  <p:tag name="COMMONDATA" val="eyJoZGlkIjoiN2YxOGMyNDFkMTQxMWJhZTVlZDhiNDQyZGU2OTYwOWEifQ==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4916</Words>
  <Application>WPS 演示</Application>
  <PresentationFormat>全屏显示(16:9)</PresentationFormat>
  <Paragraphs>535</Paragraphs>
  <Slides>31</Slides>
  <Notes>5</Notes>
  <HiddenSlides>0</HiddenSlides>
  <MMClips>0</MMClips>
  <ScaleCrop>false</ScaleCrop>
  <HeadingPairs>
    <vt:vector size="8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8</vt:i4>
      </vt:variant>
      <vt:variant>
        <vt:lpstr>幻灯片标题</vt:lpstr>
      </vt:variant>
      <vt:variant>
        <vt:i4>31</vt:i4>
      </vt:variant>
    </vt:vector>
  </HeadingPairs>
  <TitlesOfParts>
    <vt:vector size="61" baseType="lpstr">
      <vt:lpstr>Arial</vt:lpstr>
      <vt:lpstr>宋体</vt:lpstr>
      <vt:lpstr>Wingdings</vt:lpstr>
      <vt:lpstr>微软雅黑</vt:lpstr>
      <vt:lpstr>Impact</vt:lpstr>
      <vt:lpstr>黑体</vt:lpstr>
      <vt:lpstr>方正舒体</vt:lpstr>
      <vt:lpstr>Times New Roman</vt:lpstr>
      <vt:lpstr>楷体</vt:lpstr>
      <vt:lpstr>Yuanti SC</vt:lpstr>
      <vt:lpstr>Segoe Print</vt:lpstr>
      <vt:lpstr>仿宋</vt:lpstr>
      <vt:lpstr>Times New Roman</vt:lpstr>
      <vt:lpstr>华文中宋</vt:lpstr>
      <vt:lpstr>Arial Unicode MS</vt:lpstr>
      <vt:lpstr>Calibri</vt:lpstr>
      <vt:lpstr>楷体_GB2312</vt:lpstr>
      <vt:lpstr>Calibri</vt:lpstr>
      <vt:lpstr>Franklin Gothic Book</vt:lpstr>
      <vt:lpstr>Gulim</vt:lpstr>
      <vt:lpstr>Malgun Gothic</vt:lpstr>
      <vt:lpstr>《七彩课堂》课件模板（新）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1168</cp:revision>
  <dcterms:created xsi:type="dcterms:W3CDTF">2016-01-14T07:05:00Z</dcterms:created>
  <dcterms:modified xsi:type="dcterms:W3CDTF">2023-04-26T06:08:18Z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9DB488F0859E434D9A4DB72000108F8F_12</vt:lpwstr>
  </property>
</Properties>
</file>