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wmf" ContentType="image/x-w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4" r:id="rId3"/>
  </p:sldMasterIdLst>
  <p:notesMasterIdLst>
    <p:notesMasterId r:id="rId25"/>
  </p:notesMasterIdLst>
  <p:handoutMasterIdLst>
    <p:handoutMasterId r:id="rId32"/>
  </p:handoutMasterIdLst>
  <p:sldIdLst>
    <p:sldId id="540" r:id="rId4"/>
    <p:sldId id="425" r:id="rId5"/>
    <p:sldId id="541" r:id="rId6"/>
    <p:sldId id="542" r:id="rId7"/>
    <p:sldId id="543" r:id="rId8"/>
    <p:sldId id="544" r:id="rId9"/>
    <p:sldId id="545" r:id="rId10"/>
    <p:sldId id="546" r:id="rId11"/>
    <p:sldId id="547" r:id="rId12"/>
    <p:sldId id="548" r:id="rId13"/>
    <p:sldId id="549" r:id="rId14"/>
    <p:sldId id="550" r:id="rId15"/>
    <p:sldId id="551" r:id="rId16"/>
    <p:sldId id="559" r:id="rId17"/>
    <p:sldId id="552" r:id="rId18"/>
    <p:sldId id="557" r:id="rId19"/>
    <p:sldId id="553" r:id="rId20"/>
    <p:sldId id="554" r:id="rId21"/>
    <p:sldId id="556" r:id="rId22"/>
    <p:sldId id="448" r:id="rId23"/>
    <p:sldId id="560" r:id="rId24"/>
    <p:sldId id="561" r:id="rId26"/>
    <p:sldId id="558" r:id="rId27"/>
    <p:sldId id="563" r:id="rId28"/>
    <p:sldId id="565" r:id="rId29"/>
    <p:sldId id="567" r:id="rId30"/>
    <p:sldId id="566" r:id="rId31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3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75" autoAdjust="0"/>
    <p:restoredTop sz="95825" autoAdjust="0"/>
  </p:normalViewPr>
  <p:slideViewPr>
    <p:cSldViewPr snapToGrid="0" showGuides="1">
      <p:cViewPr>
        <p:scale>
          <a:sx n="60" d="100"/>
          <a:sy n="60" d="100"/>
        </p:scale>
        <p:origin x="-12" y="-858"/>
      </p:cViewPr>
      <p:guideLst>
        <p:guide orient="horz" pos="143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A8CC6FBC-B1D7-499E-A410-D4D8DF9EF26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988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  <a:ea typeface="黑体" panose="0201060906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ea typeface="黑体" panose="02010609060101010101" pitchFamily="2" charset="-122"/>
              </a:defRPr>
            </a:lvl1pPr>
          </a:lstStyle>
          <a:p>
            <a:fld id="{F689EE01-F273-48F7-9131-154CA9BDE822}" type="slidenum">
              <a:rPr lang="en-US" altLang="en-US"/>
            </a:fld>
            <a:endParaRPr lang="en-US" altLang="en-US"/>
          </a:p>
        </p:txBody>
      </p:sp>
      <p:pic>
        <p:nvPicPr>
          <p:cNvPr id="56327" name="Picture 2"/>
          <p:cNvPicPr>
            <a:picLocks noChangeAspect="1" noChangeArrowheads="1"/>
          </p:cNvPicPr>
          <p:nvPr/>
        </p:nvPicPr>
        <p:blipFill>
          <a:blip/>
          <a:srcRect/>
          <a:stretch>
            <a:fillRect/>
          </a:stretch>
        </p:blipFill>
        <p:spPr bwMode="auto">
          <a:xfrm>
            <a:off x="538163" y="581025"/>
            <a:ext cx="17478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400" name="TextBox 7"/>
          <p:cNvSpPr txBox="1">
            <a:spLocks noChangeArrowheads="1"/>
          </p:cNvSpPr>
          <p:nvPr/>
        </p:nvSpPr>
        <p:spPr bwMode="auto">
          <a:xfrm>
            <a:off x="3756025" y="3690938"/>
            <a:ext cx="244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buFontTx/>
              <a:buNone/>
              <a:defRPr/>
            </a:pPr>
            <a:r>
              <a:rPr lang="zh-CN" altLang="en-US">
                <a:solidFill>
                  <a:srgbClr val="CC00FF"/>
                </a:solidFill>
                <a:latin typeface="方正舒体" panose="02010601030101010101" pitchFamily="2" charset="-122"/>
                <a:ea typeface="方正舒体" panose="02010601030101010101" pitchFamily="2" charset="-122"/>
                <a:sym typeface="+mn-ea"/>
              </a:rPr>
              <a:t>七彩城就梦想</a:t>
            </a:r>
            <a:endParaRPr lang="zh-CN" altLang="en-US">
              <a:solidFill>
                <a:srgbClr val="CC00FF"/>
              </a:solidFill>
              <a:latin typeface="方正舒体" panose="02010601030101010101" pitchFamily="2" charset="-122"/>
              <a:ea typeface="方正舒体" panose="02010601030101010101" pitchFamily="2" charset="-122"/>
              <a:sym typeface="+mn-ea"/>
            </a:endParaRPr>
          </a:p>
        </p:txBody>
      </p:sp>
      <p:sp>
        <p:nvSpPr>
          <p:cNvPr id="9" name="幻灯片图像占位符 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黑体" panose="0201060906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409575" y="754063"/>
            <a:ext cx="5854700" cy="3294062"/>
          </a:xfrm>
          <a:ln>
            <a:solidFill>
              <a:srgbClr val="000000"/>
            </a:solidFill>
            <a:miter lim="800000"/>
          </a:ln>
        </p:spPr>
      </p:sp>
      <p:sp>
        <p:nvSpPr>
          <p:cNvPr id="80898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>
              <a:ea typeface="黑体" panose="02010609060101010101" pitchFamily="2" charset="-122"/>
            </a:endParaRPr>
          </a:p>
        </p:txBody>
      </p:sp>
      <p:sp>
        <p:nvSpPr>
          <p:cNvPr id="80899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fld id="{3D1CDFDE-9D5F-4942-A36F-E0533BE44CD5}" type="slidenum">
              <a:rPr lang="zh-CN" altLang="en-US">
                <a:ea typeface="宋体" panose="02010600030101010101" pitchFamily="2" charset="-122"/>
              </a:rPr>
            </a:fld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Tm="8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2.png"/><Relationship Id="rId16" Type="http://schemas.openxmlformats.org/officeDocument/2006/relationships/image" Target="../media/image1.png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rotWithShape="0">
          <a:blip r:embed="rId1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092700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/>
          </a:p>
        </p:txBody>
      </p:sp>
      <p:grpSp>
        <p:nvGrpSpPr>
          <p:cNvPr id="2052" name="组合 2"/>
          <p:cNvGrpSpPr>
            <a:grpSpLocks noChangeAspect="1"/>
          </p:cNvGrpSpPr>
          <p:nvPr/>
        </p:nvGrpSpPr>
        <p:grpSpPr bwMode="auto">
          <a:xfrm>
            <a:off x="8462963" y="4668838"/>
            <a:ext cx="539750" cy="509587"/>
            <a:chOff x="8129100" y="4468960"/>
            <a:chExt cx="793376" cy="749228"/>
          </a:xfrm>
        </p:grpSpPr>
        <p:grpSp>
          <p:nvGrpSpPr>
            <p:cNvPr id="2053" name="组合 5"/>
            <p:cNvGrpSpPr/>
            <p:nvPr userDrawn="1"/>
          </p:nvGrpSpPr>
          <p:grpSpPr bwMode="auto">
            <a:xfrm rot="-2735440">
              <a:off x="8130274" y="4756936"/>
              <a:ext cx="460078" cy="462426"/>
              <a:chOff x="9691036" y="494501"/>
              <a:chExt cx="460078" cy="462426"/>
            </a:xfrm>
          </p:grpSpPr>
          <p:sp>
            <p:nvSpPr>
              <p:cNvPr id="2054" name="Freeform 304"/>
              <p:cNvSpPr>
                <a:spLocks noChangeArrowheads="1"/>
              </p:cNvSpPr>
              <p:nvPr/>
            </p:nvSpPr>
            <p:spPr bwMode="auto">
              <a:xfrm>
                <a:off x="9791971" y="494501"/>
                <a:ext cx="359143" cy="361491"/>
              </a:xfrm>
              <a:custGeom>
                <a:avLst/>
                <a:gdLst>
                  <a:gd name="T0" fmla="*/ 28 w 171"/>
                  <a:gd name="T1" fmla="*/ 65 h 172"/>
                  <a:gd name="T2" fmla="*/ 106 w 171"/>
                  <a:gd name="T3" fmla="*/ 66 h 172"/>
                  <a:gd name="T4" fmla="*/ 107 w 171"/>
                  <a:gd name="T5" fmla="*/ 144 h 172"/>
                  <a:gd name="T6" fmla="*/ 134 w 171"/>
                  <a:gd name="T7" fmla="*/ 172 h 172"/>
                  <a:gd name="T8" fmla="*/ 135 w 171"/>
                  <a:gd name="T9" fmla="*/ 37 h 172"/>
                  <a:gd name="T10" fmla="*/ 0 w 171"/>
                  <a:gd name="T11" fmla="*/ 37 h 172"/>
                  <a:gd name="T12" fmla="*/ 28 w 171"/>
                  <a:gd name="T13" fmla="*/ 65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172">
                    <a:moveTo>
                      <a:pt x="28" y="65"/>
                    </a:moveTo>
                    <a:cubicBezTo>
                      <a:pt x="51" y="45"/>
                      <a:pt x="85" y="45"/>
                      <a:pt x="106" y="66"/>
                    </a:cubicBezTo>
                    <a:cubicBezTo>
                      <a:pt x="127" y="87"/>
                      <a:pt x="127" y="121"/>
                      <a:pt x="107" y="144"/>
                    </a:cubicBezTo>
                    <a:cubicBezTo>
                      <a:pt x="134" y="172"/>
                      <a:pt x="134" y="172"/>
                      <a:pt x="134" y="172"/>
                    </a:cubicBezTo>
                    <a:cubicBezTo>
                      <a:pt x="171" y="133"/>
                      <a:pt x="171" y="73"/>
                      <a:pt x="135" y="37"/>
                    </a:cubicBezTo>
                    <a:cubicBezTo>
                      <a:pt x="98" y="0"/>
                      <a:pt x="39" y="1"/>
                      <a:pt x="0" y="37"/>
                    </a:cubicBezTo>
                    <a:lnTo>
                      <a:pt x="28" y="65"/>
                    </a:lnTo>
                    <a:close/>
                  </a:path>
                </a:pathLst>
              </a:custGeom>
              <a:solidFill>
                <a:srgbClr val="FFB1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5" name="Freeform 305"/>
              <p:cNvSpPr>
                <a:spLocks noChangeArrowheads="1"/>
              </p:cNvSpPr>
              <p:nvPr/>
            </p:nvSpPr>
            <p:spPr bwMode="auto">
              <a:xfrm>
                <a:off x="9691036" y="523842"/>
                <a:ext cx="433085" cy="433085"/>
              </a:xfrm>
              <a:custGeom>
                <a:avLst/>
                <a:gdLst>
                  <a:gd name="T0" fmla="*/ 0 w 369"/>
                  <a:gd name="T1" fmla="*/ 63 h 369"/>
                  <a:gd name="T2" fmla="*/ 62 w 369"/>
                  <a:gd name="T3" fmla="*/ 0 h 369"/>
                  <a:gd name="T4" fmla="*/ 369 w 369"/>
                  <a:gd name="T5" fmla="*/ 307 h 369"/>
                  <a:gd name="T6" fmla="*/ 306 w 369"/>
                  <a:gd name="T7" fmla="*/ 369 h 369"/>
                  <a:gd name="T8" fmla="*/ 0 w 369"/>
                  <a:gd name="T9" fmla="*/ 63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9" h="369">
                    <a:moveTo>
                      <a:pt x="0" y="63"/>
                    </a:moveTo>
                    <a:lnTo>
                      <a:pt x="62" y="0"/>
                    </a:lnTo>
                    <a:lnTo>
                      <a:pt x="369" y="307"/>
                    </a:lnTo>
                    <a:lnTo>
                      <a:pt x="306" y="369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6" name="Freeform 306"/>
              <p:cNvSpPr>
                <a:spLocks noChangeArrowheads="1"/>
              </p:cNvSpPr>
              <p:nvPr/>
            </p:nvSpPr>
            <p:spPr bwMode="auto">
              <a:xfrm>
                <a:off x="10018489" y="900591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4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4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" name="Freeform 307"/>
              <p:cNvSpPr>
                <a:spLocks noChangeArrowheads="1"/>
              </p:cNvSpPr>
              <p:nvPr/>
            </p:nvSpPr>
            <p:spPr bwMode="auto">
              <a:xfrm>
                <a:off x="9975064" y="855991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" name="Freeform 308"/>
              <p:cNvSpPr>
                <a:spLocks noChangeArrowheads="1"/>
              </p:cNvSpPr>
              <p:nvPr/>
            </p:nvSpPr>
            <p:spPr bwMode="auto">
              <a:xfrm>
                <a:off x="9935159" y="816087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9" name="Freeform 309"/>
              <p:cNvSpPr>
                <a:spLocks noChangeArrowheads="1"/>
              </p:cNvSpPr>
              <p:nvPr/>
            </p:nvSpPr>
            <p:spPr bwMode="auto">
              <a:xfrm>
                <a:off x="9890560" y="772660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1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1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0" name="Freeform 310"/>
              <p:cNvSpPr>
                <a:spLocks noChangeArrowheads="1"/>
              </p:cNvSpPr>
              <p:nvPr/>
            </p:nvSpPr>
            <p:spPr bwMode="auto">
              <a:xfrm>
                <a:off x="9853002" y="733930"/>
                <a:ext cx="29342" cy="29342"/>
              </a:xfrm>
              <a:custGeom>
                <a:avLst/>
                <a:gdLst>
                  <a:gd name="T0" fmla="*/ 0 w 25"/>
                  <a:gd name="T1" fmla="*/ 22 h 25"/>
                  <a:gd name="T2" fmla="*/ 21 w 25"/>
                  <a:gd name="T3" fmla="*/ 0 h 25"/>
                  <a:gd name="T4" fmla="*/ 25 w 25"/>
                  <a:gd name="T5" fmla="*/ 4 h 25"/>
                  <a:gd name="T6" fmla="*/ 3 w 25"/>
                  <a:gd name="T7" fmla="*/ 25 h 25"/>
                  <a:gd name="T8" fmla="*/ 0 w 25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3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1" name="Freeform 311"/>
              <p:cNvSpPr>
                <a:spLocks noChangeArrowheads="1"/>
              </p:cNvSpPr>
              <p:nvPr/>
            </p:nvSpPr>
            <p:spPr bwMode="auto">
              <a:xfrm>
                <a:off x="9808403" y="690504"/>
                <a:ext cx="29342" cy="29342"/>
              </a:xfrm>
              <a:custGeom>
                <a:avLst/>
                <a:gdLst>
                  <a:gd name="T0" fmla="*/ 0 w 25"/>
                  <a:gd name="T1" fmla="*/ 21 h 25"/>
                  <a:gd name="T2" fmla="*/ 22 w 25"/>
                  <a:gd name="T3" fmla="*/ 0 h 25"/>
                  <a:gd name="T4" fmla="*/ 25 w 25"/>
                  <a:gd name="T5" fmla="*/ 3 h 25"/>
                  <a:gd name="T6" fmla="*/ 4 w 25"/>
                  <a:gd name="T7" fmla="*/ 25 h 25"/>
                  <a:gd name="T8" fmla="*/ 0 w 25"/>
                  <a:gd name="T9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0" y="21"/>
                    </a:moveTo>
                    <a:lnTo>
                      <a:pt x="22" y="0"/>
                    </a:lnTo>
                    <a:lnTo>
                      <a:pt x="25" y="3"/>
                    </a:lnTo>
                    <a:lnTo>
                      <a:pt x="4" y="25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2" name="Freeform 312"/>
              <p:cNvSpPr>
                <a:spLocks noChangeArrowheads="1"/>
              </p:cNvSpPr>
              <p:nvPr/>
            </p:nvSpPr>
            <p:spPr bwMode="auto">
              <a:xfrm>
                <a:off x="9760282" y="643557"/>
                <a:ext cx="31689" cy="29342"/>
              </a:xfrm>
              <a:custGeom>
                <a:avLst/>
                <a:gdLst>
                  <a:gd name="T0" fmla="*/ 0 w 27"/>
                  <a:gd name="T1" fmla="*/ 22 h 25"/>
                  <a:gd name="T2" fmla="*/ 21 w 27"/>
                  <a:gd name="T3" fmla="*/ 0 h 25"/>
                  <a:gd name="T4" fmla="*/ 27 w 27"/>
                  <a:gd name="T5" fmla="*/ 4 h 25"/>
                  <a:gd name="T6" fmla="*/ 5 w 27"/>
                  <a:gd name="T7" fmla="*/ 25 h 25"/>
                  <a:gd name="T8" fmla="*/ 0 w 27"/>
                  <a:gd name="T9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5">
                    <a:moveTo>
                      <a:pt x="0" y="22"/>
                    </a:moveTo>
                    <a:lnTo>
                      <a:pt x="21" y="0"/>
                    </a:lnTo>
                    <a:lnTo>
                      <a:pt x="27" y="4"/>
                    </a:lnTo>
                    <a:lnTo>
                      <a:pt x="5" y="25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63" name="Freeform 313"/>
              <p:cNvSpPr>
                <a:spLocks noChangeArrowheads="1"/>
              </p:cNvSpPr>
              <p:nvPr/>
            </p:nvSpPr>
            <p:spPr bwMode="auto">
              <a:xfrm>
                <a:off x="9718030" y="598957"/>
                <a:ext cx="29342" cy="30515"/>
              </a:xfrm>
              <a:custGeom>
                <a:avLst/>
                <a:gdLst>
                  <a:gd name="T0" fmla="*/ 0 w 25"/>
                  <a:gd name="T1" fmla="*/ 22 h 26"/>
                  <a:gd name="T2" fmla="*/ 21 w 25"/>
                  <a:gd name="T3" fmla="*/ 0 h 26"/>
                  <a:gd name="T4" fmla="*/ 25 w 25"/>
                  <a:gd name="T5" fmla="*/ 4 h 26"/>
                  <a:gd name="T6" fmla="*/ 4 w 25"/>
                  <a:gd name="T7" fmla="*/ 26 h 26"/>
                  <a:gd name="T8" fmla="*/ 0 w 25"/>
                  <a:gd name="T9" fmla="*/ 22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6">
                    <a:moveTo>
                      <a:pt x="0" y="22"/>
                    </a:moveTo>
                    <a:lnTo>
                      <a:pt x="21" y="0"/>
                    </a:lnTo>
                    <a:lnTo>
                      <a:pt x="25" y="4"/>
                    </a:lnTo>
                    <a:lnTo>
                      <a:pt x="4" y="26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B85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64" name="组合 16"/>
            <p:cNvGrpSpPr/>
            <p:nvPr userDrawn="1"/>
          </p:nvGrpSpPr>
          <p:grpSpPr bwMode="auto">
            <a:xfrm rot="2109475">
              <a:off x="8808629" y="4468960"/>
              <a:ext cx="113847" cy="630261"/>
              <a:chOff x="10155809" y="569616"/>
              <a:chExt cx="113847" cy="630261"/>
            </a:xfrm>
          </p:grpSpPr>
          <p:sp>
            <p:nvSpPr>
              <p:cNvPr id="19477" name="Rectangle 315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solidFill>
                <a:srgbClr val="FFB7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8" name="Rectangle 316"/>
              <p:cNvSpPr>
                <a:spLocks noChangeArrowheads="1"/>
              </p:cNvSpPr>
              <p:nvPr/>
            </p:nvSpPr>
            <p:spPr bwMode="auto">
              <a:xfrm>
                <a:off x="10143678" y="672113"/>
                <a:ext cx="114341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9" name="Rectangle 317"/>
              <p:cNvSpPr>
                <a:spLocks noChangeArrowheads="1"/>
              </p:cNvSpPr>
              <p:nvPr/>
            </p:nvSpPr>
            <p:spPr bwMode="auto">
              <a:xfrm>
                <a:off x="10224974" y="669691"/>
                <a:ext cx="39670" cy="424796"/>
              </a:xfrm>
              <a:prstGeom prst="rect">
                <a:avLst/>
              </a:prstGeom>
              <a:solidFill>
                <a:srgbClr val="ED85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0" name="Rectangle 318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solidFill>
                <a:srgbClr val="F890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1" name="Rectangle 319"/>
              <p:cNvSpPr>
                <a:spLocks noChangeArrowheads="1"/>
              </p:cNvSpPr>
              <p:nvPr/>
            </p:nvSpPr>
            <p:spPr bwMode="auto">
              <a:xfrm>
                <a:off x="10182354" y="666281"/>
                <a:ext cx="37336" cy="4247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0" name="Freeform 320"/>
              <p:cNvSpPr>
                <a:spLocks noChangeArrowheads="1"/>
              </p:cNvSpPr>
              <p:nvPr/>
            </p:nvSpPr>
            <p:spPr bwMode="auto">
              <a:xfrm>
                <a:off x="10195714" y="1170535"/>
                <a:ext cx="34037" cy="29342"/>
              </a:xfrm>
              <a:custGeom>
                <a:avLst/>
                <a:gdLst>
                  <a:gd name="T0" fmla="*/ 0 w 16"/>
                  <a:gd name="T1" fmla="*/ 2 h 14"/>
                  <a:gd name="T2" fmla="*/ 8 w 16"/>
                  <a:gd name="T3" fmla="*/ 14 h 14"/>
                  <a:gd name="T4" fmla="*/ 16 w 16"/>
                  <a:gd name="T5" fmla="*/ 2 h 14"/>
                  <a:gd name="T6" fmla="*/ 8 w 16"/>
                  <a:gd name="T7" fmla="*/ 0 h 14"/>
                  <a:gd name="T8" fmla="*/ 0 w 16"/>
                  <a:gd name="T9" fmla="*/ 2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14">
                    <a:moveTo>
                      <a:pt x="0" y="2"/>
                    </a:moveTo>
                    <a:cubicBezTo>
                      <a:pt x="8" y="14"/>
                      <a:pt x="8" y="14"/>
                      <a:pt x="8" y="1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3" y="1"/>
                      <a:pt x="11" y="0"/>
                      <a:pt x="8" y="0"/>
                    </a:cubicBezTo>
                    <a:cubicBezTo>
                      <a:pt x="5" y="0"/>
                      <a:pt x="2" y="1"/>
                      <a:pt x="0" y="2"/>
                    </a:cubicBezTo>
                    <a:close/>
                  </a:path>
                </a:pathLst>
              </a:custGeom>
              <a:solidFill>
                <a:srgbClr val="E74C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3" name="Rectangle 321"/>
              <p:cNvSpPr>
                <a:spLocks noChangeArrowheads="1"/>
              </p:cNvSpPr>
              <p:nvPr/>
            </p:nvSpPr>
            <p:spPr bwMode="auto">
              <a:xfrm>
                <a:off x="10143262" y="630952"/>
                <a:ext cx="116674" cy="35010"/>
              </a:xfrm>
              <a:prstGeom prst="rect">
                <a:avLst/>
              </a:pr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4" name="Rectangle 322"/>
              <p:cNvSpPr>
                <a:spLocks noChangeArrowheads="1"/>
              </p:cNvSpPr>
              <p:nvPr/>
            </p:nvSpPr>
            <p:spPr bwMode="auto">
              <a:xfrm>
                <a:off x="10154814" y="620520"/>
                <a:ext cx="114339" cy="32677"/>
              </a:xfrm>
              <a:prstGeom prst="rect">
                <a:avLst/>
              </a:prstGeom>
              <a:solidFill>
                <a:srgbClr val="BC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85" name="Rectangle 323"/>
              <p:cNvSpPr>
                <a:spLocks noChangeArrowheads="1"/>
              </p:cNvSpPr>
              <p:nvPr/>
            </p:nvSpPr>
            <p:spPr bwMode="auto">
              <a:xfrm>
                <a:off x="10139930" y="618974"/>
                <a:ext cx="119008" cy="16338"/>
              </a:xfrm>
              <a:prstGeom prst="rect">
                <a:avLst/>
              </a:pr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en-US" altLang="zh-CN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74" name="Freeform 324"/>
              <p:cNvSpPr>
                <a:spLocks noChangeArrowheads="1"/>
              </p:cNvSpPr>
              <p:nvPr/>
            </p:nvSpPr>
            <p:spPr bwMode="auto">
              <a:xfrm>
                <a:off x="10155809" y="569616"/>
                <a:ext cx="113846" cy="50468"/>
              </a:xfrm>
              <a:custGeom>
                <a:avLst/>
                <a:gdLst>
                  <a:gd name="T0" fmla="*/ 27 w 54"/>
                  <a:gd name="T1" fmla="*/ 0 h 24"/>
                  <a:gd name="T2" fmla="*/ 0 w 54"/>
                  <a:gd name="T3" fmla="*/ 24 h 24"/>
                  <a:gd name="T4" fmla="*/ 54 w 54"/>
                  <a:gd name="T5" fmla="*/ 24 h 24"/>
                  <a:gd name="T6" fmla="*/ 27 w 54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4" h="24">
                    <a:moveTo>
                      <a:pt x="27" y="0"/>
                    </a:moveTo>
                    <a:cubicBezTo>
                      <a:pt x="12" y="0"/>
                      <a:pt x="0" y="11"/>
                      <a:pt x="0" y="24"/>
                    </a:cubicBezTo>
                    <a:cubicBezTo>
                      <a:pt x="54" y="24"/>
                      <a:pt x="54" y="24"/>
                      <a:pt x="54" y="24"/>
                    </a:cubicBezTo>
                    <a:cubicBezTo>
                      <a:pt x="54" y="11"/>
                      <a:pt x="42" y="0"/>
                      <a:pt x="27" y="0"/>
                    </a:cubicBezTo>
                    <a:close/>
                  </a:path>
                </a:pathLst>
              </a:custGeom>
              <a:solidFill>
                <a:srgbClr val="E243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75" name="Freeform 325"/>
              <p:cNvSpPr>
                <a:spLocks noChangeArrowheads="1"/>
              </p:cNvSpPr>
              <p:nvPr/>
            </p:nvSpPr>
            <p:spPr bwMode="auto">
              <a:xfrm>
                <a:off x="10155809" y="1077815"/>
                <a:ext cx="113846" cy="96241"/>
              </a:xfrm>
              <a:custGeom>
                <a:avLst/>
                <a:gdLst>
                  <a:gd name="T0" fmla="*/ 19 w 54"/>
                  <a:gd name="T1" fmla="*/ 46 h 46"/>
                  <a:gd name="T2" fmla="*/ 27 w 54"/>
                  <a:gd name="T3" fmla="*/ 44 h 46"/>
                  <a:gd name="T4" fmla="*/ 35 w 54"/>
                  <a:gd name="T5" fmla="*/ 46 h 46"/>
                  <a:gd name="T6" fmla="*/ 54 w 54"/>
                  <a:gd name="T7" fmla="*/ 8 h 46"/>
                  <a:gd name="T8" fmla="*/ 45 w 54"/>
                  <a:gd name="T9" fmla="*/ 0 h 46"/>
                  <a:gd name="T10" fmla="*/ 36 w 54"/>
                  <a:gd name="T11" fmla="*/ 8 h 46"/>
                  <a:gd name="T12" fmla="*/ 27 w 54"/>
                  <a:gd name="T13" fmla="*/ 0 h 46"/>
                  <a:gd name="T14" fmla="*/ 18 w 54"/>
                  <a:gd name="T15" fmla="*/ 8 h 46"/>
                  <a:gd name="T16" fmla="*/ 9 w 54"/>
                  <a:gd name="T17" fmla="*/ 0 h 46"/>
                  <a:gd name="T18" fmla="*/ 0 w 54"/>
                  <a:gd name="T19" fmla="*/ 8 h 46"/>
                  <a:gd name="T20" fmla="*/ 19 w 54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46">
                    <a:moveTo>
                      <a:pt x="19" y="46"/>
                    </a:moveTo>
                    <a:cubicBezTo>
                      <a:pt x="21" y="45"/>
                      <a:pt x="24" y="44"/>
                      <a:pt x="27" y="44"/>
                    </a:cubicBezTo>
                    <a:cubicBezTo>
                      <a:pt x="30" y="44"/>
                      <a:pt x="32" y="45"/>
                      <a:pt x="35" y="46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54" y="4"/>
                      <a:pt x="50" y="0"/>
                      <a:pt x="45" y="0"/>
                    </a:cubicBezTo>
                    <a:cubicBezTo>
                      <a:pt x="40" y="0"/>
                      <a:pt x="36" y="4"/>
                      <a:pt x="36" y="8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22" y="0"/>
                      <a:pt x="18" y="4"/>
                      <a:pt x="18" y="8"/>
                    </a:cubicBezTo>
                    <a:cubicBezTo>
                      <a:pt x="18" y="4"/>
                      <a:pt x="14" y="0"/>
                      <a:pt x="9" y="0"/>
                    </a:cubicBezTo>
                    <a:cubicBezTo>
                      <a:pt x="4" y="0"/>
                      <a:pt x="0" y="4"/>
                      <a:pt x="0" y="8"/>
                    </a:cubicBezTo>
                    <a:lnTo>
                      <a:pt x="19" y="46"/>
                    </a:lnTo>
                    <a:close/>
                  </a:path>
                </a:pathLst>
              </a:custGeom>
              <a:solidFill>
                <a:srgbClr val="F4CF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076" name="组合 1"/>
          <p:cNvGrpSpPr>
            <a:grpSpLocks noChangeAspect="1"/>
          </p:cNvGrpSpPr>
          <p:nvPr/>
        </p:nvGrpSpPr>
        <p:grpSpPr bwMode="auto">
          <a:xfrm>
            <a:off x="50800" y="4668838"/>
            <a:ext cx="755650" cy="417512"/>
            <a:chOff x="50446" y="4572401"/>
            <a:chExt cx="938635" cy="517558"/>
          </a:xfrm>
        </p:grpSpPr>
        <p:sp>
          <p:nvSpPr>
            <p:cNvPr id="5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078" name="组合 28"/>
            <p:cNvGrpSpPr>
              <a:grpSpLocks noChangeAspect="1"/>
            </p:cNvGrpSpPr>
            <p:nvPr userDrawn="1"/>
          </p:nvGrpSpPr>
          <p:grpSpPr bwMode="auto"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19464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5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6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7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8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69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0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1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472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88" name="Freeform 178"/>
              <p:cNvSpPr>
                <a:spLocks noEditPoints="1" noChangeArrowheads="1"/>
              </p:cNvSpPr>
              <p:nvPr/>
            </p:nvSpPr>
            <p:spPr bwMode="auto">
              <a:xfrm>
                <a:off x="6531804" y="2008188"/>
                <a:ext cx="962025" cy="962025"/>
              </a:xfrm>
              <a:custGeom>
                <a:avLst/>
                <a:gdLst>
                  <a:gd name="T0" fmla="*/ 284 w 606"/>
                  <a:gd name="T1" fmla="*/ 0 h 606"/>
                  <a:gd name="T2" fmla="*/ 265 w 606"/>
                  <a:gd name="T3" fmla="*/ 0 h 606"/>
                  <a:gd name="T4" fmla="*/ 0 w 606"/>
                  <a:gd name="T5" fmla="*/ 455 h 606"/>
                  <a:gd name="T6" fmla="*/ 0 w 606"/>
                  <a:gd name="T7" fmla="*/ 474 h 606"/>
                  <a:gd name="T8" fmla="*/ 265 w 606"/>
                  <a:gd name="T9" fmla="*/ 606 h 606"/>
                  <a:gd name="T10" fmla="*/ 284 w 606"/>
                  <a:gd name="T11" fmla="*/ 606 h 606"/>
                  <a:gd name="T12" fmla="*/ 606 w 606"/>
                  <a:gd name="T13" fmla="*/ 474 h 606"/>
                  <a:gd name="T14" fmla="*/ 606 w 606"/>
                  <a:gd name="T15" fmla="*/ 455 h 606"/>
                  <a:gd name="T16" fmla="*/ 284 w 606"/>
                  <a:gd name="T17" fmla="*/ 0 h 606"/>
                  <a:gd name="T18" fmla="*/ 587 w 606"/>
                  <a:gd name="T19" fmla="*/ 462 h 606"/>
                  <a:gd name="T20" fmla="*/ 279 w 606"/>
                  <a:gd name="T21" fmla="*/ 587 h 606"/>
                  <a:gd name="T22" fmla="*/ 270 w 606"/>
                  <a:gd name="T23" fmla="*/ 587 h 606"/>
                  <a:gd name="T24" fmla="*/ 18 w 606"/>
                  <a:gd name="T25" fmla="*/ 462 h 606"/>
                  <a:gd name="T26" fmla="*/ 18 w 606"/>
                  <a:gd name="T27" fmla="*/ 459 h 606"/>
                  <a:gd name="T28" fmla="*/ 274 w 606"/>
                  <a:gd name="T29" fmla="*/ 21 h 606"/>
                  <a:gd name="T30" fmla="*/ 587 w 606"/>
                  <a:gd name="T31" fmla="*/ 462 h 6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74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090" name="文本框 1"/>
          <p:cNvSpPr txBox="1">
            <a:spLocks noChangeArrowheads="1"/>
          </p:cNvSpPr>
          <p:nvPr/>
        </p:nvSpPr>
        <p:spPr bwMode="auto">
          <a:xfrm>
            <a:off x="5056877" y="11598"/>
            <a:ext cx="30283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12.3 </a:t>
            </a:r>
            <a:r>
              <a:rPr lang="zh-CN" altLang="en-US" sz="20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角的平</a:t>
            </a:r>
            <a:r>
              <a:rPr lang="zh-CN" altLang="en-US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分线的性质</a:t>
            </a:r>
            <a:r>
              <a:rPr lang="en-US" altLang="zh-CN" sz="20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3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421" y="-7315"/>
            <a:ext cx="1148941" cy="463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5094288"/>
            <a:ext cx="9144000" cy="50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buFontTx/>
              <a:buNone/>
              <a:defRPr/>
            </a:pPr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"/>
          <p:cNvGrpSpPr>
            <a:grpSpLocks noChangeAspect="1"/>
          </p:cNvGrpSpPr>
          <p:nvPr userDrawn="1"/>
        </p:nvGrpSpPr>
        <p:grpSpPr>
          <a:xfrm>
            <a:off x="50800" y="4670425"/>
            <a:ext cx="755650" cy="417513"/>
            <a:chOff x="50446" y="4572401"/>
            <a:chExt cx="938635" cy="517558"/>
          </a:xfrm>
        </p:grpSpPr>
        <p:sp>
          <p:nvSpPr>
            <p:cNvPr id="31" name="Freeform 60"/>
            <p:cNvSpPr>
              <a:spLocks noChangeAspect="1" noEditPoints="1"/>
            </p:cNvSpPr>
            <p:nvPr/>
          </p:nvSpPr>
          <p:spPr bwMode="auto">
            <a:xfrm>
              <a:off x="50446" y="4572401"/>
              <a:ext cx="502841" cy="501815"/>
            </a:xfrm>
            <a:custGeom>
              <a:avLst/>
              <a:gdLst>
                <a:gd name="T0" fmla="*/ 0 w 196"/>
                <a:gd name="T1" fmla="*/ 30 h 196"/>
                <a:gd name="T2" fmla="*/ 196 w 196"/>
                <a:gd name="T3" fmla="*/ 165 h 196"/>
                <a:gd name="T4" fmla="*/ 8 w 196"/>
                <a:gd name="T5" fmla="*/ 30 h 196"/>
                <a:gd name="T6" fmla="*/ 26 w 196"/>
                <a:gd name="T7" fmla="*/ 18 h 196"/>
                <a:gd name="T8" fmla="*/ 8 w 196"/>
                <a:gd name="T9" fmla="*/ 30 h 196"/>
                <a:gd name="T10" fmla="*/ 22 w 196"/>
                <a:gd name="T11" fmla="*/ 30 h 196"/>
                <a:gd name="T12" fmla="*/ 20 w 196"/>
                <a:gd name="T13" fmla="*/ 42 h 196"/>
                <a:gd name="T14" fmla="*/ 22 w 196"/>
                <a:gd name="T15" fmla="*/ 46 h 196"/>
                <a:gd name="T16" fmla="*/ 42 w 196"/>
                <a:gd name="T17" fmla="*/ 34 h 196"/>
                <a:gd name="T18" fmla="*/ 22 w 196"/>
                <a:gd name="T19" fmla="*/ 46 h 196"/>
                <a:gd name="T20" fmla="*/ 38 w 196"/>
                <a:gd name="T21" fmla="*/ 46 h 196"/>
                <a:gd name="T22" fmla="*/ 34 w 196"/>
                <a:gd name="T23" fmla="*/ 57 h 196"/>
                <a:gd name="T24" fmla="*/ 38 w 196"/>
                <a:gd name="T25" fmla="*/ 61 h 196"/>
                <a:gd name="T26" fmla="*/ 58 w 196"/>
                <a:gd name="T27" fmla="*/ 49 h 196"/>
                <a:gd name="T28" fmla="*/ 38 w 196"/>
                <a:gd name="T29" fmla="*/ 61 h 196"/>
                <a:gd name="T30" fmla="*/ 54 w 196"/>
                <a:gd name="T31" fmla="*/ 61 h 196"/>
                <a:gd name="T32" fmla="*/ 50 w 196"/>
                <a:gd name="T33" fmla="*/ 73 h 196"/>
                <a:gd name="T34" fmla="*/ 54 w 196"/>
                <a:gd name="T35" fmla="*/ 76 h 196"/>
                <a:gd name="T36" fmla="*/ 73 w 196"/>
                <a:gd name="T37" fmla="*/ 65 h 196"/>
                <a:gd name="T38" fmla="*/ 54 w 196"/>
                <a:gd name="T39" fmla="*/ 76 h 196"/>
                <a:gd name="T40" fmla="*/ 69 w 196"/>
                <a:gd name="T41" fmla="*/ 76 h 196"/>
                <a:gd name="T42" fmla="*/ 65 w 196"/>
                <a:gd name="T43" fmla="*/ 88 h 196"/>
                <a:gd name="T44" fmla="*/ 69 w 196"/>
                <a:gd name="T45" fmla="*/ 91 h 196"/>
                <a:gd name="T46" fmla="*/ 89 w 196"/>
                <a:gd name="T47" fmla="*/ 80 h 196"/>
                <a:gd name="T48" fmla="*/ 69 w 196"/>
                <a:gd name="T49" fmla="*/ 91 h 196"/>
                <a:gd name="T50" fmla="*/ 85 w 196"/>
                <a:gd name="T51" fmla="*/ 91 h 196"/>
                <a:gd name="T52" fmla="*/ 81 w 196"/>
                <a:gd name="T53" fmla="*/ 103 h 196"/>
                <a:gd name="T54" fmla="*/ 85 w 196"/>
                <a:gd name="T55" fmla="*/ 107 h 196"/>
                <a:gd name="T56" fmla="*/ 104 w 196"/>
                <a:gd name="T57" fmla="*/ 95 h 196"/>
                <a:gd name="T58" fmla="*/ 85 w 196"/>
                <a:gd name="T59" fmla="*/ 107 h 196"/>
                <a:gd name="T60" fmla="*/ 100 w 196"/>
                <a:gd name="T61" fmla="*/ 107 h 196"/>
                <a:gd name="T62" fmla="*/ 96 w 196"/>
                <a:gd name="T63" fmla="*/ 119 h 196"/>
                <a:gd name="T64" fmla="*/ 100 w 196"/>
                <a:gd name="T65" fmla="*/ 123 h 196"/>
                <a:gd name="T66" fmla="*/ 119 w 196"/>
                <a:gd name="T67" fmla="*/ 111 h 196"/>
                <a:gd name="T68" fmla="*/ 100 w 196"/>
                <a:gd name="T69" fmla="*/ 123 h 196"/>
                <a:gd name="T70" fmla="*/ 115 w 196"/>
                <a:gd name="T71" fmla="*/ 123 h 196"/>
                <a:gd name="T72" fmla="*/ 111 w 196"/>
                <a:gd name="T73" fmla="*/ 133 h 196"/>
                <a:gd name="T74" fmla="*/ 115 w 196"/>
                <a:gd name="T75" fmla="*/ 137 h 196"/>
                <a:gd name="T76" fmla="*/ 135 w 196"/>
                <a:gd name="T77" fmla="*/ 127 h 196"/>
                <a:gd name="T78" fmla="*/ 115 w 196"/>
                <a:gd name="T79" fmla="*/ 137 h 196"/>
                <a:gd name="T80" fmla="*/ 131 w 196"/>
                <a:gd name="T81" fmla="*/ 137 h 196"/>
                <a:gd name="T82" fmla="*/ 127 w 196"/>
                <a:gd name="T83" fmla="*/ 149 h 196"/>
                <a:gd name="T84" fmla="*/ 131 w 196"/>
                <a:gd name="T85" fmla="*/ 153 h 196"/>
                <a:gd name="T86" fmla="*/ 149 w 196"/>
                <a:gd name="T87" fmla="*/ 141 h 196"/>
                <a:gd name="T88" fmla="*/ 131 w 196"/>
                <a:gd name="T89" fmla="*/ 153 h 196"/>
                <a:gd name="T90" fmla="*/ 147 w 196"/>
                <a:gd name="T91" fmla="*/ 153 h 196"/>
                <a:gd name="T92" fmla="*/ 143 w 196"/>
                <a:gd name="T93" fmla="*/ 165 h 196"/>
                <a:gd name="T94" fmla="*/ 147 w 196"/>
                <a:gd name="T95" fmla="*/ 169 h 196"/>
                <a:gd name="T96" fmla="*/ 165 w 196"/>
                <a:gd name="T97" fmla="*/ 157 h 196"/>
                <a:gd name="T98" fmla="*/ 147 w 196"/>
                <a:gd name="T99" fmla="*/ 169 h 196"/>
                <a:gd name="T100" fmla="*/ 161 w 196"/>
                <a:gd name="T101" fmla="*/ 169 h 196"/>
                <a:gd name="T102" fmla="*/ 157 w 196"/>
                <a:gd name="T103" fmla="*/ 180 h 196"/>
                <a:gd name="T104" fmla="*/ 161 w 196"/>
                <a:gd name="T105" fmla="*/ 184 h 196"/>
                <a:gd name="T106" fmla="*/ 181 w 196"/>
                <a:gd name="T107" fmla="*/ 173 h 196"/>
                <a:gd name="T108" fmla="*/ 161 w 196"/>
                <a:gd name="T109" fmla="*/ 18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96" h="196">
                  <a:moveTo>
                    <a:pt x="30" y="0"/>
                  </a:moveTo>
                  <a:lnTo>
                    <a:pt x="0" y="30"/>
                  </a:lnTo>
                  <a:lnTo>
                    <a:pt x="165" y="196"/>
                  </a:lnTo>
                  <a:lnTo>
                    <a:pt x="196" y="165"/>
                  </a:lnTo>
                  <a:lnTo>
                    <a:pt x="30" y="0"/>
                  </a:lnTo>
                  <a:close/>
                  <a:moveTo>
                    <a:pt x="8" y="30"/>
                  </a:moveTo>
                  <a:lnTo>
                    <a:pt x="22" y="14"/>
                  </a:lnTo>
                  <a:lnTo>
                    <a:pt x="26" y="18"/>
                  </a:lnTo>
                  <a:lnTo>
                    <a:pt x="12" y="34"/>
                  </a:lnTo>
                  <a:lnTo>
                    <a:pt x="8" y="30"/>
                  </a:lnTo>
                  <a:close/>
                  <a:moveTo>
                    <a:pt x="16" y="38"/>
                  </a:moveTo>
                  <a:lnTo>
                    <a:pt x="22" y="30"/>
                  </a:lnTo>
                  <a:lnTo>
                    <a:pt x="26" y="34"/>
                  </a:lnTo>
                  <a:lnTo>
                    <a:pt x="20" y="42"/>
                  </a:lnTo>
                  <a:lnTo>
                    <a:pt x="16" y="38"/>
                  </a:lnTo>
                  <a:close/>
                  <a:moveTo>
                    <a:pt x="22" y="46"/>
                  </a:moveTo>
                  <a:lnTo>
                    <a:pt x="38" y="30"/>
                  </a:lnTo>
                  <a:lnTo>
                    <a:pt x="42" y="34"/>
                  </a:lnTo>
                  <a:lnTo>
                    <a:pt x="26" y="49"/>
                  </a:lnTo>
                  <a:lnTo>
                    <a:pt x="22" y="46"/>
                  </a:lnTo>
                  <a:close/>
                  <a:moveTo>
                    <a:pt x="30" y="53"/>
                  </a:moveTo>
                  <a:lnTo>
                    <a:pt x="38" y="46"/>
                  </a:lnTo>
                  <a:lnTo>
                    <a:pt x="42" y="49"/>
                  </a:lnTo>
                  <a:lnTo>
                    <a:pt x="34" y="57"/>
                  </a:lnTo>
                  <a:lnTo>
                    <a:pt x="30" y="53"/>
                  </a:lnTo>
                  <a:close/>
                  <a:moveTo>
                    <a:pt x="38" y="61"/>
                  </a:moveTo>
                  <a:lnTo>
                    <a:pt x="54" y="46"/>
                  </a:lnTo>
                  <a:lnTo>
                    <a:pt x="58" y="49"/>
                  </a:lnTo>
                  <a:lnTo>
                    <a:pt x="42" y="65"/>
                  </a:lnTo>
                  <a:lnTo>
                    <a:pt x="38" y="61"/>
                  </a:lnTo>
                  <a:close/>
                  <a:moveTo>
                    <a:pt x="46" y="69"/>
                  </a:moveTo>
                  <a:lnTo>
                    <a:pt x="54" y="61"/>
                  </a:lnTo>
                  <a:lnTo>
                    <a:pt x="58" y="65"/>
                  </a:lnTo>
                  <a:lnTo>
                    <a:pt x="50" y="73"/>
                  </a:lnTo>
                  <a:lnTo>
                    <a:pt x="46" y="69"/>
                  </a:lnTo>
                  <a:close/>
                  <a:moveTo>
                    <a:pt x="54" y="76"/>
                  </a:moveTo>
                  <a:lnTo>
                    <a:pt x="69" y="61"/>
                  </a:lnTo>
                  <a:lnTo>
                    <a:pt x="73" y="65"/>
                  </a:lnTo>
                  <a:lnTo>
                    <a:pt x="58" y="80"/>
                  </a:lnTo>
                  <a:lnTo>
                    <a:pt x="54" y="76"/>
                  </a:lnTo>
                  <a:close/>
                  <a:moveTo>
                    <a:pt x="62" y="84"/>
                  </a:moveTo>
                  <a:lnTo>
                    <a:pt x="69" y="76"/>
                  </a:lnTo>
                  <a:lnTo>
                    <a:pt x="73" y="80"/>
                  </a:lnTo>
                  <a:lnTo>
                    <a:pt x="65" y="88"/>
                  </a:lnTo>
                  <a:lnTo>
                    <a:pt x="62" y="84"/>
                  </a:lnTo>
                  <a:close/>
                  <a:moveTo>
                    <a:pt x="69" y="91"/>
                  </a:moveTo>
                  <a:lnTo>
                    <a:pt x="85" y="76"/>
                  </a:lnTo>
                  <a:lnTo>
                    <a:pt x="89" y="80"/>
                  </a:lnTo>
                  <a:lnTo>
                    <a:pt x="73" y="95"/>
                  </a:lnTo>
                  <a:lnTo>
                    <a:pt x="69" y="91"/>
                  </a:lnTo>
                  <a:close/>
                  <a:moveTo>
                    <a:pt x="77" y="99"/>
                  </a:moveTo>
                  <a:lnTo>
                    <a:pt x="85" y="91"/>
                  </a:lnTo>
                  <a:lnTo>
                    <a:pt x="89" y="95"/>
                  </a:lnTo>
                  <a:lnTo>
                    <a:pt x="81" y="103"/>
                  </a:lnTo>
                  <a:lnTo>
                    <a:pt x="77" y="99"/>
                  </a:lnTo>
                  <a:close/>
                  <a:moveTo>
                    <a:pt x="85" y="107"/>
                  </a:moveTo>
                  <a:lnTo>
                    <a:pt x="100" y="91"/>
                  </a:lnTo>
                  <a:lnTo>
                    <a:pt x="104" y="95"/>
                  </a:lnTo>
                  <a:lnTo>
                    <a:pt x="89" y="111"/>
                  </a:lnTo>
                  <a:lnTo>
                    <a:pt x="85" y="107"/>
                  </a:lnTo>
                  <a:close/>
                  <a:moveTo>
                    <a:pt x="93" y="115"/>
                  </a:moveTo>
                  <a:lnTo>
                    <a:pt x="100" y="107"/>
                  </a:lnTo>
                  <a:lnTo>
                    <a:pt x="104" y="111"/>
                  </a:lnTo>
                  <a:lnTo>
                    <a:pt x="96" y="119"/>
                  </a:lnTo>
                  <a:lnTo>
                    <a:pt x="93" y="115"/>
                  </a:lnTo>
                  <a:close/>
                  <a:moveTo>
                    <a:pt x="100" y="123"/>
                  </a:moveTo>
                  <a:lnTo>
                    <a:pt x="115" y="107"/>
                  </a:lnTo>
                  <a:lnTo>
                    <a:pt x="119" y="111"/>
                  </a:lnTo>
                  <a:lnTo>
                    <a:pt x="104" y="127"/>
                  </a:lnTo>
                  <a:lnTo>
                    <a:pt x="100" y="123"/>
                  </a:lnTo>
                  <a:close/>
                  <a:moveTo>
                    <a:pt x="108" y="131"/>
                  </a:moveTo>
                  <a:lnTo>
                    <a:pt x="115" y="123"/>
                  </a:lnTo>
                  <a:lnTo>
                    <a:pt x="119" y="127"/>
                  </a:lnTo>
                  <a:lnTo>
                    <a:pt x="111" y="133"/>
                  </a:lnTo>
                  <a:lnTo>
                    <a:pt x="108" y="131"/>
                  </a:lnTo>
                  <a:close/>
                  <a:moveTo>
                    <a:pt x="115" y="137"/>
                  </a:moveTo>
                  <a:lnTo>
                    <a:pt x="131" y="123"/>
                  </a:lnTo>
                  <a:lnTo>
                    <a:pt x="135" y="127"/>
                  </a:lnTo>
                  <a:lnTo>
                    <a:pt x="119" y="141"/>
                  </a:lnTo>
                  <a:lnTo>
                    <a:pt x="115" y="137"/>
                  </a:lnTo>
                  <a:close/>
                  <a:moveTo>
                    <a:pt x="123" y="145"/>
                  </a:moveTo>
                  <a:lnTo>
                    <a:pt x="131" y="137"/>
                  </a:lnTo>
                  <a:lnTo>
                    <a:pt x="135" y="141"/>
                  </a:lnTo>
                  <a:lnTo>
                    <a:pt x="127" y="149"/>
                  </a:lnTo>
                  <a:lnTo>
                    <a:pt x="123" y="145"/>
                  </a:lnTo>
                  <a:close/>
                  <a:moveTo>
                    <a:pt x="131" y="153"/>
                  </a:moveTo>
                  <a:lnTo>
                    <a:pt x="147" y="137"/>
                  </a:lnTo>
                  <a:lnTo>
                    <a:pt x="149" y="141"/>
                  </a:lnTo>
                  <a:lnTo>
                    <a:pt x="135" y="157"/>
                  </a:lnTo>
                  <a:lnTo>
                    <a:pt x="131" y="153"/>
                  </a:lnTo>
                  <a:close/>
                  <a:moveTo>
                    <a:pt x="139" y="161"/>
                  </a:moveTo>
                  <a:lnTo>
                    <a:pt x="147" y="153"/>
                  </a:lnTo>
                  <a:lnTo>
                    <a:pt x="149" y="157"/>
                  </a:lnTo>
                  <a:lnTo>
                    <a:pt x="143" y="165"/>
                  </a:lnTo>
                  <a:lnTo>
                    <a:pt x="139" y="161"/>
                  </a:lnTo>
                  <a:close/>
                  <a:moveTo>
                    <a:pt x="147" y="169"/>
                  </a:moveTo>
                  <a:lnTo>
                    <a:pt x="161" y="153"/>
                  </a:lnTo>
                  <a:lnTo>
                    <a:pt x="165" y="157"/>
                  </a:lnTo>
                  <a:lnTo>
                    <a:pt x="149" y="173"/>
                  </a:lnTo>
                  <a:lnTo>
                    <a:pt x="147" y="169"/>
                  </a:lnTo>
                  <a:close/>
                  <a:moveTo>
                    <a:pt x="153" y="176"/>
                  </a:moveTo>
                  <a:lnTo>
                    <a:pt x="161" y="169"/>
                  </a:lnTo>
                  <a:lnTo>
                    <a:pt x="165" y="173"/>
                  </a:lnTo>
                  <a:lnTo>
                    <a:pt x="157" y="180"/>
                  </a:lnTo>
                  <a:lnTo>
                    <a:pt x="153" y="176"/>
                  </a:lnTo>
                  <a:close/>
                  <a:moveTo>
                    <a:pt x="161" y="184"/>
                  </a:moveTo>
                  <a:lnTo>
                    <a:pt x="177" y="169"/>
                  </a:lnTo>
                  <a:lnTo>
                    <a:pt x="181" y="173"/>
                  </a:lnTo>
                  <a:lnTo>
                    <a:pt x="165" y="188"/>
                  </a:lnTo>
                  <a:lnTo>
                    <a:pt x="161" y="1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28"/>
            <p:cNvGrpSpPr>
              <a:grpSpLocks noChangeAspect="1"/>
            </p:cNvGrpSpPr>
            <p:nvPr userDrawn="1"/>
          </p:nvGrpSpPr>
          <p:grpSpPr>
            <a:xfrm>
              <a:off x="590618" y="4691496"/>
              <a:ext cx="398463" cy="398463"/>
              <a:chOff x="6531804" y="2008188"/>
              <a:chExt cx="962025" cy="962025"/>
            </a:xfrm>
          </p:grpSpPr>
          <p:sp>
            <p:nvSpPr>
              <p:cNvPr id="33" name="Rectangle 169"/>
              <p:cNvSpPr>
                <a:spLocks noChangeArrowheads="1"/>
              </p:cNvSpPr>
              <p:nvPr/>
            </p:nvSpPr>
            <p:spPr bwMode="auto">
              <a:xfrm>
                <a:off x="7374808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170"/>
              <p:cNvSpPr>
                <a:spLocks noChangeArrowheads="1"/>
              </p:cNvSpPr>
              <p:nvPr/>
            </p:nvSpPr>
            <p:spPr bwMode="auto">
              <a:xfrm>
                <a:off x="7284350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171"/>
              <p:cNvSpPr>
                <a:spLocks noChangeArrowheads="1"/>
              </p:cNvSpPr>
              <p:nvPr/>
            </p:nvSpPr>
            <p:spPr bwMode="auto">
              <a:xfrm>
                <a:off x="7193894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172"/>
              <p:cNvSpPr>
                <a:spLocks noChangeArrowheads="1"/>
              </p:cNvSpPr>
              <p:nvPr/>
            </p:nvSpPr>
            <p:spPr bwMode="auto">
              <a:xfrm>
                <a:off x="7103435" y="2732654"/>
                <a:ext cx="57131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173"/>
              <p:cNvSpPr>
                <a:spLocks noChangeArrowheads="1"/>
              </p:cNvSpPr>
              <p:nvPr/>
            </p:nvSpPr>
            <p:spPr bwMode="auto">
              <a:xfrm>
                <a:off x="7012980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174"/>
              <p:cNvSpPr>
                <a:spLocks noChangeArrowheads="1"/>
              </p:cNvSpPr>
              <p:nvPr/>
            </p:nvSpPr>
            <p:spPr bwMode="auto">
              <a:xfrm>
                <a:off x="6589259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175"/>
              <p:cNvSpPr>
                <a:spLocks noChangeArrowheads="1"/>
              </p:cNvSpPr>
              <p:nvPr/>
            </p:nvSpPr>
            <p:spPr bwMode="auto">
              <a:xfrm>
                <a:off x="6679717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176"/>
              <p:cNvSpPr>
                <a:spLocks noChangeArrowheads="1"/>
              </p:cNvSpPr>
              <p:nvPr/>
            </p:nvSpPr>
            <p:spPr bwMode="auto">
              <a:xfrm>
                <a:off x="6770173" y="2732654"/>
                <a:ext cx="61893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177"/>
              <p:cNvSpPr>
                <a:spLocks noChangeArrowheads="1"/>
              </p:cNvSpPr>
              <p:nvPr/>
            </p:nvSpPr>
            <p:spPr bwMode="auto">
              <a:xfrm>
                <a:off x="6860631" y="2732654"/>
                <a:ext cx="61890" cy="28507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Freeform 178"/>
              <p:cNvSpPr>
                <a:spLocks noEditPoints="1"/>
              </p:cNvSpPr>
              <p:nvPr/>
            </p:nvSpPr>
            <p:spPr>
              <a:xfrm>
                <a:off x="6531804" y="2008188"/>
                <a:ext cx="962025" cy="962025"/>
              </a:xfrm>
              <a:custGeom>
                <a:avLst/>
                <a:gdLst/>
                <a:ahLst/>
                <a:cxnLst>
                  <a:cxn ang="0">
                    <a:pos x="715724375" y="0"/>
                  </a:cxn>
                  <a:cxn ang="0">
                    <a:pos x="667842200" y="0"/>
                  </a:cxn>
                  <a:cxn ang="0">
                    <a:pos x="0" y="1146671888"/>
                  </a:cxn>
                  <a:cxn ang="0">
                    <a:pos x="0" y="1194554063"/>
                  </a:cxn>
                  <a:cxn ang="0">
                    <a:pos x="667842200" y="1527214688"/>
                  </a:cxn>
                  <a:cxn ang="0">
                    <a:pos x="715724375" y="1527214688"/>
                  </a:cxn>
                  <a:cxn ang="0">
                    <a:pos x="1527214688" y="1194554063"/>
                  </a:cxn>
                  <a:cxn ang="0">
                    <a:pos x="1527214688" y="1146671888"/>
                  </a:cxn>
                  <a:cxn ang="0">
                    <a:pos x="715724375" y="0"/>
                  </a:cxn>
                  <a:cxn ang="0">
                    <a:pos x="1479332513" y="1164312188"/>
                  </a:cxn>
                  <a:cxn ang="0">
                    <a:pos x="703124388" y="1479332513"/>
                  </a:cxn>
                  <a:cxn ang="0">
                    <a:pos x="680442188" y="1479332513"/>
                  </a:cxn>
                  <a:cxn ang="0">
                    <a:pos x="45362813" y="1164312188"/>
                  </a:cxn>
                  <a:cxn ang="0">
                    <a:pos x="45362813" y="1156752513"/>
                  </a:cxn>
                  <a:cxn ang="0">
                    <a:pos x="690522813" y="52924075"/>
                  </a:cxn>
                  <a:cxn ang="0">
                    <a:pos x="1479332513" y="1164312188"/>
                  </a:cxn>
                </a:cxnLst>
                <a:rect l="0" t="0" r="0" b="0"/>
                <a:pathLst>
                  <a:path w="606" h="606">
                    <a:moveTo>
                      <a:pt x="284" y="0"/>
                    </a:moveTo>
                    <a:lnTo>
                      <a:pt x="265" y="0"/>
                    </a:lnTo>
                    <a:lnTo>
                      <a:pt x="0" y="455"/>
                    </a:lnTo>
                    <a:lnTo>
                      <a:pt x="0" y="474"/>
                    </a:lnTo>
                    <a:lnTo>
                      <a:pt x="265" y="606"/>
                    </a:lnTo>
                    <a:lnTo>
                      <a:pt x="284" y="606"/>
                    </a:lnTo>
                    <a:lnTo>
                      <a:pt x="606" y="474"/>
                    </a:lnTo>
                    <a:lnTo>
                      <a:pt x="606" y="455"/>
                    </a:lnTo>
                    <a:lnTo>
                      <a:pt x="284" y="0"/>
                    </a:lnTo>
                    <a:close/>
                    <a:moveTo>
                      <a:pt x="587" y="462"/>
                    </a:moveTo>
                    <a:lnTo>
                      <a:pt x="279" y="587"/>
                    </a:lnTo>
                    <a:lnTo>
                      <a:pt x="270" y="587"/>
                    </a:lnTo>
                    <a:lnTo>
                      <a:pt x="18" y="462"/>
                    </a:lnTo>
                    <a:lnTo>
                      <a:pt x="18" y="459"/>
                    </a:lnTo>
                    <a:lnTo>
                      <a:pt x="274" y="21"/>
                    </a:lnTo>
                    <a:lnTo>
                      <a:pt x="587" y="462"/>
                    </a:lnTo>
                    <a:close/>
                  </a:path>
                </a:pathLst>
              </a:custGeom>
              <a:solidFill>
                <a:srgbClr val="B0BEC5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Rectangle 179"/>
              <p:cNvSpPr>
                <a:spLocks noChangeArrowheads="1"/>
              </p:cNvSpPr>
              <p:nvPr/>
            </p:nvSpPr>
            <p:spPr bwMode="auto">
              <a:xfrm>
                <a:off x="6951087" y="2010475"/>
                <a:ext cx="33328" cy="959738"/>
              </a:xfrm>
              <a:prstGeom prst="rect">
                <a:avLst/>
              </a:prstGeom>
              <a:solidFill>
                <a:srgbClr val="B0BE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ransition spd="slow">
    <p:random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3.vml"/><Relationship Id="rId4" Type="http://schemas.openxmlformats.org/officeDocument/2006/relationships/slideLayout" Target="../slideLayouts/slideLayout1.xml"/><Relationship Id="rId3" Type="http://schemas.openxmlformats.org/officeDocument/2006/relationships/oleObject" Target="../embeddings/oleObject6.bin"/><Relationship Id="rId2" Type="http://schemas.openxmlformats.org/officeDocument/2006/relationships/image" Target="../media/image10.wmf"/><Relationship Id="rId1" Type="http://schemas.openxmlformats.org/officeDocument/2006/relationships/oleObject" Target="../embeddings/oleObject5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2.png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vmlDrawing" Target="../drawings/vmlDrawing4.v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wmf"/><Relationship Id="rId1" Type="http://schemas.openxmlformats.org/officeDocument/2006/relationships/oleObject" Target="../embeddings/oleObject7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wmf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jpeg"/><Relationship Id="rId2" Type="http://schemas.openxmlformats.org/officeDocument/2006/relationships/image" Target="../media/image18.wmf"/><Relationship Id="rId1" Type="http://schemas.openxmlformats.org/officeDocument/2006/relationships/oleObject" Target="../embeddings/oleObject8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.x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47"/>
          <p:cNvSpPr>
            <a:spLocks noChangeArrowheads="1"/>
          </p:cNvSpPr>
          <p:nvPr/>
        </p:nvSpPr>
        <p:spPr bwMode="auto">
          <a:xfrm>
            <a:off x="6013450" y="2214563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 i="1">
                <a:latin typeface="+mn-lt"/>
              </a:rPr>
              <a:t>A</a:t>
            </a:r>
            <a:endParaRPr lang="zh-CN" altLang="en-US" b="1" i="1">
              <a:latin typeface="+mn-lt"/>
            </a:endParaRPr>
          </a:p>
        </p:txBody>
      </p:sp>
      <p:grpSp>
        <p:nvGrpSpPr>
          <p:cNvPr id="58371" name="组合 2"/>
          <p:cNvGrpSpPr/>
          <p:nvPr/>
        </p:nvGrpSpPr>
        <p:grpSpPr bwMode="auto">
          <a:xfrm>
            <a:off x="5019022" y="2693988"/>
            <a:ext cx="2428875" cy="2173605"/>
            <a:chOff x="7800" y="4012"/>
            <a:chExt cx="3826" cy="3423"/>
          </a:xfrm>
        </p:grpSpPr>
        <p:pic>
          <p:nvPicPr>
            <p:cNvPr id="58372" name="Picture 37" descr="04803001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00" y="4012"/>
              <a:ext cx="3826" cy="2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373" name="Rectangle 48"/>
            <p:cNvSpPr>
              <a:spLocks noChangeArrowheads="1"/>
            </p:cNvSpPr>
            <p:nvPr/>
          </p:nvSpPr>
          <p:spPr bwMode="auto">
            <a:xfrm>
              <a:off x="10770" y="5278"/>
              <a:ext cx="533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B</a:t>
              </a:r>
              <a:endParaRPr lang="zh-CN" altLang="en-US" b="1" i="1">
                <a:latin typeface="+mn-lt"/>
              </a:endParaRPr>
            </a:p>
          </p:txBody>
        </p:sp>
        <p:sp>
          <p:nvSpPr>
            <p:cNvPr id="58374" name="Rectangle 49"/>
            <p:cNvSpPr>
              <a:spLocks noChangeArrowheads="1"/>
            </p:cNvSpPr>
            <p:nvPr/>
          </p:nvSpPr>
          <p:spPr bwMode="auto">
            <a:xfrm>
              <a:off x="8101" y="5261"/>
              <a:ext cx="553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D</a:t>
              </a:r>
              <a:endParaRPr lang="zh-CN" altLang="en-US" b="1" i="1">
                <a:latin typeface="+mn-lt"/>
              </a:endParaRPr>
            </a:p>
          </p:txBody>
        </p:sp>
        <p:sp>
          <p:nvSpPr>
            <p:cNvPr id="58375" name="Rectangle 50"/>
            <p:cNvSpPr>
              <a:spLocks noChangeArrowheads="1"/>
            </p:cNvSpPr>
            <p:nvPr/>
          </p:nvSpPr>
          <p:spPr bwMode="auto">
            <a:xfrm>
              <a:off x="9817" y="6547"/>
              <a:ext cx="533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C</a:t>
              </a:r>
              <a:endParaRPr lang="zh-CN" altLang="en-US" b="1" i="1">
                <a:latin typeface="+mn-lt"/>
              </a:endParaRPr>
            </a:p>
          </p:txBody>
        </p:sp>
        <p:sp>
          <p:nvSpPr>
            <p:cNvPr id="58376" name="Line 53"/>
            <p:cNvSpPr>
              <a:spLocks noChangeShapeType="1"/>
            </p:cNvSpPr>
            <p:nvPr/>
          </p:nvSpPr>
          <p:spPr bwMode="auto">
            <a:xfrm>
              <a:off x="9714" y="4243"/>
              <a:ext cx="0" cy="2971"/>
            </a:xfrm>
            <a:prstGeom prst="line">
              <a:avLst/>
            </a:prstGeom>
            <a:noFill/>
            <a:ln w="28575">
              <a:solidFill>
                <a:srgbClr val="CC3399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58377" name="Rectangle 54"/>
            <p:cNvSpPr>
              <a:spLocks noChangeArrowheads="1"/>
            </p:cNvSpPr>
            <p:nvPr/>
          </p:nvSpPr>
          <p:spPr bwMode="auto">
            <a:xfrm>
              <a:off x="9157" y="6853"/>
              <a:ext cx="533" cy="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E</a:t>
              </a:r>
              <a:endParaRPr lang="zh-CN" altLang="en-US" b="1" i="1">
                <a:latin typeface="+mn-lt"/>
              </a:endParaRPr>
            </a:p>
          </p:txBody>
        </p:sp>
        <p:sp>
          <p:nvSpPr>
            <p:cNvPr id="58378" name="Line 55"/>
            <p:cNvSpPr>
              <a:spLocks noChangeShapeType="1"/>
            </p:cNvSpPr>
            <p:nvPr/>
          </p:nvSpPr>
          <p:spPr bwMode="auto">
            <a:xfrm flipH="1">
              <a:off x="8328" y="5596"/>
              <a:ext cx="412" cy="594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  <p:sp>
          <p:nvSpPr>
            <p:cNvPr id="58379" name="Line 56"/>
            <p:cNvSpPr>
              <a:spLocks noChangeShapeType="1"/>
            </p:cNvSpPr>
            <p:nvPr/>
          </p:nvSpPr>
          <p:spPr bwMode="auto">
            <a:xfrm>
              <a:off x="10655" y="5565"/>
              <a:ext cx="444" cy="626"/>
            </a:xfrm>
            <a:prstGeom prst="line">
              <a:avLst/>
            </a:prstGeom>
            <a:noFill/>
            <a:ln w="28575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+mn-lt"/>
              </a:endParaRPr>
            </a:p>
          </p:txBody>
        </p:sp>
      </p:grpSp>
      <p:sp>
        <p:nvSpPr>
          <p:cNvPr id="58380" name="文本框 1"/>
          <p:cNvSpPr txBox="1">
            <a:spLocks noChangeArrowheads="1"/>
          </p:cNvSpPr>
          <p:nvPr/>
        </p:nvSpPr>
        <p:spPr bwMode="auto">
          <a:xfrm>
            <a:off x="841404" y="727249"/>
            <a:ext cx="7461192" cy="2306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      下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图是一个平分角的仪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器，其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中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= 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BC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DC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将点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放在角的顶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点，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和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AD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沿着角的两边放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下，沿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画一条射线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AE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就是这个角的平分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线，你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微软雅黑" panose="020B0503020204020204" pitchFamily="34" charset="-122"/>
              </a:rPr>
              <a:t>能说明它的道理吗？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58381" name="组合 1"/>
          <p:cNvGrpSpPr/>
          <p:nvPr/>
        </p:nvGrpSpPr>
        <p:grpSpPr bwMode="auto">
          <a:xfrm>
            <a:off x="8075" y="-21671"/>
            <a:ext cx="2006600" cy="493712"/>
            <a:chOff x="100" y="79"/>
            <a:chExt cx="3160" cy="778"/>
          </a:xfrm>
        </p:grpSpPr>
        <p:cxnSp>
          <p:nvCxnSpPr>
            <p:cNvPr id="11" name="直线连接符 10"/>
            <p:cNvCxnSpPr/>
            <p:nvPr/>
          </p:nvCxnSpPr>
          <p:spPr>
            <a:xfrm>
              <a:off x="100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8383" name="文本框 18"/>
            <p:cNvSpPr txBox="1">
              <a:spLocks noChangeArrowheads="1"/>
            </p:cNvSpPr>
            <p:nvPr/>
          </p:nvSpPr>
          <p:spPr bwMode="auto">
            <a:xfrm>
              <a:off x="870" y="79"/>
              <a:ext cx="2390" cy="7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导入新知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97"/>
              <a:ext cx="567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extBox 3"/>
          <p:cNvSpPr txBox="1">
            <a:spLocks noChangeArrowheads="1"/>
          </p:cNvSpPr>
          <p:nvPr/>
        </p:nvSpPr>
        <p:spPr bwMode="auto">
          <a:xfrm>
            <a:off x="635368" y="1016335"/>
            <a:ext cx="7766881" cy="93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已知：如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图，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AOC=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BOC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OC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PD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OA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PE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OB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垂足分别为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E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PD=PE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7587" name="组合 35"/>
          <p:cNvGrpSpPr/>
          <p:nvPr/>
        </p:nvGrpSpPr>
        <p:grpSpPr bwMode="auto">
          <a:xfrm>
            <a:off x="5013721" y="2198737"/>
            <a:ext cx="2608262" cy="1684338"/>
            <a:chOff x="4710113" y="3789363"/>
            <a:chExt cx="3476679" cy="2245734"/>
          </a:xfrm>
        </p:grpSpPr>
        <p:grpSp>
          <p:nvGrpSpPr>
            <p:cNvPr id="67588" name="组合 36"/>
            <p:cNvGrpSpPr/>
            <p:nvPr/>
          </p:nvGrpSpPr>
          <p:grpSpPr bwMode="auto">
            <a:xfrm>
              <a:off x="6645275" y="4941888"/>
              <a:ext cx="520008" cy="491066"/>
              <a:chOff x="6642300" y="4941168"/>
              <a:chExt cx="520228" cy="490751"/>
            </a:xfrm>
          </p:grpSpPr>
          <p:sp>
            <p:nvSpPr>
              <p:cNvPr id="67589" name="TextBox 34"/>
              <p:cNvSpPr txBox="1">
                <a:spLocks noChangeArrowheads="1"/>
              </p:cNvSpPr>
              <p:nvPr/>
            </p:nvSpPr>
            <p:spPr bwMode="auto">
              <a:xfrm>
                <a:off x="6732240" y="4941168"/>
                <a:ext cx="430288" cy="4907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P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590" name="椭圆 35"/>
              <p:cNvSpPr>
                <a:spLocks noChangeArrowheads="1"/>
              </p:cNvSpPr>
              <p:nvPr/>
            </p:nvSpPr>
            <p:spPr bwMode="auto">
              <a:xfrm>
                <a:off x="6642300" y="5013176"/>
                <a:ext cx="144016" cy="144016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100" i="1"/>
              </a:p>
            </p:txBody>
          </p:sp>
        </p:grpSp>
        <p:grpSp>
          <p:nvGrpSpPr>
            <p:cNvPr id="67591" name="组合 38"/>
            <p:cNvGrpSpPr/>
            <p:nvPr/>
          </p:nvGrpSpPr>
          <p:grpSpPr bwMode="auto">
            <a:xfrm>
              <a:off x="4710113" y="3789363"/>
              <a:ext cx="3476679" cy="2132791"/>
              <a:chOff x="4710600" y="3789040"/>
              <a:chExt cx="3476809" cy="2132573"/>
            </a:xfrm>
          </p:grpSpPr>
          <p:grpSp>
            <p:nvGrpSpPr>
              <p:cNvPr id="67592" name="组合 18"/>
              <p:cNvGrpSpPr/>
              <p:nvPr/>
            </p:nvGrpSpPr>
            <p:grpSpPr bwMode="auto">
              <a:xfrm>
                <a:off x="5090008" y="4077072"/>
                <a:ext cx="2650344" cy="1512644"/>
                <a:chOff x="5090008" y="4077072"/>
                <a:chExt cx="2650344" cy="1512644"/>
              </a:xfrm>
            </p:grpSpPr>
            <p:cxnSp>
              <p:nvCxnSpPr>
                <p:cNvPr id="67593" name="直接连接符 12"/>
                <p:cNvCxnSpPr>
                  <a:cxnSpLocks noChangeShapeType="1"/>
                </p:cNvCxnSpPr>
                <p:nvPr/>
              </p:nvCxnSpPr>
              <p:spPr bwMode="auto">
                <a:xfrm flipH="1">
                  <a:off x="5090008" y="4077072"/>
                  <a:ext cx="2088232" cy="151216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67594" name="直接连接符 14"/>
                <p:cNvCxnSpPr>
                  <a:cxnSpLocks noChangeShapeType="1"/>
                </p:cNvCxnSpPr>
                <p:nvPr/>
              </p:nvCxnSpPr>
              <p:spPr bwMode="auto">
                <a:xfrm>
                  <a:off x="5148064" y="5589240"/>
                  <a:ext cx="2592288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67595" name="直接连接符 17"/>
                <p:cNvCxnSpPr>
                  <a:cxnSpLocks noChangeShapeType="1"/>
                </p:cNvCxnSpPr>
                <p:nvPr/>
              </p:nvCxnSpPr>
              <p:spPr bwMode="auto">
                <a:xfrm flipV="1">
                  <a:off x="5119036" y="4797628"/>
                  <a:ext cx="2520280" cy="79208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67596" name="TextBox 31"/>
              <p:cNvSpPr txBox="1">
                <a:spLocks noChangeArrowheads="1"/>
              </p:cNvSpPr>
              <p:nvPr/>
            </p:nvSpPr>
            <p:spPr bwMode="auto">
              <a:xfrm>
                <a:off x="7164288" y="3789040"/>
                <a:ext cx="447057" cy="49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A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597" name="TextBox 32"/>
              <p:cNvSpPr txBox="1">
                <a:spLocks noChangeArrowheads="1"/>
              </p:cNvSpPr>
              <p:nvPr/>
            </p:nvSpPr>
            <p:spPr bwMode="auto">
              <a:xfrm>
                <a:off x="4710600" y="5388206"/>
                <a:ext cx="463991" cy="49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O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598" name="TextBox 33"/>
              <p:cNvSpPr txBox="1">
                <a:spLocks noChangeArrowheads="1"/>
              </p:cNvSpPr>
              <p:nvPr/>
            </p:nvSpPr>
            <p:spPr bwMode="auto">
              <a:xfrm>
                <a:off x="7740352" y="5430597"/>
                <a:ext cx="447057" cy="49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599" name="TextBox 37"/>
              <p:cNvSpPr txBox="1">
                <a:spLocks noChangeArrowheads="1"/>
              </p:cNvSpPr>
              <p:nvPr/>
            </p:nvSpPr>
            <p:spPr bwMode="auto">
              <a:xfrm>
                <a:off x="7578872" y="4506541"/>
                <a:ext cx="447057" cy="49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C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7600" name="组合 41"/>
            <p:cNvGrpSpPr/>
            <p:nvPr/>
          </p:nvGrpSpPr>
          <p:grpSpPr bwMode="auto">
            <a:xfrm>
              <a:off x="6135688" y="4191000"/>
              <a:ext cx="611187" cy="909638"/>
              <a:chOff x="6135770" y="4191471"/>
              <a:chExt cx="611460" cy="908703"/>
            </a:xfrm>
          </p:grpSpPr>
          <p:cxnSp>
            <p:nvCxnSpPr>
              <p:cNvPr id="67601" name="直接连接符 21"/>
              <p:cNvCxnSpPr>
                <a:cxnSpLocks noChangeShapeType="1"/>
              </p:cNvCxnSpPr>
              <p:nvPr/>
            </p:nvCxnSpPr>
            <p:spPr bwMode="auto">
              <a:xfrm flipH="1" flipV="1">
                <a:off x="6429218" y="4596118"/>
                <a:ext cx="318012" cy="504056"/>
              </a:xfrm>
              <a:prstGeom prst="line">
                <a:avLst/>
              </a:prstGeom>
              <a:noFill/>
              <a:ln w="25400">
                <a:solidFill>
                  <a:srgbClr val="000099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7602" name="矩形 39"/>
              <p:cNvSpPr>
                <a:spLocks noChangeArrowheads="1"/>
              </p:cNvSpPr>
              <p:nvPr/>
            </p:nvSpPr>
            <p:spPr bwMode="auto">
              <a:xfrm rot="-2218961">
                <a:off x="6340031" y="4653345"/>
                <a:ext cx="152419" cy="155645"/>
              </a:xfrm>
              <a:prstGeom prst="rect">
                <a:avLst/>
              </a:prstGeom>
              <a:noFill/>
              <a:ln w="25400">
                <a:solidFill>
                  <a:srgbClr val="00206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 sz="100" i="1"/>
              </a:p>
            </p:txBody>
          </p:sp>
          <p:sp>
            <p:nvSpPr>
              <p:cNvPr id="67603" name="TextBox 40"/>
              <p:cNvSpPr txBox="1">
                <a:spLocks noChangeArrowheads="1"/>
              </p:cNvSpPr>
              <p:nvPr/>
            </p:nvSpPr>
            <p:spPr bwMode="auto">
              <a:xfrm>
                <a:off x="6135770" y="4191471"/>
                <a:ext cx="464181" cy="4905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>
                    <a:latin typeface="Times New Roman" panose="02020603050405020304" pitchFamily="18" charset="0"/>
                  </a:rPr>
                  <a:t>D</a:t>
                </a:r>
                <a:endParaRPr lang="en-US" altLang="zh-CN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67604" name="组合 46"/>
            <p:cNvGrpSpPr/>
            <p:nvPr/>
          </p:nvGrpSpPr>
          <p:grpSpPr bwMode="auto">
            <a:xfrm>
              <a:off x="6486525" y="5084763"/>
              <a:ext cx="447039" cy="950334"/>
              <a:chOff x="6486236" y="5085184"/>
              <a:chExt cx="448088" cy="950710"/>
            </a:xfrm>
          </p:grpSpPr>
          <p:cxnSp>
            <p:nvCxnSpPr>
              <p:cNvPr id="67605" name="直接连接符 23"/>
              <p:cNvCxnSpPr>
                <a:cxnSpLocks noChangeShapeType="1"/>
              </p:cNvCxnSpPr>
              <p:nvPr/>
            </p:nvCxnSpPr>
            <p:spPr bwMode="auto">
              <a:xfrm>
                <a:off x="6732240" y="5085184"/>
                <a:ext cx="0" cy="516104"/>
              </a:xfrm>
              <a:prstGeom prst="line">
                <a:avLst/>
              </a:prstGeom>
              <a:noFill/>
              <a:ln w="25400">
                <a:solidFill>
                  <a:srgbClr val="00206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67606" name="矩形 42"/>
              <p:cNvSpPr>
                <a:spLocks noChangeArrowheads="1"/>
              </p:cNvSpPr>
              <p:nvPr/>
            </p:nvSpPr>
            <p:spPr bwMode="auto">
              <a:xfrm>
                <a:off x="6588224" y="5445224"/>
                <a:ext cx="144016" cy="144016"/>
              </a:xfrm>
              <a:prstGeom prst="rect">
                <a:avLst/>
              </a:prstGeom>
              <a:solidFill>
                <a:schemeClr val="accent1"/>
              </a:solidFill>
              <a:ln w="25400">
                <a:solidFill>
                  <a:srgbClr val="002060"/>
                </a:solidFill>
                <a:round/>
              </a:ln>
            </p:spPr>
            <p:txBody>
              <a:bodyPr/>
              <a:lstStyle/>
              <a:p>
                <a:endParaRPr lang="zh-CN" altLang="en-US" sz="100" i="1"/>
              </a:p>
            </p:txBody>
          </p:sp>
          <p:sp>
            <p:nvSpPr>
              <p:cNvPr id="67607" name="TextBox 43"/>
              <p:cNvSpPr txBox="1">
                <a:spLocks noChangeArrowheads="1"/>
              </p:cNvSpPr>
              <p:nvPr/>
            </p:nvSpPr>
            <p:spPr bwMode="auto">
              <a:xfrm>
                <a:off x="6486236" y="5544633"/>
                <a:ext cx="448088" cy="4912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b="1" i="1" dirty="0">
                    <a:latin typeface="Times New Roman" panose="02020603050405020304" pitchFamily="18" charset="0"/>
                  </a:rPr>
                  <a:t>E</a:t>
                </a:r>
                <a:endParaRPr lang="en-US" altLang="zh-CN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8" name="TextBox 37"/>
          <p:cNvSpPr txBox="1"/>
          <p:nvPr/>
        </p:nvSpPr>
        <p:spPr>
          <a:xfrm>
            <a:off x="695157" y="1912786"/>
            <a:ext cx="992579" cy="4154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1428126" y="1935737"/>
            <a:ext cx="3057247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∵</a:t>
            </a:r>
            <a:r>
              <a:rPr lang="en-US" altLang="zh-CN" sz="2100" b="1" i="1" dirty="0">
                <a:latin typeface="+mn-lt"/>
                <a:ea typeface="黑体" panose="02010609060101010101" pitchFamily="2" charset="-122"/>
              </a:rPr>
              <a:t> PD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⊥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OA</a:t>
            </a:r>
            <a:r>
              <a:rPr lang="zh-CN" altLang="en-US" sz="2100" b="1" dirty="0" smtClean="0">
                <a:latin typeface="+mn-lt"/>
                <a:ea typeface="黑体" panose="02010609060101010101" pitchFamily="2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PE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⊥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OB</a:t>
            </a:r>
            <a:r>
              <a:rPr lang="zh-CN" altLang="en-US" sz="2100" b="1" dirty="0" smtClean="0">
                <a:latin typeface="+mn-lt"/>
                <a:ea typeface="黑体" panose="02010609060101010101" pitchFamily="2" charset="-122"/>
              </a:rPr>
              <a:t>，</a:t>
            </a:r>
            <a:endParaRPr lang="zh-CN" altLang="en-US" sz="21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1428126" y="2397496"/>
            <a:ext cx="323999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∴ ∠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PDO= 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PEO=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90 °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100" b="1" i="1" dirty="0">
              <a:ea typeface="黑体" panose="02010609060101010101" pitchFamily="2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1428126" y="2784516"/>
            <a:ext cx="288412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在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PDO</a:t>
            </a:r>
            <a:r>
              <a:rPr lang="zh-CN" altLang="en-US" sz="2100" b="1" dirty="0">
                <a:latin typeface="仿宋" panose="02010609060101010101" pitchFamily="49" charset="-122"/>
                <a:ea typeface="仿宋" panose="02010609060101010101" pitchFamily="49" charset="-122"/>
              </a:rPr>
              <a:t>和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PEO</a:t>
            </a:r>
            <a:r>
              <a:rPr lang="zh-CN" altLang="en-US" sz="2100" b="1" dirty="0" smtClean="0">
                <a:latin typeface="仿宋" panose="02010609060101010101" pitchFamily="49" charset="-122"/>
                <a:ea typeface="仿宋" panose="02010609060101010101" pitchFamily="49" charset="-122"/>
              </a:rPr>
              <a:t>中，</a:t>
            </a:r>
            <a:endParaRPr lang="zh-CN" altLang="en-US" sz="21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2" name="左大括号 41"/>
          <p:cNvSpPr/>
          <p:nvPr/>
        </p:nvSpPr>
        <p:spPr bwMode="auto">
          <a:xfrm>
            <a:off x="1578921" y="3305216"/>
            <a:ext cx="149718" cy="809625"/>
          </a:xfrm>
          <a:prstGeom prst="leftBrace">
            <a:avLst>
              <a:gd name="adj1" fmla="val 7083"/>
              <a:gd name="adj2" fmla="val 50000"/>
            </a:avLst>
          </a:prstGeom>
          <a:noFill/>
          <a:ln w="25400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 sz="100" b="1"/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1636563" y="3130591"/>
            <a:ext cx="231024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PDO=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PEO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1690538" y="3454441"/>
            <a:ext cx="240001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AOC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= ∠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BOC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1744513" y="3832266"/>
            <a:ext cx="142058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OP= </a:t>
            </a:r>
            <a:r>
              <a:rPr lang="en-US" altLang="zh-CN" sz="2100" b="1" i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OP</a:t>
            </a:r>
            <a:r>
              <a:rPr lang="zh-CN" altLang="en-US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，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1428126" y="4202367"/>
            <a:ext cx="327846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∴ 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PDO 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≌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PEO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(AAS).</a:t>
            </a:r>
            <a:endParaRPr lang="zh-CN" altLang="en-US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1428126" y="4540894"/>
            <a:ext cx="138050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∴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PD=PE</a:t>
            </a: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.</a:t>
            </a:r>
            <a:endParaRPr lang="zh-CN" altLang="en-US" sz="2100" b="1" dirty="0">
              <a:ea typeface="黑体" panose="02010609060101010101" pitchFamily="2" charset="-122"/>
            </a:endParaRPr>
          </a:p>
        </p:txBody>
      </p:sp>
      <p:sp>
        <p:nvSpPr>
          <p:cNvPr id="67618" name="矩形 126978"/>
          <p:cNvSpPr>
            <a:spLocks noChangeArrowheads="1"/>
          </p:cNvSpPr>
          <p:nvPr/>
        </p:nvSpPr>
        <p:spPr bwMode="auto">
          <a:xfrm>
            <a:off x="2424113" y="554975"/>
            <a:ext cx="5908990" cy="4616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角的平分线上的点到角的两边的距离相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等</a:t>
            </a:r>
            <a:r>
              <a:rPr lang="en-US" altLang="zh-CN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48" name="组合 2"/>
          <p:cNvGrpSpPr/>
          <p:nvPr/>
        </p:nvGrpSpPr>
        <p:grpSpPr bwMode="auto">
          <a:xfrm>
            <a:off x="-3350" y="-56784"/>
            <a:ext cx="2006600" cy="477837"/>
            <a:chOff x="123" y="40"/>
            <a:chExt cx="3160" cy="752"/>
          </a:xfrm>
        </p:grpSpPr>
        <p:cxnSp>
          <p:nvCxnSpPr>
            <p:cNvPr id="4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5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圆角矩形 31"/>
          <p:cNvSpPr>
            <a:spLocks noChangeArrowheads="1"/>
          </p:cNvSpPr>
          <p:nvPr/>
        </p:nvSpPr>
        <p:spPr bwMode="auto">
          <a:xfrm>
            <a:off x="782638" y="571758"/>
            <a:ext cx="1641475" cy="431800"/>
          </a:xfrm>
          <a:prstGeom prst="roundRect">
            <a:avLst>
              <a:gd name="adj" fmla="val 16667"/>
            </a:avLst>
          </a:prstGeom>
          <a:solidFill>
            <a:srgbClr val="FFBF53">
              <a:lumMod val="40000"/>
              <a:lumOff val="60000"/>
            </a:srgbClr>
          </a:solidFill>
          <a:ln w="25400">
            <a:solidFill>
              <a:srgbClr val="02B3C5">
                <a:lumMod val="75000"/>
              </a:srgbClr>
            </a:solidFill>
            <a:round/>
          </a:ln>
        </p:spPr>
        <p:txBody>
          <a:bodyPr/>
          <a:lstStyle/>
          <a:p>
            <a:pPr algn="ctr">
              <a:lnSpc>
                <a:spcPct val="110000"/>
              </a:lnSpc>
              <a:defRPr/>
            </a:pPr>
            <a:r>
              <a:rPr lang="zh-CN" altLang="en-US" sz="2000" b="1" kern="0" dirty="0" smtClean="0">
                <a:solidFill>
                  <a:prstClr val="black"/>
                </a:solidFill>
                <a:latin typeface="黑体" panose="02010609060101010101" pitchFamily="2" charset="-122"/>
                <a:ea typeface="黑体" panose="02010609060101010101" pitchFamily="2" charset="-122"/>
                <a:sym typeface="微软雅黑" panose="020B0503020204020204" pitchFamily="34" charset="-122"/>
              </a:rPr>
              <a:t>验证猜想</a:t>
            </a:r>
            <a:endParaRPr lang="zh-CN" altLang="en-US" sz="2000" b="1" kern="0" dirty="0" smtClean="0">
              <a:solidFill>
                <a:prstClr val="black"/>
              </a:solidFill>
              <a:latin typeface="黑体" panose="02010609060101010101" pitchFamily="2" charset="-122"/>
              <a:ea typeface="黑体" panose="0201060906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 tmFilter="0,0; .5, 1; 1, 1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 bldLvl="0" animBg="1"/>
      <p:bldP spid="43" grpId="0"/>
      <p:bldP spid="44" grpId="0"/>
      <p:bldP spid="45" grpId="0"/>
      <p:bldP spid="46" grpId="0"/>
      <p:bldP spid="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917960" y="1136334"/>
            <a:ext cx="7308079" cy="100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latin typeface="+mn-lt"/>
              </a:rPr>
              <a:t>一般</a:t>
            </a:r>
            <a:r>
              <a:rPr lang="zh-CN" altLang="en-US" sz="2400" b="1" dirty="0">
                <a:latin typeface="+mn-lt"/>
              </a:rPr>
              <a:t>情况</a:t>
            </a:r>
            <a:r>
              <a:rPr lang="zh-CN" altLang="en-US" sz="2400" b="1" dirty="0" smtClean="0">
                <a:latin typeface="+mn-lt"/>
              </a:rPr>
              <a:t>下，我</a:t>
            </a:r>
            <a:r>
              <a:rPr lang="zh-CN" altLang="en-US" sz="2400" b="1" dirty="0">
                <a:latin typeface="+mn-lt"/>
              </a:rPr>
              <a:t>们要证明一个几何命题</a:t>
            </a:r>
            <a:r>
              <a:rPr lang="zh-CN" altLang="en-US" sz="2400" b="1" dirty="0" smtClean="0">
                <a:latin typeface="+mn-lt"/>
              </a:rPr>
              <a:t>时，可</a:t>
            </a:r>
            <a:r>
              <a:rPr lang="zh-CN" altLang="en-US" sz="2400" b="1" dirty="0">
                <a:latin typeface="+mn-lt"/>
              </a:rPr>
              <a:t>以按照类似的步骤进</a:t>
            </a:r>
            <a:r>
              <a:rPr lang="zh-CN" altLang="en-US" sz="2400" b="1" dirty="0" smtClean="0">
                <a:latin typeface="+mn-lt"/>
              </a:rPr>
              <a:t>行，即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17960" y="2048477"/>
            <a:ext cx="7921240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1.</a:t>
            </a:r>
            <a:r>
              <a:rPr lang="zh-CN" altLang="en-US" sz="2400" b="1" dirty="0" smtClean="0">
                <a:latin typeface="+mn-lt"/>
              </a:rPr>
              <a:t>明</a:t>
            </a:r>
            <a:r>
              <a:rPr lang="zh-CN" altLang="en-US" sz="2400" b="1" dirty="0">
                <a:latin typeface="+mn-lt"/>
              </a:rPr>
              <a:t>确命题中的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已知和求证；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2.</a:t>
            </a:r>
            <a:r>
              <a:rPr lang="zh-CN" altLang="en-US" sz="2400" b="1" dirty="0">
                <a:latin typeface="+mn-lt"/>
              </a:rPr>
              <a:t>根据题</a:t>
            </a:r>
            <a:r>
              <a:rPr lang="zh-CN" altLang="en-US" sz="2400" b="1" dirty="0" smtClean="0">
                <a:latin typeface="+mn-lt"/>
              </a:rPr>
              <a:t>意，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画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出图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形，</a:t>
            </a:r>
            <a:r>
              <a:rPr lang="zh-CN" altLang="en-US" sz="2400" b="1" dirty="0" smtClean="0">
                <a:latin typeface="+mn-lt"/>
              </a:rPr>
              <a:t>并</a:t>
            </a:r>
            <a:r>
              <a:rPr lang="zh-CN" altLang="en-US" sz="2400" b="1" dirty="0">
                <a:latin typeface="+mn-lt"/>
              </a:rPr>
              <a:t>用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数学符号</a:t>
            </a:r>
            <a:r>
              <a:rPr lang="zh-CN" altLang="en-US" sz="2400" b="1" dirty="0">
                <a:latin typeface="+mn-lt"/>
              </a:rPr>
              <a:t>表示已知</a:t>
            </a:r>
            <a:r>
              <a:rPr lang="zh-CN" altLang="en-US" sz="2400" b="1" dirty="0" smtClean="0">
                <a:latin typeface="+mn-lt"/>
              </a:rPr>
              <a:t>和求证</a:t>
            </a:r>
            <a:r>
              <a:rPr lang="zh-CN" altLang="en-US" sz="2400" b="1" dirty="0">
                <a:latin typeface="+mn-lt"/>
              </a:rPr>
              <a:t>；</a:t>
            </a:r>
            <a:endParaRPr lang="zh-CN" altLang="en-US" sz="2400" b="1" dirty="0">
              <a:latin typeface="+mn-lt"/>
            </a:endParaRPr>
          </a:p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3.</a:t>
            </a:r>
            <a:r>
              <a:rPr lang="zh-CN" altLang="en-US" sz="2400" b="1" dirty="0">
                <a:latin typeface="+mn-lt"/>
              </a:rPr>
              <a:t>经过分</a:t>
            </a:r>
            <a:r>
              <a:rPr lang="zh-CN" altLang="en-US" sz="2400" b="1" dirty="0" smtClean="0">
                <a:latin typeface="+mn-lt"/>
              </a:rPr>
              <a:t>析，找</a:t>
            </a:r>
            <a:r>
              <a:rPr lang="zh-CN" altLang="en-US" sz="2400" b="1" dirty="0">
                <a:latin typeface="+mn-lt"/>
              </a:rPr>
              <a:t>出由已知推出要证的结论的途</a:t>
            </a:r>
            <a:r>
              <a:rPr lang="zh-CN" altLang="en-US" sz="2400" b="1" dirty="0" smtClean="0">
                <a:latin typeface="+mn-lt"/>
              </a:rPr>
              <a:t>径，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写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出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证明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过程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.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-3350" y="-48081"/>
            <a:ext cx="2006600" cy="477837"/>
            <a:chOff x="123" y="40"/>
            <a:chExt cx="3160" cy="752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52450" y="466725"/>
            <a:ext cx="8286750" cy="3780536"/>
            <a:chOff x="552450" y="466725"/>
            <a:chExt cx="8286750" cy="4057650"/>
          </a:xfrm>
        </p:grpSpPr>
        <p:sp>
          <p:nvSpPr>
            <p:cNvPr id="15" name="剪去同侧角的矩形 14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 w="25400" cap="flat" cmpd="sng" algn="ctr">
              <a:solidFill>
                <a:srgbClr val="008080"/>
              </a:solidFill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18" name="圆角矩形 17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黑体" panose="02010609060101010101" pitchFamily="2" charset="-122"/>
                </a:endParaRPr>
              </a:p>
            </p:txBody>
          </p:sp>
          <p:pic>
            <p:nvPicPr>
              <p:cNvPr id="19" name="图片 18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Line 19"/>
          <p:cNvSpPr>
            <a:spLocks noChangeShapeType="1"/>
          </p:cNvSpPr>
          <p:nvPr/>
        </p:nvSpPr>
        <p:spPr bwMode="auto">
          <a:xfrm>
            <a:off x="3762375" y="45735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Text Box 3"/>
          <p:cNvSpPr txBox="1"/>
          <p:nvPr/>
        </p:nvSpPr>
        <p:spPr>
          <a:xfrm>
            <a:off x="1204420" y="627856"/>
            <a:ext cx="7520130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性质定理：</a:t>
            </a:r>
            <a:r>
              <a:rPr lang="zh-CN" altLang="en-US" sz="21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角的平分线上的点到角的两边的距离相等</a:t>
            </a:r>
            <a:r>
              <a:rPr lang="en-US" altLang="zh-CN" sz="2100" b="1" noProof="1">
                <a:solidFill>
                  <a:srgbClr val="FF0000"/>
                </a:solidFill>
                <a:latin typeface="宋体" panose="02010600030101010101" pitchFamily="2" charset="-122"/>
                <a:cs typeface="+mn-ea"/>
              </a:rPr>
              <a:t>.</a:t>
            </a:r>
            <a:endParaRPr lang="en-US" altLang="zh-CN" sz="2100" b="1" noProof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Text Box 37"/>
          <p:cNvSpPr txBox="1">
            <a:spLocks noChangeArrowheads="1"/>
          </p:cNvSpPr>
          <p:nvPr/>
        </p:nvSpPr>
        <p:spPr bwMode="auto">
          <a:xfrm>
            <a:off x="1203325" y="1169586"/>
            <a:ext cx="3343275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342900" indent="-342900">
              <a:spcBef>
                <a:spcPct val="50000"/>
              </a:spcBef>
              <a:buFont typeface="Wingdings" panose="05000000000000000000" pitchFamily="2" charset="2"/>
              <a:buChar char="u"/>
              <a:defRPr sz="21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defRPr>
            </a:lvl1pPr>
          </a:lstStyle>
          <a:p>
            <a:r>
              <a:rPr lang="zh-CN" altLang="en-US" sz="2400" dirty="0"/>
              <a:t>应用所具备的条件：</a:t>
            </a:r>
            <a:endParaRPr lang="zh-CN" altLang="en-US" sz="2400" dirty="0"/>
          </a:p>
        </p:txBody>
      </p:sp>
      <p:grpSp>
        <p:nvGrpSpPr>
          <p:cNvPr id="2" name="Group 53"/>
          <p:cNvGrpSpPr/>
          <p:nvPr/>
        </p:nvGrpSpPr>
        <p:grpSpPr bwMode="auto">
          <a:xfrm>
            <a:off x="1383904" y="1638301"/>
            <a:ext cx="3090862" cy="1138238"/>
            <a:chOff x="489" y="1440"/>
            <a:chExt cx="2596" cy="956"/>
          </a:xfrm>
        </p:grpSpPr>
        <p:sp>
          <p:nvSpPr>
            <p:cNvPr id="69637" name="Text Box 38"/>
            <p:cNvSpPr txBox="1">
              <a:spLocks noChangeArrowheads="1"/>
            </p:cNvSpPr>
            <p:nvPr/>
          </p:nvSpPr>
          <p:spPr bwMode="auto">
            <a:xfrm>
              <a:off x="528" y="1440"/>
              <a:ext cx="1968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latin typeface="宋体" panose="02010600030101010101" pitchFamily="2" charset="-122"/>
                </a:rPr>
                <a:t>（</a:t>
              </a:r>
              <a:r>
                <a:rPr lang="en-US" altLang="zh-CN" sz="2100" b="1" dirty="0">
                  <a:latin typeface="+mn-lt"/>
                </a:rPr>
                <a:t>1</a:t>
              </a:r>
              <a:r>
                <a:rPr lang="zh-CN" altLang="en-US" sz="2100" b="1" dirty="0">
                  <a:latin typeface="宋体" panose="02010600030101010101" pitchFamily="2" charset="-122"/>
                </a:rPr>
                <a:t>）角的平分线；</a:t>
              </a:r>
              <a:endParaRPr lang="zh-CN" altLang="en-US" sz="2100" b="1" dirty="0">
                <a:latin typeface="宋体" panose="02010600030101010101" pitchFamily="2" charset="-122"/>
              </a:endParaRPr>
            </a:p>
          </p:txBody>
        </p:sp>
        <p:sp>
          <p:nvSpPr>
            <p:cNvPr id="69638" name="Text Box 39"/>
            <p:cNvSpPr txBox="1">
              <a:spLocks noChangeArrowheads="1"/>
            </p:cNvSpPr>
            <p:nvPr/>
          </p:nvSpPr>
          <p:spPr bwMode="auto">
            <a:xfrm>
              <a:off x="489" y="1776"/>
              <a:ext cx="2596" cy="3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fontAlgn="t">
                <a:spcBef>
                  <a:spcPct val="50000"/>
                </a:spcBef>
              </a:pPr>
              <a:r>
                <a:rPr lang="zh-CN" altLang="en-US" sz="2100" b="1" dirty="0">
                  <a:latin typeface="宋体" panose="02010600030101010101" pitchFamily="2" charset="-122"/>
                </a:rPr>
                <a:t>（</a:t>
              </a:r>
              <a:r>
                <a:rPr lang="en-US" altLang="zh-CN" sz="2100" b="1" dirty="0">
                  <a:latin typeface="+mn-lt"/>
                </a:rPr>
                <a:t>2</a:t>
              </a:r>
              <a:r>
                <a:rPr lang="zh-CN" altLang="en-US" sz="2100" b="1" dirty="0">
                  <a:latin typeface="宋体" panose="02010600030101010101" pitchFamily="2" charset="-122"/>
                </a:rPr>
                <a:t>）点在该平分线上；</a:t>
              </a:r>
              <a:endParaRPr lang="zh-CN" altLang="en-US" sz="2100" b="1" dirty="0">
                <a:latin typeface="宋体" panose="02010600030101010101" pitchFamily="2" charset="-122"/>
              </a:endParaRPr>
            </a:p>
          </p:txBody>
        </p:sp>
        <p:sp>
          <p:nvSpPr>
            <p:cNvPr id="69639" name="Text Box 40"/>
            <p:cNvSpPr txBox="1">
              <a:spLocks noChangeArrowheads="1"/>
            </p:cNvSpPr>
            <p:nvPr/>
          </p:nvSpPr>
          <p:spPr bwMode="auto">
            <a:xfrm>
              <a:off x="519" y="2048"/>
              <a:ext cx="1776" cy="3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100" b="1" dirty="0">
                  <a:latin typeface="宋体" panose="02010600030101010101" pitchFamily="2" charset="-122"/>
                </a:rPr>
                <a:t>（</a:t>
              </a:r>
              <a:r>
                <a:rPr lang="en-US" altLang="zh-CN" sz="2100" b="1" dirty="0">
                  <a:latin typeface="+mn-lt"/>
                </a:rPr>
                <a:t>3</a:t>
              </a:r>
              <a:r>
                <a:rPr lang="zh-CN" altLang="en-US" sz="2100" b="1" dirty="0">
                  <a:latin typeface="宋体" panose="02010600030101010101" pitchFamily="2" charset="-122"/>
                </a:rPr>
                <a:t>）垂直距离</a:t>
              </a:r>
              <a:r>
                <a:rPr lang="en-US" altLang="zh-CN" sz="2100" b="1" dirty="0">
                  <a:latin typeface="宋体" panose="02010600030101010101" pitchFamily="2" charset="-122"/>
                </a:rPr>
                <a:t>.</a:t>
              </a:r>
              <a:endParaRPr lang="zh-CN" altLang="en-US" sz="2100" b="1" dirty="0">
                <a:latin typeface="宋体" panose="02010600030101010101" pitchFamily="2" charset="-122"/>
              </a:endParaRPr>
            </a:p>
          </p:txBody>
        </p:sp>
      </p:grpSp>
      <p:sp>
        <p:nvSpPr>
          <p:cNvPr id="34" name="Text Box 41"/>
          <p:cNvSpPr txBox="1">
            <a:spLocks noChangeArrowheads="1"/>
          </p:cNvSpPr>
          <p:nvPr/>
        </p:nvSpPr>
        <p:spPr bwMode="auto">
          <a:xfrm>
            <a:off x="1204420" y="2816931"/>
            <a:ext cx="2469958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>
              <a:spcBef>
                <a:spcPct val="50000"/>
              </a:spcBef>
              <a:buFont typeface="Wingdings" panose="05000000000000000000" pitchFamily="2" charset="2"/>
              <a:buChar char="u"/>
              <a:defRPr sz="2100" b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defRPr>
            </a:lvl1pPr>
          </a:lstStyle>
          <a:p>
            <a:r>
              <a:rPr lang="zh-CN" altLang="en-US" sz="2400" dirty="0"/>
              <a:t>定理的作用：</a:t>
            </a:r>
            <a:endParaRPr lang="zh-CN" altLang="en-US" sz="2400" dirty="0"/>
          </a:p>
        </p:txBody>
      </p:sp>
      <p:sp>
        <p:nvSpPr>
          <p:cNvPr id="35" name="Text Box 42"/>
          <p:cNvSpPr txBox="1">
            <a:spLocks noChangeArrowheads="1"/>
          </p:cNvSpPr>
          <p:nvPr/>
        </p:nvSpPr>
        <p:spPr bwMode="auto">
          <a:xfrm>
            <a:off x="3141884" y="2825072"/>
            <a:ext cx="2225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证明线段相等</a:t>
            </a:r>
            <a:r>
              <a:rPr lang="en-US" altLang="zh-CN" sz="2400" b="1" dirty="0">
                <a:latin typeface="宋体" panose="02010600030101010101" pitchFamily="2" charset="-122"/>
              </a:rPr>
              <a:t>.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6" name="Text Box 43"/>
          <p:cNvSpPr txBox="1"/>
          <p:nvPr/>
        </p:nvSpPr>
        <p:spPr>
          <a:xfrm>
            <a:off x="1206077" y="3310533"/>
            <a:ext cx="3086100" cy="46166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u"/>
              <a:defRPr/>
            </a:pPr>
            <a:r>
              <a:rPr lang="zh-CN" altLang="en-US" sz="2400" b="1" noProof="1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cs typeface="+mn-ea"/>
              </a:rPr>
              <a:t>应用格式：</a:t>
            </a:r>
            <a:endParaRPr lang="zh-CN" altLang="en-US" sz="2400" b="1" noProof="1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  <a:cs typeface="+mn-ea"/>
            </a:endParaRPr>
          </a:p>
        </p:txBody>
      </p:sp>
      <p:sp>
        <p:nvSpPr>
          <p:cNvPr id="2058" name="Rectangle 45"/>
          <p:cNvSpPr>
            <a:spLocks noChangeArrowheads="1"/>
          </p:cNvSpPr>
          <p:nvPr/>
        </p:nvSpPr>
        <p:spPr bwMode="auto">
          <a:xfrm>
            <a:off x="1552575" y="3709988"/>
            <a:ext cx="3363913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∵</a:t>
            </a:r>
            <a:r>
              <a:rPr lang="en-US" altLang="zh-CN" sz="2100" b="1" i="1" dirty="0">
                <a:latin typeface="+mn-lt"/>
                <a:ea typeface="黑体" panose="02010609060101010101" pitchFamily="2" charset="-122"/>
              </a:rPr>
              <a:t>OP </a:t>
            </a:r>
            <a:r>
              <a:rPr lang="zh-CN" altLang="en-US" sz="2100" b="1" dirty="0">
                <a:latin typeface="+mn-lt"/>
              </a:rPr>
              <a:t>是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latin typeface="+mn-lt"/>
                <a:ea typeface="黑体" panose="02010609060101010101" pitchFamily="2" charset="-122"/>
              </a:rPr>
              <a:t>AOB</a:t>
            </a:r>
            <a:r>
              <a:rPr lang="zh-CN" altLang="en-US" sz="2100" b="1" dirty="0">
                <a:latin typeface="+mn-lt"/>
              </a:rPr>
              <a:t>的平分</a:t>
            </a:r>
            <a:r>
              <a:rPr lang="zh-CN" altLang="en-US" sz="2100" b="1" dirty="0" smtClean="0">
                <a:latin typeface="+mn-lt"/>
              </a:rPr>
              <a:t>线，</a:t>
            </a:r>
            <a:endParaRPr lang="zh-CN" altLang="en-US" sz="2100" b="1" dirty="0">
              <a:latin typeface="+mn-lt"/>
            </a:endParaRPr>
          </a:p>
        </p:txBody>
      </p:sp>
      <p:sp>
        <p:nvSpPr>
          <p:cNvPr id="43" name="Rectangle 50"/>
          <p:cNvSpPr>
            <a:spLocks noChangeArrowheads="1"/>
          </p:cNvSpPr>
          <p:nvPr/>
        </p:nvSpPr>
        <p:spPr bwMode="auto">
          <a:xfrm>
            <a:off x="1552575" y="4458908"/>
            <a:ext cx="1447832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∴</a:t>
            </a:r>
            <a:r>
              <a:rPr lang="en-US" altLang="zh-CN" sz="2100" b="1" i="1" dirty="0">
                <a:latin typeface="+mn-lt"/>
              </a:rPr>
              <a:t>PD = PE</a:t>
            </a:r>
            <a:endParaRPr lang="en-US" altLang="zh-CN" sz="2100" b="1" i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46" name="AutoShape 55"/>
          <p:cNvSpPr>
            <a:spLocks noChangeArrowheads="1"/>
          </p:cNvSpPr>
          <p:nvPr/>
        </p:nvSpPr>
        <p:spPr bwMode="auto">
          <a:xfrm>
            <a:off x="5612679" y="3221328"/>
            <a:ext cx="3003550" cy="1210014"/>
          </a:xfrm>
          <a:prstGeom prst="wedgeEllipseCallout">
            <a:avLst>
              <a:gd name="adj1" fmla="val -95499"/>
              <a:gd name="adj2" fmla="val 36713"/>
            </a:avLst>
          </a:prstGeom>
          <a:noFill/>
          <a:ln w="19050">
            <a:solidFill>
              <a:schemeClr val="tx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fontAlgn="t">
              <a:spcBef>
                <a:spcPct val="50000"/>
              </a:spcBef>
            </a:pPr>
            <a:r>
              <a:rPr lang="zh-CN" altLang="en-US" b="1" dirty="0">
                <a:latin typeface="宋体" panose="02010600030101010101" pitchFamily="2" charset="-122"/>
              </a:rPr>
              <a:t>推理的理由有三</a:t>
            </a:r>
            <a:r>
              <a:rPr lang="zh-CN" altLang="en-US" b="1" dirty="0" smtClean="0">
                <a:latin typeface="宋体" panose="02010600030101010101" pitchFamily="2" charset="-122"/>
              </a:rPr>
              <a:t>个，必</a:t>
            </a:r>
            <a:r>
              <a:rPr lang="zh-CN" altLang="en-US" b="1" dirty="0">
                <a:latin typeface="宋体" panose="02010600030101010101" pitchFamily="2" charset="-122"/>
              </a:rPr>
              <a:t>须写完</a:t>
            </a:r>
            <a:r>
              <a:rPr lang="zh-CN" altLang="en-US" b="1" dirty="0" smtClean="0">
                <a:latin typeface="宋体" panose="02010600030101010101" pitchFamily="2" charset="-122"/>
              </a:rPr>
              <a:t>全，不</a:t>
            </a:r>
            <a:r>
              <a:rPr lang="zh-CN" altLang="en-US" b="1" dirty="0">
                <a:latin typeface="宋体" panose="02010600030101010101" pitchFamily="2" charset="-122"/>
              </a:rPr>
              <a:t>能少了任何一个</a:t>
            </a:r>
            <a:r>
              <a:rPr lang="en-US" altLang="zh-CN" b="1" dirty="0">
                <a:latin typeface="宋体" panose="02010600030101010101" pitchFamily="2" charset="-122"/>
              </a:rPr>
              <a:t>.</a:t>
            </a:r>
            <a:endParaRPr lang="en-US" altLang="zh-CN" b="1" dirty="0">
              <a:latin typeface="宋体" panose="02010600030101010101" pitchFamily="2" charset="-122"/>
            </a:endParaRPr>
          </a:p>
        </p:txBody>
      </p:sp>
      <p:sp>
        <p:nvSpPr>
          <p:cNvPr id="2063" name="Rectangle 45"/>
          <p:cNvSpPr>
            <a:spLocks noChangeArrowheads="1"/>
          </p:cNvSpPr>
          <p:nvPr/>
        </p:nvSpPr>
        <p:spPr bwMode="auto">
          <a:xfrm>
            <a:off x="1873250" y="4065588"/>
            <a:ext cx="291465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100" b="1" i="1" dirty="0">
                <a:latin typeface="+mn-lt"/>
                <a:ea typeface="黑体" panose="02010609060101010101" pitchFamily="2" charset="-122"/>
              </a:rPr>
              <a:t>PD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⊥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OA</a:t>
            </a:r>
            <a:r>
              <a:rPr lang="zh-CN" altLang="en-US" sz="2100" b="1" dirty="0" smtClean="0">
                <a:latin typeface="+mn-lt"/>
                <a:ea typeface="黑体" panose="02010609060101010101" pitchFamily="2" charset="-122"/>
              </a:rPr>
              <a:t>，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 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PE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⊥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OB</a:t>
            </a:r>
            <a:r>
              <a:rPr lang="zh-CN" altLang="en-US" sz="2100" b="1" dirty="0" smtClean="0">
                <a:latin typeface="+mn-lt"/>
                <a:ea typeface="黑体" panose="02010609060101010101" pitchFamily="2" charset="-122"/>
              </a:rPr>
              <a:t>，</a:t>
            </a:r>
            <a:endParaRPr lang="zh-CN" altLang="en-US" sz="2100" b="1" dirty="0"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69650" name="组合 53"/>
          <p:cNvGrpSpPr/>
          <p:nvPr/>
        </p:nvGrpSpPr>
        <p:grpSpPr bwMode="auto">
          <a:xfrm>
            <a:off x="4630738" y="1176338"/>
            <a:ext cx="2732087" cy="2073275"/>
            <a:chOff x="4427984" y="1179860"/>
            <a:chExt cx="4191000" cy="3165475"/>
          </a:xfrm>
        </p:grpSpPr>
        <p:grpSp>
          <p:nvGrpSpPr>
            <p:cNvPr id="69651" name="Group 36"/>
            <p:cNvGrpSpPr/>
            <p:nvPr/>
          </p:nvGrpSpPr>
          <p:grpSpPr bwMode="auto">
            <a:xfrm>
              <a:off x="4427984" y="1179860"/>
              <a:ext cx="4191000" cy="3165475"/>
              <a:chOff x="2880" y="1144"/>
              <a:chExt cx="2640" cy="1994"/>
            </a:xfrm>
          </p:grpSpPr>
          <p:sp>
            <p:nvSpPr>
              <p:cNvPr id="69652" name="Line 26"/>
              <p:cNvSpPr>
                <a:spLocks noChangeShapeType="1"/>
              </p:cNvSpPr>
              <p:nvPr/>
            </p:nvSpPr>
            <p:spPr bwMode="auto">
              <a:xfrm>
                <a:off x="4416" y="1584"/>
                <a:ext cx="48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653" name="Line 27"/>
              <p:cNvSpPr>
                <a:spLocks noChangeShapeType="1"/>
              </p:cNvSpPr>
              <p:nvPr/>
            </p:nvSpPr>
            <p:spPr bwMode="auto">
              <a:xfrm flipV="1">
                <a:off x="4464" y="1632"/>
                <a:ext cx="96" cy="4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69654" name="Group 35"/>
              <p:cNvGrpSpPr/>
              <p:nvPr/>
            </p:nvGrpSpPr>
            <p:grpSpPr bwMode="auto">
              <a:xfrm>
                <a:off x="2880" y="1144"/>
                <a:ext cx="2640" cy="1994"/>
                <a:chOff x="2880" y="1144"/>
                <a:chExt cx="2640" cy="1994"/>
              </a:xfrm>
            </p:grpSpPr>
            <p:sp>
              <p:nvSpPr>
                <p:cNvPr id="69655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3120" y="1296"/>
                  <a:ext cx="1872" cy="96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9656" name="Line 17"/>
                <p:cNvSpPr>
                  <a:spLocks noChangeShapeType="1"/>
                </p:cNvSpPr>
                <p:nvPr/>
              </p:nvSpPr>
              <p:spPr bwMode="auto">
                <a:xfrm>
                  <a:off x="3120" y="2256"/>
                  <a:ext cx="2112" cy="57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9657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3120" y="2016"/>
                  <a:ext cx="2064" cy="24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9658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4616" y="2048"/>
                  <a:ext cx="192" cy="62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9659" name="Line 20"/>
                <p:cNvSpPr>
                  <a:spLocks noChangeShapeType="1"/>
                </p:cNvSpPr>
                <p:nvPr/>
              </p:nvSpPr>
              <p:spPr bwMode="auto">
                <a:xfrm flipH="1" flipV="1">
                  <a:off x="4512" y="1536"/>
                  <a:ext cx="288" cy="52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9660" name="Line 28"/>
                <p:cNvSpPr>
                  <a:spLocks noChangeShapeType="1"/>
                </p:cNvSpPr>
                <p:nvPr/>
              </p:nvSpPr>
              <p:spPr bwMode="auto">
                <a:xfrm rot="20713265" flipV="1">
                  <a:off x="4496" y="2523"/>
                  <a:ext cx="79" cy="12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69661" name="Group 34"/>
                <p:cNvGrpSpPr/>
                <p:nvPr/>
              </p:nvGrpSpPr>
              <p:grpSpPr bwMode="auto">
                <a:xfrm>
                  <a:off x="2880" y="1144"/>
                  <a:ext cx="2640" cy="1994"/>
                  <a:chOff x="2880" y="1144"/>
                  <a:chExt cx="2640" cy="1994"/>
                </a:xfrm>
              </p:grpSpPr>
              <p:sp>
                <p:nvSpPr>
                  <p:cNvPr id="69662" name="Text Box 1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088" y="2784"/>
                    <a:ext cx="432" cy="3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81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b="1" i="1">
                        <a:latin typeface="Times New Roman" panose="02020603050405020304" pitchFamily="18" charset="0"/>
                      </a:rPr>
                      <a:t>B</a:t>
                    </a:r>
                    <a:endParaRPr lang="en-US" altLang="zh-CN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9663" name="Text Box 1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983" y="1144"/>
                    <a:ext cx="288" cy="3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81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b="1" i="1">
                        <a:latin typeface="Times New Roman" panose="02020603050405020304" pitchFamily="18" charset="0"/>
                      </a:rPr>
                      <a:t>A</a:t>
                    </a:r>
                    <a:endParaRPr lang="en-US" altLang="zh-CN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9664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50" y="1306"/>
                    <a:ext cx="288" cy="3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81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b="1" i="1">
                        <a:latin typeface="Times New Roman" panose="02020603050405020304" pitchFamily="18" charset="0"/>
                      </a:rPr>
                      <a:t>D</a:t>
                    </a:r>
                    <a:endParaRPr lang="en-US" altLang="zh-CN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9665" name="Text Box 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80" y="2112"/>
                    <a:ext cx="384" cy="3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81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b="1" i="1">
                        <a:latin typeface="Times New Roman" panose="02020603050405020304" pitchFamily="18" charset="0"/>
                      </a:rPr>
                      <a:t>O</a:t>
                    </a:r>
                    <a:endParaRPr lang="en-US" altLang="zh-CN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9666" name="Text Box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52" y="2016"/>
                    <a:ext cx="384" cy="3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81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b="1" i="1">
                        <a:latin typeface="Times New Roman" panose="02020603050405020304" pitchFamily="18" charset="0"/>
                      </a:rPr>
                      <a:t>P</a:t>
                    </a:r>
                    <a:endParaRPr lang="en-US" altLang="zh-CN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9667" name="Text 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16" y="2640"/>
                    <a:ext cx="384" cy="3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81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b="1" i="1">
                        <a:latin typeface="Times New Roman" panose="02020603050405020304" pitchFamily="18" charset="0"/>
                      </a:rPr>
                      <a:t>E</a:t>
                    </a:r>
                    <a:endParaRPr lang="en-US" altLang="zh-CN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69668" name="Text Box 2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136" y="1872"/>
                    <a:ext cx="288" cy="35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81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b="1" i="1">
                        <a:latin typeface="Times New Roman" panose="02020603050405020304" pitchFamily="18" charset="0"/>
                      </a:rPr>
                      <a:t>C</a:t>
                    </a:r>
                    <a:endParaRPr lang="en-US" altLang="zh-CN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69669" name="Group 30"/>
                  <p:cNvGrpSpPr/>
                  <p:nvPr/>
                </p:nvGrpSpPr>
                <p:grpSpPr bwMode="auto">
                  <a:xfrm>
                    <a:off x="3084" y="2016"/>
                    <a:ext cx="612" cy="546"/>
                    <a:chOff x="2844" y="2064"/>
                    <a:chExt cx="612" cy="546"/>
                  </a:xfrm>
                </p:grpSpPr>
                <p:graphicFrame>
                  <p:nvGraphicFramePr>
                    <p:cNvPr id="69670" name="Object 2"/>
                    <p:cNvGraphicFramePr/>
                    <p:nvPr/>
                  </p:nvGraphicFramePr>
                  <p:xfrm>
                    <a:off x="2844" y="2092"/>
                    <a:ext cx="72" cy="136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69801" name="" r:id="rId1" imgW="114935" imgH="217170" progId="">
                            <p:embed/>
                          </p:oleObj>
                        </mc:Choice>
                        <mc:Fallback>
                          <p:oleObj name="" r:id="rId1" imgW="114935" imgH="217170" progId="">
                            <p:embed/>
                            <p:pic>
                              <p:nvPicPr>
                                <p:cNvPr id="0" name="Object 2"/>
                                <p:cNvPicPr>
                                  <a:picLocks noChangeArrowheads="1"/>
                                </p:cNvPicPr>
                                <p:nvPr/>
                              </p:nvPicPr>
                              <p:blipFill>
                                <a:blip r:embed="rId2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2844" y="2092"/>
                                  <a:ext cx="72" cy="136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xmlns:a14="http://schemas.microsoft.com/office/drawing/2010/main" w="38100">
                                      <a:solidFill>
                                        <a:srgbClr val="000000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sp>
                  <p:nvSpPr>
                    <p:cNvPr id="69671" name="Text Box 3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168" y="2064"/>
                      <a:ext cx="288" cy="35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3810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endParaRPr lang="zh-CN" altLang="zh-CN" b="1" i="1">
                        <a:solidFill>
                          <a:srgbClr val="FF66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69672" name="Text Box 3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168" y="2256"/>
                      <a:ext cx="192" cy="35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3810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endParaRPr lang="zh-CN" altLang="zh-CN" b="1" i="1">
                        <a:solidFill>
                          <a:srgbClr val="FF66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</p:grpSp>
        </p:grpSp>
        <p:cxnSp>
          <p:nvCxnSpPr>
            <p:cNvPr id="69673" name="直接连接符 51"/>
            <p:cNvCxnSpPr>
              <a:cxnSpLocks noChangeShapeType="1"/>
            </p:cNvCxnSpPr>
            <p:nvPr/>
          </p:nvCxnSpPr>
          <p:spPr bwMode="auto">
            <a:xfrm>
              <a:off x="7092281" y="3384892"/>
              <a:ext cx="131291" cy="4410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47" name="组合 2"/>
          <p:cNvGrpSpPr/>
          <p:nvPr/>
        </p:nvGrpSpPr>
        <p:grpSpPr bwMode="auto">
          <a:xfrm>
            <a:off x="-3350" y="-56784"/>
            <a:ext cx="2006600" cy="477837"/>
            <a:chOff x="123" y="40"/>
            <a:chExt cx="3160" cy="752"/>
          </a:xfrm>
        </p:grpSpPr>
        <p:cxnSp>
          <p:nvCxnSpPr>
            <p:cNvPr id="4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5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9" grpId="0"/>
      <p:bldP spid="34" grpId="0"/>
      <p:bldP spid="35" grpId="0"/>
      <p:bldP spid="36" grpId="0"/>
      <p:bldP spid="2058" grpId="0"/>
      <p:bldP spid="43" grpId="0"/>
      <p:bldP spid="46" grpId="0" bldLvl="0" animBg="1"/>
      <p:bldP spid="206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Line 19"/>
          <p:cNvSpPr>
            <a:spLocks noChangeShapeType="1"/>
          </p:cNvSpPr>
          <p:nvPr/>
        </p:nvSpPr>
        <p:spPr bwMode="auto">
          <a:xfrm>
            <a:off x="3762375" y="50053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-3350" y="517993"/>
            <a:ext cx="6629400" cy="414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判一判：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1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  <a:sym typeface="Wingdings" panose="05000000000000000000" pitchFamily="2" charset="2"/>
              </a:rPr>
              <a:t>）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∵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如下左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图，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平分</a:t>
            </a:r>
            <a:r>
              <a:rPr lang="zh-CN" altLang="en-US" sz="21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已知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）， 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1452083" y="854098"/>
            <a:ext cx="6316663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∴</a:t>
            </a:r>
            <a:r>
              <a:rPr lang="en-US" altLang="zh-CN" sz="2100" b="1" u="sng" dirty="0">
                <a:latin typeface="+mn-lt"/>
                <a:ea typeface="黑体" panose="02010609060101010101" pitchFamily="2" charset="-122"/>
              </a:rPr>
              <a:t>      </a:t>
            </a:r>
            <a:r>
              <a:rPr lang="en-US" altLang="zh-CN" sz="2100" b="1" u="sng" dirty="0" smtClean="0">
                <a:latin typeface="+mn-lt"/>
                <a:ea typeface="黑体" panose="02010609060101010101" pitchFamily="2" charset="-122"/>
              </a:rPr>
              <a:t>   </a:t>
            </a:r>
            <a:r>
              <a:rPr lang="en-US" altLang="zh-CN" sz="2100" b="1" dirty="0" smtClean="0">
                <a:latin typeface="+mn-lt"/>
                <a:ea typeface="黑体" panose="02010609060101010101" pitchFamily="2" charset="-122"/>
              </a:rPr>
              <a:t>=</a:t>
            </a:r>
            <a:r>
              <a:rPr lang="en-US" altLang="zh-CN" sz="2100" b="1" u="sng" dirty="0" smtClean="0">
                <a:latin typeface="+mn-lt"/>
                <a:ea typeface="黑体" panose="02010609060101010101" pitchFamily="2" charset="-122"/>
              </a:rPr>
              <a:t>         </a:t>
            </a:r>
            <a:r>
              <a:rPr lang="zh-CN" altLang="en-US" sz="2100" b="1" dirty="0" smtClean="0">
                <a:latin typeface="+mn-lt"/>
                <a:ea typeface="黑体" panose="02010609060101010101" pitchFamily="2" charset="-122"/>
              </a:rPr>
              <a:t>，</a:t>
            </a:r>
            <a:r>
              <a:rPr lang="en-US" altLang="zh-CN" sz="21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(                                           </a:t>
            </a:r>
            <a:r>
              <a:rPr lang="en-US" altLang="zh-CN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) </a:t>
            </a:r>
            <a:endParaRPr lang="en-US" altLang="zh-CN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1690687" y="1386393"/>
            <a:ext cx="593407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宋体" panose="02010600030101010101" pitchFamily="2" charset="-122"/>
              </a:rPr>
              <a:t>在角的平分线上的点到这个角的两边的距离相等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70661" name="Text Box 6"/>
          <p:cNvSpPr txBox="1">
            <a:spLocks noChangeArrowheads="1"/>
          </p:cNvSpPr>
          <p:nvPr/>
        </p:nvSpPr>
        <p:spPr bwMode="auto">
          <a:xfrm>
            <a:off x="2075610" y="900617"/>
            <a:ext cx="17145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BD       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CD</a:t>
            </a:r>
            <a:endParaRPr lang="en-US" altLang="zh-CN" sz="2100" b="1" i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7487507" y="1300942"/>
            <a:ext cx="1022350" cy="598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33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70663" name="Group 35"/>
          <p:cNvGrpSpPr/>
          <p:nvPr/>
        </p:nvGrpSpPr>
        <p:grpSpPr bwMode="auto">
          <a:xfrm>
            <a:off x="1604963" y="1804988"/>
            <a:ext cx="2241550" cy="1508125"/>
            <a:chOff x="2880" y="1296"/>
            <a:chExt cx="2352" cy="1698"/>
          </a:xfrm>
        </p:grpSpPr>
        <p:sp>
          <p:nvSpPr>
            <p:cNvPr id="70664" name="Line 16"/>
            <p:cNvSpPr>
              <a:spLocks noChangeShapeType="1"/>
            </p:cNvSpPr>
            <p:nvPr/>
          </p:nvSpPr>
          <p:spPr bwMode="auto">
            <a:xfrm flipV="1">
              <a:off x="3120" y="1296"/>
              <a:ext cx="1872" cy="96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0665" name="Line 17"/>
            <p:cNvSpPr>
              <a:spLocks noChangeShapeType="1"/>
            </p:cNvSpPr>
            <p:nvPr/>
          </p:nvSpPr>
          <p:spPr bwMode="auto">
            <a:xfrm>
              <a:off x="3120" y="2256"/>
              <a:ext cx="2112" cy="5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0666" name="Line 18"/>
            <p:cNvSpPr>
              <a:spLocks noChangeShapeType="1"/>
            </p:cNvSpPr>
            <p:nvPr/>
          </p:nvSpPr>
          <p:spPr bwMode="auto">
            <a:xfrm flipV="1">
              <a:off x="3120" y="2016"/>
              <a:ext cx="2064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0667" name="Line 19"/>
            <p:cNvSpPr>
              <a:spLocks noChangeShapeType="1"/>
            </p:cNvSpPr>
            <p:nvPr/>
          </p:nvSpPr>
          <p:spPr bwMode="auto">
            <a:xfrm flipH="1">
              <a:off x="4241" y="2048"/>
              <a:ext cx="567" cy="5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0668" name="Line 20"/>
            <p:cNvSpPr>
              <a:spLocks noChangeShapeType="1"/>
            </p:cNvSpPr>
            <p:nvPr/>
          </p:nvSpPr>
          <p:spPr bwMode="auto">
            <a:xfrm flipH="1" flipV="1">
              <a:off x="4241" y="1666"/>
              <a:ext cx="559" cy="39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70669" name="Group 34"/>
            <p:cNvGrpSpPr/>
            <p:nvPr/>
          </p:nvGrpSpPr>
          <p:grpSpPr bwMode="auto">
            <a:xfrm>
              <a:off x="2880" y="1309"/>
              <a:ext cx="2256" cy="1685"/>
              <a:chOff x="2880" y="1309"/>
              <a:chExt cx="2256" cy="1685"/>
            </a:xfrm>
          </p:grpSpPr>
          <p:sp>
            <p:nvSpPr>
              <p:cNvPr id="70670" name="Text Box 21"/>
              <p:cNvSpPr txBox="1">
                <a:spLocks noChangeArrowheads="1"/>
              </p:cNvSpPr>
              <p:nvPr/>
            </p:nvSpPr>
            <p:spPr bwMode="auto">
              <a:xfrm>
                <a:off x="4060" y="1309"/>
                <a:ext cx="288" cy="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</a:rPr>
                  <a:t>B</a:t>
                </a:r>
                <a:endParaRPr lang="en-US" altLang="zh-CN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671" name="Text Box 22"/>
              <p:cNvSpPr txBox="1">
                <a:spLocks noChangeArrowheads="1"/>
              </p:cNvSpPr>
              <p:nvPr/>
            </p:nvSpPr>
            <p:spPr bwMode="auto">
              <a:xfrm>
                <a:off x="2880" y="2112"/>
                <a:ext cx="384" cy="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</a:rPr>
                  <a:t>A</a:t>
                </a:r>
                <a:endParaRPr lang="en-US" altLang="zh-CN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672" name="Text Box 23"/>
              <p:cNvSpPr txBox="1">
                <a:spLocks noChangeArrowheads="1"/>
              </p:cNvSpPr>
              <p:nvPr/>
            </p:nvSpPr>
            <p:spPr bwMode="auto">
              <a:xfrm>
                <a:off x="4752" y="2016"/>
                <a:ext cx="384" cy="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</a:rPr>
                  <a:t>D</a:t>
                </a:r>
                <a:endParaRPr lang="en-US" altLang="zh-CN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0673" name="Text Box 24"/>
              <p:cNvSpPr txBox="1">
                <a:spLocks noChangeArrowheads="1"/>
              </p:cNvSpPr>
              <p:nvPr/>
            </p:nvSpPr>
            <p:spPr bwMode="auto">
              <a:xfrm>
                <a:off x="4105" y="2528"/>
                <a:ext cx="384" cy="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100" b="1" i="1">
                    <a:latin typeface="Times New Roman" panose="02020603050405020304" pitchFamily="18" charset="0"/>
                  </a:rPr>
                  <a:t>C</a:t>
                </a:r>
                <a:endParaRPr lang="en-US" altLang="zh-CN" sz="2100" b="1" i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70674" name="Group 30"/>
              <p:cNvGrpSpPr/>
              <p:nvPr/>
            </p:nvGrpSpPr>
            <p:grpSpPr bwMode="auto">
              <a:xfrm>
                <a:off x="3084" y="2016"/>
                <a:ext cx="612" cy="658"/>
                <a:chOff x="2844" y="2064"/>
                <a:chExt cx="612" cy="658"/>
              </a:xfrm>
            </p:grpSpPr>
            <p:graphicFrame>
              <p:nvGraphicFramePr>
                <p:cNvPr id="70675" name="Object 2"/>
                <p:cNvGraphicFramePr/>
                <p:nvPr/>
              </p:nvGraphicFramePr>
              <p:xfrm>
                <a:off x="2844" y="2092"/>
                <a:ext cx="72" cy="136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70954" name="" r:id="rId1" imgW="114935" imgH="217170" progId="">
                        <p:embed/>
                      </p:oleObj>
                    </mc:Choice>
                    <mc:Fallback>
                      <p:oleObj name="" r:id="rId1" imgW="114935" imgH="217170" progId="">
                        <p:embed/>
                        <p:pic>
                          <p:nvPicPr>
                            <p:cNvPr id="0" name="Object 2"/>
                            <p:cNvPicPr>
                              <a:picLocks noChangeArrowheads="1"/>
                            </p:cNvPicPr>
                            <p:nvPr/>
                          </p:nvPicPr>
                          <p:blipFill>
                            <a:blip r:embed="rId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844" y="2092"/>
                              <a:ext cx="72" cy="136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70676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3168" y="2064"/>
                  <a:ext cx="288" cy="4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endParaRPr lang="zh-CN" altLang="zh-CN" sz="2100" b="1" i="1">
                    <a:solidFill>
                      <a:srgbClr val="FF66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70677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3168" y="2256"/>
                  <a:ext cx="192" cy="4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81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endParaRPr lang="zh-CN" altLang="zh-CN" sz="2100" b="1" i="1">
                    <a:solidFill>
                      <a:srgbClr val="FF66FF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</p:grpSp>
      <p:sp>
        <p:nvSpPr>
          <p:cNvPr id="70678" name="Text Box 2"/>
          <p:cNvSpPr txBox="1">
            <a:spLocks noChangeArrowheads="1"/>
          </p:cNvSpPr>
          <p:nvPr/>
        </p:nvSpPr>
        <p:spPr bwMode="auto">
          <a:xfrm>
            <a:off x="1204420" y="3449675"/>
            <a:ext cx="66294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Times New Roman" panose="02020603050405020304" pitchFamily="18" charset="0"/>
                <a:ea typeface="黑体" panose="02010609060101010101" pitchFamily="2" charset="-122"/>
              </a:rPr>
              <a:t>(2)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∵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如上右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100" b="1" i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DC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1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楷体" panose="02010609060101010101" pitchFamily="49" charset="-122"/>
              </a:rPr>
              <a:t>DB</a:t>
            </a:r>
            <a:r>
              <a:rPr lang="en-US" altLang="zh-CN" sz="21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100" b="1" i="1" dirty="0">
                <a:latin typeface="+mn-lt"/>
                <a:ea typeface="楷体" panose="02010609060101010101" pitchFamily="49" charset="-122"/>
              </a:rPr>
              <a:t>AB  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（已知）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679" name="Text Box 3"/>
          <p:cNvSpPr txBox="1">
            <a:spLocks noChangeArrowheads="1"/>
          </p:cNvSpPr>
          <p:nvPr/>
        </p:nvSpPr>
        <p:spPr bwMode="auto">
          <a:xfrm>
            <a:off x="1202370" y="3873500"/>
            <a:ext cx="6686550" cy="89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∴</a:t>
            </a:r>
            <a:r>
              <a:rPr lang="en-US" altLang="zh-CN" sz="21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100" b="1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100" b="1" u="sng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en-US" altLang="zh-CN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(                                           </a:t>
            </a:r>
            <a:r>
              <a:rPr lang="en-US" altLang="zh-CN" sz="2100" b="1" dirty="0" smtClean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) </a:t>
            </a:r>
            <a:endParaRPr lang="en-US" altLang="zh-CN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0680" name="Text Box 4"/>
          <p:cNvSpPr txBox="1">
            <a:spLocks noChangeArrowheads="1"/>
          </p:cNvSpPr>
          <p:nvPr/>
        </p:nvSpPr>
        <p:spPr bwMode="auto">
          <a:xfrm>
            <a:off x="1343025" y="4317383"/>
            <a:ext cx="6096000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latin typeface="宋体" panose="02010600030101010101" pitchFamily="2" charset="-122"/>
              </a:rPr>
              <a:t>在角的平分线上的点到这个角的两边的距离相等</a:t>
            </a:r>
            <a:endParaRPr lang="zh-CN" altLang="en-US" sz="2100" b="1" dirty="0">
              <a:latin typeface="宋体" panose="02010600030101010101" pitchFamily="2" charset="-122"/>
            </a:endParaRPr>
          </a:p>
        </p:txBody>
      </p:sp>
      <p:sp>
        <p:nvSpPr>
          <p:cNvPr id="70681" name="Text Box 6"/>
          <p:cNvSpPr txBox="1">
            <a:spLocks noChangeArrowheads="1"/>
          </p:cNvSpPr>
          <p:nvPr/>
        </p:nvSpPr>
        <p:spPr bwMode="auto">
          <a:xfrm>
            <a:off x="1647322" y="3859876"/>
            <a:ext cx="1609725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BD     </a:t>
            </a:r>
            <a:r>
              <a:rPr lang="en-US" altLang="zh-CN" sz="2100" b="1" i="1" dirty="0" smtClean="0">
                <a:latin typeface="Times New Roman" panose="02020603050405020304" pitchFamily="18" charset="0"/>
                <a:ea typeface="黑体" panose="02010609060101010101" pitchFamily="2" charset="-122"/>
              </a:rPr>
              <a:t>     </a:t>
            </a:r>
            <a:r>
              <a:rPr lang="en-US" altLang="zh-CN" sz="2100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CD</a:t>
            </a:r>
            <a:endParaRPr lang="en-US" altLang="zh-CN" sz="2100" b="1" i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7341054" y="4237442"/>
            <a:ext cx="7667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×</a:t>
            </a:r>
            <a:endParaRPr lang="en-US" altLang="zh-CN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70683" name="组合 7"/>
          <p:cNvGrpSpPr/>
          <p:nvPr/>
        </p:nvGrpSpPr>
        <p:grpSpPr bwMode="auto">
          <a:xfrm>
            <a:off x="5038725" y="1838325"/>
            <a:ext cx="2400300" cy="1744663"/>
            <a:chOff x="4427984" y="1365597"/>
            <a:chExt cx="3733800" cy="2870199"/>
          </a:xfrm>
        </p:grpSpPr>
        <p:grpSp>
          <p:nvGrpSpPr>
            <p:cNvPr id="70684" name="Group 36"/>
            <p:cNvGrpSpPr/>
            <p:nvPr/>
          </p:nvGrpSpPr>
          <p:grpSpPr bwMode="auto">
            <a:xfrm>
              <a:off x="4427984" y="1365597"/>
              <a:ext cx="3733800" cy="2870199"/>
              <a:chOff x="2880" y="1261"/>
              <a:chExt cx="2352" cy="1808"/>
            </a:xfrm>
          </p:grpSpPr>
          <p:sp>
            <p:nvSpPr>
              <p:cNvPr id="70685" name="Line 26"/>
              <p:cNvSpPr>
                <a:spLocks noChangeShapeType="1"/>
              </p:cNvSpPr>
              <p:nvPr/>
            </p:nvSpPr>
            <p:spPr bwMode="auto">
              <a:xfrm>
                <a:off x="4416" y="1584"/>
                <a:ext cx="48" cy="9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0686" name="Line 27"/>
              <p:cNvSpPr>
                <a:spLocks noChangeShapeType="1"/>
              </p:cNvSpPr>
              <p:nvPr/>
            </p:nvSpPr>
            <p:spPr bwMode="auto">
              <a:xfrm flipV="1">
                <a:off x="4464" y="1632"/>
                <a:ext cx="96" cy="4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/>
              </a:p>
            </p:txBody>
          </p:sp>
          <p:grpSp>
            <p:nvGrpSpPr>
              <p:cNvPr id="70687" name="Group 35"/>
              <p:cNvGrpSpPr/>
              <p:nvPr/>
            </p:nvGrpSpPr>
            <p:grpSpPr bwMode="auto">
              <a:xfrm>
                <a:off x="2880" y="1261"/>
                <a:ext cx="2352" cy="1808"/>
                <a:chOff x="2880" y="1261"/>
                <a:chExt cx="2352" cy="1808"/>
              </a:xfrm>
            </p:grpSpPr>
            <p:sp>
              <p:nvSpPr>
                <p:cNvPr id="70688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3120" y="1296"/>
                  <a:ext cx="1872" cy="96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/>
                </a:p>
              </p:txBody>
            </p:sp>
            <p:sp>
              <p:nvSpPr>
                <p:cNvPr id="70689" name="Line 17"/>
                <p:cNvSpPr>
                  <a:spLocks noChangeShapeType="1"/>
                </p:cNvSpPr>
                <p:nvPr/>
              </p:nvSpPr>
              <p:spPr bwMode="auto">
                <a:xfrm>
                  <a:off x="3120" y="2256"/>
                  <a:ext cx="2112" cy="57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/>
                </a:p>
              </p:txBody>
            </p:sp>
            <p:sp>
              <p:nvSpPr>
                <p:cNvPr id="70690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3120" y="2016"/>
                  <a:ext cx="2064" cy="24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/>
                </a:p>
              </p:txBody>
            </p:sp>
            <p:sp>
              <p:nvSpPr>
                <p:cNvPr id="70691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4616" y="2048"/>
                  <a:ext cx="192" cy="62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/>
                </a:p>
              </p:txBody>
            </p:sp>
            <p:sp>
              <p:nvSpPr>
                <p:cNvPr id="70692" name="Line 20"/>
                <p:cNvSpPr>
                  <a:spLocks noChangeShapeType="1"/>
                </p:cNvSpPr>
                <p:nvPr/>
              </p:nvSpPr>
              <p:spPr bwMode="auto">
                <a:xfrm flipH="1" flipV="1">
                  <a:off x="4512" y="1536"/>
                  <a:ext cx="288" cy="52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/>
                </a:p>
              </p:txBody>
            </p:sp>
            <p:sp>
              <p:nvSpPr>
                <p:cNvPr id="70693" name="Line 28"/>
                <p:cNvSpPr>
                  <a:spLocks noChangeShapeType="1"/>
                </p:cNvSpPr>
                <p:nvPr/>
              </p:nvSpPr>
              <p:spPr bwMode="auto">
                <a:xfrm rot="20713265" flipV="1">
                  <a:off x="4496" y="2523"/>
                  <a:ext cx="79" cy="12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/>
                </a:p>
              </p:txBody>
            </p:sp>
            <p:grpSp>
              <p:nvGrpSpPr>
                <p:cNvPr id="70694" name="Group 34"/>
                <p:cNvGrpSpPr/>
                <p:nvPr/>
              </p:nvGrpSpPr>
              <p:grpSpPr bwMode="auto">
                <a:xfrm>
                  <a:off x="2880" y="1261"/>
                  <a:ext cx="2256" cy="1808"/>
                  <a:chOff x="2880" y="1261"/>
                  <a:chExt cx="2256" cy="1808"/>
                </a:xfrm>
              </p:grpSpPr>
              <p:sp>
                <p:nvSpPr>
                  <p:cNvPr id="70695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224" y="1261"/>
                    <a:ext cx="288" cy="42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81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100" b="1" i="1">
                        <a:latin typeface="Times New Roman" panose="02020603050405020304" pitchFamily="18" charset="0"/>
                      </a:rPr>
                      <a:t>B</a:t>
                    </a:r>
                    <a:endParaRPr lang="en-US" altLang="zh-CN" sz="21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0696" name="Text Box 2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80" y="2112"/>
                    <a:ext cx="384" cy="42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81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100" b="1" i="1">
                        <a:latin typeface="Times New Roman" panose="02020603050405020304" pitchFamily="18" charset="0"/>
                      </a:rPr>
                      <a:t>A</a:t>
                    </a:r>
                    <a:endParaRPr lang="en-US" altLang="zh-CN" sz="21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0697" name="Text Box 2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752" y="2016"/>
                    <a:ext cx="384" cy="42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81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100" b="1" i="1">
                        <a:latin typeface="Times New Roman" panose="02020603050405020304" pitchFamily="18" charset="0"/>
                      </a:rPr>
                      <a:t>D</a:t>
                    </a:r>
                    <a:endParaRPr lang="en-US" altLang="zh-CN" sz="21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70698" name="Text 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416" y="2640"/>
                    <a:ext cx="384" cy="42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38100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>
                    <a:spAutoFit/>
                  </a:bodyPr>
                  <a:lstStyle/>
                  <a:p>
                    <a:pPr>
                      <a:spcBef>
                        <a:spcPct val="50000"/>
                      </a:spcBef>
                    </a:pPr>
                    <a:r>
                      <a:rPr lang="en-US" altLang="zh-CN" sz="2100" b="1" i="1">
                        <a:latin typeface="Times New Roman" panose="02020603050405020304" pitchFamily="18" charset="0"/>
                      </a:rPr>
                      <a:t>C</a:t>
                    </a:r>
                    <a:endParaRPr lang="en-US" altLang="zh-CN" sz="2100" b="1" i="1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grpSp>
                <p:nvGrpSpPr>
                  <p:cNvPr id="70699" name="Group 30"/>
                  <p:cNvGrpSpPr/>
                  <p:nvPr/>
                </p:nvGrpSpPr>
                <p:grpSpPr bwMode="auto">
                  <a:xfrm>
                    <a:off x="3084" y="2016"/>
                    <a:ext cx="612" cy="621"/>
                    <a:chOff x="2844" y="2064"/>
                    <a:chExt cx="612" cy="621"/>
                  </a:xfrm>
                </p:grpSpPr>
                <p:graphicFrame>
                  <p:nvGraphicFramePr>
                    <p:cNvPr id="70700" name="Object 3"/>
                    <p:cNvGraphicFramePr/>
                    <p:nvPr/>
                  </p:nvGraphicFramePr>
                  <p:xfrm>
                    <a:off x="2844" y="2092"/>
                    <a:ext cx="72" cy="136"/>
                  </p:xfrm>
                  <a:graphic>
                    <a:graphicData uri="http://schemas.openxmlformats.org/presentationml/2006/ole">
                      <mc:AlternateContent xmlns:mc="http://schemas.openxmlformats.org/markup-compatibility/2006">
                        <mc:Choice xmlns:v="urn:schemas-microsoft-com:vml" Requires="v">
                          <p:oleObj spid="_x0000_s70955" name="" r:id="rId3" imgW="114935" imgH="217170" progId="">
                            <p:embed/>
                          </p:oleObj>
                        </mc:Choice>
                        <mc:Fallback>
                          <p:oleObj name="" r:id="rId3" imgW="114935" imgH="217170" progId="">
                            <p:embed/>
                            <p:pic>
                              <p:nvPicPr>
                                <p:cNvPr id="0" name="Object 3"/>
                                <p:cNvPicPr>
                                  <a:picLocks noChangeArrowheads="1"/>
                                </p:cNvPicPr>
                                <p:nvPr/>
                              </p:nvPicPr>
                              <p:blipFill>
                                <a:blip r:embed="rId2">
                                  <a:extLst>
                                    <a:ext uri="{28A0092B-C50C-407E-A947-70E740481C1C}">
                                      <a14:useLocalDpi xmlns:a14="http://schemas.microsoft.com/office/drawing/2010/main" val="0"/>
                                    </a:ext>
                                  </a:extLst>
                                </a:blip>
                                <a:srcRect/>
                                <a:stretch>
                                  <a:fillRect/>
                                </a:stretch>
                              </p:blipFill>
                              <p:spPr bwMode="auto">
                                <a:xfrm>
                                  <a:off x="2844" y="2092"/>
                                  <a:ext cx="72" cy="136"/>
                                </a:xfrm>
                                <a:prstGeom prst="rect">
                                  <a:avLst/>
                                </a:prstGeom>
                                <a:noFill/>
                                <a:ln>
                                  <a:noFill/>
                                </a:ln>
                                <a:extLst>
                                  <a:ext uri="{909E8E84-426E-40DD-AFC4-6F175D3DCCD1}">
                                    <a14:hiddenFill xmlns:a14="http://schemas.microsoft.com/office/drawing/2010/main">
                                      <a:solidFill>
                                        <a:srgbClr val="FFFFFF"/>
                                      </a:solidFill>
                                    </a14:hiddenFill>
                                  </a:ext>
                                  <a:ext uri="{91240B29-F687-4F45-9708-019B960494DF}">
                                    <a14:hiddenLine xmlns:a14="http://schemas.microsoft.com/office/drawing/2010/main" w="38100">
                                      <a:solidFill>
                                        <a:srgbClr val="000000"/>
                                      </a:solidFill>
                                      <a:miter lim="800000"/>
                                      <a:headEnd/>
                                      <a:tailEnd/>
                                    </a14:hiddenLine>
                                  </a:ext>
                                </a:extLst>
                              </p:spPr>
                            </p:pic>
                          </p:oleObj>
                        </mc:Fallback>
                      </mc:AlternateContent>
                    </a:graphicData>
                  </a:graphic>
                </p:graphicFrame>
                <p:sp>
                  <p:nvSpPr>
                    <p:cNvPr id="70701" name="Text Box 3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168" y="2064"/>
                      <a:ext cx="288" cy="42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3810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endParaRPr lang="zh-CN" altLang="zh-CN" sz="2100" b="1" i="1">
                        <a:solidFill>
                          <a:srgbClr val="FF66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70702" name="Text Box 3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3168" y="2256"/>
                      <a:ext cx="192" cy="42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3810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endParaRPr lang="zh-CN" altLang="zh-CN" sz="2100" b="1" i="1">
                        <a:solidFill>
                          <a:srgbClr val="FF66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</p:grpSp>
        </p:grpSp>
        <p:cxnSp>
          <p:nvCxnSpPr>
            <p:cNvPr id="70703" name="直接连接符 9"/>
            <p:cNvCxnSpPr>
              <a:cxnSpLocks noChangeShapeType="1"/>
            </p:cNvCxnSpPr>
            <p:nvPr/>
          </p:nvCxnSpPr>
          <p:spPr bwMode="auto">
            <a:xfrm>
              <a:off x="7092281" y="3384892"/>
              <a:ext cx="131291" cy="4410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933213" y="1364267"/>
            <a:ext cx="13747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缺少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垂直距离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这一条件</a:t>
            </a:r>
            <a:endParaRPr lang="zh-CN" altLang="en-US" sz="20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833820" y="3806554"/>
            <a:ext cx="143827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缺少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角平分线</a:t>
            </a:r>
            <a:r>
              <a:rPr lang="en-US" altLang="zh-CN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r>
              <a:rPr lang="zh-CN" altLang="en-US" sz="2000" b="1" dirty="0">
                <a:solidFill>
                  <a:srgbClr val="0000FF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这一条件</a:t>
            </a:r>
            <a:endParaRPr lang="zh-CN" altLang="en-US" sz="2000" b="1" dirty="0">
              <a:solidFill>
                <a:srgbClr val="0000FF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grpSp>
        <p:nvGrpSpPr>
          <p:cNvPr id="55" name="组合 2"/>
          <p:cNvGrpSpPr/>
          <p:nvPr/>
        </p:nvGrpSpPr>
        <p:grpSpPr bwMode="auto">
          <a:xfrm>
            <a:off x="-3350" y="-56784"/>
            <a:ext cx="2006600" cy="477837"/>
            <a:chOff x="123" y="40"/>
            <a:chExt cx="3160" cy="752"/>
          </a:xfrm>
        </p:grpSpPr>
        <p:cxnSp>
          <p:nvCxnSpPr>
            <p:cNvPr id="5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5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8" grpId="0"/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95"/>
          <p:cNvSpPr>
            <a:spLocks noChangeArrowheads="1"/>
          </p:cNvSpPr>
          <p:nvPr/>
        </p:nvSpPr>
        <p:spPr bwMode="auto">
          <a:xfrm>
            <a:off x="1143000" y="1976438"/>
            <a:ext cx="309563" cy="10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 sz="100"/>
          </a:p>
        </p:txBody>
      </p:sp>
      <p:sp>
        <p:nvSpPr>
          <p:cNvPr id="70752" name="Rectangle 96"/>
          <p:cNvSpPr>
            <a:spLocks noChangeArrowheads="1"/>
          </p:cNvSpPr>
          <p:nvPr/>
        </p:nvSpPr>
        <p:spPr bwMode="auto">
          <a:xfrm>
            <a:off x="813259" y="518936"/>
            <a:ext cx="8388990" cy="2603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7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如图，在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中，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的平分线交于点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O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OD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于点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OE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于点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OD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OE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的大小关系是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400" b="1" dirty="0"/>
          </a:p>
          <a:p>
            <a:pPr indent="266700" eaLnBrk="0" hangingPunct="0">
              <a:lnSpc>
                <a:spcPct val="170000"/>
              </a:lnSpc>
            </a:pPr>
            <a:r>
              <a:rPr lang="en-US" altLang="zh-CN" sz="2400" b="1" dirty="0" smtClean="0">
                <a:latin typeface="+mn-lt"/>
              </a:rPr>
              <a:t>A</a:t>
            </a:r>
            <a:r>
              <a:rPr lang="en-US" altLang="zh-CN" sz="2400" b="1" dirty="0" smtClean="0">
                <a:latin typeface="+mn-lt"/>
                <a:ea typeface="MingLiU_HKSCS" pitchFamily="18" charset="-120"/>
              </a:rPr>
              <a:t>. </a:t>
            </a:r>
            <a:r>
              <a:rPr lang="en-US" altLang="zh-CN" sz="2400" b="1" i="1" dirty="0" smtClean="0">
                <a:latin typeface="+mn-lt"/>
              </a:rPr>
              <a:t>OD&gt;OE </a:t>
            </a:r>
            <a:r>
              <a:rPr lang="en-US" altLang="zh-CN" sz="2400" b="1" dirty="0" smtClean="0">
                <a:latin typeface="+mn-lt"/>
              </a:rPr>
              <a:t>                     B</a:t>
            </a:r>
            <a:r>
              <a:rPr lang="zh-CN" altLang="en-US" sz="2400" b="1" dirty="0">
                <a:latin typeface="+mn-lt"/>
              </a:rPr>
              <a:t>．</a:t>
            </a:r>
            <a:r>
              <a:rPr lang="en-US" altLang="zh-CN" sz="2400" b="1" i="1" dirty="0">
                <a:latin typeface="+mn-lt"/>
              </a:rPr>
              <a:t>OD</a:t>
            </a:r>
            <a:r>
              <a:rPr lang="zh-CN" altLang="en-US" sz="2400" b="1" dirty="0">
                <a:latin typeface="+mn-lt"/>
              </a:rPr>
              <a:t>＝</a:t>
            </a:r>
            <a:r>
              <a:rPr lang="en-US" altLang="zh-CN" sz="2400" b="1" i="1" dirty="0">
                <a:latin typeface="+mn-lt"/>
              </a:rPr>
              <a:t>OE</a:t>
            </a:r>
            <a:endParaRPr lang="en-US" altLang="zh-CN" sz="2400" b="1" i="1" dirty="0">
              <a:latin typeface="+mn-lt"/>
            </a:endParaRPr>
          </a:p>
          <a:p>
            <a:pPr indent="266700" eaLnBrk="0" hangingPunct="0">
              <a:lnSpc>
                <a:spcPct val="170000"/>
              </a:lnSpc>
            </a:pPr>
            <a:r>
              <a:rPr lang="en-US" altLang="zh-CN" sz="2400" b="1" dirty="0" smtClean="0">
                <a:latin typeface="+mn-lt"/>
              </a:rPr>
              <a:t>C</a:t>
            </a:r>
            <a:r>
              <a:rPr lang="en-US" altLang="zh-CN" sz="2400" b="1" dirty="0" smtClean="0">
                <a:latin typeface="+mn-lt"/>
                <a:ea typeface="MingLiU_HKSCS" pitchFamily="18" charset="-120"/>
              </a:rPr>
              <a:t>. </a:t>
            </a:r>
            <a:r>
              <a:rPr lang="en-US" altLang="zh-CN" sz="2400" b="1" i="1" dirty="0" smtClean="0">
                <a:latin typeface="+mn-lt"/>
              </a:rPr>
              <a:t>OD&lt;OE </a:t>
            </a:r>
            <a:r>
              <a:rPr lang="en-US" altLang="zh-CN" sz="2400" b="1" dirty="0" smtClean="0">
                <a:latin typeface="+mn-lt"/>
              </a:rPr>
              <a:t>                     D</a:t>
            </a:r>
            <a:r>
              <a:rPr lang="zh-CN" altLang="en-US" sz="2400" b="1" dirty="0">
                <a:latin typeface="+mn-lt"/>
              </a:rPr>
              <a:t>．不能确定</a:t>
            </a:r>
            <a:endParaRPr lang="zh-CN" altLang="en-US" sz="24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0753" name="Rectangle 97"/>
          <p:cNvSpPr>
            <a:spLocks noChangeArrowheads="1"/>
          </p:cNvSpPr>
          <p:nvPr/>
        </p:nvSpPr>
        <p:spPr bwMode="auto">
          <a:xfrm>
            <a:off x="7887546" y="1329618"/>
            <a:ext cx="3898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13" name="组合 2"/>
          <p:cNvGrpSpPr/>
          <p:nvPr/>
        </p:nvGrpSpPr>
        <p:grpSpPr bwMode="auto">
          <a:xfrm>
            <a:off x="-3350" y="26263"/>
            <a:ext cx="2006600" cy="393961"/>
            <a:chOff x="123" y="157"/>
            <a:chExt cx="3160" cy="620"/>
          </a:xfrm>
        </p:grpSpPr>
        <p:cxnSp>
          <p:nvCxnSpPr>
            <p:cNvPr id="15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8257" y="2593976"/>
            <a:ext cx="2142744" cy="1799844"/>
          </a:xfrm>
          <a:prstGeom prst="rect">
            <a:avLst/>
          </a:prstGeom>
        </p:spPr>
      </p:pic>
      <p:pic>
        <p:nvPicPr>
          <p:cNvPr id="24" name="Picture 2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2" t="6828" r="14489"/>
          <a:stretch>
            <a:fillRect/>
          </a:stretch>
        </p:blipFill>
        <p:spPr bwMode="auto">
          <a:xfrm>
            <a:off x="128730" y="642408"/>
            <a:ext cx="684529" cy="689276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文本框 18"/>
          <p:cNvSpPr txBox="1">
            <a:spLocks noChangeArrowheads="1"/>
          </p:cNvSpPr>
          <p:nvPr/>
        </p:nvSpPr>
        <p:spPr bwMode="auto">
          <a:xfrm>
            <a:off x="470995" y="-22443"/>
            <a:ext cx="1473200" cy="477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latin typeface="+mn-lt"/>
                <a:cs typeface="Yuanti SC"/>
              </a:rPr>
              <a:t>巩固</a:t>
            </a:r>
            <a:r>
              <a:rPr lang="zh-CN" altLang="en-US" sz="2500" b="1" dirty="0" smtClean="0">
                <a:latin typeface="+mn-lt"/>
                <a:cs typeface="Yuanti SC"/>
              </a:rPr>
              <a:t>练习</a:t>
            </a:r>
            <a:endParaRPr lang="zh-CN" altLang="en-US" sz="2500" b="1" dirty="0">
              <a:latin typeface="+mn-lt"/>
              <a:cs typeface="Yuanti SC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0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0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75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extBox 30"/>
          <p:cNvSpPr txBox="1">
            <a:spLocks noChangeArrowheads="1"/>
          </p:cNvSpPr>
          <p:nvPr/>
        </p:nvSpPr>
        <p:spPr bwMode="auto">
          <a:xfrm>
            <a:off x="656431" y="857181"/>
            <a:ext cx="7831137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1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知：如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是它的角平分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线，且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BD=CD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DE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DF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垂足分别为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F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证：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EB=FC.</a:t>
            </a:r>
            <a:endParaRPr lang="en-US" altLang="zh-CN" sz="2400" b="1" i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1682" name="组合 53"/>
          <p:cNvGrpSpPr/>
          <p:nvPr/>
        </p:nvGrpSpPr>
        <p:grpSpPr bwMode="auto">
          <a:xfrm>
            <a:off x="5743779" y="1887727"/>
            <a:ext cx="2056193" cy="2120900"/>
            <a:chOff x="6012160" y="1844824"/>
            <a:chExt cx="2742592" cy="2826408"/>
          </a:xfrm>
        </p:grpSpPr>
        <p:grpSp>
          <p:nvGrpSpPr>
            <p:cNvPr id="71683" name="组合 46"/>
            <p:cNvGrpSpPr/>
            <p:nvPr/>
          </p:nvGrpSpPr>
          <p:grpSpPr bwMode="auto">
            <a:xfrm>
              <a:off x="6386286" y="2249714"/>
              <a:ext cx="1944914" cy="1901372"/>
              <a:chOff x="6386286" y="2249714"/>
              <a:chExt cx="1944914" cy="1901372"/>
            </a:xfrm>
          </p:grpSpPr>
          <p:grpSp>
            <p:nvGrpSpPr>
              <p:cNvPr id="71684" name="组合 43"/>
              <p:cNvGrpSpPr/>
              <p:nvPr/>
            </p:nvGrpSpPr>
            <p:grpSpPr bwMode="auto">
              <a:xfrm>
                <a:off x="6386286" y="2249714"/>
                <a:ext cx="1944914" cy="1901372"/>
                <a:chOff x="6386286" y="2249714"/>
                <a:chExt cx="1944914" cy="1901372"/>
              </a:xfrm>
            </p:grpSpPr>
            <p:sp>
              <p:nvSpPr>
                <p:cNvPr id="71685" name="任意多边形 32"/>
                <p:cNvSpPr>
                  <a:spLocks noChangeArrowheads="1"/>
                </p:cNvSpPr>
                <p:nvPr/>
              </p:nvSpPr>
              <p:spPr bwMode="auto">
                <a:xfrm>
                  <a:off x="6386286" y="2249714"/>
                  <a:ext cx="1944914" cy="1901372"/>
                </a:xfrm>
                <a:custGeom>
                  <a:avLst/>
                  <a:gdLst>
                    <a:gd name="T0" fmla="*/ 972457 w 1944914"/>
                    <a:gd name="T1" fmla="*/ 0 h 1901372"/>
                    <a:gd name="T2" fmla="*/ 0 w 1944914"/>
                    <a:gd name="T3" fmla="*/ 1901372 h 1901372"/>
                    <a:gd name="T4" fmla="*/ 1944914 w 1944914"/>
                    <a:gd name="T5" fmla="*/ 1901372 h 1901372"/>
                    <a:gd name="T6" fmla="*/ 972457 w 1944914"/>
                    <a:gd name="T7" fmla="*/ 0 h 19013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944914" h="1901372">
                      <a:moveTo>
                        <a:pt x="972457" y="0"/>
                      </a:moveTo>
                      <a:lnTo>
                        <a:pt x="0" y="1901372"/>
                      </a:lnTo>
                      <a:lnTo>
                        <a:pt x="1944914" y="1901372"/>
                      </a:lnTo>
                      <a:lnTo>
                        <a:pt x="972457" y="0"/>
                      </a:lnTo>
                      <a:close/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+mn-lt"/>
                  </a:endParaRPr>
                </a:p>
              </p:txBody>
            </p:sp>
            <p:cxnSp>
              <p:nvCxnSpPr>
                <p:cNvPr id="71686" name="直接连接符 34"/>
                <p:cNvCxnSpPr>
                  <a:cxnSpLocks noChangeShapeType="1"/>
                  <a:stCxn id="71685" idx="0"/>
                </p:cNvCxnSpPr>
                <p:nvPr/>
              </p:nvCxnSpPr>
              <p:spPr bwMode="auto">
                <a:xfrm flipH="1">
                  <a:off x="7308304" y="2249714"/>
                  <a:ext cx="50439" cy="189936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1687" name="直接连接符 37"/>
                <p:cNvCxnSpPr>
                  <a:cxnSpLocks noChangeShapeType="1"/>
                  <a:stCxn id="71685" idx="0"/>
                </p:cNvCxnSpPr>
                <p:nvPr/>
              </p:nvCxnSpPr>
              <p:spPr bwMode="auto">
                <a:xfrm flipV="1">
                  <a:off x="7308304" y="3717032"/>
                  <a:ext cx="792088" cy="432048"/>
                </a:xfrm>
                <a:prstGeom prst="line">
                  <a:avLst/>
                </a:prstGeom>
                <a:noFill/>
                <a:ln w="25400">
                  <a:solidFill>
                    <a:srgbClr val="00B05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71688" name="直接连接符 41"/>
                <p:cNvCxnSpPr>
                  <a:cxnSpLocks noChangeShapeType="1"/>
                  <a:stCxn id="71685" idx="0"/>
                </p:cNvCxnSpPr>
                <p:nvPr/>
              </p:nvCxnSpPr>
              <p:spPr bwMode="auto">
                <a:xfrm flipH="1" flipV="1">
                  <a:off x="6588224" y="3789040"/>
                  <a:ext cx="720080" cy="360040"/>
                </a:xfrm>
                <a:prstGeom prst="line">
                  <a:avLst/>
                </a:prstGeom>
                <a:noFill/>
                <a:ln w="25400">
                  <a:solidFill>
                    <a:srgbClr val="00B05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sp>
            <p:nvSpPr>
              <p:cNvPr id="71689" name="矩形 44"/>
              <p:cNvSpPr>
                <a:spLocks noChangeArrowheads="1"/>
              </p:cNvSpPr>
              <p:nvPr/>
            </p:nvSpPr>
            <p:spPr bwMode="auto">
              <a:xfrm rot="6914812">
                <a:off x="6561296" y="3788738"/>
                <a:ext cx="144687" cy="191178"/>
              </a:xfrm>
              <a:prstGeom prst="rect">
                <a:avLst/>
              </a:prstGeom>
              <a:solidFill>
                <a:schemeClr val="accent1"/>
              </a:solidFill>
              <a:ln w="25400">
                <a:solidFill>
                  <a:srgbClr val="00B050"/>
                </a:solidFill>
                <a:round/>
              </a:ln>
            </p:spPr>
            <p:txBody>
              <a:bodyPr/>
              <a:lstStyle/>
              <a:p>
                <a:endParaRPr lang="zh-CN" altLang="en-US" sz="1500" i="1">
                  <a:latin typeface="+mn-lt"/>
                </a:endParaRPr>
              </a:p>
            </p:txBody>
          </p:sp>
          <p:sp>
            <p:nvSpPr>
              <p:cNvPr id="71690" name="矩形 45"/>
              <p:cNvSpPr>
                <a:spLocks noChangeArrowheads="1"/>
              </p:cNvSpPr>
              <p:nvPr/>
            </p:nvSpPr>
            <p:spPr bwMode="auto">
              <a:xfrm rot="9108018">
                <a:off x="7967877" y="3749951"/>
                <a:ext cx="177051" cy="150185"/>
              </a:xfrm>
              <a:prstGeom prst="rect">
                <a:avLst/>
              </a:prstGeom>
              <a:solidFill>
                <a:schemeClr val="accent1"/>
              </a:solidFill>
              <a:ln w="25400">
                <a:solidFill>
                  <a:srgbClr val="00B050"/>
                </a:solidFill>
                <a:round/>
              </a:ln>
            </p:spPr>
            <p:txBody>
              <a:bodyPr/>
              <a:lstStyle/>
              <a:p>
                <a:endParaRPr lang="zh-CN" altLang="en-US" sz="1500" i="1">
                  <a:latin typeface="+mn-lt"/>
                </a:endParaRPr>
              </a:p>
            </p:txBody>
          </p:sp>
        </p:grpSp>
        <p:sp>
          <p:nvSpPr>
            <p:cNvPr id="71691" name="TextBox 47"/>
            <p:cNvSpPr txBox="1">
              <a:spLocks noChangeArrowheads="1"/>
            </p:cNvSpPr>
            <p:nvPr/>
          </p:nvSpPr>
          <p:spPr bwMode="auto">
            <a:xfrm>
              <a:off x="7236296" y="1844824"/>
              <a:ext cx="485780" cy="553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</a:rPr>
                <a:t>A</a:t>
              </a:r>
              <a:endParaRPr lang="en-US" altLang="zh-CN" sz="2100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1692" name="TextBox 48"/>
            <p:cNvSpPr txBox="1">
              <a:spLocks noChangeArrowheads="1"/>
            </p:cNvSpPr>
            <p:nvPr/>
          </p:nvSpPr>
          <p:spPr bwMode="auto">
            <a:xfrm>
              <a:off x="6012160" y="3975447"/>
              <a:ext cx="485780" cy="553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</a:rPr>
                <a:t>B</a:t>
              </a:r>
              <a:endParaRPr lang="en-US" altLang="zh-CN" sz="2100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1693" name="TextBox 49"/>
            <p:cNvSpPr txBox="1">
              <a:spLocks noChangeArrowheads="1"/>
            </p:cNvSpPr>
            <p:nvPr/>
          </p:nvSpPr>
          <p:spPr bwMode="auto">
            <a:xfrm>
              <a:off x="8268972" y="3975447"/>
              <a:ext cx="485780" cy="553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latin typeface="+mn-lt"/>
                </a:rPr>
                <a:t>C</a:t>
              </a:r>
              <a:endParaRPr lang="en-US" altLang="zh-CN" sz="2100" b="1" i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1694" name="TextBox 50"/>
            <p:cNvSpPr txBox="1">
              <a:spLocks noChangeArrowheads="1"/>
            </p:cNvSpPr>
            <p:nvPr/>
          </p:nvSpPr>
          <p:spPr bwMode="auto">
            <a:xfrm>
              <a:off x="7116844" y="4119463"/>
              <a:ext cx="500517" cy="5517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>
                  <a:latin typeface="+mn-lt"/>
                </a:rPr>
                <a:t>D</a:t>
              </a:r>
              <a:endParaRPr lang="en-US" altLang="zh-CN" sz="2100" b="1" i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1695" name="TextBox 51"/>
            <p:cNvSpPr txBox="1">
              <a:spLocks noChangeArrowheads="1"/>
            </p:cNvSpPr>
            <p:nvPr/>
          </p:nvSpPr>
          <p:spPr bwMode="auto">
            <a:xfrm>
              <a:off x="6156177" y="3543399"/>
              <a:ext cx="485780" cy="553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</a:rPr>
                <a:t>E</a:t>
              </a:r>
              <a:endParaRPr lang="en-US" altLang="zh-CN" sz="2100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71696" name="TextBox 52"/>
            <p:cNvSpPr txBox="1">
              <a:spLocks noChangeArrowheads="1"/>
            </p:cNvSpPr>
            <p:nvPr/>
          </p:nvSpPr>
          <p:spPr bwMode="auto">
            <a:xfrm>
              <a:off x="8124955" y="3501008"/>
              <a:ext cx="485780" cy="553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>
                  <a:latin typeface="+mn-lt"/>
                </a:rPr>
                <a:t>F</a:t>
              </a:r>
              <a:endParaRPr lang="en-US" altLang="zh-CN" sz="2100" b="1" i="1"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723301" y="2149502"/>
            <a:ext cx="493395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证明：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∠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BAC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的角平分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线，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DE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DF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  <a:cs typeface="Times New Roman" panose="02020603050405020304" pitchFamily="18" charset="0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723301" y="2917999"/>
            <a:ext cx="443102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∴</a:t>
            </a:r>
            <a:r>
              <a:rPr lang="zh-CN" altLang="en-US" sz="2100" b="1" i="1" dirty="0">
                <a:latin typeface="+mn-lt"/>
                <a:ea typeface="黑体" panose="02010609060101010101" pitchFamily="2" charset="-122"/>
              </a:rPr>
              <a:t> 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DE=DF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黑体" panose="02010609060101010101" pitchFamily="2" charset="-122"/>
              </a:rPr>
              <a:t> 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latin typeface="+mn-lt"/>
                <a:ea typeface="黑体" panose="02010609060101010101" pitchFamily="2" charset="-122"/>
              </a:rPr>
              <a:t>DEB=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∠</a:t>
            </a:r>
            <a:r>
              <a:rPr lang="en-US" altLang="zh-CN" sz="2100" b="1" i="1" dirty="0">
                <a:latin typeface="+mn-lt"/>
                <a:ea typeface="黑体" panose="02010609060101010101" pitchFamily="2" charset="-122"/>
              </a:rPr>
              <a:t>DFC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=90 °.</a:t>
            </a:r>
            <a:endParaRPr lang="en-US" altLang="zh-CN" sz="21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23301" y="3500766"/>
            <a:ext cx="361349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100" b="1" dirty="0" err="1">
                <a:latin typeface="+mn-lt"/>
                <a:ea typeface="黑体" panose="02010609060101010101" pitchFamily="2" charset="-122"/>
              </a:rPr>
              <a:t>Rt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BDE 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和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100" b="1" dirty="0" err="1">
                <a:latin typeface="+mn-lt"/>
                <a:ea typeface="黑体" panose="02010609060101010101" pitchFamily="2" charset="-122"/>
              </a:rPr>
              <a:t>Rt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CDF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中，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5" name="组合 24"/>
          <p:cNvGrpSpPr/>
          <p:nvPr/>
        </p:nvGrpSpPr>
        <p:grpSpPr bwMode="auto">
          <a:xfrm>
            <a:off x="4211248" y="3360392"/>
            <a:ext cx="1492657" cy="920710"/>
            <a:chOff x="899592" y="2664726"/>
            <a:chExt cx="1991201" cy="1229038"/>
          </a:xfrm>
        </p:grpSpPr>
        <p:sp>
          <p:nvSpPr>
            <p:cNvPr id="71701" name="左大括号 19"/>
            <p:cNvSpPr/>
            <p:nvPr/>
          </p:nvSpPr>
          <p:spPr bwMode="auto">
            <a:xfrm>
              <a:off x="899592" y="2780928"/>
              <a:ext cx="72008" cy="936104"/>
            </a:xfrm>
            <a:prstGeom prst="leftBrace">
              <a:avLst>
                <a:gd name="adj1" fmla="val 8125"/>
                <a:gd name="adj2" fmla="val 50000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1500" b="1">
                <a:latin typeface="+mn-lt"/>
              </a:endParaRPr>
            </a:p>
          </p:txBody>
        </p:sp>
        <p:sp>
          <p:nvSpPr>
            <p:cNvPr id="71702" name="TextBox 20"/>
            <p:cNvSpPr txBox="1">
              <a:spLocks noChangeArrowheads="1"/>
            </p:cNvSpPr>
            <p:nvPr/>
          </p:nvSpPr>
          <p:spPr bwMode="auto">
            <a:xfrm>
              <a:off x="1062032" y="2664726"/>
              <a:ext cx="1792216" cy="552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DE=DF</a:t>
              </a:r>
              <a:r>
                <a:rPr lang="zh-CN" altLang="en-US" sz="2100" b="1" dirty="0" smtClean="0">
                  <a:solidFill>
                    <a:srgbClr val="FF0000"/>
                  </a:solidFill>
                  <a:latin typeface="+mn-lt"/>
                </a:rPr>
                <a:t>，</a:t>
              </a:r>
              <a:endParaRPr lang="zh-CN" altLang="en-US" sz="2100" b="1" dirty="0">
                <a:solidFill>
                  <a:srgbClr val="FF0000"/>
                </a:solidFill>
                <a:latin typeface="+mn-lt"/>
              </a:endParaRPr>
            </a:p>
          </p:txBody>
        </p:sp>
        <p:sp>
          <p:nvSpPr>
            <p:cNvPr id="71703" name="TextBox 21"/>
            <p:cNvSpPr txBox="1">
              <a:spLocks noChangeArrowheads="1"/>
            </p:cNvSpPr>
            <p:nvPr/>
          </p:nvSpPr>
          <p:spPr bwMode="auto">
            <a:xfrm>
              <a:off x="1062032" y="3339124"/>
              <a:ext cx="1828761" cy="554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</a:rPr>
                <a:t>BD=C</a:t>
              </a:r>
              <a:r>
                <a:rPr lang="en-US" altLang="zh-CN" sz="2100" b="1" i="1" dirty="0" smtClean="0">
                  <a:solidFill>
                    <a:srgbClr val="FF0000"/>
                  </a:solidFill>
                  <a:latin typeface="+mn-lt"/>
                  <a:sym typeface="Arial" panose="020B0604020202020204" pitchFamily="34" charset="0"/>
                </a:rPr>
                <a:t>D</a:t>
              </a:r>
              <a:r>
                <a:rPr lang="zh-CN" altLang="en-US" sz="2100" b="1" dirty="0" smtClean="0">
                  <a:solidFill>
                    <a:srgbClr val="FF0000"/>
                  </a:solidFill>
                  <a:latin typeface="+mn-lt"/>
                </a:rPr>
                <a:t>，</a:t>
              </a:r>
              <a:endParaRPr lang="zh-CN" altLang="en-US" sz="2100" b="1" dirty="0">
                <a:solidFill>
                  <a:srgbClr val="FF0000"/>
                </a:solidFill>
                <a:latin typeface="+mn-lt"/>
              </a:endParaRPr>
            </a:p>
          </p:txBody>
        </p:sp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23301" y="4142644"/>
            <a:ext cx="376577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∴ </a:t>
            </a:r>
            <a:r>
              <a:rPr lang="en-US" altLang="zh-CN" sz="2100" b="1" dirty="0" err="1">
                <a:latin typeface="+mn-lt"/>
                <a:ea typeface="黑体" panose="02010609060101010101" pitchFamily="2" charset="-122"/>
              </a:rPr>
              <a:t>Rt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BDE 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≌ </a:t>
            </a:r>
            <a:r>
              <a:rPr lang="en-US" altLang="zh-CN" sz="2100" b="1" dirty="0" err="1">
                <a:latin typeface="+mn-lt"/>
                <a:ea typeface="黑体" panose="02010609060101010101" pitchFamily="2" charset="-122"/>
              </a:rPr>
              <a:t>Rt</a:t>
            </a:r>
            <a:r>
              <a:rPr lang="zh-CN" altLang="en-US" sz="2100" b="1" dirty="0">
                <a:latin typeface="+mn-lt"/>
                <a:ea typeface="黑体" panose="02010609060101010101" pitchFamily="2" charset="-122"/>
              </a:rPr>
              <a:t>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CDF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(</a:t>
            </a:r>
            <a:r>
              <a:rPr lang="en-US" altLang="zh-CN" sz="2100" b="1" dirty="0">
                <a:latin typeface="+mn-lt"/>
                <a:ea typeface="黑体" panose="02010609060101010101" pitchFamily="2" charset="-122"/>
              </a:rPr>
              <a:t>HL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).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723301" y="4547874"/>
            <a:ext cx="146226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∴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 EB=FC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.</a:t>
            </a:r>
            <a:endParaRPr lang="en-US" altLang="zh-CN" sz="2100" b="1" dirty="0">
              <a:solidFill>
                <a:srgbClr val="FF0000"/>
              </a:solidFill>
              <a:latin typeface="+mn-lt"/>
              <a:ea typeface="黑体" panose="02010609060101010101" pitchFamily="2" charset="-122"/>
            </a:endParaRPr>
          </a:p>
        </p:txBody>
      </p:sp>
      <p:grpSp>
        <p:nvGrpSpPr>
          <p:cNvPr id="40" name="组合 2"/>
          <p:cNvGrpSpPr/>
          <p:nvPr/>
        </p:nvGrpSpPr>
        <p:grpSpPr bwMode="auto">
          <a:xfrm>
            <a:off x="-3350" y="-48081"/>
            <a:ext cx="2006600" cy="477837"/>
            <a:chOff x="123" y="40"/>
            <a:chExt cx="3160" cy="752"/>
          </a:xfrm>
        </p:grpSpPr>
        <p:cxnSp>
          <p:nvCxnSpPr>
            <p:cNvPr id="41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4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37432" y="455330"/>
            <a:ext cx="6439595" cy="492440"/>
            <a:chOff x="648867" y="539437"/>
            <a:chExt cx="6439595" cy="492440"/>
          </a:xfrm>
        </p:grpSpPr>
        <p:sp>
          <p:nvSpPr>
            <p:cNvPr id="71718" name="文本框 2"/>
            <p:cNvSpPr txBox="1">
              <a:spLocks noChangeArrowheads="1"/>
            </p:cNvSpPr>
            <p:nvPr/>
          </p:nvSpPr>
          <p:spPr bwMode="auto">
            <a:xfrm>
              <a:off x="2481537" y="557477"/>
              <a:ext cx="4606925" cy="460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 smtClean="0">
                  <a:latin typeface="+mn-lt"/>
                  <a:ea typeface="黑体" panose="02010609060101010101" pitchFamily="2" charset="-122"/>
                </a:rPr>
                <a:t> 角</a:t>
              </a:r>
              <a:r>
                <a:rPr lang="zh-CN" altLang="en-US" sz="2400" b="1" dirty="0">
                  <a:latin typeface="+mn-lt"/>
                  <a:ea typeface="黑体" panose="02010609060101010101" pitchFamily="2" charset="-122"/>
                </a:rPr>
                <a:t>平分线的性质的应</a:t>
              </a:r>
              <a:r>
                <a:rPr lang="zh-CN" altLang="en-US" sz="2400" b="1" dirty="0" smtClean="0">
                  <a:latin typeface="+mn-lt"/>
                  <a:ea typeface="黑体" panose="02010609060101010101" pitchFamily="2" charset="-122"/>
                </a:rPr>
                <a:t>用</a:t>
              </a:r>
              <a:endParaRPr lang="zh-CN" altLang="en-US" sz="2400" b="1" dirty="0">
                <a:latin typeface="+mn-lt"/>
                <a:ea typeface="黑体" panose="02010609060101010101" pitchFamily="2" charset="-122"/>
              </a:endParaRPr>
            </a:p>
          </p:txBody>
        </p:sp>
        <p:grpSp>
          <p:nvGrpSpPr>
            <p:cNvPr id="44" name="组合 6"/>
            <p:cNvGrpSpPr/>
            <p:nvPr/>
          </p:nvGrpSpPr>
          <p:grpSpPr bwMode="auto">
            <a:xfrm>
              <a:off x="648867" y="539437"/>
              <a:ext cx="2274656" cy="492440"/>
              <a:chOff x="402069" y="545931"/>
              <a:chExt cx="2273908" cy="492762"/>
            </a:xfrm>
          </p:grpSpPr>
          <p:grpSp>
            <p:nvGrpSpPr>
              <p:cNvPr id="45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47" name="椭圆 46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srgbClr val="996600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46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defRPr/>
                </a:pPr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r>
                  <a:rPr lang="en-US" altLang="zh-CN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1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61" name="Rectangle 45"/>
          <p:cNvSpPr>
            <a:spLocks noChangeArrowheads="1"/>
          </p:cNvSpPr>
          <p:nvPr/>
        </p:nvSpPr>
        <p:spPr bwMode="auto">
          <a:xfrm>
            <a:off x="813259" y="688459"/>
            <a:ext cx="8413808" cy="1509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如图，已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知：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OD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平分∠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AOB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，在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OA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边上取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OA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OB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PM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PN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足分别为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N.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求证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：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PM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PN.</a:t>
            </a:r>
            <a:endParaRPr lang="en-US" altLang="zh-CN" sz="2400" b="1" i="1" dirty="0">
              <a:latin typeface="+mn-lt"/>
              <a:ea typeface="楷体" panose="02010609060101010101" pitchFamily="49" charset="-122"/>
            </a:endParaRPr>
          </a:p>
          <a:p>
            <a:pPr indent="266700" eaLnBrk="0" hangingPunct="0">
              <a:lnSpc>
                <a:spcPct val="140000"/>
              </a:lnSpc>
            </a:pPr>
            <a:endParaRPr lang="en-US" altLang="zh-CN" sz="2000" b="1" dirty="0">
              <a:latin typeface="+mn-lt"/>
            </a:endParaRPr>
          </a:p>
        </p:txBody>
      </p:sp>
      <p:sp>
        <p:nvSpPr>
          <p:cNvPr id="60462" name="Rectangle 46"/>
          <p:cNvSpPr>
            <a:spLocks noChangeArrowheads="1"/>
          </p:cNvSpPr>
          <p:nvPr/>
        </p:nvSpPr>
        <p:spPr bwMode="auto">
          <a:xfrm>
            <a:off x="3522592" y="1805679"/>
            <a:ext cx="5419288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证明：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OD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平分∠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AOB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，∠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1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2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又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OA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OB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OD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OD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∴△</a:t>
            </a:r>
            <a:r>
              <a:rPr lang="en-US" altLang="zh-CN" sz="24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AOD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≌△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BOD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∴∠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3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＝∠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4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400" b="1" dirty="0" smtClean="0">
              <a:solidFill>
                <a:srgbClr val="FF0000"/>
              </a:solidFill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又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PM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DB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PN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DA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en-US" altLang="zh-CN" sz="2400" b="1" dirty="0" smtClean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PM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400" b="1" i="1" dirty="0" smtClean="0">
                <a:latin typeface="+mn-lt"/>
                <a:ea typeface="仿宋" panose="02010609060101010101" pitchFamily="49" charset="-122"/>
              </a:rPr>
              <a:t>PN</a:t>
            </a:r>
            <a:r>
              <a:rPr lang="en-US" altLang="zh-CN" sz="2400" b="1" i="1" dirty="0">
                <a:latin typeface="+mn-lt"/>
                <a:ea typeface="仿宋" panose="02010609060101010101" pitchFamily="49" charset="-122"/>
              </a:rPr>
              <a:t>.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角平分线上的点到角两边的距离相等</a:t>
            </a:r>
            <a:r>
              <a:rPr lang="en-US" altLang="zh-CN" sz="2400" b="1" dirty="0" smtClean="0">
                <a:latin typeface="+mn-lt"/>
                <a:ea typeface="仿宋" panose="02010609060101010101" pitchFamily="49" charset="-122"/>
              </a:rPr>
              <a:t>)</a:t>
            </a:r>
            <a:endParaRPr lang="zh-CN" altLang="en-US" sz="2400" b="1" dirty="0">
              <a:latin typeface="+mn-lt"/>
              <a:ea typeface="仿宋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2"/>
          <p:cNvGrpSpPr/>
          <p:nvPr/>
        </p:nvGrpSpPr>
        <p:grpSpPr bwMode="auto">
          <a:xfrm>
            <a:off x="-3350" y="-56627"/>
            <a:ext cx="2006600" cy="477202"/>
            <a:chOff x="123" y="40"/>
            <a:chExt cx="3160" cy="751"/>
          </a:xfrm>
        </p:grpSpPr>
        <p:cxnSp>
          <p:nvCxnSpPr>
            <p:cNvPr id="1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20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巩固</a:t>
              </a:r>
              <a:r>
                <a:rPr lang="zh-CN" altLang="en-US" sz="2500" b="1" dirty="0" smtClean="0">
                  <a:latin typeface="+mn-lt"/>
                  <a:cs typeface="Yuanti SC"/>
                </a:rPr>
                <a:t>练习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3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690" y="2261383"/>
            <a:ext cx="2372310" cy="2611717"/>
          </a:xfrm>
          <a:prstGeom prst="rect">
            <a:avLst/>
          </a:prstGeom>
        </p:spPr>
      </p:pic>
      <p:pic>
        <p:nvPicPr>
          <p:cNvPr id="15" name="Picture 20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2" t="6828" r="14489"/>
          <a:stretch>
            <a:fillRect/>
          </a:stretch>
        </p:blipFill>
        <p:spPr bwMode="auto">
          <a:xfrm>
            <a:off x="128730" y="668795"/>
            <a:ext cx="684529" cy="689276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0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04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4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04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04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idx="4294967295"/>
          </p:nvPr>
        </p:nvSpPr>
        <p:spPr bwMode="auto">
          <a:xfrm>
            <a:off x="622214" y="1177754"/>
            <a:ext cx="8362950" cy="1729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7627" tIns="35242" rIns="67627" bIns="35242" numCol="1" anchor="t" anchorCtr="0" compatLnSpc="1"/>
          <a:lstStyle/>
          <a:p>
            <a:pPr marL="0" indent="0" algn="just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例</a:t>
            </a:r>
            <a:r>
              <a:rPr lang="en-US" altLang="zh-CN" b="1" dirty="0" smtClean="0">
                <a:solidFill>
                  <a:srgbClr val="0000FF"/>
                </a:solidFill>
                <a:ea typeface="楷体" panose="02010609060101010101" pitchFamily="49" charset="-122"/>
              </a:rPr>
              <a:t>2</a:t>
            </a:r>
            <a:r>
              <a:rPr lang="en-US" altLang="zh-CN" b="1" dirty="0">
                <a:solidFill>
                  <a:srgbClr val="0000FF"/>
                </a:solidFill>
                <a:ea typeface="楷体" panose="02010609060101010101" pitchFamily="49" charset="-122"/>
              </a:rPr>
              <a:t> </a:t>
            </a:r>
            <a:r>
              <a:rPr lang="zh-CN" altLang="en-US" b="1" dirty="0" smtClean="0">
                <a:ea typeface="楷体" panose="02010609060101010101" pitchFamily="49" charset="-122"/>
              </a:rPr>
              <a:t>如图，</a:t>
            </a:r>
            <a:r>
              <a:rPr lang="zh-CN" altLang="zh-CN" b="1" i="1" dirty="0" smtClean="0">
                <a:ea typeface="楷体" panose="02010609060101010101" pitchFamily="49" charset="-122"/>
              </a:rPr>
              <a:t>AM</a:t>
            </a:r>
            <a:r>
              <a:rPr lang="zh-CN" altLang="en-US" b="1" dirty="0">
                <a:ea typeface="楷体" panose="02010609060101010101" pitchFamily="49" charset="-122"/>
              </a:rPr>
              <a:t>是</a:t>
            </a:r>
            <a:r>
              <a:rPr lang="en-US" altLang="zh-CN" b="1" dirty="0">
                <a:ea typeface="楷体" panose="02010609060101010101" pitchFamily="49" charset="-122"/>
              </a:rPr>
              <a:t>∠</a:t>
            </a:r>
            <a:r>
              <a:rPr lang="zh-CN" altLang="zh-CN" b="1" i="1" dirty="0">
                <a:ea typeface="楷体" panose="02010609060101010101" pitchFamily="49" charset="-122"/>
              </a:rPr>
              <a:t>BAC</a:t>
            </a:r>
            <a:r>
              <a:rPr lang="zh-CN" altLang="en-US" b="1" dirty="0">
                <a:ea typeface="楷体" panose="02010609060101010101" pitchFamily="49" charset="-122"/>
              </a:rPr>
              <a:t>的平分</a:t>
            </a:r>
            <a:r>
              <a:rPr lang="zh-CN" altLang="en-US" b="1" dirty="0" smtClean="0">
                <a:ea typeface="楷体" panose="02010609060101010101" pitchFamily="49" charset="-122"/>
              </a:rPr>
              <a:t>线，点</a:t>
            </a:r>
            <a:r>
              <a:rPr lang="zh-CN" altLang="zh-CN" b="1" i="1" dirty="0">
                <a:ea typeface="楷体" panose="02010609060101010101" pitchFamily="49" charset="-122"/>
              </a:rPr>
              <a:t>P</a:t>
            </a:r>
            <a:r>
              <a:rPr lang="zh-CN" altLang="en-US" b="1" dirty="0">
                <a:ea typeface="楷体" panose="02010609060101010101" pitchFamily="49" charset="-122"/>
              </a:rPr>
              <a:t>在</a:t>
            </a:r>
            <a:r>
              <a:rPr lang="zh-CN" altLang="zh-CN" b="1" i="1" dirty="0">
                <a:ea typeface="楷体" panose="02010609060101010101" pitchFamily="49" charset="-122"/>
              </a:rPr>
              <a:t>AM</a:t>
            </a:r>
            <a:r>
              <a:rPr lang="zh-CN" altLang="en-US" b="1" dirty="0" smtClean="0">
                <a:ea typeface="楷体" panose="02010609060101010101" pitchFamily="49" charset="-122"/>
              </a:rPr>
              <a:t>上，</a:t>
            </a:r>
            <a:r>
              <a:rPr lang="zh-CN" altLang="zh-CN" b="1" i="1" dirty="0" smtClean="0">
                <a:ea typeface="楷体" panose="02010609060101010101" pitchFamily="49" charset="-122"/>
              </a:rPr>
              <a:t>PD</a:t>
            </a:r>
            <a:r>
              <a:rPr lang="zh-CN" altLang="zh-CN" b="1" dirty="0">
                <a:ea typeface="楷体" panose="02010609060101010101" pitchFamily="49" charset="-122"/>
              </a:rPr>
              <a:t>⊥</a:t>
            </a:r>
            <a:r>
              <a:rPr lang="zh-CN" altLang="zh-CN" b="1" i="1" dirty="0" smtClean="0">
                <a:ea typeface="楷体" panose="02010609060101010101" pitchFamily="49" charset="-122"/>
              </a:rPr>
              <a:t>AB</a:t>
            </a:r>
            <a:r>
              <a:rPr lang="zh-CN" altLang="en-US" b="1" dirty="0" smtClean="0">
                <a:ea typeface="楷体" panose="02010609060101010101" pitchFamily="49" charset="-122"/>
              </a:rPr>
              <a:t>，</a:t>
            </a:r>
            <a:r>
              <a:rPr lang="zh-CN" altLang="zh-CN" b="1" i="1" dirty="0" smtClean="0">
                <a:ea typeface="楷体" panose="02010609060101010101" pitchFamily="49" charset="-122"/>
              </a:rPr>
              <a:t>PE</a:t>
            </a:r>
            <a:r>
              <a:rPr lang="zh-CN" altLang="zh-CN" b="1" dirty="0">
                <a:ea typeface="楷体" panose="02010609060101010101" pitchFamily="49" charset="-122"/>
              </a:rPr>
              <a:t>⊥</a:t>
            </a:r>
            <a:r>
              <a:rPr lang="zh-CN" altLang="zh-CN" b="1" i="1" dirty="0" smtClean="0">
                <a:ea typeface="楷体" panose="02010609060101010101" pitchFamily="49" charset="-122"/>
              </a:rPr>
              <a:t>AC</a:t>
            </a:r>
            <a:r>
              <a:rPr lang="zh-CN" altLang="en-US" b="1" dirty="0" smtClean="0">
                <a:ea typeface="楷体" panose="02010609060101010101" pitchFamily="49" charset="-122"/>
              </a:rPr>
              <a:t>，垂</a:t>
            </a:r>
            <a:r>
              <a:rPr lang="zh-CN" altLang="en-US" b="1" dirty="0">
                <a:ea typeface="楷体" panose="02010609060101010101" pitchFamily="49" charset="-122"/>
              </a:rPr>
              <a:t>足分别是</a:t>
            </a:r>
            <a:r>
              <a:rPr lang="zh-CN" altLang="zh-CN" b="1" i="1" dirty="0" smtClean="0">
                <a:ea typeface="楷体" panose="02010609060101010101" pitchFamily="49" charset="-122"/>
              </a:rPr>
              <a:t>D</a:t>
            </a:r>
            <a:r>
              <a:rPr lang="en-US" altLang="zh-CN" b="1" i="1" dirty="0" smtClean="0">
                <a:ea typeface="楷体" panose="02010609060101010101" pitchFamily="49" charset="-122"/>
              </a:rPr>
              <a:t>,</a:t>
            </a:r>
            <a:r>
              <a:rPr lang="zh-CN" altLang="zh-CN" b="1" i="1" dirty="0" smtClean="0">
                <a:ea typeface="楷体" panose="02010609060101010101" pitchFamily="49" charset="-122"/>
              </a:rPr>
              <a:t>E</a:t>
            </a:r>
            <a:r>
              <a:rPr lang="zh-CN" altLang="en-US" b="1" dirty="0" smtClean="0">
                <a:ea typeface="楷体" panose="02010609060101010101" pitchFamily="49" charset="-122"/>
              </a:rPr>
              <a:t>，</a:t>
            </a:r>
            <a:r>
              <a:rPr lang="zh-CN" altLang="zh-CN" b="1" i="1" dirty="0" smtClean="0">
                <a:ea typeface="楷体" panose="02010609060101010101" pitchFamily="49" charset="-122"/>
              </a:rPr>
              <a:t>PD=</a:t>
            </a:r>
            <a:r>
              <a:rPr lang="zh-CN" altLang="zh-CN" b="1" dirty="0" smtClean="0">
                <a:ea typeface="楷体" panose="02010609060101010101" pitchFamily="49" charset="-122"/>
              </a:rPr>
              <a:t>4cm</a:t>
            </a:r>
            <a:r>
              <a:rPr lang="zh-CN" altLang="en-US" b="1" dirty="0" smtClean="0">
                <a:ea typeface="楷体" panose="02010609060101010101" pitchFamily="49" charset="-122"/>
              </a:rPr>
              <a:t>，则</a:t>
            </a:r>
            <a:r>
              <a:rPr lang="zh-CN" altLang="zh-CN" b="1" i="1" dirty="0">
                <a:ea typeface="楷体" panose="02010609060101010101" pitchFamily="49" charset="-122"/>
              </a:rPr>
              <a:t>PE</a:t>
            </a:r>
            <a:r>
              <a:rPr lang="zh-CN" altLang="zh-CN" b="1" dirty="0">
                <a:ea typeface="楷体" panose="02010609060101010101" pitchFamily="49" charset="-122"/>
              </a:rPr>
              <a:t>=______cm.</a:t>
            </a:r>
            <a:endParaRPr lang="zh-CN" altLang="zh-CN" b="1" dirty="0"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zh-CN" sz="2100" b="1" dirty="0">
              <a:ea typeface="黑体" panose="02010609060101010101" pitchFamily="2" charset="-122"/>
            </a:endParaRPr>
          </a:p>
        </p:txBody>
      </p:sp>
      <p:grpSp>
        <p:nvGrpSpPr>
          <p:cNvPr id="2" name="Group 3"/>
          <p:cNvGrpSpPr/>
          <p:nvPr/>
        </p:nvGrpSpPr>
        <p:grpSpPr bwMode="auto">
          <a:xfrm>
            <a:off x="5575467" y="2469638"/>
            <a:ext cx="2919413" cy="2055956"/>
            <a:chOff x="0" y="-127"/>
            <a:chExt cx="6127" cy="4318"/>
          </a:xfrm>
        </p:grpSpPr>
        <p:sp>
          <p:nvSpPr>
            <p:cNvPr id="73731" name="Text Box 4"/>
            <p:cNvSpPr txBox="1">
              <a:spLocks noChangeArrowheads="1"/>
            </p:cNvSpPr>
            <p:nvPr/>
          </p:nvSpPr>
          <p:spPr bwMode="auto">
            <a:xfrm>
              <a:off x="3605" y="-127"/>
              <a:ext cx="502" cy="6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500" b="1" i="1" dirty="0">
                  <a:latin typeface="+mn-lt"/>
                </a:rPr>
                <a:t>B</a:t>
              </a:r>
              <a:endParaRPr lang="zh-CN" altLang="en-US" sz="1500" b="1" i="1" dirty="0">
                <a:latin typeface="+mn-lt"/>
              </a:endParaRPr>
            </a:p>
          </p:txBody>
        </p:sp>
        <p:grpSp>
          <p:nvGrpSpPr>
            <p:cNvPr id="73732" name="Group 5"/>
            <p:cNvGrpSpPr/>
            <p:nvPr/>
          </p:nvGrpSpPr>
          <p:grpSpPr bwMode="auto">
            <a:xfrm>
              <a:off x="0" y="341"/>
              <a:ext cx="6127" cy="3850"/>
              <a:chOff x="0" y="0"/>
              <a:chExt cx="6127" cy="3850"/>
            </a:xfrm>
          </p:grpSpPr>
          <p:sp>
            <p:nvSpPr>
              <p:cNvPr id="73733" name="Line 6"/>
              <p:cNvSpPr>
                <a:spLocks noChangeShapeType="1"/>
              </p:cNvSpPr>
              <p:nvPr/>
            </p:nvSpPr>
            <p:spPr bwMode="auto">
              <a:xfrm flipH="1">
                <a:off x="450" y="0"/>
                <a:ext cx="3752" cy="317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73734" name="Line 7"/>
              <p:cNvSpPr>
                <a:spLocks noChangeShapeType="1"/>
              </p:cNvSpPr>
              <p:nvPr/>
            </p:nvSpPr>
            <p:spPr bwMode="auto">
              <a:xfrm flipV="1">
                <a:off x="462" y="1360"/>
                <a:ext cx="5329" cy="182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73735" name="Line 8"/>
              <p:cNvSpPr>
                <a:spLocks noChangeShapeType="1"/>
              </p:cNvSpPr>
              <p:nvPr/>
            </p:nvSpPr>
            <p:spPr bwMode="auto">
              <a:xfrm>
                <a:off x="475" y="3175"/>
                <a:ext cx="4749" cy="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73736" name="Text Box 9"/>
              <p:cNvSpPr txBox="1">
                <a:spLocks noChangeArrowheads="1"/>
              </p:cNvSpPr>
              <p:nvPr/>
            </p:nvSpPr>
            <p:spPr bwMode="auto">
              <a:xfrm>
                <a:off x="0" y="3174"/>
                <a:ext cx="488" cy="6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500" b="1" i="1">
                    <a:latin typeface="+mn-lt"/>
                  </a:rPr>
                  <a:t>A</a:t>
                </a:r>
                <a:endParaRPr lang="zh-CN" altLang="en-US" sz="1500" b="1" i="1">
                  <a:latin typeface="+mn-lt"/>
                </a:endParaRPr>
              </a:p>
            </p:txBody>
          </p:sp>
          <p:sp>
            <p:nvSpPr>
              <p:cNvPr id="73737" name="Text Box 10"/>
              <p:cNvSpPr txBox="1">
                <a:spLocks noChangeArrowheads="1"/>
              </p:cNvSpPr>
              <p:nvPr/>
            </p:nvSpPr>
            <p:spPr bwMode="auto">
              <a:xfrm>
                <a:off x="4874" y="3061"/>
                <a:ext cx="488" cy="6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500" b="1" i="1" dirty="0">
                    <a:latin typeface="+mn-lt"/>
                  </a:rPr>
                  <a:t>C</a:t>
                </a:r>
                <a:endParaRPr lang="zh-CN" altLang="en-US" sz="1500" b="1" i="1" dirty="0">
                  <a:latin typeface="+mn-lt"/>
                </a:endParaRPr>
              </a:p>
            </p:txBody>
          </p:sp>
          <p:grpSp>
            <p:nvGrpSpPr>
              <p:cNvPr id="73738" name="Group 11"/>
              <p:cNvGrpSpPr/>
              <p:nvPr/>
            </p:nvGrpSpPr>
            <p:grpSpPr bwMode="auto">
              <a:xfrm rot="5460000">
                <a:off x="4088" y="2891"/>
                <a:ext cx="340" cy="226"/>
                <a:chOff x="0" y="0"/>
                <a:chExt cx="340" cy="226"/>
              </a:xfrm>
            </p:grpSpPr>
            <p:sp>
              <p:nvSpPr>
                <p:cNvPr id="73739" name="Line 12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340" cy="1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 i="1">
                    <a:latin typeface="+mn-lt"/>
                  </a:endParaRPr>
                </a:p>
              </p:txBody>
            </p:sp>
            <p:sp>
              <p:nvSpPr>
                <p:cNvPr id="73740" name="Line 13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" cy="226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 i="1">
                    <a:latin typeface="+mn-lt"/>
                  </a:endParaRPr>
                </a:p>
              </p:txBody>
            </p:sp>
          </p:grpSp>
          <p:sp>
            <p:nvSpPr>
              <p:cNvPr id="73741" name="Text Box 14"/>
              <p:cNvSpPr txBox="1">
                <a:spLocks noChangeArrowheads="1"/>
              </p:cNvSpPr>
              <p:nvPr/>
            </p:nvSpPr>
            <p:spPr bwMode="auto">
              <a:xfrm>
                <a:off x="4126" y="1776"/>
                <a:ext cx="657" cy="6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500" b="1" i="1">
                    <a:latin typeface="+mn-lt"/>
                    <a:sym typeface="Arial" panose="020B0604020202020204" pitchFamily="34" charset="0"/>
                  </a:rPr>
                  <a:t>P</a:t>
                </a:r>
                <a:endParaRPr lang="zh-CN" altLang="en-US" sz="1500" b="1" i="1">
                  <a:latin typeface="+mn-lt"/>
                  <a:sym typeface="Arial" panose="020B0604020202020204" pitchFamily="34" charset="0"/>
                </a:endParaRPr>
              </a:p>
            </p:txBody>
          </p:sp>
          <p:sp>
            <p:nvSpPr>
              <p:cNvPr id="73742" name="Line 15"/>
              <p:cNvSpPr>
                <a:spLocks noChangeShapeType="1"/>
              </p:cNvSpPr>
              <p:nvPr/>
            </p:nvSpPr>
            <p:spPr bwMode="auto">
              <a:xfrm flipH="1" flipV="1">
                <a:off x="3182" y="907"/>
                <a:ext cx="1020" cy="101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73743" name="Line 16"/>
              <p:cNvSpPr>
                <a:spLocks noChangeShapeType="1"/>
              </p:cNvSpPr>
              <p:nvPr/>
            </p:nvSpPr>
            <p:spPr bwMode="auto">
              <a:xfrm>
                <a:off x="4145" y="1927"/>
                <a:ext cx="1" cy="124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grpSp>
            <p:nvGrpSpPr>
              <p:cNvPr id="73744" name="Group 17"/>
              <p:cNvGrpSpPr/>
              <p:nvPr/>
            </p:nvGrpSpPr>
            <p:grpSpPr bwMode="auto">
              <a:xfrm rot="7980000">
                <a:off x="3236" y="776"/>
                <a:ext cx="229" cy="225"/>
                <a:chOff x="0" y="0"/>
                <a:chExt cx="340" cy="226"/>
              </a:xfrm>
            </p:grpSpPr>
            <p:sp>
              <p:nvSpPr>
                <p:cNvPr id="73745" name="Line 18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340" cy="1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 i="1">
                    <a:latin typeface="+mn-lt"/>
                  </a:endParaRPr>
                </a:p>
              </p:txBody>
            </p:sp>
            <p:sp>
              <p:nvSpPr>
                <p:cNvPr id="73746" name="Line 19"/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" cy="226"/>
                </a:xfrm>
                <a:prstGeom prst="line">
                  <a:avLst/>
                </a:prstGeom>
                <a:noFill/>
                <a:ln w="25400">
                  <a:solidFill>
                    <a:srgbClr val="FF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 b="1" i="1">
                    <a:latin typeface="+mn-lt"/>
                  </a:endParaRPr>
                </a:p>
              </p:txBody>
            </p:sp>
          </p:grpSp>
          <p:sp>
            <p:nvSpPr>
              <p:cNvPr id="73747" name="Text Box 20"/>
              <p:cNvSpPr txBox="1">
                <a:spLocks noChangeArrowheads="1"/>
              </p:cNvSpPr>
              <p:nvPr/>
            </p:nvSpPr>
            <p:spPr bwMode="auto">
              <a:xfrm>
                <a:off x="5639" y="1227"/>
                <a:ext cx="488" cy="6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500" b="1" i="1">
                    <a:latin typeface="+mn-lt"/>
                  </a:rPr>
                  <a:t>M</a:t>
                </a:r>
                <a:endParaRPr lang="zh-CN" altLang="en-US" sz="1500" b="1" i="1">
                  <a:latin typeface="+mn-lt"/>
                </a:endParaRPr>
              </a:p>
            </p:txBody>
          </p:sp>
          <p:sp>
            <p:nvSpPr>
              <p:cNvPr id="73748" name="Text Box 21"/>
              <p:cNvSpPr txBox="1">
                <a:spLocks noChangeArrowheads="1"/>
              </p:cNvSpPr>
              <p:nvPr/>
            </p:nvSpPr>
            <p:spPr bwMode="auto">
              <a:xfrm>
                <a:off x="2556" y="384"/>
                <a:ext cx="488" cy="6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500" b="1" i="1" dirty="0">
                    <a:latin typeface="+mn-lt"/>
                  </a:rPr>
                  <a:t>D</a:t>
                </a:r>
                <a:endParaRPr lang="zh-CN" altLang="en-US" sz="1500" b="1" i="1" dirty="0">
                  <a:latin typeface="+mn-lt"/>
                </a:endParaRPr>
              </a:p>
            </p:txBody>
          </p:sp>
          <p:sp>
            <p:nvSpPr>
              <p:cNvPr id="73749" name="Text Box 22"/>
              <p:cNvSpPr txBox="1">
                <a:spLocks noChangeArrowheads="1"/>
              </p:cNvSpPr>
              <p:nvPr/>
            </p:nvSpPr>
            <p:spPr bwMode="auto">
              <a:xfrm>
                <a:off x="3863" y="3174"/>
                <a:ext cx="488" cy="6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1500" b="1" i="1">
                    <a:latin typeface="+mn-lt"/>
                  </a:rPr>
                  <a:t>E</a:t>
                </a:r>
                <a:endParaRPr lang="zh-CN" altLang="en-US" sz="1500" b="1" i="1">
                  <a:latin typeface="+mn-lt"/>
                </a:endParaRPr>
              </a:p>
            </p:txBody>
          </p:sp>
        </p:grpSp>
      </p:grpSp>
      <p:sp>
        <p:nvSpPr>
          <p:cNvPr id="16407" name="Text Box 23"/>
          <p:cNvSpPr txBox="1">
            <a:spLocks noChangeArrowheads="1"/>
          </p:cNvSpPr>
          <p:nvPr/>
        </p:nvSpPr>
        <p:spPr bwMode="auto">
          <a:xfrm>
            <a:off x="7063697" y="1800383"/>
            <a:ext cx="3524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+mn-lt"/>
              </a:rPr>
              <a:t>4</a:t>
            </a:r>
            <a:endParaRPr lang="zh-CN" altLang="en-US" sz="2400" b="1" dirty="0">
              <a:solidFill>
                <a:srgbClr val="FF3300"/>
              </a:solidFill>
              <a:latin typeface="+mn-lt"/>
            </a:endParaRPr>
          </a:p>
        </p:txBody>
      </p:sp>
      <p:sp>
        <p:nvSpPr>
          <p:cNvPr id="16408" name="Text Box 24"/>
          <p:cNvSpPr txBox="1">
            <a:spLocks noChangeArrowheads="1"/>
          </p:cNvSpPr>
          <p:nvPr/>
        </p:nvSpPr>
        <p:spPr bwMode="auto">
          <a:xfrm>
            <a:off x="845833" y="2739849"/>
            <a:ext cx="468061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提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示：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</a:rPr>
              <a:t>存在两条垂线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段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——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</a:rPr>
              <a:t>直接 应用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+mn-lt"/>
            </a:endParaRPr>
          </a:p>
        </p:txBody>
      </p:sp>
      <p:grpSp>
        <p:nvGrpSpPr>
          <p:cNvPr id="38" name="组合 2"/>
          <p:cNvGrpSpPr/>
          <p:nvPr/>
        </p:nvGrpSpPr>
        <p:grpSpPr bwMode="auto">
          <a:xfrm>
            <a:off x="-3350" y="-56627"/>
            <a:ext cx="2006600" cy="477837"/>
            <a:chOff x="123" y="40"/>
            <a:chExt cx="3160" cy="752"/>
          </a:xfrm>
        </p:grpSpPr>
        <p:cxnSp>
          <p:nvCxnSpPr>
            <p:cNvPr id="3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4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248801" y="648023"/>
            <a:ext cx="7177712" cy="492440"/>
            <a:chOff x="556588" y="673661"/>
            <a:chExt cx="7177712" cy="492440"/>
          </a:xfrm>
        </p:grpSpPr>
        <p:sp>
          <p:nvSpPr>
            <p:cNvPr id="73764" name="文本框 3"/>
            <p:cNvSpPr txBox="1">
              <a:spLocks noChangeArrowheads="1"/>
            </p:cNvSpPr>
            <p:nvPr/>
          </p:nvSpPr>
          <p:spPr bwMode="auto">
            <a:xfrm>
              <a:off x="2533650" y="691883"/>
              <a:ext cx="520065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2" charset="-122"/>
                </a:rPr>
                <a:t>利用角平分线的性质求线段的长度</a:t>
              </a:r>
              <a:endParaRPr lang="zh-CN" altLang="en-US" sz="2400" b="1" dirty="0">
                <a:latin typeface="+mn-lt"/>
                <a:ea typeface="黑体" panose="02010609060101010101" pitchFamily="2" charset="-122"/>
              </a:endParaRPr>
            </a:p>
          </p:txBody>
        </p:sp>
        <p:grpSp>
          <p:nvGrpSpPr>
            <p:cNvPr id="42" name="组合 6"/>
            <p:cNvGrpSpPr/>
            <p:nvPr/>
          </p:nvGrpSpPr>
          <p:grpSpPr bwMode="auto">
            <a:xfrm>
              <a:off x="556588" y="673661"/>
              <a:ext cx="2274656" cy="492440"/>
              <a:chOff x="402069" y="545931"/>
              <a:chExt cx="2273908" cy="492762"/>
            </a:xfrm>
          </p:grpSpPr>
          <p:grpSp>
            <p:nvGrpSpPr>
              <p:cNvPr id="43" name="组合 5"/>
              <p:cNvGrpSpPr/>
              <p:nvPr/>
            </p:nvGrpSpPr>
            <p:grpSpPr bwMode="auto">
              <a:xfrm>
                <a:off x="468915" y="591581"/>
                <a:ext cx="1816898" cy="426248"/>
                <a:chOff x="2177651" y="-557614"/>
                <a:chExt cx="1816898" cy="426248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2177459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6" name="椭圆 45"/>
                <p:cNvSpPr/>
                <p:nvPr/>
              </p:nvSpPr>
              <p:spPr>
                <a:xfrm>
                  <a:off x="2507550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7" name="椭圆 46"/>
                <p:cNvSpPr/>
                <p:nvPr/>
              </p:nvSpPr>
              <p:spPr>
                <a:xfrm>
                  <a:off x="2837642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8" name="椭圆 47"/>
                <p:cNvSpPr/>
                <p:nvPr/>
              </p:nvSpPr>
              <p:spPr>
                <a:xfrm>
                  <a:off x="3167733" y="-557354"/>
                  <a:ext cx="426897" cy="425725"/>
                </a:xfrm>
                <a:prstGeom prst="ellipse">
                  <a:avLst/>
                </a:prstGeom>
                <a:solidFill>
                  <a:srgbClr val="00B9FA">
                    <a:lumMod val="75000"/>
                  </a:srgb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prstClr val="black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>
                  <a:off x="3567652" y="-557354"/>
                  <a:ext cx="426897" cy="425725"/>
                </a:xfrm>
                <a:prstGeom prst="ellipse">
                  <a:avLst/>
                </a:prstGeom>
                <a:solidFill>
                  <a:srgbClr val="996600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eaLnBrk="0" hangingPunct="0">
                    <a:buFontTx/>
                    <a:buNone/>
                    <a:defRPr/>
                  </a:pPr>
                  <a:endParaRPr kumimoji="1" lang="zh-CN" altLang="en-US" b="1" kern="0" dirty="0">
                    <a:solidFill>
                      <a:srgbClr val="996600"/>
                    </a:solidFill>
                    <a:latin typeface="Times New Roman" panose="02020603050405020304"/>
                    <a:ea typeface="黑体" panose="02010609060101010101" pitchFamily="2" charset="-122"/>
                  </a:endParaRPr>
                </a:p>
              </p:txBody>
            </p:sp>
          </p:grpSp>
          <p:sp>
            <p:nvSpPr>
              <p:cNvPr id="44" name="文本框 11"/>
              <p:cNvSpPr txBox="1">
                <a:spLocks noChangeArrowheads="1"/>
              </p:cNvSpPr>
              <p:nvPr/>
            </p:nvSpPr>
            <p:spPr bwMode="auto">
              <a:xfrm>
                <a:off x="402069" y="545931"/>
                <a:ext cx="2273908" cy="492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0" hangingPunct="0">
                  <a:defRPr/>
                </a:pPr>
                <a:r>
                  <a:rPr lang="zh-CN" altLang="en-US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素养考点  </a:t>
                </a:r>
                <a:r>
                  <a:rPr lang="en-US" altLang="zh-CN" sz="2600" b="1" kern="0" dirty="0" smtClean="0">
                    <a:solidFill>
                      <a:prstClr val="white"/>
                    </a:solidFill>
                    <a:latin typeface="Times New Roman" panose="02020603050405020304"/>
                    <a:ea typeface="宋体" panose="02010600030101010101" pitchFamily="2" charset="-122"/>
                  </a:rPr>
                  <a:t>2</a:t>
                </a:r>
                <a:endParaRPr lang="zh-CN" altLang="en-US" sz="2600" b="1" kern="0" dirty="0" smtClean="0">
                  <a:solidFill>
                    <a:prstClr val="white"/>
                  </a:solidFill>
                  <a:latin typeface="Times New Roman" panose="02020603050405020304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7" grpId="0"/>
      <p:bldP spid="16408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753" name="Group 2"/>
          <p:cNvGrpSpPr/>
          <p:nvPr/>
        </p:nvGrpSpPr>
        <p:grpSpPr bwMode="auto">
          <a:xfrm>
            <a:off x="5852676" y="1470414"/>
            <a:ext cx="2398713" cy="1989137"/>
            <a:chOff x="0" y="0"/>
            <a:chExt cx="5038" cy="4175"/>
          </a:xfrm>
        </p:grpSpPr>
        <p:sp>
          <p:nvSpPr>
            <p:cNvPr id="74754" name="Line 3"/>
            <p:cNvSpPr>
              <a:spLocks noChangeShapeType="1"/>
            </p:cNvSpPr>
            <p:nvPr/>
          </p:nvSpPr>
          <p:spPr bwMode="auto">
            <a:xfrm flipH="1">
              <a:off x="452" y="340"/>
              <a:ext cx="3969" cy="306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sp>
          <p:nvSpPr>
            <p:cNvPr id="74755" name="Line 4"/>
            <p:cNvSpPr>
              <a:spLocks noChangeShapeType="1"/>
            </p:cNvSpPr>
            <p:nvPr/>
          </p:nvSpPr>
          <p:spPr bwMode="auto">
            <a:xfrm flipV="1">
              <a:off x="533" y="1928"/>
              <a:ext cx="3898" cy="145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grpSp>
          <p:nvGrpSpPr>
            <p:cNvPr id="74756" name="Group 5"/>
            <p:cNvGrpSpPr/>
            <p:nvPr/>
          </p:nvGrpSpPr>
          <p:grpSpPr bwMode="auto">
            <a:xfrm>
              <a:off x="0" y="0"/>
              <a:ext cx="5038" cy="4175"/>
              <a:chOff x="0" y="0"/>
              <a:chExt cx="5038" cy="4175"/>
            </a:xfrm>
          </p:grpSpPr>
          <p:sp>
            <p:nvSpPr>
              <p:cNvPr id="74757" name="Line 6"/>
              <p:cNvSpPr>
                <a:spLocks noChangeShapeType="1"/>
              </p:cNvSpPr>
              <p:nvPr/>
            </p:nvSpPr>
            <p:spPr bwMode="auto">
              <a:xfrm>
                <a:off x="474" y="3402"/>
                <a:ext cx="3968" cy="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74758" name="Text Box 7"/>
              <p:cNvSpPr txBox="1">
                <a:spLocks noChangeArrowheads="1"/>
              </p:cNvSpPr>
              <p:nvPr/>
            </p:nvSpPr>
            <p:spPr bwMode="auto">
              <a:xfrm>
                <a:off x="0" y="3402"/>
                <a:ext cx="488" cy="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 i="1">
                    <a:latin typeface="+mn-lt"/>
                    <a:ea typeface="EU-B1X"/>
                    <a:cs typeface="EU-B1X"/>
                  </a:rPr>
                  <a:t>A</a:t>
                </a:r>
                <a:endParaRPr lang="zh-CN" altLang="en-US" b="1" i="1">
                  <a:latin typeface="+mn-lt"/>
                  <a:ea typeface="EU-B1X"/>
                  <a:cs typeface="EU-B1X"/>
                </a:endParaRPr>
              </a:p>
            </p:txBody>
          </p:sp>
          <p:sp>
            <p:nvSpPr>
              <p:cNvPr id="74759" name="Text Box 8"/>
              <p:cNvSpPr txBox="1">
                <a:spLocks noChangeArrowheads="1"/>
              </p:cNvSpPr>
              <p:nvPr/>
            </p:nvSpPr>
            <p:spPr bwMode="auto">
              <a:xfrm>
                <a:off x="4536" y="0"/>
                <a:ext cx="502" cy="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 i="1">
                    <a:latin typeface="+mn-lt"/>
                    <a:ea typeface="EU-B1X"/>
                    <a:cs typeface="EU-B1X"/>
                  </a:rPr>
                  <a:t>B</a:t>
                </a:r>
                <a:endParaRPr lang="zh-CN" altLang="en-US" b="1" i="1">
                  <a:latin typeface="+mn-lt"/>
                  <a:ea typeface="EU-B1X"/>
                  <a:cs typeface="EU-B1X"/>
                </a:endParaRPr>
              </a:p>
            </p:txBody>
          </p:sp>
          <p:sp>
            <p:nvSpPr>
              <p:cNvPr id="74760" name="Text Box 9"/>
              <p:cNvSpPr txBox="1">
                <a:spLocks noChangeArrowheads="1"/>
              </p:cNvSpPr>
              <p:nvPr/>
            </p:nvSpPr>
            <p:spPr bwMode="auto">
              <a:xfrm>
                <a:off x="4309" y="3289"/>
                <a:ext cx="488" cy="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 i="1">
                    <a:latin typeface="+mn-lt"/>
                    <a:ea typeface="EU-B1X"/>
                    <a:cs typeface="EU-B1X"/>
                  </a:rPr>
                  <a:t>C</a:t>
                </a:r>
                <a:endParaRPr lang="zh-CN" altLang="en-US" b="1" i="1">
                  <a:latin typeface="+mn-lt"/>
                  <a:ea typeface="EU-B1X"/>
                  <a:cs typeface="EU-B1X"/>
                </a:endParaRPr>
              </a:p>
            </p:txBody>
          </p:sp>
          <p:sp>
            <p:nvSpPr>
              <p:cNvPr id="74761" name="Line 10"/>
              <p:cNvSpPr>
                <a:spLocks noChangeShapeType="1"/>
              </p:cNvSpPr>
              <p:nvPr/>
            </p:nvSpPr>
            <p:spPr bwMode="auto">
              <a:xfrm flipH="1">
                <a:off x="4420" y="340"/>
                <a:ext cx="2" cy="30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74762" name="Line 11"/>
              <p:cNvSpPr>
                <a:spLocks noChangeShapeType="1"/>
              </p:cNvSpPr>
              <p:nvPr/>
            </p:nvSpPr>
            <p:spPr bwMode="auto">
              <a:xfrm>
                <a:off x="4082" y="3173"/>
                <a:ext cx="340" cy="1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74763" name="Line 12"/>
              <p:cNvSpPr>
                <a:spLocks noChangeShapeType="1"/>
              </p:cNvSpPr>
              <p:nvPr/>
            </p:nvSpPr>
            <p:spPr bwMode="auto">
              <a:xfrm>
                <a:off x="4082" y="3173"/>
                <a:ext cx="1" cy="226"/>
              </a:xfrm>
              <a:prstGeom prst="line">
                <a:avLst/>
              </a:prstGeom>
              <a:noFill/>
              <a:ln w="25400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 i="1">
                  <a:latin typeface="+mn-lt"/>
                </a:endParaRPr>
              </a:p>
            </p:txBody>
          </p:sp>
          <p:sp>
            <p:nvSpPr>
              <p:cNvPr id="74764" name="Text Box 13"/>
              <p:cNvSpPr txBox="1">
                <a:spLocks noChangeArrowheads="1"/>
              </p:cNvSpPr>
              <p:nvPr/>
            </p:nvSpPr>
            <p:spPr bwMode="auto">
              <a:xfrm>
                <a:off x="4365" y="1699"/>
                <a:ext cx="657" cy="7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b="1" i="1">
                    <a:latin typeface="+mn-lt"/>
                    <a:ea typeface="EU-B1X"/>
                    <a:cs typeface="EU-B1X"/>
                    <a:sym typeface="Arial" panose="020B0604020202020204" pitchFamily="34" charset="0"/>
                  </a:rPr>
                  <a:t>P</a:t>
                </a:r>
                <a:endParaRPr lang="zh-CN" altLang="en-US" b="1" i="1">
                  <a:latin typeface="+mn-lt"/>
                  <a:ea typeface="EU-B1X"/>
                  <a:cs typeface="EU-B1X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7422" name="Text Box 14"/>
          <p:cNvSpPr txBox="1">
            <a:spLocks noChangeArrowheads="1"/>
          </p:cNvSpPr>
          <p:nvPr/>
        </p:nvSpPr>
        <p:spPr bwMode="auto">
          <a:xfrm>
            <a:off x="830881" y="676355"/>
            <a:ext cx="8151202" cy="1917832"/>
          </a:xfrm>
          <a:prstGeom prst="rect">
            <a:avLst/>
          </a:prstGeom>
          <a:noFill/>
          <a:ln w="3175" cap="flat" cmpd="sng">
            <a:noFill/>
            <a:miter lim="800000"/>
          </a:ln>
          <a:effectLst/>
        </p:spPr>
        <p:txBody>
          <a:bodyPr wrap="square" lIns="67627" tIns="35242" rIns="67627" bIns="35242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如图，在</a:t>
            </a:r>
            <a:r>
              <a:rPr lang="en-US" altLang="zh-CN" sz="2400" b="1" dirty="0" err="1">
                <a:latin typeface="+mn-lt"/>
                <a:ea typeface="楷体" panose="02010609060101010101" pitchFamily="49" charset="-122"/>
              </a:rPr>
              <a:t>Rt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AC=BC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＝90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AP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平分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BAC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交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于点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，若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PC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4，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=14.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）则点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到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的距离为_______.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Group 15"/>
          <p:cNvGrpSpPr/>
          <p:nvPr/>
        </p:nvGrpSpPr>
        <p:grpSpPr bwMode="auto">
          <a:xfrm>
            <a:off x="7249923" y="1624808"/>
            <a:ext cx="685477" cy="787304"/>
            <a:chOff x="-109" y="-361"/>
            <a:chExt cx="1439" cy="1652"/>
          </a:xfrm>
        </p:grpSpPr>
        <p:sp>
          <p:nvSpPr>
            <p:cNvPr id="74767" name="Line 16"/>
            <p:cNvSpPr>
              <a:spLocks noChangeShapeType="1"/>
            </p:cNvSpPr>
            <p:nvPr/>
          </p:nvSpPr>
          <p:spPr bwMode="auto">
            <a:xfrm flipH="1" flipV="1">
              <a:off x="508" y="255"/>
              <a:ext cx="822" cy="1036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grpSp>
          <p:nvGrpSpPr>
            <p:cNvPr id="74768" name="Group 17"/>
            <p:cNvGrpSpPr/>
            <p:nvPr/>
          </p:nvGrpSpPr>
          <p:grpSpPr bwMode="auto">
            <a:xfrm>
              <a:off x="759" y="185"/>
              <a:ext cx="245" cy="419"/>
              <a:chOff x="70" y="-123"/>
              <a:chExt cx="245" cy="419"/>
            </a:xfrm>
          </p:grpSpPr>
          <p:sp>
            <p:nvSpPr>
              <p:cNvPr id="74769" name="Line 18"/>
              <p:cNvSpPr>
                <a:spLocks noChangeShapeType="1"/>
              </p:cNvSpPr>
              <p:nvPr/>
            </p:nvSpPr>
            <p:spPr bwMode="auto">
              <a:xfrm>
                <a:off x="70" y="-123"/>
                <a:ext cx="227" cy="22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74770" name="Line 19"/>
              <p:cNvSpPr>
                <a:spLocks noChangeShapeType="1"/>
              </p:cNvSpPr>
              <p:nvPr/>
            </p:nvSpPr>
            <p:spPr bwMode="auto">
              <a:xfrm flipH="1">
                <a:off x="90" y="70"/>
                <a:ext cx="225" cy="226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</p:grpSp>
        <p:sp>
          <p:nvSpPr>
            <p:cNvPr id="74771" name="Text Box 20"/>
            <p:cNvSpPr txBox="1">
              <a:spLocks noChangeArrowheads="1"/>
            </p:cNvSpPr>
            <p:nvPr/>
          </p:nvSpPr>
          <p:spPr bwMode="auto">
            <a:xfrm>
              <a:off x="-109" y="-361"/>
              <a:ext cx="662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b="1" i="1" dirty="0">
                  <a:latin typeface="+mn-lt"/>
                  <a:ea typeface="EU-B1X"/>
                  <a:cs typeface="EU-B1X"/>
                  <a:sym typeface="Arial" panose="020B0604020202020204" pitchFamily="34" charset="0"/>
                </a:rPr>
                <a:t>D</a:t>
              </a:r>
              <a:endParaRPr lang="zh-CN" altLang="en-US" b="1" i="1" dirty="0">
                <a:latin typeface="+mn-lt"/>
                <a:ea typeface="EU-B1X"/>
                <a:cs typeface="EU-B1X"/>
                <a:sym typeface="Arial" panose="020B0604020202020204" pitchFamily="34" charset="0"/>
              </a:endParaRPr>
            </a:p>
          </p:txBody>
        </p:sp>
      </p:grpSp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4718851" y="1987221"/>
            <a:ext cx="6492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+mn-lt"/>
                <a:ea typeface="黑体" panose="02010609060101010101" pitchFamily="2" charset="-122"/>
              </a:rPr>
              <a:t>4</a:t>
            </a:r>
            <a:endParaRPr lang="zh-CN" altLang="en-US" sz="2400" b="1" dirty="0">
              <a:solidFill>
                <a:srgbClr val="FF3300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7451" name="Text Box 43"/>
          <p:cNvSpPr txBox="1">
            <a:spLocks noChangeArrowheads="1"/>
          </p:cNvSpPr>
          <p:nvPr/>
        </p:nvSpPr>
        <p:spPr bwMode="auto">
          <a:xfrm>
            <a:off x="762582" y="3521833"/>
            <a:ext cx="5541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提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</a:rPr>
              <a:t>示：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存在一条垂线段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——构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造应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用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7" name="组合 2"/>
          <p:cNvGrpSpPr/>
          <p:nvPr/>
        </p:nvGrpSpPr>
        <p:grpSpPr bwMode="auto">
          <a:xfrm>
            <a:off x="-3350" y="26263"/>
            <a:ext cx="2006600" cy="393961"/>
            <a:chOff x="123" y="157"/>
            <a:chExt cx="3160" cy="620"/>
          </a:xfrm>
        </p:grpSpPr>
        <p:cxnSp>
          <p:nvCxnSpPr>
            <p:cNvPr id="2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pic>
        <p:nvPicPr>
          <p:cNvPr id="32" name="Picture 20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2" t="6828" r="14489"/>
          <a:stretch>
            <a:fillRect/>
          </a:stretch>
        </p:blipFill>
        <p:spPr bwMode="auto">
          <a:xfrm>
            <a:off x="128730" y="658595"/>
            <a:ext cx="684529" cy="689276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文本框 18"/>
          <p:cNvSpPr txBox="1">
            <a:spLocks noChangeArrowheads="1"/>
          </p:cNvSpPr>
          <p:nvPr/>
        </p:nvSpPr>
        <p:spPr bwMode="auto">
          <a:xfrm>
            <a:off x="470995" y="-22443"/>
            <a:ext cx="1473200" cy="477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latin typeface="+mn-lt"/>
                <a:cs typeface="Yuanti SC"/>
              </a:rPr>
              <a:t>巩固</a:t>
            </a:r>
            <a:r>
              <a:rPr lang="zh-CN" altLang="en-US" sz="2500" b="1" dirty="0" smtClean="0">
                <a:latin typeface="+mn-lt"/>
                <a:cs typeface="Yuanti SC"/>
              </a:rPr>
              <a:t>练习</a:t>
            </a:r>
            <a:endParaRPr lang="zh-CN" altLang="en-US" sz="2500" b="1" dirty="0">
              <a:latin typeface="+mn-lt"/>
              <a:cs typeface="Yuanti SC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1000"/>
                                        <p:tgtEl>
                                          <p:spTgt spid="17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29" grpId="0"/>
      <p:bldP spid="17451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538288" y="1298602"/>
            <a:ext cx="289534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100" b="1" dirty="0">
                <a:latin typeface="+mn-lt"/>
              </a:rPr>
              <a:t>1.</a:t>
            </a:r>
            <a:r>
              <a:rPr lang="zh-CN" altLang="en-US" sz="2100" b="1" dirty="0">
                <a:latin typeface="+mn-lt"/>
              </a:rPr>
              <a:t>应用角平分线性质：</a:t>
            </a:r>
            <a:endParaRPr lang="zh-CN" altLang="en-US" sz="2100" b="1" dirty="0">
              <a:latin typeface="+mn-lt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2024063" y="1781569"/>
            <a:ext cx="2790825" cy="41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存在</a:t>
            </a:r>
            <a:r>
              <a:rPr lang="zh-CN" altLang="en-US" sz="2100" b="1" dirty="0">
                <a:solidFill>
                  <a:srgbClr val="228B8B"/>
                </a:solidFill>
                <a:latin typeface="+mn-lt"/>
              </a:rPr>
              <a:t>角平分线</a:t>
            </a:r>
            <a:endParaRPr lang="zh-CN" altLang="en-US" sz="2100" b="1" dirty="0">
              <a:solidFill>
                <a:srgbClr val="228B8B"/>
              </a:solidFill>
              <a:latin typeface="+mn-lt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030413" y="2222894"/>
            <a:ext cx="2790825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涉及</a:t>
            </a:r>
            <a:r>
              <a:rPr lang="zh-CN" altLang="en-US" sz="2100" b="1" dirty="0">
                <a:solidFill>
                  <a:srgbClr val="228B8B"/>
                </a:solidFill>
                <a:latin typeface="+mn-lt"/>
                <a:sym typeface="Arial" panose="020B0604020202020204" pitchFamily="34" charset="0"/>
              </a:rPr>
              <a:t>距离问题</a:t>
            </a:r>
            <a:endParaRPr lang="zh-CN" altLang="en-US" sz="2100" b="1" dirty="0">
              <a:solidFill>
                <a:srgbClr val="228B8B"/>
              </a:solidFill>
              <a:latin typeface="+mn-lt"/>
              <a:sym typeface="Arial" panose="020B0604020202020204" pitchFamily="34" charset="0"/>
            </a:endParaRP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538288" y="2839324"/>
            <a:ext cx="2895344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latin typeface="+mn-lt"/>
              </a:rPr>
              <a:t>2</a:t>
            </a:r>
            <a:r>
              <a:rPr lang="en-US" altLang="zh-CN" sz="2100" b="1" dirty="0">
                <a:latin typeface="+mn-lt"/>
              </a:rPr>
              <a:t>.</a:t>
            </a:r>
            <a:r>
              <a:rPr lang="zh-CN" altLang="en-US" sz="2100" b="1" dirty="0">
                <a:latin typeface="+mn-lt"/>
              </a:rPr>
              <a:t>联系角平分线性质：</a:t>
            </a:r>
            <a:endParaRPr lang="zh-CN" altLang="en-US" sz="2100" b="1" dirty="0">
              <a:latin typeface="+mn-lt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2858656" y="3321130"/>
            <a:ext cx="982663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面积</a:t>
            </a:r>
            <a:endParaRPr lang="zh-CN" altLang="en-US" sz="100" b="1" dirty="0">
              <a:latin typeface="+mn-lt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2850545" y="3804524"/>
            <a:ext cx="98425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+mn-lt"/>
                <a:sym typeface="Arial" panose="020B0604020202020204" pitchFamily="34" charset="0"/>
              </a:rPr>
              <a:t>周长</a:t>
            </a:r>
            <a:endParaRPr lang="zh-CN" altLang="en-US" sz="2100" b="1" dirty="0">
              <a:solidFill>
                <a:srgbClr val="FF0000"/>
              </a:solidFill>
              <a:latin typeface="+mn-lt"/>
              <a:sym typeface="Arial" panose="020B0604020202020204" pitchFamily="34" charset="0"/>
            </a:endParaRPr>
          </a:p>
        </p:txBody>
      </p:sp>
      <p:sp>
        <p:nvSpPr>
          <p:cNvPr id="22539" name="AutoShape 11"/>
          <p:cNvSpPr/>
          <p:nvPr/>
        </p:nvSpPr>
        <p:spPr bwMode="auto">
          <a:xfrm>
            <a:off x="3759200" y="3353674"/>
            <a:ext cx="161925" cy="865188"/>
          </a:xfrm>
          <a:prstGeom prst="rightBrace">
            <a:avLst>
              <a:gd name="adj1" fmla="val 44304"/>
              <a:gd name="adj2" fmla="val 48981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100" b="1">
              <a:latin typeface="+mn-lt"/>
            </a:endParaRPr>
          </a:p>
        </p:txBody>
      </p:sp>
      <p:sp>
        <p:nvSpPr>
          <p:cNvPr id="22540" name="AutoShape 12"/>
          <p:cNvSpPr/>
          <p:nvPr/>
        </p:nvSpPr>
        <p:spPr bwMode="auto">
          <a:xfrm>
            <a:off x="3800475" y="1835544"/>
            <a:ext cx="177800" cy="711200"/>
          </a:xfrm>
          <a:prstGeom prst="rightBrace">
            <a:avLst>
              <a:gd name="adj1" fmla="val 33167"/>
              <a:gd name="adj2" fmla="val 48981"/>
            </a:avLst>
          </a:prstGeom>
          <a:noFill/>
          <a:ln w="38100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 sz="100" b="1">
              <a:latin typeface="+mn-lt"/>
            </a:endParaRPr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4056063" y="1980006"/>
            <a:ext cx="982662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sym typeface="Arial" panose="020B0604020202020204" pitchFamily="34" charset="0"/>
              </a:rPr>
              <a:t>条件</a:t>
            </a:r>
            <a:endParaRPr lang="zh-CN" altLang="en-US" sz="2100" b="1" dirty="0">
              <a:solidFill>
                <a:srgbClr val="0000FF"/>
              </a:solidFill>
              <a:latin typeface="+mn-lt"/>
              <a:sym typeface="Arial" panose="020B0604020202020204" pitchFamily="34" charset="0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4238624" y="3372724"/>
            <a:ext cx="407486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+mn-lt"/>
                <a:sym typeface="Arial" panose="020B0604020202020204" pitchFamily="34" charset="0"/>
              </a:rPr>
              <a:t>利用角平分线的性质所得到的等量关系进行转化求解</a:t>
            </a:r>
            <a:endParaRPr lang="zh-CN" altLang="en-US" sz="2100" b="1" dirty="0">
              <a:solidFill>
                <a:srgbClr val="0000FF"/>
              </a:solidFill>
              <a:latin typeface="+mn-lt"/>
              <a:sym typeface="Arial" panose="020B0604020202020204" pitchFamily="34" charset="0"/>
            </a:endParaRPr>
          </a:p>
        </p:txBody>
      </p:sp>
      <p:grpSp>
        <p:nvGrpSpPr>
          <p:cNvPr id="17" name="组合 2"/>
          <p:cNvGrpSpPr/>
          <p:nvPr/>
        </p:nvGrpSpPr>
        <p:grpSpPr bwMode="auto">
          <a:xfrm>
            <a:off x="-3350" y="-48081"/>
            <a:ext cx="2006600" cy="477837"/>
            <a:chOff x="123" y="40"/>
            <a:chExt cx="3160" cy="752"/>
          </a:xfrm>
        </p:grpSpPr>
        <p:cxnSp>
          <p:nvCxnSpPr>
            <p:cNvPr id="1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52450" y="466724"/>
            <a:ext cx="8286750" cy="4057651"/>
            <a:chOff x="552450" y="466725"/>
            <a:chExt cx="8286750" cy="4057650"/>
          </a:xfrm>
        </p:grpSpPr>
        <p:sp>
          <p:nvSpPr>
            <p:cNvPr id="22" name="剪去同侧角的矩形 21"/>
            <p:cNvSpPr/>
            <p:nvPr/>
          </p:nvSpPr>
          <p:spPr>
            <a:xfrm>
              <a:off x="552450" y="790575"/>
              <a:ext cx="8286750" cy="3733800"/>
            </a:xfrm>
            <a:prstGeom prst="snip2SameRect">
              <a:avLst/>
            </a:prstGeom>
            <a:grpFill/>
            <a:ln>
              <a:solidFill>
                <a:srgbClr val="008080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3347864" y="466725"/>
              <a:ext cx="2440363" cy="647699"/>
              <a:chOff x="3131762" y="248416"/>
              <a:chExt cx="2440363" cy="647699"/>
            </a:xfrm>
          </p:grpSpPr>
          <p:sp>
            <p:nvSpPr>
              <p:cNvPr id="24" name="圆角矩形 23"/>
              <p:cNvSpPr/>
              <p:nvPr/>
            </p:nvSpPr>
            <p:spPr>
              <a:xfrm>
                <a:off x="3343275" y="334907"/>
                <a:ext cx="2228850" cy="474718"/>
              </a:xfrm>
              <a:prstGeom prst="roundRect">
                <a:avLst/>
              </a:prstGeom>
              <a:solidFill>
                <a:srgbClr val="BECE37">
                  <a:lumMod val="20000"/>
                  <a:lumOff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24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+mn-lt"/>
                    <a:ea typeface="黑体" panose="02010609060101010101" pitchFamily="2" charset="-122"/>
                  </a:rPr>
                  <a:t>  归纳总结</a:t>
                </a:r>
                <a:endParaRPr kumimoji="0" lang="zh-CN" altLang="en-US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+mn-lt"/>
                  <a:ea typeface="黑体" panose="02010609060101010101" pitchFamily="2" charset="-122"/>
                </a:endParaRPr>
              </a:p>
            </p:txBody>
          </p:sp>
          <p:pic>
            <p:nvPicPr>
              <p:cNvPr id="25" name="图片 24"/>
              <p:cNvPicPr>
                <a:picLocks noChangeAspect="1"/>
              </p:cNvPicPr>
              <p:nvPr/>
            </p:nvPicPr>
            <p:blipFill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3860" t="22977" r="30278" b="33898"/>
              <a:stretch>
                <a:fillRect/>
              </a:stretch>
            </p:blipFill>
            <p:spPr>
              <a:xfrm>
                <a:off x="3131762" y="248416"/>
                <a:ext cx="687763" cy="647699"/>
              </a:xfrm>
              <a:prstGeom prst="roundRect">
                <a:avLst/>
              </a:prstGeom>
            </p:spPr>
          </p:pic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  <p:bldP spid="22535" grpId="0"/>
      <p:bldP spid="22537" grpId="0"/>
      <p:bldP spid="22538" grpId="0"/>
      <p:bldP spid="22539" grpId="0" bldLvl="0" animBg="1"/>
      <p:bldP spid="22540" grpId="0" bldLvl="0" animBg="1"/>
      <p:bldP spid="22541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内容占位符 2"/>
          <p:cNvSpPr txBox="1"/>
          <p:nvPr/>
        </p:nvSpPr>
        <p:spPr bwMode="auto">
          <a:xfrm>
            <a:off x="1890454" y="846775"/>
            <a:ext cx="6358490" cy="128329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2800" b="1">
                <a:latin typeface="+mn-lt"/>
                <a:ea typeface="楷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en-US" altLang="zh-CN" noProof="1" smtClean="0">
                <a:solidFill>
                  <a:srgbClr val="FF0000"/>
                </a:solidFill>
                <a:sym typeface="+mn-ea"/>
              </a:rPr>
              <a:t>3. </a:t>
            </a:r>
            <a:r>
              <a:rPr lang="zh-CN" altLang="en-US" noProof="1" smtClean="0">
                <a:sym typeface="+mn-ea"/>
              </a:rPr>
              <a:t>熟</a:t>
            </a:r>
            <a:r>
              <a:rPr lang="zh-CN" altLang="en-US" noProof="1">
                <a:sym typeface="+mn-ea"/>
              </a:rPr>
              <a:t>练地运用</a:t>
            </a:r>
            <a:r>
              <a:rPr lang="zh-CN" altLang="en-US" noProof="1">
                <a:solidFill>
                  <a:srgbClr val="FF0000"/>
                </a:solidFill>
                <a:sym typeface="+mn-ea"/>
              </a:rPr>
              <a:t>角平分线的性质</a:t>
            </a:r>
            <a:r>
              <a:rPr lang="zh-CN" altLang="en-US" noProof="1">
                <a:sym typeface="+mn-ea"/>
              </a:rPr>
              <a:t>解决实际问题</a:t>
            </a:r>
            <a:r>
              <a:rPr lang="en-US" altLang="zh-CN" noProof="1">
                <a:sym typeface="+mn-ea"/>
              </a:rPr>
              <a:t>. </a:t>
            </a:r>
            <a:endParaRPr lang="zh-CN" altLang="zh-CN" noProof="1">
              <a:sym typeface="+mn-ea"/>
            </a:endParaRPr>
          </a:p>
        </p:txBody>
      </p:sp>
      <p:sp>
        <p:nvSpPr>
          <p:cNvPr id="33796" name="矩形 11"/>
          <p:cNvSpPr>
            <a:spLocks noChangeArrowheads="1"/>
          </p:cNvSpPr>
          <p:nvPr/>
        </p:nvSpPr>
        <p:spPr bwMode="auto">
          <a:xfrm>
            <a:off x="1307841" y="3588112"/>
            <a:ext cx="6211261" cy="81537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1. 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学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会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角平分线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的画法</a:t>
            </a:r>
            <a:r>
              <a:rPr lang="en-US" altLang="zh-CN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.</a:t>
            </a:r>
            <a:endParaRPr lang="en-US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3797" name="矩形 2"/>
          <p:cNvSpPr>
            <a:spLocks noChangeArrowheads="1"/>
          </p:cNvSpPr>
          <p:nvPr/>
        </p:nvSpPr>
        <p:spPr bwMode="auto">
          <a:xfrm>
            <a:off x="1707891" y="2448475"/>
            <a:ext cx="6289384" cy="65684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</a:rPr>
              <a:t>2. </a:t>
            </a:r>
            <a:r>
              <a:rPr lang="zh-CN" altLang="en-US" sz="2800" b="1" dirty="0" smtClean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探</a:t>
            </a:r>
            <a:r>
              <a:rPr lang="zh-CN" altLang="en-US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究并认知</a:t>
            </a: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角平分线的性质</a:t>
            </a:r>
            <a:r>
              <a:rPr lang="en-US" altLang="zh-CN" sz="2800" b="1" dirty="0">
                <a:latin typeface="+mn-lt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pitchFamily="34" charset="-122"/>
              </a:rPr>
              <a:t>.</a:t>
            </a:r>
            <a:endParaRPr lang="zh-CN" altLang="zh-CN" sz="2800" b="1" dirty="0">
              <a:latin typeface="+mn-lt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755" y="-16545"/>
            <a:ext cx="2006600" cy="477838"/>
            <a:chOff x="26755" y="-16545"/>
            <a:chExt cx="2006600" cy="477838"/>
          </a:xfrm>
        </p:grpSpPr>
        <p:cxnSp>
          <p:nvCxnSpPr>
            <p:cNvPr id="15" name="直线连接符 14"/>
            <p:cNvCxnSpPr/>
            <p:nvPr/>
          </p:nvCxnSpPr>
          <p:spPr>
            <a:xfrm>
              <a:off x="26755" y="421605"/>
              <a:ext cx="200660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9398" name="文本框 18"/>
            <p:cNvSpPr txBox="1">
              <a:spLocks noChangeArrowheads="1"/>
            </p:cNvSpPr>
            <p:nvPr/>
          </p:nvSpPr>
          <p:spPr bwMode="auto">
            <a:xfrm>
              <a:off x="552450" y="-16545"/>
              <a:ext cx="1466850" cy="47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素养目标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57163" y="58068"/>
              <a:ext cx="360362" cy="319087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43152" y="620865"/>
            <a:ext cx="8068336" cy="3907036"/>
            <a:chOff x="-4300" y="275737"/>
            <a:chExt cx="8068336" cy="3907036"/>
          </a:xfrm>
        </p:grpSpPr>
        <p:grpSp>
          <p:nvGrpSpPr>
            <p:cNvPr id="14" name="组合 14"/>
            <p:cNvGrpSpPr/>
            <p:nvPr/>
          </p:nvGrpSpPr>
          <p:grpSpPr>
            <a:xfrm>
              <a:off x="-4300" y="427113"/>
              <a:ext cx="8068054" cy="3745028"/>
              <a:chOff x="284" y="-313"/>
              <a:chExt cx="14335" cy="7760"/>
            </a:xfrm>
          </p:grpSpPr>
          <p:sp>
            <p:nvSpPr>
              <p:cNvPr id="20" name="直接箭头连接符 19"/>
              <p:cNvSpPr/>
              <p:nvPr/>
            </p:nvSpPr>
            <p:spPr>
              <a:xfrm flipV="1">
                <a:off x="284" y="7447"/>
                <a:ext cx="13041" cy="0"/>
              </a:xfrm>
              <a:prstGeom prst="straightConnector1">
                <a:avLst/>
              </a:prstGeom>
              <a:ln w="50800">
                <a:solidFill>
                  <a:schemeClr val="tx2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21" name="肘形连接符 20"/>
              <p:cNvSpPr/>
              <p:nvPr/>
            </p:nvSpPr>
            <p:spPr>
              <a:xfrm rot="5400000" flipH="1" flipV="1">
                <a:off x="11555" y="2126"/>
                <a:ext cx="5504" cy="625"/>
              </a:xfrm>
              <a:prstGeom prst="bentConnector3">
                <a:avLst>
                  <a:gd name="adj1" fmla="val 45707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6" name="直接连接符 15"/>
            <p:cNvCxnSpPr/>
            <p:nvPr/>
          </p:nvCxnSpPr>
          <p:spPr bwMode="auto">
            <a:xfrm flipV="1">
              <a:off x="7301728" y="3056908"/>
              <a:ext cx="0" cy="1125865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 bwMode="auto">
            <a:xfrm>
              <a:off x="7273119" y="3056908"/>
              <a:ext cx="442131" cy="0"/>
            </a:xfrm>
            <a:prstGeom prst="line">
              <a:avLst/>
            </a:prstGeom>
            <a:ln w="57150">
              <a:solidFill>
                <a:srgbClr val="1F49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箭头连接符 18"/>
            <p:cNvCxnSpPr/>
            <p:nvPr/>
          </p:nvCxnSpPr>
          <p:spPr>
            <a:xfrm flipV="1">
              <a:off x="8064036" y="275737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33796" grpId="0" animBg="1"/>
      <p:bldP spid="3379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62" name="TextBox 2"/>
          <p:cNvSpPr txBox="1">
            <a:spLocks noChangeArrowheads="1"/>
          </p:cNvSpPr>
          <p:nvPr/>
        </p:nvSpPr>
        <p:spPr bwMode="auto">
          <a:xfrm>
            <a:off x="346075" y="499815"/>
            <a:ext cx="8451850" cy="1477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ctr" hangingPunct="0">
              <a:lnSpc>
                <a:spcPct val="125000"/>
              </a:lnSpc>
            </a:pP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如图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=90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M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的中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点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DM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</a:rPr>
              <a:t>ADC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且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ADC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=110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</a:rPr>
              <a:t>则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</a:rPr>
              <a:t>MAB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=（　　）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  <a:p>
            <a:pPr eaLnBrk="0" fontAlgn="ctr" hangingPunct="0">
              <a:lnSpc>
                <a:spcPct val="125000"/>
              </a:lnSpc>
            </a:pPr>
            <a:r>
              <a:rPr lang="zh-CN" altLang="zh-CN" sz="2400" b="1" dirty="0">
                <a:latin typeface="+mn-lt"/>
                <a:ea typeface="楷体" panose="02010609060101010101" pitchFamily="49" charset="-122"/>
              </a:rPr>
              <a:t>A．30°	B．35°	C．45°	D．60°</a:t>
            </a:r>
            <a:endParaRPr lang="zh-CN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472828" y="1035808"/>
            <a:ext cx="511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</a:rPr>
              <a:t>B</a:t>
            </a:r>
            <a:endParaRPr lang="en-US" altLang="zh-CN" sz="2400" b="1" dirty="0">
              <a:solidFill>
                <a:srgbClr val="FF0000"/>
              </a:solidFill>
              <a:latin typeface="+mn-lt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8866" name="文本框 6"/>
              <p:cNvSpPr txBox="1">
                <a:spLocks noChangeArrowheads="1"/>
              </p:cNvSpPr>
              <p:nvPr/>
            </p:nvSpPr>
            <p:spPr bwMode="auto">
              <a:xfrm>
                <a:off x="420197" y="2057668"/>
                <a:ext cx="7453947" cy="28980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400" b="1" dirty="0" smtClean="0">
                    <a:solidFill>
                      <a:srgbClr val="0000FF"/>
                    </a:solidFill>
                    <a:latin typeface="黑体" panose="02010609060101010101" pitchFamily="2" charset="-122"/>
                    <a:ea typeface="黑体" panose="02010609060101010101" pitchFamily="2" charset="-122"/>
                  </a:rPr>
                  <a:t>解析：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作</a:t>
                </a:r>
                <a:r>
                  <a:rPr lang="zh-CN" altLang="en-US" sz="2400" b="1" i="1" dirty="0">
                    <a:latin typeface="+mn-lt"/>
                    <a:ea typeface="仿宋" panose="02010609060101010101" pitchFamily="49" charset="-122"/>
                  </a:rPr>
                  <a:t>MN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⊥</a:t>
                </a:r>
                <a:r>
                  <a:rPr lang="zh-CN" altLang="en-US" sz="2400" b="1" i="1" dirty="0">
                    <a:latin typeface="+mn-lt"/>
                    <a:ea typeface="仿宋" panose="02010609060101010101" pitchFamily="49" charset="-122"/>
                  </a:rPr>
                  <a:t>AD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于</a:t>
                </a:r>
                <a:r>
                  <a:rPr lang="zh-CN" altLang="en-US" sz="2400" b="1" i="1" dirty="0" smtClean="0">
                    <a:latin typeface="+mn-lt"/>
                    <a:ea typeface="仿宋" panose="02010609060101010101" pitchFamily="49" charset="-122"/>
                  </a:rPr>
                  <a:t>N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，∵∠</a:t>
                </a:r>
                <a:r>
                  <a:rPr lang="zh-CN" altLang="en-US" sz="2400" b="1" i="1" dirty="0">
                    <a:latin typeface="+mn-lt"/>
                    <a:ea typeface="仿宋" panose="02010609060101010101" pitchFamily="49" charset="-122"/>
                  </a:rPr>
                  <a:t>B=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∠</a:t>
                </a:r>
                <a:r>
                  <a:rPr lang="zh-CN" altLang="en-US" sz="2400" b="1" i="1" dirty="0">
                    <a:latin typeface="+mn-lt"/>
                    <a:ea typeface="仿宋" panose="02010609060101010101" pitchFamily="49" charset="-122"/>
                  </a:rPr>
                  <a:t>C=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90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°，∴</a:t>
                </a:r>
                <a:r>
                  <a:rPr lang="zh-CN" altLang="en-US" sz="2400" b="1" i="1" dirty="0">
                    <a:latin typeface="+mn-lt"/>
                    <a:ea typeface="仿宋" panose="02010609060101010101" pitchFamily="49" charset="-122"/>
                  </a:rPr>
                  <a:t>AB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∥</a:t>
                </a:r>
                <a:r>
                  <a:rPr lang="zh-CN" altLang="en-US" sz="2400" b="1" i="1" dirty="0" smtClean="0">
                    <a:latin typeface="+mn-lt"/>
                    <a:ea typeface="仿宋" panose="02010609060101010101" pitchFamily="49" charset="-122"/>
                  </a:rPr>
                  <a:t>CD，</a:t>
                </a:r>
                <a:endParaRPr lang="zh-CN" altLang="en-US" sz="2400" b="1" i="1" dirty="0">
                  <a:latin typeface="+mn-lt"/>
                  <a:ea typeface="仿宋" panose="02010609060101010101" pitchFamily="49" charset="-122"/>
                </a:endParaRPr>
              </a:p>
              <a:p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∴∠</a:t>
                </a:r>
                <a:r>
                  <a:rPr lang="zh-CN" altLang="en-US" sz="2400" b="1" i="1" dirty="0">
                    <a:latin typeface="+mn-lt"/>
                    <a:ea typeface="仿宋" panose="02010609060101010101" pitchFamily="49" charset="-122"/>
                  </a:rPr>
                  <a:t>DAB=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180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°</a:t>
                </a:r>
                <a:r>
                  <a:rPr lang="en-US" altLang="zh-CN" sz="2400" b="1" dirty="0" smtClean="0">
                    <a:latin typeface="+mn-lt"/>
                    <a:ea typeface="仿宋" panose="02010609060101010101" pitchFamily="49" charset="-122"/>
                  </a:rPr>
                  <a:t>–</a:t>
                </a:r>
                <a:r>
                  <a:rPr lang="zh-CN" altLang="en-US" sz="2400" b="1" i="1" dirty="0" smtClean="0">
                    <a:latin typeface="+mn-lt"/>
                    <a:ea typeface="仿宋" panose="02010609060101010101" pitchFamily="49" charset="-122"/>
                  </a:rPr>
                  <a:t>∠</a:t>
                </a:r>
                <a:r>
                  <a:rPr lang="zh-CN" altLang="en-US" sz="2400" b="1" i="1" dirty="0">
                    <a:latin typeface="+mn-lt"/>
                    <a:ea typeface="仿宋" panose="02010609060101010101" pitchFamily="49" charset="-122"/>
                  </a:rPr>
                  <a:t>ADC=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70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°</a:t>
                </a:r>
                <a:r>
                  <a:rPr lang="en-US" altLang="zh-CN" sz="2400" b="1" dirty="0" smtClean="0">
                    <a:latin typeface="+mn-lt"/>
                    <a:ea typeface="仿宋" panose="02010609060101010101" pitchFamily="49" charset="-122"/>
                  </a:rPr>
                  <a:t>.</a:t>
                </a:r>
                <a:endParaRPr lang="zh-CN" altLang="en-US" sz="2400" b="1" dirty="0">
                  <a:latin typeface="+mn-lt"/>
                  <a:ea typeface="仿宋" panose="02010609060101010101" pitchFamily="49" charset="-122"/>
                </a:endParaRPr>
              </a:p>
              <a:p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∵</a:t>
                </a:r>
                <a:r>
                  <a:rPr lang="zh-CN" altLang="en-US" sz="2400" b="1" i="1" dirty="0">
                    <a:latin typeface="+mn-lt"/>
                    <a:ea typeface="仿宋" panose="02010609060101010101" pitchFamily="49" charset="-122"/>
                  </a:rPr>
                  <a:t>DM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平分∠</a:t>
                </a:r>
                <a:r>
                  <a:rPr lang="zh-CN" altLang="en-US" sz="2400" b="1" i="1" dirty="0" smtClean="0">
                    <a:latin typeface="+mn-lt"/>
                    <a:ea typeface="仿宋" panose="02010609060101010101" pitchFamily="49" charset="-122"/>
                  </a:rPr>
                  <a:t>ADC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，</a:t>
                </a:r>
                <a:r>
                  <a:rPr lang="zh-CN" altLang="en-US" sz="2400" b="1" i="1" dirty="0" smtClean="0">
                    <a:latin typeface="+mn-lt"/>
                    <a:ea typeface="仿宋" panose="02010609060101010101" pitchFamily="49" charset="-122"/>
                  </a:rPr>
                  <a:t>MN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⊥</a:t>
                </a:r>
                <a:r>
                  <a:rPr lang="zh-CN" altLang="en-US" sz="2400" b="1" i="1" dirty="0" smtClean="0">
                    <a:latin typeface="+mn-lt"/>
                    <a:ea typeface="仿宋" panose="02010609060101010101" pitchFamily="49" charset="-122"/>
                  </a:rPr>
                  <a:t>AD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，</a:t>
                </a:r>
                <a:r>
                  <a:rPr lang="zh-CN" altLang="en-US" sz="2400" b="1" i="1" dirty="0" smtClean="0">
                    <a:latin typeface="+mn-lt"/>
                    <a:ea typeface="仿宋" panose="02010609060101010101" pitchFamily="49" charset="-122"/>
                  </a:rPr>
                  <a:t>MC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⊥</a:t>
                </a:r>
                <a:r>
                  <a:rPr lang="zh-CN" altLang="en-US" sz="2400" b="1" i="1" dirty="0" smtClean="0">
                    <a:latin typeface="+mn-lt"/>
                    <a:ea typeface="仿宋" panose="02010609060101010101" pitchFamily="49" charset="-122"/>
                  </a:rPr>
                  <a:t>CD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，</a:t>
                </a:r>
                <a:endParaRPr lang="zh-CN" altLang="en-US" sz="2400" b="1" dirty="0">
                  <a:latin typeface="+mn-lt"/>
                  <a:ea typeface="仿宋" panose="02010609060101010101" pitchFamily="49" charset="-122"/>
                </a:endParaRPr>
              </a:p>
              <a:p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∴</a:t>
                </a:r>
                <a:r>
                  <a:rPr lang="zh-CN" altLang="en-US" sz="2400" b="1" i="1" dirty="0" smtClean="0">
                    <a:latin typeface="+mn-lt"/>
                    <a:ea typeface="仿宋" panose="02010609060101010101" pitchFamily="49" charset="-122"/>
                  </a:rPr>
                  <a:t>MN=MC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，∵</a:t>
                </a:r>
                <a:r>
                  <a:rPr lang="zh-CN" altLang="en-US" sz="2400" b="1" i="1" dirty="0">
                    <a:latin typeface="+mn-lt"/>
                    <a:ea typeface="仿宋" panose="02010609060101010101" pitchFamily="49" charset="-122"/>
                  </a:rPr>
                  <a:t>M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是</a:t>
                </a:r>
                <a:r>
                  <a:rPr lang="zh-CN" altLang="en-US" sz="2400" b="1" i="1" dirty="0">
                    <a:latin typeface="+mn-lt"/>
                    <a:ea typeface="仿宋" panose="02010609060101010101" pitchFamily="49" charset="-122"/>
                  </a:rPr>
                  <a:t>BC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的中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点，</a:t>
                </a:r>
                <a:endParaRPr lang="zh-CN" altLang="en-US" sz="2400" b="1" dirty="0">
                  <a:latin typeface="+mn-lt"/>
                  <a:ea typeface="仿宋" panose="02010609060101010101" pitchFamily="49" charset="-122"/>
                </a:endParaRPr>
              </a:p>
              <a:p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∴</a:t>
                </a:r>
                <a:r>
                  <a:rPr lang="zh-CN" altLang="en-US" sz="2400" b="1" i="1" dirty="0" smtClean="0">
                    <a:latin typeface="+mn-lt"/>
                    <a:ea typeface="仿宋" panose="02010609060101010101" pitchFamily="49" charset="-122"/>
                  </a:rPr>
                  <a:t>MC=MB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，∴</a:t>
                </a:r>
                <a:r>
                  <a:rPr lang="zh-CN" altLang="en-US" sz="2400" b="1" i="1" dirty="0" smtClean="0">
                    <a:latin typeface="+mn-lt"/>
                    <a:ea typeface="仿宋" panose="02010609060101010101" pitchFamily="49" charset="-122"/>
                  </a:rPr>
                  <a:t>MN=MB，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又</a:t>
                </a:r>
                <a:r>
                  <a:rPr lang="zh-CN" altLang="en-US" sz="2400" b="1" i="1" dirty="0">
                    <a:latin typeface="+mn-lt"/>
                    <a:ea typeface="仿宋" panose="02010609060101010101" pitchFamily="49" charset="-122"/>
                  </a:rPr>
                  <a:t>MN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⊥</a:t>
                </a:r>
                <a:r>
                  <a:rPr lang="zh-CN" altLang="en-US" sz="2400" b="1" i="1" dirty="0" smtClean="0">
                    <a:latin typeface="+mn-lt"/>
                    <a:ea typeface="仿宋" panose="02010609060101010101" pitchFamily="49" charset="-122"/>
                  </a:rPr>
                  <a:t>AD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，</a:t>
                </a:r>
                <a:r>
                  <a:rPr lang="zh-CN" altLang="en-US" sz="2400" b="1" i="1" dirty="0" smtClean="0">
                    <a:latin typeface="+mn-lt"/>
                    <a:ea typeface="仿宋" panose="02010609060101010101" pitchFamily="49" charset="-122"/>
                  </a:rPr>
                  <a:t>MB</a:t>
                </a:r>
                <a:r>
                  <a:rPr lang="zh-CN" altLang="en-US" sz="2400" b="1" dirty="0">
                    <a:latin typeface="+mn-lt"/>
                    <a:ea typeface="仿宋" panose="02010609060101010101" pitchFamily="49" charset="-122"/>
                  </a:rPr>
                  <a:t>⊥</a:t>
                </a:r>
                <a:r>
                  <a:rPr lang="zh-CN" altLang="en-US" sz="2400" b="1" i="1" dirty="0" smtClean="0">
                    <a:latin typeface="+mn-lt"/>
                    <a:ea typeface="仿宋" panose="02010609060101010101" pitchFamily="49" charset="-122"/>
                  </a:rPr>
                  <a:t>AB</a:t>
                </a:r>
                <a:r>
                  <a:rPr lang="zh-CN" altLang="en-US" sz="2400" b="1" dirty="0" smtClean="0">
                    <a:latin typeface="+mn-lt"/>
                    <a:ea typeface="仿宋" panose="02010609060101010101" pitchFamily="49" charset="-122"/>
                  </a:rPr>
                  <a:t>，</a:t>
                </a:r>
                <a:endParaRPr lang="zh-CN" altLang="en-US" sz="2400" b="1" dirty="0">
                  <a:latin typeface="+mn-lt"/>
                  <a:ea typeface="仿宋" panose="02010609060101010101" pitchFamily="49" charset="-122"/>
                </a:endParaRPr>
              </a:p>
              <a:p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∴∠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MAB=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1" i="1" dirty="0" smtClean="0">
                            <a:solidFill>
                              <a:srgbClr val="FF0000"/>
                            </a:solidFill>
                            <a:latin typeface="Cambria Math" panose="02040503050406030204"/>
                            <a:ea typeface="仿宋" panose="02010609060101010101" pitchFamily="49" charset="-122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+mn-lt"/>
                            <a:ea typeface="仿宋" panose="02010609060101010101" pitchFamily="49" charset="-122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400" b="1" i="0" dirty="0" smtClean="0">
                            <a:solidFill>
                              <a:srgbClr val="FF0000"/>
                            </a:solidFill>
                            <a:latin typeface="+mn-lt"/>
                            <a:ea typeface="仿宋" panose="02010609060101010101" pitchFamily="49" charset="-122"/>
                          </a:rPr>
                          <m:t>2</m:t>
                        </m:r>
                      </m:den>
                    </m:f>
                    <m:r>
                      <a:rPr lang="zh-CN" altLang="en-US" sz="2400" b="1" i="1" dirty="0" smtClean="0">
                        <a:solidFill>
                          <a:srgbClr val="FF0000"/>
                        </a:solidFill>
                        <a:latin typeface="Cambria Math" panose="02040503050406030204"/>
                        <a:ea typeface="仿宋" panose="02010609060101010101" pitchFamily="49" charset="-122"/>
                      </a:rPr>
                      <m:t> </m:t>
                    </m:r>
                  </m:oMath>
                </a14:m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∠</a:t>
                </a:r>
                <a:r>
                  <a:rPr lang="zh-CN" altLang="en-US" sz="2400" b="1" i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DAB=</a:t>
                </a:r>
                <a:r>
                  <a:rPr lang="zh-CN" altLang="en-US" sz="2400" b="1" dirty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35</a:t>
                </a:r>
                <a:r>
                  <a:rPr lang="zh-CN" altLang="en-US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°</a:t>
                </a:r>
                <a:r>
                  <a:rPr lang="en-US" altLang="zh-CN" sz="2400" b="1" dirty="0" smtClean="0">
                    <a:solidFill>
                      <a:srgbClr val="FF0000"/>
                    </a:solidFill>
                    <a:latin typeface="+mn-lt"/>
                    <a:ea typeface="仿宋" panose="02010609060101010101" pitchFamily="49" charset="-122"/>
                  </a:rPr>
                  <a:t>.</a:t>
                </a:r>
                <a:endParaRPr lang="zh-CN" altLang="en-US" sz="2400" b="1" dirty="0">
                  <a:solidFill>
                    <a:srgbClr val="FF0000"/>
                  </a:solidFill>
                  <a:latin typeface="+mn-lt"/>
                  <a:ea typeface="仿宋" panose="02010609060101010101" pitchFamily="49" charset="-122"/>
                </a:endParaRPr>
              </a:p>
            </p:txBody>
          </p:sp>
        </mc:Choice>
        <mc:Fallback>
          <p:sp>
            <p:nvSpPr>
              <p:cNvPr id="78866" name="文本框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20197" y="2057668"/>
                <a:ext cx="7453947" cy="2898037"/>
              </a:xfrm>
              <a:prstGeom prst="rect">
                <a:avLst/>
              </a:prstGeom>
              <a:blipFill rotWithShape="1">
                <a:blip r:embed="rId1"/>
                <a:stretch>
                  <a:fillRect l="-6" t="-9" r="2" b="6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7373" y="1000649"/>
            <a:ext cx="1292603" cy="1416533"/>
          </a:xfrm>
          <a:prstGeom prst="rect">
            <a:avLst/>
          </a:prstGeom>
        </p:spPr>
      </p:pic>
      <p:grpSp>
        <p:nvGrpSpPr>
          <p:cNvPr id="22" name="Group 15"/>
          <p:cNvGrpSpPr/>
          <p:nvPr/>
        </p:nvGrpSpPr>
        <p:grpSpPr bwMode="auto">
          <a:xfrm rot="20513851">
            <a:off x="7484259" y="1233449"/>
            <a:ext cx="580201" cy="577612"/>
            <a:chOff x="124" y="43"/>
            <a:chExt cx="1218" cy="1212"/>
          </a:xfrm>
        </p:grpSpPr>
        <p:sp>
          <p:nvSpPr>
            <p:cNvPr id="23" name="Line 16"/>
            <p:cNvSpPr>
              <a:spLocks noChangeShapeType="1"/>
            </p:cNvSpPr>
            <p:nvPr/>
          </p:nvSpPr>
          <p:spPr bwMode="auto">
            <a:xfrm flipH="1" flipV="1">
              <a:off x="823" y="702"/>
              <a:ext cx="519" cy="553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b="1">
                <a:latin typeface="+mn-lt"/>
              </a:endParaRPr>
            </a:p>
          </p:txBody>
        </p:sp>
        <p:grpSp>
          <p:nvGrpSpPr>
            <p:cNvPr id="24" name="Group 17"/>
            <p:cNvGrpSpPr/>
            <p:nvPr/>
          </p:nvGrpSpPr>
          <p:grpSpPr bwMode="auto">
            <a:xfrm>
              <a:off x="955" y="449"/>
              <a:ext cx="157" cy="293"/>
              <a:chOff x="266" y="141"/>
              <a:chExt cx="157" cy="293"/>
            </a:xfrm>
          </p:grpSpPr>
          <p:sp>
            <p:nvSpPr>
              <p:cNvPr id="26" name="Line 18"/>
              <p:cNvSpPr>
                <a:spLocks noChangeShapeType="1"/>
              </p:cNvSpPr>
              <p:nvPr/>
            </p:nvSpPr>
            <p:spPr bwMode="auto">
              <a:xfrm>
                <a:off x="266" y="141"/>
                <a:ext cx="157" cy="18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  <p:sp>
            <p:nvSpPr>
              <p:cNvPr id="27" name="Line 19"/>
              <p:cNvSpPr>
                <a:spLocks noChangeShapeType="1"/>
              </p:cNvSpPr>
              <p:nvPr/>
            </p:nvSpPr>
            <p:spPr bwMode="auto">
              <a:xfrm flipH="1">
                <a:off x="267" y="333"/>
                <a:ext cx="149" cy="10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b="1">
                  <a:latin typeface="+mn-lt"/>
                </a:endParaRPr>
              </a:p>
            </p:txBody>
          </p:sp>
        </p:grpSp>
        <p:sp>
          <p:nvSpPr>
            <p:cNvPr id="25" name="Text Box 20"/>
            <p:cNvSpPr txBox="1">
              <a:spLocks noChangeArrowheads="1"/>
            </p:cNvSpPr>
            <p:nvPr/>
          </p:nvSpPr>
          <p:spPr bwMode="auto">
            <a:xfrm>
              <a:off x="124" y="43"/>
              <a:ext cx="662" cy="7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b="1" i="1" dirty="0" smtClean="0">
                  <a:latin typeface="+mn-lt"/>
                  <a:ea typeface="EU-B1X"/>
                  <a:cs typeface="EU-B1X"/>
                  <a:sym typeface="Arial" panose="020B0604020202020204" pitchFamily="34" charset="0"/>
                </a:rPr>
                <a:t>N</a:t>
              </a:r>
              <a:endParaRPr lang="zh-CN" altLang="en-US" b="1" i="1" dirty="0">
                <a:latin typeface="+mn-lt"/>
                <a:ea typeface="EU-B1X"/>
                <a:cs typeface="EU-B1X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-6562" y="-41716"/>
            <a:ext cx="2023745" cy="476885"/>
            <a:chOff x="3" y="-51"/>
            <a:chExt cx="3187" cy="751"/>
          </a:xfrm>
        </p:grpSpPr>
        <p:cxnSp>
          <p:nvCxnSpPr>
            <p:cNvPr id="29" name="直线连接符 14"/>
            <p:cNvCxnSpPr/>
            <p:nvPr/>
          </p:nvCxnSpPr>
          <p:spPr>
            <a:xfrm>
              <a:off x="3" y="665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15"/>
            <p:cNvSpPr txBox="1"/>
            <p:nvPr/>
          </p:nvSpPr>
          <p:spPr>
            <a:xfrm>
              <a:off x="870" y="-51"/>
              <a:ext cx="2320" cy="7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eaLnBrk="0" hangingPunct="0"/>
              <a:r>
                <a:rPr lang="zh-CN" altLang="en-US" sz="2500" b="1">
                  <a:latin typeface="宋体" panose="02010600030101010101" pitchFamily="2" charset="-122"/>
                </a:rPr>
                <a:t>链接</a:t>
              </a:r>
              <a:r>
                <a:rPr lang="zh-CN" altLang="en-US" sz="2500" b="1" dirty="0" smtClean="0">
                  <a:latin typeface="宋体" panose="02010600030101010101" pitchFamily="2" charset="-122"/>
                </a:rPr>
                <a:t>中考</a:t>
              </a:r>
              <a:endParaRPr lang="zh-CN" altLang="en-US" sz="2500" b="1" dirty="0">
                <a:latin typeface="宋体" panose="02010600030101010101" pitchFamily="2" charset="-122"/>
              </a:endParaRPr>
            </a:p>
          </p:txBody>
        </p:sp>
        <p:sp>
          <p:nvSpPr>
            <p:cNvPr id="31" name="Freeform 74"/>
            <p:cNvSpPr>
              <a:spLocks noChangeAspect="1" noEditPoints="1"/>
            </p:cNvSpPr>
            <p:nvPr/>
          </p:nvSpPr>
          <p:spPr bwMode="auto">
            <a:xfrm>
              <a:off x="248" y="93"/>
              <a:ext cx="568" cy="503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8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8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8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8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8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8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8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8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8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88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8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88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2"/>
          <p:cNvSpPr txBox="1">
            <a:spLocks noChangeArrowheads="1"/>
          </p:cNvSpPr>
          <p:nvPr/>
        </p:nvSpPr>
        <p:spPr bwMode="auto">
          <a:xfrm>
            <a:off x="454476" y="2992091"/>
            <a:ext cx="6145847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△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C=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90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°，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平分∠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，且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BC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=8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BD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=5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点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到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的距离是 </a:t>
            </a:r>
            <a:r>
              <a:rPr lang="zh-CN" altLang="en-US" sz="2400" b="1" u="sng" dirty="0">
                <a:latin typeface="+mn-lt"/>
                <a:ea typeface="楷体" panose="02010609060101010101" pitchFamily="49" charset="-122"/>
              </a:rPr>
              <a:t>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79874" name="组合 67"/>
          <p:cNvGrpSpPr/>
          <p:nvPr/>
        </p:nvGrpSpPr>
        <p:grpSpPr bwMode="auto">
          <a:xfrm>
            <a:off x="5907145" y="2922635"/>
            <a:ext cx="2969970" cy="1774825"/>
            <a:chOff x="3786188" y="3509318"/>
            <a:chExt cx="5245787" cy="3132259"/>
          </a:xfrm>
        </p:grpSpPr>
        <p:sp>
          <p:nvSpPr>
            <p:cNvPr id="79875" name="Freeform 3"/>
            <p:cNvSpPr>
              <a:spLocks noChangeArrowheads="1"/>
            </p:cNvSpPr>
            <p:nvPr/>
          </p:nvSpPr>
          <p:spPr bwMode="auto">
            <a:xfrm>
              <a:off x="6735763" y="3862338"/>
              <a:ext cx="515937" cy="517525"/>
            </a:xfrm>
            <a:custGeom>
              <a:avLst/>
              <a:gdLst>
                <a:gd name="T0" fmla="*/ 325 w 325"/>
                <a:gd name="T1" fmla="*/ 186 h 326"/>
                <a:gd name="T2" fmla="*/ 139 w 325"/>
                <a:gd name="T3" fmla="*/ 326 h 326"/>
                <a:gd name="T4" fmla="*/ 0 w 325"/>
                <a:gd name="T5" fmla="*/ 139 h 326"/>
                <a:gd name="T6" fmla="*/ 186 w 325"/>
                <a:gd name="T7" fmla="*/ 0 h 326"/>
                <a:gd name="T8" fmla="*/ 325 w 325"/>
                <a:gd name="T9" fmla="*/ 18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5" h="326">
                  <a:moveTo>
                    <a:pt x="325" y="186"/>
                  </a:moveTo>
                  <a:lnTo>
                    <a:pt x="139" y="326"/>
                  </a:lnTo>
                  <a:lnTo>
                    <a:pt x="0" y="139"/>
                  </a:lnTo>
                  <a:lnTo>
                    <a:pt x="186" y="0"/>
                  </a:lnTo>
                  <a:lnTo>
                    <a:pt x="325" y="186"/>
                  </a:lnTo>
                  <a:close/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76" name="Line 4"/>
            <p:cNvSpPr>
              <a:spLocks noChangeShapeType="1"/>
            </p:cNvSpPr>
            <p:nvPr/>
          </p:nvSpPr>
          <p:spPr bwMode="auto">
            <a:xfrm flipV="1">
              <a:off x="3786188" y="6176913"/>
              <a:ext cx="4914900" cy="25400"/>
            </a:xfrm>
            <a:prstGeom prst="line">
              <a:avLst/>
            </a:prstGeom>
            <a:noFill/>
            <a:ln w="49213">
              <a:solidFill>
                <a:srgbClr val="01010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77" name="Line 5"/>
            <p:cNvSpPr>
              <a:spLocks noChangeShapeType="1"/>
            </p:cNvSpPr>
            <p:nvPr/>
          </p:nvSpPr>
          <p:spPr bwMode="auto">
            <a:xfrm flipH="1">
              <a:off x="3786188" y="3719438"/>
              <a:ext cx="3132889" cy="2482773"/>
            </a:xfrm>
            <a:prstGeom prst="line">
              <a:avLst/>
            </a:prstGeom>
            <a:noFill/>
            <a:ln w="49213">
              <a:solidFill>
                <a:srgbClr val="01010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78" name="Line 6"/>
            <p:cNvSpPr>
              <a:spLocks noChangeShapeType="1"/>
            </p:cNvSpPr>
            <p:nvPr/>
          </p:nvSpPr>
          <p:spPr bwMode="auto">
            <a:xfrm flipH="1" flipV="1">
              <a:off x="6853475" y="3716916"/>
              <a:ext cx="1787218" cy="2507147"/>
            </a:xfrm>
            <a:prstGeom prst="line">
              <a:avLst/>
            </a:prstGeom>
            <a:noFill/>
            <a:ln w="49213">
              <a:solidFill>
                <a:srgbClr val="01010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79" name="Line 7"/>
            <p:cNvSpPr>
              <a:spLocks noChangeShapeType="1"/>
            </p:cNvSpPr>
            <p:nvPr/>
          </p:nvSpPr>
          <p:spPr bwMode="auto">
            <a:xfrm flipH="1">
              <a:off x="3786188" y="4858286"/>
              <a:ext cx="3915901" cy="1343925"/>
            </a:xfrm>
            <a:prstGeom prst="line">
              <a:avLst/>
            </a:prstGeom>
            <a:noFill/>
            <a:ln w="49213">
              <a:solidFill>
                <a:srgbClr val="01010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80" name="Rectangle 9"/>
            <p:cNvSpPr>
              <a:spLocks noChangeArrowheads="1"/>
            </p:cNvSpPr>
            <p:nvPr/>
          </p:nvSpPr>
          <p:spPr bwMode="auto">
            <a:xfrm>
              <a:off x="3910013" y="6153101"/>
              <a:ext cx="269178" cy="488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A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9881" name="Rectangle 11"/>
            <p:cNvSpPr>
              <a:spLocks noChangeArrowheads="1"/>
            </p:cNvSpPr>
            <p:nvPr/>
          </p:nvSpPr>
          <p:spPr bwMode="auto">
            <a:xfrm>
              <a:off x="8762796" y="6127702"/>
              <a:ext cx="269179" cy="488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b="1" i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B</a:t>
              </a:r>
              <a:endParaRPr lang="en-US" altLang="zh-CN" b="1" i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9882" name="Rectangle 13"/>
            <p:cNvSpPr>
              <a:spLocks noChangeArrowheads="1"/>
            </p:cNvSpPr>
            <p:nvPr/>
          </p:nvSpPr>
          <p:spPr bwMode="auto">
            <a:xfrm>
              <a:off x="7104063" y="3509318"/>
              <a:ext cx="269178" cy="488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9883" name="Rectangle 15"/>
            <p:cNvSpPr>
              <a:spLocks noChangeArrowheads="1"/>
            </p:cNvSpPr>
            <p:nvPr/>
          </p:nvSpPr>
          <p:spPr bwMode="auto">
            <a:xfrm>
              <a:off x="7925631" y="4491639"/>
              <a:ext cx="291610" cy="4884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b="1" i="1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D</a:t>
              </a:r>
              <a:endParaRPr lang="en-US" altLang="zh-CN" b="1" i="1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endParaRPr>
            </a:p>
          </p:txBody>
        </p:sp>
        <p:sp>
          <p:nvSpPr>
            <p:cNvPr id="79884" name="Line 24"/>
            <p:cNvSpPr>
              <a:spLocks noChangeShapeType="1"/>
            </p:cNvSpPr>
            <p:nvPr/>
          </p:nvSpPr>
          <p:spPr bwMode="auto">
            <a:xfrm>
              <a:off x="6702350" y="3943576"/>
              <a:ext cx="152400" cy="2286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85" name="Line 25"/>
            <p:cNvSpPr>
              <a:spLocks noChangeShapeType="1"/>
            </p:cNvSpPr>
            <p:nvPr/>
          </p:nvSpPr>
          <p:spPr bwMode="auto">
            <a:xfrm flipH="1">
              <a:off x="6821500" y="4002525"/>
              <a:ext cx="304800" cy="2286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7" name="TextBox 66"/>
          <p:cNvSpPr txBox="1">
            <a:spLocks noChangeArrowheads="1"/>
          </p:cNvSpPr>
          <p:nvPr/>
        </p:nvSpPr>
        <p:spPr bwMode="auto">
          <a:xfrm flipH="1">
            <a:off x="1137537" y="4140049"/>
            <a:ext cx="83304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3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9887" name="Group 20"/>
          <p:cNvGrpSpPr/>
          <p:nvPr/>
        </p:nvGrpSpPr>
        <p:grpSpPr bwMode="auto">
          <a:xfrm>
            <a:off x="8103736" y="3683560"/>
            <a:ext cx="147638" cy="793750"/>
            <a:chOff x="4896" y="1936"/>
            <a:chExt cx="124" cy="757"/>
          </a:xfrm>
        </p:grpSpPr>
        <p:sp>
          <p:nvSpPr>
            <p:cNvPr id="79888" name="Line 21"/>
            <p:cNvSpPr>
              <a:spLocks noChangeShapeType="1"/>
            </p:cNvSpPr>
            <p:nvPr/>
          </p:nvSpPr>
          <p:spPr bwMode="auto">
            <a:xfrm flipH="1">
              <a:off x="4896" y="1936"/>
              <a:ext cx="2" cy="757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89" name="Line 22"/>
            <p:cNvSpPr>
              <a:spLocks noChangeShapeType="1"/>
            </p:cNvSpPr>
            <p:nvPr/>
          </p:nvSpPr>
          <p:spPr bwMode="auto">
            <a:xfrm>
              <a:off x="4896" y="2517"/>
              <a:ext cx="107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890" name="Line 23"/>
            <p:cNvSpPr>
              <a:spLocks noChangeShapeType="1"/>
            </p:cNvSpPr>
            <p:nvPr/>
          </p:nvSpPr>
          <p:spPr bwMode="auto">
            <a:xfrm>
              <a:off x="5012" y="2497"/>
              <a:ext cx="8" cy="18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9891" name="Text Box 19"/>
          <p:cNvSpPr txBox="1">
            <a:spLocks noChangeArrowheads="1"/>
          </p:cNvSpPr>
          <p:nvPr/>
        </p:nvSpPr>
        <p:spPr bwMode="auto">
          <a:xfrm>
            <a:off x="7943933" y="4475592"/>
            <a:ext cx="3429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Times New Roman" panose="02020603050405020304" pitchFamily="18" charset="0"/>
                <a:ea typeface="黑体" panose="02010609060101010101" pitchFamily="2" charset="-122"/>
              </a:rPr>
              <a:t>E</a:t>
            </a:r>
            <a:endParaRPr lang="en-US" altLang="zh-CN" b="1" i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79893" name="Text Box 3"/>
          <p:cNvSpPr txBox="1">
            <a:spLocks noChangeArrowheads="1"/>
          </p:cNvSpPr>
          <p:nvPr/>
        </p:nvSpPr>
        <p:spPr bwMode="auto">
          <a:xfrm>
            <a:off x="414988" y="1158809"/>
            <a:ext cx="568774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 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图，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DE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DF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BG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足分别是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DE =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DF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 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EDB=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60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°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，则 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EBF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</a:rPr>
              <a:t>   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度，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=</a:t>
            </a:r>
            <a:r>
              <a:rPr lang="en-US" altLang="zh-CN" sz="2400" b="1" u="sng" dirty="0">
                <a:latin typeface="+mn-lt"/>
                <a:ea typeface="楷体" panose="02010609060101010101" pitchFamily="49" charset="-122"/>
              </a:rPr>
              <a:t>             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131" name="Text Box 5"/>
          <p:cNvSpPr txBox="1">
            <a:spLocks noChangeArrowheads="1"/>
          </p:cNvSpPr>
          <p:nvPr/>
        </p:nvSpPr>
        <p:spPr bwMode="auto">
          <a:xfrm>
            <a:off x="1629267" y="2342071"/>
            <a:ext cx="6826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60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32" name="Text Box 6"/>
          <p:cNvSpPr txBox="1">
            <a:spLocks noChangeArrowheads="1"/>
          </p:cNvSpPr>
          <p:nvPr/>
        </p:nvSpPr>
        <p:spPr bwMode="auto">
          <a:xfrm>
            <a:off x="3527400" y="2347316"/>
            <a:ext cx="6810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</a:rPr>
              <a:t>BF</a:t>
            </a:r>
            <a:endParaRPr lang="en-US" altLang="zh-CN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9896" name="组合 99"/>
          <p:cNvGrpSpPr/>
          <p:nvPr/>
        </p:nvGrpSpPr>
        <p:grpSpPr bwMode="auto">
          <a:xfrm>
            <a:off x="6113064" y="869912"/>
            <a:ext cx="2625725" cy="2257425"/>
            <a:chOff x="4582616" y="644003"/>
            <a:chExt cx="4093840" cy="3295876"/>
          </a:xfrm>
        </p:grpSpPr>
        <p:grpSp>
          <p:nvGrpSpPr>
            <p:cNvPr id="79897" name="组合 75"/>
            <p:cNvGrpSpPr/>
            <p:nvPr/>
          </p:nvGrpSpPr>
          <p:grpSpPr bwMode="auto">
            <a:xfrm>
              <a:off x="4582616" y="1052736"/>
              <a:ext cx="3733800" cy="2671761"/>
              <a:chOff x="4427984" y="1421160"/>
              <a:chExt cx="3733800" cy="2671761"/>
            </a:xfrm>
          </p:grpSpPr>
          <p:grpSp>
            <p:nvGrpSpPr>
              <p:cNvPr id="79898" name="Group 36"/>
              <p:cNvGrpSpPr/>
              <p:nvPr/>
            </p:nvGrpSpPr>
            <p:grpSpPr bwMode="auto">
              <a:xfrm>
                <a:off x="4427984" y="1421160"/>
                <a:ext cx="3733800" cy="2671761"/>
                <a:chOff x="2880" y="1296"/>
                <a:chExt cx="2352" cy="1683"/>
              </a:xfrm>
            </p:grpSpPr>
            <p:sp>
              <p:nvSpPr>
                <p:cNvPr id="79899" name="Line 26"/>
                <p:cNvSpPr>
                  <a:spLocks noChangeShapeType="1"/>
                </p:cNvSpPr>
                <p:nvPr/>
              </p:nvSpPr>
              <p:spPr bwMode="auto">
                <a:xfrm>
                  <a:off x="4416" y="1584"/>
                  <a:ext cx="48" cy="9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9900" name="Line 27"/>
                <p:cNvSpPr>
                  <a:spLocks noChangeShapeType="1"/>
                </p:cNvSpPr>
                <p:nvPr/>
              </p:nvSpPr>
              <p:spPr bwMode="auto">
                <a:xfrm flipV="1">
                  <a:off x="4464" y="1632"/>
                  <a:ext cx="96" cy="4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79901" name="Group 35"/>
                <p:cNvGrpSpPr/>
                <p:nvPr/>
              </p:nvGrpSpPr>
              <p:grpSpPr bwMode="auto">
                <a:xfrm>
                  <a:off x="2880" y="1296"/>
                  <a:ext cx="2352" cy="1683"/>
                  <a:chOff x="2880" y="1296"/>
                  <a:chExt cx="2352" cy="1683"/>
                </a:xfrm>
              </p:grpSpPr>
              <p:sp>
                <p:nvSpPr>
                  <p:cNvPr id="79902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20" y="1296"/>
                    <a:ext cx="1872" cy="96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03" name="Line 17"/>
                  <p:cNvSpPr>
                    <a:spLocks noChangeShapeType="1"/>
                  </p:cNvSpPr>
                  <p:nvPr/>
                </p:nvSpPr>
                <p:spPr bwMode="auto">
                  <a:xfrm>
                    <a:off x="3120" y="2256"/>
                    <a:ext cx="2112" cy="576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04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120" y="2016"/>
                    <a:ext cx="2064" cy="24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05" name="Line 1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616" y="2048"/>
                    <a:ext cx="192" cy="62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06" name="Line 20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512" y="1536"/>
                    <a:ext cx="288" cy="528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07" name="Line 28"/>
                  <p:cNvSpPr>
                    <a:spLocks noChangeShapeType="1"/>
                  </p:cNvSpPr>
                  <p:nvPr/>
                </p:nvSpPr>
                <p:spPr bwMode="auto">
                  <a:xfrm rot="20713265" flipV="1">
                    <a:off x="4496" y="2523"/>
                    <a:ext cx="79" cy="12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79908" name="Group 34"/>
                  <p:cNvGrpSpPr/>
                  <p:nvPr/>
                </p:nvGrpSpPr>
                <p:grpSpPr bwMode="auto">
                  <a:xfrm>
                    <a:off x="2880" y="1296"/>
                    <a:ext cx="2256" cy="1683"/>
                    <a:chOff x="2880" y="1296"/>
                    <a:chExt cx="2256" cy="1683"/>
                  </a:xfrm>
                </p:grpSpPr>
                <p:sp>
                  <p:nvSpPr>
                    <p:cNvPr id="79909" name="Text Box 21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224" y="1296"/>
                      <a:ext cx="288" cy="3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3810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b="1" i="1">
                          <a:latin typeface="Times New Roman" panose="02020603050405020304" pitchFamily="18" charset="0"/>
                        </a:rPr>
                        <a:t>E</a:t>
                      </a:r>
                      <a:endParaRPr lang="en-US" altLang="zh-CN" b="1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79910" name="Text Box 2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2880" y="2112"/>
                      <a:ext cx="384" cy="3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3810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b="1" i="1">
                          <a:latin typeface="Times New Roman" panose="02020603050405020304" pitchFamily="18" charset="0"/>
                        </a:rPr>
                        <a:t>B</a:t>
                      </a:r>
                      <a:endParaRPr lang="en-US" altLang="zh-CN" b="1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79911" name="Text Box 23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752" y="2016"/>
                      <a:ext cx="384" cy="3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3810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b="1" i="1">
                          <a:latin typeface="Times New Roman" panose="02020603050405020304" pitchFamily="18" charset="0"/>
                        </a:rPr>
                        <a:t>D</a:t>
                      </a:r>
                      <a:endParaRPr lang="en-US" altLang="zh-CN" b="1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79912" name="Text Box 24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4416" y="2640"/>
                      <a:ext cx="384" cy="33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38100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>
                      <a:spAutoFit/>
                    </a:bodyPr>
                    <a:lstStyle/>
                    <a:p>
                      <a:pPr>
                        <a:spcBef>
                          <a:spcPct val="50000"/>
                        </a:spcBef>
                      </a:pPr>
                      <a:r>
                        <a:rPr lang="en-US" altLang="zh-CN" b="1" i="1">
                          <a:latin typeface="Times New Roman" panose="02020603050405020304" pitchFamily="18" charset="0"/>
                        </a:rPr>
                        <a:t>F</a:t>
                      </a:r>
                      <a:endParaRPr lang="en-US" altLang="zh-CN" b="1" i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grpSp>
                  <p:nvGrpSpPr>
                    <p:cNvPr id="79913" name="Group 30"/>
                    <p:cNvGrpSpPr/>
                    <p:nvPr/>
                  </p:nvGrpSpPr>
                  <p:grpSpPr bwMode="auto">
                    <a:xfrm>
                      <a:off x="3084" y="2016"/>
                      <a:ext cx="612" cy="536"/>
                      <a:chOff x="2844" y="2064"/>
                      <a:chExt cx="612" cy="536"/>
                    </a:xfrm>
                  </p:grpSpPr>
                  <p:graphicFrame>
                    <p:nvGraphicFramePr>
                      <p:cNvPr id="79914" name="Object 26"/>
                      <p:cNvGraphicFramePr/>
                      <p:nvPr/>
                    </p:nvGraphicFramePr>
                    <p:xfrm>
                      <a:off x="2844" y="2092"/>
                      <a:ext cx="72" cy="136"/>
                    </p:xfrm>
                    <a:graphic>
                      <a:graphicData uri="http://schemas.openxmlformats.org/presentationml/2006/ole">
                        <mc:AlternateContent xmlns:mc="http://schemas.openxmlformats.org/markup-compatibility/2006">
                          <mc:Choice xmlns:v="urn:schemas-microsoft-com:vml" Requires="v">
                            <p:oleObj spid="_x0000_s80058" name="" r:id="rId1" imgW="114935" imgH="217170" progId="">
                              <p:embed/>
                            </p:oleObj>
                          </mc:Choice>
                          <mc:Fallback>
                            <p:oleObj name="" r:id="rId1" imgW="114935" imgH="217170" progId="">
                              <p:embed/>
                              <p:pic>
                                <p:nvPicPr>
                                  <p:cNvPr id="0" name="Object 26"/>
                                  <p:cNvPicPr>
                                    <a:picLocks noChangeArrowheads="1"/>
                                  </p:cNvPicPr>
                                  <p:nvPr/>
                                </p:nvPicPr>
                                <p:blipFill>
                                  <a:blip r:embed="rId2">
                                    <a:extLst>
                                      <a:ext uri="{28A0092B-C50C-407E-A947-70E740481C1C}">
                                        <a14:useLocalDpi xmlns:a14="http://schemas.microsoft.com/office/drawing/2010/main" val="0"/>
                                      </a:ext>
                                    </a:extLst>
                                  </a:blip>
                                  <a:srcRect/>
                                  <a:stretch>
                                    <a:fillRect/>
                                  </a:stretch>
                                </p:blipFill>
                                <p:spPr bwMode="auto">
                                  <a:xfrm>
                                    <a:off x="2844" y="2092"/>
                                    <a:ext cx="72" cy="136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  <a:ln>
                                    <a:noFill/>
                                  </a:ln>
                                  <a:extLst>
                                    <a:ext uri="{909E8E84-426E-40DD-AFC4-6F175D3DCCD1}">
                                      <a14:hiddenFill xmlns:a14="http://schemas.microsoft.com/office/drawing/2010/main">
                                        <a:solidFill>
                                          <a:srgbClr val="FFFFFF"/>
                                        </a:solidFill>
                                      </a14:hiddenFill>
                                    </a:ext>
                                    <a:ext uri="{91240B29-F687-4F45-9708-019B960494DF}">
                                      <a14:hiddenLine xmlns:a14="http://schemas.microsoft.com/office/drawing/2010/main" w="38100">
                                        <a:solidFill>
                                          <a:srgbClr val="000000"/>
                                        </a:solidFill>
                                        <a:miter lim="800000"/>
                                        <a:headEnd/>
                                        <a:tailEnd/>
                                      </a14:hiddenLine>
                                    </a:ext>
                                  </a:extLst>
                                </p:spPr>
                              </p:pic>
                            </p:oleObj>
                          </mc:Fallback>
                        </mc:AlternateContent>
                      </a:graphicData>
                    </a:graphic>
                  </p:graphicFrame>
                  <p:sp>
                    <p:nvSpPr>
                      <p:cNvPr id="79915" name="Text Box 3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168" y="2064"/>
                        <a:ext cx="288" cy="3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</a:pPr>
                        <a:endParaRPr lang="zh-CN" altLang="zh-CN" b="1" i="1">
                          <a:solidFill>
                            <a:srgbClr val="FF66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  <p:sp>
                    <p:nvSpPr>
                      <p:cNvPr id="79916" name="Text Box 33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168" y="2256"/>
                        <a:ext cx="192" cy="34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>
                        <a:spAutoFit/>
                      </a:bodyPr>
                      <a:lstStyle/>
                      <a:p>
                        <a:pPr>
                          <a:spcBef>
                            <a:spcPct val="50000"/>
                          </a:spcBef>
                        </a:pPr>
                        <a:endParaRPr lang="zh-CN" altLang="zh-CN" b="1" i="1">
                          <a:solidFill>
                            <a:srgbClr val="FF66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p:txBody>
                  </p:sp>
                </p:grpSp>
              </p:grpSp>
            </p:grpSp>
          </p:grpSp>
          <p:cxnSp>
            <p:nvCxnSpPr>
              <p:cNvPr id="79917" name="直接连接符 77"/>
              <p:cNvCxnSpPr>
                <a:cxnSpLocks noChangeShapeType="1"/>
              </p:cNvCxnSpPr>
              <p:nvPr/>
            </p:nvCxnSpPr>
            <p:spPr bwMode="auto">
              <a:xfrm>
                <a:off x="7092281" y="3384892"/>
                <a:ext cx="131291" cy="44108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79918" name="Text Box 21"/>
            <p:cNvSpPr txBox="1">
              <a:spLocks noChangeArrowheads="1"/>
            </p:cNvSpPr>
            <p:nvPr/>
          </p:nvSpPr>
          <p:spPr bwMode="auto">
            <a:xfrm>
              <a:off x="7643192" y="644003"/>
              <a:ext cx="457200" cy="537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919" name="Text Box 21"/>
            <p:cNvSpPr txBox="1">
              <a:spLocks noChangeArrowheads="1"/>
            </p:cNvSpPr>
            <p:nvPr/>
          </p:nvSpPr>
          <p:spPr bwMode="auto">
            <a:xfrm>
              <a:off x="8219256" y="1963688"/>
              <a:ext cx="457200" cy="537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C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920" name="Text Box 21"/>
            <p:cNvSpPr txBox="1">
              <a:spLocks noChangeArrowheads="1"/>
            </p:cNvSpPr>
            <p:nvPr/>
          </p:nvSpPr>
          <p:spPr bwMode="auto">
            <a:xfrm>
              <a:off x="8184448" y="3401962"/>
              <a:ext cx="457200" cy="537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G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9921" name="组合 2"/>
          <p:cNvGrpSpPr/>
          <p:nvPr/>
        </p:nvGrpSpPr>
        <p:grpSpPr bwMode="auto">
          <a:xfrm>
            <a:off x="2392" y="-39660"/>
            <a:ext cx="2006600" cy="476924"/>
            <a:chOff x="263" y="162"/>
            <a:chExt cx="3160" cy="753"/>
          </a:xfrm>
        </p:grpSpPr>
        <p:sp>
          <p:nvSpPr>
            <p:cNvPr id="79922" name="文本框 20"/>
            <p:cNvSpPr txBox="1">
              <a:spLocks noChangeArrowheads="1"/>
            </p:cNvSpPr>
            <p:nvPr/>
          </p:nvSpPr>
          <p:spPr bwMode="auto">
            <a:xfrm>
              <a:off x="831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79923" name="组合 1"/>
            <p:cNvGrpSpPr/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20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Freeform 74"/>
              <p:cNvSpPr>
                <a:spLocks noChangeAspect="1" noEditPoints="1"/>
              </p:cNvSpPr>
              <p:nvPr/>
            </p:nvSpPr>
            <p:spPr bwMode="auto">
              <a:xfrm>
                <a:off x="274" y="211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9926" name="组合 7"/>
          <p:cNvGrpSpPr/>
          <p:nvPr/>
        </p:nvGrpSpPr>
        <p:grpSpPr bwMode="auto">
          <a:xfrm>
            <a:off x="3254691" y="518823"/>
            <a:ext cx="2480310" cy="523234"/>
            <a:chOff x="5083" y="1100"/>
            <a:chExt cx="3905" cy="826"/>
          </a:xfrm>
        </p:grpSpPr>
        <p:grpSp>
          <p:nvGrpSpPr>
            <p:cNvPr id="79927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6" name="缺角矩形 25"/>
              <p:cNvSpPr/>
              <p:nvPr/>
            </p:nvSpPr>
            <p:spPr>
              <a:xfrm rot="3000000">
                <a:off x="4021629" y="597168"/>
                <a:ext cx="418737" cy="418763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4478866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8" name="缺角矩形 27"/>
              <p:cNvSpPr/>
              <p:nvPr/>
            </p:nvSpPr>
            <p:spPr>
              <a:xfrm rot="3000000">
                <a:off x="4936102" y="597168"/>
                <a:ext cx="418737" cy="418763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3564392" y="597167"/>
                <a:ext cx="418737" cy="418764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5393339" y="597167"/>
                <a:ext cx="418737" cy="418764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79933" name="TextBox 15"/>
            <p:cNvSpPr txBox="1">
              <a:spLocks noChangeArrowheads="1"/>
            </p:cNvSpPr>
            <p:nvPr/>
          </p:nvSpPr>
          <p:spPr bwMode="auto">
            <a:xfrm>
              <a:off x="5083" y="1100"/>
              <a:ext cx="3905" cy="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基础巩固题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31" grpId="0"/>
      <p:bldP spid="51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extBox 59"/>
          <p:cNvSpPr txBox="1">
            <a:spLocks noChangeArrowheads="1"/>
          </p:cNvSpPr>
          <p:nvPr/>
        </p:nvSpPr>
        <p:spPr bwMode="auto">
          <a:xfrm>
            <a:off x="538520" y="596571"/>
            <a:ext cx="825873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尺规作图作一个已知角的平分线的示意图如图所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示，则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能说明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AOC=∠BOC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的依据是（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）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SSS          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ASA  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AAS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   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AutoNum type="alphaUcPeriod"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角平分线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上的点到角两边的距离相等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81922" name="组合 78"/>
          <p:cNvGrpSpPr/>
          <p:nvPr/>
        </p:nvGrpSpPr>
        <p:grpSpPr bwMode="auto">
          <a:xfrm>
            <a:off x="5649912" y="1073943"/>
            <a:ext cx="3494088" cy="2582863"/>
            <a:chOff x="4378325" y="1844675"/>
            <a:chExt cx="4657725" cy="3443774"/>
          </a:xfrm>
        </p:grpSpPr>
        <p:sp>
          <p:nvSpPr>
            <p:cNvPr id="81923" name="Freeform 4" descr="1"/>
            <p:cNvSpPr>
              <a:spLocks noChangeArrowheads="1"/>
            </p:cNvSpPr>
            <p:nvPr/>
          </p:nvSpPr>
          <p:spPr bwMode="auto">
            <a:xfrm>
              <a:off x="4987925" y="2363788"/>
              <a:ext cx="3733800" cy="2438400"/>
            </a:xfrm>
            <a:custGeom>
              <a:avLst/>
              <a:gdLst>
                <a:gd name="T0" fmla="*/ 0 w 2352"/>
                <a:gd name="T1" fmla="*/ 1536 h 1536"/>
                <a:gd name="T2" fmla="*/ 2352 w 2352"/>
                <a:gd name="T3" fmla="*/ 1536 h 1536"/>
                <a:gd name="T4" fmla="*/ 384 w 2352"/>
                <a:gd name="T5" fmla="*/ 0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52" h="1536">
                  <a:moveTo>
                    <a:pt x="0" y="1536"/>
                  </a:moveTo>
                  <a:lnTo>
                    <a:pt x="2352" y="1536"/>
                  </a:lnTo>
                  <a:lnTo>
                    <a:pt x="384" y="0"/>
                  </a:lnTo>
                </a:path>
              </a:pathLst>
            </a:cu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24" name="Rectangle 5" descr="1"/>
            <p:cNvSpPr>
              <a:spLocks noChangeArrowheads="1"/>
            </p:cNvSpPr>
            <p:nvPr/>
          </p:nvSpPr>
          <p:spPr bwMode="auto">
            <a:xfrm>
              <a:off x="5292725" y="1844675"/>
              <a:ext cx="685800" cy="4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latin typeface="Times New Roman" panose="02020603050405020304" pitchFamily="18" charset="0"/>
                </a:rPr>
                <a:t>A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925" name="Rectangle 6" descr="1"/>
            <p:cNvSpPr>
              <a:spLocks noChangeArrowheads="1"/>
            </p:cNvSpPr>
            <p:nvPr/>
          </p:nvSpPr>
          <p:spPr bwMode="auto">
            <a:xfrm>
              <a:off x="4530725" y="4587875"/>
              <a:ext cx="685800" cy="4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b="1" i="1">
                  <a:latin typeface="Times New Roman" panose="02020603050405020304" pitchFamily="18" charset="0"/>
                </a:rPr>
                <a:t>B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926" name="Arc 10"/>
            <p:cNvSpPr>
              <a:spLocks noChangeAspect="1" noChangeArrowheads="1"/>
            </p:cNvSpPr>
            <p:nvPr/>
          </p:nvSpPr>
          <p:spPr bwMode="auto">
            <a:xfrm>
              <a:off x="5905500" y="2743200"/>
              <a:ext cx="2819400" cy="2473325"/>
            </a:xfrm>
            <a:custGeom>
              <a:avLst/>
              <a:gdLst>
                <a:gd name="T0" fmla="*/ 234 w 21600"/>
                <a:gd name="T1" fmla="*/ 18947 h 18948"/>
                <a:gd name="T2" fmla="*/ 0 w 21600"/>
                <a:gd name="T3" fmla="*/ 15777 h 18948"/>
                <a:gd name="T4" fmla="*/ 6847 w 21600"/>
                <a:gd name="T5" fmla="*/ 0 h 18948"/>
                <a:gd name="T6" fmla="*/ 234 w 21600"/>
                <a:gd name="T7" fmla="*/ 18947 h 18948"/>
                <a:gd name="T8" fmla="*/ 0 w 21600"/>
                <a:gd name="T9" fmla="*/ 15777 h 18948"/>
                <a:gd name="T10" fmla="*/ 6847 w 21600"/>
                <a:gd name="T11" fmla="*/ 0 h 18948"/>
                <a:gd name="T12" fmla="*/ 21600 w 21600"/>
                <a:gd name="T13" fmla="*/ 15777 h 18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18948" fill="none">
                  <a:moveTo>
                    <a:pt x="234" y="18947"/>
                  </a:moveTo>
                  <a:cubicBezTo>
                    <a:pt x="78" y="17898"/>
                    <a:pt x="0" y="16838"/>
                    <a:pt x="0" y="15777"/>
                  </a:cubicBezTo>
                  <a:cubicBezTo>
                    <a:pt x="-1" y="9796"/>
                    <a:pt x="2479" y="4084"/>
                    <a:pt x="6847" y="0"/>
                  </a:cubicBezTo>
                </a:path>
                <a:path w="21600" h="18948" stroke="0">
                  <a:moveTo>
                    <a:pt x="234" y="18947"/>
                  </a:moveTo>
                  <a:cubicBezTo>
                    <a:pt x="78" y="17898"/>
                    <a:pt x="0" y="16838"/>
                    <a:pt x="0" y="15777"/>
                  </a:cubicBezTo>
                  <a:cubicBezTo>
                    <a:pt x="-1" y="9796"/>
                    <a:pt x="2479" y="4084"/>
                    <a:pt x="6847" y="0"/>
                  </a:cubicBezTo>
                  <a:lnTo>
                    <a:pt x="21600" y="15777"/>
                  </a:lnTo>
                  <a:close/>
                </a:path>
              </a:pathLst>
            </a:custGeom>
            <a:noFill/>
            <a:ln w="38100">
              <a:solidFill>
                <a:srgbClr val="00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1927" name="Group 11"/>
            <p:cNvGrpSpPr/>
            <p:nvPr/>
          </p:nvGrpSpPr>
          <p:grpSpPr bwMode="auto">
            <a:xfrm>
              <a:off x="6264274" y="2600325"/>
              <a:ext cx="514350" cy="525462"/>
              <a:chOff x="4394" y="1022"/>
              <a:chExt cx="324" cy="331"/>
            </a:xfrm>
          </p:grpSpPr>
          <p:sp>
            <p:nvSpPr>
              <p:cNvPr id="81928" name="Oval 12"/>
              <p:cNvSpPr>
                <a:spLocks noChangeAspect="1" noChangeArrowheads="1"/>
              </p:cNvSpPr>
              <p:nvPr/>
            </p:nvSpPr>
            <p:spPr bwMode="auto">
              <a:xfrm>
                <a:off x="4503" y="1296"/>
                <a:ext cx="57" cy="5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rgbClr val="990099"/>
                </a:solidFill>
                <a:round/>
              </a:ln>
            </p:spPr>
            <p:txBody>
              <a:bodyPr/>
              <a:lstStyle/>
              <a:p>
                <a:endParaRPr lang="zh-CN" altLang="en-US" sz="100" b="1" i="1"/>
              </a:p>
            </p:txBody>
          </p:sp>
          <p:sp>
            <p:nvSpPr>
              <p:cNvPr id="81929" name="Rectangle 13" descr="1"/>
              <p:cNvSpPr>
                <a:spLocks noChangeArrowheads="1"/>
              </p:cNvSpPr>
              <p:nvPr/>
            </p:nvSpPr>
            <p:spPr bwMode="auto">
              <a:xfrm>
                <a:off x="4394" y="1022"/>
                <a:ext cx="324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 i="1">
                    <a:latin typeface="Times New Roman" panose="02020603050405020304" pitchFamily="18" charset="0"/>
                    <a:ea typeface="MS Gothic" panose="020B0609070205080204" pitchFamily="49" charset="-128"/>
                  </a:rPr>
                  <a:t>M</a:t>
                </a:r>
                <a:endParaRPr lang="en-US" altLang="zh-CN" b="1" i="1">
                  <a:latin typeface="Times New Roman" panose="02020603050405020304" pitchFamily="18" charset="0"/>
                  <a:ea typeface="MS Gothic" panose="020B0609070205080204" pitchFamily="49" charset="-128"/>
                </a:endParaRPr>
              </a:p>
            </p:txBody>
          </p:sp>
        </p:grpSp>
        <p:grpSp>
          <p:nvGrpSpPr>
            <p:cNvPr id="81930" name="Group 14"/>
            <p:cNvGrpSpPr/>
            <p:nvPr/>
          </p:nvGrpSpPr>
          <p:grpSpPr bwMode="auto">
            <a:xfrm>
              <a:off x="5824091" y="4734382"/>
              <a:ext cx="500063" cy="552451"/>
              <a:chOff x="3521" y="2819"/>
              <a:chExt cx="315" cy="348"/>
            </a:xfrm>
          </p:grpSpPr>
          <p:sp>
            <p:nvSpPr>
              <p:cNvPr id="81931" name="Oval 15"/>
              <p:cNvSpPr>
                <a:spLocks noChangeAspect="1" noChangeArrowheads="1"/>
              </p:cNvSpPr>
              <p:nvPr/>
            </p:nvSpPr>
            <p:spPr bwMode="auto">
              <a:xfrm>
                <a:off x="3543" y="2823"/>
                <a:ext cx="57" cy="5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rgbClr val="990099"/>
                </a:solidFill>
                <a:round/>
              </a:ln>
            </p:spPr>
            <p:txBody>
              <a:bodyPr/>
              <a:lstStyle/>
              <a:p>
                <a:endParaRPr lang="zh-CN" altLang="en-US" sz="100" i="1"/>
              </a:p>
            </p:txBody>
          </p:sp>
          <p:sp>
            <p:nvSpPr>
              <p:cNvPr id="70" name="Rectangle 16" descr="1"/>
              <p:cNvSpPr>
                <a:spLocks noChangeArrowheads="1"/>
              </p:cNvSpPr>
              <p:nvPr/>
            </p:nvSpPr>
            <p:spPr bwMode="auto">
              <a:xfrm>
                <a:off x="3521" y="2819"/>
                <a:ext cx="315" cy="34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sz="2100" b="1" i="1" noProof="1">
                    <a:effectLst>
                      <a:outerShdw blurRad="38100" dist="38100" dir="2700000">
                        <a:srgbClr val="C0C0C0"/>
                      </a:outerShdw>
                    </a:effectLst>
                    <a:latin typeface="Times New Roman" panose="02020603050405020304" pitchFamily="18" charset="0"/>
                    <a:ea typeface="MS Gothic" panose="020B0609070205080204" pitchFamily="49" charset="-128"/>
                  </a:rPr>
                  <a:t>N</a:t>
                </a:r>
                <a:endParaRPr lang="en-US" altLang="zh-CN" sz="2100" b="1" i="1" noProof="1">
                  <a:effectLst>
                    <a:outerShdw blurRad="38100" dist="38100" dir="2700000">
                      <a:srgbClr val="C0C0C0"/>
                    </a:outerShdw>
                  </a:effectLst>
                  <a:latin typeface="Times New Roman" panose="02020603050405020304" pitchFamily="18" charset="0"/>
                  <a:ea typeface="MS Gothic" panose="020B0609070205080204" pitchFamily="49" charset="-128"/>
                </a:endParaRPr>
              </a:p>
            </p:txBody>
          </p:sp>
        </p:grpSp>
        <p:sp>
          <p:nvSpPr>
            <p:cNvPr id="81933" name="Arc 17"/>
            <p:cNvSpPr>
              <a:spLocks noChangeAspect="1" noChangeArrowheads="1"/>
            </p:cNvSpPr>
            <p:nvPr/>
          </p:nvSpPr>
          <p:spPr bwMode="auto">
            <a:xfrm>
              <a:off x="4764088" y="2941638"/>
              <a:ext cx="1752600" cy="952500"/>
            </a:xfrm>
            <a:custGeom>
              <a:avLst/>
              <a:gdLst>
                <a:gd name="T0" fmla="*/ 2404 w 21600"/>
                <a:gd name="T1" fmla="*/ 11725 h 11725"/>
                <a:gd name="T2" fmla="*/ 0 w 21600"/>
                <a:gd name="T3" fmla="*/ 1820 h 11725"/>
                <a:gd name="T4" fmla="*/ 76 w 21600"/>
                <a:gd name="T5" fmla="*/ -1 h 11725"/>
                <a:gd name="T6" fmla="*/ 2404 w 21600"/>
                <a:gd name="T7" fmla="*/ 11725 h 11725"/>
                <a:gd name="T8" fmla="*/ 0 w 21600"/>
                <a:gd name="T9" fmla="*/ 1820 h 11725"/>
                <a:gd name="T10" fmla="*/ 76 w 21600"/>
                <a:gd name="T11" fmla="*/ -1 h 11725"/>
                <a:gd name="T12" fmla="*/ 21600 w 21600"/>
                <a:gd name="T13" fmla="*/ 1820 h 11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00" h="11725" fill="none">
                  <a:moveTo>
                    <a:pt x="2404" y="11725"/>
                  </a:moveTo>
                  <a:cubicBezTo>
                    <a:pt x="824" y="8662"/>
                    <a:pt x="0" y="5266"/>
                    <a:pt x="0" y="1820"/>
                  </a:cubicBezTo>
                  <a:cubicBezTo>
                    <a:pt x="-1" y="1212"/>
                    <a:pt x="25" y="605"/>
                    <a:pt x="76" y="-1"/>
                  </a:cubicBezTo>
                </a:path>
                <a:path w="21600" h="11725" stroke="0">
                  <a:moveTo>
                    <a:pt x="2404" y="11725"/>
                  </a:moveTo>
                  <a:cubicBezTo>
                    <a:pt x="824" y="8662"/>
                    <a:pt x="0" y="5266"/>
                    <a:pt x="0" y="1820"/>
                  </a:cubicBezTo>
                  <a:cubicBezTo>
                    <a:pt x="-1" y="1212"/>
                    <a:pt x="25" y="605"/>
                    <a:pt x="76" y="-1"/>
                  </a:cubicBezTo>
                  <a:lnTo>
                    <a:pt x="21600" y="1820"/>
                  </a:lnTo>
                  <a:close/>
                </a:path>
              </a:pathLst>
            </a:custGeom>
            <a:noFill/>
            <a:ln w="38100">
              <a:solidFill>
                <a:srgbClr val="00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34" name="Arc 18"/>
            <p:cNvSpPr>
              <a:spLocks noChangeAspect="1" noChangeArrowheads="1"/>
            </p:cNvSpPr>
            <p:nvPr/>
          </p:nvSpPr>
          <p:spPr bwMode="auto">
            <a:xfrm>
              <a:off x="4510088" y="3179763"/>
              <a:ext cx="1471612" cy="1625600"/>
            </a:xfrm>
            <a:custGeom>
              <a:avLst/>
              <a:gdLst>
                <a:gd name="T0" fmla="*/ 0 w 18138"/>
                <a:gd name="T1" fmla="*/ 8314 h 20044"/>
                <a:gd name="T2" fmla="*/ 10088 w 18138"/>
                <a:gd name="T3" fmla="*/ -1 h 20044"/>
                <a:gd name="T4" fmla="*/ 0 w 18138"/>
                <a:gd name="T5" fmla="*/ 8314 h 20044"/>
                <a:gd name="T6" fmla="*/ 10088 w 18138"/>
                <a:gd name="T7" fmla="*/ -1 h 20044"/>
                <a:gd name="T8" fmla="*/ 18138 w 18138"/>
                <a:gd name="T9" fmla="*/ 20044 h 20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38" h="20044" fill="none">
                  <a:moveTo>
                    <a:pt x="0" y="8314"/>
                  </a:moveTo>
                  <a:cubicBezTo>
                    <a:pt x="2423" y="4567"/>
                    <a:pt x="5947" y="1662"/>
                    <a:pt x="10088" y="-1"/>
                  </a:cubicBezTo>
                </a:path>
                <a:path w="18138" h="20044" stroke="0">
                  <a:moveTo>
                    <a:pt x="0" y="8314"/>
                  </a:moveTo>
                  <a:cubicBezTo>
                    <a:pt x="2423" y="4567"/>
                    <a:pt x="5947" y="1662"/>
                    <a:pt x="10088" y="-1"/>
                  </a:cubicBezTo>
                  <a:lnTo>
                    <a:pt x="18138" y="20044"/>
                  </a:lnTo>
                  <a:close/>
                </a:path>
              </a:pathLst>
            </a:custGeom>
            <a:noFill/>
            <a:ln w="38100">
              <a:solidFill>
                <a:srgbClr val="00006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1935" name="Group 19"/>
            <p:cNvGrpSpPr/>
            <p:nvPr/>
          </p:nvGrpSpPr>
          <p:grpSpPr bwMode="auto">
            <a:xfrm>
              <a:off x="4697428" y="2989950"/>
              <a:ext cx="447675" cy="554038"/>
              <a:chOff x="4463" y="1004"/>
              <a:chExt cx="282" cy="349"/>
            </a:xfrm>
          </p:grpSpPr>
          <p:sp>
            <p:nvSpPr>
              <p:cNvPr id="81936" name="Oval 20"/>
              <p:cNvSpPr>
                <a:spLocks noChangeAspect="1" noChangeArrowheads="1"/>
              </p:cNvSpPr>
              <p:nvPr/>
            </p:nvSpPr>
            <p:spPr bwMode="auto">
              <a:xfrm>
                <a:off x="4503" y="1296"/>
                <a:ext cx="57" cy="57"/>
              </a:xfrm>
              <a:prstGeom prst="ellipse">
                <a:avLst/>
              </a:prstGeom>
              <a:solidFill>
                <a:schemeClr val="tx1"/>
              </a:solidFill>
              <a:ln w="12700">
                <a:solidFill>
                  <a:srgbClr val="990099"/>
                </a:solidFill>
                <a:round/>
              </a:ln>
            </p:spPr>
            <p:txBody>
              <a:bodyPr/>
              <a:lstStyle/>
              <a:p>
                <a:endParaRPr lang="zh-CN" altLang="en-US" sz="100" i="1"/>
              </a:p>
            </p:txBody>
          </p:sp>
          <p:sp>
            <p:nvSpPr>
              <p:cNvPr id="81937" name="Rectangle 21" descr="1"/>
              <p:cNvSpPr>
                <a:spLocks noChangeArrowheads="1"/>
              </p:cNvSpPr>
              <p:nvPr/>
            </p:nvSpPr>
            <p:spPr bwMode="auto">
              <a:xfrm>
                <a:off x="4463" y="1004"/>
                <a:ext cx="282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/>
                <a:r>
                  <a:rPr lang="en-US" altLang="zh-CN" b="1" i="1">
                    <a:latin typeface="Times New Roman" panose="02020603050405020304" pitchFamily="18" charset="0"/>
                    <a:ea typeface="MS Gothic" panose="020B0609070205080204" pitchFamily="49" charset="-128"/>
                  </a:rPr>
                  <a:t>C</a:t>
                </a:r>
                <a:endParaRPr lang="en-US" altLang="zh-CN" b="1" i="1">
                  <a:latin typeface="Times New Roman" panose="02020603050405020304" pitchFamily="18" charset="0"/>
                  <a:ea typeface="MS Gothic" panose="020B0609070205080204" pitchFamily="49" charset="-128"/>
                </a:endParaRPr>
              </a:p>
            </p:txBody>
          </p:sp>
        </p:grpSp>
        <p:sp>
          <p:nvSpPr>
            <p:cNvPr id="81938" name="Line 22"/>
            <p:cNvSpPr>
              <a:spLocks noChangeShapeType="1"/>
            </p:cNvSpPr>
            <p:nvPr/>
          </p:nvSpPr>
          <p:spPr bwMode="auto">
            <a:xfrm flipH="1" flipV="1">
              <a:off x="4378325" y="3354388"/>
              <a:ext cx="4343400" cy="1447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39" name="Rectangle 27"/>
            <p:cNvSpPr>
              <a:spLocks noChangeArrowheads="1"/>
            </p:cNvSpPr>
            <p:nvPr/>
          </p:nvSpPr>
          <p:spPr bwMode="auto">
            <a:xfrm>
              <a:off x="4479925" y="3048000"/>
              <a:ext cx="413173" cy="798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sz="3300" i="1">
                <a:solidFill>
                  <a:schemeClr val="tx2"/>
                </a:solidFill>
              </a:endParaRPr>
            </a:p>
          </p:txBody>
        </p:sp>
        <p:sp>
          <p:nvSpPr>
            <p:cNvPr id="81940" name="Text Box 41"/>
            <p:cNvSpPr txBox="1">
              <a:spLocks noChangeArrowheads="1"/>
            </p:cNvSpPr>
            <p:nvPr/>
          </p:nvSpPr>
          <p:spPr bwMode="auto">
            <a:xfrm>
              <a:off x="8386763" y="4797425"/>
              <a:ext cx="649287" cy="4910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Times New Roman" panose="02020603050405020304" pitchFamily="18" charset="0"/>
                </a:rPr>
                <a:t>O</a:t>
              </a:r>
              <a:endParaRPr lang="en-US" altLang="zh-CN" b="1" i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364" name="TextBox 79"/>
          <p:cNvSpPr txBox="1">
            <a:spLocks noChangeArrowheads="1"/>
          </p:cNvSpPr>
          <p:nvPr/>
        </p:nvSpPr>
        <p:spPr bwMode="auto">
          <a:xfrm>
            <a:off x="5143083" y="1209852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en-US" altLang="zh-CN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组合 2"/>
          <p:cNvGrpSpPr/>
          <p:nvPr/>
        </p:nvGrpSpPr>
        <p:grpSpPr bwMode="auto">
          <a:xfrm>
            <a:off x="2392" y="-48206"/>
            <a:ext cx="2006600" cy="476924"/>
            <a:chOff x="263" y="162"/>
            <a:chExt cx="3160" cy="753"/>
          </a:xfrm>
        </p:grpSpPr>
        <p:sp>
          <p:nvSpPr>
            <p:cNvPr id="37" name="文本框 20"/>
            <p:cNvSpPr txBox="1">
              <a:spLocks noChangeArrowheads="1"/>
            </p:cNvSpPr>
            <p:nvPr/>
          </p:nvSpPr>
          <p:spPr bwMode="auto">
            <a:xfrm>
              <a:off x="831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课堂检测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grpSp>
          <p:nvGrpSpPr>
            <p:cNvPr id="38" name="组合 1"/>
            <p:cNvGrpSpPr/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39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Freeform 74"/>
              <p:cNvSpPr>
                <a:spLocks noChangeAspect="1" noEditPoints="1"/>
              </p:cNvSpPr>
              <p:nvPr/>
            </p:nvSpPr>
            <p:spPr bwMode="auto">
              <a:xfrm>
                <a:off x="274" y="211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44" name="Rectangle 36"/>
          <p:cNvSpPr>
            <a:spLocks noChangeArrowheads="1"/>
          </p:cNvSpPr>
          <p:nvPr/>
        </p:nvSpPr>
        <p:spPr bwMode="auto">
          <a:xfrm>
            <a:off x="470995" y="374429"/>
            <a:ext cx="7789804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150000"/>
              </a:lnSpc>
              <a:tabLst>
                <a:tab pos="2105025" algn="l"/>
              </a:tabLst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4.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如图，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OP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平分∠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AOB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PC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OA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PD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OB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足分别是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，下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列结论中错误的是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50000"/>
              </a:lnSpc>
              <a:tabLst>
                <a:tab pos="2105025" algn="l"/>
              </a:tabLst>
            </a:pPr>
            <a:r>
              <a:rPr lang="en-US" altLang="zh-CN" sz="2400" b="1" dirty="0" smtClean="0">
                <a:latin typeface="+mn-lt"/>
                <a:ea typeface="MingLiU_HKSCS" pitchFamily="18" charset="-120"/>
              </a:rPr>
              <a:t>A.</a:t>
            </a:r>
            <a:r>
              <a:rPr lang="en-US" altLang="zh-CN" sz="2400" b="1" i="1" dirty="0" smtClean="0">
                <a:latin typeface="+mn-lt"/>
                <a:ea typeface="MingLiU_HKSCS" pitchFamily="18" charset="-120"/>
              </a:rPr>
              <a:t>PC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MingLiU_HKSCS" pitchFamily="18" charset="-120"/>
              </a:rPr>
              <a:t>PD                     </a:t>
            </a:r>
            <a:r>
              <a:rPr lang="en-US" altLang="zh-CN" sz="2400" b="1" i="1" dirty="0" smtClean="0">
                <a:latin typeface="+mn-lt"/>
                <a:ea typeface="MingLiU_HKSCS" pitchFamily="18" charset="-120"/>
              </a:rPr>
              <a:t>        </a:t>
            </a:r>
            <a:r>
              <a:rPr lang="en-US" altLang="zh-CN" sz="2400" b="1" dirty="0" smtClean="0">
                <a:latin typeface="+mn-lt"/>
                <a:ea typeface="MingLiU_HKSCS" pitchFamily="18" charset="-120"/>
              </a:rPr>
              <a:t>B. </a:t>
            </a:r>
            <a:r>
              <a:rPr lang="en-US" altLang="zh-CN" sz="2400" b="1" i="1" dirty="0" smtClean="0">
                <a:latin typeface="+mn-lt"/>
                <a:ea typeface="MingLiU_HKSCS" pitchFamily="18" charset="-120"/>
              </a:rPr>
              <a:t>OC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MingLiU_HKSCS" pitchFamily="18" charset="-120"/>
              </a:rPr>
              <a:t>OD</a:t>
            </a:r>
            <a:r>
              <a:rPr lang="en-US" altLang="zh-CN" sz="2400" b="1" dirty="0">
                <a:latin typeface="+mn-lt"/>
                <a:ea typeface="MingLiU_HKSCS" pitchFamily="18" charset="-120"/>
              </a:rPr>
              <a:t>	</a:t>
            </a:r>
            <a:endParaRPr lang="en-US" altLang="zh-CN" sz="2400" b="1" dirty="0" smtClean="0">
              <a:latin typeface="+mn-lt"/>
              <a:ea typeface="MingLiU_HKSCS" pitchFamily="18" charset="-120"/>
            </a:endParaRPr>
          </a:p>
          <a:p>
            <a:pPr eaLnBrk="0" hangingPunct="0">
              <a:lnSpc>
                <a:spcPct val="150000"/>
              </a:lnSpc>
              <a:tabLst>
                <a:tab pos="2105025" algn="l"/>
              </a:tabLst>
            </a:pPr>
            <a:r>
              <a:rPr lang="en-US" altLang="zh-CN" sz="2400" b="1" dirty="0" smtClean="0">
                <a:latin typeface="+mn-lt"/>
                <a:ea typeface="MingLiU_HKSCS" pitchFamily="18" charset="-120"/>
              </a:rPr>
              <a:t>C.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MingLiU_HKSCS" pitchFamily="18" charset="-120"/>
              </a:rPr>
              <a:t>CPO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＝∠</a:t>
            </a:r>
            <a:r>
              <a:rPr lang="en-US" altLang="zh-CN" sz="2400" b="1" i="1" dirty="0">
                <a:latin typeface="+mn-lt"/>
                <a:ea typeface="MingLiU_HKSCS" pitchFamily="18" charset="-120"/>
              </a:rPr>
              <a:t>DPO      </a:t>
            </a:r>
            <a:r>
              <a:rPr lang="en-US" altLang="zh-CN" sz="2400" b="1" i="1" dirty="0" smtClean="0">
                <a:latin typeface="+mn-lt"/>
                <a:ea typeface="MingLiU_HKSCS" pitchFamily="18" charset="-120"/>
              </a:rPr>
              <a:t>        </a:t>
            </a:r>
            <a:r>
              <a:rPr lang="en-US" altLang="zh-CN" sz="2400" b="1" dirty="0">
                <a:latin typeface="+mn-lt"/>
                <a:ea typeface="MingLiU_HKSCS" pitchFamily="18" charset="-120"/>
              </a:rPr>
              <a:t>D</a:t>
            </a:r>
            <a:r>
              <a:rPr lang="en-US" altLang="zh-CN" sz="2400" b="1" dirty="0" smtClean="0">
                <a:latin typeface="+mn-lt"/>
                <a:ea typeface="MingLiU_HKSCS" pitchFamily="18" charset="-120"/>
              </a:rPr>
              <a:t>. </a:t>
            </a:r>
            <a:r>
              <a:rPr lang="en-US" altLang="zh-CN" sz="2400" b="1" i="1" dirty="0" smtClean="0">
                <a:latin typeface="+mn-lt"/>
                <a:ea typeface="MingLiU_HKSCS" pitchFamily="18" charset="-120"/>
              </a:rPr>
              <a:t>OC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en-US" altLang="zh-CN" sz="2400" b="1" i="1" dirty="0">
                <a:latin typeface="+mn-lt"/>
                <a:ea typeface="MingLiU_HKSCS" pitchFamily="18" charset="-120"/>
              </a:rPr>
              <a:t>PC</a:t>
            </a:r>
            <a:endParaRPr lang="en-US" altLang="zh-CN" sz="2400" b="1" i="1" dirty="0">
              <a:latin typeface="+mn-lt"/>
              <a:ea typeface="MingLiU_HKSCS" pitchFamily="18" charset="-120"/>
            </a:endParaRPr>
          </a:p>
        </p:txBody>
      </p:sp>
      <p:sp>
        <p:nvSpPr>
          <p:cNvPr id="68646" name="Rectangle 38"/>
          <p:cNvSpPr>
            <a:spLocks noChangeArrowheads="1"/>
          </p:cNvSpPr>
          <p:nvPr/>
        </p:nvSpPr>
        <p:spPr bwMode="auto">
          <a:xfrm>
            <a:off x="4914806" y="1066926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D</a:t>
            </a:r>
            <a:endParaRPr lang="en-US" altLang="zh-CN" sz="2400" b="1" dirty="0">
              <a:solidFill>
                <a:srgbClr val="FF0000"/>
              </a:solidFill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11" name="组合 2"/>
          <p:cNvGrpSpPr/>
          <p:nvPr/>
        </p:nvGrpSpPr>
        <p:grpSpPr bwMode="auto">
          <a:xfrm>
            <a:off x="-3350" y="26263"/>
            <a:ext cx="2006600" cy="393961"/>
            <a:chOff x="123" y="157"/>
            <a:chExt cx="3160" cy="620"/>
          </a:xfrm>
        </p:grpSpPr>
        <p:cxnSp>
          <p:nvCxnSpPr>
            <p:cNvPr id="13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051" y="1030202"/>
            <a:ext cx="2296668" cy="1656588"/>
          </a:xfrm>
          <a:prstGeom prst="rect">
            <a:avLst/>
          </a:prstGeom>
        </p:spPr>
      </p:pic>
      <p:sp>
        <p:nvSpPr>
          <p:cNvPr id="21" name="TextBox 30"/>
          <p:cNvSpPr txBox="1">
            <a:spLocks noChangeArrowheads="1"/>
          </p:cNvSpPr>
          <p:nvPr/>
        </p:nvSpPr>
        <p:spPr bwMode="auto">
          <a:xfrm>
            <a:off x="470995" y="2601071"/>
            <a:ext cx="749736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5.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如图，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AD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是△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的角平分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线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DE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⊥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AB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垂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足为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S</a:t>
            </a:r>
            <a:r>
              <a:rPr lang="zh-CN" altLang="zh-CN" sz="2400" b="1" i="1" baseline="-25000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△ABC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7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DE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zh-CN" sz="2400" b="1" i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AB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＝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zh-CN" sz="2400" b="1" dirty="0" smtClean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则</a:t>
            </a:r>
            <a:r>
              <a:rPr lang="zh-CN" altLang="zh-CN" sz="2400" b="1" i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AC</a:t>
            </a:r>
            <a:r>
              <a:rPr lang="zh-CN" altLang="zh-CN" sz="2400" b="1" dirty="0">
                <a:latin typeface="+mn-lt"/>
                <a:ea typeface="楷体" panose="02010609060101010101" pitchFamily="49" charset="-122"/>
                <a:sym typeface="宋体" panose="02010600030101010101" pitchFamily="2" charset="-122"/>
              </a:rPr>
              <a:t>的长是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　　)</a:t>
            </a:r>
            <a:endParaRPr lang="zh-CN" altLang="zh-CN" sz="24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470995" y="3948162"/>
            <a:ext cx="588645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A．6      B．5          C．4          D．3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auto">
          <a:xfrm>
            <a:off x="6327039" y="3288744"/>
            <a:ext cx="40748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F3300"/>
                </a:solidFill>
                <a:latin typeface="+mn-lt"/>
              </a:rPr>
              <a:t>D</a:t>
            </a:r>
            <a:endParaRPr lang="en-US" altLang="zh-CN" sz="2400" b="1" dirty="0">
              <a:solidFill>
                <a:srgbClr val="FF3300"/>
              </a:solidFill>
              <a:latin typeface="+mn-lt"/>
            </a:endParaRPr>
          </a:p>
        </p:txBody>
      </p:sp>
      <p:grpSp>
        <p:nvGrpSpPr>
          <p:cNvPr id="25" name="组合 7"/>
          <p:cNvGrpSpPr/>
          <p:nvPr/>
        </p:nvGrpSpPr>
        <p:grpSpPr bwMode="auto">
          <a:xfrm>
            <a:off x="7268039" y="3642569"/>
            <a:ext cx="1524000" cy="895350"/>
            <a:chOff x="9582" y="3235"/>
            <a:chExt cx="3200" cy="1882"/>
          </a:xfrm>
        </p:grpSpPr>
        <p:sp>
          <p:nvSpPr>
            <p:cNvPr id="26" name="任意多边形 4"/>
            <p:cNvSpPr>
              <a:spLocks noChangeArrowheads="1"/>
            </p:cNvSpPr>
            <p:nvPr/>
          </p:nvSpPr>
          <p:spPr bwMode="auto">
            <a:xfrm>
              <a:off x="9582" y="3235"/>
              <a:ext cx="3201" cy="1847"/>
            </a:xfrm>
            <a:custGeom>
              <a:avLst/>
              <a:gdLst>
                <a:gd name="T0" fmla="*/ 0 w 2032635"/>
                <a:gd name="T1" fmla="*/ 0 h 1172845"/>
                <a:gd name="T2" fmla="*/ 0 w 2032635"/>
                <a:gd name="T3" fmla="*/ 1172845 h 1172845"/>
                <a:gd name="T4" fmla="*/ 2032635 w 2032635"/>
                <a:gd name="T5" fmla="*/ 1172845 h 1172845"/>
                <a:gd name="T6" fmla="*/ 0 w 2032635"/>
                <a:gd name="T7" fmla="*/ 0 h 1172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32635" h="1172845">
                  <a:moveTo>
                    <a:pt x="0" y="0"/>
                  </a:moveTo>
                  <a:lnTo>
                    <a:pt x="0" y="1172845"/>
                  </a:lnTo>
                  <a:lnTo>
                    <a:pt x="2032635" y="11728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b="1" i="1">
                <a:latin typeface="+mn-lt"/>
              </a:endParaRPr>
            </a:p>
          </p:txBody>
        </p:sp>
        <p:cxnSp>
          <p:nvCxnSpPr>
            <p:cNvPr id="27" name="直接连接符 5"/>
            <p:cNvCxnSpPr>
              <a:cxnSpLocks noChangeShapeType="1"/>
              <a:stCxn id="26" idx="1"/>
            </p:cNvCxnSpPr>
            <p:nvPr/>
          </p:nvCxnSpPr>
          <p:spPr bwMode="auto">
            <a:xfrm flipV="1">
              <a:off x="9582" y="3841"/>
              <a:ext cx="1090" cy="12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" name="直接连接符 6"/>
            <p:cNvCxnSpPr>
              <a:cxnSpLocks noChangeShapeType="1"/>
              <a:stCxn id="26" idx="1"/>
            </p:cNvCxnSpPr>
            <p:nvPr/>
          </p:nvCxnSpPr>
          <p:spPr bwMode="auto">
            <a:xfrm flipV="1">
              <a:off x="10672" y="3841"/>
              <a:ext cx="0" cy="12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8767956" y="4336306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i="1">
                <a:latin typeface="+mn-lt"/>
              </a:rPr>
              <a:t>B</a:t>
            </a:r>
            <a:endParaRPr lang="en-US" altLang="zh-CN" b="1" i="1">
              <a:latin typeface="+mn-lt"/>
            </a:endParaRPr>
          </a:p>
        </p:txBody>
      </p:sp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6939156" y="3464769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i="1">
                <a:latin typeface="+mn-lt"/>
              </a:rPr>
              <a:t>C</a:t>
            </a:r>
            <a:endParaRPr lang="en-US" altLang="zh-CN" b="1" i="1">
              <a:latin typeface="+mn-lt"/>
            </a:endParaRPr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7645542" y="4530470"/>
            <a:ext cx="3385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i="1" dirty="0">
                <a:latin typeface="+mn-lt"/>
              </a:rPr>
              <a:t>E</a:t>
            </a:r>
            <a:endParaRPr lang="en-US" altLang="zh-CN" b="1" i="1" dirty="0">
              <a:latin typeface="+mn-lt"/>
            </a:endParaRP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7043931" y="4522044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i="1">
                <a:latin typeface="+mn-lt"/>
              </a:rPr>
              <a:t>A</a:t>
            </a:r>
            <a:endParaRPr lang="en-US" altLang="zh-CN" b="1" i="1">
              <a:latin typeface="+mn-lt"/>
            </a:endParaRPr>
          </a:p>
        </p:txBody>
      </p:sp>
      <p:sp>
        <p:nvSpPr>
          <p:cNvPr id="33" name="Text Box 14"/>
          <p:cNvSpPr txBox="1">
            <a:spLocks noChangeArrowheads="1"/>
          </p:cNvSpPr>
          <p:nvPr/>
        </p:nvSpPr>
        <p:spPr bwMode="auto">
          <a:xfrm>
            <a:off x="7755131" y="3642569"/>
            <a:ext cx="3513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i="1">
                <a:latin typeface="+mn-lt"/>
              </a:rPr>
              <a:t>D</a:t>
            </a:r>
            <a:endParaRPr lang="en-US" altLang="zh-CN" b="1" i="1">
              <a:latin typeface="+mn-lt"/>
            </a:endParaRPr>
          </a:p>
        </p:txBody>
      </p:sp>
      <p:cxnSp>
        <p:nvCxnSpPr>
          <p:cNvPr id="34" name="直接连接符 13"/>
          <p:cNvCxnSpPr>
            <a:cxnSpLocks noChangeShapeType="1"/>
            <a:stCxn id="26" idx="1"/>
          </p:cNvCxnSpPr>
          <p:nvPr/>
        </p:nvCxnSpPr>
        <p:spPr bwMode="auto">
          <a:xfrm>
            <a:off x="7236289" y="3948956"/>
            <a:ext cx="541337" cy="0"/>
          </a:xfrm>
          <a:prstGeom prst="line">
            <a:avLst/>
          </a:prstGeom>
          <a:noFill/>
          <a:ln w="28575">
            <a:solidFill>
              <a:srgbClr val="EB2A03"/>
            </a:solidFill>
            <a:prstDash val="sysDot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Text Box 14"/>
          <p:cNvSpPr txBox="1">
            <a:spLocks noChangeArrowheads="1"/>
          </p:cNvSpPr>
          <p:nvPr/>
        </p:nvSpPr>
        <p:spPr bwMode="auto">
          <a:xfrm>
            <a:off x="6947156" y="3799731"/>
            <a:ext cx="33855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 i="1">
                <a:solidFill>
                  <a:srgbClr val="FF3300"/>
                </a:solidFill>
                <a:latin typeface="+mn-lt"/>
              </a:rPr>
              <a:t>F</a:t>
            </a:r>
            <a:endParaRPr lang="en-US" altLang="zh-CN" b="1" i="1">
              <a:solidFill>
                <a:srgbClr val="FF3300"/>
              </a:solidFill>
              <a:latin typeface="+mn-lt"/>
            </a:endParaRPr>
          </a:p>
        </p:txBody>
      </p:sp>
      <p:sp>
        <p:nvSpPr>
          <p:cNvPr id="36" name="文本框 20"/>
          <p:cNvSpPr txBox="1">
            <a:spLocks noChangeArrowheads="1"/>
          </p:cNvSpPr>
          <p:nvPr/>
        </p:nvSpPr>
        <p:spPr bwMode="auto">
          <a:xfrm>
            <a:off x="363072" y="-48206"/>
            <a:ext cx="1466850" cy="476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500" b="1" dirty="0">
                <a:latin typeface="宋体" panose="02010600030101010101" pitchFamily="2" charset="-122"/>
                <a:cs typeface="Yuanti SC"/>
              </a:rPr>
              <a:t>课堂检测</a:t>
            </a:r>
            <a:endParaRPr lang="zh-CN" altLang="en-US" sz="2500" b="1" dirty="0">
              <a:latin typeface="宋体" panose="02010600030101010101" pitchFamily="2" charset="-122"/>
              <a:cs typeface="Yuanti SC"/>
            </a:endParaRP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8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46" grpId="0"/>
      <p:bldP spid="2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69" name="Group 8"/>
          <p:cNvGrpSpPr/>
          <p:nvPr/>
        </p:nvGrpSpPr>
        <p:grpSpPr bwMode="auto">
          <a:xfrm>
            <a:off x="6581665" y="2429019"/>
            <a:ext cx="2112962" cy="1603375"/>
            <a:chOff x="0" y="0"/>
            <a:chExt cx="1790" cy="1321"/>
          </a:xfrm>
        </p:grpSpPr>
        <p:grpSp>
          <p:nvGrpSpPr>
            <p:cNvPr id="83970" name="Group 9"/>
            <p:cNvGrpSpPr/>
            <p:nvPr/>
          </p:nvGrpSpPr>
          <p:grpSpPr bwMode="auto">
            <a:xfrm>
              <a:off x="96" y="240"/>
              <a:ext cx="1546" cy="912"/>
              <a:chOff x="0" y="0"/>
              <a:chExt cx="1546" cy="912"/>
            </a:xfrm>
          </p:grpSpPr>
          <p:pic>
            <p:nvPicPr>
              <p:cNvPr id="83971" name="Picture 10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-188284">
                <a:off x="0" y="0"/>
                <a:ext cx="1546" cy="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3559" name="Rectangle 11"/>
              <p:cNvSpPr/>
              <p:nvPr/>
            </p:nvSpPr>
            <p:spPr>
              <a:xfrm rot="10800000">
                <a:off x="1352" y="712"/>
                <a:ext cx="105" cy="105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5" b="1" i="1" dirty="0">
                  <a:latin typeface="+mn-lt"/>
                </a:endParaRPr>
              </a:p>
            </p:txBody>
          </p:sp>
          <p:sp>
            <p:nvSpPr>
              <p:cNvPr id="23560" name="Rectangle 12"/>
              <p:cNvSpPr/>
              <p:nvPr/>
            </p:nvSpPr>
            <p:spPr>
              <a:xfrm rot="9053165">
                <a:off x="1194" y="164"/>
                <a:ext cx="105" cy="103"/>
              </a:xfrm>
              <a:prstGeom prst="rect">
                <a:avLst/>
              </a:prstGeom>
              <a:noFill/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5" b="1" i="1" dirty="0">
                  <a:latin typeface="+mn-lt"/>
                </a:endParaRPr>
              </a:p>
            </p:txBody>
          </p:sp>
        </p:grpSp>
        <p:sp>
          <p:nvSpPr>
            <p:cNvPr id="83974" name="Text Box 13"/>
            <p:cNvSpPr txBox="1">
              <a:spLocks noChangeArrowheads="1"/>
            </p:cNvSpPr>
            <p:nvPr/>
          </p:nvSpPr>
          <p:spPr bwMode="auto">
            <a:xfrm>
              <a:off x="1163" y="192"/>
              <a:ext cx="288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500" b="1" i="1">
                  <a:latin typeface="+mn-lt"/>
                  <a:ea typeface="EU-B1X"/>
                  <a:cs typeface="EU-B1X"/>
                </a:rPr>
                <a:t>E</a:t>
              </a:r>
              <a:endParaRPr lang="en-US" altLang="zh-CN" sz="1500" b="1" i="1">
                <a:latin typeface="+mn-lt"/>
                <a:ea typeface="EU-B1X"/>
                <a:cs typeface="EU-B1X"/>
              </a:endParaRPr>
            </a:p>
          </p:txBody>
        </p:sp>
        <p:sp>
          <p:nvSpPr>
            <p:cNvPr id="83975" name="Text Box 14"/>
            <p:cNvSpPr txBox="1">
              <a:spLocks noChangeArrowheads="1"/>
            </p:cNvSpPr>
            <p:nvPr/>
          </p:nvSpPr>
          <p:spPr bwMode="auto">
            <a:xfrm>
              <a:off x="1502" y="604"/>
              <a:ext cx="28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" b="1" i="1">
                  <a:latin typeface="+mn-lt"/>
                  <a:ea typeface="EU-B1X"/>
                  <a:cs typeface="EU-B1X"/>
                </a:rPr>
                <a:t>D</a:t>
              </a:r>
              <a:endParaRPr lang="en-US" altLang="zh-CN" sz="100" b="1" i="1">
                <a:latin typeface="+mn-lt"/>
                <a:ea typeface="EU-B1X"/>
                <a:cs typeface="EU-B1X"/>
              </a:endParaRPr>
            </a:p>
          </p:txBody>
        </p:sp>
        <p:sp>
          <p:nvSpPr>
            <p:cNvPr id="83976" name="Text Box 15"/>
            <p:cNvSpPr txBox="1">
              <a:spLocks noChangeArrowheads="1"/>
            </p:cNvSpPr>
            <p:nvPr/>
          </p:nvSpPr>
          <p:spPr bwMode="auto">
            <a:xfrm>
              <a:off x="1488" y="1008"/>
              <a:ext cx="288" cy="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00" b="1" i="1">
                  <a:latin typeface="+mn-lt"/>
                  <a:ea typeface="EU-B1X"/>
                  <a:cs typeface="EU-B1X"/>
                </a:rPr>
                <a:t>C</a:t>
              </a:r>
              <a:endParaRPr lang="en-US" altLang="zh-CN" sz="100" b="1" i="1">
                <a:latin typeface="+mn-lt"/>
                <a:ea typeface="EU-B1X"/>
                <a:cs typeface="EU-B1X"/>
              </a:endParaRPr>
            </a:p>
          </p:txBody>
        </p:sp>
        <p:sp>
          <p:nvSpPr>
            <p:cNvPr id="83977" name="Text Box 16"/>
            <p:cNvSpPr txBox="1">
              <a:spLocks noChangeArrowheads="1"/>
            </p:cNvSpPr>
            <p:nvPr/>
          </p:nvSpPr>
          <p:spPr bwMode="auto">
            <a:xfrm>
              <a:off x="0" y="1056"/>
              <a:ext cx="288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1500" b="1" i="1">
                  <a:latin typeface="+mn-lt"/>
                  <a:ea typeface="EU-B1X"/>
                  <a:cs typeface="EU-B1X"/>
                </a:rPr>
                <a:t>B</a:t>
              </a:r>
              <a:endParaRPr lang="en-US" altLang="zh-CN" sz="1500" b="1" i="1">
                <a:latin typeface="+mn-lt"/>
                <a:ea typeface="EU-B1X"/>
                <a:cs typeface="EU-B1X"/>
              </a:endParaRPr>
            </a:p>
          </p:txBody>
        </p:sp>
        <p:sp>
          <p:nvSpPr>
            <p:cNvPr id="83978" name="Text Box 17"/>
            <p:cNvSpPr txBox="1">
              <a:spLocks noChangeArrowheads="1"/>
            </p:cNvSpPr>
            <p:nvPr/>
          </p:nvSpPr>
          <p:spPr bwMode="auto">
            <a:xfrm>
              <a:off x="1488" y="0"/>
              <a:ext cx="288" cy="3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i="1">
                  <a:latin typeface="+mn-lt"/>
                  <a:ea typeface="EU-B1X"/>
                  <a:cs typeface="EU-B1X"/>
                </a:rPr>
                <a:t>A</a:t>
              </a:r>
              <a:endParaRPr lang="en-US" altLang="zh-CN" b="1" i="1">
                <a:latin typeface="+mn-lt"/>
                <a:ea typeface="EU-B1X"/>
                <a:cs typeface="EU-B1X"/>
              </a:endParaRPr>
            </a:p>
          </p:txBody>
        </p:sp>
      </p:grpSp>
      <p:sp>
        <p:nvSpPr>
          <p:cNvPr id="38923" name="TextBox 21"/>
          <p:cNvSpPr txBox="1"/>
          <p:nvPr/>
        </p:nvSpPr>
        <p:spPr>
          <a:xfrm flipH="1">
            <a:off x="8521590" y="2995757"/>
            <a:ext cx="428625" cy="33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575" b="1" noProof="1">
                <a:solidFill>
                  <a:srgbClr val="FF0000"/>
                </a:solidFill>
                <a:latin typeface="+mn-lt"/>
              </a:rPr>
              <a:t>6</a:t>
            </a:r>
            <a:endParaRPr lang="zh-CN" altLang="en-US" sz="1575" b="1" noProof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8924" name="TextBox 22"/>
          <p:cNvSpPr txBox="1"/>
          <p:nvPr/>
        </p:nvSpPr>
        <p:spPr>
          <a:xfrm>
            <a:off x="7754827" y="3729182"/>
            <a:ext cx="320675" cy="33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575" b="1" noProof="1">
                <a:solidFill>
                  <a:srgbClr val="FF0000"/>
                </a:solidFill>
                <a:latin typeface="+mn-lt"/>
              </a:rPr>
              <a:t>8</a:t>
            </a:r>
            <a:endParaRPr lang="zh-CN" altLang="en-US" sz="1575" b="1" noProof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8925" name="TextBox 23"/>
          <p:cNvSpPr txBox="1"/>
          <p:nvPr/>
        </p:nvSpPr>
        <p:spPr>
          <a:xfrm>
            <a:off x="7354777" y="2929082"/>
            <a:ext cx="428625" cy="333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1575" b="1" noProof="1">
                <a:solidFill>
                  <a:srgbClr val="FF0000"/>
                </a:solidFill>
                <a:latin typeface="+mn-lt"/>
              </a:rPr>
              <a:t>10</a:t>
            </a:r>
            <a:endParaRPr lang="zh-CN" altLang="en-US" sz="1575" b="1" noProof="1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83982" name="直接连接符 17"/>
          <p:cNvCxnSpPr>
            <a:cxnSpLocks noChangeShapeType="1"/>
          </p:cNvCxnSpPr>
          <p:nvPr/>
        </p:nvCxnSpPr>
        <p:spPr bwMode="auto">
          <a:xfrm flipV="1">
            <a:off x="8221552" y="3095769"/>
            <a:ext cx="133350" cy="333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3983" name="直接连接符 19"/>
          <p:cNvCxnSpPr>
            <a:cxnSpLocks noChangeShapeType="1"/>
          </p:cNvCxnSpPr>
          <p:nvPr/>
        </p:nvCxnSpPr>
        <p:spPr bwMode="auto">
          <a:xfrm flipV="1">
            <a:off x="8321565" y="3429144"/>
            <a:ext cx="166687" cy="333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3984" name="文本框 2"/>
          <p:cNvSpPr txBox="1">
            <a:spLocks noChangeArrowheads="1"/>
          </p:cNvSpPr>
          <p:nvPr/>
        </p:nvSpPr>
        <p:spPr bwMode="auto">
          <a:xfrm>
            <a:off x="511729" y="1021389"/>
            <a:ext cx="848488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1.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Rt△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中，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平分∠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DE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于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，则：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哪条线段与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DE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相等？为什么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？</a:t>
            </a:r>
            <a:endParaRPr lang="en-US" altLang="zh-CN" sz="2400" b="1" dirty="0" smtClean="0">
              <a:latin typeface="+mn-lt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若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10，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8，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6，求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BE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的长和△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AED   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的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周长.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6412" name="Rectangle 28"/>
          <p:cNvSpPr>
            <a:spLocks noChangeArrowheads="1"/>
          </p:cNvSpPr>
          <p:nvPr/>
        </p:nvSpPr>
        <p:spPr bwMode="auto">
          <a:xfrm>
            <a:off x="536140" y="2498075"/>
            <a:ext cx="6500122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en-US" sz="20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解：</a:t>
            </a:r>
            <a:r>
              <a:rPr lang="en-US" altLang="en-US" sz="2000" b="1" dirty="0">
                <a:latin typeface="+mn-lt"/>
                <a:ea typeface="黑体" panose="02010609060101010101" pitchFamily="2" charset="-122"/>
                <a:sym typeface="微软雅黑" panose="020B0503020204020204" pitchFamily="34" charset="-122"/>
              </a:rPr>
              <a:t>(</a:t>
            </a:r>
            <a:r>
              <a:rPr lang="en-US" altLang="en-US" sz="2000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1)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DC=DE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sz="2000" b="1" i="1" dirty="0" smtClean="0">
              <a:latin typeface="+mn-lt"/>
              <a:ea typeface="仿宋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en-US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理由如下</a:t>
            </a:r>
            <a:r>
              <a:rPr lang="en-US" altLang="en-US" sz="2000" b="1" dirty="0"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：角平分线上的点到角两边的距离相等</a:t>
            </a:r>
            <a:r>
              <a:rPr lang="en-US" altLang="zh-CN" sz="2000" b="1" dirty="0"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en-US" altLang="en-US" sz="2000" b="1" dirty="0"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（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2</a:t>
            </a:r>
            <a:r>
              <a:rPr lang="en-US" altLang="en-US" sz="2000" b="1" dirty="0"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）在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Rt△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CDB</a:t>
            </a:r>
            <a:r>
              <a:rPr lang="en-US" altLang="en-US" sz="2000" b="1" dirty="0"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和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Rt△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EDB</a:t>
            </a:r>
            <a:r>
              <a:rPr lang="en-US" altLang="en-US" sz="2000" b="1" dirty="0" smtClean="0"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中，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DC=DE</a:t>
            </a:r>
            <a:r>
              <a:rPr lang="en-US" altLang="en-US" sz="20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DB=DB</a:t>
            </a:r>
            <a:r>
              <a:rPr lang="en-US" altLang="en-US" sz="2000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</a:t>
            </a:r>
            <a:endParaRPr lang="en-US" altLang="en-US" sz="2000" b="1" dirty="0">
              <a:latin typeface="+mn-lt"/>
              <a:ea typeface="仿宋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∴Rt△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CDB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≌Rt△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EDB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(HL</a:t>
            </a:r>
            <a:r>
              <a:rPr lang="en-US" altLang="zh-CN" sz="2000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)</a:t>
            </a:r>
            <a:r>
              <a:rPr lang="en-US" altLang="en-US" sz="2000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，</a:t>
            </a:r>
            <a:endParaRPr lang="en-US" altLang="en-US" sz="2000" b="1" dirty="0">
              <a:latin typeface="+mn-lt"/>
              <a:ea typeface="仿宋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∴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BE</a:t>
            </a:r>
            <a:r>
              <a:rPr lang="en-US" altLang="en-US" sz="2000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＝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BC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=8.</a:t>
            </a:r>
            <a:endParaRPr lang="en-US" altLang="zh-CN" sz="2000" b="1" dirty="0">
              <a:latin typeface="+mn-lt"/>
              <a:ea typeface="仿宋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 smtClean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AE</a:t>
            </a:r>
            <a:r>
              <a:rPr lang="en-US" altLang="en-US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＝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AB–BE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=2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sz="2000" b="1" i="1" dirty="0">
              <a:latin typeface="+mn-lt"/>
              <a:ea typeface="仿宋" panose="02010609060101010101" pitchFamily="49" charset="-122"/>
              <a:sym typeface="微软雅黑" panose="020B0503020204020204" pitchFamily="34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∴</a:t>
            </a:r>
            <a:r>
              <a:rPr lang="en-US" altLang="en-US" sz="2000" b="1" dirty="0" smtClean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△</a:t>
            </a:r>
            <a:r>
              <a:rPr lang="en-US" altLang="en-US" sz="2000" b="1" i="1" dirty="0" err="1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AED</a:t>
            </a:r>
            <a:r>
              <a:rPr lang="en-US" altLang="en-US" sz="2000" b="1" dirty="0" err="1"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的周长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  <a:sym typeface="微软雅黑" panose="020B0503020204020204" pitchFamily="34" charset="-122"/>
              </a:rPr>
              <a:t>=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AE+ED+DA=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2+6=8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  <a:sym typeface="微软雅黑" panose="020B0503020204020204" pitchFamily="34" charset="-122"/>
              </a:rPr>
              <a:t>.</a:t>
            </a:r>
            <a:endParaRPr lang="en-US" altLang="zh-CN" sz="2000" b="1" dirty="0">
              <a:latin typeface="+mn-lt"/>
              <a:ea typeface="仿宋" panose="02010609060101010101" pitchFamily="49" charset="-122"/>
              <a:sym typeface="微软雅黑" panose="020B0503020204020204" pitchFamily="34" charset="-122"/>
            </a:endParaRPr>
          </a:p>
        </p:txBody>
      </p:sp>
      <p:grpSp>
        <p:nvGrpSpPr>
          <p:cNvPr id="83991" name="组合 6"/>
          <p:cNvGrpSpPr/>
          <p:nvPr/>
        </p:nvGrpSpPr>
        <p:grpSpPr bwMode="auto">
          <a:xfrm>
            <a:off x="3139837" y="430926"/>
            <a:ext cx="2480310" cy="522923"/>
            <a:chOff x="5059" y="914"/>
            <a:chExt cx="3905" cy="823"/>
          </a:xfrm>
        </p:grpSpPr>
        <p:grpSp>
          <p:nvGrpSpPr>
            <p:cNvPr id="83992" name="组合 21"/>
            <p:cNvGrpSpPr>
              <a:grpSpLocks noChangeAspect="1"/>
            </p:cNvGrpSpPr>
            <p:nvPr/>
          </p:nvGrpSpPr>
          <p:grpSpPr bwMode="auto">
            <a:xfrm>
              <a:off x="5115" y="984"/>
              <a:ext cx="3797" cy="707"/>
              <a:chOff x="3564387" y="597378"/>
              <a:chExt cx="2247990" cy="419195"/>
            </a:xfrm>
          </p:grpSpPr>
          <p:sp>
            <p:nvSpPr>
              <p:cNvPr id="23" name="缺角矩形 22"/>
              <p:cNvSpPr/>
              <p:nvPr/>
            </p:nvSpPr>
            <p:spPr>
              <a:xfrm rot="3000000">
                <a:off x="4021379" y="598178"/>
                <a:ext cx="419236" cy="418764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4" name="缺角矩形 23"/>
              <p:cNvSpPr/>
              <p:nvPr/>
            </p:nvSpPr>
            <p:spPr>
              <a:xfrm rot="3000000">
                <a:off x="4478615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4935852" y="598178"/>
                <a:ext cx="419236" cy="418764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6" name="缺角矩形 25"/>
              <p:cNvSpPr/>
              <p:nvPr/>
            </p:nvSpPr>
            <p:spPr>
              <a:xfrm rot="3000000">
                <a:off x="3564142" y="598179"/>
                <a:ext cx="419236" cy="418763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27" name="缺角矩形 26"/>
              <p:cNvSpPr/>
              <p:nvPr/>
            </p:nvSpPr>
            <p:spPr>
              <a:xfrm rot="3000000">
                <a:off x="5393088" y="598179"/>
                <a:ext cx="419236" cy="418763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3998" name="TextBox 15"/>
            <p:cNvSpPr txBox="1">
              <a:spLocks noChangeArrowheads="1"/>
            </p:cNvSpPr>
            <p:nvPr/>
          </p:nvSpPr>
          <p:spPr bwMode="auto">
            <a:xfrm>
              <a:off x="5059" y="914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能力提升题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354664" y="3622686"/>
            <a:ext cx="3399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i="1" dirty="0">
                <a:latin typeface="+mn-lt"/>
              </a:rPr>
              <a:t>C</a:t>
            </a:r>
            <a:endParaRPr lang="zh-CN" altLang="en-US" sz="1400" b="1" i="1" dirty="0">
              <a:latin typeface="+mn-lt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378873" y="3106466"/>
            <a:ext cx="3399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i="1" dirty="0">
                <a:latin typeface="+mn-lt"/>
              </a:rPr>
              <a:t>D</a:t>
            </a:r>
            <a:endParaRPr lang="zh-CN" altLang="en-US" sz="1400" b="1" i="1" dirty="0">
              <a:latin typeface="+mn-lt"/>
            </a:endParaRPr>
          </a:p>
        </p:txBody>
      </p:sp>
      <p:grpSp>
        <p:nvGrpSpPr>
          <p:cNvPr id="35" name="组合 2"/>
          <p:cNvGrpSpPr/>
          <p:nvPr/>
        </p:nvGrpSpPr>
        <p:grpSpPr bwMode="auto">
          <a:xfrm>
            <a:off x="10938" y="-39660"/>
            <a:ext cx="2006600" cy="476924"/>
            <a:chOff x="263" y="162"/>
            <a:chExt cx="3160" cy="753"/>
          </a:xfrm>
        </p:grpSpPr>
        <p:sp>
          <p:nvSpPr>
            <p:cNvPr id="36" name="文本框 20"/>
            <p:cNvSpPr txBox="1">
              <a:spLocks noChangeArrowheads="1"/>
            </p:cNvSpPr>
            <p:nvPr/>
          </p:nvSpPr>
          <p:spPr bwMode="auto">
            <a:xfrm>
              <a:off x="831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37" name="组合 1"/>
            <p:cNvGrpSpPr/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38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" name="Freeform 74"/>
              <p:cNvSpPr>
                <a:spLocks noChangeAspect="1" noEditPoints="1"/>
              </p:cNvSpPr>
              <p:nvPr/>
            </p:nvSpPr>
            <p:spPr bwMode="auto">
              <a:xfrm>
                <a:off x="274" y="211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med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文本框 20495"/>
          <p:cNvSpPr txBox="1">
            <a:spLocks noChangeArrowheads="1"/>
          </p:cNvSpPr>
          <p:nvPr/>
        </p:nvSpPr>
        <p:spPr bwMode="auto">
          <a:xfrm>
            <a:off x="519371" y="538984"/>
            <a:ext cx="8348769" cy="1000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楷体" panose="02010609060101010101" pitchFamily="49" charset="-122"/>
              </a:rPr>
              <a:t>2.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图所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示，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D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是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∠ACG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的平分线上的一点．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DE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AC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DF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CG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足分别为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F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.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求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证：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CE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＝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CF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.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>
            <a:spLocks noChangeArrowheads="1"/>
          </p:cNvSpPr>
          <p:nvPr/>
        </p:nvSpPr>
        <p:spPr bwMode="auto">
          <a:xfrm>
            <a:off x="464827" y="1539964"/>
            <a:ext cx="6892317" cy="3033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2667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证明：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CD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是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∠ACG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的平分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线，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DE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AC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DF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100" b="1" i="1" dirty="0" smtClean="0">
                <a:latin typeface="+mn-lt"/>
                <a:ea typeface="仿宋" panose="02010609060101010101" pitchFamily="49" charset="-122"/>
              </a:rPr>
              <a:t>CG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DF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在</a:t>
            </a:r>
            <a:r>
              <a:rPr lang="en-US" altLang="zh-CN" sz="2100" b="1" dirty="0" err="1">
                <a:latin typeface="+mn-lt"/>
                <a:ea typeface="仿宋" panose="02010609060101010101" pitchFamily="49" charset="-122"/>
              </a:rPr>
              <a:t>Rt△</a:t>
            </a:r>
            <a:r>
              <a:rPr lang="en-US" altLang="zh-CN" sz="2100" b="1" i="1" dirty="0" err="1">
                <a:latin typeface="+mn-lt"/>
                <a:ea typeface="仿宋" panose="02010609060101010101" pitchFamily="49" charset="-122"/>
              </a:rPr>
              <a:t>CDE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和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Rt△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CDF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中，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Rt△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CDE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≌Rt△</a:t>
            </a:r>
            <a:r>
              <a:rPr lang="en-US" altLang="zh-CN" sz="21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CDF</a:t>
            </a:r>
            <a:r>
              <a:rPr lang="en-US" altLang="zh-CN" sz="21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(HL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)</a:t>
            </a:r>
            <a:r>
              <a:rPr lang="zh-CN" altLang="en-US" sz="21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1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CE</a:t>
            </a:r>
            <a:r>
              <a:rPr lang="zh-CN" altLang="en-US" sz="2100" b="1" dirty="0">
                <a:latin typeface="+mn-lt"/>
                <a:ea typeface="仿宋" panose="02010609060101010101" pitchFamily="49" charset="-122"/>
              </a:rPr>
              <a:t>＝</a:t>
            </a:r>
            <a:r>
              <a:rPr lang="en-US" altLang="zh-CN" sz="2100" b="1" i="1" dirty="0">
                <a:latin typeface="+mn-lt"/>
                <a:ea typeface="仿宋" panose="02010609060101010101" pitchFamily="49" charset="-122"/>
              </a:rPr>
              <a:t>CF</a:t>
            </a:r>
            <a:r>
              <a:rPr lang="en-US" altLang="zh-CN" sz="21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100" b="1" dirty="0">
              <a:latin typeface="+mn-lt"/>
              <a:ea typeface="仿宋" panose="02010609060101010101" pitchFamily="49" charset="-122"/>
            </a:endParaRPr>
          </a:p>
        </p:txBody>
      </p:sp>
      <p:graphicFrame>
        <p:nvGraphicFramePr>
          <p:cNvPr id="2" name="对象 1">
            <a:hlinkClick r:id="" action="ppaction://ole?verb=1"/>
          </p:cNvPr>
          <p:cNvGraphicFramePr/>
          <p:nvPr/>
        </p:nvGraphicFramePr>
        <p:xfrm>
          <a:off x="851539" y="2862871"/>
          <a:ext cx="1216025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125" name="Equation" r:id="rId1" imgW="17983200" imgH="10972800" progId="Equation.DSMT4">
                  <p:embed/>
                </p:oleObj>
              </mc:Choice>
              <mc:Fallback>
                <p:oleObj name="Equation" r:id="rId1" imgW="17983200" imgH="10972800" progId="Equation.DSMT4">
                  <p:embed/>
                  <p:pic>
                    <p:nvPicPr>
                      <p:cNvPr id="0" name="对象 1"/>
                      <p:cNvPicPr>
                        <a:picLocks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51539" y="2862871"/>
                        <a:ext cx="1216025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组合 2"/>
          <p:cNvGrpSpPr/>
          <p:nvPr/>
        </p:nvGrpSpPr>
        <p:grpSpPr bwMode="auto">
          <a:xfrm>
            <a:off x="-6154" y="-48206"/>
            <a:ext cx="2006600" cy="476924"/>
            <a:chOff x="263" y="162"/>
            <a:chExt cx="3160" cy="753"/>
          </a:xfrm>
        </p:grpSpPr>
        <p:sp>
          <p:nvSpPr>
            <p:cNvPr id="12" name="文本框 20"/>
            <p:cNvSpPr txBox="1">
              <a:spLocks noChangeArrowheads="1"/>
            </p:cNvSpPr>
            <p:nvPr/>
          </p:nvSpPr>
          <p:spPr bwMode="auto">
            <a:xfrm>
              <a:off x="831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13" name="组合 1"/>
            <p:cNvGrpSpPr/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1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Freeform 74"/>
              <p:cNvSpPr>
                <a:spLocks noChangeAspect="1" noEditPoints="1"/>
              </p:cNvSpPr>
              <p:nvPr/>
            </p:nvSpPr>
            <p:spPr bwMode="auto">
              <a:xfrm>
                <a:off x="274" y="211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924" y="2209395"/>
            <a:ext cx="2629313" cy="1855549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Rectangle 3"/>
          <p:cNvSpPr>
            <a:spLocks noGrp="1" noRot="1" noChangeArrowheads="1"/>
          </p:cNvSpPr>
          <p:nvPr/>
        </p:nvSpPr>
        <p:spPr bwMode="auto">
          <a:xfrm>
            <a:off x="559808" y="942399"/>
            <a:ext cx="8584192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ts val="3500"/>
              </a:lnSpc>
              <a:spcBef>
                <a:spcPts val="0"/>
              </a:spcBef>
              <a:buClr>
                <a:schemeClr val="hlink"/>
              </a:buClr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如图，已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AD∥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BAD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的平分线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的交点，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PE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⊥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AB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于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E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且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PE=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BC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之间的距离</a:t>
            </a:r>
            <a:r>
              <a:rPr lang="en-US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en-US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6018" name="Picture 5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302" y="2073275"/>
            <a:ext cx="2214562" cy="24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086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5664" y="2051050"/>
            <a:ext cx="492125" cy="242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412" name="Rectangle 28"/>
          <p:cNvSpPr>
            <a:spLocks noChangeArrowheads="1"/>
          </p:cNvSpPr>
          <p:nvPr/>
        </p:nvSpPr>
        <p:spPr bwMode="auto">
          <a:xfrm>
            <a:off x="1240725" y="1852132"/>
            <a:ext cx="7299268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解：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过点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作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MN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于点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M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，交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于点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N.</a:t>
            </a:r>
            <a:endParaRPr lang="en-US" altLang="zh-CN" sz="2000" b="1" i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 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∥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 MN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MN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的长即为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与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之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间的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距离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i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∵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 AP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平分∠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BAD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PM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AD 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PE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⊥</a:t>
            </a:r>
            <a:r>
              <a:rPr lang="en-US" altLang="zh-CN" sz="2000" b="1" i="1" dirty="0" smtClean="0">
                <a:latin typeface="+mn-lt"/>
                <a:ea typeface="仿宋" panose="02010609060101010101" pitchFamily="49" charset="-122"/>
              </a:rPr>
              <a:t>AB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，</a:t>
            </a:r>
            <a:endParaRPr lang="zh-CN" altLang="en-US" sz="20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PM= PE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i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同</a:t>
            </a:r>
            <a:r>
              <a:rPr lang="zh-CN" altLang="en-US" sz="2000" b="1" dirty="0" smtClean="0">
                <a:latin typeface="+mn-lt"/>
                <a:ea typeface="仿宋" panose="02010609060101010101" pitchFamily="49" charset="-122"/>
              </a:rPr>
              <a:t>理， 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PN= PE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i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∴ 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PM= PN= PE=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3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000" b="1" i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∴</a:t>
            </a:r>
            <a:r>
              <a:rPr lang="zh-CN" altLang="en-US" sz="2000" b="1" i="1" dirty="0">
                <a:latin typeface="+mn-lt"/>
                <a:ea typeface="仿宋" panose="02010609060101010101" pitchFamily="49" charset="-122"/>
              </a:rPr>
              <a:t> 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MN=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6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.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即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AD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与</a:t>
            </a:r>
            <a:r>
              <a:rPr lang="en-US" altLang="zh-CN" sz="2000" b="1" i="1" dirty="0">
                <a:latin typeface="+mn-lt"/>
                <a:ea typeface="仿宋" panose="02010609060101010101" pitchFamily="49" charset="-122"/>
              </a:rPr>
              <a:t>BC</a:t>
            </a:r>
            <a:r>
              <a:rPr lang="zh-CN" altLang="en-US" sz="2000" b="1" dirty="0">
                <a:latin typeface="+mn-lt"/>
                <a:ea typeface="仿宋" panose="02010609060101010101" pitchFamily="49" charset="-122"/>
              </a:rPr>
              <a:t>之间的距离为</a:t>
            </a:r>
            <a:r>
              <a:rPr lang="en-US" altLang="zh-CN" sz="2000" b="1" dirty="0">
                <a:latin typeface="+mn-lt"/>
                <a:ea typeface="仿宋" panose="02010609060101010101" pitchFamily="49" charset="-122"/>
              </a:rPr>
              <a:t>6.</a:t>
            </a:r>
            <a:endParaRPr lang="en-US" altLang="zh-CN" sz="20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86026" name="组合 2"/>
          <p:cNvGrpSpPr/>
          <p:nvPr/>
        </p:nvGrpSpPr>
        <p:grpSpPr bwMode="auto">
          <a:xfrm>
            <a:off x="3378486" y="430305"/>
            <a:ext cx="2478722" cy="522923"/>
            <a:chOff x="5058" y="886"/>
            <a:chExt cx="3905" cy="823"/>
          </a:xfrm>
        </p:grpSpPr>
        <p:grpSp>
          <p:nvGrpSpPr>
            <p:cNvPr id="86027" name="组合 6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8" name="缺角矩形 7"/>
              <p:cNvSpPr/>
              <p:nvPr/>
            </p:nvSpPr>
            <p:spPr>
              <a:xfrm rot="3000000">
                <a:off x="4021947" y="597210"/>
                <a:ext cx="418644" cy="418922"/>
              </a:xfrm>
              <a:prstGeom prst="plaqu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9" name="缺角矩形 8"/>
              <p:cNvSpPr/>
              <p:nvPr/>
            </p:nvSpPr>
            <p:spPr>
              <a:xfrm rot="3000000">
                <a:off x="4479356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0" name="缺角矩形 9"/>
              <p:cNvSpPr/>
              <p:nvPr/>
            </p:nvSpPr>
            <p:spPr>
              <a:xfrm rot="3000000">
                <a:off x="4936766" y="597210"/>
                <a:ext cx="418644" cy="418922"/>
              </a:xfrm>
              <a:prstGeom prst="plaqu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1" name="缺角矩形 10"/>
              <p:cNvSpPr/>
              <p:nvPr/>
            </p:nvSpPr>
            <p:spPr>
              <a:xfrm rot="3000000">
                <a:off x="3564538" y="597211"/>
                <a:ext cx="418644" cy="418921"/>
              </a:xfrm>
              <a:prstGeom prst="plaqu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  <p:sp>
            <p:nvSpPr>
              <p:cNvPr id="12" name="缺角矩形 11"/>
              <p:cNvSpPr/>
              <p:nvPr/>
            </p:nvSpPr>
            <p:spPr>
              <a:xfrm rot="3000000">
                <a:off x="5394174" y="597211"/>
                <a:ext cx="418644" cy="418921"/>
              </a:xfrm>
              <a:prstGeom prst="plaque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/>
              </a:p>
            </p:txBody>
          </p:sp>
        </p:grpSp>
        <p:sp>
          <p:nvSpPr>
            <p:cNvPr id="86033" name="TextBox 15"/>
            <p:cNvSpPr txBox="1">
              <a:spLocks noChangeArrowheads="1"/>
            </p:cNvSpPr>
            <p:nvPr/>
          </p:nvSpPr>
          <p:spPr bwMode="auto">
            <a:xfrm>
              <a:off x="5058" y="886"/>
              <a:ext cx="3905" cy="8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eaLnBrk="0" hangingPunct="0"/>
              <a:r>
                <a:rPr lang="zh-CN" altLang="en-US" sz="2800" b="1" dirty="0">
                  <a:solidFill>
                    <a:schemeClr val="bg1"/>
                  </a:solidFill>
                </a:rPr>
                <a:t>拓广探索题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2"/>
          <p:cNvGrpSpPr/>
          <p:nvPr/>
        </p:nvGrpSpPr>
        <p:grpSpPr bwMode="auto">
          <a:xfrm>
            <a:off x="-6154" y="-39660"/>
            <a:ext cx="2006600" cy="476924"/>
            <a:chOff x="263" y="162"/>
            <a:chExt cx="3160" cy="753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831" y="162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课堂检测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grpSp>
          <p:nvGrpSpPr>
            <p:cNvPr id="23" name="组合 1"/>
            <p:cNvGrpSpPr/>
            <p:nvPr/>
          </p:nvGrpSpPr>
          <p:grpSpPr bwMode="auto">
            <a:xfrm>
              <a:off x="263" y="320"/>
              <a:ext cx="3160" cy="567"/>
              <a:chOff x="248" y="211"/>
              <a:chExt cx="3160" cy="567"/>
            </a:xfrm>
          </p:grpSpPr>
          <p:cxnSp>
            <p:nvCxnSpPr>
              <p:cNvPr id="24" name="直线连接符 19"/>
              <p:cNvCxnSpPr/>
              <p:nvPr/>
            </p:nvCxnSpPr>
            <p:spPr>
              <a:xfrm>
                <a:off x="248" y="778"/>
                <a:ext cx="3160" cy="0"/>
              </a:xfrm>
              <a:prstGeom prst="line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Freeform 74"/>
              <p:cNvSpPr>
                <a:spLocks noChangeAspect="1" noEditPoints="1"/>
              </p:cNvSpPr>
              <p:nvPr/>
            </p:nvSpPr>
            <p:spPr bwMode="auto">
              <a:xfrm>
                <a:off x="274" y="211"/>
                <a:ext cx="567" cy="501"/>
              </a:xfrm>
              <a:custGeom>
                <a:avLst/>
                <a:gdLst>
                  <a:gd name="T0" fmla="*/ 127 w 167"/>
                  <a:gd name="T1" fmla="*/ 22 h 148"/>
                  <a:gd name="T2" fmla="*/ 74 w 167"/>
                  <a:gd name="T3" fmla="*/ 0 h 148"/>
                  <a:gd name="T4" fmla="*/ 0 w 167"/>
                  <a:gd name="T5" fmla="*/ 74 h 148"/>
                  <a:gd name="T6" fmla="*/ 74 w 167"/>
                  <a:gd name="T7" fmla="*/ 148 h 148"/>
                  <a:gd name="T8" fmla="*/ 143 w 167"/>
                  <a:gd name="T9" fmla="*/ 99 h 148"/>
                  <a:gd name="T10" fmla="*/ 70 w 167"/>
                  <a:gd name="T11" fmla="*/ 79 h 148"/>
                  <a:gd name="T12" fmla="*/ 127 w 167"/>
                  <a:gd name="T13" fmla="*/ 22 h 148"/>
                  <a:gd name="T14" fmla="*/ 147 w 167"/>
                  <a:gd name="T15" fmla="*/ 19 h 148"/>
                  <a:gd name="T16" fmla="*/ 93 w 167"/>
                  <a:gd name="T17" fmla="*/ 73 h 148"/>
                  <a:gd name="T18" fmla="*/ 164 w 167"/>
                  <a:gd name="T19" fmla="*/ 92 h 148"/>
                  <a:gd name="T20" fmla="*/ 167 w 167"/>
                  <a:gd name="T21" fmla="*/ 69 h 148"/>
                  <a:gd name="T22" fmla="*/ 147 w 167"/>
                  <a:gd name="T23" fmla="*/ 19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7" h="148">
                    <a:moveTo>
                      <a:pt x="127" y="22"/>
                    </a:moveTo>
                    <a:cubicBezTo>
                      <a:pt x="113" y="8"/>
                      <a:pt x="95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106" y="148"/>
                      <a:pt x="133" y="127"/>
                      <a:pt x="143" y="99"/>
                    </a:cubicBezTo>
                    <a:cubicBezTo>
                      <a:pt x="70" y="79"/>
                      <a:pt x="70" y="79"/>
                      <a:pt x="70" y="79"/>
                    </a:cubicBezTo>
                    <a:lnTo>
                      <a:pt x="127" y="22"/>
                    </a:lnTo>
                    <a:close/>
                    <a:moveTo>
                      <a:pt x="147" y="19"/>
                    </a:moveTo>
                    <a:cubicBezTo>
                      <a:pt x="93" y="73"/>
                      <a:pt x="93" y="73"/>
                      <a:pt x="93" y="73"/>
                    </a:cubicBezTo>
                    <a:cubicBezTo>
                      <a:pt x="164" y="92"/>
                      <a:pt x="164" y="92"/>
                      <a:pt x="164" y="92"/>
                    </a:cubicBezTo>
                    <a:cubicBezTo>
                      <a:pt x="166" y="85"/>
                      <a:pt x="167" y="77"/>
                      <a:pt x="167" y="69"/>
                    </a:cubicBezTo>
                    <a:cubicBezTo>
                      <a:pt x="167" y="50"/>
                      <a:pt x="160" y="32"/>
                      <a:pt x="147" y="19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FontTx/>
                  <a:buNone/>
                  <a:defRPr/>
                </a:pPr>
                <a:endParaRPr lang="en-US" b="1" dirty="0">
                  <a:solidFill>
                    <a:srgbClr val="000000"/>
                  </a:solidFill>
                  <a:latin typeface="+mn-lt"/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4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64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4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4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4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4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64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15852" y="2365375"/>
            <a:ext cx="1322387" cy="41275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角平分线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024412" y="885825"/>
            <a:ext cx="755650" cy="7366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尺规作图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321399" y="985838"/>
            <a:ext cx="3843508" cy="428643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solidFill>
                  <a:schemeClr val="dk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属于基本作图，必须熟练掌握</a:t>
            </a:r>
            <a:endParaRPr lang="zh-CN" altLang="en-US" sz="2100" b="1" dirty="0">
              <a:solidFill>
                <a:schemeClr val="dk1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024412" y="2247900"/>
            <a:ext cx="755650" cy="7366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性质定理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163443" y="1997207"/>
            <a:ext cx="3449637" cy="1255728"/>
          </a:xfrm>
          <a:prstGeom prst="rect">
            <a:avLst/>
          </a:prstGeom>
          <a:noFill/>
          <a:ln w="25400">
            <a:solidFill>
              <a:schemeClr val="tx1">
                <a:lumMod val="75000"/>
                <a:lumOff val="25000"/>
                <a:alpha val="54000"/>
              </a:schemeClr>
            </a:solidFill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一个点：</a:t>
            </a:r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角平分线上的点；</a:t>
            </a:r>
            <a:endParaRPr lang="en-US" altLang="zh-CN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二距离：</a:t>
            </a:r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点到角两边的距离；</a:t>
            </a:r>
            <a:endParaRPr lang="en-US" altLang="zh-CN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两相等：</a:t>
            </a:r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两条垂线段相等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986996" y="3627438"/>
            <a:ext cx="1062038" cy="7366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辅助线</a:t>
            </a:r>
            <a:endParaRPr lang="en-US" altLang="zh-CN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dist"/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添加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402362" y="3736622"/>
            <a:ext cx="4307121" cy="480131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过角平分线上一点向两边作</a:t>
            </a:r>
            <a:r>
              <a:rPr lang="zh-CN" altLang="en-US" sz="21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垂线段</a:t>
            </a:r>
            <a:endParaRPr lang="zh-CN" altLang="en-US" sz="21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左大括号 9"/>
          <p:cNvSpPr/>
          <p:nvPr/>
        </p:nvSpPr>
        <p:spPr bwMode="auto">
          <a:xfrm>
            <a:off x="1862487" y="1220788"/>
            <a:ext cx="107950" cy="2755900"/>
          </a:xfrm>
          <a:prstGeom prst="leftBrace">
            <a:avLst>
              <a:gd name="adj1" fmla="val 6264"/>
              <a:gd name="adj2" fmla="val 50000"/>
            </a:avLst>
          </a:prstGeom>
          <a:noFill/>
          <a:ln w="25400">
            <a:solidFill>
              <a:schemeClr val="tx1">
                <a:alpha val="29018"/>
              </a:schemeClr>
            </a:solidFill>
            <a:round/>
          </a:ln>
        </p:spPr>
        <p:txBody>
          <a:bodyPr/>
          <a:lstStyle/>
          <a:p>
            <a:endParaRPr lang="zh-CN" altLang="en-US" sz="21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1" name="右箭头 10"/>
          <p:cNvSpPr/>
          <p:nvPr/>
        </p:nvSpPr>
        <p:spPr bwMode="auto">
          <a:xfrm>
            <a:off x="2925209" y="1112838"/>
            <a:ext cx="325437" cy="271462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右箭头 11"/>
          <p:cNvSpPr/>
          <p:nvPr/>
        </p:nvSpPr>
        <p:spPr bwMode="auto">
          <a:xfrm>
            <a:off x="2782319" y="2436813"/>
            <a:ext cx="325438" cy="269875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" name="右箭头 12"/>
          <p:cNvSpPr/>
          <p:nvPr/>
        </p:nvSpPr>
        <p:spPr bwMode="auto">
          <a:xfrm>
            <a:off x="3103912" y="3813175"/>
            <a:ext cx="325437" cy="271463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7052" name="组合 1"/>
          <p:cNvGrpSpPr/>
          <p:nvPr/>
        </p:nvGrpSpPr>
        <p:grpSpPr bwMode="auto">
          <a:xfrm>
            <a:off x="-8546" y="-55635"/>
            <a:ext cx="2006600" cy="477838"/>
            <a:chOff x="227" y="33"/>
            <a:chExt cx="3160" cy="752"/>
          </a:xfrm>
        </p:grpSpPr>
        <p:cxnSp>
          <p:nvCxnSpPr>
            <p:cNvPr id="17" name="直线连接符 16"/>
            <p:cNvCxnSpPr/>
            <p:nvPr/>
          </p:nvCxnSpPr>
          <p:spPr>
            <a:xfrm>
              <a:off x="227" y="778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7054" name="文本框 17"/>
            <p:cNvSpPr txBox="1">
              <a:spLocks noChangeArrowheads="1"/>
            </p:cNvSpPr>
            <p:nvPr/>
          </p:nvSpPr>
          <p:spPr bwMode="auto">
            <a:xfrm>
              <a:off x="1010" y="33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宋体" panose="02010600030101010101" pitchFamily="2" charset="-122"/>
                  <a:cs typeface="Yuanti SC"/>
                </a:rPr>
                <a:t>课堂小结</a:t>
              </a:r>
              <a:endParaRPr lang="zh-CN" altLang="en-US" sz="2500" b="1" dirty="0">
                <a:latin typeface="宋体" panose="02010600030101010101" pitchFamily="2" charset="-122"/>
                <a:cs typeface="Yuanti SC"/>
              </a:endParaRPr>
            </a:p>
          </p:txBody>
        </p:sp>
        <p:sp>
          <p:nvSpPr>
            <p:cNvPr id="2" name="Freeform 74"/>
            <p:cNvSpPr>
              <a:spLocks noChangeAspect="1" noEditPoints="1"/>
            </p:cNvSpPr>
            <p:nvPr/>
          </p:nvSpPr>
          <p:spPr bwMode="auto">
            <a:xfrm>
              <a:off x="342" y="158"/>
              <a:ext cx="568" cy="502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右箭头 13"/>
          <p:cNvSpPr/>
          <p:nvPr/>
        </p:nvSpPr>
        <p:spPr bwMode="auto">
          <a:xfrm>
            <a:off x="6666262" y="2529637"/>
            <a:ext cx="325437" cy="269875"/>
          </a:xfrm>
          <a:prstGeom prst="rightArrow">
            <a:avLst/>
          </a:prstGeom>
          <a:solidFill>
            <a:schemeClr val="accent6">
              <a:lumMod val="75000"/>
              <a:alpha val="69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>
              <a:defRPr/>
            </a:pPr>
            <a:endParaRPr lang="zh-CN" altLang="en-US" sz="21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5" name="TextBox 8"/>
          <p:cNvSpPr txBox="1">
            <a:spLocks noChangeArrowheads="1"/>
          </p:cNvSpPr>
          <p:nvPr/>
        </p:nvSpPr>
        <p:spPr bwMode="auto">
          <a:xfrm>
            <a:off x="6991698" y="2215791"/>
            <a:ext cx="2063693" cy="867930"/>
          </a:xfrm>
          <a:prstGeom prst="rect">
            <a:avLst/>
          </a:prstGeom>
          <a:noFill/>
          <a:ln w="25400">
            <a:solidFill>
              <a:srgbClr val="404040">
                <a:alpha val="54117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100" b="1" dirty="0">
                <a:latin typeface="黑体" panose="02010609060101010101" pitchFamily="2" charset="-122"/>
                <a:ea typeface="黑体" panose="02010609060101010101" pitchFamily="2" charset="-122"/>
              </a:rPr>
              <a:t>为证明线段相等提供了又一途径</a:t>
            </a:r>
            <a:endParaRPr lang="zh-CN" altLang="en-US" sz="21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8"/>
          <p:cNvSpPr>
            <a:spLocks noChangeArrowheads="1"/>
          </p:cNvSpPr>
          <p:nvPr/>
        </p:nvSpPr>
        <p:spPr bwMode="auto">
          <a:xfrm>
            <a:off x="832278" y="1071562"/>
            <a:ext cx="8085217" cy="7239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在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纸上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楷体" panose="02010609060101010101" pitchFamily="49" charset="-122"/>
              </a:rPr>
              <a:t>画一个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楷体" panose="02010609060101010101" pitchFamily="49" charset="-122"/>
              </a:rPr>
              <a:t>角，你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楷体" panose="02010609060101010101" pitchFamily="49" charset="-122"/>
              </a:rPr>
              <a:t>能得到这个角的平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  <a:sym typeface="楷体" panose="02010609060101010101" pitchFamily="49" charset="-122"/>
              </a:rPr>
              <a:t>分线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  <a:sym typeface="楷体" panose="02010609060101010101" pitchFamily="49" charset="-122"/>
              </a:rPr>
              <a:t>吗？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 </a:t>
            </a:r>
            <a:endParaRPr lang="zh-CN" altLang="en-US" sz="2400" b="1" dirty="0">
              <a:solidFill>
                <a:schemeClr val="tx2"/>
              </a:solidFill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5" name="Rectangle 15"/>
          <p:cNvSpPr>
            <a:spLocks noChangeArrowheads="1"/>
          </p:cNvSpPr>
          <p:nvPr/>
        </p:nvSpPr>
        <p:spPr bwMode="auto">
          <a:xfrm>
            <a:off x="2179110" y="1912909"/>
            <a:ext cx="5059398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用量角器度</a:t>
            </a:r>
            <a:r>
              <a:rPr lang="zh-CN" altLang="en-US" sz="2100" b="1" dirty="0" smtClean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量，也</a:t>
            </a:r>
            <a:r>
              <a:rPr lang="zh-CN" altLang="en-US" sz="21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可用折纸的方法．</a:t>
            </a:r>
            <a:r>
              <a:rPr lang="zh-CN" altLang="en-US" sz="2100" b="1" dirty="0">
                <a:solidFill>
                  <a:srgbClr val="FF0000"/>
                </a:solidFill>
                <a:latin typeface="+mn-lt"/>
              </a:rPr>
              <a:t>　</a:t>
            </a:r>
            <a:r>
              <a:rPr lang="zh-CN" altLang="en-US" sz="2100" dirty="0">
                <a:solidFill>
                  <a:srgbClr val="FF0000"/>
                </a:solidFill>
                <a:latin typeface="+mn-lt"/>
              </a:rPr>
              <a:t>　</a:t>
            </a:r>
            <a:endParaRPr lang="zh-CN" altLang="en-US" sz="21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36705" y="2636487"/>
            <a:ext cx="7184571" cy="1052596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>
            <a:spAutoFit/>
          </a:bodyPr>
          <a:lstStyle/>
          <a:p>
            <a:pPr algn="just" eaLnBrk="0" hangingPunct="0">
              <a:lnSpc>
                <a:spcPct val="130000"/>
              </a:lnSpc>
              <a:spcBef>
                <a:spcPct val="50000"/>
              </a:spcBef>
              <a:defRPr/>
            </a:pP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             如果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把前面的纸片换成木板、钢板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等，还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能用对折的方法得到木板、钢板的角平分线吗？</a:t>
            </a:r>
            <a:endParaRPr lang="zh-CN" altLang="en-US" sz="2400" b="1" dirty="0">
              <a:latin typeface="+mn-lt"/>
              <a:ea typeface="楷体" panose="02010609060101010101" pitchFamily="49" charset="-122"/>
            </a:endParaRPr>
          </a:p>
        </p:txBody>
      </p:sp>
      <p:pic>
        <p:nvPicPr>
          <p:cNvPr id="6042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393" y="3156139"/>
            <a:ext cx="1479550" cy="179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0421" name="组合 2"/>
          <p:cNvGrpSpPr/>
          <p:nvPr/>
        </p:nvGrpSpPr>
        <p:grpSpPr bwMode="auto">
          <a:xfrm>
            <a:off x="-3350" y="-31247"/>
            <a:ext cx="2006600" cy="478472"/>
            <a:chOff x="123" y="66"/>
            <a:chExt cx="3160" cy="753"/>
          </a:xfrm>
        </p:grpSpPr>
        <p:cxnSp>
          <p:nvCxnSpPr>
            <p:cNvPr id="24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423" name="文本框 18"/>
            <p:cNvSpPr txBox="1">
              <a:spLocks noChangeArrowheads="1"/>
            </p:cNvSpPr>
            <p:nvPr/>
          </p:nvSpPr>
          <p:spPr bwMode="auto">
            <a:xfrm>
              <a:off x="870" y="66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7" name="Freeform 74"/>
            <p:cNvSpPr>
              <a:spLocks noChangeAspect="1" noEditPoints="1"/>
            </p:cNvSpPr>
            <p:nvPr/>
          </p:nvSpPr>
          <p:spPr bwMode="auto">
            <a:xfrm>
              <a:off x="248" y="196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425" name="组合 4"/>
          <p:cNvGrpSpPr/>
          <p:nvPr/>
        </p:nvGrpSpPr>
        <p:grpSpPr bwMode="auto">
          <a:xfrm>
            <a:off x="2590727" y="597240"/>
            <a:ext cx="1685925" cy="409790"/>
            <a:chOff x="3485" y="1168"/>
            <a:chExt cx="2654" cy="644"/>
          </a:xfrm>
        </p:grpSpPr>
        <p:sp>
          <p:nvSpPr>
            <p:cNvPr id="6" name="圆角矩形 5"/>
            <p:cNvSpPr/>
            <p:nvPr/>
          </p:nvSpPr>
          <p:spPr>
            <a:xfrm>
              <a:off x="3485" y="1168"/>
              <a:ext cx="2654" cy="626"/>
            </a:xfrm>
            <a:prstGeom prst="round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60427" name="矩形 1"/>
            <p:cNvSpPr>
              <a:spLocks noChangeArrowheads="1"/>
            </p:cNvSpPr>
            <p:nvPr/>
          </p:nvSpPr>
          <p:spPr bwMode="auto">
            <a:xfrm>
              <a:off x="3759" y="1203"/>
              <a:ext cx="2108" cy="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rPr>
                <a:t>知识点 </a:t>
              </a:r>
              <a:r>
                <a:rPr lang="en-US" altLang="zh-CN" sz="2400" b="1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+mn-lt"/>
                <a:ea typeface="黑体" panose="02010609060101010101" pitchFamily="2" charset="-122"/>
              </a:endParaRPr>
            </a:p>
          </p:txBody>
        </p:sp>
      </p:grpSp>
      <p:sp>
        <p:nvSpPr>
          <p:cNvPr id="60428" name="文本框 1"/>
          <p:cNvSpPr txBox="1">
            <a:spLocks noChangeArrowheads="1"/>
          </p:cNvSpPr>
          <p:nvPr/>
        </p:nvSpPr>
        <p:spPr bwMode="auto">
          <a:xfrm>
            <a:off x="4368931" y="563747"/>
            <a:ext cx="32210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黑体" panose="02010609060101010101" pitchFamily="2" charset="-122"/>
              </a:rPr>
              <a:t>角平分线的画法</a:t>
            </a:r>
            <a:endParaRPr lang="zh-CN" altLang="en-US" sz="2400" b="1" dirty="0"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1258" y="1210174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问题1：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7702" y="2678878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无标题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963" y="788988"/>
            <a:ext cx="3884612" cy="291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3"/>
          <p:cNvSpPr>
            <a:spLocks noChangeShapeType="1"/>
          </p:cNvSpPr>
          <p:nvPr/>
        </p:nvSpPr>
        <p:spPr bwMode="auto">
          <a:xfrm flipV="1">
            <a:off x="2411413" y="1598613"/>
            <a:ext cx="2646362" cy="593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4"/>
          <p:cNvSpPr>
            <a:spLocks noChangeShapeType="1"/>
          </p:cNvSpPr>
          <p:nvPr/>
        </p:nvSpPr>
        <p:spPr bwMode="auto">
          <a:xfrm>
            <a:off x="2409825" y="2190750"/>
            <a:ext cx="1241425" cy="16748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Line 5"/>
          <p:cNvSpPr>
            <a:spLocks noChangeShapeType="1"/>
          </p:cNvSpPr>
          <p:nvPr/>
        </p:nvSpPr>
        <p:spPr bwMode="auto">
          <a:xfrm>
            <a:off x="2411413" y="2192338"/>
            <a:ext cx="2430462" cy="755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6"/>
          <p:cNvGrpSpPr/>
          <p:nvPr/>
        </p:nvGrpSpPr>
        <p:grpSpPr bwMode="auto">
          <a:xfrm>
            <a:off x="2420938" y="1601788"/>
            <a:ext cx="2646362" cy="2266950"/>
            <a:chOff x="0" y="0"/>
            <a:chExt cx="5557" cy="4763"/>
          </a:xfrm>
        </p:grpSpPr>
        <p:sp>
          <p:nvSpPr>
            <p:cNvPr id="61446" name="Line 7"/>
            <p:cNvSpPr>
              <a:spLocks noChangeShapeType="1"/>
            </p:cNvSpPr>
            <p:nvPr/>
          </p:nvSpPr>
          <p:spPr bwMode="auto">
            <a:xfrm flipV="1">
              <a:off x="1" y="0"/>
              <a:ext cx="5556" cy="124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47" name="Line 8"/>
            <p:cNvSpPr>
              <a:spLocks noChangeShapeType="1"/>
            </p:cNvSpPr>
            <p:nvPr/>
          </p:nvSpPr>
          <p:spPr bwMode="auto">
            <a:xfrm>
              <a:off x="0" y="1247"/>
              <a:ext cx="2608" cy="351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48" name="Line 9"/>
            <p:cNvSpPr>
              <a:spLocks noChangeShapeType="1"/>
            </p:cNvSpPr>
            <p:nvPr/>
          </p:nvSpPr>
          <p:spPr bwMode="auto">
            <a:xfrm>
              <a:off x="0" y="1247"/>
              <a:ext cx="5103" cy="15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5" name="WordArt 6"/>
          <p:cNvSpPr>
            <a:spLocks noChangeArrowheads="1" noChangeShapeType="1" noTextEdit="1"/>
          </p:cNvSpPr>
          <p:nvPr/>
        </p:nvSpPr>
        <p:spPr bwMode="auto">
          <a:xfrm>
            <a:off x="3441700" y="617538"/>
            <a:ext cx="1666875" cy="342900"/>
          </a:xfrm>
          <a:prstGeom prst="rect">
            <a:avLst/>
          </a:prstGeom>
        </p:spPr>
        <p:txBody>
          <a:bodyPr wrap="none" fromWordArt="1"/>
          <a:lstStyle/>
          <a:p>
            <a:pPr algn="ctr"/>
            <a:r>
              <a:rPr lang="zh-CN" altLang="en-US" sz="2700" b="1" kern="10" dirty="0">
                <a:solidFill>
                  <a:srgbClr val="0000FF"/>
                </a:solidFill>
                <a:latin typeface="宋体" panose="02010600030101010101" pitchFamily="2" charset="-122"/>
              </a:rPr>
              <a:t>提炼图形</a:t>
            </a:r>
            <a:endParaRPr lang="zh-CN" altLang="en-US" sz="2700" b="1" kern="10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15" name="组合 2"/>
          <p:cNvGrpSpPr/>
          <p:nvPr/>
        </p:nvGrpSpPr>
        <p:grpSpPr bwMode="auto">
          <a:xfrm>
            <a:off x="-3507" y="-48081"/>
            <a:ext cx="2006600" cy="477837"/>
            <a:chOff x="123" y="40"/>
            <a:chExt cx="3160" cy="752"/>
          </a:xfrm>
        </p:grpSpPr>
        <p:cxnSp>
          <p:nvCxnSpPr>
            <p:cNvPr id="1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1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57169E-6 L 0.25104 0.2294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0" y="11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3" name="Text Box 25"/>
          <p:cNvSpPr txBox="1">
            <a:spLocks noChangeArrowheads="1"/>
          </p:cNvSpPr>
          <p:nvPr/>
        </p:nvSpPr>
        <p:spPr bwMode="auto">
          <a:xfrm>
            <a:off x="999950" y="657080"/>
            <a:ext cx="7682577" cy="2012859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30000"/>
              </a:lnSpc>
              <a:buClr>
                <a:srgbClr val="FFFF00"/>
              </a:buClr>
              <a:buFont typeface="Wingdings" panose="05000000000000000000" pitchFamily="2" charset="2"/>
              <a:buNone/>
              <a:defRPr/>
            </a:pPr>
            <a:r>
              <a:rPr kumimoji="1" lang="zh-CN" altLang="en-US" sz="2400" b="1" dirty="0" smtClean="0">
                <a:latin typeface="+mn-lt"/>
                <a:ea typeface="楷体" panose="02010609060101010101" pitchFamily="49" charset="-122"/>
              </a:rPr>
              <a:t>              如图，是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</a:rPr>
              <a:t>一个角平分</a:t>
            </a:r>
            <a:r>
              <a:rPr kumimoji="1" lang="zh-CN" altLang="en-US" sz="2400" b="1" dirty="0" smtClean="0">
                <a:latin typeface="+mn-lt"/>
                <a:ea typeface="楷体" panose="02010609060101010101" pitchFamily="49" charset="-122"/>
              </a:rPr>
              <a:t>仪，其中</a:t>
            </a:r>
            <a:r>
              <a:rPr kumimoji="1" lang="en-US" altLang="zh-CN" sz="2400" b="1" i="1" dirty="0" smtClean="0">
                <a:latin typeface="+mn-lt"/>
                <a:ea typeface="楷体" panose="02010609060101010101" pitchFamily="49" charset="-122"/>
              </a:rPr>
              <a:t>AB=AD</a:t>
            </a:r>
            <a:r>
              <a:rPr kumimoji="1"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kumimoji="1" lang="en-US" altLang="zh-CN" sz="2400" b="1" i="1" dirty="0" smtClean="0">
                <a:latin typeface="+mn-lt"/>
                <a:ea typeface="楷体" panose="02010609060101010101" pitchFamily="49" charset="-122"/>
              </a:rPr>
              <a:t>BC=DC</a:t>
            </a:r>
            <a:r>
              <a:rPr kumimoji="1"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</a:rPr>
              <a:t>将点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</a:rPr>
              <a:t>A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</a:rPr>
              <a:t>放在角的顶</a:t>
            </a:r>
            <a:r>
              <a:rPr kumimoji="1" lang="zh-CN" altLang="en-US" sz="2400" b="1" dirty="0" smtClean="0">
                <a:latin typeface="+mn-lt"/>
                <a:ea typeface="楷体" panose="02010609060101010101" pitchFamily="49" charset="-122"/>
              </a:rPr>
              <a:t>点，</a:t>
            </a:r>
            <a:r>
              <a:rPr kumimoji="1" lang="en-US" altLang="zh-CN" sz="2400" b="1" i="1" dirty="0" smtClean="0">
                <a:latin typeface="+mn-lt"/>
                <a:ea typeface="楷体" panose="02010609060101010101" pitchFamily="49" charset="-122"/>
              </a:rPr>
              <a:t>AB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</a:rPr>
              <a:t>和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</a:rPr>
              <a:t>AD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</a:rPr>
              <a:t>沿着角的</a:t>
            </a:r>
            <a:r>
              <a:rPr kumimoji="1" lang="zh-CN" altLang="en-US" sz="2400" b="1" dirty="0" smtClean="0">
                <a:latin typeface="+mn-lt"/>
                <a:ea typeface="楷体" panose="02010609060101010101" pitchFamily="49" charset="-122"/>
              </a:rPr>
              <a:t>两边放下，沿</a:t>
            </a:r>
            <a:r>
              <a:rPr kumimoji="1" lang="en-US" altLang="zh-CN" sz="2400" b="1" i="1" dirty="0">
                <a:latin typeface="+mn-lt"/>
                <a:ea typeface="楷体" panose="02010609060101010101" pitchFamily="49" charset="-122"/>
              </a:rPr>
              <a:t>AC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</a:rPr>
              <a:t>画一条射线</a:t>
            </a:r>
            <a:r>
              <a:rPr kumimoji="1" lang="en-US" altLang="zh-CN" sz="2400" b="1" i="1" dirty="0" smtClean="0">
                <a:latin typeface="+mn-lt"/>
                <a:ea typeface="楷体" panose="02010609060101010101" pitchFamily="49" charset="-122"/>
              </a:rPr>
              <a:t>AE</a:t>
            </a:r>
            <a:r>
              <a:rPr kumimoji="1" lang="zh-CN" altLang="en-US" sz="2400" b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kumimoji="1" lang="en-US" altLang="zh-CN" sz="2400" b="1" i="1" dirty="0" smtClean="0">
                <a:latin typeface="+mn-lt"/>
                <a:ea typeface="楷体" panose="02010609060101010101" pitchFamily="49" charset="-122"/>
              </a:rPr>
              <a:t>AE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</a:rPr>
              <a:t>就是角平分</a:t>
            </a:r>
            <a:r>
              <a:rPr kumimoji="1" lang="zh-CN" altLang="en-US" sz="2400" b="1" dirty="0" smtClean="0">
                <a:latin typeface="+mn-lt"/>
                <a:ea typeface="楷体" panose="02010609060101010101" pitchFamily="49" charset="-122"/>
              </a:rPr>
              <a:t>线，你能说明</a:t>
            </a:r>
            <a:r>
              <a:rPr kumimoji="1" lang="zh-CN" altLang="en-US" sz="2400" b="1" dirty="0">
                <a:latin typeface="+mn-lt"/>
                <a:ea typeface="楷体" panose="02010609060101010101" pitchFamily="49" charset="-122"/>
              </a:rPr>
              <a:t>它的道理吗</a:t>
            </a:r>
            <a:r>
              <a:rPr kumimoji="1" lang="en-US" altLang="zh-CN" sz="2400" b="1" dirty="0">
                <a:latin typeface="+mn-lt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grpSp>
        <p:nvGrpSpPr>
          <p:cNvPr id="62466" name="组合 69"/>
          <p:cNvGrpSpPr/>
          <p:nvPr/>
        </p:nvGrpSpPr>
        <p:grpSpPr bwMode="auto">
          <a:xfrm>
            <a:off x="6013692" y="2307129"/>
            <a:ext cx="1804988" cy="2605087"/>
            <a:chOff x="3765398" y="2766414"/>
            <a:chExt cx="2405595" cy="3470898"/>
          </a:xfrm>
        </p:grpSpPr>
        <p:cxnSp>
          <p:nvCxnSpPr>
            <p:cNvPr id="62467" name="直接连接符 47"/>
            <p:cNvCxnSpPr>
              <a:cxnSpLocks noChangeShapeType="1"/>
            </p:cNvCxnSpPr>
            <p:nvPr/>
          </p:nvCxnSpPr>
          <p:spPr bwMode="auto">
            <a:xfrm>
              <a:off x="4154466" y="4552100"/>
              <a:ext cx="792104" cy="792088"/>
            </a:xfrm>
            <a:prstGeom prst="line">
              <a:avLst/>
            </a:prstGeom>
            <a:noFill/>
            <a:ln w="152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468" name="直接连接符 49"/>
            <p:cNvCxnSpPr>
              <a:cxnSpLocks noChangeShapeType="1"/>
            </p:cNvCxnSpPr>
            <p:nvPr/>
          </p:nvCxnSpPr>
          <p:spPr bwMode="auto">
            <a:xfrm flipV="1">
              <a:off x="4889060" y="4566614"/>
              <a:ext cx="792072" cy="792088"/>
            </a:xfrm>
            <a:prstGeom prst="line">
              <a:avLst/>
            </a:prstGeom>
            <a:noFill/>
            <a:ln w="152400">
              <a:solidFill>
                <a:srgbClr val="0000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469" name="直接连接符 58"/>
            <p:cNvCxnSpPr>
              <a:cxnSpLocks noChangeShapeType="1"/>
            </p:cNvCxnSpPr>
            <p:nvPr/>
          </p:nvCxnSpPr>
          <p:spPr bwMode="auto">
            <a:xfrm flipH="1">
              <a:off x="3851920" y="3140968"/>
              <a:ext cx="1080120" cy="208823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470" name="直接连接符 59"/>
            <p:cNvCxnSpPr>
              <a:cxnSpLocks noChangeShapeType="1"/>
            </p:cNvCxnSpPr>
            <p:nvPr/>
          </p:nvCxnSpPr>
          <p:spPr bwMode="auto">
            <a:xfrm>
              <a:off x="4932040" y="3140968"/>
              <a:ext cx="1080120" cy="2088232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471" name="直接连接符 34"/>
            <p:cNvCxnSpPr>
              <a:cxnSpLocks noChangeShapeType="1"/>
            </p:cNvCxnSpPr>
            <p:nvPr/>
          </p:nvCxnSpPr>
          <p:spPr bwMode="auto">
            <a:xfrm flipH="1">
              <a:off x="4139952" y="3068960"/>
              <a:ext cx="829806" cy="1584176"/>
            </a:xfrm>
            <a:prstGeom prst="line">
              <a:avLst/>
            </a:prstGeom>
            <a:noFill/>
            <a:ln w="152400">
              <a:solidFill>
                <a:srgbClr val="FF66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472" name="直接连接符 37"/>
            <p:cNvCxnSpPr>
              <a:cxnSpLocks noChangeShapeType="1"/>
            </p:cNvCxnSpPr>
            <p:nvPr/>
          </p:nvCxnSpPr>
          <p:spPr bwMode="auto">
            <a:xfrm>
              <a:off x="4894322" y="3068960"/>
              <a:ext cx="829806" cy="1584176"/>
            </a:xfrm>
            <a:prstGeom prst="line">
              <a:avLst/>
            </a:prstGeom>
            <a:noFill/>
            <a:ln w="152400">
              <a:solidFill>
                <a:srgbClr val="FF66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473" name="直接连接符 56"/>
            <p:cNvCxnSpPr>
              <a:cxnSpLocks noChangeShapeType="1"/>
            </p:cNvCxnSpPr>
            <p:nvPr/>
          </p:nvCxnSpPr>
          <p:spPr bwMode="auto">
            <a:xfrm>
              <a:off x="4932040" y="3140968"/>
              <a:ext cx="0" cy="3096344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2474" name="TextBox 64"/>
            <p:cNvSpPr txBox="1">
              <a:spLocks noChangeArrowheads="1"/>
            </p:cNvSpPr>
            <p:nvPr/>
          </p:nvSpPr>
          <p:spPr bwMode="auto">
            <a:xfrm>
              <a:off x="4975020" y="2766414"/>
              <a:ext cx="446865" cy="490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A</a:t>
              </a:r>
              <a:endParaRPr lang="zh-CN" altLang="en-US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2475" name="TextBox 65"/>
            <p:cNvSpPr txBox="1">
              <a:spLocks noChangeArrowheads="1"/>
            </p:cNvSpPr>
            <p:nvPr/>
          </p:nvSpPr>
          <p:spPr bwMode="auto">
            <a:xfrm>
              <a:off x="5724128" y="4336076"/>
              <a:ext cx="446865" cy="490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B</a:t>
              </a:r>
              <a:endParaRPr lang="zh-CN" altLang="en-US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2476" name="TextBox 66"/>
            <p:cNvSpPr txBox="1">
              <a:spLocks noChangeArrowheads="1"/>
            </p:cNvSpPr>
            <p:nvPr/>
          </p:nvSpPr>
          <p:spPr bwMode="auto">
            <a:xfrm>
              <a:off x="4932040" y="5085184"/>
              <a:ext cx="446865" cy="490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C</a:t>
              </a:r>
              <a:endParaRPr lang="zh-CN" altLang="en-US" b="1" i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2477" name="TextBox 67"/>
            <p:cNvSpPr txBox="1">
              <a:spLocks noChangeArrowheads="1"/>
            </p:cNvSpPr>
            <p:nvPr/>
          </p:nvSpPr>
          <p:spPr bwMode="auto">
            <a:xfrm>
              <a:off x="4524556" y="5272180"/>
              <a:ext cx="649985" cy="490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>
                  <a:latin typeface="+mn-lt"/>
                </a:rPr>
                <a:t>(</a:t>
              </a:r>
              <a:r>
                <a:rPr lang="en-US" altLang="zh-CN" b="1" i="1">
                  <a:latin typeface="+mn-lt"/>
                </a:rPr>
                <a:t>E</a:t>
              </a:r>
              <a:r>
                <a:rPr lang="en-US" altLang="zh-CN" b="1">
                  <a:latin typeface="+mn-lt"/>
                </a:rPr>
                <a:t>)</a:t>
              </a:r>
              <a:endParaRPr lang="zh-CN" altLang="en-US" b="1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62478" name="TextBox 68"/>
            <p:cNvSpPr txBox="1">
              <a:spLocks noChangeArrowheads="1"/>
            </p:cNvSpPr>
            <p:nvPr/>
          </p:nvSpPr>
          <p:spPr bwMode="auto">
            <a:xfrm>
              <a:off x="3765398" y="4379618"/>
              <a:ext cx="463792" cy="490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b="1" i="1">
                  <a:latin typeface="+mn-lt"/>
                </a:rPr>
                <a:t>D</a:t>
              </a:r>
              <a:endParaRPr lang="en-US" altLang="zh-CN" b="1" i="1">
                <a:latin typeface="+mn-lt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TextBox 70"/>
          <p:cNvSpPr txBox="1">
            <a:spLocks noChangeArrowheads="1"/>
          </p:cNvSpPr>
          <p:nvPr/>
        </p:nvSpPr>
        <p:spPr bwMode="auto">
          <a:xfrm>
            <a:off x="973766" y="2820170"/>
            <a:ext cx="441178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其依据是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ea typeface="仿宋" panose="02010609060101010101" pitchFamily="49" charset="-122"/>
              </a:rPr>
              <a:t>SSS</a:t>
            </a:r>
            <a:r>
              <a:rPr lang="zh-CN" altLang="en-US" sz="2400" b="1" dirty="0" smtClean="0">
                <a:latin typeface="+mn-lt"/>
                <a:ea typeface="仿宋" panose="02010609060101010101" pitchFamily="49" charset="-122"/>
              </a:rPr>
              <a:t>，两</a:t>
            </a: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全等三角形的</a:t>
            </a:r>
            <a:endParaRPr lang="zh-CN" altLang="en-US" sz="2400" b="1" dirty="0">
              <a:latin typeface="+mn-lt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仿宋" panose="02010609060101010101" pitchFamily="49" charset="-122"/>
              </a:rPr>
              <a:t>对应角相等</a:t>
            </a:r>
            <a:r>
              <a:rPr lang="en-US" altLang="zh-CN" sz="2400" b="1" dirty="0">
                <a:latin typeface="+mn-lt"/>
                <a:ea typeface="仿宋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仿宋" panose="02010609060101010101" pitchFamily="49" charset="-122"/>
            </a:endParaRPr>
          </a:p>
        </p:txBody>
      </p:sp>
      <p:grpSp>
        <p:nvGrpSpPr>
          <p:cNvPr id="21" name="组合 2"/>
          <p:cNvGrpSpPr/>
          <p:nvPr/>
        </p:nvGrpSpPr>
        <p:grpSpPr bwMode="auto">
          <a:xfrm>
            <a:off x="-3350" y="-56627"/>
            <a:ext cx="2006600" cy="477837"/>
            <a:chOff x="123" y="40"/>
            <a:chExt cx="3160" cy="752"/>
          </a:xfrm>
        </p:grpSpPr>
        <p:cxnSp>
          <p:nvCxnSpPr>
            <p:cNvPr id="22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5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1040285" y="707483"/>
            <a:ext cx="12666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问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题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  <a:ea typeface="黑体" panose="02010609060101010101" pitchFamily="2" charset="-122"/>
                <a:cs typeface="Times New Roman" panose="02020603050405020304" pitchFamily="18" charset="0"/>
              </a:rPr>
              <a:t>：</a:t>
            </a:r>
            <a:endParaRPr lang="zh-CN" altLang="en-US" dirty="0">
              <a:solidFill>
                <a:prstClr val="black"/>
              </a:solidFill>
              <a:latin typeface="+mn-lt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21"/>
          <p:cNvSpPr txBox="1">
            <a:spLocks noChangeArrowheads="1"/>
          </p:cNvSpPr>
          <p:nvPr/>
        </p:nvSpPr>
        <p:spPr bwMode="auto">
          <a:xfrm>
            <a:off x="950832" y="447935"/>
            <a:ext cx="7417878" cy="10926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ts val="3900"/>
              </a:lnSpc>
              <a:spcBef>
                <a:spcPct val="20000"/>
              </a:spcBef>
              <a:defRPr/>
            </a:pP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思考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没有此仪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器，我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们用数学作图工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具，能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实现该仪器的功能吗？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grpSp>
        <p:nvGrpSpPr>
          <p:cNvPr id="63490" name="Group 28"/>
          <p:cNvGrpSpPr/>
          <p:nvPr/>
        </p:nvGrpSpPr>
        <p:grpSpPr bwMode="auto">
          <a:xfrm>
            <a:off x="1143000" y="2971800"/>
            <a:ext cx="2116138" cy="1887538"/>
            <a:chOff x="1519" y="1797"/>
            <a:chExt cx="1778" cy="1586"/>
          </a:xfrm>
        </p:grpSpPr>
        <p:grpSp>
          <p:nvGrpSpPr>
            <p:cNvPr id="63491" name="Group 22"/>
            <p:cNvGrpSpPr/>
            <p:nvPr/>
          </p:nvGrpSpPr>
          <p:grpSpPr bwMode="auto">
            <a:xfrm>
              <a:off x="1746" y="1797"/>
              <a:ext cx="1551" cy="1472"/>
              <a:chOff x="2700" y="2046"/>
              <a:chExt cx="1551" cy="1472"/>
            </a:xfrm>
          </p:grpSpPr>
          <p:sp>
            <p:nvSpPr>
              <p:cNvPr id="63492" name="Line 23"/>
              <p:cNvSpPr>
                <a:spLocks noChangeShapeType="1"/>
              </p:cNvSpPr>
              <p:nvPr/>
            </p:nvSpPr>
            <p:spPr bwMode="auto">
              <a:xfrm flipV="1">
                <a:off x="2700" y="2274"/>
                <a:ext cx="907" cy="122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i="1">
                  <a:latin typeface="+mn-lt"/>
                </a:endParaRPr>
              </a:p>
            </p:txBody>
          </p:sp>
          <p:sp>
            <p:nvSpPr>
              <p:cNvPr id="63493" name="Line 24"/>
              <p:cNvSpPr>
                <a:spLocks noChangeShapeType="1"/>
              </p:cNvSpPr>
              <p:nvPr/>
            </p:nvSpPr>
            <p:spPr bwMode="auto">
              <a:xfrm>
                <a:off x="2700" y="3498"/>
                <a:ext cx="149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i="1">
                  <a:latin typeface="+mn-lt"/>
                </a:endParaRPr>
              </a:p>
            </p:txBody>
          </p:sp>
          <p:sp>
            <p:nvSpPr>
              <p:cNvPr id="63494" name="Text Box 25"/>
              <p:cNvSpPr txBox="1">
                <a:spLocks noChangeArrowheads="1"/>
              </p:cNvSpPr>
              <p:nvPr/>
            </p:nvSpPr>
            <p:spPr bwMode="auto">
              <a:xfrm>
                <a:off x="3560" y="2046"/>
                <a:ext cx="27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 eaLnBrk="0" hangingPunct="0">
                  <a:spcBef>
                    <a:spcPct val="50000"/>
                  </a:spcBef>
                </a:pPr>
                <a:r>
                  <a:rPr lang="en-US" altLang="zh-CN" sz="1500" b="1" i="1" dirty="0">
                    <a:latin typeface="+mn-lt"/>
                  </a:rPr>
                  <a:t>A</a:t>
                </a:r>
                <a:endParaRPr lang="en-US" altLang="zh-CN" sz="1500" b="1" i="1" dirty="0">
                  <a:latin typeface="+mn-lt"/>
                </a:endParaRPr>
              </a:p>
            </p:txBody>
          </p:sp>
          <p:sp>
            <p:nvSpPr>
              <p:cNvPr id="63495" name="Text Box 26"/>
              <p:cNvSpPr txBox="1">
                <a:spLocks noChangeArrowheads="1"/>
              </p:cNvSpPr>
              <p:nvPr/>
            </p:nvSpPr>
            <p:spPr bwMode="auto">
              <a:xfrm>
                <a:off x="3979" y="3248"/>
                <a:ext cx="272" cy="2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 eaLnBrk="0" hangingPunct="0">
                  <a:spcBef>
                    <a:spcPct val="50000"/>
                  </a:spcBef>
                </a:pPr>
                <a:r>
                  <a:rPr lang="en-US" altLang="zh-CN" sz="1500" b="1" i="1">
                    <a:latin typeface="+mn-lt"/>
                  </a:rPr>
                  <a:t>B</a:t>
                </a:r>
                <a:endParaRPr lang="en-US" altLang="zh-CN" sz="1500" b="1" i="1">
                  <a:latin typeface="+mn-lt"/>
                </a:endParaRPr>
              </a:p>
            </p:txBody>
          </p:sp>
        </p:grpSp>
        <p:sp>
          <p:nvSpPr>
            <p:cNvPr id="63496" name="Text Box 27"/>
            <p:cNvSpPr txBox="1">
              <a:spLocks noChangeArrowheads="1"/>
            </p:cNvSpPr>
            <p:nvPr/>
          </p:nvSpPr>
          <p:spPr bwMode="auto">
            <a:xfrm>
              <a:off x="1519" y="3113"/>
              <a:ext cx="273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0" hangingPunct="0">
                <a:spcBef>
                  <a:spcPct val="50000"/>
                </a:spcBef>
              </a:pPr>
              <a:r>
                <a:rPr lang="en-US" altLang="zh-CN" sz="1500" b="1" i="1">
                  <a:latin typeface="+mn-lt"/>
                </a:rPr>
                <a:t>O</a:t>
              </a:r>
              <a:endParaRPr lang="en-US" altLang="zh-CN" sz="1500" b="1" i="1">
                <a:latin typeface="+mn-lt"/>
              </a:endParaRPr>
            </a:p>
          </p:txBody>
        </p:sp>
      </p:grpSp>
      <p:sp>
        <p:nvSpPr>
          <p:cNvPr id="17" name="文本框 1"/>
          <p:cNvSpPr txBox="1">
            <a:spLocks noChangeArrowheads="1"/>
          </p:cNvSpPr>
          <p:nvPr/>
        </p:nvSpPr>
        <p:spPr bwMode="auto">
          <a:xfrm>
            <a:off x="950832" y="1414654"/>
            <a:ext cx="7534529" cy="9787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         请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大家找到用尺规作角的平分线的方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法，并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说明作图方法与仪器的关系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.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5364"/>
          <p:cNvSpPr txBox="1">
            <a:spLocks noChangeArrowheads="1"/>
          </p:cNvSpPr>
          <p:nvPr/>
        </p:nvSpPr>
        <p:spPr bwMode="auto">
          <a:xfrm>
            <a:off x="3259138" y="2365375"/>
            <a:ext cx="5672137" cy="2616101"/>
          </a:xfrm>
          <a:prstGeom prst="rect">
            <a:avLst/>
          </a:prstGeom>
          <a:solidFill>
            <a:srgbClr val="FFFF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提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示</a:t>
            </a:r>
            <a:endParaRPr lang="zh-CN" altLang="en-US" sz="24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000" b="1" dirty="0">
                <a:latin typeface="+mn-lt"/>
                <a:ea typeface="楷体" panose="02010609060101010101" pitchFamily="49" charset="-122"/>
              </a:rPr>
              <a:t>1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已知什么？求作什么？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000" b="1" dirty="0">
                <a:latin typeface="+mn-lt"/>
                <a:ea typeface="楷体" panose="02010609060101010101" pitchFamily="49" charset="-122"/>
              </a:rPr>
              <a:t>2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把平分角的仪器放在角的两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边，仪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器的顶点与角的顶点重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合，且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仪器的两边相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等，怎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样在作图中体现这个过程呢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000" b="1" dirty="0">
                <a:latin typeface="+mn-lt"/>
                <a:ea typeface="楷体" panose="02010609060101010101" pitchFamily="49" charset="-122"/>
              </a:rPr>
              <a:t>3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在平分角的仪器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中，</a:t>
            </a:r>
            <a:r>
              <a:rPr lang="en-US" altLang="zh-CN" sz="2000" b="1" i="1" dirty="0" smtClean="0">
                <a:latin typeface="+mn-lt"/>
                <a:ea typeface="楷体" panose="02010609060101010101" pitchFamily="49" charset="-122"/>
              </a:rPr>
              <a:t>BC=DC</a:t>
            </a:r>
            <a:r>
              <a:rPr lang="zh-CN" altLang="en-US" sz="2000" b="1" i="1" dirty="0" smtClean="0">
                <a:latin typeface="+mn-lt"/>
                <a:ea typeface="楷体" panose="02010609060101010101" pitchFamily="49" charset="-122"/>
              </a:rPr>
              <a:t>，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怎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样在作图中体现这个过程呢？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en-US" altLang="zh-CN" sz="2000" b="1" dirty="0">
                <a:latin typeface="+mn-lt"/>
                <a:ea typeface="楷体" panose="02010609060101010101" pitchFamily="49" charset="-122"/>
              </a:rPr>
              <a:t>4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你能说明为什么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OC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000" b="1" i="1" dirty="0">
                <a:latin typeface="+mn-lt"/>
                <a:ea typeface="楷体" panose="02010609060101010101" pitchFamily="49" charset="-122"/>
              </a:rPr>
              <a:t>∠AOB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的平分线吗？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2"/>
          <p:cNvGrpSpPr/>
          <p:nvPr/>
        </p:nvGrpSpPr>
        <p:grpSpPr bwMode="auto">
          <a:xfrm>
            <a:off x="-3350" y="-56470"/>
            <a:ext cx="2006600" cy="477837"/>
            <a:chOff x="123" y="40"/>
            <a:chExt cx="3160" cy="752"/>
          </a:xfrm>
        </p:grpSpPr>
        <p:cxnSp>
          <p:nvCxnSpPr>
            <p:cNvPr id="19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21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99950" y="1393147"/>
            <a:ext cx="1531501" cy="510872"/>
            <a:chOff x="421001" y="554007"/>
            <a:chExt cx="1531501" cy="510872"/>
          </a:xfrm>
        </p:grpSpPr>
        <p:pic>
          <p:nvPicPr>
            <p:cNvPr id="3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001" y="554007"/>
              <a:ext cx="550853" cy="5108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流程图: 库存数据 30"/>
            <p:cNvSpPr/>
            <p:nvPr/>
          </p:nvSpPr>
          <p:spPr>
            <a:xfrm rot="10800000">
              <a:off x="759323" y="638355"/>
              <a:ext cx="977318" cy="418135"/>
            </a:xfrm>
            <a:prstGeom prst="flowChartOnlineStorage">
              <a:avLst/>
            </a:prstGeom>
            <a:solidFill>
              <a:srgbClr val="996633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smtClean="0">
                <a:solidFill>
                  <a:prstClr val="white"/>
                </a:solidFill>
                <a:latin typeface="Times New Roman" panose="02020603050405020304"/>
                <a:ea typeface="微软雅黑" panose="020B0503020204020204" pitchFamily="34" charset="-122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824107" y="638355"/>
              <a:ext cx="112839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000" b="1" kern="0" dirty="0" smtClean="0">
                  <a:solidFill>
                    <a:prstClr val="white"/>
                  </a:solidFill>
                  <a:latin typeface="黑体" panose="02010609060101010101" pitchFamily="2" charset="-122"/>
                  <a:ea typeface="黑体" panose="02010609060101010101" pitchFamily="2" charset="-122"/>
                </a:rPr>
                <a:t>做一做</a:t>
              </a:r>
              <a:endParaRPr lang="en-US" altLang="zh-CN" sz="2000" b="1" kern="0" dirty="0" smtClean="0">
                <a:solidFill>
                  <a:prstClr val="white"/>
                </a:solidFill>
                <a:latin typeface="黑体" panose="02010609060101010101" pitchFamily="2" charset="-122"/>
                <a:ea typeface="黑体" panose="0201060906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7" grpId="2"/>
      <p:bldP spid="17" grpId="3"/>
      <p:bldP spid="17" grpId="4"/>
      <p:bldP spid="18" grpId="0" animBg="1"/>
      <p:bldP spid="18" grpId="1" animBg="1"/>
      <p:bldP spid="18" grpId="2" animBg="1"/>
      <p:bldP spid="18" grpId="3" animBg="1"/>
      <p:bldP spid="18" grpId="4" animBg="1"/>
      <p:bldP spid="18" grpId="5" animBg="1"/>
      <p:bldP spid="18" grpId="6" animBg="1"/>
      <p:bldP spid="18" grpId="7" animBg="1"/>
      <p:bldP spid="18" grpId="8" animBg="1"/>
      <p:bldP spid="18" grpId="9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 descr="1"/>
          <p:cNvSpPr>
            <a:spLocks noChangeArrowheads="1"/>
          </p:cNvSpPr>
          <p:nvPr/>
        </p:nvSpPr>
        <p:spPr bwMode="auto">
          <a:xfrm>
            <a:off x="6294438" y="781050"/>
            <a:ext cx="2800350" cy="1828800"/>
          </a:xfrm>
          <a:custGeom>
            <a:avLst/>
            <a:gdLst>
              <a:gd name="T0" fmla="*/ 0 w 2352"/>
              <a:gd name="T1" fmla="*/ 1536 h 1536"/>
              <a:gd name="T2" fmla="*/ 2352 w 2352"/>
              <a:gd name="T3" fmla="*/ 1536 h 1536"/>
              <a:gd name="T4" fmla="*/ 384 w 2352"/>
              <a:gd name="T5" fmla="*/ 0 h 1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52" h="1536">
                <a:moveTo>
                  <a:pt x="0" y="1536"/>
                </a:moveTo>
                <a:lnTo>
                  <a:pt x="2352" y="1536"/>
                </a:lnTo>
                <a:lnTo>
                  <a:pt x="384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5" name="Rectangle 5" descr="1"/>
          <p:cNvSpPr>
            <a:spLocks noChangeArrowheads="1"/>
          </p:cNvSpPr>
          <p:nvPr/>
        </p:nvSpPr>
        <p:spPr bwMode="auto">
          <a:xfrm>
            <a:off x="6437313" y="514350"/>
            <a:ext cx="51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b="1" i="1" dirty="0">
                <a:latin typeface="+mn-lt"/>
              </a:rPr>
              <a:t>A</a:t>
            </a:r>
            <a:endParaRPr lang="en-US" altLang="zh-CN" b="1" i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" name="Rectangle 6" descr="1"/>
          <p:cNvSpPr>
            <a:spLocks noChangeArrowheads="1"/>
          </p:cNvSpPr>
          <p:nvPr/>
        </p:nvSpPr>
        <p:spPr bwMode="auto">
          <a:xfrm>
            <a:off x="6056309" y="2389784"/>
            <a:ext cx="5143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b="1" i="1" dirty="0">
                <a:latin typeface="+mn-lt"/>
              </a:rPr>
              <a:t>B</a:t>
            </a:r>
            <a:endParaRPr lang="en-US" altLang="zh-CN" b="1" i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" name="Arc 10"/>
          <p:cNvSpPr>
            <a:spLocks noChangeAspect="1" noChangeArrowheads="1"/>
          </p:cNvSpPr>
          <p:nvPr/>
        </p:nvSpPr>
        <p:spPr bwMode="auto">
          <a:xfrm>
            <a:off x="7019926" y="921877"/>
            <a:ext cx="2114550" cy="1855787"/>
          </a:xfrm>
          <a:custGeom>
            <a:avLst/>
            <a:gdLst>
              <a:gd name="T0" fmla="*/ 234 w 21600"/>
              <a:gd name="T1" fmla="*/ 18947 h 18948"/>
              <a:gd name="T2" fmla="*/ 0 w 21600"/>
              <a:gd name="T3" fmla="*/ 15777 h 18948"/>
              <a:gd name="T4" fmla="*/ 6847 w 21600"/>
              <a:gd name="T5" fmla="*/ 0 h 18948"/>
              <a:gd name="T6" fmla="*/ 234 w 21600"/>
              <a:gd name="T7" fmla="*/ 18947 h 18948"/>
              <a:gd name="T8" fmla="*/ 0 w 21600"/>
              <a:gd name="T9" fmla="*/ 15777 h 18948"/>
              <a:gd name="T10" fmla="*/ 6847 w 21600"/>
              <a:gd name="T11" fmla="*/ 0 h 18948"/>
              <a:gd name="T12" fmla="*/ 21600 w 21600"/>
              <a:gd name="T13" fmla="*/ 15777 h 189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18948" fill="none">
                <a:moveTo>
                  <a:pt x="234" y="18947"/>
                </a:moveTo>
                <a:cubicBezTo>
                  <a:pt x="78" y="17898"/>
                  <a:pt x="0" y="16838"/>
                  <a:pt x="0" y="15777"/>
                </a:cubicBezTo>
                <a:cubicBezTo>
                  <a:pt x="-1" y="9796"/>
                  <a:pt x="2479" y="4084"/>
                  <a:pt x="6847" y="0"/>
                </a:cubicBezTo>
              </a:path>
              <a:path w="21600" h="18948" stroke="0">
                <a:moveTo>
                  <a:pt x="234" y="18947"/>
                </a:moveTo>
                <a:cubicBezTo>
                  <a:pt x="78" y="17898"/>
                  <a:pt x="0" y="16838"/>
                  <a:pt x="0" y="15777"/>
                </a:cubicBezTo>
                <a:cubicBezTo>
                  <a:pt x="-1" y="9796"/>
                  <a:pt x="2479" y="4084"/>
                  <a:pt x="6847" y="0"/>
                </a:cubicBezTo>
                <a:lnTo>
                  <a:pt x="21600" y="15777"/>
                </a:lnTo>
                <a:close/>
              </a:path>
            </a:pathLst>
          </a:custGeom>
          <a:noFill/>
          <a:ln w="38100">
            <a:solidFill>
              <a:srgbClr val="0000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grpSp>
        <p:nvGrpSpPr>
          <p:cNvPr id="2" name="Group 11"/>
          <p:cNvGrpSpPr/>
          <p:nvPr/>
        </p:nvGrpSpPr>
        <p:grpSpPr bwMode="auto">
          <a:xfrm>
            <a:off x="7162802" y="901700"/>
            <a:ext cx="389335" cy="415925"/>
            <a:chOff x="4356" y="1004"/>
            <a:chExt cx="327" cy="349"/>
          </a:xfrm>
        </p:grpSpPr>
        <p:sp>
          <p:nvSpPr>
            <p:cNvPr id="64519" name="Oval 12"/>
            <p:cNvSpPr>
              <a:spLocks noChangeAspect="1" noChangeArrowheads="1"/>
            </p:cNvSpPr>
            <p:nvPr/>
          </p:nvSpPr>
          <p:spPr bwMode="auto">
            <a:xfrm>
              <a:off x="4503" y="1296"/>
              <a:ext cx="57" cy="5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990099"/>
              </a:solidFill>
              <a:round/>
            </a:ln>
          </p:spPr>
          <p:txBody>
            <a:bodyPr/>
            <a:lstStyle/>
            <a:p>
              <a:endParaRPr lang="zh-CN" altLang="en-US" sz="100" b="1">
                <a:latin typeface="+mn-lt"/>
              </a:endParaRPr>
            </a:p>
          </p:txBody>
        </p:sp>
        <p:sp>
          <p:nvSpPr>
            <p:cNvPr id="64520" name="Rectangle 13" descr="1"/>
            <p:cNvSpPr>
              <a:spLocks noChangeArrowheads="1"/>
            </p:cNvSpPr>
            <p:nvPr/>
          </p:nvSpPr>
          <p:spPr bwMode="auto">
            <a:xfrm>
              <a:off x="4356" y="1004"/>
              <a:ext cx="327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 i="1" dirty="0">
                  <a:latin typeface="+mn-lt"/>
                  <a:ea typeface="MS Gothic" panose="020B0609070205080204" pitchFamily="49" charset="-128"/>
                </a:rPr>
                <a:t>M</a:t>
              </a:r>
              <a:endParaRPr lang="en-US" altLang="zh-CN" b="1" i="1" dirty="0">
                <a:latin typeface="+mn-lt"/>
                <a:ea typeface="MS Gothic" panose="020B0609070205080204" pitchFamily="49" charset="-128"/>
              </a:endParaRPr>
            </a:p>
          </p:txBody>
        </p:sp>
      </p:grpSp>
      <p:grpSp>
        <p:nvGrpSpPr>
          <p:cNvPr id="3" name="Group 14"/>
          <p:cNvGrpSpPr/>
          <p:nvPr/>
        </p:nvGrpSpPr>
        <p:grpSpPr bwMode="auto">
          <a:xfrm>
            <a:off x="6965952" y="2569174"/>
            <a:ext cx="378218" cy="415529"/>
            <a:chOff x="3519" y="2819"/>
            <a:chExt cx="318" cy="349"/>
          </a:xfrm>
        </p:grpSpPr>
        <p:sp>
          <p:nvSpPr>
            <p:cNvPr id="64522" name="Oval 15"/>
            <p:cNvSpPr>
              <a:spLocks noChangeAspect="1" noChangeArrowheads="1"/>
            </p:cNvSpPr>
            <p:nvPr/>
          </p:nvSpPr>
          <p:spPr bwMode="auto">
            <a:xfrm>
              <a:off x="3543" y="2823"/>
              <a:ext cx="57" cy="5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990099"/>
              </a:solidFill>
              <a:round/>
            </a:ln>
          </p:spPr>
          <p:txBody>
            <a:bodyPr/>
            <a:lstStyle/>
            <a:p>
              <a:endParaRPr lang="zh-CN" altLang="en-US" sz="100" b="1">
                <a:latin typeface="+mn-lt"/>
              </a:endParaRPr>
            </a:p>
          </p:txBody>
        </p:sp>
        <p:sp>
          <p:nvSpPr>
            <p:cNvPr id="13" name="Rectangle 16" descr="1"/>
            <p:cNvSpPr>
              <a:spLocks noChangeArrowheads="1"/>
            </p:cNvSpPr>
            <p:nvPr/>
          </p:nvSpPr>
          <p:spPr bwMode="auto">
            <a:xfrm>
              <a:off x="3519" y="2819"/>
              <a:ext cx="318" cy="34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sz="2100" b="1" i="1" dirty="0">
                  <a:latin typeface="+mn-lt"/>
                  <a:ea typeface="MS Gothic" panose="020B0609070205080204" pitchFamily="49" charset="-128"/>
                  <a:cs typeface="Times New Roman" panose="02020603050405020304" pitchFamily="18" charset="0"/>
                </a:rPr>
                <a:t>N</a:t>
              </a:r>
              <a:endParaRPr lang="zh-CN" altLang="en-US" sz="2100" b="1" i="1" dirty="0">
                <a:latin typeface="+mn-lt"/>
                <a:ea typeface="MS Gothic" panose="020B0609070205080204" pitchFamily="49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4" name="Arc 17"/>
          <p:cNvSpPr>
            <a:spLocks noChangeAspect="1" noChangeArrowheads="1"/>
          </p:cNvSpPr>
          <p:nvPr/>
        </p:nvSpPr>
        <p:spPr bwMode="auto">
          <a:xfrm>
            <a:off x="6153263" y="1269955"/>
            <a:ext cx="1314450" cy="714375"/>
          </a:xfrm>
          <a:custGeom>
            <a:avLst/>
            <a:gdLst>
              <a:gd name="T0" fmla="*/ 2404 w 21600"/>
              <a:gd name="T1" fmla="*/ 11725 h 11725"/>
              <a:gd name="T2" fmla="*/ 0 w 21600"/>
              <a:gd name="T3" fmla="*/ 1820 h 11725"/>
              <a:gd name="T4" fmla="*/ 76 w 21600"/>
              <a:gd name="T5" fmla="*/ -1 h 11725"/>
              <a:gd name="T6" fmla="*/ 2404 w 21600"/>
              <a:gd name="T7" fmla="*/ 11725 h 11725"/>
              <a:gd name="T8" fmla="*/ 0 w 21600"/>
              <a:gd name="T9" fmla="*/ 1820 h 11725"/>
              <a:gd name="T10" fmla="*/ 76 w 21600"/>
              <a:gd name="T11" fmla="*/ -1 h 11725"/>
              <a:gd name="T12" fmla="*/ 21600 w 21600"/>
              <a:gd name="T13" fmla="*/ 1820 h 11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600" h="11725" fill="none">
                <a:moveTo>
                  <a:pt x="2404" y="11725"/>
                </a:moveTo>
                <a:cubicBezTo>
                  <a:pt x="824" y="8662"/>
                  <a:pt x="0" y="5266"/>
                  <a:pt x="0" y="1820"/>
                </a:cubicBezTo>
                <a:cubicBezTo>
                  <a:pt x="-1" y="1212"/>
                  <a:pt x="25" y="605"/>
                  <a:pt x="76" y="-1"/>
                </a:cubicBezTo>
              </a:path>
              <a:path w="21600" h="11725" stroke="0">
                <a:moveTo>
                  <a:pt x="2404" y="11725"/>
                </a:moveTo>
                <a:cubicBezTo>
                  <a:pt x="824" y="8662"/>
                  <a:pt x="0" y="5266"/>
                  <a:pt x="0" y="1820"/>
                </a:cubicBezTo>
                <a:cubicBezTo>
                  <a:pt x="-1" y="1212"/>
                  <a:pt x="25" y="605"/>
                  <a:pt x="76" y="-1"/>
                </a:cubicBezTo>
                <a:lnTo>
                  <a:pt x="21600" y="1820"/>
                </a:lnTo>
                <a:close/>
              </a:path>
            </a:pathLst>
          </a:custGeom>
          <a:noFill/>
          <a:ln w="38100">
            <a:solidFill>
              <a:srgbClr val="0000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15" name="Arc 18"/>
          <p:cNvSpPr>
            <a:spLocks noChangeAspect="1" noChangeArrowheads="1"/>
          </p:cNvSpPr>
          <p:nvPr/>
        </p:nvSpPr>
        <p:spPr bwMode="auto">
          <a:xfrm>
            <a:off x="5918200" y="1404938"/>
            <a:ext cx="1103312" cy="1219200"/>
          </a:xfrm>
          <a:custGeom>
            <a:avLst/>
            <a:gdLst>
              <a:gd name="T0" fmla="*/ 0 w 18138"/>
              <a:gd name="T1" fmla="*/ 8314 h 20044"/>
              <a:gd name="T2" fmla="*/ 10088 w 18138"/>
              <a:gd name="T3" fmla="*/ -1 h 20044"/>
              <a:gd name="T4" fmla="*/ 0 w 18138"/>
              <a:gd name="T5" fmla="*/ 8314 h 20044"/>
              <a:gd name="T6" fmla="*/ 10088 w 18138"/>
              <a:gd name="T7" fmla="*/ -1 h 20044"/>
              <a:gd name="T8" fmla="*/ 18138 w 18138"/>
              <a:gd name="T9" fmla="*/ 20044 h 200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38" h="20044" fill="none">
                <a:moveTo>
                  <a:pt x="0" y="8314"/>
                </a:moveTo>
                <a:cubicBezTo>
                  <a:pt x="2423" y="4567"/>
                  <a:pt x="5947" y="1662"/>
                  <a:pt x="10088" y="-1"/>
                </a:cubicBezTo>
              </a:path>
              <a:path w="18138" h="20044" stroke="0">
                <a:moveTo>
                  <a:pt x="0" y="8314"/>
                </a:moveTo>
                <a:cubicBezTo>
                  <a:pt x="2423" y="4567"/>
                  <a:pt x="5947" y="1662"/>
                  <a:pt x="10088" y="-1"/>
                </a:cubicBezTo>
                <a:lnTo>
                  <a:pt x="18138" y="20044"/>
                </a:lnTo>
                <a:close/>
              </a:path>
            </a:pathLst>
          </a:custGeom>
          <a:noFill/>
          <a:ln w="38100">
            <a:solidFill>
              <a:srgbClr val="000066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grpSp>
        <p:nvGrpSpPr>
          <p:cNvPr id="8" name="Group 19"/>
          <p:cNvGrpSpPr/>
          <p:nvPr/>
        </p:nvGrpSpPr>
        <p:grpSpPr bwMode="auto">
          <a:xfrm>
            <a:off x="6105525" y="1241425"/>
            <a:ext cx="336550" cy="415925"/>
            <a:chOff x="4463" y="1004"/>
            <a:chExt cx="282" cy="349"/>
          </a:xfrm>
        </p:grpSpPr>
        <p:sp>
          <p:nvSpPr>
            <p:cNvPr id="64527" name="Oval 20"/>
            <p:cNvSpPr>
              <a:spLocks noChangeAspect="1" noChangeArrowheads="1"/>
            </p:cNvSpPr>
            <p:nvPr/>
          </p:nvSpPr>
          <p:spPr bwMode="auto">
            <a:xfrm>
              <a:off x="4503" y="1296"/>
              <a:ext cx="57" cy="57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990099"/>
              </a:solidFill>
              <a:round/>
            </a:ln>
          </p:spPr>
          <p:txBody>
            <a:bodyPr/>
            <a:lstStyle/>
            <a:p>
              <a:endParaRPr lang="zh-CN" altLang="en-US" sz="100" b="1">
                <a:latin typeface="+mn-lt"/>
              </a:endParaRPr>
            </a:p>
          </p:txBody>
        </p:sp>
        <p:sp>
          <p:nvSpPr>
            <p:cNvPr id="64528" name="Rectangle 21" descr="1"/>
            <p:cNvSpPr>
              <a:spLocks noChangeArrowheads="1"/>
            </p:cNvSpPr>
            <p:nvPr/>
          </p:nvSpPr>
          <p:spPr bwMode="auto">
            <a:xfrm>
              <a:off x="4463" y="1004"/>
              <a:ext cx="282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/>
              <a:r>
                <a:rPr lang="en-US" altLang="zh-CN" b="1" i="1">
                  <a:latin typeface="+mn-lt"/>
                  <a:ea typeface="MS Gothic" panose="020B0609070205080204" pitchFamily="49" charset="-128"/>
                </a:rPr>
                <a:t>C</a:t>
              </a:r>
              <a:endParaRPr lang="en-US" altLang="zh-CN" b="1" i="1">
                <a:latin typeface="+mn-lt"/>
                <a:ea typeface="MS Gothic" panose="020B0609070205080204" pitchFamily="49" charset="-128"/>
              </a:endParaRPr>
            </a:p>
          </p:txBody>
        </p:sp>
      </p:grpSp>
      <p:sp>
        <p:nvSpPr>
          <p:cNvPr id="19" name="Line 22"/>
          <p:cNvSpPr>
            <a:spLocks noChangeShapeType="1"/>
          </p:cNvSpPr>
          <p:nvPr/>
        </p:nvSpPr>
        <p:spPr bwMode="auto">
          <a:xfrm flipH="1" flipV="1">
            <a:off x="5951537" y="1574007"/>
            <a:ext cx="3130550" cy="10271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23" name="Text Box 41"/>
          <p:cNvSpPr txBox="1">
            <a:spLocks noChangeArrowheads="1"/>
          </p:cNvSpPr>
          <p:nvPr/>
        </p:nvSpPr>
        <p:spPr bwMode="auto">
          <a:xfrm>
            <a:off x="8851106" y="2581275"/>
            <a:ext cx="4873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i="1" dirty="0">
                <a:latin typeface="+mn-lt"/>
              </a:rPr>
              <a:t>O</a:t>
            </a:r>
            <a:endParaRPr lang="en-US" altLang="zh-CN" b="1" i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64531" name="Text Box 4"/>
          <p:cNvSpPr txBox="1">
            <a:spLocks noChangeArrowheads="1"/>
          </p:cNvSpPr>
          <p:nvPr/>
        </p:nvSpPr>
        <p:spPr bwMode="auto">
          <a:xfrm>
            <a:off x="1313167" y="460212"/>
            <a:ext cx="4267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</a:t>
            </a:r>
            <a:r>
              <a:rPr lang="en-US" altLang="zh-CN" sz="2400" b="1" dirty="0" smtClean="0">
                <a:latin typeface="+mn-lt"/>
                <a:ea typeface="楷体" panose="02010609060101010101" pitchFamily="49" charset="-122"/>
              </a:rPr>
              <a:t>:  </a:t>
            </a:r>
            <a:r>
              <a:rPr lang="en-US" altLang="zh-CN" sz="2400" b="1" i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AOB.</a:t>
            </a:r>
            <a:endParaRPr lang="en-US" altLang="zh-CN" sz="2400" b="1" i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64532" name="Text Box 5"/>
          <p:cNvSpPr txBox="1">
            <a:spLocks noChangeArrowheads="1"/>
          </p:cNvSpPr>
          <p:nvPr/>
        </p:nvSpPr>
        <p:spPr bwMode="auto">
          <a:xfrm>
            <a:off x="1307444" y="814797"/>
            <a:ext cx="41036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</a:t>
            </a:r>
            <a:r>
              <a:rPr lang="zh-CN" altLang="en-US" sz="2400" b="1" dirty="0" smtClean="0">
                <a:latin typeface="+mn-lt"/>
                <a:ea typeface="楷体" panose="02010609060101010101" pitchFamily="49" charset="-122"/>
              </a:rPr>
              <a:t>作：</a:t>
            </a:r>
            <a:r>
              <a:rPr lang="zh-CN" altLang="en-US" sz="2400" b="1" i="1" dirty="0" smtClean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AOB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的平分线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12307" name="TextBox 27"/>
          <p:cNvSpPr txBox="1">
            <a:spLocks noChangeArrowheads="1"/>
          </p:cNvSpPr>
          <p:nvPr/>
        </p:nvSpPr>
        <p:spPr bwMode="auto">
          <a:xfrm>
            <a:off x="2104115" y="1171789"/>
            <a:ext cx="1800493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仔细观察步骤</a:t>
            </a:r>
            <a:endParaRPr lang="zh-CN" altLang="en-US" sz="2100" b="1" dirty="0">
              <a:solidFill>
                <a:srgbClr val="0000FF"/>
              </a:solidFill>
              <a:latin typeface="+mn-lt"/>
              <a:ea typeface="黑体" panose="02010609060101010101" pitchFamily="2" charset="-122"/>
            </a:endParaRPr>
          </a:p>
        </p:txBody>
      </p:sp>
      <p:sp>
        <p:nvSpPr>
          <p:cNvPr id="12308" name="TextBox 28"/>
          <p:cNvSpPr txBox="1">
            <a:spLocks noChangeArrowheads="1"/>
          </p:cNvSpPr>
          <p:nvPr/>
        </p:nvSpPr>
        <p:spPr bwMode="auto">
          <a:xfrm>
            <a:off x="6343651" y="3360738"/>
            <a:ext cx="2679699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100" b="1" dirty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 </a:t>
            </a:r>
            <a:r>
              <a:rPr lang="en-US" altLang="zh-CN" sz="2100" b="1" dirty="0" smtClean="0">
                <a:solidFill>
                  <a:srgbClr val="FF0000"/>
                </a:solidFill>
                <a:latin typeface="+mn-lt"/>
                <a:ea typeface="黑体" panose="02010609060101010101" pitchFamily="2" charset="-122"/>
              </a:rPr>
              <a:t>       </a:t>
            </a:r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角平分线是最基本的尺规作</a:t>
            </a:r>
            <a:r>
              <a:rPr lang="zh-CN" altLang="en-US" sz="21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图，大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家一定要掌握噢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535" name="Line 19"/>
          <p:cNvSpPr>
            <a:spLocks noChangeShapeType="1"/>
          </p:cNvSpPr>
          <p:nvPr/>
        </p:nvSpPr>
        <p:spPr bwMode="auto">
          <a:xfrm>
            <a:off x="3762375" y="44069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64536" name="Line 25"/>
          <p:cNvSpPr>
            <a:spLocks noChangeShapeType="1"/>
          </p:cNvSpPr>
          <p:nvPr/>
        </p:nvSpPr>
        <p:spPr bwMode="auto">
          <a:xfrm>
            <a:off x="2465388" y="31638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64537" name="Rectangle 27"/>
          <p:cNvSpPr>
            <a:spLocks noChangeArrowheads="1"/>
          </p:cNvSpPr>
          <p:nvPr/>
        </p:nvSpPr>
        <p:spPr bwMode="auto">
          <a:xfrm>
            <a:off x="4722813" y="1379538"/>
            <a:ext cx="184731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 sz="3300" b="1">
              <a:solidFill>
                <a:schemeClr val="tx2"/>
              </a:solidFill>
              <a:latin typeface="+mn-lt"/>
            </a:endParaRPr>
          </a:p>
        </p:txBody>
      </p:sp>
      <p:sp>
        <p:nvSpPr>
          <p:cNvPr id="8219" name="文本框 8"/>
          <p:cNvSpPr txBox="1">
            <a:spLocks noChangeArrowheads="1"/>
          </p:cNvSpPr>
          <p:nvPr/>
        </p:nvSpPr>
        <p:spPr bwMode="auto">
          <a:xfrm>
            <a:off x="2197233" y="1619771"/>
            <a:ext cx="3908291" cy="3046988"/>
          </a:xfrm>
          <a:prstGeom prst="rect">
            <a:avLst/>
          </a:prstGeom>
          <a:noFill/>
          <a:ln w="25400">
            <a:solidFill>
              <a:srgbClr val="269999"/>
            </a:solidFill>
            <a:prstDash val="sys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solidFill>
                  <a:srgbClr val="0000FF"/>
                </a:solidFill>
                <a:latin typeface="+mn-lt"/>
                <a:ea typeface="黑体" panose="02010609060101010101" pitchFamily="2" charset="-122"/>
              </a:rPr>
              <a:t>作法：</a:t>
            </a:r>
            <a:endParaRPr lang="zh-CN" altLang="en-US" sz="2000" b="1" dirty="0">
              <a:solidFill>
                <a:srgbClr val="0000FF"/>
              </a:solidFill>
              <a:latin typeface="+mn-lt"/>
              <a:ea typeface="黑体" panose="0201060906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</a:rPr>
              <a:t>（</a:t>
            </a:r>
            <a:r>
              <a:rPr lang="en-US" altLang="zh-CN" sz="2000" b="1" dirty="0">
                <a:latin typeface="+mn-lt"/>
              </a:rPr>
              <a:t>1</a:t>
            </a:r>
            <a:r>
              <a:rPr lang="zh-CN" altLang="en-US" sz="2000" b="1" dirty="0">
                <a:latin typeface="+mn-lt"/>
              </a:rPr>
              <a:t>）以点</a:t>
            </a:r>
            <a:r>
              <a:rPr lang="en-US" altLang="zh-CN" sz="2000" b="1" i="1" dirty="0">
                <a:latin typeface="+mn-lt"/>
              </a:rPr>
              <a:t>O</a:t>
            </a:r>
            <a:r>
              <a:rPr lang="zh-CN" altLang="en-US" sz="2000" b="1" dirty="0">
                <a:latin typeface="+mn-lt"/>
              </a:rPr>
              <a:t>为圆</a:t>
            </a:r>
            <a:r>
              <a:rPr lang="zh-CN" altLang="en-US" sz="2000" b="1" dirty="0" smtClean="0">
                <a:latin typeface="+mn-lt"/>
              </a:rPr>
              <a:t>心，适</a:t>
            </a:r>
            <a:r>
              <a:rPr lang="zh-CN" altLang="en-US" sz="2000" b="1" dirty="0">
                <a:latin typeface="+mn-lt"/>
              </a:rPr>
              <a:t>当长为半径画</a:t>
            </a:r>
            <a:r>
              <a:rPr lang="zh-CN" altLang="en-US" sz="2000" b="1" dirty="0" smtClean="0">
                <a:latin typeface="+mn-lt"/>
              </a:rPr>
              <a:t>弧，交</a:t>
            </a:r>
            <a:r>
              <a:rPr lang="en-US" altLang="zh-CN" sz="2000" b="1" i="1" dirty="0">
                <a:latin typeface="+mn-lt"/>
              </a:rPr>
              <a:t>OA</a:t>
            </a:r>
            <a:r>
              <a:rPr lang="zh-CN" altLang="en-US" sz="2000" b="1" dirty="0">
                <a:latin typeface="+mn-lt"/>
              </a:rPr>
              <a:t>于点</a:t>
            </a:r>
            <a:r>
              <a:rPr lang="en-US" altLang="zh-CN" sz="2000" b="1" i="1" dirty="0" smtClean="0">
                <a:latin typeface="+mn-lt"/>
              </a:rPr>
              <a:t>M</a:t>
            </a:r>
            <a:r>
              <a:rPr lang="zh-CN" altLang="en-US" sz="2000" b="1" dirty="0" smtClean="0">
                <a:latin typeface="+mn-lt"/>
              </a:rPr>
              <a:t>，交</a:t>
            </a:r>
            <a:r>
              <a:rPr lang="en-US" altLang="zh-CN" sz="2000" b="1" i="1" dirty="0">
                <a:latin typeface="+mn-lt"/>
              </a:rPr>
              <a:t>OB</a:t>
            </a:r>
            <a:r>
              <a:rPr lang="zh-CN" altLang="en-US" sz="2000" b="1" dirty="0">
                <a:latin typeface="+mn-lt"/>
              </a:rPr>
              <a:t>于点</a:t>
            </a:r>
            <a:r>
              <a:rPr lang="en-US" altLang="zh-CN" sz="2000" b="1" i="1" dirty="0">
                <a:latin typeface="+mn-lt"/>
              </a:rPr>
              <a:t>N</a:t>
            </a:r>
            <a:r>
              <a:rPr lang="en-US" altLang="zh-CN" sz="2000" b="1" dirty="0">
                <a:latin typeface="+mn-lt"/>
              </a:rPr>
              <a:t>.</a:t>
            </a:r>
            <a:endParaRPr lang="en-US" altLang="zh-CN" sz="20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</a:rPr>
              <a:t>（</a:t>
            </a:r>
            <a:r>
              <a:rPr lang="en-US" altLang="zh-CN" sz="2000" b="1" dirty="0">
                <a:latin typeface="+mn-lt"/>
              </a:rPr>
              <a:t>2</a:t>
            </a:r>
            <a:r>
              <a:rPr lang="zh-CN" altLang="en-US" sz="2000" b="1" dirty="0">
                <a:latin typeface="+mn-lt"/>
              </a:rPr>
              <a:t>）分别以点</a:t>
            </a:r>
            <a:r>
              <a:rPr lang="en-US" altLang="zh-CN" sz="2000" b="1" i="1" dirty="0" smtClean="0">
                <a:latin typeface="+mn-lt"/>
              </a:rPr>
              <a:t>M</a:t>
            </a:r>
            <a:r>
              <a:rPr lang="zh-CN" altLang="en-US" sz="2000" b="1" dirty="0" smtClean="0">
                <a:latin typeface="+mn-lt"/>
              </a:rPr>
              <a:t>，</a:t>
            </a:r>
            <a:r>
              <a:rPr lang="en-US" altLang="zh-CN" sz="2000" b="1" i="1" dirty="0" smtClean="0">
                <a:latin typeface="+mn-lt"/>
              </a:rPr>
              <a:t>N</a:t>
            </a:r>
            <a:r>
              <a:rPr lang="zh-CN" altLang="en-US" sz="2000" b="1" dirty="0">
                <a:latin typeface="+mn-lt"/>
              </a:rPr>
              <a:t>为圆</a:t>
            </a:r>
            <a:r>
              <a:rPr lang="zh-CN" altLang="en-US" sz="2000" b="1" dirty="0" smtClean="0">
                <a:latin typeface="+mn-lt"/>
              </a:rPr>
              <a:t>心，</a:t>
            </a:r>
            <a:r>
              <a:rPr lang="zh-CN" altLang="en-US" sz="2000" b="1" dirty="0" smtClean="0">
                <a:solidFill>
                  <a:srgbClr val="FF0000"/>
                </a:solidFill>
                <a:latin typeface="+mn-lt"/>
              </a:rPr>
              <a:t>大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于   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MN</a:t>
            </a:r>
            <a:r>
              <a:rPr lang="zh-CN" altLang="en-US" sz="2000" b="1" dirty="0">
                <a:latin typeface="+mn-lt"/>
              </a:rPr>
              <a:t>的长为半径画</a:t>
            </a:r>
            <a:r>
              <a:rPr lang="zh-CN" altLang="en-US" sz="2000" b="1" dirty="0" smtClean="0">
                <a:latin typeface="+mn-lt"/>
              </a:rPr>
              <a:t>弧，两</a:t>
            </a:r>
            <a:r>
              <a:rPr lang="zh-CN" altLang="en-US" sz="2000" b="1" dirty="0">
                <a:latin typeface="+mn-lt"/>
              </a:rPr>
              <a:t>弧在</a:t>
            </a:r>
            <a:r>
              <a:rPr lang="en-US" altLang="zh-CN" sz="2000" b="1" i="1" dirty="0">
                <a:latin typeface="+mn-lt"/>
              </a:rPr>
              <a:t>∠AOB</a:t>
            </a:r>
            <a:r>
              <a:rPr lang="zh-CN" altLang="en-US" sz="2000" b="1" dirty="0">
                <a:latin typeface="+mn-lt"/>
              </a:rPr>
              <a:t>的内部相交于点</a:t>
            </a:r>
            <a:r>
              <a:rPr lang="en-US" altLang="zh-CN" sz="2000" b="1" i="1" dirty="0">
                <a:latin typeface="+mn-lt"/>
              </a:rPr>
              <a:t>C</a:t>
            </a:r>
            <a:r>
              <a:rPr lang="en-US" altLang="zh-CN" sz="2000" b="1" dirty="0">
                <a:latin typeface="+mn-lt"/>
              </a:rPr>
              <a:t>.</a:t>
            </a:r>
            <a:endParaRPr lang="en-US" altLang="zh-CN" sz="2000" b="1" dirty="0">
              <a:latin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+mn-lt"/>
              </a:rPr>
              <a:t>（</a:t>
            </a:r>
            <a:r>
              <a:rPr lang="en-US" altLang="zh-CN" sz="2000" b="1" dirty="0">
                <a:latin typeface="+mn-lt"/>
              </a:rPr>
              <a:t>3</a:t>
            </a:r>
            <a:r>
              <a:rPr lang="zh-CN" altLang="en-US" sz="2000" b="1" dirty="0">
                <a:latin typeface="+mn-lt"/>
              </a:rPr>
              <a:t>）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</a:rPr>
              <a:t>画射线</a:t>
            </a:r>
            <a:r>
              <a:rPr lang="en-US" altLang="zh-CN" sz="2000" b="1" i="1" dirty="0">
                <a:solidFill>
                  <a:srgbClr val="FF0000"/>
                </a:solidFill>
                <a:latin typeface="+mn-lt"/>
              </a:rPr>
              <a:t>OC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</a:rPr>
              <a:t>.</a:t>
            </a:r>
            <a:r>
              <a:rPr lang="zh-CN" altLang="en-US" sz="2000" b="1" dirty="0">
                <a:latin typeface="+mn-lt"/>
              </a:rPr>
              <a:t>射线</a:t>
            </a:r>
            <a:r>
              <a:rPr lang="en-US" altLang="zh-CN" sz="2000" b="1" i="1" dirty="0">
                <a:latin typeface="+mn-lt"/>
              </a:rPr>
              <a:t>OC</a:t>
            </a:r>
            <a:r>
              <a:rPr lang="zh-CN" altLang="en-US" sz="2000" b="1" dirty="0">
                <a:latin typeface="+mn-lt"/>
              </a:rPr>
              <a:t>即为所求</a:t>
            </a:r>
            <a:r>
              <a:rPr lang="en-US" altLang="zh-CN" sz="2000" b="1" dirty="0">
                <a:latin typeface="+mn-lt"/>
              </a:rPr>
              <a:t>.</a:t>
            </a:r>
            <a:endParaRPr lang="en-US" altLang="zh-CN" sz="2000" b="1" dirty="0">
              <a:latin typeface="+mn-lt"/>
            </a:endParaRPr>
          </a:p>
        </p:txBody>
      </p:sp>
      <p:graphicFrame>
        <p:nvGraphicFramePr>
          <p:cNvPr id="8220" name="对象 9">
            <a:hlinkClick r:id="" action="ppaction://ole?verb=1"/>
          </p:cNvPr>
          <p:cNvGraphicFramePr/>
          <p:nvPr/>
        </p:nvGraphicFramePr>
        <p:xfrm>
          <a:off x="2571808" y="3365272"/>
          <a:ext cx="214313" cy="56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4930" name="Equation" r:id="rId1" imgW="3657600" imgH="9448800" progId="Equation.DSMT4">
                  <p:embed/>
                </p:oleObj>
              </mc:Choice>
              <mc:Fallback>
                <p:oleObj name="Equation" r:id="rId1" imgW="3657600" imgH="9448800" progId="Equation.DSMT4">
                  <p:embed/>
                  <p:pic>
                    <p:nvPicPr>
                      <p:cNvPr id="0" name="对象 9"/>
                      <p:cNvPicPr>
                        <a:picLocks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1808" y="3365272"/>
                        <a:ext cx="214313" cy="56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任意多边形 29"/>
          <p:cNvSpPr>
            <a:spLocks noChangeArrowheads="1"/>
          </p:cNvSpPr>
          <p:nvPr/>
        </p:nvSpPr>
        <p:spPr bwMode="auto">
          <a:xfrm>
            <a:off x="6156320" y="1317229"/>
            <a:ext cx="2913063" cy="1271588"/>
          </a:xfrm>
          <a:custGeom>
            <a:avLst/>
            <a:gdLst>
              <a:gd name="T0" fmla="*/ 1670755 w 3883377"/>
              <a:gd name="T1" fmla="*/ 0 h 1693333"/>
              <a:gd name="T2" fmla="*/ 0 w 3883377"/>
              <a:gd name="T3" fmla="*/ 406400 h 1693333"/>
              <a:gd name="T4" fmla="*/ 3883377 w 3883377"/>
              <a:gd name="T5" fmla="*/ 1693333 h 1693333"/>
              <a:gd name="T6" fmla="*/ 1670755 w 3883377"/>
              <a:gd name="T7" fmla="*/ 0 h 1693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83377" h="1693333">
                <a:moveTo>
                  <a:pt x="1670755" y="0"/>
                </a:moveTo>
                <a:lnTo>
                  <a:pt x="0" y="406400"/>
                </a:lnTo>
                <a:lnTo>
                  <a:pt x="3883377" y="1693333"/>
                </a:lnTo>
                <a:lnTo>
                  <a:pt x="1670755" y="0"/>
                </a:lnTo>
                <a:close/>
              </a:path>
            </a:pathLst>
          </a:custGeom>
          <a:solidFill>
            <a:srgbClr val="FF6600">
              <a:alpha val="47841"/>
            </a:srgbClr>
          </a:solidFill>
          <a:ln w="952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sp>
        <p:nvSpPr>
          <p:cNvPr id="31" name="任意多边形 30"/>
          <p:cNvSpPr>
            <a:spLocks noChangeArrowheads="1"/>
          </p:cNvSpPr>
          <p:nvPr/>
        </p:nvSpPr>
        <p:spPr bwMode="auto">
          <a:xfrm>
            <a:off x="6176963" y="1649413"/>
            <a:ext cx="2846387" cy="939800"/>
          </a:xfrm>
          <a:custGeom>
            <a:avLst/>
            <a:gdLst>
              <a:gd name="T0" fmla="*/ 0 w 3793066"/>
              <a:gd name="T1" fmla="*/ 0 h 1253067"/>
              <a:gd name="T2" fmla="*/ 3793066 w 3793066"/>
              <a:gd name="T3" fmla="*/ 1241778 h 1253067"/>
              <a:gd name="T4" fmla="*/ 1095022 w 3793066"/>
              <a:gd name="T5" fmla="*/ 1253067 h 1253067"/>
              <a:gd name="T6" fmla="*/ 0 w 3793066"/>
              <a:gd name="T7" fmla="*/ 0 h 12530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93066" h="1253067">
                <a:moveTo>
                  <a:pt x="0" y="0"/>
                </a:moveTo>
                <a:lnTo>
                  <a:pt x="3793066" y="1241778"/>
                </a:lnTo>
                <a:lnTo>
                  <a:pt x="1095022" y="1253067"/>
                </a:lnTo>
                <a:lnTo>
                  <a:pt x="0" y="0"/>
                </a:lnTo>
                <a:close/>
              </a:path>
            </a:pathLst>
          </a:custGeom>
          <a:solidFill>
            <a:srgbClr val="FF6600">
              <a:alpha val="45096"/>
            </a:srgbClr>
          </a:solidFill>
          <a:ln w="9525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 b="1">
              <a:latin typeface="+mn-lt"/>
            </a:endParaRPr>
          </a:p>
        </p:txBody>
      </p:sp>
      <p:cxnSp>
        <p:nvCxnSpPr>
          <p:cNvPr id="35" name="直接连接符 34"/>
          <p:cNvCxnSpPr>
            <a:cxnSpLocks noChangeShapeType="1"/>
          </p:cNvCxnSpPr>
          <p:nvPr/>
        </p:nvCxnSpPr>
        <p:spPr bwMode="auto">
          <a:xfrm rot="5400000">
            <a:off x="7947023" y="1679236"/>
            <a:ext cx="100013" cy="100012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9" name="组合 44"/>
          <p:cNvGrpSpPr/>
          <p:nvPr/>
        </p:nvGrpSpPr>
        <p:grpSpPr bwMode="auto">
          <a:xfrm>
            <a:off x="6743813" y="1373188"/>
            <a:ext cx="133350" cy="133350"/>
            <a:chOff x="5683250" y="3162300"/>
            <a:chExt cx="177800" cy="177800"/>
          </a:xfrm>
        </p:grpSpPr>
        <p:cxnSp>
          <p:nvCxnSpPr>
            <p:cNvPr id="64544" name="直接连接符 32"/>
            <p:cNvCxnSpPr>
              <a:cxnSpLocks noChangeShapeType="1"/>
            </p:cNvCxnSpPr>
            <p:nvPr/>
          </p:nvCxnSpPr>
          <p:spPr bwMode="auto">
            <a:xfrm rot="16200000" flipH="1">
              <a:off x="5661025" y="3228975"/>
              <a:ext cx="133350" cy="889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545" name="直接连接符 36"/>
            <p:cNvCxnSpPr>
              <a:cxnSpLocks noChangeShapeType="1"/>
            </p:cNvCxnSpPr>
            <p:nvPr/>
          </p:nvCxnSpPr>
          <p:spPr bwMode="auto">
            <a:xfrm rot="16200000" flipH="1">
              <a:off x="5749925" y="3184525"/>
              <a:ext cx="133350" cy="889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39" name="直接连接符 38"/>
          <p:cNvCxnSpPr>
            <a:cxnSpLocks noChangeShapeType="1"/>
          </p:cNvCxnSpPr>
          <p:nvPr/>
        </p:nvCxnSpPr>
        <p:spPr bwMode="auto">
          <a:xfrm rot="5400000">
            <a:off x="7754933" y="2583459"/>
            <a:ext cx="133350" cy="6667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0" name="组合 45"/>
          <p:cNvGrpSpPr/>
          <p:nvPr/>
        </p:nvGrpSpPr>
        <p:grpSpPr bwMode="auto">
          <a:xfrm>
            <a:off x="6469856" y="2082007"/>
            <a:ext cx="200025" cy="100012"/>
            <a:chOff x="5105400" y="3962400"/>
            <a:chExt cx="266700" cy="133350"/>
          </a:xfrm>
        </p:grpSpPr>
        <p:cxnSp>
          <p:nvCxnSpPr>
            <p:cNvPr id="64548" name="直接连接符 40"/>
            <p:cNvCxnSpPr>
              <a:cxnSpLocks noChangeShapeType="1"/>
            </p:cNvCxnSpPr>
            <p:nvPr/>
          </p:nvCxnSpPr>
          <p:spPr bwMode="auto">
            <a:xfrm flipV="1">
              <a:off x="5105400" y="3962400"/>
              <a:ext cx="222250" cy="4445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549" name="直接连接符 42"/>
            <p:cNvCxnSpPr>
              <a:cxnSpLocks noChangeShapeType="1"/>
            </p:cNvCxnSpPr>
            <p:nvPr/>
          </p:nvCxnSpPr>
          <p:spPr bwMode="auto">
            <a:xfrm flipV="1">
              <a:off x="5149850" y="4051300"/>
              <a:ext cx="222250" cy="4445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0" name="组合 19"/>
          <p:cNvGrpSpPr/>
          <p:nvPr/>
        </p:nvGrpSpPr>
        <p:grpSpPr bwMode="auto">
          <a:xfrm>
            <a:off x="-29436" y="1394487"/>
            <a:ext cx="2032397" cy="2727194"/>
            <a:chOff x="-2062" y="-72"/>
            <a:chExt cx="2932" cy="6390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1" name="椭圆形标注 10"/>
            <p:cNvSpPr/>
            <p:nvPr/>
          </p:nvSpPr>
          <p:spPr>
            <a:xfrm>
              <a:off x="-2062" y="-72"/>
              <a:ext cx="2932" cy="6390"/>
            </a:xfrm>
            <a:prstGeom prst="wedgeEllipseCallout">
              <a:avLst>
                <a:gd name="adj1" fmla="val 79281"/>
                <a:gd name="adj2" fmla="val 30528"/>
              </a:avLst>
            </a:prstGeom>
            <a:grpFill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altLang="en-US" sz="2000" b="1" noProof="1" smtClean="0">
                  <a:ea typeface="宋体" panose="02010600030101010101" pitchFamily="2" charset="-122"/>
                </a:rPr>
                <a:t>半</a:t>
              </a:r>
              <a:r>
                <a:rPr lang="zh-CN" altLang="en-US" sz="2000" b="1" noProof="1">
                  <a:ea typeface="宋体" panose="02010600030101010101" pitchFamily="2" charset="-122"/>
                </a:rPr>
                <a:t>径小于     </a:t>
              </a:r>
              <a:r>
                <a:rPr lang="en-US" altLang="zh-CN" sz="2000" b="1" i="1" noProof="1">
                  <a:ea typeface="宋体" panose="02010600030101010101" pitchFamily="2" charset="-122"/>
                </a:rPr>
                <a:t>MN</a:t>
              </a:r>
              <a:r>
                <a:rPr lang="zh-CN" altLang="en-US" sz="2000" b="1" noProof="1">
                  <a:ea typeface="宋体" panose="02010600030101010101" pitchFamily="2" charset="-122"/>
                </a:rPr>
                <a:t>或等于    </a:t>
              </a:r>
              <a:r>
                <a:rPr lang="en-US" altLang="zh-CN" sz="2000" b="1" i="1" noProof="1" smtClean="0">
                  <a:ea typeface="宋体" panose="02010600030101010101" pitchFamily="2" charset="-122"/>
                </a:rPr>
                <a:t>MN</a:t>
              </a:r>
              <a:r>
                <a:rPr lang="zh-CN" altLang="en-US" sz="2000" b="1" noProof="1" smtClean="0">
                  <a:ea typeface="宋体" panose="02010600030101010101" pitchFamily="2" charset="-122"/>
                </a:rPr>
                <a:t>，可</a:t>
              </a:r>
              <a:r>
                <a:rPr lang="zh-CN" altLang="en-US" sz="2000" b="1" noProof="1">
                  <a:ea typeface="宋体" panose="02010600030101010101" pitchFamily="2" charset="-122"/>
                </a:rPr>
                <a:t>以吗</a:t>
              </a:r>
              <a:r>
                <a:rPr lang="zh-CN" altLang="en-US" sz="2000" b="1" noProof="1" smtClean="0">
                  <a:ea typeface="宋体" panose="02010600030101010101" pitchFamily="2" charset="-122"/>
                </a:rPr>
                <a:t>？</a:t>
              </a:r>
              <a:endParaRPr lang="zh-CN" altLang="en-US" sz="2000" b="1" noProof="1">
                <a:ea typeface="宋体" panose="02010600030101010101" pitchFamily="2" charset="-122"/>
              </a:endParaRPr>
            </a:p>
          </p:txBody>
        </p:sp>
        <p:graphicFrame>
          <p:nvGraphicFramePr>
            <p:cNvPr id="64556" name="对象 9">
              <a:hlinkClick r:id="" action="ppaction://ole?verb=1"/>
            </p:cNvPr>
            <p:cNvGraphicFramePr/>
            <p:nvPr/>
          </p:nvGraphicFramePr>
          <p:xfrm>
            <a:off x="-1701" y="1577"/>
            <a:ext cx="463" cy="8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931" name="" r:id="rId3" imgW="153035" imgH="394970" progId="Equation.DSMT4">
                    <p:embed/>
                  </p:oleObj>
                </mc:Choice>
                <mc:Fallback>
                  <p:oleObj name="" r:id="rId3" imgW="153035" imgH="394970" progId="Equation.DSMT4">
                    <p:embed/>
                    <p:pic>
                      <p:nvPicPr>
                        <p:cNvPr id="0" name="对象 9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1701" y="1577"/>
                          <a:ext cx="463" cy="8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4557" name="对象 9">
              <a:hlinkClick r:id="" action="ppaction://ole?verb=1"/>
            </p:cNvPr>
            <p:cNvGraphicFramePr/>
            <p:nvPr/>
          </p:nvGraphicFramePr>
          <p:xfrm>
            <a:off x="-1715" y="2351"/>
            <a:ext cx="455" cy="79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4932" name="" r:id="rId5" imgW="153035" imgH="394970" progId="Equation.DSMT4">
                    <p:embed/>
                  </p:oleObj>
                </mc:Choice>
                <mc:Fallback>
                  <p:oleObj name="" r:id="rId5" imgW="153035" imgH="394970" progId="Equation.DSMT4">
                    <p:embed/>
                    <p:pic>
                      <p:nvPicPr>
                        <p:cNvPr id="0" name="对象 9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1715" y="2351"/>
                          <a:ext cx="455" cy="79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7" name="组合 2"/>
          <p:cNvGrpSpPr/>
          <p:nvPr/>
        </p:nvGrpSpPr>
        <p:grpSpPr bwMode="auto">
          <a:xfrm>
            <a:off x="-3350" y="-65173"/>
            <a:ext cx="2006600" cy="477837"/>
            <a:chOff x="123" y="40"/>
            <a:chExt cx="3160" cy="752"/>
          </a:xfrm>
        </p:grpSpPr>
        <p:cxnSp>
          <p:nvCxnSpPr>
            <p:cNvPr id="48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50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6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6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4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6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6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6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9" grpId="0" animBg="1"/>
      <p:bldP spid="23" grpId="0"/>
      <p:bldP spid="12307" grpId="0"/>
      <p:bldP spid="12308" grpId="0"/>
      <p:bldP spid="82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Box 2"/>
          <p:cNvSpPr txBox="1">
            <a:spLocks noChangeArrowheads="1"/>
          </p:cNvSpPr>
          <p:nvPr/>
        </p:nvSpPr>
        <p:spPr bwMode="auto">
          <a:xfrm>
            <a:off x="1404938" y="504825"/>
            <a:ext cx="4427537" cy="936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已知：平角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EU-B1X"/>
              </a:rPr>
              <a:t>AOB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</a:rPr>
              <a:t>.   </a:t>
            </a:r>
            <a:endParaRPr lang="en-US" altLang="zh-CN" sz="2400" b="1" i="1" dirty="0">
              <a:latin typeface="+mn-lt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求作：平角</a:t>
            </a:r>
            <a:r>
              <a:rPr lang="zh-CN" altLang="en-US" sz="2400" b="1" i="1" dirty="0">
                <a:latin typeface="+mn-lt"/>
                <a:ea typeface="楷体" panose="02010609060101010101" pitchFamily="49" charset="-122"/>
              </a:rPr>
              <a:t>∠</a:t>
            </a:r>
            <a:r>
              <a:rPr lang="en-US" altLang="zh-CN" sz="2400" b="1" i="1" dirty="0">
                <a:latin typeface="+mn-lt"/>
                <a:ea typeface="楷体" panose="02010609060101010101" pitchFamily="49" charset="-122"/>
                <a:cs typeface="EU-B1X"/>
              </a:rPr>
              <a:t>AOB</a:t>
            </a:r>
            <a:r>
              <a:rPr lang="zh-CN" altLang="en-US" sz="2400" b="1" dirty="0">
                <a:latin typeface="+mn-lt"/>
                <a:ea typeface="楷体" panose="02010609060101010101" pitchFamily="49" charset="-122"/>
              </a:rPr>
              <a:t>的角平分线</a:t>
            </a:r>
            <a:r>
              <a:rPr lang="en-US" altLang="zh-CN" sz="2400" b="1" dirty="0">
                <a:latin typeface="+mn-lt"/>
                <a:ea typeface="楷体" panose="02010609060101010101" pitchFamily="49" charset="-122"/>
              </a:rPr>
              <a:t>.</a:t>
            </a:r>
            <a:endParaRPr lang="en-US" altLang="zh-CN" sz="2400" b="1" dirty="0">
              <a:latin typeface="+mn-lt"/>
              <a:ea typeface="楷体" panose="02010609060101010101" pitchFamily="49" charset="-122"/>
            </a:endParaRPr>
          </a:p>
        </p:txBody>
      </p:sp>
      <p:sp>
        <p:nvSpPr>
          <p:cNvPr id="20495" name="Rectangle 15"/>
          <p:cNvSpPr>
            <a:spLocks noChangeArrowheads="1"/>
          </p:cNvSpPr>
          <p:nvPr/>
        </p:nvSpPr>
        <p:spPr bwMode="auto">
          <a:xfrm>
            <a:off x="1071455" y="3569604"/>
            <a:ext cx="7325925" cy="1113766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结论：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rPr>
              <a:t>作平角的平分线的方法就是过直线上一点作这条直线的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垂线的方法</a:t>
            </a:r>
            <a:r>
              <a:rPr lang="en-US" altLang="zh-CN" sz="2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.</a:t>
            </a:r>
            <a:endParaRPr lang="zh-CN" altLang="en-US" sz="2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" name="组合 9224"/>
          <p:cNvGrpSpPr/>
          <p:nvPr/>
        </p:nvGrpSpPr>
        <p:grpSpPr bwMode="auto">
          <a:xfrm>
            <a:off x="2898775" y="2560638"/>
            <a:ext cx="2106613" cy="528637"/>
            <a:chOff x="0" y="0"/>
            <a:chExt cx="2359" cy="592"/>
          </a:xfrm>
        </p:grpSpPr>
        <p:grpSp>
          <p:nvGrpSpPr>
            <p:cNvPr id="65540" name="组合 9225"/>
            <p:cNvGrpSpPr/>
            <p:nvPr/>
          </p:nvGrpSpPr>
          <p:grpSpPr bwMode="auto">
            <a:xfrm>
              <a:off x="0" y="0"/>
              <a:ext cx="2359" cy="592"/>
              <a:chOff x="0" y="0"/>
              <a:chExt cx="2359" cy="592"/>
            </a:xfrm>
          </p:grpSpPr>
          <p:grpSp>
            <p:nvGrpSpPr>
              <p:cNvPr id="65541" name="组合 9226"/>
              <p:cNvGrpSpPr/>
              <p:nvPr/>
            </p:nvGrpSpPr>
            <p:grpSpPr bwMode="auto">
              <a:xfrm>
                <a:off x="0" y="135"/>
                <a:ext cx="2359" cy="91"/>
                <a:chOff x="0" y="1"/>
                <a:chExt cx="2359" cy="91"/>
              </a:xfrm>
            </p:grpSpPr>
            <p:sp>
              <p:nvSpPr>
                <p:cNvPr id="21" name="直接连接符 20"/>
                <p:cNvSpPr/>
                <p:nvPr/>
              </p:nvSpPr>
              <p:spPr>
                <a:xfrm>
                  <a:off x="0" y="46"/>
                  <a:ext cx="2359" cy="0"/>
                </a:xfrm>
                <a:prstGeom prst="line">
                  <a:avLst/>
                </a:prstGeom>
                <a:ln w="34925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5" b="1" i="1">
                    <a:latin typeface="+mn-lt"/>
                    <a:ea typeface="+mn-ea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1132" y="1"/>
                  <a:ext cx="92" cy="92"/>
                </a:xfrm>
                <a:prstGeom prst="ellipse">
                  <a:avLst/>
                </a:prstGeom>
                <a:solidFill>
                  <a:schemeClr val="accent1"/>
                </a:solidFill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015" b="1" i="1">
                    <a:solidFill>
                      <a:srgbClr val="080808"/>
                    </a:solidFill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65544" name="文本框 9229"/>
              <p:cNvSpPr txBox="1">
                <a:spLocks noChangeArrowheads="1"/>
              </p:cNvSpPr>
              <p:nvPr/>
            </p:nvSpPr>
            <p:spPr bwMode="auto">
              <a:xfrm>
                <a:off x="1905" y="178"/>
                <a:ext cx="408" cy="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 eaLnBrk="0" hangingPunct="0">
                  <a:spcBef>
                    <a:spcPct val="50000"/>
                  </a:spcBef>
                </a:pPr>
                <a:r>
                  <a:rPr lang="en-US" altLang="zh-CN" b="1" i="1" dirty="0">
                    <a:solidFill>
                      <a:srgbClr val="080808"/>
                    </a:solidFill>
                    <a:latin typeface="Times New Roman" panose="02020603050405020304" pitchFamily="18" charset="0"/>
                  </a:rPr>
                  <a:t>A</a:t>
                </a:r>
                <a:endParaRPr lang="en-US" altLang="zh-CN" b="1" i="1" dirty="0">
                  <a:solidFill>
                    <a:srgbClr val="080808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45" name="文本框 9230"/>
              <p:cNvSpPr txBox="1">
                <a:spLocks noChangeArrowheads="1"/>
              </p:cNvSpPr>
              <p:nvPr/>
            </p:nvSpPr>
            <p:spPr bwMode="auto">
              <a:xfrm>
                <a:off x="997" y="180"/>
                <a:ext cx="408" cy="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 eaLnBrk="0" hangingPunct="0">
                  <a:spcBef>
                    <a:spcPct val="50000"/>
                  </a:spcBef>
                </a:pPr>
                <a:endParaRPr lang="zh-CN" altLang="en-US" b="1" i="1">
                  <a:solidFill>
                    <a:srgbClr val="080808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65546" name="文本框 9231"/>
              <p:cNvSpPr txBox="1">
                <a:spLocks noChangeArrowheads="1"/>
              </p:cNvSpPr>
              <p:nvPr/>
            </p:nvSpPr>
            <p:spPr bwMode="auto">
              <a:xfrm>
                <a:off x="136" y="178"/>
                <a:ext cx="408" cy="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just" eaLnBrk="0" hangingPunct="0">
                  <a:spcBef>
                    <a:spcPct val="50000"/>
                  </a:spcBef>
                </a:pPr>
                <a:r>
                  <a:rPr lang="en-US" altLang="zh-CN" b="1" i="1">
                    <a:solidFill>
                      <a:srgbClr val="080808"/>
                    </a:solidFill>
                    <a:latin typeface="Times New Roman" panose="02020603050405020304" pitchFamily="18" charset="0"/>
                  </a:rPr>
                  <a:t>B</a:t>
                </a:r>
                <a:endParaRPr lang="en-US" altLang="zh-CN" b="1" i="1">
                  <a:solidFill>
                    <a:srgbClr val="080808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907" y="0"/>
                <a:ext cx="544" cy="183"/>
              </a:xfrm>
              <a:custGeom>
                <a:avLst/>
                <a:gdLst/>
                <a:ahLst/>
                <a:cxnLst/>
                <a:rect l="0" t="0" r="0" b="0"/>
                <a:pathLst>
                  <a:path w="589" h="287">
                    <a:moveTo>
                      <a:pt x="0" y="287"/>
                    </a:moveTo>
                    <a:cubicBezTo>
                      <a:pt x="3" y="218"/>
                      <a:pt x="7" y="150"/>
                      <a:pt x="45" y="105"/>
                    </a:cubicBezTo>
                    <a:cubicBezTo>
                      <a:pt x="83" y="60"/>
                      <a:pt x="174" y="30"/>
                      <a:pt x="227" y="15"/>
                    </a:cubicBezTo>
                    <a:cubicBezTo>
                      <a:pt x="280" y="0"/>
                      <a:pt x="318" y="0"/>
                      <a:pt x="363" y="15"/>
                    </a:cubicBezTo>
                    <a:cubicBezTo>
                      <a:pt x="408" y="30"/>
                      <a:pt x="461" y="60"/>
                      <a:pt x="499" y="105"/>
                    </a:cubicBezTo>
                    <a:cubicBezTo>
                      <a:pt x="537" y="150"/>
                      <a:pt x="563" y="218"/>
                      <a:pt x="589" y="287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5" b="1" i="1">
                  <a:solidFill>
                    <a:srgbClr val="080808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23564" name="文本框 9233"/>
            <p:cNvSpPr txBox="1"/>
            <p:nvPr/>
          </p:nvSpPr>
          <p:spPr>
            <a:xfrm>
              <a:off x="907" y="172"/>
              <a:ext cx="318" cy="37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just" eaLnBrk="0" hangingPunct="0">
                <a:spcBef>
                  <a:spcPct val="50000"/>
                </a:spcBef>
              </a:pPr>
              <a:r>
                <a:rPr lang="en-US" altLang="zh-CN" sz="1575" b="1" i="1" noProof="1">
                  <a:solidFill>
                    <a:srgbClr val="080808"/>
                  </a:solidFill>
                  <a:latin typeface="Times New Roman" panose="02020603050405020304" pitchFamily="18" charset="0"/>
                </a:rPr>
                <a:t>O</a:t>
              </a:r>
              <a:endParaRPr lang="en-US" altLang="zh-CN" sz="1575" b="1" i="1" noProof="1">
                <a:solidFill>
                  <a:srgbClr val="080808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组合 9234"/>
          <p:cNvGrpSpPr/>
          <p:nvPr/>
        </p:nvGrpSpPr>
        <p:grpSpPr bwMode="auto">
          <a:xfrm>
            <a:off x="3221038" y="2601913"/>
            <a:ext cx="1458912" cy="244475"/>
            <a:chOff x="0" y="0"/>
            <a:chExt cx="1633" cy="272"/>
          </a:xfrm>
        </p:grpSpPr>
        <p:sp>
          <p:nvSpPr>
            <p:cNvPr id="24" name="任意多边形 23"/>
            <p:cNvSpPr/>
            <p:nvPr/>
          </p:nvSpPr>
          <p:spPr>
            <a:xfrm>
              <a:off x="1589" y="0"/>
              <a:ext cx="44" cy="272"/>
            </a:xfrm>
            <a:custGeom>
              <a:avLst/>
              <a:gdLst/>
              <a:ahLst/>
              <a:cxnLst/>
              <a:rect l="0" t="0" r="0" b="0"/>
              <a:pathLst>
                <a:path w="45" h="272">
                  <a:moveTo>
                    <a:pt x="0" y="0"/>
                  </a:moveTo>
                  <a:cubicBezTo>
                    <a:pt x="22" y="45"/>
                    <a:pt x="45" y="91"/>
                    <a:pt x="45" y="136"/>
                  </a:cubicBezTo>
                  <a:cubicBezTo>
                    <a:pt x="45" y="181"/>
                    <a:pt x="7" y="249"/>
                    <a:pt x="0" y="272"/>
                  </a:cubicBezTo>
                </a:path>
              </a:pathLst>
            </a:custGeom>
            <a:noFill/>
            <a:ln w="1905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b="1" i="1">
                <a:solidFill>
                  <a:srgbClr val="080808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 flipH="1">
              <a:off x="0" y="0"/>
              <a:ext cx="46" cy="272"/>
            </a:xfrm>
            <a:custGeom>
              <a:avLst/>
              <a:gdLst/>
              <a:ahLst/>
              <a:cxnLst/>
              <a:rect l="0" t="0" r="0" b="0"/>
              <a:pathLst>
                <a:path w="45" h="272">
                  <a:moveTo>
                    <a:pt x="0" y="0"/>
                  </a:moveTo>
                  <a:cubicBezTo>
                    <a:pt x="22" y="45"/>
                    <a:pt x="45" y="91"/>
                    <a:pt x="45" y="136"/>
                  </a:cubicBezTo>
                  <a:cubicBezTo>
                    <a:pt x="45" y="181"/>
                    <a:pt x="7" y="249"/>
                    <a:pt x="0" y="272"/>
                  </a:cubicBezTo>
                </a:path>
              </a:pathLst>
            </a:custGeom>
            <a:noFill/>
            <a:ln w="19050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b="1" i="1">
                <a:solidFill>
                  <a:srgbClr val="080808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" name="组合 9237"/>
          <p:cNvGrpSpPr/>
          <p:nvPr/>
        </p:nvGrpSpPr>
        <p:grpSpPr bwMode="auto">
          <a:xfrm>
            <a:off x="3870325" y="2074863"/>
            <a:ext cx="161925" cy="123825"/>
            <a:chOff x="0" y="0"/>
            <a:chExt cx="182" cy="137"/>
          </a:xfrm>
        </p:grpSpPr>
        <p:sp>
          <p:nvSpPr>
            <p:cNvPr id="27" name="任意多边形 26"/>
            <p:cNvSpPr/>
            <p:nvPr/>
          </p:nvSpPr>
          <p:spPr>
            <a:xfrm>
              <a:off x="0" y="0"/>
              <a:ext cx="182" cy="135"/>
            </a:xfrm>
            <a:custGeom>
              <a:avLst/>
              <a:gdLst/>
              <a:ahLst/>
              <a:cxnLst/>
              <a:rect l="0" t="0" r="0" b="0"/>
              <a:pathLst>
                <a:path w="182" h="136">
                  <a:moveTo>
                    <a:pt x="0" y="0"/>
                  </a:moveTo>
                  <a:cubicBezTo>
                    <a:pt x="30" y="11"/>
                    <a:pt x="61" y="23"/>
                    <a:pt x="91" y="46"/>
                  </a:cubicBezTo>
                  <a:cubicBezTo>
                    <a:pt x="121" y="69"/>
                    <a:pt x="167" y="113"/>
                    <a:pt x="182" y="136"/>
                  </a:cubicBezTo>
                </a:path>
              </a:pathLst>
            </a:custGeom>
            <a:noFill/>
            <a:ln w="28575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b="1" i="1">
                <a:solidFill>
                  <a:srgbClr val="080808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任意多边形 27"/>
            <p:cNvSpPr/>
            <p:nvPr/>
          </p:nvSpPr>
          <p:spPr>
            <a:xfrm flipH="1">
              <a:off x="2" y="0"/>
              <a:ext cx="180" cy="137"/>
            </a:xfrm>
            <a:custGeom>
              <a:avLst/>
              <a:gdLst/>
              <a:ahLst/>
              <a:cxnLst/>
              <a:rect l="0" t="0" r="0" b="0"/>
              <a:pathLst>
                <a:path w="182" h="136">
                  <a:moveTo>
                    <a:pt x="0" y="0"/>
                  </a:moveTo>
                  <a:cubicBezTo>
                    <a:pt x="30" y="11"/>
                    <a:pt x="61" y="23"/>
                    <a:pt x="91" y="46"/>
                  </a:cubicBezTo>
                  <a:cubicBezTo>
                    <a:pt x="121" y="69"/>
                    <a:pt x="167" y="113"/>
                    <a:pt x="182" y="136"/>
                  </a:cubicBezTo>
                </a:path>
              </a:pathLst>
            </a:custGeom>
            <a:noFill/>
            <a:ln w="28575" cap="flat" cmpd="sng">
              <a:solidFill>
                <a:srgbClr val="FF33CC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b="1" i="1">
                <a:solidFill>
                  <a:srgbClr val="080808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7" name="组合 9240"/>
          <p:cNvGrpSpPr/>
          <p:nvPr/>
        </p:nvGrpSpPr>
        <p:grpSpPr bwMode="auto">
          <a:xfrm>
            <a:off x="3954463" y="2005013"/>
            <a:ext cx="368300" cy="1200150"/>
            <a:chOff x="0" y="-51"/>
            <a:chExt cx="412" cy="913"/>
          </a:xfrm>
        </p:grpSpPr>
        <p:sp>
          <p:nvSpPr>
            <p:cNvPr id="33" name="直接连接符 32"/>
            <p:cNvSpPr/>
            <p:nvPr/>
          </p:nvSpPr>
          <p:spPr>
            <a:xfrm flipV="1">
              <a:off x="0" y="0"/>
              <a:ext cx="0" cy="862"/>
            </a:xfrm>
            <a:prstGeom prst="line">
              <a:avLst/>
            </a:prstGeom>
            <a:ln w="285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b="1" i="1">
                <a:latin typeface="+mn-lt"/>
                <a:ea typeface="+mn-ea"/>
              </a:endParaRPr>
            </a:p>
          </p:txBody>
        </p:sp>
        <p:sp>
          <p:nvSpPr>
            <p:cNvPr id="23573" name="文本框 9242"/>
            <p:cNvSpPr txBox="1"/>
            <p:nvPr/>
          </p:nvSpPr>
          <p:spPr>
            <a:xfrm>
              <a:off x="94" y="-51"/>
              <a:ext cx="318" cy="25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just" eaLnBrk="0" hangingPunct="0">
                <a:spcBef>
                  <a:spcPct val="50000"/>
                </a:spcBef>
              </a:pPr>
              <a:r>
                <a:rPr lang="en-US" altLang="zh-CN" sz="1575" b="1" i="1" noProof="1">
                  <a:solidFill>
                    <a:srgbClr val="080808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1575" b="1" i="1" noProof="1">
                <a:solidFill>
                  <a:srgbClr val="080808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9" name="组合 2"/>
          <p:cNvGrpSpPr/>
          <p:nvPr/>
        </p:nvGrpSpPr>
        <p:grpSpPr bwMode="auto">
          <a:xfrm>
            <a:off x="-3350" y="-56627"/>
            <a:ext cx="2006600" cy="477837"/>
            <a:chOff x="123" y="40"/>
            <a:chExt cx="3160" cy="752"/>
          </a:xfrm>
        </p:grpSpPr>
        <p:cxnSp>
          <p:nvCxnSpPr>
            <p:cNvPr id="30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2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文本框 11266"/>
          <p:cNvSpPr txBox="1"/>
          <p:nvPr/>
        </p:nvSpPr>
        <p:spPr>
          <a:xfrm>
            <a:off x="943872" y="1659182"/>
            <a:ext cx="7454966" cy="142192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fontAlgn="auto">
              <a:lnSpc>
                <a:spcPct val="120000"/>
              </a:lnSpc>
              <a:spcBef>
                <a:spcPct val="50000"/>
              </a:spcBef>
              <a:spcAft>
                <a:spcPts val="0"/>
              </a:spcAft>
              <a:buClr>
                <a:srgbClr val="000000"/>
              </a:buClr>
              <a:defRPr/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1.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操作测量：</a:t>
            </a:r>
            <a:r>
              <a:rPr lang="zh-CN" altLang="en-US" sz="2400" b="1" dirty="0">
                <a:latin typeface="+mn-lt"/>
              </a:rPr>
              <a:t>取点</a:t>
            </a:r>
            <a:r>
              <a:rPr lang="en-US" altLang="zh-CN" sz="2400" b="1" i="1" dirty="0">
                <a:latin typeface="+mn-lt"/>
              </a:rPr>
              <a:t>P</a:t>
            </a:r>
            <a:r>
              <a:rPr lang="zh-CN" altLang="en-US" sz="2400" b="1" dirty="0">
                <a:latin typeface="+mn-lt"/>
              </a:rPr>
              <a:t>的三个不同的位</a:t>
            </a:r>
            <a:r>
              <a:rPr lang="zh-CN" altLang="en-US" sz="2400" b="1" dirty="0" smtClean="0">
                <a:latin typeface="+mn-lt"/>
              </a:rPr>
              <a:t>置，分</a:t>
            </a:r>
            <a:r>
              <a:rPr lang="zh-CN" altLang="en-US" sz="2400" b="1" dirty="0">
                <a:latin typeface="+mn-lt"/>
              </a:rPr>
              <a:t>别过点</a:t>
            </a:r>
            <a:r>
              <a:rPr lang="en-US" altLang="zh-CN" sz="2400" b="1" i="1" dirty="0">
                <a:latin typeface="+mn-lt"/>
              </a:rPr>
              <a:t>P</a:t>
            </a:r>
            <a:r>
              <a:rPr lang="zh-CN" altLang="en-US" sz="2400" b="1" dirty="0">
                <a:latin typeface="+mn-lt"/>
              </a:rPr>
              <a:t>作</a:t>
            </a:r>
            <a:r>
              <a:rPr lang="en-US" altLang="zh-CN" sz="2400" b="1" i="1" dirty="0">
                <a:latin typeface="+mn-lt"/>
              </a:rPr>
              <a:t>PD</a:t>
            </a:r>
            <a:r>
              <a:rPr lang="en-US" altLang="zh-CN" sz="2400" b="1" dirty="0">
                <a:latin typeface="+mn-lt"/>
              </a:rPr>
              <a:t>⊥</a:t>
            </a:r>
            <a:r>
              <a:rPr lang="en-US" altLang="zh-CN" sz="2400" b="1" i="1" dirty="0" smtClean="0">
                <a:latin typeface="+mn-lt"/>
              </a:rPr>
              <a:t>OA</a:t>
            </a:r>
            <a:r>
              <a:rPr lang="zh-CN" altLang="en-US" sz="2400" dirty="0" smtClean="0">
                <a:latin typeface="+mn-lt"/>
              </a:rPr>
              <a:t>，</a:t>
            </a:r>
            <a:r>
              <a:rPr lang="en-US" altLang="zh-CN" sz="2400" b="1" i="1" dirty="0" smtClean="0">
                <a:latin typeface="+mn-lt"/>
              </a:rPr>
              <a:t>PE</a:t>
            </a:r>
            <a:r>
              <a:rPr lang="en-US" altLang="zh-CN" sz="2400" b="1" dirty="0" smtClean="0">
                <a:latin typeface="+mn-lt"/>
              </a:rPr>
              <a:t>⊥</a:t>
            </a:r>
            <a:r>
              <a:rPr lang="en-US" altLang="zh-CN" sz="2400" b="1" i="1" dirty="0" smtClean="0">
                <a:latin typeface="+mn-lt"/>
              </a:rPr>
              <a:t>OB</a:t>
            </a:r>
            <a:r>
              <a:rPr lang="zh-CN" altLang="en-US" sz="2400" dirty="0"/>
              <a:t> </a:t>
            </a:r>
            <a:r>
              <a:rPr lang="zh-CN" altLang="en-US" sz="2400" b="1" dirty="0">
                <a:ea typeface="楷体" panose="02010609060101010101" pitchFamily="49" charset="-122"/>
                <a:sym typeface="微软雅黑" panose="020B0503020204020204" pitchFamily="34" charset="-122"/>
              </a:rPr>
              <a:t>，</a:t>
            </a:r>
            <a:r>
              <a:rPr lang="zh-CN" altLang="en-US" sz="2400" b="1" i="1" dirty="0" smtClean="0">
                <a:latin typeface="+mn-lt"/>
              </a:rPr>
              <a:t>点</a:t>
            </a:r>
            <a:r>
              <a:rPr lang="en-US" altLang="zh-CN" sz="2400" b="1" i="1" dirty="0" smtClean="0">
                <a:latin typeface="+mn-lt"/>
              </a:rPr>
              <a:t>D,E</a:t>
            </a:r>
            <a:r>
              <a:rPr lang="zh-CN" altLang="en-US" sz="2400" b="1" dirty="0">
                <a:latin typeface="+mn-lt"/>
              </a:rPr>
              <a:t>为垂</a:t>
            </a:r>
            <a:r>
              <a:rPr lang="zh-CN" altLang="en-US" sz="2400" b="1" dirty="0" smtClean="0">
                <a:latin typeface="+mn-lt"/>
              </a:rPr>
              <a:t>足，测</a:t>
            </a:r>
            <a:r>
              <a:rPr lang="zh-CN" altLang="en-US" sz="2400" b="1" dirty="0">
                <a:latin typeface="+mn-lt"/>
              </a:rPr>
              <a:t>量</a:t>
            </a:r>
            <a:r>
              <a:rPr lang="en-US" altLang="zh-CN" sz="2400" b="1" i="1" dirty="0" smtClean="0">
                <a:latin typeface="+mn-lt"/>
              </a:rPr>
              <a:t>PD,PE</a:t>
            </a:r>
            <a:r>
              <a:rPr lang="zh-CN" altLang="en-US" sz="2400" b="1" dirty="0">
                <a:latin typeface="+mn-lt"/>
              </a:rPr>
              <a:t>的长</a:t>
            </a:r>
            <a:r>
              <a:rPr lang="en-US" altLang="zh-CN" sz="2400" b="1" dirty="0">
                <a:latin typeface="+mn-lt"/>
              </a:rPr>
              <a:t>.</a:t>
            </a:r>
            <a:r>
              <a:rPr lang="zh-CN" altLang="en-US" sz="2400" b="1" dirty="0">
                <a:latin typeface="+mn-lt"/>
              </a:rPr>
              <a:t>将三次数据填入下表：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11268" name="文本框 11267"/>
          <p:cNvSpPr txBox="1">
            <a:spLocks noChangeArrowheads="1"/>
          </p:cNvSpPr>
          <p:nvPr/>
        </p:nvSpPr>
        <p:spPr bwMode="auto">
          <a:xfrm>
            <a:off x="1140473" y="4204210"/>
            <a:ext cx="75136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+mn-lt"/>
              </a:rPr>
              <a:t>2.  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观察测量结</a:t>
            </a:r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果，</a:t>
            </a:r>
            <a:r>
              <a:rPr lang="zh-CN" altLang="en-US" sz="2400" b="1" dirty="0" smtClean="0">
                <a:latin typeface="+mn-lt"/>
              </a:rPr>
              <a:t>猜</a:t>
            </a:r>
            <a:r>
              <a:rPr lang="zh-CN" altLang="en-US" sz="2400" b="1" dirty="0">
                <a:latin typeface="+mn-lt"/>
              </a:rPr>
              <a:t>想线段</a:t>
            </a:r>
            <a:r>
              <a:rPr lang="en-US" altLang="zh-CN" sz="2400" b="1" i="1" dirty="0">
                <a:latin typeface="+mn-lt"/>
              </a:rPr>
              <a:t>PD</a:t>
            </a:r>
            <a:r>
              <a:rPr lang="zh-CN" altLang="en-US" sz="2400" b="1" dirty="0">
                <a:latin typeface="+mn-lt"/>
              </a:rPr>
              <a:t>与</a:t>
            </a:r>
            <a:r>
              <a:rPr lang="en-US" altLang="zh-CN" sz="2400" b="1" i="1" dirty="0">
                <a:latin typeface="+mn-lt"/>
              </a:rPr>
              <a:t>PE</a:t>
            </a:r>
            <a:r>
              <a:rPr lang="zh-CN" altLang="en-US" sz="2400" b="1" dirty="0">
                <a:latin typeface="+mn-lt"/>
              </a:rPr>
              <a:t>的大小关</a:t>
            </a:r>
            <a:r>
              <a:rPr lang="zh-CN" altLang="en-US" sz="2400" b="1" dirty="0" smtClean="0">
                <a:latin typeface="+mn-lt"/>
              </a:rPr>
              <a:t>系，写</a:t>
            </a:r>
            <a:r>
              <a:rPr lang="zh-CN" altLang="en-US" sz="2400" b="1" dirty="0">
                <a:latin typeface="+mn-lt"/>
              </a:rPr>
              <a:t>出</a:t>
            </a:r>
            <a:r>
              <a:rPr lang="zh-CN" altLang="en-US" sz="2400" b="1" dirty="0" smtClean="0">
                <a:latin typeface="+mn-lt"/>
              </a:rPr>
              <a:t>结果：</a:t>
            </a:r>
            <a:r>
              <a:rPr lang="en-US" altLang="zh-CN" sz="2400" b="1" dirty="0">
                <a:latin typeface="+mn-lt"/>
              </a:rPr>
              <a:t>__________</a:t>
            </a:r>
            <a:endParaRPr lang="en-US" altLang="zh-CN" sz="2400" b="1" dirty="0">
              <a:latin typeface="+mn-lt"/>
            </a:endParaRPr>
          </a:p>
        </p:txBody>
      </p:sp>
      <p:graphicFrame>
        <p:nvGraphicFramePr>
          <p:cNvPr id="11269" name="表格 11268"/>
          <p:cNvGraphicFramePr/>
          <p:nvPr/>
        </p:nvGraphicFramePr>
        <p:xfrm>
          <a:off x="5645028" y="2945423"/>
          <a:ext cx="1800225" cy="1180984"/>
        </p:xfrm>
        <a:graphic>
          <a:graphicData uri="http://schemas.openxmlformats.org/drawingml/2006/table">
            <a:tbl>
              <a:tblPr/>
              <a:tblGrid>
                <a:gridCol w="643255"/>
                <a:gridCol w="571500"/>
                <a:gridCol w="585470"/>
              </a:tblGrid>
              <a:tr h="28987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sz="1300" b="1" dirty="0"/>
                        <a:t> </a:t>
                      </a:r>
                      <a:endParaRPr lang="zh-CN" altLang="en-US" sz="1300" b="1" dirty="0"/>
                    </a:p>
                  </a:txBody>
                  <a:tcPr marL="51435" marR="51435" marT="25703" marB="2570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600" b="1" i="1" dirty="0">
                          <a:latin typeface="+mn-lt"/>
                        </a:rPr>
                        <a:t>PD </a:t>
                      </a:r>
                      <a:endParaRPr lang="zh-CN" altLang="en-US" sz="1600" b="1" i="1" dirty="0">
                        <a:latin typeface="+mn-lt"/>
                      </a:endParaRPr>
                    </a:p>
                  </a:txBody>
                  <a:tcPr marL="51435" marR="51435" marT="25703" marB="2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600" b="1" i="1" dirty="0">
                          <a:latin typeface="+mn-lt"/>
                        </a:rPr>
                        <a:t>PE </a:t>
                      </a:r>
                      <a:endParaRPr lang="zh-CN" altLang="en-US" sz="1600" b="1" i="1" dirty="0">
                        <a:latin typeface="+mn-lt"/>
                      </a:endParaRPr>
                    </a:p>
                  </a:txBody>
                  <a:tcPr marL="51435" marR="51435" marT="25703" marB="2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57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300" b="1"/>
                        <a:t>第一次</a:t>
                      </a:r>
                      <a:endParaRPr lang="zh-CN" altLang="en-US" sz="1300" b="1"/>
                    </a:p>
                  </a:txBody>
                  <a:tcPr marL="51435" marR="51435" marT="25703" marB="2570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600" b="1"/>
                    </a:p>
                  </a:txBody>
                  <a:tcPr marL="51435" marR="51435" marT="25703" marB="2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600" b="1"/>
                    </a:p>
                  </a:txBody>
                  <a:tcPr marL="51435" marR="51435" marT="25703" marB="2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2576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300" b="1"/>
                        <a:t>第二次 </a:t>
                      </a:r>
                      <a:endParaRPr lang="zh-CN" altLang="en-US" sz="1300" b="1"/>
                    </a:p>
                  </a:txBody>
                  <a:tcPr marL="51435" marR="51435" marT="25703" marB="2570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600" b="1"/>
                    </a:p>
                  </a:txBody>
                  <a:tcPr marL="51435" marR="51435" marT="25703" marB="2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600" b="1"/>
                    </a:p>
                  </a:txBody>
                  <a:tcPr marL="51435" marR="51435" marT="25703" marB="2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1941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1300" b="1"/>
                        <a:t>第三次</a:t>
                      </a:r>
                      <a:r>
                        <a:rPr lang="zh-CN" altLang="en-US" sz="1600" b="1"/>
                        <a:t> </a:t>
                      </a:r>
                      <a:endParaRPr lang="zh-CN" altLang="en-US" sz="1600" b="1"/>
                    </a:p>
                  </a:txBody>
                  <a:tcPr marL="51435" marR="51435" marT="25703" marB="25703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600" b="1" dirty="0"/>
                    </a:p>
                  </a:txBody>
                  <a:tcPr marL="51435" marR="51435" marT="25703" marB="2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1600" b="1" dirty="0"/>
                    </a:p>
                  </a:txBody>
                  <a:tcPr marL="51435" marR="51435" marT="25703" marB="25703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291" name="直接连接符 11290"/>
          <p:cNvSpPr/>
          <p:nvPr/>
        </p:nvSpPr>
        <p:spPr>
          <a:xfrm flipH="1">
            <a:off x="2722563" y="3051175"/>
            <a:ext cx="1552575" cy="903288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b="1" i="1">
              <a:latin typeface="+mn-lt"/>
              <a:ea typeface="+mn-ea"/>
            </a:endParaRPr>
          </a:p>
        </p:txBody>
      </p:sp>
      <p:sp>
        <p:nvSpPr>
          <p:cNvPr id="11292" name="直接连接符 11291"/>
          <p:cNvSpPr/>
          <p:nvPr/>
        </p:nvSpPr>
        <p:spPr>
          <a:xfrm>
            <a:off x="2722563" y="3954463"/>
            <a:ext cx="1881187" cy="1587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b="1" i="1">
              <a:latin typeface="+mn-lt"/>
              <a:ea typeface="+mn-ea"/>
            </a:endParaRPr>
          </a:p>
        </p:txBody>
      </p:sp>
      <p:sp>
        <p:nvSpPr>
          <p:cNvPr id="11293" name="直接连接符 11292"/>
          <p:cNvSpPr/>
          <p:nvPr/>
        </p:nvSpPr>
        <p:spPr>
          <a:xfrm flipH="1">
            <a:off x="2722563" y="3351213"/>
            <a:ext cx="2219325" cy="603250"/>
          </a:xfrm>
          <a:prstGeom prst="line">
            <a:avLst/>
          </a:prstGeom>
          <a:ln w="38100" cap="flat" cmpd="sng">
            <a:solidFill>
              <a:srgbClr val="00008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b="1" i="1">
              <a:latin typeface="+mn-lt"/>
              <a:ea typeface="+mn-ea"/>
            </a:endParaRPr>
          </a:p>
        </p:txBody>
      </p:sp>
      <p:sp>
        <p:nvSpPr>
          <p:cNvPr id="24604" name="矩形 11293"/>
          <p:cNvSpPr/>
          <p:nvPr/>
        </p:nvSpPr>
        <p:spPr>
          <a:xfrm>
            <a:off x="4705495" y="3227809"/>
            <a:ext cx="96180" cy="173124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1125" b="1" i="1" noProof="1">
                <a:solidFill>
                  <a:srgbClr val="000000"/>
                </a:solidFill>
                <a:latin typeface="+mn-lt"/>
              </a:rPr>
              <a:t>C</a:t>
            </a:r>
            <a:endParaRPr lang="en-US" altLang="zh-CN" sz="1125" b="1" i="1" noProof="1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4605" name="矩形 11294"/>
          <p:cNvSpPr/>
          <p:nvPr/>
        </p:nvSpPr>
        <p:spPr>
          <a:xfrm>
            <a:off x="2571750" y="3954463"/>
            <a:ext cx="104196" cy="173124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1125" b="1" i="1" noProof="1">
                <a:solidFill>
                  <a:srgbClr val="000000"/>
                </a:solidFill>
                <a:latin typeface="+mn-lt"/>
              </a:rPr>
              <a:t>O</a:t>
            </a:r>
            <a:endParaRPr lang="en-US" altLang="zh-CN" sz="1125" b="1" i="1" noProof="1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4606" name="矩形 11295"/>
          <p:cNvSpPr/>
          <p:nvPr/>
        </p:nvSpPr>
        <p:spPr>
          <a:xfrm>
            <a:off x="4575175" y="4019550"/>
            <a:ext cx="96180" cy="173124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1125" b="1" i="1" noProof="1">
                <a:solidFill>
                  <a:srgbClr val="000000"/>
                </a:solidFill>
                <a:latin typeface="+mn-lt"/>
              </a:rPr>
              <a:t>B</a:t>
            </a:r>
            <a:endParaRPr lang="en-US" altLang="zh-CN" sz="1125" b="1" i="1" noProof="1">
              <a:solidFill>
                <a:srgbClr val="000000"/>
              </a:solidFill>
              <a:latin typeface="+mn-lt"/>
            </a:endParaRPr>
          </a:p>
        </p:txBody>
      </p:sp>
      <p:sp>
        <p:nvSpPr>
          <p:cNvPr id="24607" name="矩形 11296"/>
          <p:cNvSpPr/>
          <p:nvPr/>
        </p:nvSpPr>
        <p:spPr>
          <a:xfrm>
            <a:off x="4151313" y="2871788"/>
            <a:ext cx="96180" cy="173124"/>
          </a:xfrm>
          <a:prstGeom prst="rect">
            <a:avLst/>
          </a:prstGeom>
          <a:noFill/>
          <a:ln w="9525">
            <a:noFill/>
          </a:ln>
        </p:spPr>
        <p:txBody>
          <a:bodyPr wrap="none" lIns="0" tIns="0" rIns="0" bIns="0">
            <a:spAutoFit/>
          </a:bodyPr>
          <a:lstStyle/>
          <a:p>
            <a:r>
              <a:rPr lang="en-US" altLang="zh-CN" sz="1125" b="1" i="1" noProof="1">
                <a:solidFill>
                  <a:srgbClr val="000000"/>
                </a:solidFill>
                <a:latin typeface="+mn-lt"/>
              </a:rPr>
              <a:t>A</a:t>
            </a:r>
            <a:endParaRPr lang="en-US" altLang="zh-CN" sz="1125" b="1" i="1" noProof="1">
              <a:solidFill>
                <a:srgbClr val="000000"/>
              </a:solidFill>
              <a:latin typeface="+mn-lt"/>
            </a:endParaRPr>
          </a:p>
        </p:txBody>
      </p:sp>
      <p:sp>
        <p:nvSpPr>
          <p:cNvPr id="11298" name="文本框 11297"/>
          <p:cNvSpPr txBox="1">
            <a:spLocks noChangeArrowheads="1"/>
          </p:cNvSpPr>
          <p:nvPr/>
        </p:nvSpPr>
        <p:spPr bwMode="auto">
          <a:xfrm>
            <a:off x="2208213" y="4549031"/>
            <a:ext cx="12906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FF3300"/>
                </a:solidFill>
                <a:latin typeface="+mn-lt"/>
              </a:rPr>
              <a:t>PD=PE</a:t>
            </a:r>
            <a:endParaRPr lang="en-US" altLang="zh-CN" sz="2400" b="1" i="1" dirty="0">
              <a:solidFill>
                <a:srgbClr val="FF3300"/>
              </a:solidFill>
              <a:latin typeface="+mn-lt"/>
            </a:endParaRPr>
          </a:p>
        </p:txBody>
      </p:sp>
      <p:grpSp>
        <p:nvGrpSpPr>
          <p:cNvPr id="4" name="组合 11298"/>
          <p:cNvGrpSpPr/>
          <p:nvPr/>
        </p:nvGrpSpPr>
        <p:grpSpPr bwMode="auto">
          <a:xfrm>
            <a:off x="3540125" y="3214688"/>
            <a:ext cx="490481" cy="944562"/>
            <a:chOff x="0" y="0"/>
            <a:chExt cx="550" cy="1058"/>
          </a:xfrm>
        </p:grpSpPr>
        <p:sp>
          <p:nvSpPr>
            <p:cNvPr id="11300" name="直接连接符 11299"/>
            <p:cNvSpPr/>
            <p:nvPr/>
          </p:nvSpPr>
          <p:spPr>
            <a:xfrm>
              <a:off x="392" y="493"/>
              <a:ext cx="0" cy="336"/>
            </a:xfrm>
            <a:prstGeom prst="line">
              <a:avLst/>
            </a:prstGeom>
            <a:ln w="38100" cap="flat" cmpd="sng">
              <a:solidFill>
                <a:srgbClr val="333399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b="1" i="1">
                <a:latin typeface="+mn-lt"/>
                <a:ea typeface="+mn-ea"/>
              </a:endParaRPr>
            </a:p>
          </p:txBody>
        </p:sp>
        <p:sp>
          <p:nvSpPr>
            <p:cNvPr id="24611" name="矩形 11300"/>
            <p:cNvSpPr/>
            <p:nvPr/>
          </p:nvSpPr>
          <p:spPr>
            <a:xfrm>
              <a:off x="469" y="433"/>
              <a:ext cx="81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125" b="1" i="1" noProof="1">
                  <a:solidFill>
                    <a:srgbClr val="000000"/>
                  </a:solidFill>
                  <a:latin typeface="+mn-lt"/>
                </a:rPr>
                <a:t>p</a:t>
              </a:r>
              <a:endParaRPr lang="en-US" altLang="zh-CN" sz="1125" b="1" i="1" noProof="1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11302" name="直接连接符 11301"/>
            <p:cNvSpPr/>
            <p:nvPr/>
          </p:nvSpPr>
          <p:spPr>
            <a:xfrm flipH="1" flipV="1">
              <a:off x="212" y="156"/>
              <a:ext cx="192" cy="336"/>
            </a:xfrm>
            <a:prstGeom prst="line">
              <a:avLst/>
            </a:prstGeom>
            <a:ln w="38100" cap="flat" cmpd="sng">
              <a:solidFill>
                <a:srgbClr val="333399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b="1" i="1">
                <a:latin typeface="+mn-lt"/>
                <a:ea typeface="+mn-ea"/>
              </a:endParaRPr>
            </a:p>
          </p:txBody>
        </p:sp>
        <p:sp>
          <p:nvSpPr>
            <p:cNvPr id="24613" name="矩形 11302"/>
            <p:cNvSpPr/>
            <p:nvPr/>
          </p:nvSpPr>
          <p:spPr>
            <a:xfrm>
              <a:off x="0" y="0"/>
              <a:ext cx="116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125" b="1" i="1" noProof="1">
                  <a:solidFill>
                    <a:srgbClr val="000000"/>
                  </a:solidFill>
                  <a:latin typeface="+mn-lt"/>
                </a:rPr>
                <a:t>D</a:t>
              </a:r>
              <a:endParaRPr lang="en-US" altLang="zh-CN" sz="1125" b="1" i="1" noProof="1">
                <a:solidFill>
                  <a:srgbClr val="000000"/>
                </a:solidFill>
                <a:latin typeface="+mn-lt"/>
              </a:endParaRPr>
            </a:p>
          </p:txBody>
        </p:sp>
        <p:sp>
          <p:nvSpPr>
            <p:cNvPr id="24614" name="矩形 11303"/>
            <p:cNvSpPr/>
            <p:nvPr/>
          </p:nvSpPr>
          <p:spPr>
            <a:xfrm>
              <a:off x="356" y="864"/>
              <a:ext cx="107" cy="1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altLang="zh-CN" sz="1125" b="1" i="1" noProof="1">
                  <a:solidFill>
                    <a:srgbClr val="000000"/>
                  </a:solidFill>
                  <a:latin typeface="+mn-lt"/>
                </a:rPr>
                <a:t>E</a:t>
              </a:r>
              <a:endParaRPr lang="en-US" altLang="zh-CN" sz="1125" b="1" i="1" noProof="1">
                <a:solidFill>
                  <a:srgbClr val="000000"/>
                </a:solidFill>
                <a:latin typeface="+mn-lt"/>
              </a:endParaRPr>
            </a:p>
          </p:txBody>
        </p:sp>
      </p:grpSp>
      <p:sp>
        <p:nvSpPr>
          <p:cNvPr id="11305" name="直接连接符 11304"/>
          <p:cNvSpPr/>
          <p:nvPr/>
        </p:nvSpPr>
        <p:spPr>
          <a:xfrm>
            <a:off x="3659188" y="3409950"/>
            <a:ext cx="39687" cy="80963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b="1" i="1">
              <a:latin typeface="+mn-lt"/>
              <a:ea typeface="+mn-ea"/>
            </a:endParaRPr>
          </a:p>
        </p:txBody>
      </p:sp>
      <p:sp>
        <p:nvSpPr>
          <p:cNvPr id="11306" name="直接连接符 11305"/>
          <p:cNvSpPr/>
          <p:nvPr/>
        </p:nvSpPr>
        <p:spPr>
          <a:xfrm flipV="1">
            <a:off x="3698875" y="3449638"/>
            <a:ext cx="82550" cy="41275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b="1" i="1">
              <a:latin typeface="+mn-lt"/>
              <a:ea typeface="+mn-ea"/>
            </a:endParaRPr>
          </a:p>
        </p:txBody>
      </p:sp>
      <p:sp>
        <p:nvSpPr>
          <p:cNvPr id="11307" name="直接连接符 11306"/>
          <p:cNvSpPr/>
          <p:nvPr/>
        </p:nvSpPr>
        <p:spPr>
          <a:xfrm>
            <a:off x="3821113" y="3856038"/>
            <a:ext cx="0" cy="80962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b="1" i="1">
              <a:latin typeface="+mn-lt"/>
              <a:ea typeface="+mn-ea"/>
            </a:endParaRPr>
          </a:p>
        </p:txBody>
      </p:sp>
      <p:sp>
        <p:nvSpPr>
          <p:cNvPr id="11308" name="直接连接符 11307"/>
          <p:cNvSpPr/>
          <p:nvPr/>
        </p:nvSpPr>
        <p:spPr>
          <a:xfrm flipH="1">
            <a:off x="3821113" y="3856038"/>
            <a:ext cx="82550" cy="0"/>
          </a:xfrm>
          <a:prstGeom prst="line">
            <a:avLst/>
          </a:prstGeom>
          <a:ln w="28575" cap="flat" cmpd="sng">
            <a:solidFill>
              <a:srgbClr val="FF33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5" b="1" i="1">
              <a:latin typeface="+mn-lt"/>
              <a:ea typeface="+mn-ea"/>
            </a:endParaRPr>
          </a:p>
        </p:txBody>
      </p:sp>
      <p:sp>
        <p:nvSpPr>
          <p:cNvPr id="2" name="矩形 11309"/>
          <p:cNvSpPr>
            <a:spLocks noChangeArrowheads="1"/>
          </p:cNvSpPr>
          <p:nvPr/>
        </p:nvSpPr>
        <p:spPr bwMode="auto">
          <a:xfrm>
            <a:off x="685553" y="1197517"/>
            <a:ext cx="806181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000000"/>
              </a:buClr>
              <a:defRPr/>
            </a:pPr>
            <a:r>
              <a:rPr lang="en-US" altLang="zh-CN" sz="2400" b="1" i="1" dirty="0" smtClean="0">
                <a:latin typeface="+mn-lt"/>
              </a:rPr>
              <a:t>   OC</a:t>
            </a:r>
            <a:r>
              <a:rPr lang="zh-CN" altLang="en-US" sz="2400" b="1" dirty="0">
                <a:latin typeface="+mn-lt"/>
              </a:rPr>
              <a:t>是</a:t>
            </a:r>
            <a:r>
              <a:rPr lang="en-US" altLang="zh-CN" sz="2400" b="1" dirty="0">
                <a:latin typeface="+mn-lt"/>
              </a:rPr>
              <a:t>∠</a:t>
            </a:r>
            <a:r>
              <a:rPr lang="en-US" altLang="zh-CN" sz="2400" b="1" i="1" dirty="0">
                <a:latin typeface="+mn-lt"/>
              </a:rPr>
              <a:t>AOB</a:t>
            </a:r>
            <a:r>
              <a:rPr lang="zh-CN" altLang="en-US" sz="2400" b="1" dirty="0">
                <a:latin typeface="+mn-lt"/>
              </a:rPr>
              <a:t>的平分</a:t>
            </a:r>
            <a:r>
              <a:rPr lang="zh-CN" altLang="en-US" sz="2400" b="1" dirty="0" smtClean="0">
                <a:latin typeface="+mn-lt"/>
              </a:rPr>
              <a:t>线，点</a:t>
            </a:r>
            <a:r>
              <a:rPr lang="en-US" altLang="zh-CN" sz="2400" b="1" i="1" dirty="0">
                <a:latin typeface="+mn-lt"/>
              </a:rPr>
              <a:t>P</a:t>
            </a:r>
            <a:r>
              <a:rPr lang="zh-CN" altLang="en-US" sz="2400" b="1" dirty="0">
                <a:latin typeface="+mn-lt"/>
              </a:rPr>
              <a:t>是射线</a:t>
            </a:r>
            <a:r>
              <a:rPr lang="en-US" altLang="zh-CN" sz="2400" b="1" i="1" dirty="0">
                <a:latin typeface="+mn-lt"/>
              </a:rPr>
              <a:t>OC</a:t>
            </a:r>
            <a:r>
              <a:rPr lang="zh-CN" altLang="en-US" sz="2400" b="1" dirty="0">
                <a:latin typeface="+mn-lt"/>
              </a:rPr>
              <a:t>上</a:t>
            </a:r>
            <a:r>
              <a:rPr lang="zh-CN" altLang="en-US" sz="2400" b="1" dirty="0" smtClean="0">
                <a:latin typeface="+mn-lt"/>
              </a:rPr>
              <a:t>的任</a:t>
            </a:r>
            <a:r>
              <a:rPr lang="zh-CN" altLang="en-US" sz="2400" b="1" dirty="0">
                <a:latin typeface="+mn-lt"/>
              </a:rPr>
              <a:t>意一</a:t>
            </a:r>
            <a:r>
              <a:rPr lang="zh-CN" altLang="en-US" sz="2400" b="1" dirty="0" smtClean="0">
                <a:latin typeface="+mn-lt"/>
              </a:rPr>
              <a:t>点</a:t>
            </a:r>
            <a:r>
              <a:rPr lang="en-US" altLang="zh-CN" sz="2400" b="1" dirty="0" smtClean="0">
                <a:latin typeface="+mn-lt"/>
              </a:rPr>
              <a:t>.</a:t>
            </a:r>
            <a:endParaRPr lang="zh-CN" altLang="en-US" sz="2400" b="1" dirty="0">
              <a:latin typeface="+mn-lt"/>
            </a:endParaRPr>
          </a:p>
        </p:txBody>
      </p:sp>
      <p:sp>
        <p:nvSpPr>
          <p:cNvPr id="24624" name="Rectangle 48"/>
          <p:cNvSpPr>
            <a:spLocks noChangeArrowheads="1"/>
          </p:cNvSpPr>
          <p:nvPr/>
        </p:nvSpPr>
        <p:spPr bwMode="auto">
          <a:xfrm>
            <a:off x="987534" y="4243696"/>
            <a:ext cx="7666593" cy="73866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+mn-lt"/>
              </a:rPr>
              <a:t>猜</a:t>
            </a:r>
            <a:r>
              <a:rPr lang="zh-CN" altLang="en-US" sz="2400" b="1" dirty="0">
                <a:solidFill>
                  <a:srgbClr val="0000FF"/>
                </a:solidFill>
                <a:latin typeface="+mn-lt"/>
              </a:rPr>
              <a:t>想：</a:t>
            </a:r>
            <a:r>
              <a:rPr lang="zh-CN" altLang="en-US" sz="2400" b="1" dirty="0">
                <a:solidFill>
                  <a:srgbClr val="080808"/>
                </a:solidFill>
                <a:latin typeface="+mn-lt"/>
              </a:rPr>
              <a:t>角的平分线上的点到角的两边的距离相等</a:t>
            </a:r>
            <a:r>
              <a:rPr lang="en-US" altLang="zh-CN" sz="2400" b="1" dirty="0">
                <a:solidFill>
                  <a:srgbClr val="080808"/>
                </a:solidFill>
                <a:latin typeface="+mn-lt"/>
              </a:rPr>
              <a:t>.</a:t>
            </a:r>
            <a:endParaRPr lang="zh-CN" altLang="en-US" sz="2400" b="1" dirty="0">
              <a:solidFill>
                <a:srgbClr val="080808"/>
              </a:solidFill>
              <a:latin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34073" y="473187"/>
            <a:ext cx="4189801" cy="475955"/>
            <a:chOff x="2516981" y="473187"/>
            <a:chExt cx="4189801" cy="475955"/>
          </a:xfrm>
        </p:grpSpPr>
        <p:sp>
          <p:nvSpPr>
            <p:cNvPr id="66607" name="文本框 6151"/>
            <p:cNvSpPr txBox="1">
              <a:spLocks noChangeArrowheads="1"/>
            </p:cNvSpPr>
            <p:nvPr/>
          </p:nvSpPr>
          <p:spPr bwMode="auto">
            <a:xfrm>
              <a:off x="4356459" y="473187"/>
              <a:ext cx="23503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+mn-lt"/>
                  <a:ea typeface="黑体" panose="02010609060101010101" pitchFamily="2" charset="-122"/>
                  <a:sym typeface="宋体" panose="02010600030101010101" pitchFamily="2" charset="-122"/>
                </a:rPr>
                <a:t>角平分线的性质</a:t>
              </a:r>
              <a:endParaRPr lang="zh-CN" altLang="en-US" sz="2400" b="1" dirty="0">
                <a:latin typeface="+mn-lt"/>
                <a:ea typeface="黑体" panose="02010609060101010101" pitchFamily="2" charset="-122"/>
                <a:sym typeface="宋体" panose="02010600030101010101" pitchFamily="2" charset="-122"/>
              </a:endParaRPr>
            </a:p>
          </p:txBody>
        </p:sp>
        <p:grpSp>
          <p:nvGrpSpPr>
            <p:cNvPr id="66612" name="组合 4"/>
            <p:cNvGrpSpPr/>
            <p:nvPr/>
          </p:nvGrpSpPr>
          <p:grpSpPr bwMode="auto">
            <a:xfrm>
              <a:off x="2516981" y="530623"/>
              <a:ext cx="1685925" cy="418519"/>
              <a:chOff x="3485" y="1155"/>
              <a:chExt cx="2654" cy="660"/>
            </a:xfrm>
          </p:grpSpPr>
          <p:sp>
            <p:nvSpPr>
              <p:cNvPr id="7" name="圆角矩形 6"/>
              <p:cNvSpPr/>
              <p:nvPr/>
            </p:nvSpPr>
            <p:spPr>
              <a:xfrm>
                <a:off x="3485" y="1155"/>
                <a:ext cx="2654" cy="626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0" hangingPunct="0">
                  <a:buFontTx/>
                  <a:buNone/>
                  <a:defRPr/>
                </a:pPr>
                <a:endParaRPr kumimoji="1" lang="zh-CN" altLang="en-US" sz="2400" b="1"/>
              </a:p>
            </p:txBody>
          </p:sp>
          <p:sp>
            <p:nvSpPr>
              <p:cNvPr id="66614" name="矩形 1"/>
              <p:cNvSpPr>
                <a:spLocks noChangeArrowheads="1"/>
              </p:cNvSpPr>
              <p:nvPr/>
            </p:nvSpPr>
            <p:spPr bwMode="auto">
              <a:xfrm>
                <a:off x="3759" y="1203"/>
                <a:ext cx="2108" cy="6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zh-CN" altLang="en-US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2" charset="-122"/>
                  </a:rPr>
                  <a:t>知识点 </a:t>
                </a:r>
                <a:r>
                  <a:rPr lang="en-US" altLang="zh-CN" sz="2400" b="1" dirty="0">
                    <a:solidFill>
                      <a:schemeClr val="bg1"/>
                    </a:solidFill>
                    <a:latin typeface="+mn-lt"/>
                    <a:ea typeface="黑体" panose="02010609060101010101" pitchFamily="2" charset="-122"/>
                  </a:rPr>
                  <a:t>2</a:t>
                </a:r>
                <a:endParaRPr lang="zh-CN" altLang="en-US" sz="2400" b="1" dirty="0">
                  <a:solidFill>
                    <a:schemeClr val="bg1"/>
                  </a:solidFill>
                  <a:latin typeface="+mn-lt"/>
                  <a:ea typeface="黑体" panose="02010609060101010101" pitchFamily="2" charset="-122"/>
                </a:endParaRPr>
              </a:p>
            </p:txBody>
          </p:sp>
        </p:grpSp>
      </p:grpSp>
      <p:grpSp>
        <p:nvGrpSpPr>
          <p:cNvPr id="35" name="组合 2"/>
          <p:cNvGrpSpPr/>
          <p:nvPr/>
        </p:nvGrpSpPr>
        <p:grpSpPr bwMode="auto">
          <a:xfrm>
            <a:off x="5039" y="-56627"/>
            <a:ext cx="2006600" cy="477837"/>
            <a:chOff x="123" y="40"/>
            <a:chExt cx="3160" cy="752"/>
          </a:xfrm>
        </p:grpSpPr>
        <p:cxnSp>
          <p:nvCxnSpPr>
            <p:cNvPr id="36" name="直线连接符 23"/>
            <p:cNvCxnSpPr/>
            <p:nvPr/>
          </p:nvCxnSpPr>
          <p:spPr>
            <a:xfrm>
              <a:off x="123" y="777"/>
              <a:ext cx="3160" cy="0"/>
            </a:xfrm>
            <a:prstGeom prst="line">
              <a:avLst/>
            </a:prstGeom>
            <a:ln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18"/>
            <p:cNvSpPr txBox="1">
              <a:spLocks noChangeArrowheads="1"/>
            </p:cNvSpPr>
            <p:nvPr/>
          </p:nvSpPr>
          <p:spPr bwMode="auto">
            <a:xfrm>
              <a:off x="870" y="40"/>
              <a:ext cx="2310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sz="2500" b="1" dirty="0">
                  <a:latin typeface="+mn-lt"/>
                  <a:cs typeface="Yuanti SC"/>
                </a:rPr>
                <a:t>探究新知</a:t>
              </a:r>
              <a:endParaRPr lang="zh-CN" altLang="en-US" sz="2500" b="1" dirty="0">
                <a:latin typeface="+mn-lt"/>
                <a:cs typeface="Yuanti SC"/>
              </a:endParaRPr>
            </a:p>
          </p:txBody>
        </p:sp>
        <p:sp>
          <p:nvSpPr>
            <p:cNvPr id="38" name="Freeform 74"/>
            <p:cNvSpPr>
              <a:spLocks noChangeAspect="1" noEditPoints="1"/>
            </p:cNvSpPr>
            <p:nvPr/>
          </p:nvSpPr>
          <p:spPr bwMode="auto">
            <a:xfrm>
              <a:off x="248" y="157"/>
              <a:ext cx="568" cy="50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en-US" b="1" dirty="0">
                <a:solidFill>
                  <a:srgbClr val="000000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11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11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11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500"/>
                                        <p:tgtEl>
                                          <p:spTgt spid="11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4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98" grpId="0"/>
      <p:bldP spid="24624" grpId="0" bldLvl="0" animBg="1"/>
    </p:bldLst>
  </p:timing>
</p:sld>
</file>

<file path=ppt/tags/tag1.xml><?xml version="1.0" encoding="utf-8"?>
<p:tagLst xmlns:p="http://schemas.openxmlformats.org/presentationml/2006/main">
  <p:tag name="KSO_WM_DOC_GUID" val="{fad30b00-2a99-43bc-ba50-a524efaeea0a}"/>
  <p:tag name="KSO_WPP_MARK_KEY" val="ca08d4f9-2aaf-4a0d-95c3-c161a0f6e1fa"/>
  <p:tag name="COMMONDATA" val="eyJoZGlkIjoiN2YxOGMyNDFkMTQxMWJhZTVlZDhiNDQyZGU2OTYwOWEifQ==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4029</Words>
  <Application>WPS 演示</Application>
  <PresentationFormat>全屏显示(16:9)</PresentationFormat>
  <Paragraphs>606</Paragraphs>
  <Slides>27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27</vt:i4>
      </vt:variant>
    </vt:vector>
  </HeadingPairs>
  <TitlesOfParts>
    <vt:vector size="53" baseType="lpstr">
      <vt:lpstr>Arial</vt:lpstr>
      <vt:lpstr>宋体</vt:lpstr>
      <vt:lpstr>Wingdings</vt:lpstr>
      <vt:lpstr>微软雅黑</vt:lpstr>
      <vt:lpstr>Impact</vt:lpstr>
      <vt:lpstr>黑体</vt:lpstr>
      <vt:lpstr>方正舒体</vt:lpstr>
      <vt:lpstr>Times New Roman</vt:lpstr>
      <vt:lpstr>楷体</vt:lpstr>
      <vt:lpstr>Yuanti SC</vt:lpstr>
      <vt:lpstr>Segoe Print</vt:lpstr>
      <vt:lpstr>仿宋</vt:lpstr>
      <vt:lpstr>Times New Roman</vt:lpstr>
      <vt:lpstr>MS Gothic</vt:lpstr>
      <vt:lpstr>EU-B1X</vt:lpstr>
      <vt:lpstr>Arial Unicode MS</vt:lpstr>
      <vt:lpstr>Calibri</vt:lpstr>
      <vt:lpstr>MingLiU_HKSCS</vt:lpstr>
      <vt:lpstr>MingLiU-ExtB</vt:lpstr>
      <vt:lpstr>Cambria Math</vt:lpstr>
      <vt:lpstr>《七彩课堂》课件模板（新）</vt:lpstr>
      <vt:lpstr>1_《七彩课堂》课件模板（新）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1232</cp:revision>
  <dcterms:created xsi:type="dcterms:W3CDTF">2016-01-14T07:05:00Z</dcterms:created>
  <dcterms:modified xsi:type="dcterms:W3CDTF">2023-04-26T05:54:09Z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AE18DA4496AF451CA53606273A15EF48_12</vt:lpwstr>
  </property>
</Properties>
</file>