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5" r:id="rId3"/>
  </p:sldMasterIdLst>
  <p:notesMasterIdLst>
    <p:notesMasterId r:id="rId22"/>
  </p:notesMasterIdLst>
  <p:handoutMasterIdLst>
    <p:handoutMasterId r:id="rId40"/>
  </p:handoutMasterIdLst>
  <p:sldIdLst>
    <p:sldId id="540" r:id="rId4"/>
    <p:sldId id="541" r:id="rId5"/>
    <p:sldId id="586" r:id="rId6"/>
    <p:sldId id="542" r:id="rId7"/>
    <p:sldId id="544" r:id="rId8"/>
    <p:sldId id="545" r:id="rId9"/>
    <p:sldId id="546" r:id="rId10"/>
    <p:sldId id="547" r:id="rId11"/>
    <p:sldId id="548" r:id="rId12"/>
    <p:sldId id="557" r:id="rId13"/>
    <p:sldId id="558" r:id="rId14"/>
    <p:sldId id="556" r:id="rId15"/>
    <p:sldId id="582" r:id="rId16"/>
    <p:sldId id="559" r:id="rId17"/>
    <p:sldId id="560" r:id="rId18"/>
    <p:sldId id="584" r:id="rId19"/>
    <p:sldId id="561" r:id="rId20"/>
    <p:sldId id="562" r:id="rId21"/>
    <p:sldId id="563" r:id="rId23"/>
    <p:sldId id="564" r:id="rId24"/>
    <p:sldId id="565" r:id="rId25"/>
    <p:sldId id="566" r:id="rId26"/>
    <p:sldId id="567" r:id="rId27"/>
    <p:sldId id="569" r:id="rId28"/>
    <p:sldId id="585" r:id="rId29"/>
    <p:sldId id="448" r:id="rId30"/>
    <p:sldId id="573" r:id="rId31"/>
    <p:sldId id="574" r:id="rId32"/>
    <p:sldId id="575" r:id="rId33"/>
    <p:sldId id="576" r:id="rId34"/>
    <p:sldId id="577" r:id="rId35"/>
    <p:sldId id="578" r:id="rId36"/>
    <p:sldId id="579" r:id="rId37"/>
    <p:sldId id="580" r:id="rId38"/>
    <p:sldId id="581" r:id="rId39"/>
  </p:sldIdLst>
  <p:sldSz cx="9144000" cy="5143500" type="screen16x9"/>
  <p:notesSz cx="6858000" cy="9144000"/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7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9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348" y="-84"/>
      </p:cViewPr>
      <p:guideLst>
        <p:guide orient="horz" pos="1487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EFC1AF9A-32B4-4720-89A6-2B12232FB9E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8201AFAA-A19A-4942-8B1B-057B1AEBDD56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885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80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880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F00234-BB6B-400F-AE5C-AFD81EF54D5B}" type="slidenum">
              <a:rPr lang="zh-CN" altLang="en-US" sz="1800" smtClean="0">
                <a:ea typeface="宋体" panose="02010600030101010101" pitchFamily="2" charset="-122"/>
              </a:rPr>
            </a:fld>
            <a:endParaRPr lang="zh-CN" altLang="en-US" sz="180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830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pn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4474746" y="-23934"/>
            <a:ext cx="36744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13.4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课题学习</a:t>
            </a:r>
            <a:r>
              <a:rPr lang="zh-CN" altLang="en-US" sz="2000" b="1" baseline="0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最短路径问题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8.png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11"/>
          <p:cNvSpPr txBox="1">
            <a:spLocks noChangeArrowheads="1"/>
          </p:cNvSpPr>
          <p:nvPr/>
        </p:nvSpPr>
        <p:spPr bwMode="auto">
          <a:xfrm>
            <a:off x="516498" y="541338"/>
            <a:ext cx="79160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如图，连接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两点的所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有线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中，哪条最短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？为什么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8370" name="组合 29"/>
          <p:cNvGrpSpPr/>
          <p:nvPr/>
        </p:nvGrpSpPr>
        <p:grpSpPr bwMode="auto">
          <a:xfrm>
            <a:off x="1252146" y="1147772"/>
            <a:ext cx="1757362" cy="1319212"/>
            <a:chOff x="899592" y="2132856"/>
            <a:chExt cx="2343623" cy="1757424"/>
          </a:xfrm>
        </p:grpSpPr>
        <p:grpSp>
          <p:nvGrpSpPr>
            <p:cNvPr id="58371" name="组合 14"/>
            <p:cNvGrpSpPr/>
            <p:nvPr/>
          </p:nvGrpSpPr>
          <p:grpSpPr bwMode="auto">
            <a:xfrm>
              <a:off x="899592" y="3212976"/>
              <a:ext cx="446851" cy="634913"/>
              <a:chOff x="899592" y="3212976"/>
              <a:chExt cx="446851" cy="634913"/>
            </a:xfrm>
          </p:grpSpPr>
          <p:sp>
            <p:nvSpPr>
              <p:cNvPr id="58372" name="椭圆 12"/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8373" name="TextBox 13"/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374" name="组合 15"/>
            <p:cNvGrpSpPr/>
            <p:nvPr/>
          </p:nvGrpSpPr>
          <p:grpSpPr bwMode="auto">
            <a:xfrm>
              <a:off x="2796364" y="3212976"/>
              <a:ext cx="446851" cy="634913"/>
              <a:chOff x="899592" y="3212976"/>
              <a:chExt cx="446851" cy="634913"/>
            </a:xfrm>
          </p:grpSpPr>
          <p:sp>
            <p:nvSpPr>
              <p:cNvPr id="58375" name="椭圆 16"/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8376" name="TextBox 17"/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 bwMode="auto">
            <a:xfrm>
              <a:off x="1117652" y="2532558"/>
              <a:ext cx="1930790" cy="761339"/>
            </a:xfrm>
            <a:custGeom>
              <a:avLst/>
              <a:gdLst>
                <a:gd name="connsiteX0" fmla="*/ 0 w 1930400"/>
                <a:gd name="connsiteY0" fmla="*/ 762000 h 762000"/>
                <a:gd name="connsiteX1" fmla="*/ 609600 w 1930400"/>
                <a:gd name="connsiteY1" fmla="*/ 7257 h 762000"/>
                <a:gd name="connsiteX2" fmla="*/ 1901371 w 1930400"/>
                <a:gd name="connsiteY2" fmla="*/ 718457 h 762000"/>
                <a:gd name="connsiteX3" fmla="*/ 1901371 w 1930400"/>
                <a:gd name="connsiteY3" fmla="*/ 718457 h 762000"/>
                <a:gd name="connsiteX4" fmla="*/ 1930400 w 1930400"/>
                <a:gd name="connsiteY4" fmla="*/ 732971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400" h="762000">
                  <a:moveTo>
                    <a:pt x="0" y="762000"/>
                  </a:moveTo>
                  <a:cubicBezTo>
                    <a:pt x="146352" y="388257"/>
                    <a:pt x="292705" y="14514"/>
                    <a:pt x="609600" y="7257"/>
                  </a:cubicBezTo>
                  <a:cubicBezTo>
                    <a:pt x="926495" y="0"/>
                    <a:pt x="1901371" y="718457"/>
                    <a:pt x="1901371" y="718457"/>
                  </a:cubicBezTo>
                  <a:lnTo>
                    <a:pt x="1901371" y="718457"/>
                  </a:lnTo>
                  <a:lnTo>
                    <a:pt x="1930400" y="732971"/>
                  </a:lnTo>
                </a:path>
              </a:pathLst>
            </a:custGeom>
            <a:noFill/>
            <a:ln w="254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58378" name="任意多边形 22"/>
            <p:cNvSpPr>
              <a:spLocks noChangeArrowheads="1"/>
            </p:cNvSpPr>
            <p:nvPr/>
          </p:nvSpPr>
          <p:spPr bwMode="auto">
            <a:xfrm>
              <a:off x="1146629" y="3294743"/>
              <a:ext cx="1843314" cy="333828"/>
            </a:xfrm>
            <a:custGeom>
              <a:avLst/>
              <a:gdLst>
                <a:gd name="T0" fmla="*/ 0 w 1843314"/>
                <a:gd name="T1" fmla="*/ 0 h 333828"/>
                <a:gd name="T2" fmla="*/ 203200 w 1843314"/>
                <a:gd name="T3" fmla="*/ 14514 h 333828"/>
                <a:gd name="T4" fmla="*/ 246742 w 1843314"/>
                <a:gd name="T5" fmla="*/ 29028 h 333828"/>
                <a:gd name="T6" fmla="*/ 275771 w 1843314"/>
                <a:gd name="T7" fmla="*/ 72571 h 333828"/>
                <a:gd name="T8" fmla="*/ 362857 w 1843314"/>
                <a:gd name="T9" fmla="*/ 116114 h 333828"/>
                <a:gd name="T10" fmla="*/ 377371 w 1843314"/>
                <a:gd name="T11" fmla="*/ 159657 h 333828"/>
                <a:gd name="T12" fmla="*/ 464457 w 1843314"/>
                <a:gd name="T13" fmla="*/ 188686 h 333828"/>
                <a:gd name="T14" fmla="*/ 798285 w 1843314"/>
                <a:gd name="T15" fmla="*/ 174171 h 333828"/>
                <a:gd name="T16" fmla="*/ 885371 w 1843314"/>
                <a:gd name="T17" fmla="*/ 145143 h 333828"/>
                <a:gd name="T18" fmla="*/ 928914 w 1843314"/>
                <a:gd name="T19" fmla="*/ 130628 h 333828"/>
                <a:gd name="T20" fmla="*/ 1074057 w 1843314"/>
                <a:gd name="T21" fmla="*/ 232228 h 333828"/>
                <a:gd name="T22" fmla="*/ 1117600 w 1843314"/>
                <a:gd name="T23" fmla="*/ 275771 h 333828"/>
                <a:gd name="T24" fmla="*/ 1248228 w 1843314"/>
                <a:gd name="T25" fmla="*/ 319314 h 333828"/>
                <a:gd name="T26" fmla="*/ 1291771 w 1843314"/>
                <a:gd name="T27" fmla="*/ 333828 h 333828"/>
                <a:gd name="T28" fmla="*/ 1436914 w 1843314"/>
                <a:gd name="T29" fmla="*/ 304800 h 333828"/>
                <a:gd name="T30" fmla="*/ 1480457 w 1843314"/>
                <a:gd name="T31" fmla="*/ 275771 h 333828"/>
                <a:gd name="T32" fmla="*/ 1567542 w 1843314"/>
                <a:gd name="T33" fmla="*/ 246743 h 333828"/>
                <a:gd name="T34" fmla="*/ 1611085 w 1843314"/>
                <a:gd name="T35" fmla="*/ 217714 h 333828"/>
                <a:gd name="T36" fmla="*/ 1654628 w 1843314"/>
                <a:gd name="T37" fmla="*/ 203200 h 333828"/>
                <a:gd name="T38" fmla="*/ 1741714 w 1843314"/>
                <a:gd name="T39" fmla="*/ 145143 h 333828"/>
                <a:gd name="T40" fmla="*/ 1756228 w 1843314"/>
                <a:gd name="T41" fmla="*/ 101600 h 333828"/>
                <a:gd name="T42" fmla="*/ 1843314 w 1843314"/>
                <a:gd name="T43" fmla="*/ 14514 h 333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3314" h="333828">
                  <a:moveTo>
                    <a:pt x="0" y="0"/>
                  </a:moveTo>
                  <a:cubicBezTo>
                    <a:pt x="67733" y="4838"/>
                    <a:pt x="135759" y="6580"/>
                    <a:pt x="203200" y="14514"/>
                  </a:cubicBezTo>
                  <a:cubicBezTo>
                    <a:pt x="218394" y="16302"/>
                    <a:pt x="234795" y="19471"/>
                    <a:pt x="246742" y="29028"/>
                  </a:cubicBezTo>
                  <a:cubicBezTo>
                    <a:pt x="260364" y="39925"/>
                    <a:pt x="263436" y="60236"/>
                    <a:pt x="275771" y="72571"/>
                  </a:cubicBezTo>
                  <a:cubicBezTo>
                    <a:pt x="303908" y="100708"/>
                    <a:pt x="327441" y="104309"/>
                    <a:pt x="362857" y="116114"/>
                  </a:cubicBezTo>
                  <a:cubicBezTo>
                    <a:pt x="367695" y="130628"/>
                    <a:pt x="364921" y="150764"/>
                    <a:pt x="377371" y="159657"/>
                  </a:cubicBezTo>
                  <a:cubicBezTo>
                    <a:pt x="402270" y="177442"/>
                    <a:pt x="464457" y="188686"/>
                    <a:pt x="464457" y="188686"/>
                  </a:cubicBezTo>
                  <a:cubicBezTo>
                    <a:pt x="575733" y="183848"/>
                    <a:pt x="687495" y="185632"/>
                    <a:pt x="798285" y="174171"/>
                  </a:cubicBezTo>
                  <a:cubicBezTo>
                    <a:pt x="828721" y="171022"/>
                    <a:pt x="856342" y="154819"/>
                    <a:pt x="885371" y="145143"/>
                  </a:cubicBezTo>
                  <a:lnTo>
                    <a:pt x="928914" y="130628"/>
                  </a:lnTo>
                  <a:cubicBezTo>
                    <a:pt x="1026797" y="155100"/>
                    <a:pt x="972866" y="131038"/>
                    <a:pt x="1074057" y="232228"/>
                  </a:cubicBezTo>
                  <a:cubicBezTo>
                    <a:pt x="1088571" y="246742"/>
                    <a:pt x="1098127" y="269280"/>
                    <a:pt x="1117600" y="275771"/>
                  </a:cubicBezTo>
                  <a:lnTo>
                    <a:pt x="1248228" y="319314"/>
                  </a:lnTo>
                  <a:lnTo>
                    <a:pt x="1291771" y="333828"/>
                  </a:lnTo>
                  <a:cubicBezTo>
                    <a:pt x="1311416" y="330554"/>
                    <a:pt x="1409358" y="316610"/>
                    <a:pt x="1436914" y="304800"/>
                  </a:cubicBezTo>
                  <a:cubicBezTo>
                    <a:pt x="1452948" y="297928"/>
                    <a:pt x="1464516" y="282856"/>
                    <a:pt x="1480457" y="275771"/>
                  </a:cubicBezTo>
                  <a:cubicBezTo>
                    <a:pt x="1508418" y="263344"/>
                    <a:pt x="1567542" y="246743"/>
                    <a:pt x="1567542" y="246743"/>
                  </a:cubicBezTo>
                  <a:cubicBezTo>
                    <a:pt x="1582056" y="237067"/>
                    <a:pt x="1595483" y="225515"/>
                    <a:pt x="1611085" y="217714"/>
                  </a:cubicBezTo>
                  <a:cubicBezTo>
                    <a:pt x="1624769" y="210872"/>
                    <a:pt x="1641898" y="211687"/>
                    <a:pt x="1654628" y="203200"/>
                  </a:cubicBezTo>
                  <a:cubicBezTo>
                    <a:pt x="1763351" y="130719"/>
                    <a:pt x="1638179" y="179654"/>
                    <a:pt x="1741714" y="145143"/>
                  </a:cubicBezTo>
                  <a:cubicBezTo>
                    <a:pt x="1746552" y="130629"/>
                    <a:pt x="1746835" y="113677"/>
                    <a:pt x="1756228" y="101600"/>
                  </a:cubicBezTo>
                  <a:cubicBezTo>
                    <a:pt x="1781432" y="69195"/>
                    <a:pt x="1843314" y="14514"/>
                    <a:pt x="1843314" y="14514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8379" name="直接连接符 24"/>
            <p:cNvCxnSpPr>
              <a:cxnSpLocks noChangeShapeType="1"/>
            </p:cNvCxnSpPr>
            <p:nvPr/>
          </p:nvCxnSpPr>
          <p:spPr bwMode="auto">
            <a:xfrm flipV="1">
              <a:off x="1117601" y="3270470"/>
              <a:ext cx="1966795" cy="97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80" name="矩形 26"/>
            <p:cNvSpPr>
              <a:spLocks noChangeArrowheads="1"/>
            </p:cNvSpPr>
            <p:nvPr/>
          </p:nvSpPr>
          <p:spPr bwMode="auto">
            <a:xfrm>
              <a:off x="1619672" y="2132856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①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81" name="矩形 27"/>
            <p:cNvSpPr>
              <a:spLocks noChangeArrowheads="1"/>
            </p:cNvSpPr>
            <p:nvPr/>
          </p:nvSpPr>
          <p:spPr bwMode="auto">
            <a:xfrm>
              <a:off x="1691680" y="2823319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②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382" name="矩形 28"/>
            <p:cNvSpPr>
              <a:spLocks noChangeArrowheads="1"/>
            </p:cNvSpPr>
            <p:nvPr/>
          </p:nvSpPr>
          <p:spPr bwMode="auto">
            <a:xfrm>
              <a:off x="1844080" y="3399383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>
                  <a:latin typeface="Times New Roman" panose="02020603050405020304" pitchFamily="18" charset="0"/>
                </a:rPr>
                <a:t>③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103" name="矩形 31"/>
          <p:cNvSpPr>
            <a:spLocks noChangeArrowheads="1"/>
          </p:cNvSpPr>
          <p:nvPr/>
        </p:nvSpPr>
        <p:spPr bwMode="auto">
          <a:xfrm>
            <a:off x="3609181" y="1517440"/>
            <a:ext cx="49808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最短，因为两点之间，线段最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短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8384" name="TextBox 32"/>
          <p:cNvSpPr txBox="1">
            <a:spLocks noChangeArrowheads="1"/>
          </p:cNvSpPr>
          <p:nvPr/>
        </p:nvSpPr>
        <p:spPr bwMode="auto">
          <a:xfrm>
            <a:off x="516498" y="2355850"/>
            <a:ext cx="83798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外一点，点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与该直线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上各点连接的所有线段中，哪条最短？为什么？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07" name="矩形 70"/>
          <p:cNvSpPr>
            <a:spLocks noChangeArrowheads="1"/>
          </p:cNvSpPr>
          <p:nvPr/>
        </p:nvSpPr>
        <p:spPr bwMode="auto">
          <a:xfrm>
            <a:off x="3808413" y="3794364"/>
            <a:ext cx="38266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最短，因为垂线段最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短</a:t>
            </a:r>
            <a:r>
              <a:rPr lang="en-US" altLang="zh-CN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48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4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1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2" name="组合 68"/>
          <p:cNvGrpSpPr/>
          <p:nvPr/>
        </p:nvGrpSpPr>
        <p:grpSpPr bwMode="auto">
          <a:xfrm>
            <a:off x="1028251" y="3394091"/>
            <a:ext cx="2352675" cy="1447800"/>
            <a:chOff x="5796136" y="4509120"/>
            <a:chExt cx="3136795" cy="1931227"/>
          </a:xfrm>
        </p:grpSpPr>
        <p:grpSp>
          <p:nvGrpSpPr>
            <p:cNvPr id="53" name="组合 35"/>
            <p:cNvGrpSpPr/>
            <p:nvPr/>
          </p:nvGrpSpPr>
          <p:grpSpPr bwMode="auto">
            <a:xfrm>
              <a:off x="7020272" y="4509120"/>
              <a:ext cx="645969" cy="491067"/>
              <a:chOff x="7020272" y="4509120"/>
              <a:chExt cx="645969" cy="491067"/>
            </a:xfrm>
          </p:grpSpPr>
          <p:sp>
            <p:nvSpPr>
              <p:cNvPr id="75" name="椭圆 33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6" name="TextBox 34"/>
              <p:cNvSpPr txBox="1">
                <a:spLocks noChangeArrowheads="1"/>
              </p:cNvSpPr>
              <p:nvPr/>
            </p:nvSpPr>
            <p:spPr bwMode="auto">
              <a:xfrm>
                <a:off x="7236166" y="4509120"/>
                <a:ext cx="430075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P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54" name="组合 39"/>
            <p:cNvGrpSpPr/>
            <p:nvPr/>
          </p:nvGrpSpPr>
          <p:grpSpPr bwMode="auto">
            <a:xfrm>
              <a:off x="5868144" y="5949280"/>
              <a:ext cx="3064787" cy="491067"/>
              <a:chOff x="5868144" y="5949280"/>
              <a:chExt cx="3064787" cy="491067"/>
            </a:xfrm>
          </p:grpSpPr>
          <p:cxnSp>
            <p:nvCxnSpPr>
              <p:cNvPr id="73" name="直接连接符 37"/>
              <p:cNvCxnSpPr>
                <a:cxnSpLocks noChangeShapeType="1"/>
              </p:cNvCxnSpPr>
              <p:nvPr/>
            </p:nvCxnSpPr>
            <p:spPr bwMode="auto">
              <a:xfrm>
                <a:off x="5868144" y="5949280"/>
                <a:ext cx="26642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4" name="TextBox 38"/>
              <p:cNvSpPr txBox="1">
                <a:spLocks noChangeArrowheads="1"/>
              </p:cNvSpPr>
              <p:nvPr/>
            </p:nvSpPr>
            <p:spPr bwMode="auto">
              <a:xfrm>
                <a:off x="8604448" y="5949280"/>
                <a:ext cx="328483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5" name="直接连接符 41"/>
            <p:cNvCxnSpPr>
              <a:cxnSpLocks noChangeShapeType="1"/>
              <a:stCxn id="75" idx="7"/>
            </p:cNvCxnSpPr>
            <p:nvPr/>
          </p:nvCxnSpPr>
          <p:spPr bwMode="auto">
            <a:xfrm flipH="1">
              <a:off x="6012161" y="4674227"/>
              <a:ext cx="1131036" cy="1275053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6" name="组合 43"/>
            <p:cNvGrpSpPr/>
            <p:nvPr/>
          </p:nvGrpSpPr>
          <p:grpSpPr bwMode="auto">
            <a:xfrm>
              <a:off x="5796136" y="5877272"/>
              <a:ext cx="447007" cy="563075"/>
              <a:chOff x="6876256" y="4653136"/>
              <a:chExt cx="447007" cy="563075"/>
            </a:xfrm>
          </p:grpSpPr>
          <p:sp>
            <p:nvSpPr>
              <p:cNvPr id="71" name="椭圆 44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2" name="TextBox 45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57" name="直接连接符 47"/>
            <p:cNvCxnSpPr>
              <a:cxnSpLocks noChangeShapeType="1"/>
              <a:stCxn id="75" idx="7"/>
            </p:cNvCxnSpPr>
            <p:nvPr/>
          </p:nvCxnSpPr>
          <p:spPr bwMode="auto">
            <a:xfrm flipH="1">
              <a:off x="6615263" y="4674227"/>
              <a:ext cx="482964" cy="1275053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8" name="组合 49"/>
            <p:cNvGrpSpPr/>
            <p:nvPr/>
          </p:nvGrpSpPr>
          <p:grpSpPr bwMode="auto">
            <a:xfrm>
              <a:off x="6384716" y="5877272"/>
              <a:ext cx="447007" cy="563075"/>
              <a:chOff x="6876256" y="4653136"/>
              <a:chExt cx="447007" cy="563075"/>
            </a:xfrm>
          </p:grpSpPr>
          <p:sp>
            <p:nvSpPr>
              <p:cNvPr id="69" name="椭圆 50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70" name="TextBox 51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59" name="直接连接符 56"/>
            <p:cNvCxnSpPr>
              <a:cxnSpLocks noChangeShapeType="1"/>
              <a:stCxn id="75" idx="7"/>
            </p:cNvCxnSpPr>
            <p:nvPr/>
          </p:nvCxnSpPr>
          <p:spPr bwMode="auto">
            <a:xfrm>
              <a:off x="7107270" y="4725144"/>
              <a:ext cx="0" cy="1224136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0" name="矩形 57"/>
            <p:cNvSpPr>
              <a:spLocks noChangeArrowheads="1"/>
            </p:cNvSpPr>
            <p:nvPr/>
          </p:nvSpPr>
          <p:spPr bwMode="auto">
            <a:xfrm>
              <a:off x="7107270" y="5733256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00206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1" name="组合 58"/>
            <p:cNvGrpSpPr/>
            <p:nvPr/>
          </p:nvGrpSpPr>
          <p:grpSpPr bwMode="auto">
            <a:xfrm>
              <a:off x="6876256" y="5877272"/>
              <a:ext cx="447007" cy="563075"/>
              <a:chOff x="6876256" y="4653136"/>
              <a:chExt cx="447007" cy="563075"/>
            </a:xfrm>
          </p:grpSpPr>
          <p:sp>
            <p:nvSpPr>
              <p:cNvPr id="67" name="椭圆 59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8" name="TextBox 60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62" name="直接连接符 61"/>
            <p:cNvCxnSpPr>
              <a:stCxn id="75" idx="7"/>
            </p:cNvCxnSpPr>
            <p:nvPr/>
          </p:nvCxnSpPr>
          <p:spPr bwMode="auto">
            <a:xfrm>
              <a:off x="7112659" y="4746288"/>
              <a:ext cx="1244558" cy="1173136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4" name="组合 65"/>
            <p:cNvGrpSpPr/>
            <p:nvPr/>
          </p:nvGrpSpPr>
          <p:grpSpPr bwMode="auto">
            <a:xfrm>
              <a:off x="8124956" y="5862282"/>
              <a:ext cx="463940" cy="563075"/>
              <a:chOff x="6876256" y="4653136"/>
              <a:chExt cx="463940" cy="563075"/>
            </a:xfrm>
          </p:grpSpPr>
          <p:sp>
            <p:nvSpPr>
              <p:cNvPr id="65" name="椭圆 66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6" name="TextBox 67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63940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510" y="1680601"/>
            <a:ext cx="2566416" cy="2164080"/>
          </a:xfrm>
          <a:prstGeom prst="rect">
            <a:avLst/>
          </a:prstGeom>
        </p:spPr>
      </p:pic>
      <p:sp>
        <p:nvSpPr>
          <p:cNvPr id="70657" name="文本框 1"/>
          <p:cNvSpPr txBox="1">
            <a:spLocks noChangeArrowheads="1"/>
          </p:cNvSpPr>
          <p:nvPr/>
        </p:nvSpPr>
        <p:spPr bwMode="auto">
          <a:xfrm>
            <a:off x="342900" y="887413"/>
            <a:ext cx="85820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如图，已知点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分别是等边三角形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边的中点，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=5，点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边上的动点，则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EF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的最小值为（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A．7.5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B．5  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C．4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D．不能确定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71475" y="3473450"/>
            <a:ext cx="826769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000" b="1" dirty="0">
                <a:latin typeface="+mn-lt"/>
              </a:rPr>
              <a:t>△</a:t>
            </a:r>
            <a:r>
              <a:rPr lang="en-US" altLang="zh-CN" sz="2000" b="1" i="1" dirty="0">
                <a:latin typeface="+mn-lt"/>
              </a:rPr>
              <a:t>ABC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为等边三角形，点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边的中点，即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与点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对称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上，故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BF=CF.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BF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的最小值可转化为求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的最小值，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故连接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即可，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线段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的长即为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BF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EF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 flipH="1" flipV="1">
            <a:off x="6192838" y="2733675"/>
            <a:ext cx="976312" cy="519113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 flipH="1">
            <a:off x="5905500" y="2951163"/>
            <a:ext cx="557213" cy="28098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30868" y="1885614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85755" y="461743"/>
            <a:ext cx="6118904" cy="505839"/>
            <a:chOff x="456959" y="461743"/>
            <a:chExt cx="6118904" cy="505839"/>
          </a:xfrm>
        </p:grpSpPr>
        <p:sp>
          <p:nvSpPr>
            <p:cNvPr id="70675" name="文本框 1"/>
            <p:cNvSpPr txBox="1">
              <a:spLocks noChangeArrowheads="1"/>
            </p:cNvSpPr>
            <p:nvPr/>
          </p:nvSpPr>
          <p:spPr bwMode="auto">
            <a:xfrm>
              <a:off x="2157850" y="461743"/>
              <a:ext cx="441801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最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短路径问题的应</a:t>
              </a:r>
              <a:r>
                <a:rPr lang="zh-CN" altLang="en-US" sz="2400" b="1" dirty="0" smtClean="0">
                  <a:latin typeface="黑体" panose="02010609060101010101" pitchFamily="2" charset="-122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2" name="组合 6"/>
            <p:cNvGrpSpPr/>
            <p:nvPr/>
          </p:nvGrpSpPr>
          <p:grpSpPr bwMode="auto">
            <a:xfrm>
              <a:off x="456959" y="475142"/>
              <a:ext cx="2274656" cy="492440"/>
              <a:chOff x="418848" y="558322"/>
              <a:chExt cx="2273908" cy="492762"/>
            </a:xfrm>
          </p:grpSpPr>
          <p:grpSp>
            <p:nvGrpSpPr>
              <p:cNvPr id="23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4" name="文本框 11"/>
              <p:cNvSpPr txBox="1">
                <a:spLocks noChangeArrowheads="1"/>
              </p:cNvSpPr>
              <p:nvPr/>
            </p:nvSpPr>
            <p:spPr bwMode="auto">
              <a:xfrm>
                <a:off x="418848" y="558322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1066049" y="1436346"/>
            <a:ext cx="7215506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defRPr/>
            </a:pP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    此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类求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线段和的最小值问题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，找准对称点是关键，而后将求线段长的和转化为求某一线段的长</a:t>
            </a: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，再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根据已知条件求解</a:t>
            </a:r>
            <a:r>
              <a:rPr lang="en-US" altLang="zh-CN" sz="28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en-US" altLang="zh-CN" sz="28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3"/>
          <p:cNvSpPr txBox="1">
            <a:spLocks noChangeArrowheads="1"/>
          </p:cNvSpPr>
          <p:nvPr/>
        </p:nvSpPr>
        <p:spPr bwMode="auto">
          <a:xfrm>
            <a:off x="665163" y="542925"/>
            <a:ext cx="833596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是一条河，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是两个村庄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欲在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上的某处修建一个水泵站，向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两地供水，现有如下四种铺设方案，图中实线表示铺设的管道，则所需要管道最短的是（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7564224" y="143966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73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18"/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75" name="Freeform 74"/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8" y="53083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7" name="组合 2"/>
          <p:cNvGrpSpPr/>
          <p:nvPr/>
        </p:nvGrpSpPr>
        <p:grpSpPr bwMode="auto">
          <a:xfrm>
            <a:off x="1644518" y="1777781"/>
            <a:ext cx="5443814" cy="3381725"/>
            <a:chOff x="1005" y="3590"/>
            <a:chExt cx="11000" cy="6784"/>
          </a:xfrm>
        </p:grpSpPr>
        <p:grpSp>
          <p:nvGrpSpPr>
            <p:cNvPr id="78" name="组合 112"/>
            <p:cNvGrpSpPr/>
            <p:nvPr/>
          </p:nvGrpSpPr>
          <p:grpSpPr bwMode="auto">
            <a:xfrm>
              <a:off x="1005" y="3590"/>
              <a:ext cx="11000" cy="6784"/>
              <a:chOff x="539552" y="2262385"/>
              <a:chExt cx="6984776" cy="4307116"/>
            </a:xfrm>
          </p:grpSpPr>
          <p:grpSp>
            <p:nvGrpSpPr>
              <p:cNvPr id="80" name="组合 24"/>
              <p:cNvGrpSpPr/>
              <p:nvPr/>
            </p:nvGrpSpPr>
            <p:grpSpPr bwMode="auto">
              <a:xfrm>
                <a:off x="539552" y="2293368"/>
                <a:ext cx="2976902" cy="2064155"/>
                <a:chOff x="755576" y="2595887"/>
                <a:chExt cx="2976902" cy="2064155"/>
              </a:xfrm>
            </p:grpSpPr>
            <p:cxnSp>
              <p:nvCxnSpPr>
                <p:cNvPr id="129" name="直接连接符 5"/>
                <p:cNvCxnSpPr>
                  <a:cxnSpLocks noChangeShapeType="1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130" name="组合 10"/>
                <p:cNvGrpSpPr/>
                <p:nvPr/>
              </p:nvGrpSpPr>
              <p:grpSpPr bwMode="auto">
                <a:xfrm>
                  <a:off x="990181" y="2838621"/>
                  <a:ext cx="413467" cy="574714"/>
                  <a:chOff x="990181" y="2422238"/>
                  <a:chExt cx="413467" cy="574714"/>
                </a:xfrm>
              </p:grpSpPr>
              <p:sp>
                <p:nvSpPr>
                  <p:cNvPr id="140" name="Text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90181" y="2422238"/>
                    <a:ext cx="372218" cy="46166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P</a:t>
                    </a:r>
                    <a:endParaRPr lang="zh-CN" altLang="en-US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1" name="椭圆 9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1" name="组合 11"/>
                <p:cNvGrpSpPr/>
                <p:nvPr/>
              </p:nvGrpSpPr>
              <p:grpSpPr bwMode="auto">
                <a:xfrm>
                  <a:off x="2987824" y="2595887"/>
                  <a:ext cx="549117" cy="461665"/>
                  <a:chOff x="1259632" y="2726567"/>
                  <a:chExt cx="549117" cy="461665"/>
                </a:xfrm>
              </p:grpSpPr>
              <p:sp>
                <p:nvSpPr>
                  <p:cNvPr id="138" name="TextBox 1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85233" y="2726567"/>
                    <a:ext cx="42351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9" name="椭圆 13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 dirty="0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3" name="TextBox 16"/>
                <p:cNvSpPr txBox="1">
                  <a:spLocks noChangeArrowheads="1"/>
                </p:cNvSpPr>
                <p:nvPr/>
              </p:nvSpPr>
              <p:spPr bwMode="auto">
                <a:xfrm>
                  <a:off x="1938329" y="4072051"/>
                  <a:ext cx="621553" cy="5879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 smtClean="0">
                      <a:latin typeface="Times New Roman" panose="02020603050405020304" pitchFamily="18" charset="0"/>
                    </a:rPr>
                    <a:t>A.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4" name="直接连接符 18"/>
                <p:cNvCxnSpPr>
                  <a:cxnSpLocks noChangeShapeType="1"/>
                  <a:stCxn id="141" idx="4"/>
                </p:cNvCxnSpPr>
                <p:nvPr/>
              </p:nvCxnSpPr>
              <p:spPr bwMode="auto">
                <a:xfrm>
                  <a:off x="1331640" y="3413335"/>
                  <a:ext cx="0" cy="591729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35" name="矩形 20"/>
                <p:cNvSpPr>
                  <a:spLocks noChangeArrowheads="1"/>
                </p:cNvSpPr>
                <p:nvPr/>
              </p:nvSpPr>
              <p:spPr bwMode="auto">
                <a:xfrm>
                  <a:off x="1187624" y="3846534"/>
                  <a:ext cx="144016" cy="144016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6" name="TextBox 21"/>
                <p:cNvSpPr txBox="1">
                  <a:spLocks noChangeArrowheads="1"/>
                </p:cNvSpPr>
                <p:nvPr/>
              </p:nvSpPr>
              <p:spPr bwMode="auto">
                <a:xfrm>
                  <a:off x="1068172" y="3975447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37" name="直接连接符 23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V="1">
                  <a:off x="1305577" y="2845181"/>
                  <a:ext cx="1703338" cy="113026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grpSp>
            <p:nvGrpSpPr>
              <p:cNvPr id="81" name="组合 25"/>
              <p:cNvGrpSpPr/>
              <p:nvPr/>
            </p:nvGrpSpPr>
            <p:grpSpPr bwMode="auto">
              <a:xfrm>
                <a:off x="4547426" y="2262385"/>
                <a:ext cx="2976902" cy="2229687"/>
                <a:chOff x="755576" y="2507383"/>
                <a:chExt cx="2976902" cy="2229687"/>
              </a:xfrm>
            </p:grpSpPr>
            <p:cxnSp>
              <p:nvCxnSpPr>
                <p:cNvPr id="116" name="直接连接符 26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117" name="组合 10"/>
                <p:cNvGrpSpPr/>
                <p:nvPr/>
              </p:nvGrpSpPr>
              <p:grpSpPr bwMode="auto">
                <a:xfrm>
                  <a:off x="1002402" y="2996363"/>
                  <a:ext cx="401246" cy="461665"/>
                  <a:chOff x="1002402" y="2579980"/>
                  <a:chExt cx="401246" cy="461665"/>
                </a:xfrm>
              </p:grpSpPr>
              <p:sp>
                <p:nvSpPr>
                  <p:cNvPr id="127" name="TextBox 3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2402" y="2579980"/>
                    <a:ext cx="37221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P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8" name="椭圆 39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8" name="组合 11"/>
                <p:cNvGrpSpPr/>
                <p:nvPr/>
              </p:nvGrpSpPr>
              <p:grpSpPr bwMode="auto">
                <a:xfrm>
                  <a:off x="2598756" y="2507383"/>
                  <a:ext cx="533084" cy="461665"/>
                  <a:chOff x="870564" y="2638063"/>
                  <a:chExt cx="533084" cy="461665"/>
                </a:xfrm>
              </p:grpSpPr>
              <p:sp>
                <p:nvSpPr>
                  <p:cNvPr id="125" name="Text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870564" y="2638063"/>
                    <a:ext cx="42351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6" name="椭圆 37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9" name="TextBox 29"/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0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1988991" y="4149080"/>
                  <a:ext cx="598928" cy="5879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 smtClean="0">
                      <a:latin typeface="Times New Roman" panose="02020603050405020304" pitchFamily="18" charset="0"/>
                    </a:rPr>
                    <a:t>B.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1" name="直接连接符 32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3054816" y="2824416"/>
                  <a:ext cx="0" cy="1123127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22" name="矩形 33"/>
                <p:cNvSpPr>
                  <a:spLocks noChangeArrowheads="1"/>
                </p:cNvSpPr>
                <p:nvPr/>
              </p:nvSpPr>
              <p:spPr bwMode="auto">
                <a:xfrm>
                  <a:off x="3055378" y="3861021"/>
                  <a:ext cx="144016" cy="144016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" name="TextBox 34"/>
                <p:cNvSpPr txBox="1">
                  <a:spLocks noChangeArrowheads="1"/>
                </p:cNvSpPr>
                <p:nvPr/>
              </p:nvSpPr>
              <p:spPr bwMode="auto">
                <a:xfrm>
                  <a:off x="2796374" y="3975447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24" name="直接连接符 35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H="1" flipV="1">
                  <a:off x="1345592" y="3341327"/>
                  <a:ext cx="1752766" cy="67822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82" name="直接连接符 66"/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>
                <a:off x="1835441" y="4349864"/>
                <a:ext cx="720080" cy="201622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83" name="组合 73"/>
              <p:cNvGrpSpPr/>
              <p:nvPr/>
            </p:nvGrpSpPr>
            <p:grpSpPr bwMode="auto">
              <a:xfrm>
                <a:off x="544006" y="4019016"/>
                <a:ext cx="2976902" cy="2550485"/>
                <a:chOff x="544006" y="4019016"/>
                <a:chExt cx="2976902" cy="2550485"/>
              </a:xfrm>
            </p:grpSpPr>
            <p:grpSp>
              <p:nvGrpSpPr>
                <p:cNvPr id="100" name="组合 48"/>
                <p:cNvGrpSpPr/>
                <p:nvPr/>
              </p:nvGrpSpPr>
              <p:grpSpPr bwMode="auto">
                <a:xfrm>
                  <a:off x="544006" y="4019016"/>
                  <a:ext cx="2976902" cy="2550485"/>
                  <a:chOff x="755576" y="2334393"/>
                  <a:chExt cx="2976902" cy="2550485"/>
                </a:xfrm>
              </p:grpSpPr>
              <p:cxnSp>
                <p:nvCxnSpPr>
                  <p:cNvPr id="103" name="直接连接符 49"/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>
                    <a:off x="755576" y="4005064"/>
                    <a:ext cx="2736304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prstDash val="sysDash"/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grpSp>
                <p:nvGrpSpPr>
                  <p:cNvPr id="104" name="组合 10"/>
                  <p:cNvGrpSpPr/>
                  <p:nvPr/>
                </p:nvGrpSpPr>
                <p:grpSpPr bwMode="auto">
                  <a:xfrm>
                    <a:off x="855750" y="2996363"/>
                    <a:ext cx="547898" cy="461665"/>
                    <a:chOff x="855750" y="2579980"/>
                    <a:chExt cx="547898" cy="461665"/>
                  </a:xfrm>
                </p:grpSpPr>
                <p:sp>
                  <p:nvSpPr>
                    <p:cNvPr id="113" name="TextBox 6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855750" y="2579980"/>
                      <a:ext cx="372215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400" b="1" i="1">
                          <a:latin typeface="Times New Roman" panose="02020603050405020304" pitchFamily="18" charset="0"/>
                        </a:rPr>
                        <a:t>P</a:t>
                      </a:r>
                      <a:endParaRPr lang="zh-CN" altLang="en-US" sz="2400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5" name="椭圆 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9632" y="2852936"/>
                      <a:ext cx="144016" cy="14401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5" name="组合 11"/>
                  <p:cNvGrpSpPr/>
                  <p:nvPr/>
                </p:nvGrpSpPr>
                <p:grpSpPr bwMode="auto">
                  <a:xfrm>
                    <a:off x="2977952" y="2334393"/>
                    <a:ext cx="423514" cy="531879"/>
                    <a:chOff x="1249760" y="2465073"/>
                    <a:chExt cx="423514" cy="531879"/>
                  </a:xfrm>
                </p:grpSpPr>
                <p:sp>
                  <p:nvSpPr>
                    <p:cNvPr id="111" name="TextBox 5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49760" y="2465073"/>
                      <a:ext cx="423514" cy="4616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>
                      <a:spAutoFit/>
                    </a:bodyPr>
                    <a:lstStyle/>
                    <a:p>
                      <a:r>
                        <a:rPr lang="en-US" altLang="zh-CN" sz="2400" b="1">
                          <a:latin typeface="Times New Roman" panose="02020603050405020304" pitchFamily="18" charset="0"/>
                        </a:rPr>
                        <a:t>Q</a:t>
                      </a:r>
                      <a:endParaRPr lang="zh-CN" altLang="en-US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112" name="椭圆 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59632" y="2852936"/>
                      <a:ext cx="144016" cy="144016"/>
                    </a:xfrm>
                    <a:prstGeom prst="ellipse">
                      <a:avLst/>
                    </a:prstGeom>
                    <a:solidFill>
                      <a:schemeClr val="tx1"/>
                    </a:solidFill>
                    <a:ln w="9525">
                      <a:solidFill>
                        <a:schemeClr val="tx1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06" name="Text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462852" y="4077072"/>
                    <a:ext cx="26962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l</a:t>
                    </a:r>
                    <a:endParaRPr lang="zh-CN" altLang="en-US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7" name="TextBox 5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84444" y="4296887"/>
                    <a:ext cx="621553" cy="58799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dirty="0" smtClean="0">
                        <a:latin typeface="Times New Roman" panose="02020603050405020304" pitchFamily="18" charset="0"/>
                      </a:rPr>
                      <a:t>C.</a:t>
                    </a:r>
                    <a:endParaRPr lang="zh-CN" altLang="en-US" sz="2400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08" name="直接连接符 54"/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 flipH="1">
                    <a:off x="2551322" y="2824416"/>
                    <a:ext cx="503494" cy="1152209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sp>
                <p:nvSpPr>
                  <p:cNvPr id="109" name="TextBox 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91282" y="3948159"/>
                    <a:ext cx="47481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M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cxnSp>
                <p:nvCxnSpPr>
                  <p:cNvPr id="110" name="直接连接符 57"/>
                  <p:cNvCxnSpPr>
                    <a:cxnSpLocks noChangeShapeType="1"/>
                    <a:stCxn id="136" idx="0"/>
                    <a:endCxn id="139" idx="3"/>
                  </p:cNvCxnSpPr>
                  <p:nvPr/>
                </p:nvCxnSpPr>
                <p:spPr bwMode="auto">
                  <a:xfrm flipH="1" flipV="1">
                    <a:off x="1345592" y="3341327"/>
                    <a:ext cx="1234758" cy="692792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101" name="直接连接符 63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 flipV="1">
                  <a:off x="1048062" y="4457025"/>
                  <a:ext cx="1851117" cy="59798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102" name="矩形 67"/>
                <p:cNvSpPr>
                  <a:spLocks noChangeArrowheads="1"/>
                </p:cNvSpPr>
                <p:nvPr/>
              </p:nvSpPr>
              <p:spPr bwMode="auto">
                <a:xfrm rot="9648826">
                  <a:off x="1880571" y="4766147"/>
                  <a:ext cx="133257" cy="142597"/>
                </a:xfrm>
                <a:prstGeom prst="rect">
                  <a:avLst/>
                </a:prstGeom>
                <a:solidFill>
                  <a:schemeClr val="accent1"/>
                </a:solidFill>
                <a:ln w="25400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组合 48"/>
              <p:cNvGrpSpPr/>
              <p:nvPr/>
            </p:nvGrpSpPr>
            <p:grpSpPr bwMode="auto">
              <a:xfrm>
                <a:off x="4328592" y="4235993"/>
                <a:ext cx="2976902" cy="2307513"/>
                <a:chOff x="755576" y="2674736"/>
                <a:chExt cx="2976902" cy="2307513"/>
              </a:xfrm>
            </p:grpSpPr>
            <p:cxnSp>
              <p:nvCxnSpPr>
                <p:cNvPr id="90" name="直接连接符 78"/>
                <p:cNvCxnSpPr>
                  <a:cxnSpLocks noChangeShapeType="1"/>
                  <a:stCxn id="136" idx="0"/>
                  <a:endCxn id="139" idx="3"/>
                </p:cNvCxnSpPr>
                <p:nvPr/>
              </p:nvCxnSpPr>
              <p:spPr bwMode="auto">
                <a:xfrm>
                  <a:off x="755576" y="4005064"/>
                  <a:ext cx="273630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sysDash"/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grpSp>
              <p:nvGrpSpPr>
                <p:cNvPr id="91" name="组合 10"/>
                <p:cNvGrpSpPr/>
                <p:nvPr/>
              </p:nvGrpSpPr>
              <p:grpSpPr bwMode="auto">
                <a:xfrm>
                  <a:off x="1002402" y="2996363"/>
                  <a:ext cx="401246" cy="461665"/>
                  <a:chOff x="1002402" y="2579980"/>
                  <a:chExt cx="401246" cy="461665"/>
                </a:xfrm>
              </p:grpSpPr>
              <p:sp>
                <p:nvSpPr>
                  <p:cNvPr id="98" name="TextBox 8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02402" y="2579980"/>
                    <a:ext cx="372218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P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9" name="椭圆 89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92" name="组合 11"/>
                <p:cNvGrpSpPr/>
                <p:nvPr/>
              </p:nvGrpSpPr>
              <p:grpSpPr bwMode="auto">
                <a:xfrm>
                  <a:off x="2987824" y="2674736"/>
                  <a:ext cx="495118" cy="461665"/>
                  <a:chOff x="1259632" y="2805416"/>
                  <a:chExt cx="495118" cy="461665"/>
                </a:xfrm>
              </p:grpSpPr>
              <p:sp>
                <p:nvSpPr>
                  <p:cNvPr id="96" name="TextBox 8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1236" y="2805416"/>
                    <a:ext cx="42351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 dirty="0">
                        <a:latin typeface="Times New Roman" panose="02020603050405020304" pitchFamily="18" charset="0"/>
                      </a:rPr>
                      <a:t>Q</a:t>
                    </a:r>
                    <a:endParaRPr lang="en-US" altLang="zh-CN" sz="2400" b="1" i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7" name="椭圆 87"/>
                  <p:cNvSpPr>
                    <a:spLocks noChangeArrowheads="1"/>
                  </p:cNvSpPr>
                  <p:nvPr/>
                </p:nvSpPr>
                <p:spPr bwMode="auto">
                  <a:xfrm>
                    <a:off x="1259632" y="2852936"/>
                    <a:ext cx="144016" cy="144016"/>
                  </a:xfrm>
                  <a:prstGeom prst="ellipse">
                    <a:avLst/>
                  </a:prstGeom>
                  <a:solidFill>
                    <a:schemeClr val="tx1"/>
                  </a:solidFill>
                  <a:ln w="9525">
                    <a:solidFill>
                      <a:schemeClr val="tx1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3" name="TextBox 81"/>
                <p:cNvSpPr txBox="1">
                  <a:spLocks noChangeArrowheads="1"/>
                </p:cNvSpPr>
                <p:nvPr/>
              </p:nvSpPr>
              <p:spPr bwMode="auto">
                <a:xfrm>
                  <a:off x="3462852" y="4077072"/>
                  <a:ext cx="269626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l</a:t>
                  </a:r>
                  <a:endParaRPr lang="zh-CN" altLang="en-US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4" name="TextBox 82"/>
                <p:cNvSpPr txBox="1">
                  <a:spLocks noChangeArrowheads="1"/>
                </p:cNvSpPr>
                <p:nvPr/>
              </p:nvSpPr>
              <p:spPr bwMode="auto">
                <a:xfrm>
                  <a:off x="2208619" y="4394271"/>
                  <a:ext cx="621553" cy="587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dirty="0" smtClean="0">
                      <a:latin typeface="Times New Roman" panose="02020603050405020304" pitchFamily="18" charset="0"/>
                    </a:rPr>
                    <a:t>D.</a:t>
                  </a:r>
                  <a:endParaRPr lang="zh-CN" altLang="en-US" sz="24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5" name="TextBox 84"/>
                <p:cNvSpPr txBox="1">
                  <a:spLocks noChangeArrowheads="1"/>
                </p:cNvSpPr>
                <p:nvPr/>
              </p:nvSpPr>
              <p:spPr bwMode="auto">
                <a:xfrm>
                  <a:off x="1862446" y="3956414"/>
                  <a:ext cx="474810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M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85" name="直接连接符 95"/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>
                <a:off x="4917526" y="4910427"/>
                <a:ext cx="0" cy="139889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6" name="椭圆 99"/>
              <p:cNvSpPr>
                <a:spLocks noChangeArrowheads="1"/>
              </p:cNvSpPr>
              <p:nvPr/>
            </p:nvSpPr>
            <p:spPr bwMode="auto">
              <a:xfrm>
                <a:off x="4845518" y="6222798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87" name="直接连接符 101"/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 flipV="1">
                <a:off x="5540756" y="4362898"/>
                <a:ext cx="1084717" cy="1226342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8" name="直接连接符 103"/>
              <p:cNvCxnSpPr>
                <a:cxnSpLocks noChangeShapeType="1"/>
                <a:stCxn id="136" idx="0"/>
                <a:endCxn id="139" idx="3"/>
              </p:cNvCxnSpPr>
              <p:nvPr/>
            </p:nvCxnSpPr>
            <p:spPr bwMode="auto">
              <a:xfrm flipV="1">
                <a:off x="4946554" y="5550059"/>
                <a:ext cx="633558" cy="71628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直接连接符 110"/>
              <p:cNvCxnSpPr>
                <a:cxnSpLocks noChangeShapeType="1"/>
                <a:stCxn id="99" idx="5"/>
                <a:endCxn id="139" idx="3"/>
              </p:cNvCxnSpPr>
              <p:nvPr/>
            </p:nvCxnSpPr>
            <p:spPr bwMode="auto">
              <a:xfrm>
                <a:off x="4955573" y="4953501"/>
                <a:ext cx="624539" cy="63573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9" name="矩形 114"/>
            <p:cNvSpPr>
              <a:spLocks noChangeArrowheads="1"/>
            </p:cNvSpPr>
            <p:nvPr/>
          </p:nvSpPr>
          <p:spPr bwMode="auto">
            <a:xfrm>
              <a:off x="7880" y="8568"/>
              <a:ext cx="225" cy="227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4375" y="553244"/>
            <a:ext cx="836295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是两个蓄水池，都在河流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的同侧，为了方便灌溉作物，要在河边建一个抽水站，将河水送到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两地，问该站建在河边什么地方，可使所修的渠道最短，试在图中确定该点（保留作图痕迹）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0491" y="2891378"/>
            <a:ext cx="3535363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点即为该点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505450" y="2349500"/>
            <a:ext cx="2714625" cy="2108200"/>
            <a:chOff x="5543550" y="2663825"/>
            <a:chExt cx="2714625" cy="2108200"/>
          </a:xfrm>
        </p:grpSpPr>
        <p:pic>
          <p:nvPicPr>
            <p:cNvPr id="72708" name="Picture 3" descr="E:\罗梦\人八数上\人八数导学案\LL55.tif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3550" y="2663825"/>
              <a:ext cx="2714625" cy="2108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0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1844642">
              <a:off x="6381751" y="3067115"/>
              <a:ext cx="457200" cy="41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10" name="Picture 3" descr="E:\罗梦\人八数上\人八数导学案\LL55.tif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598" t="40361" r="38524" b="22894"/>
            <a:stretch>
              <a:fillRect/>
            </a:stretch>
          </p:blipFill>
          <p:spPr bwMode="auto">
            <a:xfrm>
              <a:off x="6829652" y="3205703"/>
              <a:ext cx="838200" cy="7746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3" descr="E:\罗梦\人八数上\人八数导学案\LL55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5450" y="2349500"/>
            <a:ext cx="2714625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84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0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1038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416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"/>
          <p:cNvSpPr txBox="1">
            <a:spLocks noChangeArrowheads="1"/>
          </p:cNvSpPr>
          <p:nvPr/>
        </p:nvSpPr>
        <p:spPr bwMode="auto">
          <a:xfrm>
            <a:off x="170179" y="457428"/>
            <a:ext cx="898334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图，在直角坐标系中，点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的坐标分别为（1，4）和（3，0），点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轴上的一个动点，且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三点不在同一条直线上，当△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的周长最小时点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A．（0，3）            B．（0，2）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C．（0，1）            D．（0，0）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3730" name="图片 2" descr="%3EZOOPD%AKQRU`)$U{ZK4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113" y="1982788"/>
            <a:ext cx="1960562" cy="213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0179" y="2848769"/>
            <a:ext cx="6317934" cy="172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点关于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对称点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，交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轴于点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′，此时△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的周长最小，然后依据点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与点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′的坐标可得到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、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的长，然后证明△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为等腰直角三角形即可．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 flipH="1">
            <a:off x="6518275" y="2243138"/>
            <a:ext cx="844550" cy="9858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直接连接符 5"/>
          <p:cNvCxnSpPr>
            <a:cxnSpLocks noChangeShapeType="1"/>
          </p:cNvCxnSpPr>
          <p:nvPr/>
        </p:nvCxnSpPr>
        <p:spPr bwMode="auto">
          <a:xfrm>
            <a:off x="7167563" y="2474913"/>
            <a:ext cx="539750" cy="754062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>
            <a:off x="7362825" y="2243138"/>
            <a:ext cx="20638" cy="985837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335713" y="3021013"/>
            <a:ext cx="36740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5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B′</a:t>
            </a:r>
            <a:endParaRPr lang="zh-CN" altLang="en-US" sz="1500" b="1" i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894513" y="2292350"/>
            <a:ext cx="37863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r>
              <a:rPr lang="zh-CN" altLang="en-US" sz="15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′</a:t>
            </a:r>
            <a:endParaRPr lang="zh-CN" altLang="en-US" sz="1500" b="1" i="1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285038" y="3189288"/>
            <a:ext cx="31290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5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E</a:t>
            </a:r>
            <a:endParaRPr lang="en-US" altLang="zh-CN" sz="1500" b="1" i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文本框 10"/>
          <p:cNvSpPr txBox="1">
            <a:spLocks noChangeArrowheads="1"/>
          </p:cNvSpPr>
          <p:nvPr/>
        </p:nvSpPr>
        <p:spPr bwMode="auto">
          <a:xfrm>
            <a:off x="6757988" y="1389857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63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6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18" name="矩形 17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9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0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1" name="图片 20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" name="矩形 1"/>
          <p:cNvSpPr/>
          <p:nvPr/>
        </p:nvSpPr>
        <p:spPr>
          <a:xfrm>
            <a:off x="828675" y="1445870"/>
            <a:ext cx="7736827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defRPr/>
            </a:pPr>
            <a:r>
              <a:rPr lang="zh-CN" altLang="en-US" sz="2400" b="1" noProof="1" smtClean="0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    求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三角形周长的最小值，先确定动点所在的直线和固定点，而后作某一固定点关于动点所在直线的对称点，而后将其与另一固定点连线，</a:t>
            </a: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连线与动点所在直线的交点</a:t>
            </a:r>
            <a:r>
              <a:rPr lang="zh-CN" altLang="en-US" sz="24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即为三角形周长最小时动点的位置</a:t>
            </a:r>
            <a:r>
              <a:rPr lang="en-US" altLang="zh-CN" sz="2400" b="1" noProof="1">
                <a:solidFill>
                  <a:prstClr val="black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4"/>
          <p:cNvGrpSpPr/>
          <p:nvPr/>
        </p:nvGrpSpPr>
        <p:grpSpPr bwMode="auto">
          <a:xfrm>
            <a:off x="960438" y="2154238"/>
            <a:ext cx="3309937" cy="2413000"/>
            <a:chOff x="1712119" y="2411432"/>
            <a:chExt cx="3309938" cy="2413000"/>
          </a:xfrm>
        </p:grpSpPr>
        <p:pic>
          <p:nvPicPr>
            <p:cNvPr id="75778" name="Picture 2" descr="E:\罗梦\人八数上\人八数导学案\LL59.tif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0097F1"/>
                </a:clrFrom>
                <a:clrTo>
                  <a:srgbClr val="0097F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2119" y="2411432"/>
              <a:ext cx="3309938" cy="241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79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6100" y="2411432"/>
              <a:ext cx="561975" cy="552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750491" y="553244"/>
            <a:ext cx="808870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  <a:defRPr/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图，已知牧马营地在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处，每天牧马人要赶着马群先到河边饮水，再带到草地吃草，然后回到营地，请你替牧马人设计出最短的放牧路线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62538" y="2430463"/>
            <a:ext cx="3357562" cy="11302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如图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AB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即为最短的放牧路线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8" name="Picture 2" descr="E:\罗梦\人八数上\人八数导学案\LL5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438" y="2154238"/>
            <a:ext cx="3309937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13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1005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83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53244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3"/>
          <p:cNvSpPr txBox="1">
            <a:spLocks noChangeArrowheads="1"/>
          </p:cNvSpPr>
          <p:nvPr/>
        </p:nvSpPr>
        <p:spPr bwMode="auto">
          <a:xfrm>
            <a:off x="408939" y="944563"/>
            <a:ext cx="855408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两地在一条河的两岸，现要在河上造一座桥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桥造在何处可使从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的路径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AMNB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最短（假定河的两岸是平行的直线，桥要与河垂直）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？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4410075" y="2587625"/>
            <a:ext cx="2484438" cy="1879600"/>
            <a:chOff x="0" y="0"/>
            <a:chExt cx="2086" cy="1579"/>
          </a:xfrm>
        </p:grpSpPr>
        <p:sp>
          <p:nvSpPr>
            <p:cNvPr id="76803" name="Line 5"/>
            <p:cNvSpPr>
              <a:spLocks noChangeShapeType="1"/>
            </p:cNvSpPr>
            <p:nvPr/>
          </p:nvSpPr>
          <p:spPr bwMode="auto">
            <a:xfrm>
              <a:off x="226" y="635"/>
              <a:ext cx="1815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4" name="Line 6"/>
            <p:cNvSpPr>
              <a:spLocks noChangeShapeType="1"/>
            </p:cNvSpPr>
            <p:nvPr/>
          </p:nvSpPr>
          <p:spPr bwMode="auto">
            <a:xfrm>
              <a:off x="226" y="953"/>
              <a:ext cx="186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5" name="Oval 7"/>
            <p:cNvSpPr>
              <a:spLocks noChangeArrowheads="1"/>
            </p:cNvSpPr>
            <p:nvPr/>
          </p:nvSpPr>
          <p:spPr bwMode="auto">
            <a:xfrm>
              <a:off x="227" y="136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06" name="Oval 8"/>
            <p:cNvSpPr>
              <a:spLocks noChangeArrowheads="1"/>
            </p:cNvSpPr>
            <p:nvPr/>
          </p:nvSpPr>
          <p:spPr bwMode="auto">
            <a:xfrm>
              <a:off x="1361" y="127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807" name="Text Box 9"/>
            <p:cNvSpPr txBox="1">
              <a:spLocks noChangeArrowheads="1"/>
            </p:cNvSpPr>
            <p:nvPr/>
          </p:nvSpPr>
          <p:spPr bwMode="auto">
            <a:xfrm>
              <a:off x="1452" y="127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08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6809" name="组合 9"/>
          <p:cNvGrpSpPr/>
          <p:nvPr/>
        </p:nvGrpSpPr>
        <p:grpSpPr bwMode="auto">
          <a:xfrm>
            <a:off x="1601788" y="2533650"/>
            <a:ext cx="2654300" cy="2382838"/>
            <a:chOff x="963" y="4720"/>
            <a:chExt cx="5572" cy="5006"/>
          </a:xfrm>
        </p:grpSpPr>
        <p:pic>
          <p:nvPicPr>
            <p:cNvPr id="768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3" y="4720"/>
              <a:ext cx="5572" cy="5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811" name="Text Box 10"/>
            <p:cNvSpPr txBox="1">
              <a:spLocks noChangeArrowheads="1"/>
            </p:cNvSpPr>
            <p:nvPr/>
          </p:nvSpPr>
          <p:spPr bwMode="auto">
            <a:xfrm>
              <a:off x="1984" y="4947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2" name="Text Box 9"/>
            <p:cNvSpPr txBox="1">
              <a:spLocks noChangeArrowheads="1"/>
            </p:cNvSpPr>
            <p:nvPr/>
          </p:nvSpPr>
          <p:spPr bwMode="auto">
            <a:xfrm>
              <a:off x="4365" y="8801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3" name="Text Box 9"/>
            <p:cNvSpPr txBox="1">
              <a:spLocks noChangeArrowheads="1"/>
            </p:cNvSpPr>
            <p:nvPr/>
          </p:nvSpPr>
          <p:spPr bwMode="auto">
            <a:xfrm>
              <a:off x="3345" y="8121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14" name="Text Box 9"/>
            <p:cNvSpPr txBox="1">
              <a:spLocks noChangeArrowheads="1"/>
            </p:cNvSpPr>
            <p:nvPr/>
          </p:nvSpPr>
          <p:spPr bwMode="auto">
            <a:xfrm>
              <a:off x="3232" y="6193"/>
              <a:ext cx="5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6815" name="直接连接符 6"/>
            <p:cNvCxnSpPr>
              <a:cxnSpLocks noChangeShapeType="1"/>
            </p:cNvCxnSpPr>
            <p:nvPr/>
          </p:nvCxnSpPr>
          <p:spPr bwMode="auto">
            <a:xfrm>
              <a:off x="2402" y="5426"/>
              <a:ext cx="1056" cy="1222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6" name="直接连接符 7"/>
            <p:cNvCxnSpPr>
              <a:cxnSpLocks noChangeShapeType="1"/>
            </p:cNvCxnSpPr>
            <p:nvPr/>
          </p:nvCxnSpPr>
          <p:spPr bwMode="auto">
            <a:xfrm>
              <a:off x="3571" y="6761"/>
              <a:ext cx="341" cy="158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6817" name="直接连接符 8"/>
            <p:cNvCxnSpPr>
              <a:cxnSpLocks noChangeShapeType="1"/>
            </p:cNvCxnSpPr>
            <p:nvPr/>
          </p:nvCxnSpPr>
          <p:spPr bwMode="auto">
            <a:xfrm>
              <a:off x="3798" y="8235"/>
              <a:ext cx="794" cy="90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47954" y="509868"/>
            <a:ext cx="6147237" cy="460095"/>
            <a:chOff x="1428313" y="509868"/>
            <a:chExt cx="6147237" cy="460095"/>
          </a:xfrm>
        </p:grpSpPr>
        <p:sp>
          <p:nvSpPr>
            <p:cNvPr id="76820" name="文本框 6151"/>
            <p:cNvSpPr txBox="1">
              <a:spLocks noChangeArrowheads="1"/>
            </p:cNvSpPr>
            <p:nvPr/>
          </p:nvSpPr>
          <p:spPr bwMode="auto">
            <a:xfrm>
              <a:off x="3108325" y="509868"/>
              <a:ext cx="4467225" cy="460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利用平移知识解决造桥选址问题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3" name="组合 4"/>
            <p:cNvGrpSpPr/>
            <p:nvPr/>
          </p:nvGrpSpPr>
          <p:grpSpPr bwMode="auto">
            <a:xfrm>
              <a:off x="1428313" y="532964"/>
              <a:ext cx="1685925" cy="434606"/>
              <a:chOff x="3485" y="1168"/>
              <a:chExt cx="2654" cy="683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2" charset="-122"/>
                </a:endParaRPr>
              </a:p>
            </p:txBody>
          </p:sp>
          <p:sp>
            <p:nvSpPr>
              <p:cNvPr id="35" name="矩形 1"/>
              <p:cNvSpPr>
                <a:spLocks noChangeArrowheads="1"/>
              </p:cNvSpPr>
              <p:nvPr/>
            </p:nvSpPr>
            <p:spPr bwMode="auto">
              <a:xfrm>
                <a:off x="3755" y="1242"/>
                <a:ext cx="2115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9" name="Text Box 7"/>
          <p:cNvSpPr txBox="1">
            <a:spLocks noChangeArrowheads="1"/>
          </p:cNvSpPr>
          <p:nvPr/>
        </p:nvSpPr>
        <p:spPr bwMode="auto">
          <a:xfrm>
            <a:off x="6111875" y="4621300"/>
            <a:ext cx="485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</a:rPr>
              <a:t>B</a:t>
            </a:r>
            <a:endParaRPr lang="en-US" altLang="zh-CN" sz="2400" b="1" i="1" dirty="0">
              <a:latin typeface="+mn-lt"/>
            </a:endParaRPr>
          </a:p>
        </p:txBody>
      </p:sp>
      <p:sp>
        <p:nvSpPr>
          <p:cNvPr id="77830" name="Text Box 8"/>
          <p:cNvSpPr txBox="1">
            <a:spLocks noChangeArrowheads="1"/>
          </p:cNvSpPr>
          <p:nvPr/>
        </p:nvSpPr>
        <p:spPr bwMode="auto">
          <a:xfrm>
            <a:off x="3317875" y="1616075"/>
            <a:ext cx="487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latin typeface="+mn-lt"/>
              </a:rPr>
              <a:t>A</a:t>
            </a:r>
            <a:endParaRPr lang="en-US" altLang="zh-CN" sz="2400" b="1" i="1" dirty="0">
              <a:latin typeface="+mn-lt"/>
            </a:endParaRPr>
          </a:p>
        </p:txBody>
      </p:sp>
      <p:grpSp>
        <p:nvGrpSpPr>
          <p:cNvPr id="77832" name="Group 11"/>
          <p:cNvGrpSpPr/>
          <p:nvPr/>
        </p:nvGrpSpPr>
        <p:grpSpPr bwMode="auto">
          <a:xfrm>
            <a:off x="3436633" y="1922773"/>
            <a:ext cx="2844706" cy="2698527"/>
            <a:chOff x="1655" y="1298"/>
            <a:chExt cx="2389" cy="2267"/>
          </a:xfrm>
        </p:grpSpPr>
        <p:sp>
          <p:nvSpPr>
            <p:cNvPr id="77835" name="Rectangle 14"/>
            <p:cNvSpPr>
              <a:spLocks noChangeArrowheads="1"/>
            </p:cNvSpPr>
            <p:nvPr/>
          </p:nvSpPr>
          <p:spPr bwMode="auto">
            <a:xfrm>
              <a:off x="1655" y="1298"/>
              <a:ext cx="1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0" b="1" i="1">
                  <a:solidFill>
                    <a:srgbClr val="0033CC"/>
                  </a:solidFill>
                  <a:latin typeface="+mn-lt"/>
                </a:rPr>
                <a:t>●</a:t>
              </a:r>
              <a:endParaRPr lang="en-US" altLang="zh-CN" sz="100" b="1" i="1">
                <a:solidFill>
                  <a:srgbClr val="0033CC"/>
                </a:solidFill>
                <a:latin typeface="+mn-lt"/>
              </a:endParaRPr>
            </a:p>
          </p:txBody>
        </p:sp>
        <p:sp>
          <p:nvSpPr>
            <p:cNvPr id="77838" name="Rectangle 17"/>
            <p:cNvSpPr>
              <a:spLocks noChangeArrowheads="1"/>
            </p:cNvSpPr>
            <p:nvPr/>
          </p:nvSpPr>
          <p:spPr bwMode="auto">
            <a:xfrm>
              <a:off x="3878" y="3475"/>
              <a:ext cx="1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0" b="1" i="1">
                  <a:solidFill>
                    <a:srgbClr val="0033CC"/>
                  </a:solidFill>
                  <a:latin typeface="+mn-lt"/>
                </a:rPr>
                <a:t>●</a:t>
              </a:r>
              <a:endParaRPr lang="en-US" altLang="zh-CN" sz="100" b="1" i="1">
                <a:solidFill>
                  <a:srgbClr val="0033CC"/>
                </a:solidFill>
                <a:latin typeface="+mn-lt"/>
              </a:endParaRPr>
            </a:p>
          </p:txBody>
        </p:sp>
      </p:grpSp>
      <p:grpSp>
        <p:nvGrpSpPr>
          <p:cNvPr id="77839" name="Group 18"/>
          <p:cNvGrpSpPr/>
          <p:nvPr/>
        </p:nvGrpSpPr>
        <p:grpSpPr bwMode="auto">
          <a:xfrm>
            <a:off x="2357438" y="3355975"/>
            <a:ext cx="5076825" cy="431800"/>
            <a:chOff x="748" y="1979"/>
            <a:chExt cx="4264" cy="362"/>
          </a:xfrm>
        </p:grpSpPr>
        <p:sp>
          <p:nvSpPr>
            <p:cNvPr id="77840" name="Line 20"/>
            <p:cNvSpPr>
              <a:spLocks noChangeShapeType="1"/>
            </p:cNvSpPr>
            <p:nvPr/>
          </p:nvSpPr>
          <p:spPr bwMode="auto">
            <a:xfrm>
              <a:off x="748" y="1979"/>
              <a:ext cx="42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1" name="Line 23"/>
            <p:cNvSpPr>
              <a:spLocks noChangeShapeType="1"/>
            </p:cNvSpPr>
            <p:nvPr/>
          </p:nvSpPr>
          <p:spPr bwMode="auto">
            <a:xfrm>
              <a:off x="748" y="2341"/>
              <a:ext cx="42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7" name="Group 25"/>
          <p:cNvGrpSpPr/>
          <p:nvPr/>
        </p:nvGrpSpPr>
        <p:grpSpPr bwMode="auto">
          <a:xfrm>
            <a:off x="3598863" y="2058988"/>
            <a:ext cx="2755900" cy="2540000"/>
            <a:chOff x="1791" y="1434"/>
            <a:chExt cx="2314" cy="2132"/>
          </a:xfrm>
        </p:grpSpPr>
        <p:sp>
          <p:nvSpPr>
            <p:cNvPr id="77843" name="Line 26"/>
            <p:cNvSpPr>
              <a:spLocks noChangeShapeType="1"/>
            </p:cNvSpPr>
            <p:nvPr/>
          </p:nvSpPr>
          <p:spPr bwMode="auto">
            <a:xfrm>
              <a:off x="1791" y="1434"/>
              <a:ext cx="2178" cy="21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4" name="Text Box 27"/>
            <p:cNvSpPr txBox="1">
              <a:spLocks noChangeArrowheads="1"/>
            </p:cNvSpPr>
            <p:nvPr/>
          </p:nvSpPr>
          <p:spPr bwMode="auto">
            <a:xfrm>
              <a:off x="3424" y="2750"/>
              <a:ext cx="681" cy="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000" b="1" i="1">
                  <a:solidFill>
                    <a:srgbClr val="FF3300"/>
                  </a:solidFill>
                  <a:latin typeface="+mn-lt"/>
                </a:rPr>
                <a:t> </a:t>
              </a:r>
              <a:r>
                <a:rPr lang="en-US" altLang="zh-CN" sz="4500" b="1" i="1">
                  <a:solidFill>
                    <a:srgbClr val="FF3300"/>
                  </a:solidFill>
                  <a:latin typeface="+mn-lt"/>
                </a:rPr>
                <a:t>?</a:t>
              </a:r>
              <a:endParaRPr lang="en-US" altLang="zh-CN" sz="4500" b="1" i="1">
                <a:solidFill>
                  <a:srgbClr val="FF3300"/>
                </a:solidFill>
                <a:latin typeface="+mn-lt"/>
              </a:endParaRPr>
            </a:p>
          </p:txBody>
        </p:sp>
      </p:grpSp>
      <p:grpSp>
        <p:nvGrpSpPr>
          <p:cNvPr id="8" name="Group 48"/>
          <p:cNvGrpSpPr/>
          <p:nvPr/>
        </p:nvGrpSpPr>
        <p:grpSpPr bwMode="auto">
          <a:xfrm>
            <a:off x="2400301" y="2909888"/>
            <a:ext cx="474629" cy="1272824"/>
            <a:chOff x="431" y="695"/>
            <a:chExt cx="399" cy="1029"/>
          </a:xfrm>
        </p:grpSpPr>
        <p:sp>
          <p:nvSpPr>
            <p:cNvPr id="77846" name="Line 49"/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47" name="Rectangle 50"/>
            <p:cNvSpPr>
              <a:spLocks noChangeArrowheads="1"/>
            </p:cNvSpPr>
            <p:nvPr/>
          </p:nvSpPr>
          <p:spPr bwMode="auto">
            <a:xfrm>
              <a:off x="431" y="1351"/>
              <a:ext cx="343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  <a:endParaRPr lang="en-US" altLang="zh-CN" sz="2400" b="1" i="1">
                <a:solidFill>
                  <a:srgbClr val="FF3300"/>
                </a:solidFill>
                <a:latin typeface="+mn-lt"/>
              </a:endParaRPr>
            </a:p>
          </p:txBody>
        </p:sp>
        <p:sp>
          <p:nvSpPr>
            <p:cNvPr id="77848" name="Rectangle 51"/>
            <p:cNvSpPr>
              <a:spLocks noChangeArrowheads="1"/>
            </p:cNvSpPr>
            <p:nvPr/>
          </p:nvSpPr>
          <p:spPr bwMode="auto">
            <a:xfrm>
              <a:off x="431" y="695"/>
              <a:ext cx="399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3300"/>
                  </a:solidFill>
                  <a:latin typeface="+mn-lt"/>
                </a:rPr>
                <a:t>M</a:t>
              </a:r>
              <a:endParaRPr lang="en-US" altLang="zh-CN" sz="2400" b="1" i="1" dirty="0">
                <a:solidFill>
                  <a:srgbClr val="FF3300"/>
                </a:solidFill>
                <a:latin typeface="+mn-lt"/>
              </a:endParaRPr>
            </a:p>
          </p:txBody>
        </p:sp>
      </p:grpSp>
      <p:grpSp>
        <p:nvGrpSpPr>
          <p:cNvPr id="10" name="Group 52"/>
          <p:cNvGrpSpPr/>
          <p:nvPr/>
        </p:nvGrpSpPr>
        <p:grpSpPr bwMode="auto">
          <a:xfrm>
            <a:off x="2562225" y="2029993"/>
            <a:ext cx="3619500" cy="2554706"/>
            <a:chOff x="793" y="1330"/>
            <a:chExt cx="3040" cy="2145"/>
          </a:xfrm>
        </p:grpSpPr>
        <p:sp>
          <p:nvSpPr>
            <p:cNvPr id="77850" name="Line 53"/>
            <p:cNvSpPr>
              <a:spLocks noChangeShapeType="1"/>
            </p:cNvSpPr>
            <p:nvPr/>
          </p:nvSpPr>
          <p:spPr bwMode="auto">
            <a:xfrm flipH="1">
              <a:off x="793" y="1330"/>
              <a:ext cx="871" cy="110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1" name="Line 54"/>
            <p:cNvSpPr>
              <a:spLocks noChangeShapeType="1"/>
            </p:cNvSpPr>
            <p:nvPr/>
          </p:nvSpPr>
          <p:spPr bwMode="auto">
            <a:xfrm flipH="1" flipV="1">
              <a:off x="793" y="2795"/>
              <a:ext cx="3040" cy="68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11" name="Group 55"/>
          <p:cNvGrpSpPr/>
          <p:nvPr/>
        </p:nvGrpSpPr>
        <p:grpSpPr bwMode="auto">
          <a:xfrm>
            <a:off x="3589338" y="2075071"/>
            <a:ext cx="2592779" cy="2509645"/>
            <a:chOff x="1655" y="1366"/>
            <a:chExt cx="2290" cy="2170"/>
          </a:xfrm>
        </p:grpSpPr>
        <p:sp>
          <p:nvSpPr>
            <p:cNvPr id="77853" name="Line 56"/>
            <p:cNvSpPr>
              <a:spLocks noChangeShapeType="1"/>
            </p:cNvSpPr>
            <p:nvPr/>
          </p:nvSpPr>
          <p:spPr bwMode="auto">
            <a:xfrm>
              <a:off x="1655" y="1366"/>
              <a:ext cx="537" cy="1121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4" name="Line 57"/>
            <p:cNvSpPr>
              <a:spLocks noChangeShapeType="1"/>
            </p:cNvSpPr>
            <p:nvPr/>
          </p:nvSpPr>
          <p:spPr bwMode="auto">
            <a:xfrm>
              <a:off x="2200" y="2836"/>
              <a:ext cx="1745" cy="70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grpSp>
        <p:nvGrpSpPr>
          <p:cNvPr id="12" name="Group 58"/>
          <p:cNvGrpSpPr/>
          <p:nvPr/>
        </p:nvGrpSpPr>
        <p:grpSpPr bwMode="auto">
          <a:xfrm>
            <a:off x="2405063" y="3331509"/>
            <a:ext cx="408013" cy="863551"/>
            <a:chOff x="431" y="1026"/>
            <a:chExt cx="343" cy="699"/>
          </a:xfrm>
        </p:grpSpPr>
        <p:sp>
          <p:nvSpPr>
            <p:cNvPr id="77856" name="Line 59"/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57" name="Rectangle 60"/>
            <p:cNvSpPr>
              <a:spLocks noChangeArrowheads="1"/>
            </p:cNvSpPr>
            <p:nvPr/>
          </p:nvSpPr>
          <p:spPr bwMode="auto">
            <a:xfrm>
              <a:off x="431" y="1351"/>
              <a:ext cx="343" cy="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  <a:endParaRPr lang="en-US" altLang="zh-CN" sz="2400" b="1" i="1">
                <a:solidFill>
                  <a:srgbClr val="FF3300"/>
                </a:solidFill>
                <a:latin typeface="+mn-lt"/>
              </a:endParaRPr>
            </a:p>
          </p:txBody>
        </p:sp>
      </p:grpSp>
      <p:grpSp>
        <p:nvGrpSpPr>
          <p:cNvPr id="13" name="Group 62"/>
          <p:cNvGrpSpPr/>
          <p:nvPr/>
        </p:nvGrpSpPr>
        <p:grpSpPr bwMode="auto">
          <a:xfrm>
            <a:off x="4034737" y="2938374"/>
            <a:ext cx="475161" cy="1272824"/>
            <a:chOff x="431" y="695"/>
            <a:chExt cx="398" cy="1029"/>
          </a:xfrm>
        </p:grpSpPr>
        <p:sp>
          <p:nvSpPr>
            <p:cNvPr id="77860" name="Line 63"/>
            <p:cNvSpPr>
              <a:spLocks noChangeShapeType="1"/>
            </p:cNvSpPr>
            <p:nvPr/>
          </p:nvSpPr>
          <p:spPr bwMode="auto">
            <a:xfrm flipV="1">
              <a:off x="567" y="1026"/>
              <a:ext cx="0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61" name="Rectangle 64"/>
            <p:cNvSpPr>
              <a:spLocks noChangeArrowheads="1"/>
            </p:cNvSpPr>
            <p:nvPr/>
          </p:nvSpPr>
          <p:spPr bwMode="auto">
            <a:xfrm>
              <a:off x="431" y="1351"/>
              <a:ext cx="341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solidFill>
                    <a:srgbClr val="FF3300"/>
                  </a:solidFill>
                  <a:latin typeface="+mn-lt"/>
                </a:rPr>
                <a:t>N</a:t>
              </a:r>
              <a:endParaRPr lang="en-US" altLang="zh-CN" sz="2400" b="1" i="1">
                <a:solidFill>
                  <a:srgbClr val="FF3300"/>
                </a:solidFill>
                <a:latin typeface="+mn-lt"/>
              </a:endParaRPr>
            </a:p>
          </p:txBody>
        </p:sp>
        <p:sp>
          <p:nvSpPr>
            <p:cNvPr id="77862" name="Rectangle 65"/>
            <p:cNvSpPr>
              <a:spLocks noChangeArrowheads="1"/>
            </p:cNvSpPr>
            <p:nvPr/>
          </p:nvSpPr>
          <p:spPr bwMode="auto">
            <a:xfrm>
              <a:off x="431" y="695"/>
              <a:ext cx="398" cy="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solidFill>
                    <a:srgbClr val="FF3300"/>
                  </a:solidFill>
                  <a:latin typeface="+mn-lt"/>
                </a:rPr>
                <a:t>M</a:t>
              </a:r>
              <a:endParaRPr lang="en-US" altLang="zh-CN" sz="2400" b="1" i="1" dirty="0">
                <a:solidFill>
                  <a:srgbClr val="FF3300"/>
                </a:solidFill>
                <a:latin typeface="+mn-lt"/>
              </a:endParaRPr>
            </a:p>
          </p:txBody>
        </p:sp>
      </p:grpSp>
      <p:grpSp>
        <p:nvGrpSpPr>
          <p:cNvPr id="14" name="Group 66"/>
          <p:cNvGrpSpPr/>
          <p:nvPr/>
        </p:nvGrpSpPr>
        <p:grpSpPr bwMode="auto">
          <a:xfrm>
            <a:off x="3589276" y="2030440"/>
            <a:ext cx="2591991" cy="2536759"/>
            <a:chOff x="1719" y="1347"/>
            <a:chExt cx="2177" cy="2132"/>
          </a:xfrm>
        </p:grpSpPr>
        <p:sp>
          <p:nvSpPr>
            <p:cNvPr id="77864" name="Line 67"/>
            <p:cNvSpPr>
              <a:spLocks noChangeShapeType="1"/>
            </p:cNvSpPr>
            <p:nvPr/>
          </p:nvSpPr>
          <p:spPr bwMode="auto">
            <a:xfrm>
              <a:off x="1719" y="1347"/>
              <a:ext cx="1982" cy="1093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7865" name="Line 68"/>
            <p:cNvSpPr>
              <a:spLocks noChangeShapeType="1"/>
            </p:cNvSpPr>
            <p:nvPr/>
          </p:nvSpPr>
          <p:spPr bwMode="auto">
            <a:xfrm>
              <a:off x="3701" y="2824"/>
              <a:ext cx="195" cy="655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461645" y="481013"/>
            <a:ext cx="8444229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图假定任选位置造桥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，连接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的路径是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，那么怎样确定桥的位置，才能使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的路径最短呢？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5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2405063" y="2919324"/>
            <a:ext cx="474629" cy="46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3300"/>
                </a:solidFill>
                <a:latin typeface="+mn-lt"/>
              </a:rPr>
              <a:t>M</a:t>
            </a:r>
            <a:endParaRPr lang="en-US" altLang="zh-CN" sz="2400" b="1" i="1" dirty="0">
              <a:solidFill>
                <a:srgbClr val="FF3300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38 3.82716E-6 L 0.18021 0.00185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7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79 0.00185 L 0.37396 0.00185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1709738" y="950913"/>
            <a:ext cx="4159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10252" y="769568"/>
            <a:ext cx="82504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我们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能否在不改变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AM+MN+BN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的前提下把桥转化到一侧呢？什么图形变换能帮助我们呢？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25538" y="2180169"/>
            <a:ext cx="35099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1.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125538" y="2769947"/>
            <a:ext cx="3511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2.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125538" y="3375025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3.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070483" y="3972951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4.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79880" name="组合 9"/>
          <p:cNvGrpSpPr/>
          <p:nvPr/>
        </p:nvGrpSpPr>
        <p:grpSpPr bwMode="auto">
          <a:xfrm>
            <a:off x="5099050" y="2392363"/>
            <a:ext cx="2484438" cy="1927225"/>
            <a:chOff x="5435600" y="1125537"/>
            <a:chExt cx="3311525" cy="2568574"/>
          </a:xfrm>
        </p:grpSpPr>
        <p:grpSp>
          <p:nvGrpSpPr>
            <p:cNvPr id="79881" name="Group 3"/>
            <p:cNvGrpSpPr/>
            <p:nvPr/>
          </p:nvGrpSpPr>
          <p:grpSpPr bwMode="auto">
            <a:xfrm>
              <a:off x="5435600" y="1125537"/>
              <a:ext cx="3311525" cy="2568573"/>
              <a:chOff x="0" y="0"/>
              <a:chExt cx="2086" cy="1618"/>
            </a:xfrm>
          </p:grpSpPr>
          <p:sp>
            <p:nvSpPr>
              <p:cNvPr id="79882" name="Line 4"/>
              <p:cNvSpPr>
                <a:spLocks noChangeShapeType="1"/>
              </p:cNvSpPr>
              <p:nvPr/>
            </p:nvSpPr>
            <p:spPr bwMode="auto">
              <a:xfrm>
                <a:off x="226" y="63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3" name="Line 5"/>
              <p:cNvSpPr>
                <a:spLocks noChangeShapeType="1"/>
              </p:cNvSpPr>
              <p:nvPr/>
            </p:nvSpPr>
            <p:spPr bwMode="auto">
              <a:xfrm>
                <a:off x="226" y="953"/>
                <a:ext cx="1860" cy="0"/>
              </a:xfrm>
              <a:prstGeom prst="line">
                <a:avLst/>
              </a:prstGeom>
              <a:noFill/>
              <a:ln w="28575">
                <a:solidFill>
                  <a:srgbClr val="9933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9884" name="Oval 6"/>
              <p:cNvSpPr>
                <a:spLocks noChangeArrowheads="1"/>
              </p:cNvSpPr>
              <p:nvPr/>
            </p:nvSpPr>
            <p:spPr bwMode="auto">
              <a:xfrm>
                <a:off x="227" y="136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5" name="Oval 7"/>
              <p:cNvSpPr>
                <a:spLocks noChangeArrowheads="1"/>
              </p:cNvSpPr>
              <p:nvPr/>
            </p:nvSpPr>
            <p:spPr bwMode="auto">
              <a:xfrm>
                <a:off x="1361" y="1270"/>
                <a:ext cx="45" cy="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9886" name="Text Box 8"/>
              <p:cNvSpPr txBox="1">
                <a:spLocks noChangeArrowheads="1"/>
              </p:cNvSpPr>
              <p:nvPr/>
            </p:nvSpPr>
            <p:spPr bwMode="auto">
              <a:xfrm>
                <a:off x="1452" y="1270"/>
                <a:ext cx="22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9887" name="Text Box 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7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79888" name="Line 11"/>
            <p:cNvSpPr>
              <a:spLocks noChangeShapeType="1"/>
            </p:cNvSpPr>
            <p:nvPr/>
          </p:nvSpPr>
          <p:spPr bwMode="auto">
            <a:xfrm>
              <a:off x="7451725" y="2133600"/>
              <a:ext cx="0" cy="50323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9" name="Line 12"/>
            <p:cNvSpPr>
              <a:spLocks noChangeShapeType="1"/>
            </p:cNvSpPr>
            <p:nvPr/>
          </p:nvSpPr>
          <p:spPr bwMode="auto">
            <a:xfrm>
              <a:off x="5867400" y="1412875"/>
              <a:ext cx="1584325" cy="7207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0" name="Line 13"/>
            <p:cNvSpPr>
              <a:spLocks noChangeShapeType="1"/>
            </p:cNvSpPr>
            <p:nvPr/>
          </p:nvSpPr>
          <p:spPr bwMode="auto">
            <a:xfrm flipH="1" flipV="1">
              <a:off x="7451725" y="2636838"/>
              <a:ext cx="215900" cy="5762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1" name="Text Box 14"/>
            <p:cNvSpPr txBox="1">
              <a:spLocks noChangeArrowheads="1"/>
            </p:cNvSpPr>
            <p:nvPr/>
          </p:nvSpPr>
          <p:spPr bwMode="auto">
            <a:xfrm>
              <a:off x="7380288" y="1628775"/>
              <a:ext cx="576262" cy="55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i="1">
                  <a:latin typeface="Times New Roman" panose="02020603050405020304" pitchFamily="18" charset="0"/>
                </a:rPr>
                <a:t>Ｍ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  <p:sp>
          <p:nvSpPr>
            <p:cNvPr id="79892" name="Text Box 15"/>
            <p:cNvSpPr txBox="1">
              <a:spLocks noChangeArrowheads="1"/>
            </p:cNvSpPr>
            <p:nvPr/>
          </p:nvSpPr>
          <p:spPr bwMode="auto">
            <a:xfrm>
              <a:off x="6948170" y="2570797"/>
              <a:ext cx="431800" cy="552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i="1">
                  <a:latin typeface="Times New Roman" panose="02020603050405020304" pitchFamily="18" charset="0"/>
                </a:rPr>
                <a:t>Ｎ</a:t>
              </a:r>
              <a:endParaRPr lang="zh-CN" altLang="en-US" sz="2100" b="1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6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1"/>
          <p:cNvSpPr txBox="1">
            <a:spLocks noChangeArrowheads="1"/>
          </p:cNvSpPr>
          <p:nvPr/>
        </p:nvSpPr>
        <p:spPr bwMode="auto">
          <a:xfrm>
            <a:off x="684213" y="585788"/>
            <a:ext cx="56467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在以前学习过哪些有关线段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大小的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结论？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915285" y="1317625"/>
            <a:ext cx="50321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三角形三边关系：两边之和大于第三边；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5871232" y="1317625"/>
            <a:ext cx="22172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斜边大于直角边</a:t>
            </a:r>
            <a:r>
              <a:rPr lang="en-US" altLang="zh-CN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9396" name="TextBox 4"/>
          <p:cNvSpPr txBox="1">
            <a:spLocks noChangeArrowheads="1"/>
          </p:cNvSpPr>
          <p:nvPr/>
        </p:nvSpPr>
        <p:spPr bwMode="auto">
          <a:xfrm>
            <a:off x="684213" y="2294135"/>
            <a:ext cx="57310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如图，如何做点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的对称点？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9397" name="组合 14"/>
          <p:cNvGrpSpPr/>
          <p:nvPr/>
        </p:nvGrpSpPr>
        <p:grpSpPr bwMode="auto">
          <a:xfrm>
            <a:off x="2965450" y="2717800"/>
            <a:ext cx="442913" cy="368300"/>
            <a:chOff x="4932040" y="3573016"/>
            <a:chExt cx="591574" cy="490751"/>
          </a:xfrm>
        </p:grpSpPr>
        <p:sp>
          <p:nvSpPr>
            <p:cNvPr id="59398" name="椭圆 11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9399" name="TextBox 12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8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400" name="组合 16"/>
          <p:cNvGrpSpPr/>
          <p:nvPr/>
        </p:nvGrpSpPr>
        <p:grpSpPr bwMode="auto">
          <a:xfrm>
            <a:off x="1398588" y="3475038"/>
            <a:ext cx="3055937" cy="368300"/>
            <a:chOff x="2843808" y="4581128"/>
            <a:chExt cx="4072862" cy="490750"/>
          </a:xfrm>
        </p:grpSpPr>
        <p:cxnSp>
          <p:nvCxnSpPr>
            <p:cNvPr id="59401" name="直接连接符 8"/>
            <p:cNvCxnSpPr>
              <a:cxnSpLocks noChangeShapeType="1"/>
            </p:cNvCxnSpPr>
            <p:nvPr/>
          </p:nvCxnSpPr>
          <p:spPr bwMode="auto">
            <a:xfrm>
              <a:off x="2843808" y="4797152"/>
              <a:ext cx="367240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2" name="TextBox 15"/>
            <p:cNvSpPr txBox="1">
              <a:spLocks noChangeArrowheads="1"/>
            </p:cNvSpPr>
            <p:nvPr/>
          </p:nvSpPr>
          <p:spPr bwMode="auto">
            <a:xfrm>
              <a:off x="6588224" y="4581128"/>
              <a:ext cx="32844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6"/>
          <p:cNvGrpSpPr/>
          <p:nvPr/>
        </p:nvGrpSpPr>
        <p:grpSpPr bwMode="auto">
          <a:xfrm>
            <a:off x="3019425" y="2989263"/>
            <a:ext cx="161925" cy="657225"/>
            <a:chOff x="5004048" y="3933056"/>
            <a:chExt cx="216024" cy="878048"/>
          </a:xfrm>
        </p:grpSpPr>
        <p:cxnSp>
          <p:nvCxnSpPr>
            <p:cNvPr id="59404" name="直接连接符 20"/>
            <p:cNvCxnSpPr>
              <a:cxnSpLocks noChangeShapeType="1"/>
            </p:cNvCxnSpPr>
            <p:nvPr/>
          </p:nvCxnSpPr>
          <p:spPr bwMode="auto">
            <a:xfrm>
              <a:off x="5004048" y="3933056"/>
              <a:ext cx="0" cy="86409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5" name="矩形 21"/>
            <p:cNvSpPr>
              <a:spLocks noChangeArrowheads="1"/>
            </p:cNvSpPr>
            <p:nvPr/>
          </p:nvSpPr>
          <p:spPr bwMode="auto">
            <a:xfrm>
              <a:off x="5004048" y="4595080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cxnSp>
        <p:nvCxnSpPr>
          <p:cNvPr id="23" name="直接连接符 22"/>
          <p:cNvCxnSpPr>
            <a:cxnSpLocks noChangeShapeType="1"/>
          </p:cNvCxnSpPr>
          <p:nvPr/>
        </p:nvCxnSpPr>
        <p:spPr bwMode="auto">
          <a:xfrm>
            <a:off x="3019425" y="3657600"/>
            <a:ext cx="0" cy="64770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23"/>
          <p:cNvGrpSpPr/>
          <p:nvPr/>
        </p:nvGrpSpPr>
        <p:grpSpPr bwMode="auto">
          <a:xfrm>
            <a:off x="2965450" y="4122738"/>
            <a:ext cx="565150" cy="368300"/>
            <a:chOff x="4932040" y="3573016"/>
            <a:chExt cx="753732" cy="490750"/>
          </a:xfrm>
        </p:grpSpPr>
        <p:sp>
          <p:nvSpPr>
            <p:cNvPr id="59408" name="椭圆 24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9409" name="TextBox 25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609716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 ′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1"/>
          <p:cNvGrpSpPr/>
          <p:nvPr/>
        </p:nvGrpSpPr>
        <p:grpSpPr bwMode="auto">
          <a:xfrm>
            <a:off x="4371" y="-61657"/>
            <a:ext cx="2006600" cy="493712"/>
            <a:chOff x="100" y="40"/>
            <a:chExt cx="3160" cy="778"/>
          </a:xfrm>
        </p:grpSpPr>
        <p:cxnSp>
          <p:nvCxnSpPr>
            <p:cNvPr id="2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295" y="2744688"/>
            <a:ext cx="1213728" cy="1962193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Line 13"/>
          <p:cNvSpPr>
            <a:spLocks noChangeShapeType="1"/>
          </p:cNvSpPr>
          <p:nvPr/>
        </p:nvSpPr>
        <p:spPr bwMode="auto">
          <a:xfrm flipH="1" flipV="1">
            <a:off x="5105400" y="2511425"/>
            <a:ext cx="161925" cy="431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898" name="Line 4"/>
          <p:cNvSpPr>
            <a:spLocks noChangeShapeType="1"/>
          </p:cNvSpPr>
          <p:nvPr/>
        </p:nvSpPr>
        <p:spPr bwMode="auto">
          <a:xfrm>
            <a:off x="3444875" y="2133600"/>
            <a:ext cx="2578100" cy="1588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899" name="Line 5"/>
          <p:cNvSpPr>
            <a:spLocks noChangeShapeType="1"/>
          </p:cNvSpPr>
          <p:nvPr/>
        </p:nvSpPr>
        <p:spPr bwMode="auto">
          <a:xfrm>
            <a:off x="3444875" y="2513013"/>
            <a:ext cx="2632075" cy="1587"/>
          </a:xfrm>
          <a:prstGeom prst="line">
            <a:avLst/>
          </a:prstGeom>
          <a:noFill/>
          <a:ln w="28575">
            <a:solidFill>
              <a:srgbClr val="99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3" name="Oval 6"/>
          <p:cNvSpPr>
            <a:spLocks noChangeArrowheads="1"/>
          </p:cNvSpPr>
          <p:nvPr/>
        </p:nvSpPr>
        <p:spPr bwMode="auto">
          <a:xfrm>
            <a:off x="3863975" y="1541463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1" name="Oval 7"/>
          <p:cNvSpPr>
            <a:spLocks noChangeArrowheads="1"/>
          </p:cNvSpPr>
          <p:nvPr/>
        </p:nvSpPr>
        <p:spPr bwMode="auto">
          <a:xfrm>
            <a:off x="5213350" y="2890838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2" name="Text Box 8"/>
          <p:cNvSpPr txBox="1">
            <a:spLocks noChangeArrowheads="1"/>
          </p:cNvSpPr>
          <p:nvPr/>
        </p:nvSpPr>
        <p:spPr bwMode="auto">
          <a:xfrm>
            <a:off x="5322888" y="2890838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3" name="Text Box 9"/>
          <p:cNvSpPr txBox="1">
            <a:spLocks noChangeArrowheads="1"/>
          </p:cNvSpPr>
          <p:nvPr/>
        </p:nvSpPr>
        <p:spPr bwMode="auto">
          <a:xfrm>
            <a:off x="3506788" y="125571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4" name="Line 11"/>
          <p:cNvSpPr>
            <a:spLocks noChangeShapeType="1"/>
          </p:cNvSpPr>
          <p:nvPr/>
        </p:nvSpPr>
        <p:spPr bwMode="auto">
          <a:xfrm>
            <a:off x="5105400" y="2133600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05" name="Line 12"/>
          <p:cNvSpPr>
            <a:spLocks noChangeShapeType="1"/>
          </p:cNvSpPr>
          <p:nvPr/>
        </p:nvSpPr>
        <p:spPr bwMode="auto">
          <a:xfrm>
            <a:off x="3916363" y="1592263"/>
            <a:ext cx="1189037" cy="54133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0906" name="Text Box 14"/>
          <p:cNvSpPr txBox="1">
            <a:spLocks noChangeArrowheads="1"/>
          </p:cNvSpPr>
          <p:nvPr/>
        </p:nvSpPr>
        <p:spPr bwMode="auto">
          <a:xfrm>
            <a:off x="5051425" y="1754188"/>
            <a:ext cx="433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Ｍ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7" name="Text Box 15"/>
          <p:cNvSpPr txBox="1">
            <a:spLocks noChangeArrowheads="1"/>
          </p:cNvSpPr>
          <p:nvPr/>
        </p:nvSpPr>
        <p:spPr bwMode="auto">
          <a:xfrm>
            <a:off x="4818063" y="241776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Ｎ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8" name="Oval 6"/>
          <p:cNvSpPr>
            <a:spLocks noChangeArrowheads="1"/>
          </p:cNvSpPr>
          <p:nvPr/>
        </p:nvSpPr>
        <p:spPr bwMode="auto">
          <a:xfrm>
            <a:off x="3860800" y="1544638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444875" y="1884363"/>
            <a:ext cx="415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srgbClr val="0000FF"/>
                </a:solidFill>
                <a:latin typeface="Times New Roman" panose="02020603050405020304" pitchFamily="18" charset="0"/>
              </a:rPr>
              <a:t>A'</a:t>
            </a:r>
            <a:endParaRPr lang="en-US" altLang="zh-CN" b="1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直接连接符 3"/>
          <p:cNvCxnSpPr>
            <a:cxnSpLocks noChangeShapeType="1"/>
          </p:cNvCxnSpPr>
          <p:nvPr/>
        </p:nvCxnSpPr>
        <p:spPr bwMode="auto">
          <a:xfrm>
            <a:off x="3884613" y="1592263"/>
            <a:ext cx="0" cy="541337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3884613" y="2135188"/>
            <a:ext cx="1352550" cy="75882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211763" y="2887663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5240338" y="2514600"/>
            <a:ext cx="0" cy="430213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3919538" y="1598613"/>
            <a:ext cx="1322387" cy="915987"/>
          </a:xfrm>
          <a:prstGeom prst="line">
            <a:avLst/>
          </a:prstGeom>
          <a:noFill/>
          <a:ln w="25400">
            <a:solidFill>
              <a:srgbClr val="00B0F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297488" y="2457450"/>
            <a:ext cx="725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solidFill>
                  <a:srgbClr val="00B0F0"/>
                </a:solidFill>
                <a:latin typeface="Times New Roman" panose="02020603050405020304" pitchFamily="18" charset="0"/>
              </a:rPr>
              <a:t>B'</a:t>
            </a:r>
            <a:endParaRPr lang="en-US" altLang="zh-CN" b="1" i="1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64820" y="568326"/>
            <a:ext cx="28340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1.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平移到岸边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6398" name="矩形 15"/>
          <p:cNvSpPr>
            <a:spLocks noChangeArrowheads="1"/>
          </p:cNvSpPr>
          <p:nvPr/>
        </p:nvSpPr>
        <p:spPr bwMode="auto">
          <a:xfrm>
            <a:off x="3055143" y="541338"/>
            <a:ext cx="3562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BN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长度改变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64820" y="3325813"/>
            <a:ext cx="29594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2.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平移到岸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边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16412" name="矩形 30"/>
          <p:cNvSpPr>
            <a:spLocks noChangeArrowheads="1"/>
          </p:cNvSpPr>
          <p:nvPr/>
        </p:nvSpPr>
        <p:spPr bwMode="auto">
          <a:xfrm>
            <a:off x="3064668" y="3317876"/>
            <a:ext cx="3562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AM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BN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长度改变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了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08 -0.001111 L -0.000486 0.110926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0139 -0.077685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3" grpId="0" bldLvl="0" animBg="1"/>
      <p:bldP spid="3" grpId="0"/>
      <p:bldP spid="8" grpId="0" bldLvl="0" animBg="1"/>
      <p:bldP spid="11" grpId="0"/>
      <p:bldP spid="16398" grpId="0"/>
      <p:bldP spid="17" grpId="0"/>
      <p:bldP spid="16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 11"/>
          <p:cNvSpPr>
            <a:spLocks noChangeShapeType="1"/>
          </p:cNvSpPr>
          <p:nvPr/>
        </p:nvSpPr>
        <p:spPr bwMode="auto">
          <a:xfrm>
            <a:off x="4381500" y="2554288"/>
            <a:ext cx="0" cy="37941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1922" name="组合 2"/>
          <p:cNvGrpSpPr/>
          <p:nvPr/>
        </p:nvGrpSpPr>
        <p:grpSpPr bwMode="auto">
          <a:xfrm>
            <a:off x="3005138" y="2149475"/>
            <a:ext cx="2214562" cy="377825"/>
            <a:chOff x="3911" y="4513"/>
            <a:chExt cx="4650" cy="795"/>
          </a:xfrm>
        </p:grpSpPr>
        <p:sp>
          <p:nvSpPr>
            <p:cNvPr id="81923" name="Line 5"/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4" name="Line 6"/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25" name="Oval 7"/>
          <p:cNvSpPr>
            <a:spLocks noChangeArrowheads="1"/>
          </p:cNvSpPr>
          <p:nvPr/>
        </p:nvSpPr>
        <p:spPr bwMode="auto">
          <a:xfrm>
            <a:off x="3008313" y="1554163"/>
            <a:ext cx="52387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Oval 8"/>
          <p:cNvSpPr>
            <a:spLocks noChangeArrowheads="1"/>
          </p:cNvSpPr>
          <p:nvPr/>
        </p:nvSpPr>
        <p:spPr bwMode="auto">
          <a:xfrm>
            <a:off x="4357688" y="2905125"/>
            <a:ext cx="53975" cy="5397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Text Box 9"/>
          <p:cNvSpPr txBox="1">
            <a:spLocks noChangeArrowheads="1"/>
          </p:cNvSpPr>
          <p:nvPr/>
        </p:nvSpPr>
        <p:spPr bwMode="auto">
          <a:xfrm>
            <a:off x="4522788" y="2905125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8" name="Text Box 10"/>
          <p:cNvSpPr txBox="1">
            <a:spLocks noChangeArrowheads="1"/>
          </p:cNvSpPr>
          <p:nvPr/>
        </p:nvSpPr>
        <p:spPr bwMode="auto">
          <a:xfrm>
            <a:off x="2655888" y="1392238"/>
            <a:ext cx="27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组合 3"/>
          <p:cNvGrpSpPr/>
          <p:nvPr/>
        </p:nvGrpSpPr>
        <p:grpSpPr bwMode="auto">
          <a:xfrm>
            <a:off x="2990850" y="2146300"/>
            <a:ext cx="2214563" cy="379413"/>
            <a:chOff x="3911" y="4513"/>
            <a:chExt cx="4650" cy="795"/>
          </a:xfrm>
        </p:grpSpPr>
        <p:sp>
          <p:nvSpPr>
            <p:cNvPr id="81930" name="Line 5"/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1" name="Line 6"/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7" name="Line 11"/>
          <p:cNvSpPr>
            <a:spLocks noChangeShapeType="1"/>
          </p:cNvSpPr>
          <p:nvPr/>
        </p:nvSpPr>
        <p:spPr bwMode="auto">
          <a:xfrm>
            <a:off x="3033713" y="1589088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3014663" y="1922463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1" name="直接连接符 10"/>
          <p:cNvCxnSpPr>
            <a:cxnSpLocks noChangeShapeType="1"/>
            <a:stCxn id="10" idx="5"/>
            <a:endCxn id="81926" idx="1"/>
          </p:cNvCxnSpPr>
          <p:nvPr/>
        </p:nvCxnSpPr>
        <p:spPr bwMode="auto">
          <a:xfrm>
            <a:off x="3059113" y="1968500"/>
            <a:ext cx="1304925" cy="94456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830638" y="2146300"/>
            <a:ext cx="0" cy="377825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3" name="直接连接符 12"/>
          <p:cNvCxnSpPr>
            <a:cxnSpLocks noChangeShapeType="1"/>
            <a:stCxn id="10" idx="5"/>
            <a:endCxn id="81926" idx="1"/>
          </p:cNvCxnSpPr>
          <p:nvPr/>
        </p:nvCxnSpPr>
        <p:spPr bwMode="auto">
          <a:xfrm>
            <a:off x="3059113" y="1554163"/>
            <a:ext cx="771525" cy="59213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80" name="Text Box 14"/>
          <p:cNvSpPr txBox="1">
            <a:spLocks noChangeArrowheads="1"/>
          </p:cNvSpPr>
          <p:nvPr/>
        </p:nvSpPr>
        <p:spPr bwMode="auto">
          <a:xfrm>
            <a:off x="3678238" y="1839913"/>
            <a:ext cx="433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Ｍ</a:t>
            </a:r>
            <a:endParaRPr lang="zh-CN" altLang="en-US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81" name="Text Box 15"/>
          <p:cNvSpPr txBox="1">
            <a:spLocks noChangeArrowheads="1"/>
          </p:cNvSpPr>
          <p:nvPr/>
        </p:nvSpPr>
        <p:spPr bwMode="auto">
          <a:xfrm>
            <a:off x="3505200" y="2474913"/>
            <a:ext cx="269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solidFill>
                  <a:srgbClr val="FF0000"/>
                </a:solidFill>
                <a:latin typeface="Times New Roman" panose="02020603050405020304" pitchFamily="18" charset="0"/>
              </a:rPr>
              <a:t>Ｎ</a:t>
            </a:r>
            <a:endParaRPr lang="zh-CN" altLang="en-US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组合 13"/>
          <p:cNvGrpSpPr/>
          <p:nvPr/>
        </p:nvGrpSpPr>
        <p:grpSpPr bwMode="auto">
          <a:xfrm>
            <a:off x="2986088" y="2162175"/>
            <a:ext cx="2214562" cy="379413"/>
            <a:chOff x="3911" y="4513"/>
            <a:chExt cx="4650" cy="795"/>
          </a:xfrm>
        </p:grpSpPr>
        <p:sp>
          <p:nvSpPr>
            <p:cNvPr id="81940" name="Line 5"/>
            <p:cNvSpPr>
              <a:spLocks noChangeShapeType="1"/>
            </p:cNvSpPr>
            <p:nvPr/>
          </p:nvSpPr>
          <p:spPr bwMode="auto">
            <a:xfrm>
              <a:off x="3911" y="4513"/>
              <a:ext cx="4538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41" name="Line 6"/>
            <p:cNvSpPr>
              <a:spLocks noChangeShapeType="1"/>
            </p:cNvSpPr>
            <p:nvPr/>
          </p:nvSpPr>
          <p:spPr bwMode="auto">
            <a:xfrm>
              <a:off x="3911" y="5308"/>
              <a:ext cx="4650" cy="0"/>
            </a:xfrm>
            <a:prstGeom prst="line">
              <a:avLst/>
            </a:prstGeom>
            <a:noFill/>
            <a:ln w="22225">
              <a:solidFill>
                <a:srgbClr val="9933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Oval 8"/>
          <p:cNvSpPr>
            <a:spLocks noChangeArrowheads="1"/>
          </p:cNvSpPr>
          <p:nvPr/>
        </p:nvSpPr>
        <p:spPr bwMode="auto">
          <a:xfrm>
            <a:off x="4354513" y="2522538"/>
            <a:ext cx="53975" cy="52387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19" name="直接连接符 18"/>
          <p:cNvCxnSpPr>
            <a:cxnSpLocks noChangeShapeType="1"/>
            <a:stCxn id="81925" idx="7"/>
            <a:endCxn id="81926" idx="1"/>
          </p:cNvCxnSpPr>
          <p:nvPr/>
        </p:nvCxnSpPr>
        <p:spPr bwMode="auto">
          <a:xfrm>
            <a:off x="3052763" y="1563688"/>
            <a:ext cx="1320800" cy="97631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64687" y="649288"/>
            <a:ext cx="340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3.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701199" y="3182938"/>
            <a:ext cx="340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</a:rPr>
              <a:t>4.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把桥平移到和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相连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" name="组合 24"/>
          <p:cNvGrpSpPr/>
          <p:nvPr/>
        </p:nvGrpSpPr>
        <p:grpSpPr bwMode="auto">
          <a:xfrm>
            <a:off x="5545138" y="788988"/>
            <a:ext cx="2105025" cy="1250951"/>
            <a:chOff x="9242" y="1658"/>
            <a:chExt cx="4422" cy="2624"/>
          </a:xfrm>
        </p:grpSpPr>
        <p:sp>
          <p:nvSpPr>
            <p:cNvPr id="81947" name="云形标注 23"/>
            <p:cNvSpPr>
              <a:spLocks noChangeArrowheads="1"/>
            </p:cNvSpPr>
            <p:nvPr/>
          </p:nvSpPr>
          <p:spPr bwMode="auto">
            <a:xfrm>
              <a:off x="9242" y="1658"/>
              <a:ext cx="4422" cy="2624"/>
            </a:xfrm>
            <a:prstGeom prst="cloudCallout">
              <a:avLst>
                <a:gd name="adj1" fmla="val -96926"/>
                <a:gd name="adj2" fmla="val 25037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81948" name="矩形 30"/>
            <p:cNvSpPr>
              <a:spLocks noChangeArrowheads="1"/>
            </p:cNvSpPr>
            <p:nvPr/>
          </p:nvSpPr>
          <p:spPr bwMode="auto">
            <a:xfrm>
              <a:off x="9797" y="1738"/>
              <a:ext cx="3590" cy="24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AM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+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MN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+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BN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长度有没有改变呢？</a:t>
              </a:r>
              <a:endPara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736 -0.11157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1042 0.074444 " pathEditMode="relative" rAng="0" ptsTypes="">
                                      <p:cBhvr>
                                        <p:cTn id="4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380" grpId="0"/>
      <p:bldP spid="15381" grpId="0"/>
      <p:bldP spid="17" grpId="0" bldLvl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5749925" y="582613"/>
            <a:ext cx="2482850" cy="1881187"/>
            <a:chOff x="0" y="0"/>
            <a:chExt cx="2086" cy="1579"/>
          </a:xfrm>
        </p:grpSpPr>
        <p:sp>
          <p:nvSpPr>
            <p:cNvPr id="82946" name="Line 4"/>
            <p:cNvSpPr>
              <a:spLocks noChangeShapeType="1"/>
            </p:cNvSpPr>
            <p:nvPr/>
          </p:nvSpPr>
          <p:spPr bwMode="auto">
            <a:xfrm>
              <a:off x="226" y="635"/>
              <a:ext cx="1815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7" name="Line 5"/>
            <p:cNvSpPr>
              <a:spLocks noChangeShapeType="1"/>
            </p:cNvSpPr>
            <p:nvPr/>
          </p:nvSpPr>
          <p:spPr bwMode="auto">
            <a:xfrm>
              <a:off x="226" y="953"/>
              <a:ext cx="1860" cy="0"/>
            </a:xfrm>
            <a:prstGeom prst="line">
              <a:avLst/>
            </a:prstGeom>
            <a:noFill/>
            <a:ln w="28575">
              <a:solidFill>
                <a:srgbClr val="99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948" name="Oval 6"/>
            <p:cNvSpPr>
              <a:spLocks noChangeArrowheads="1"/>
            </p:cNvSpPr>
            <p:nvPr/>
          </p:nvSpPr>
          <p:spPr bwMode="auto">
            <a:xfrm>
              <a:off x="227" y="136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2949" name="Oval 7"/>
            <p:cNvSpPr>
              <a:spLocks noChangeArrowheads="1"/>
            </p:cNvSpPr>
            <p:nvPr/>
          </p:nvSpPr>
          <p:spPr bwMode="auto">
            <a:xfrm>
              <a:off x="1361" y="1270"/>
              <a:ext cx="45" cy="45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 sz="100"/>
            </a:p>
          </p:txBody>
        </p:sp>
        <p:sp>
          <p:nvSpPr>
            <p:cNvPr id="82950" name="Text Box 8"/>
            <p:cNvSpPr txBox="1">
              <a:spLocks noChangeArrowheads="1"/>
            </p:cNvSpPr>
            <p:nvPr/>
          </p:nvSpPr>
          <p:spPr bwMode="auto">
            <a:xfrm>
              <a:off x="1452" y="127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951" name="Text Box 9"/>
            <p:cNvSpPr txBox="1">
              <a:spLocks noChangeArrowheads="1"/>
            </p:cNvSpPr>
            <p:nvPr/>
          </p:nvSpPr>
          <p:spPr bwMode="auto">
            <a:xfrm>
              <a:off x="0" y="0"/>
              <a:ext cx="22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056313" y="798513"/>
            <a:ext cx="0" cy="379412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5749925" y="960438"/>
            <a:ext cx="593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r>
              <a:rPr lang="en-US" altLang="zh-CN" b="1" baseline="-25000">
                <a:latin typeface="Times New Roman" panose="02020603050405020304" pitchFamily="18" charset="0"/>
              </a:rPr>
              <a:t>1</a:t>
            </a:r>
            <a:endParaRPr lang="en-US" altLang="zh-CN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6075363" y="1177925"/>
            <a:ext cx="1349375" cy="971550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6831013" y="1339850"/>
            <a:ext cx="0" cy="377825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6056313" y="754063"/>
            <a:ext cx="774700" cy="5857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6831013" y="1716088"/>
            <a:ext cx="593725" cy="4333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723063" y="1068388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M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669088" y="1825625"/>
            <a:ext cx="2682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</a:rPr>
              <a:t>N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540457" y="518974"/>
            <a:ext cx="49545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图，平移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AA</a:t>
            </a:r>
            <a:r>
              <a:rPr lang="en-US" altLang="zh-CN" sz="2400" b="1" baseline="-25000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等于河宽，连接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-25000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交河岸于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，此时路径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最短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656590" y="2263745"/>
            <a:ext cx="5935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+mn-lt"/>
              </a:rPr>
              <a:t>理由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</a:rPr>
              <a:t>: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另任作桥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1.</a:t>
            </a:r>
            <a:endParaRPr lang="en-US" altLang="zh-CN" sz="2000" b="1" baseline="-25000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7316788" y="1339850"/>
            <a:ext cx="0" cy="377825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>
            <a:off x="6056313" y="754063"/>
            <a:ext cx="1260475" cy="58578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7316788" y="1716088"/>
            <a:ext cx="107950" cy="433387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>
            <a:off x="6075363" y="1177925"/>
            <a:ext cx="1241425" cy="5397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7316788" y="1716088"/>
            <a:ext cx="75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Ｎ</a:t>
            </a:r>
            <a:r>
              <a:rPr lang="zh-CN" altLang="en-US" b="1" baseline="-25000">
                <a:latin typeface="Times New Roman" panose="02020603050405020304" pitchFamily="18" charset="0"/>
              </a:rPr>
              <a:t>１</a:t>
            </a:r>
            <a:endParaRPr lang="zh-CN" altLang="en-US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7262813" y="1014413"/>
            <a:ext cx="917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i="1">
                <a:latin typeface="Times New Roman" panose="02020603050405020304" pitchFamily="18" charset="0"/>
              </a:rPr>
              <a:t>Ｍ</a:t>
            </a:r>
            <a:r>
              <a:rPr lang="zh-CN" altLang="en-US" b="1" baseline="-25000">
                <a:latin typeface="Times New Roman" panose="02020603050405020304" pitchFamily="18" charset="0"/>
              </a:rPr>
              <a:t>１</a:t>
            </a:r>
            <a:endParaRPr lang="zh-CN" altLang="en-US" b="1" baseline="-25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656590" y="2692460"/>
            <a:ext cx="80359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由平移性质可知，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AA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706437" y="3103683"/>
            <a:ext cx="83584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AM+MN+BN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转化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为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+BN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转化为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1.</a:t>
            </a:r>
            <a:endParaRPr lang="en-US" altLang="zh-CN" sz="2000" b="1" baseline="-25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696277" y="3822723"/>
            <a:ext cx="57800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中，因为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B.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696277" y="4208571"/>
            <a:ext cx="6556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因此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</a:t>
            </a:r>
            <a:r>
              <a:rPr lang="en-US" altLang="zh-CN" sz="2000" b="1" baseline="-25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+BN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000" b="1" baseline="-25000" dirty="0" smtClean="0">
                <a:ea typeface="仿宋" panose="02010609060101010101" pitchFamily="49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AM+MN+BN.</a:t>
            </a:r>
            <a:endParaRPr lang="en-US" altLang="zh-CN" sz="20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9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Line 4"/>
          <p:cNvSpPr>
            <a:spLocks noChangeShapeType="1"/>
          </p:cNvSpPr>
          <p:nvPr/>
        </p:nvSpPr>
        <p:spPr bwMode="auto">
          <a:xfrm>
            <a:off x="5889625" y="2865438"/>
            <a:ext cx="19716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0" name="未知"/>
          <p:cNvSpPr>
            <a:spLocks noChangeArrowheads="1"/>
          </p:cNvSpPr>
          <p:nvPr/>
        </p:nvSpPr>
        <p:spPr bwMode="auto">
          <a:xfrm>
            <a:off x="5826125" y="3357563"/>
            <a:ext cx="2035175" cy="7937"/>
          </a:xfrm>
          <a:custGeom>
            <a:avLst/>
            <a:gdLst>
              <a:gd name="T0" fmla="*/ 0 w 4275"/>
              <a:gd name="T1" fmla="*/ 0 h 15"/>
              <a:gd name="T2" fmla="*/ 4275 w 4275"/>
              <a:gd name="T3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275" h="15">
                <a:moveTo>
                  <a:pt x="0" y="0"/>
                </a:moveTo>
                <a:lnTo>
                  <a:pt x="4275" y="15"/>
                </a:lnTo>
              </a:path>
            </a:pathLst>
          </a:custGeom>
          <a:noFill/>
          <a:ln w="952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1" name="未知"/>
          <p:cNvSpPr>
            <a:spLocks noChangeArrowheads="1"/>
          </p:cNvSpPr>
          <p:nvPr/>
        </p:nvSpPr>
        <p:spPr bwMode="auto">
          <a:xfrm>
            <a:off x="5903913" y="2963863"/>
            <a:ext cx="1808162" cy="28575"/>
          </a:xfrm>
          <a:custGeom>
            <a:avLst/>
            <a:gdLst>
              <a:gd name="T0" fmla="*/ 0 w 3795"/>
              <a:gd name="T1" fmla="*/ 0 h 60"/>
              <a:gd name="T2" fmla="*/ 3795 w 3795"/>
              <a:gd name="T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95" h="60">
                <a:moveTo>
                  <a:pt x="0" y="0"/>
                </a:moveTo>
                <a:lnTo>
                  <a:pt x="3795" y="60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2" name="未知"/>
          <p:cNvSpPr>
            <a:spLocks noChangeArrowheads="1"/>
          </p:cNvSpPr>
          <p:nvPr/>
        </p:nvSpPr>
        <p:spPr bwMode="auto">
          <a:xfrm>
            <a:off x="5918200" y="3271838"/>
            <a:ext cx="1793875" cy="22225"/>
          </a:xfrm>
          <a:custGeom>
            <a:avLst/>
            <a:gdLst>
              <a:gd name="T0" fmla="*/ 0 w 3765"/>
              <a:gd name="T1" fmla="*/ 0 h 45"/>
              <a:gd name="T2" fmla="*/ 3765 w 376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765" h="45">
                <a:moveTo>
                  <a:pt x="0" y="0"/>
                </a:moveTo>
                <a:lnTo>
                  <a:pt x="3765" y="45"/>
                </a:lnTo>
              </a:path>
            </a:pathLst>
          </a:custGeom>
          <a:noFill/>
          <a:ln w="9525" cap="rnd">
            <a:solidFill>
              <a:srgbClr val="00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3973" name="Text Box 8"/>
          <p:cNvSpPr txBox="1">
            <a:spLocks noChangeArrowheads="1"/>
          </p:cNvSpPr>
          <p:nvPr/>
        </p:nvSpPr>
        <p:spPr bwMode="auto">
          <a:xfrm>
            <a:off x="5811838" y="2493963"/>
            <a:ext cx="600075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/>
            <a:r>
              <a:rPr lang="en-US" altLang="zh-CN" b="1" i="1">
                <a:latin typeface="Times New Roman" panose="02020603050405020304" pitchFamily="18" charset="0"/>
              </a:rPr>
              <a:t>A·</a:t>
            </a:r>
            <a:endParaRPr lang="en-US" altLang="zh-CN" b="1" i="1">
              <a:latin typeface="Times New Roman" panose="02020603050405020304" pitchFamily="18" charset="0"/>
            </a:endParaRPr>
          </a:p>
        </p:txBody>
      </p:sp>
      <p:grpSp>
        <p:nvGrpSpPr>
          <p:cNvPr id="83974" name="Group 9"/>
          <p:cNvGrpSpPr/>
          <p:nvPr/>
        </p:nvGrpSpPr>
        <p:grpSpPr bwMode="auto">
          <a:xfrm>
            <a:off x="5903913" y="2546350"/>
            <a:ext cx="1798637" cy="1804988"/>
            <a:chOff x="0" y="0"/>
            <a:chExt cx="1510" cy="1515"/>
          </a:xfrm>
        </p:grpSpPr>
        <p:sp>
          <p:nvSpPr>
            <p:cNvPr id="83975" name="未知"/>
            <p:cNvSpPr>
              <a:spLocks noChangeArrowheads="1"/>
            </p:cNvSpPr>
            <p:nvPr/>
          </p:nvSpPr>
          <p:spPr bwMode="auto">
            <a:xfrm>
              <a:off x="0" y="447"/>
              <a:ext cx="1506" cy="8"/>
            </a:xfrm>
            <a:custGeom>
              <a:avLst/>
              <a:gdLst>
                <a:gd name="T0" fmla="*/ 0 w 3765"/>
                <a:gd name="T1" fmla="*/ 0 h 19"/>
                <a:gd name="T2" fmla="*/ 3765 w 3765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65" h="19">
                  <a:moveTo>
                    <a:pt x="0" y="0"/>
                  </a:moveTo>
                  <a:lnTo>
                    <a:pt x="3765" y="19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6" name="未知"/>
            <p:cNvSpPr>
              <a:spLocks noChangeArrowheads="1"/>
            </p:cNvSpPr>
            <p:nvPr/>
          </p:nvSpPr>
          <p:spPr bwMode="auto">
            <a:xfrm>
              <a:off x="12" y="537"/>
              <a:ext cx="1494" cy="0"/>
            </a:xfrm>
            <a:custGeom>
              <a:avLst/>
              <a:gdLst>
                <a:gd name="T0" fmla="*/ 0 w 3735"/>
                <a:gd name="T1" fmla="*/ 0 h 1"/>
                <a:gd name="T2" fmla="*/ 3735 w 3735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5" h="1">
                  <a:moveTo>
                    <a:pt x="0" y="0"/>
                  </a:moveTo>
                  <a:lnTo>
                    <a:pt x="3735" y="0"/>
                  </a:lnTo>
                </a:path>
              </a:pathLst>
            </a:custGeom>
            <a:noFill/>
            <a:ln w="9525" cap="rnd">
              <a:solidFill>
                <a:srgbClr val="00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7" name="Text Box 12"/>
            <p:cNvSpPr txBox="1">
              <a:spLocks noChangeArrowheads="1"/>
            </p:cNvSpPr>
            <p:nvPr/>
          </p:nvSpPr>
          <p:spPr bwMode="auto">
            <a:xfrm>
              <a:off x="1002" y="1203"/>
              <a:ext cx="288" cy="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3978" name="未知"/>
            <p:cNvSpPr>
              <a:spLocks noChangeArrowheads="1"/>
            </p:cNvSpPr>
            <p:nvPr/>
          </p:nvSpPr>
          <p:spPr bwMode="auto">
            <a:xfrm>
              <a:off x="1101" y="270"/>
              <a:ext cx="7" cy="1001"/>
            </a:xfrm>
            <a:custGeom>
              <a:avLst/>
              <a:gdLst>
                <a:gd name="T0" fmla="*/ 0 w 7"/>
                <a:gd name="T1" fmla="*/ 1001 h 1001"/>
                <a:gd name="T2" fmla="*/ 7 w 7"/>
                <a:gd name="T3" fmla="*/ 0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001">
                  <a:moveTo>
                    <a:pt x="0" y="1001"/>
                  </a:moveTo>
                  <a:lnTo>
                    <a:pt x="7" y="0"/>
                  </a:lnTo>
                </a:path>
              </a:pathLst>
            </a:custGeom>
            <a:noFill/>
            <a:ln w="9525" cap="rnd">
              <a:solidFill>
                <a:schemeClr val="tx1"/>
              </a:solidFill>
              <a:prstDash val="sysDot"/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9" name="Line 14"/>
            <p:cNvSpPr>
              <a:spLocks noChangeShapeType="1"/>
            </p:cNvSpPr>
            <p:nvPr/>
          </p:nvSpPr>
          <p:spPr bwMode="auto">
            <a:xfrm>
              <a:off x="58" y="46"/>
              <a:ext cx="1043" cy="862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0" name="Line 15"/>
            <p:cNvSpPr>
              <a:spLocks noChangeShapeType="1"/>
            </p:cNvSpPr>
            <p:nvPr/>
          </p:nvSpPr>
          <p:spPr bwMode="auto">
            <a:xfrm>
              <a:off x="330" y="273"/>
              <a:ext cx="0" cy="408"/>
            </a:xfrm>
            <a:prstGeom prst="line">
              <a:avLst/>
            </a:prstGeom>
            <a:noFill/>
            <a:ln w="57150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1" name="Line 16"/>
            <p:cNvSpPr>
              <a:spLocks noChangeShapeType="1"/>
            </p:cNvSpPr>
            <p:nvPr/>
          </p:nvSpPr>
          <p:spPr bwMode="auto">
            <a:xfrm>
              <a:off x="330" y="681"/>
              <a:ext cx="771" cy="59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2" name="Text Box 17"/>
            <p:cNvSpPr txBox="1">
              <a:spLocks noChangeArrowheads="1"/>
            </p:cNvSpPr>
            <p:nvPr/>
          </p:nvSpPr>
          <p:spPr bwMode="auto">
            <a:xfrm>
              <a:off x="285" y="0"/>
              <a:ext cx="45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M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3983" name="Text Box 18"/>
            <p:cNvSpPr txBox="1">
              <a:spLocks noChangeArrowheads="1"/>
            </p:cNvSpPr>
            <p:nvPr/>
          </p:nvSpPr>
          <p:spPr bwMode="auto">
            <a:xfrm>
              <a:off x="194" y="590"/>
              <a:ext cx="27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N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3984" name="Text Box 19"/>
            <p:cNvSpPr txBox="1">
              <a:spLocks noChangeArrowheads="1"/>
            </p:cNvSpPr>
            <p:nvPr/>
          </p:nvSpPr>
          <p:spPr bwMode="auto">
            <a:xfrm>
              <a:off x="1101" y="772"/>
              <a:ext cx="409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3985" name="未知"/>
            <p:cNvSpPr>
              <a:spLocks noChangeArrowheads="1"/>
            </p:cNvSpPr>
            <p:nvPr/>
          </p:nvSpPr>
          <p:spPr bwMode="auto">
            <a:xfrm>
              <a:off x="696" y="281"/>
              <a:ext cx="6" cy="406"/>
            </a:xfrm>
            <a:custGeom>
              <a:avLst/>
              <a:gdLst>
                <a:gd name="T0" fmla="*/ 0 w 6"/>
                <a:gd name="T1" fmla="*/ 0 h 406"/>
                <a:gd name="T2" fmla="*/ 6 w 6"/>
                <a:gd name="T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406">
                  <a:moveTo>
                    <a:pt x="0" y="0"/>
                  </a:moveTo>
                  <a:lnTo>
                    <a:pt x="6" y="406"/>
                  </a:lnTo>
                </a:path>
              </a:pathLst>
            </a:custGeom>
            <a:noFill/>
            <a:ln w="57150">
              <a:solidFill>
                <a:srgbClr val="03C32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6" name="Line 21"/>
            <p:cNvSpPr>
              <a:spLocks noChangeShapeType="1"/>
            </p:cNvSpPr>
            <p:nvPr/>
          </p:nvSpPr>
          <p:spPr bwMode="auto">
            <a:xfrm>
              <a:off x="58" y="46"/>
              <a:ext cx="635" cy="227"/>
            </a:xfrm>
            <a:prstGeom prst="line">
              <a:avLst/>
            </a:prstGeom>
            <a:noFill/>
            <a:ln w="28575">
              <a:solidFill>
                <a:srgbClr val="03C32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7" name="Line 22"/>
            <p:cNvSpPr>
              <a:spLocks noChangeShapeType="1"/>
            </p:cNvSpPr>
            <p:nvPr/>
          </p:nvSpPr>
          <p:spPr bwMode="auto">
            <a:xfrm>
              <a:off x="693" y="681"/>
              <a:ext cx="408" cy="590"/>
            </a:xfrm>
            <a:prstGeom prst="line">
              <a:avLst/>
            </a:prstGeom>
            <a:noFill/>
            <a:ln w="28575">
              <a:solidFill>
                <a:srgbClr val="03C328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8" name="Line 23"/>
            <p:cNvSpPr>
              <a:spLocks noChangeShapeType="1"/>
            </p:cNvSpPr>
            <p:nvPr/>
          </p:nvSpPr>
          <p:spPr bwMode="auto">
            <a:xfrm>
              <a:off x="693" y="273"/>
              <a:ext cx="408" cy="635"/>
            </a:xfrm>
            <a:prstGeom prst="line">
              <a:avLst/>
            </a:prstGeom>
            <a:noFill/>
            <a:ln w="28575" cap="rnd">
              <a:solidFill>
                <a:srgbClr val="03C328"/>
              </a:solidFill>
              <a:prstDash val="sysDot"/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9" name="Text Box 24"/>
            <p:cNvSpPr txBox="1">
              <a:spLocks noChangeArrowheads="1"/>
            </p:cNvSpPr>
            <p:nvPr/>
          </p:nvSpPr>
          <p:spPr bwMode="auto">
            <a:xfrm>
              <a:off x="693" y="4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3990" name="Text Box 25"/>
            <p:cNvSpPr txBox="1">
              <a:spLocks noChangeArrowheads="1"/>
            </p:cNvSpPr>
            <p:nvPr/>
          </p:nvSpPr>
          <p:spPr bwMode="auto">
            <a:xfrm>
              <a:off x="578" y="681"/>
              <a:ext cx="31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24" name="Rectangle 26"/>
          <p:cNvSpPr>
            <a:spLocks noChangeArrowheads="1"/>
          </p:cNvSpPr>
          <p:nvPr/>
        </p:nvSpPr>
        <p:spPr bwMode="auto">
          <a:xfrm>
            <a:off x="623252" y="699690"/>
            <a:ext cx="7088823" cy="3693319"/>
          </a:xfrm>
          <a:prstGeom prst="rect">
            <a:avLst/>
          </a:prstGeom>
          <a:noFill/>
          <a:ln>
            <a:noFill/>
          </a:ln>
          <a:effectLst>
            <a:prstShdw prst="shdw12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由平移的性质，得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BN∥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EM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且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BN=EM, MN=CD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BD∥CE, BD=CE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所以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的路径长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为      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AM+MN+BN=AM+MN+EM=AE+MN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若桥的位置建在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处，连接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则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的路径长为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AC+CD+DB=AC+CD+CE=AC+CE+MN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中，∵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AC+CE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, 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AC+CE+MN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AE+MN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AC+CD+DB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AM+MN+BN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故桥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的位置建在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MN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处，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到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的路径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最短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112"/>
          <p:cNvSpPr>
            <a:spLocks noChangeArrowheads="1"/>
          </p:cNvSpPr>
          <p:nvPr/>
        </p:nvSpPr>
        <p:spPr bwMode="auto">
          <a:xfrm>
            <a:off x="1287463" y="1447800"/>
            <a:ext cx="3675062" cy="4191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解决最短路径问题的方法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460" name="TextBox 6"/>
          <p:cNvSpPr txBox="1">
            <a:spLocks noChangeArrowheads="1"/>
          </p:cNvSpPr>
          <p:nvPr/>
        </p:nvSpPr>
        <p:spPr bwMode="auto">
          <a:xfrm>
            <a:off x="1280794" y="1990725"/>
            <a:ext cx="675830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在解决最短路径问题时，我们通常利用轴对称、平移等变换把未知问题转化为已解决的问题，从而作出最短路径的选择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0" name="一个圆顶角并剪去另一个顶角的矩形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272" y="582613"/>
            <a:ext cx="8849362" cy="47017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1" name="组合 20"/>
          <p:cNvGrpSpPr/>
          <p:nvPr/>
        </p:nvGrpSpPr>
        <p:grpSpPr>
          <a:xfrm>
            <a:off x="814774" y="582612"/>
            <a:ext cx="3410580" cy="848284"/>
            <a:chOff x="814774" y="436959"/>
            <a:chExt cx="3410580" cy="636213"/>
          </a:xfrm>
        </p:grpSpPr>
        <p:sp>
          <p:nvSpPr>
            <p:cNvPr id="22" name="矩形 21"/>
            <p:cNvSpPr/>
            <p:nvPr/>
          </p:nvSpPr>
          <p:spPr>
            <a:xfrm>
              <a:off x="814774" y="587918"/>
              <a:ext cx="2645588" cy="4852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组 1"/>
            <p:cNvGrpSpPr/>
            <p:nvPr/>
          </p:nvGrpSpPr>
          <p:grpSpPr>
            <a:xfrm>
              <a:off x="1040829" y="436959"/>
              <a:ext cx="3184525" cy="463153"/>
              <a:chOff x="7647436" y="3815009"/>
              <a:chExt cx="3452021" cy="601051"/>
            </a:xfrm>
          </p:grpSpPr>
          <p:sp>
            <p:nvSpPr>
              <p:cNvPr id="24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defTabSz="685800" eaLnBrk="0" hangingPunct="0"/>
                <a:r>
                  <a:rPr lang="zh-CN" altLang="en-US" sz="2400" dirty="0">
                    <a:solidFill>
                      <a:srgbClr val="1D41D5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5" name="图片 24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/>
      <p:bldP spid="194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E:\罗梦\人八数上\resource\8s136\jpg\0930301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43" y="877888"/>
            <a:ext cx="4691107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0246" y="622806"/>
            <a:ext cx="3534616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牧马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人从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地出发，先到草地边某一处牧马，再到河边饮马，然后回到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处，请画出最短路径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 flipV="1">
            <a:off x="5502275" y="2243138"/>
            <a:ext cx="711200" cy="7207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313613" y="2255838"/>
            <a:ext cx="1009650" cy="10128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500688" y="2236788"/>
            <a:ext cx="2835275" cy="22225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6213475" y="2243138"/>
            <a:ext cx="0" cy="7207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313613" y="2243138"/>
            <a:ext cx="0" cy="102552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213475" y="2243138"/>
            <a:ext cx="1100138" cy="635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080000" y="2052638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+mn-lt"/>
              </a:rPr>
              <a:t>A</a:t>
            </a:r>
            <a:r>
              <a:rPr lang="en-US" altLang="zh-CN" b="1">
                <a:latin typeface="+mn-lt"/>
              </a:rPr>
              <a:t>´</a:t>
            </a:r>
            <a:endParaRPr lang="zh-CN" altLang="en-US" b="1">
              <a:latin typeface="+mn-lt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8370888" y="2030413"/>
            <a:ext cx="601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B</a:t>
            </a:r>
            <a:r>
              <a:rPr lang="en-US" altLang="zh-CN" b="1" dirty="0">
                <a:latin typeface="+mn-lt"/>
              </a:rPr>
              <a:t>´</a:t>
            </a:r>
            <a:endParaRPr lang="zh-CN" altLang="en-US" b="1" dirty="0">
              <a:latin typeface="+mn-lt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049963" y="1846263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+mn-lt"/>
              </a:rPr>
              <a:t>P</a:t>
            </a:r>
            <a:endParaRPr lang="zh-CN" altLang="en-US" b="1">
              <a:latin typeface="+mn-lt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013575" y="1893888"/>
            <a:ext cx="600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Q</a:t>
            </a:r>
            <a:endParaRPr lang="zh-CN" altLang="en-US" b="1" dirty="0">
              <a:latin typeface="+mn-lt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7197725" y="1928813"/>
            <a:ext cx="157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+mn-lt"/>
              </a:rPr>
              <a:t>.</a:t>
            </a:r>
            <a:endParaRPr lang="zh-CN" altLang="en-US" sz="2400" b="1">
              <a:solidFill>
                <a:srgbClr val="D60093"/>
              </a:solidFill>
              <a:latin typeface="+mn-lt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6103938" y="1916113"/>
            <a:ext cx="157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213725" y="1941513"/>
            <a:ext cx="157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380038" y="1916113"/>
            <a:ext cx="157162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D60093"/>
                </a:solidFill>
                <a:latin typeface="Impact" panose="020B0806030902050204" pitchFamily="34" charset="0"/>
              </a:rPr>
              <a:t>.</a:t>
            </a:r>
            <a:endParaRPr lang="zh-CN" altLang="en-US" sz="2400" b="1">
              <a:solidFill>
                <a:srgbClr val="D60093"/>
              </a:solidFill>
              <a:latin typeface="Impact" panose="020B0806030902050204" pitchFamily="34" charset="0"/>
            </a:endParaRPr>
          </a:p>
        </p:txBody>
      </p:sp>
      <p:grpSp>
        <p:nvGrpSpPr>
          <p:cNvPr id="22" name="组合 5"/>
          <p:cNvGrpSpPr/>
          <p:nvPr/>
        </p:nvGrpSpPr>
        <p:grpSpPr bwMode="auto">
          <a:xfrm>
            <a:off x="10020" y="-51828"/>
            <a:ext cx="2006600" cy="477838"/>
            <a:chOff x="248" y="58"/>
            <a:chExt cx="3160" cy="752"/>
          </a:xfrm>
        </p:grpSpPr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2"/>
            <p:cNvGrpSpPr/>
            <p:nvPr/>
          </p:nvGrpSpPr>
          <p:grpSpPr bwMode="auto">
            <a:xfrm>
              <a:off x="248" y="158"/>
              <a:ext cx="3160" cy="620"/>
              <a:chOff x="248" y="158"/>
              <a:chExt cx="3160" cy="620"/>
            </a:xfrm>
          </p:grpSpPr>
          <p:cxnSp>
            <p:nvCxnSpPr>
              <p:cNvPr id="2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248" y="157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9" y="78565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3" grpId="0"/>
      <p:bldP spid="34" grpId="0"/>
      <p:bldP spid="35" grpId="0"/>
      <p:bldP spid="36" grpId="0"/>
      <p:bldP spid="37" grpId="0"/>
      <p:bldP spid="18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02" name="TextBox 2"/>
          <p:cNvSpPr txBox="1">
            <a:spLocks noChangeArrowheads="1"/>
          </p:cNvSpPr>
          <p:nvPr/>
        </p:nvSpPr>
        <p:spPr bwMode="auto">
          <a:xfrm>
            <a:off x="509693" y="444134"/>
            <a:ext cx="8491746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3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图，在正方形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分别为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的中点，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为对角线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上的一个动点，则下列线段的长等于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EP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最小值的是（　　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3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B．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C．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D．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AF</a:t>
            </a:r>
            <a:endParaRPr lang="zh-CN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9105" name="文本框 6"/>
          <p:cNvSpPr txBox="1">
            <a:spLocks noChangeArrowheads="1"/>
          </p:cNvSpPr>
          <p:nvPr/>
        </p:nvSpPr>
        <p:spPr bwMode="auto">
          <a:xfrm>
            <a:off x="421518" y="2633520"/>
            <a:ext cx="7452684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如图，连接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，由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=45°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i="1" dirty="0" smtClean="0">
                <a:latin typeface="+mn-lt"/>
                <a:ea typeface="仿宋" panose="02010609060101010101" pitchFamily="49" charset="-122"/>
              </a:rPr>
              <a:t>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，可得△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，∴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当点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在同一直线上时，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的最小值为</a:t>
            </a:r>
            <a:r>
              <a:rPr lang="zh-CN" altLang="en-US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长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此时，由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ABF=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BF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可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得△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ABF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≌△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EP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最小值等于线段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长．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11101" y="1509014"/>
            <a:ext cx="388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D</a:t>
            </a:r>
            <a:endParaRPr lang="zh-CN" altLang="en-US" sz="2400" b="1" dirty="0">
              <a:latin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09" r="15865"/>
          <a:stretch>
            <a:fillRect/>
          </a:stretch>
        </p:blipFill>
        <p:spPr>
          <a:xfrm>
            <a:off x="7571574" y="1779318"/>
            <a:ext cx="1410056" cy="170840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8343782" y="2564168"/>
            <a:ext cx="463933" cy="585454"/>
          </a:xfrm>
          <a:prstGeom prst="line">
            <a:avLst/>
          </a:prstGeom>
          <a:ln w="2857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9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1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1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9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1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文本框 2"/>
          <p:cNvSpPr txBox="1">
            <a:spLocks noChangeArrowheads="1"/>
          </p:cNvSpPr>
          <p:nvPr/>
        </p:nvSpPr>
        <p:spPr bwMode="auto">
          <a:xfrm>
            <a:off x="218440" y="898278"/>
            <a:ext cx="896365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同侧有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两点，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对称，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对称，直线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A′B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分别交于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，下面的说法正确的是（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0114" name="文本框 1"/>
          <p:cNvSpPr txBox="1">
            <a:spLocks noChangeArrowheads="1"/>
          </p:cNvSpPr>
          <p:nvPr/>
        </p:nvSpPr>
        <p:spPr bwMode="auto">
          <a:xfrm>
            <a:off x="304165" y="2257823"/>
            <a:ext cx="7233445" cy="2529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距离之和最短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的点，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距离相等的点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距离之和最短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的点，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距离相等的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距离之和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最短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距离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相等的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44825" y="1803940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0121" name="组合 7"/>
          <p:cNvGrpSpPr/>
          <p:nvPr/>
        </p:nvGrpSpPr>
        <p:grpSpPr bwMode="auto">
          <a:xfrm>
            <a:off x="3331845" y="431821"/>
            <a:ext cx="2480310" cy="523234"/>
            <a:chOff x="5083" y="1100"/>
            <a:chExt cx="3905" cy="826"/>
          </a:xfrm>
        </p:grpSpPr>
        <p:grpSp>
          <p:nvGrpSpPr>
            <p:cNvPr id="90122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7"/>
                <a:ext cx="418738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4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7"/>
                <a:ext cx="418738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8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7" y="597168"/>
                <a:ext cx="418738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90128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783" y="2165476"/>
            <a:ext cx="2493264" cy="21579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13716" y="3248725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3200" dirty="0"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文本框 4"/>
          <p:cNvSpPr txBox="1">
            <a:spLocks noChangeArrowheads="1"/>
          </p:cNvSpPr>
          <p:nvPr/>
        </p:nvSpPr>
        <p:spPr bwMode="auto">
          <a:xfrm>
            <a:off x="304800" y="600016"/>
            <a:ext cx="8715375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=30°，∠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内有一定点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，且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OP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=10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．在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上有一点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上有一点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R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．若△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PQR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周长最小，则最小周长是（　　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A．10              B．15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C．20             D．30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 flipH="1">
            <a:off x="800894" y="1708011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057" y="1938843"/>
            <a:ext cx="2688336" cy="2334768"/>
          </a:xfrm>
          <a:prstGeom prst="rect">
            <a:avLst/>
          </a:prstGeom>
        </p:spPr>
      </p:pic>
      <p:grpSp>
        <p:nvGrpSpPr>
          <p:cNvPr id="24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extBox 1"/>
          <p:cNvSpPr txBox="1">
            <a:spLocks noChangeArrowheads="1"/>
          </p:cNvSpPr>
          <p:nvPr/>
        </p:nvSpPr>
        <p:spPr bwMode="auto">
          <a:xfrm>
            <a:off x="485140" y="449730"/>
            <a:ext cx="848804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如图，牧童在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处放马，其家在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到河岸的距离分别为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到河岸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的中点的距离为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500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米，则牧童从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处把马牵到河边饮水再回家，所走的最短距离是 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2162" name="组合 13"/>
          <p:cNvGrpSpPr/>
          <p:nvPr/>
        </p:nvGrpSpPr>
        <p:grpSpPr bwMode="auto">
          <a:xfrm>
            <a:off x="4796430" y="2867649"/>
            <a:ext cx="3003550" cy="1524000"/>
            <a:chOff x="1115616" y="3111351"/>
            <a:chExt cx="4005123" cy="2032858"/>
          </a:xfrm>
        </p:grpSpPr>
        <p:grpSp>
          <p:nvGrpSpPr>
            <p:cNvPr id="92163" name="组合 7"/>
            <p:cNvGrpSpPr/>
            <p:nvPr/>
          </p:nvGrpSpPr>
          <p:grpSpPr bwMode="auto">
            <a:xfrm>
              <a:off x="1115616" y="3573016"/>
              <a:ext cx="3312368" cy="1080120"/>
              <a:chOff x="1115616" y="3573016"/>
              <a:chExt cx="3312368" cy="1080120"/>
            </a:xfrm>
          </p:grpSpPr>
          <p:cxnSp>
            <p:nvCxnSpPr>
              <p:cNvPr id="92164" name="直接连接符 3"/>
              <p:cNvCxnSpPr>
                <a:cxnSpLocks noChangeShapeType="1"/>
              </p:cNvCxnSpPr>
              <p:nvPr/>
            </p:nvCxnSpPr>
            <p:spPr bwMode="auto">
              <a:xfrm>
                <a:off x="1115616" y="3573016"/>
                <a:ext cx="331236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2165" name="直接连接符 5"/>
              <p:cNvCxnSpPr>
                <a:cxnSpLocks noChangeShapeType="1"/>
              </p:cNvCxnSpPr>
              <p:nvPr/>
            </p:nvCxnSpPr>
            <p:spPr bwMode="auto">
              <a:xfrm>
                <a:off x="1475656" y="3573016"/>
                <a:ext cx="0" cy="108012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2166" name="直接连接符 6"/>
              <p:cNvCxnSpPr>
                <a:cxnSpLocks noChangeShapeType="1"/>
              </p:cNvCxnSpPr>
              <p:nvPr/>
            </p:nvCxnSpPr>
            <p:spPr bwMode="auto">
              <a:xfrm>
                <a:off x="3923928" y="3573016"/>
                <a:ext cx="0" cy="108012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2167" name="TextBox 8"/>
            <p:cNvSpPr txBox="1">
              <a:spLocks noChangeArrowheads="1"/>
            </p:cNvSpPr>
            <p:nvPr/>
          </p:nvSpPr>
          <p:spPr bwMode="auto">
            <a:xfrm>
              <a:off x="1187624" y="4653136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68" name="TextBox 9"/>
            <p:cNvSpPr txBox="1">
              <a:spLocks noChangeArrowheads="1"/>
            </p:cNvSpPr>
            <p:nvPr/>
          </p:nvSpPr>
          <p:spPr bwMode="auto">
            <a:xfrm>
              <a:off x="1187624" y="3140968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69" name="TextBox 10"/>
            <p:cNvSpPr txBox="1">
              <a:spLocks noChangeArrowheads="1"/>
            </p:cNvSpPr>
            <p:nvPr/>
          </p:nvSpPr>
          <p:spPr bwMode="auto">
            <a:xfrm>
              <a:off x="3707904" y="4653136"/>
              <a:ext cx="447121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</a:t>
              </a:r>
              <a:endParaRPr lang="zh-CN" altLang="en-US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70" name="TextBox 11"/>
            <p:cNvSpPr txBox="1">
              <a:spLocks noChangeArrowheads="1"/>
            </p:cNvSpPr>
            <p:nvPr/>
          </p:nvSpPr>
          <p:spPr bwMode="auto">
            <a:xfrm>
              <a:off x="3732468" y="3111351"/>
              <a:ext cx="464057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171" name="TextBox 12"/>
            <p:cNvSpPr txBox="1">
              <a:spLocks noChangeArrowheads="1"/>
            </p:cNvSpPr>
            <p:nvPr/>
          </p:nvSpPr>
          <p:spPr bwMode="auto">
            <a:xfrm>
              <a:off x="4572000" y="3356992"/>
              <a:ext cx="548739" cy="491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河</a:t>
              </a: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93006" y="2233520"/>
            <a:ext cx="7159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1000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5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1"/>
          <p:cNvSpPr>
            <a:spLocks noChangeArrowheads="1"/>
          </p:cNvSpPr>
          <p:nvPr/>
        </p:nvSpPr>
        <p:spPr bwMode="auto">
          <a:xfrm>
            <a:off x="690420" y="2823594"/>
            <a:ext cx="7205662" cy="10503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能利用轴对称解决简单的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最短路径问题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438277" y="1209430"/>
            <a:ext cx="6667498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体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图形的变化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在解决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最值问题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中的作用，感悟转化思想．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8" y="-31750"/>
            <a:ext cx="2017712" cy="477838"/>
            <a:chOff x="1588" y="-31750"/>
            <a:chExt cx="2017712" cy="477838"/>
          </a:xfrm>
        </p:grpSpPr>
        <p:cxnSp>
          <p:nvCxnSpPr>
            <p:cNvPr id="5" name="直线连接符 14"/>
            <p:cNvCxnSpPr/>
            <p:nvPr/>
          </p:nvCxnSpPr>
          <p:spPr>
            <a:xfrm>
              <a:off x="1588" y="40640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552450" y="-3175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素养目标</a:t>
              </a:r>
              <a:endParaRPr lang="zh-CN" altLang="en-US" dirty="0"/>
            </a:p>
          </p:txBody>
        </p:sp>
        <p:sp>
          <p:nvSpPr>
            <p:cNvPr id="7" name="Freeform 74"/>
            <p:cNvSpPr>
              <a:spLocks noChangeAspect="1" noEditPoints="1"/>
            </p:cNvSpPr>
            <p:nvPr/>
          </p:nvSpPr>
          <p:spPr bwMode="auto">
            <a:xfrm>
              <a:off x="157163" y="428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862" y="818698"/>
            <a:ext cx="7665614" cy="3333270"/>
            <a:chOff x="-5988" y="609148"/>
            <a:chExt cx="7665614" cy="3333270"/>
          </a:xfrm>
        </p:grpSpPr>
        <p:grpSp>
          <p:nvGrpSpPr>
            <p:cNvPr id="9" name="组合 14"/>
            <p:cNvGrpSpPr/>
            <p:nvPr/>
          </p:nvGrpSpPr>
          <p:grpSpPr>
            <a:xfrm>
              <a:off x="-5988" y="1286152"/>
              <a:ext cx="7659445" cy="2656266"/>
              <a:chOff x="281" y="1467"/>
              <a:chExt cx="13609" cy="5504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81" y="6971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0826" y="390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2" name="直接箭头连接符 11"/>
            <p:cNvCxnSpPr/>
            <p:nvPr/>
          </p:nvCxnSpPr>
          <p:spPr>
            <a:xfrm flipV="1">
              <a:off x="7659626" y="609148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文本框 1"/>
          <p:cNvSpPr txBox="1">
            <a:spLocks noChangeArrowheads="1"/>
          </p:cNvSpPr>
          <p:nvPr/>
        </p:nvSpPr>
        <p:spPr bwMode="auto">
          <a:xfrm>
            <a:off x="37002" y="505667"/>
            <a:ext cx="8982075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如图，边长为1的正方形组成的网格中，△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的顶点均在格点上，点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的坐标分别是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（3，2），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（1，3）．点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轴上，当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的值最小时，在图中画出点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3186" name="组合 7"/>
          <p:cNvGrpSpPr/>
          <p:nvPr/>
        </p:nvGrpSpPr>
        <p:grpSpPr bwMode="auto">
          <a:xfrm>
            <a:off x="2932113" y="1671759"/>
            <a:ext cx="4257675" cy="3467100"/>
            <a:chOff x="2332" y="2930"/>
            <a:chExt cx="8943" cy="7280"/>
          </a:xfrm>
        </p:grpSpPr>
        <p:grpSp>
          <p:nvGrpSpPr>
            <p:cNvPr id="93187" name="组合 37"/>
            <p:cNvGrpSpPr/>
            <p:nvPr/>
          </p:nvGrpSpPr>
          <p:grpSpPr bwMode="auto">
            <a:xfrm>
              <a:off x="2332" y="2930"/>
              <a:ext cx="8943" cy="7280"/>
              <a:chOff x="4282" y="2587"/>
              <a:chExt cx="9607" cy="7687"/>
            </a:xfrm>
          </p:grpSpPr>
          <p:grpSp>
            <p:nvGrpSpPr>
              <p:cNvPr id="93188" name="组合 39"/>
              <p:cNvGrpSpPr/>
              <p:nvPr/>
            </p:nvGrpSpPr>
            <p:grpSpPr bwMode="auto">
              <a:xfrm>
                <a:off x="4282" y="2587"/>
                <a:ext cx="9607" cy="7687"/>
                <a:chOff x="1907704" y="908720"/>
                <a:chExt cx="6100365" cy="4882029"/>
              </a:xfrm>
            </p:grpSpPr>
            <p:grpSp>
              <p:nvGrpSpPr>
                <p:cNvPr id="93189" name="组合 31"/>
                <p:cNvGrpSpPr/>
                <p:nvPr/>
              </p:nvGrpSpPr>
              <p:grpSpPr bwMode="auto">
                <a:xfrm>
                  <a:off x="2267744" y="1427290"/>
                  <a:ext cx="5127082" cy="4255732"/>
                  <a:chOff x="2267744" y="1427290"/>
                  <a:chExt cx="5127082" cy="4255732"/>
                </a:xfrm>
              </p:grpSpPr>
              <p:cxnSp>
                <p:nvCxnSpPr>
                  <p:cNvPr id="93190" name="直接连接符 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1485038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1" name="直接连接符 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1902590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2" name="直接连接符 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2291565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3" name="直接连接符 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2709118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4" name="直接连接符 1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3140959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5" name="直接连接符 1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3990352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6" name="直接连接符 1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4407905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7" name="直接连接符 1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4796879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8" name="直接连接符 1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82330" y="5214432"/>
                    <a:ext cx="5113004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199" name="直接连接符 1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68043" y="5646273"/>
                    <a:ext cx="5113005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0" name="直接连接符 1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296616" y="147074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1" name="直接连接符 1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742675" y="1485038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2" name="直接连接符 2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133175" y="1492976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3" name="直接连接符 2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579233" y="1507265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4" name="直接连接符 22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3995130" y="1456460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5" name="直接连接符 23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441189" y="147074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6" name="直接连接符 25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277747" y="1492976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7" name="直接连接符 26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682534" y="1427882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8" name="直接连接符 27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084144" y="1442171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09" name="直接连接符 28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473057" y="145010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10" name="直接连接符 2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919115" y="1464399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93211" name="直接连接符 3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352475" y="1485038"/>
                    <a:ext cx="0" cy="4175524"/>
                  </a:xfrm>
                  <a:prstGeom prst="line">
                    <a:avLst/>
                  </a:prstGeom>
                  <a:noFill/>
                  <a:ln w="25400">
                    <a:solidFill>
                      <a:srgbClr val="595959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93212" name="直接箭头连接符 238"/>
                <p:cNvCxnSpPr>
                  <a:cxnSpLocks noChangeShapeType="1"/>
                </p:cNvCxnSpPr>
                <p:nvPr/>
              </p:nvCxnSpPr>
              <p:spPr bwMode="auto">
                <a:xfrm>
                  <a:off x="1907704" y="3558502"/>
                  <a:ext cx="5904260" cy="0"/>
                </a:xfrm>
                <a:prstGeom prst="straightConnector1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3213" name="直接箭头连接符 240"/>
                <p:cNvCxnSpPr>
                  <a:cxnSpLocks noChangeShapeType="1"/>
                </p:cNvCxnSpPr>
                <p:nvPr/>
              </p:nvCxnSpPr>
              <p:spPr bwMode="auto">
                <a:xfrm flipV="1">
                  <a:off x="4845518" y="1110230"/>
                  <a:ext cx="0" cy="4680519"/>
                </a:xfrm>
                <a:prstGeom prst="straightConnector1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sp>
              <p:nvSpPr>
                <p:cNvPr id="93214" name="TextBox 241"/>
                <p:cNvSpPr txBox="1">
                  <a:spLocks noChangeArrowheads="1"/>
                </p:cNvSpPr>
                <p:nvPr/>
              </p:nvSpPr>
              <p:spPr bwMode="auto">
                <a:xfrm>
                  <a:off x="7668344" y="3471094"/>
                  <a:ext cx="339725" cy="518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x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3215" name="TextBox 242"/>
                <p:cNvSpPr txBox="1">
                  <a:spLocks noChangeArrowheads="1"/>
                </p:cNvSpPr>
                <p:nvPr/>
              </p:nvSpPr>
              <p:spPr bwMode="auto">
                <a:xfrm>
                  <a:off x="4499992" y="908720"/>
                  <a:ext cx="322263" cy="5186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y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93216" name="文本框 36"/>
              <p:cNvSpPr txBox="1">
                <a:spLocks noChangeArrowheads="1"/>
              </p:cNvSpPr>
              <p:nvPr/>
            </p:nvSpPr>
            <p:spPr bwMode="auto">
              <a:xfrm>
                <a:off x="8109" y="6699"/>
                <a:ext cx="724" cy="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 dirty="0">
                    <a:solidFill>
                      <a:srgbClr val="0000FF"/>
                    </a:solidFill>
                    <a:latin typeface="Times New Roman" panose="02020603050405020304" pitchFamily="18" charset="0"/>
                    <a:sym typeface="宋体" panose="02010600030101010101" pitchFamily="2" charset="-122"/>
                  </a:rPr>
                  <a:t>O</a:t>
                </a:r>
                <a:endParaRPr lang="en-US" altLang="zh-CN" sz="2100" b="1" i="1" dirty="0">
                  <a:solidFill>
                    <a:srgbClr val="0000FF"/>
                  </a:solidFill>
                  <a:latin typeface="Times New Roman" panose="02020603050405020304" pitchFamily="18" charset="0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93217" name="直接连接符 2"/>
            <p:cNvCxnSpPr>
              <a:cxnSpLocks noChangeShapeType="1"/>
            </p:cNvCxnSpPr>
            <p:nvPr/>
          </p:nvCxnSpPr>
          <p:spPr bwMode="auto">
            <a:xfrm flipV="1">
              <a:off x="6633" y="5627"/>
              <a:ext cx="1815" cy="124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218" name="直接连接符 3"/>
            <p:cNvCxnSpPr>
              <a:cxnSpLocks noChangeShapeType="1"/>
            </p:cNvCxnSpPr>
            <p:nvPr/>
          </p:nvCxnSpPr>
          <p:spPr bwMode="auto">
            <a:xfrm flipV="1">
              <a:off x="6633" y="4992"/>
              <a:ext cx="640" cy="188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3219" name="直接连接符 4"/>
            <p:cNvCxnSpPr>
              <a:cxnSpLocks noChangeShapeType="1"/>
            </p:cNvCxnSpPr>
            <p:nvPr/>
          </p:nvCxnSpPr>
          <p:spPr bwMode="auto">
            <a:xfrm flipH="1" flipV="1">
              <a:off x="7273" y="4992"/>
              <a:ext cx="1175" cy="63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220" name="文本框 5"/>
            <p:cNvSpPr txBox="1">
              <a:spLocks noChangeArrowheads="1"/>
            </p:cNvSpPr>
            <p:nvPr/>
          </p:nvSpPr>
          <p:spPr bwMode="auto">
            <a:xfrm>
              <a:off x="6754" y="4412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93221" name="文本框 6"/>
            <p:cNvSpPr txBox="1">
              <a:spLocks noChangeArrowheads="1"/>
            </p:cNvSpPr>
            <p:nvPr/>
          </p:nvSpPr>
          <p:spPr bwMode="auto">
            <a:xfrm>
              <a:off x="8448" y="5539"/>
              <a:ext cx="711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954588" y="4186238"/>
            <a:ext cx="40267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B'</a:t>
            </a:r>
            <a:endParaRPr lang="en-US" altLang="zh-CN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5327650" y="2939560"/>
            <a:ext cx="517525" cy="14811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604561" y="3234052"/>
            <a:ext cx="3792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P 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73609" y="1987557"/>
            <a:ext cx="261369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轴的对称点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轴于点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就是所求的点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3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4" name="文本框 53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5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6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TextBox 2"/>
          <p:cNvSpPr txBox="1">
            <a:spLocks noChangeArrowheads="1"/>
          </p:cNvSpPr>
          <p:nvPr/>
        </p:nvSpPr>
        <p:spPr bwMode="auto">
          <a:xfrm>
            <a:off x="265447" y="959058"/>
            <a:ext cx="867790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图，荆州古城河在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处直角转弯，河宽相同，从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处，须经两座桥：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′,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EE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（桥宽不计），设护城河以及两座桥都是东西、南北方向的，怎样架桥可使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ADD ′E ′EB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的路程最短？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4210" name="组合 60"/>
          <p:cNvGrpSpPr/>
          <p:nvPr/>
        </p:nvGrpSpPr>
        <p:grpSpPr bwMode="auto">
          <a:xfrm>
            <a:off x="3294063" y="2130425"/>
            <a:ext cx="2832100" cy="2776538"/>
            <a:chOff x="395536" y="2276872"/>
            <a:chExt cx="3774226" cy="3701667"/>
          </a:xfrm>
        </p:grpSpPr>
        <p:sp>
          <p:nvSpPr>
            <p:cNvPr id="94211" name="TextBox 51"/>
            <p:cNvSpPr txBox="1">
              <a:spLocks noChangeArrowheads="1"/>
            </p:cNvSpPr>
            <p:nvPr/>
          </p:nvSpPr>
          <p:spPr bwMode="auto">
            <a:xfrm>
              <a:off x="3419872" y="2276872"/>
              <a:ext cx="446939" cy="490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4212" name="组合 59"/>
            <p:cNvGrpSpPr/>
            <p:nvPr/>
          </p:nvGrpSpPr>
          <p:grpSpPr bwMode="auto">
            <a:xfrm>
              <a:off x="395536" y="2636912"/>
              <a:ext cx="3774226" cy="3341627"/>
              <a:chOff x="725766" y="2636912"/>
              <a:chExt cx="3774226" cy="3341627"/>
            </a:xfrm>
          </p:grpSpPr>
          <p:grpSp>
            <p:nvGrpSpPr>
              <p:cNvPr id="94213" name="组合 49"/>
              <p:cNvGrpSpPr/>
              <p:nvPr/>
            </p:nvGrpSpPr>
            <p:grpSpPr bwMode="auto">
              <a:xfrm>
                <a:off x="1085806" y="2636912"/>
                <a:ext cx="3414186" cy="3096344"/>
                <a:chOff x="1085806" y="2636912"/>
                <a:chExt cx="3414186" cy="3096344"/>
              </a:xfrm>
            </p:grpSpPr>
            <p:grpSp>
              <p:nvGrpSpPr>
                <p:cNvPr id="94214" name="组合 36"/>
                <p:cNvGrpSpPr/>
                <p:nvPr/>
              </p:nvGrpSpPr>
              <p:grpSpPr bwMode="auto">
                <a:xfrm>
                  <a:off x="1763688" y="3356992"/>
                  <a:ext cx="2736304" cy="2376264"/>
                  <a:chOff x="1979712" y="3356992"/>
                  <a:chExt cx="2736304" cy="2376264"/>
                </a:xfrm>
              </p:grpSpPr>
              <p:grpSp>
                <p:nvGrpSpPr>
                  <p:cNvPr id="94215" name="组合 10"/>
                  <p:cNvGrpSpPr/>
                  <p:nvPr/>
                </p:nvGrpSpPr>
                <p:grpSpPr bwMode="auto">
                  <a:xfrm>
                    <a:off x="1979712" y="3356992"/>
                    <a:ext cx="2736304" cy="2376264"/>
                    <a:chOff x="1979712" y="3356992"/>
                    <a:chExt cx="2736304" cy="2376264"/>
                  </a:xfrm>
                </p:grpSpPr>
                <p:cxnSp>
                  <p:nvCxnSpPr>
                    <p:cNvPr id="94216" name="直接连接符 6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736304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17" name="直接连接符 9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3762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18" name="组合 11"/>
                  <p:cNvGrpSpPr/>
                  <p:nvPr/>
                </p:nvGrpSpPr>
                <p:grpSpPr bwMode="auto">
                  <a:xfrm>
                    <a:off x="2426274" y="3717594"/>
                    <a:ext cx="2232248" cy="2015662"/>
                    <a:chOff x="1979712" y="3356992"/>
                    <a:chExt cx="2232248" cy="2015662"/>
                  </a:xfrm>
                </p:grpSpPr>
                <p:cxnSp>
                  <p:nvCxnSpPr>
                    <p:cNvPr id="94219" name="直接连接符 1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232248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0" name="直接连接符 13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01566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1" name="组合 20"/>
                  <p:cNvGrpSpPr/>
                  <p:nvPr/>
                </p:nvGrpSpPr>
                <p:grpSpPr bwMode="auto">
                  <a:xfrm>
                    <a:off x="2146626" y="3509392"/>
                    <a:ext cx="2497382" cy="2223864"/>
                    <a:chOff x="1979712" y="3356992"/>
                    <a:chExt cx="2497382" cy="2223864"/>
                  </a:xfrm>
                </p:grpSpPr>
                <p:cxnSp>
                  <p:nvCxnSpPr>
                    <p:cNvPr id="94222" name="直接连接符 21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497382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3" name="直接连接符 22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22386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4" name="组合 23"/>
                  <p:cNvGrpSpPr/>
                  <p:nvPr/>
                </p:nvGrpSpPr>
                <p:grpSpPr bwMode="auto">
                  <a:xfrm>
                    <a:off x="2284512" y="3602044"/>
                    <a:ext cx="2359496" cy="2131212"/>
                    <a:chOff x="1979712" y="3356992"/>
                    <a:chExt cx="2359496" cy="2131212"/>
                  </a:xfrm>
                </p:grpSpPr>
                <p:cxnSp>
                  <p:nvCxnSpPr>
                    <p:cNvPr id="94225" name="直接连接符 24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359496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6" name="直接连接符 25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13121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  <p:grpSp>
                <p:nvGrpSpPr>
                  <p:cNvPr id="94227" name="组合 26"/>
                  <p:cNvGrpSpPr/>
                  <p:nvPr/>
                </p:nvGrpSpPr>
                <p:grpSpPr bwMode="auto">
                  <a:xfrm>
                    <a:off x="2051720" y="3443514"/>
                    <a:ext cx="2592288" cy="2289742"/>
                    <a:chOff x="1979712" y="3356992"/>
                    <a:chExt cx="2592288" cy="2289742"/>
                  </a:xfrm>
                </p:grpSpPr>
                <p:cxnSp>
                  <p:nvCxnSpPr>
                    <p:cNvPr id="94228" name="直接连接符 27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2592288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  <p:cxnSp>
                  <p:nvCxnSpPr>
                    <p:cNvPr id="94229" name="直接连接符 28"/>
                    <p:cNvCxnSpPr>
                      <a:cxnSpLocks noChangeShapeType="1"/>
                    </p:cNvCxnSpPr>
                    <p:nvPr/>
                  </p:nvCxnSpPr>
                  <p:spPr bwMode="auto">
                    <a:xfrm>
                      <a:off x="1979712" y="3356992"/>
                      <a:ext cx="0" cy="2289742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prstDash val="sysDash"/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</p:cxnSp>
              </p:grpSp>
            </p:grpSp>
            <p:cxnSp>
              <p:nvCxnSpPr>
                <p:cNvPr id="39" name="直接连接符 38"/>
                <p:cNvCxnSpPr/>
                <p:nvPr/>
              </p:nvCxnSpPr>
              <p:spPr bwMode="auto">
                <a:xfrm>
                  <a:off x="3346991" y="3358377"/>
                  <a:ext cx="0" cy="359796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3" name="直接连接符 42"/>
                <p:cNvCxnSpPr/>
                <p:nvPr/>
              </p:nvCxnSpPr>
              <p:spPr bwMode="auto">
                <a:xfrm flipV="1">
                  <a:off x="3346991" y="2636668"/>
                  <a:ext cx="476010" cy="721709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5" name="直接连接符 44"/>
                <p:cNvCxnSpPr/>
                <p:nvPr/>
              </p:nvCxnSpPr>
              <p:spPr bwMode="auto">
                <a:xfrm flipH="1">
                  <a:off x="2196106" y="3718173"/>
                  <a:ext cx="1150885" cy="1439184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7" name="直接连接符 46"/>
                <p:cNvCxnSpPr/>
                <p:nvPr/>
              </p:nvCxnSpPr>
              <p:spPr bwMode="auto">
                <a:xfrm flipH="1">
                  <a:off x="1762409" y="5157357"/>
                  <a:ext cx="433697" cy="0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" name="直接连接符 48"/>
                <p:cNvCxnSpPr/>
                <p:nvPr/>
              </p:nvCxnSpPr>
              <p:spPr bwMode="auto">
                <a:xfrm flipH="1">
                  <a:off x="1085418" y="5157357"/>
                  <a:ext cx="676991" cy="431755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chemeClr val="accent6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94235" name="TextBox 52"/>
              <p:cNvSpPr txBox="1">
                <a:spLocks noChangeArrowheads="1"/>
              </p:cNvSpPr>
              <p:nvPr/>
            </p:nvSpPr>
            <p:spPr bwMode="auto">
              <a:xfrm>
                <a:off x="3059832" y="2967335"/>
                <a:ext cx="46386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6" name="TextBox 53"/>
              <p:cNvSpPr txBox="1">
                <a:spLocks noChangeArrowheads="1"/>
              </p:cNvSpPr>
              <p:nvPr/>
            </p:nvSpPr>
            <p:spPr bwMode="auto">
              <a:xfrm>
                <a:off x="3203848" y="3658387"/>
                <a:ext cx="625546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 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7" name="TextBox 54"/>
              <p:cNvSpPr txBox="1">
                <a:spLocks noChangeArrowheads="1"/>
              </p:cNvSpPr>
              <p:nvPr/>
            </p:nvSpPr>
            <p:spPr bwMode="auto">
              <a:xfrm>
                <a:off x="1475656" y="296733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8" name="TextBox 55"/>
              <p:cNvSpPr txBox="1">
                <a:spLocks noChangeArrowheads="1"/>
              </p:cNvSpPr>
              <p:nvPr/>
            </p:nvSpPr>
            <p:spPr bwMode="auto">
              <a:xfrm>
                <a:off x="2205786" y="3658976"/>
                <a:ext cx="532434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39" name="TextBox 56"/>
              <p:cNvSpPr txBox="1">
                <a:spLocks noChangeArrowheads="1"/>
              </p:cNvSpPr>
              <p:nvPr/>
            </p:nvSpPr>
            <p:spPr bwMode="auto">
              <a:xfrm>
                <a:off x="1403648" y="476753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40" name="TextBox 57"/>
              <p:cNvSpPr txBox="1">
                <a:spLocks noChangeArrowheads="1"/>
              </p:cNvSpPr>
              <p:nvPr/>
            </p:nvSpPr>
            <p:spPr bwMode="auto">
              <a:xfrm>
                <a:off x="2195736" y="5013176"/>
                <a:ext cx="532434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E′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4241" name="TextBox 58"/>
              <p:cNvSpPr txBox="1">
                <a:spLocks noChangeArrowheads="1"/>
              </p:cNvSpPr>
              <p:nvPr/>
            </p:nvSpPr>
            <p:spPr bwMode="auto">
              <a:xfrm>
                <a:off x="725766" y="5487615"/>
                <a:ext cx="446939" cy="4909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37" name="椭圆 136"/>
          <p:cNvSpPr/>
          <p:nvPr/>
        </p:nvSpPr>
        <p:spPr bwMode="auto">
          <a:xfrm>
            <a:off x="5562600" y="2335213"/>
            <a:ext cx="107950" cy="107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/>
          </a:p>
        </p:txBody>
      </p:sp>
      <p:sp>
        <p:nvSpPr>
          <p:cNvPr id="138" name="椭圆 137"/>
          <p:cNvSpPr/>
          <p:nvPr/>
        </p:nvSpPr>
        <p:spPr bwMode="auto">
          <a:xfrm>
            <a:off x="3511550" y="4551363"/>
            <a:ext cx="106363" cy="1079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/>
          </a:p>
        </p:txBody>
      </p:sp>
      <p:grpSp>
        <p:nvGrpSpPr>
          <p:cNvPr id="94249" name="组合 6"/>
          <p:cNvGrpSpPr/>
          <p:nvPr/>
        </p:nvGrpSpPr>
        <p:grpSpPr bwMode="auto">
          <a:xfrm>
            <a:off x="3332163" y="430213"/>
            <a:ext cx="2479675" cy="522287"/>
            <a:chOff x="5060" y="905"/>
            <a:chExt cx="3904" cy="822"/>
          </a:xfrm>
        </p:grpSpPr>
        <p:grpSp>
          <p:nvGrpSpPr>
            <p:cNvPr id="9425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4256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5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7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8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426829" y="883744"/>
            <a:ext cx="719172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且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河宽，作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BG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，且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BG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河宽，连接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GF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与河岸相交于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E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′.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′,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即为桥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63381" y="1959286"/>
            <a:ext cx="6211887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理由：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由作图法可知，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//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AF=DD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则四边形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AFD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为平行四边形，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于是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FD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′,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同理，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GE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由两点之间线段最短可知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GF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最小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" name="组合 43"/>
          <p:cNvGrpSpPr/>
          <p:nvPr/>
        </p:nvGrpSpPr>
        <p:grpSpPr bwMode="auto">
          <a:xfrm>
            <a:off x="4943475" y="828675"/>
            <a:ext cx="3775075" cy="3702050"/>
            <a:chOff x="4686206" y="2276872"/>
            <a:chExt cx="3774226" cy="3702757"/>
          </a:xfrm>
        </p:grpSpPr>
        <p:grpSp>
          <p:nvGrpSpPr>
            <p:cNvPr id="95241" name="组合 39"/>
            <p:cNvGrpSpPr/>
            <p:nvPr/>
          </p:nvGrpSpPr>
          <p:grpSpPr bwMode="auto">
            <a:xfrm>
              <a:off x="4686206" y="2276872"/>
              <a:ext cx="3774226" cy="3702757"/>
              <a:chOff x="4326166" y="2276872"/>
              <a:chExt cx="3774226" cy="3702757"/>
            </a:xfrm>
          </p:grpSpPr>
          <p:grpSp>
            <p:nvGrpSpPr>
              <p:cNvPr id="95242" name="组合 1"/>
              <p:cNvGrpSpPr/>
              <p:nvPr/>
            </p:nvGrpSpPr>
            <p:grpSpPr bwMode="auto">
              <a:xfrm>
                <a:off x="4326166" y="2276872"/>
                <a:ext cx="3774226" cy="3672408"/>
                <a:chOff x="395536" y="2276872"/>
                <a:chExt cx="3774226" cy="3672408"/>
              </a:xfrm>
            </p:grpSpPr>
            <p:sp>
              <p:nvSpPr>
                <p:cNvPr id="95243" name="TextBox 2"/>
                <p:cNvSpPr txBox="1">
                  <a:spLocks noChangeArrowheads="1"/>
                </p:cNvSpPr>
                <p:nvPr/>
              </p:nvSpPr>
              <p:spPr bwMode="auto">
                <a:xfrm>
                  <a:off x="3419872" y="2276872"/>
                  <a:ext cx="407484" cy="4616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2400" b="1" i="1">
                      <a:latin typeface="Times New Roman" panose="02020603050405020304" pitchFamily="18" charset="0"/>
                    </a:rPr>
                    <a:t>A</a:t>
                  </a:r>
                  <a:endParaRPr lang="en-US" altLang="zh-CN" sz="2400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95244" name="组合 59"/>
                <p:cNvGrpSpPr/>
                <p:nvPr/>
              </p:nvGrpSpPr>
              <p:grpSpPr bwMode="auto">
                <a:xfrm>
                  <a:off x="395536" y="2967335"/>
                  <a:ext cx="3774226" cy="2981945"/>
                  <a:chOff x="725766" y="2967335"/>
                  <a:chExt cx="3774226" cy="2981945"/>
                </a:xfrm>
              </p:grpSpPr>
              <p:grpSp>
                <p:nvGrpSpPr>
                  <p:cNvPr id="95245" name="组合 36"/>
                  <p:cNvGrpSpPr/>
                  <p:nvPr/>
                </p:nvGrpSpPr>
                <p:grpSpPr bwMode="auto">
                  <a:xfrm>
                    <a:off x="1763688" y="3356992"/>
                    <a:ext cx="2736304" cy="2376264"/>
                    <a:chOff x="1979712" y="3356992"/>
                    <a:chExt cx="2736304" cy="2376264"/>
                  </a:xfrm>
                </p:grpSpPr>
                <p:grpSp>
                  <p:nvGrpSpPr>
                    <p:cNvPr id="95246" name="组合 10"/>
                    <p:cNvGrpSpPr/>
                    <p:nvPr/>
                  </p:nvGrpSpPr>
                  <p:grpSpPr bwMode="auto">
                    <a:xfrm>
                      <a:off x="1979712" y="3356992"/>
                      <a:ext cx="2736304" cy="2376264"/>
                      <a:chOff x="1979712" y="3356992"/>
                      <a:chExt cx="2736304" cy="2376264"/>
                    </a:xfrm>
                  </p:grpSpPr>
                  <p:cxnSp>
                    <p:nvCxnSpPr>
                      <p:cNvPr id="95247" name="直接连接符 24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736304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48" name="直接连接符 25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376264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49" name="组合 11"/>
                    <p:cNvGrpSpPr/>
                    <p:nvPr/>
                  </p:nvGrpSpPr>
                  <p:grpSpPr bwMode="auto">
                    <a:xfrm>
                      <a:off x="2426274" y="3717594"/>
                      <a:ext cx="2232248" cy="2015662"/>
                      <a:chOff x="1979712" y="3356992"/>
                      <a:chExt cx="2232248" cy="2015662"/>
                    </a:xfrm>
                  </p:grpSpPr>
                  <p:cxnSp>
                    <p:nvCxnSpPr>
                      <p:cNvPr id="95250" name="直接连接符 1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232248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1" name="直接连接符 23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01566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2" name="组合 114"/>
                    <p:cNvGrpSpPr/>
                    <p:nvPr/>
                  </p:nvGrpSpPr>
                  <p:grpSpPr bwMode="auto">
                    <a:xfrm>
                      <a:off x="2146626" y="3509392"/>
                      <a:ext cx="2497382" cy="2223864"/>
                      <a:chOff x="1979712" y="3356992"/>
                      <a:chExt cx="2497382" cy="2223864"/>
                    </a:xfrm>
                  </p:grpSpPr>
                  <p:cxnSp>
                    <p:nvCxnSpPr>
                      <p:cNvPr id="95253" name="直接连接符 21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497382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4" name="直接连接符 2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223864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5" name="组合 23"/>
                    <p:cNvGrpSpPr/>
                    <p:nvPr/>
                  </p:nvGrpSpPr>
                  <p:grpSpPr bwMode="auto">
                    <a:xfrm>
                      <a:off x="2284512" y="3602044"/>
                      <a:ext cx="2359496" cy="2131212"/>
                      <a:chOff x="1979712" y="3356992"/>
                      <a:chExt cx="2359496" cy="2131212"/>
                    </a:xfrm>
                  </p:grpSpPr>
                  <p:cxnSp>
                    <p:nvCxnSpPr>
                      <p:cNvPr id="95256" name="直接连接符 18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359496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57" name="直接连接符 19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13121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  <p:grpSp>
                  <p:nvGrpSpPr>
                    <p:cNvPr id="95258" name="组合 26"/>
                    <p:cNvGrpSpPr/>
                    <p:nvPr/>
                  </p:nvGrpSpPr>
                  <p:grpSpPr bwMode="auto">
                    <a:xfrm>
                      <a:off x="2051720" y="3443514"/>
                      <a:ext cx="2592288" cy="2289742"/>
                      <a:chOff x="1979712" y="3356992"/>
                      <a:chExt cx="2592288" cy="2289742"/>
                    </a:xfrm>
                  </p:grpSpPr>
                  <p:cxnSp>
                    <p:nvCxnSpPr>
                      <p:cNvPr id="95259" name="直接连接符 16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2592288" cy="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95260" name="直接连接符 17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1979712" y="3356992"/>
                        <a:ext cx="0" cy="2289742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chemeClr val="tx1"/>
                        </a:solidFill>
                        <a:prstDash val="sysDash"/>
                        <a:rou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</p:grpSp>
              <p:sp>
                <p:nvSpPr>
                  <p:cNvPr id="95261" name="TextBox 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203848" y="3658387"/>
                    <a:ext cx="57099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D 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2" name="TextBox 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475656" y="2967335"/>
                    <a:ext cx="407484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3" name="Text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205786" y="3658976"/>
                    <a:ext cx="49404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C′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4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331640" y="4437112"/>
                    <a:ext cx="38985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E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5" name="Text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95736" y="4581128"/>
                    <a:ext cx="476412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E′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266" name="Text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5766" y="5487615"/>
                    <a:ext cx="389850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altLang="zh-CN" sz="2400" b="1" i="1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4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cxnSp>
            <p:nvCxnSpPr>
              <p:cNvPr id="95267" name="直接连接符 26"/>
              <p:cNvCxnSpPr>
                <a:cxnSpLocks noChangeShapeType="1"/>
              </p:cNvCxnSpPr>
              <p:nvPr/>
            </p:nvCxnSpPr>
            <p:spPr bwMode="auto">
              <a:xfrm>
                <a:off x="7452320" y="2635788"/>
                <a:ext cx="0" cy="3600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68" name="直接连接符 27"/>
              <p:cNvCxnSpPr>
                <a:cxnSpLocks noChangeShapeType="1"/>
              </p:cNvCxnSpPr>
              <p:nvPr/>
            </p:nvCxnSpPr>
            <p:spPr bwMode="auto">
              <a:xfrm flipH="1">
                <a:off x="4686988" y="5574726"/>
                <a:ext cx="43204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5269" name="TextBox 28"/>
              <p:cNvSpPr txBox="1">
                <a:spLocks noChangeArrowheads="1"/>
              </p:cNvSpPr>
              <p:nvPr/>
            </p:nvSpPr>
            <p:spPr bwMode="auto">
              <a:xfrm>
                <a:off x="7493952" y="2853416"/>
                <a:ext cx="3722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</a:rPr>
                  <a:t>F</a:t>
                </a:r>
                <a:endParaRPr lang="en-US" altLang="zh-CN" sz="24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95270" name="TextBox 29"/>
              <p:cNvSpPr txBox="1">
                <a:spLocks noChangeArrowheads="1"/>
              </p:cNvSpPr>
              <p:nvPr/>
            </p:nvSpPr>
            <p:spPr bwMode="auto">
              <a:xfrm>
                <a:off x="4974604" y="5517964"/>
                <a:ext cx="42351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Times New Roman" panose="02020603050405020304" pitchFamily="18" charset="0"/>
                  </a:rPr>
                  <a:t>G</a:t>
                </a:r>
                <a:endParaRPr lang="en-US" altLang="zh-CN" sz="24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5271" name="直接连接符 30"/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5796136" y="3717032"/>
                <a:ext cx="1008112" cy="109492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2" name="直接连接符 31"/>
              <p:cNvCxnSpPr>
                <a:cxnSpLocks noChangeShapeType="1"/>
                <a:stCxn id="95265" idx="1"/>
              </p:cNvCxnSpPr>
              <p:nvPr/>
            </p:nvCxnSpPr>
            <p:spPr bwMode="auto">
              <a:xfrm flipH="1">
                <a:off x="5364088" y="4782638"/>
                <a:ext cx="432048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0" name="椭圆 39"/>
              <p:cNvSpPr/>
              <p:nvPr/>
            </p:nvSpPr>
            <p:spPr bwMode="auto">
              <a:xfrm>
                <a:off x="7379829" y="2594433"/>
                <a:ext cx="144431" cy="142902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i="1"/>
              </a:p>
            </p:txBody>
          </p:sp>
          <p:sp>
            <p:nvSpPr>
              <p:cNvPr id="43" name="椭圆 42"/>
              <p:cNvSpPr/>
              <p:nvPr/>
            </p:nvSpPr>
            <p:spPr bwMode="auto">
              <a:xfrm>
                <a:off x="4643595" y="5517579"/>
                <a:ext cx="144431" cy="144490"/>
              </a:xfrm>
              <a:prstGeom prst="ellipse">
                <a:avLst/>
              </a:prstGeom>
              <a:solidFill>
                <a:schemeClr val="accent6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i="1"/>
              </a:p>
            </p:txBody>
          </p:sp>
          <p:cxnSp>
            <p:nvCxnSpPr>
              <p:cNvPr id="95275" name="直接连接符 34"/>
              <p:cNvCxnSpPr>
                <a:cxnSpLocks noChangeShapeType="1"/>
                <a:stCxn id="95265" idx="1"/>
              </p:cNvCxnSpPr>
              <p:nvPr/>
            </p:nvCxnSpPr>
            <p:spPr bwMode="auto">
              <a:xfrm>
                <a:off x="6787896" y="3356430"/>
                <a:ext cx="0" cy="36004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6" name="直接连接符 35"/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4673036" y="4782638"/>
                <a:ext cx="720080" cy="792088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7" name="直接连接符 36"/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6775782" y="2665940"/>
                <a:ext cx="647510" cy="69105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8" name="直接连接符 37"/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5118151" y="4797554"/>
                <a:ext cx="720563" cy="79217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5279" name="直接连接符 38"/>
              <p:cNvCxnSpPr>
                <a:cxnSpLocks noChangeShapeType="1"/>
                <a:stCxn id="95265" idx="1"/>
              </p:cNvCxnSpPr>
              <p:nvPr/>
            </p:nvCxnSpPr>
            <p:spPr bwMode="auto">
              <a:xfrm flipV="1">
                <a:off x="6817980" y="3040475"/>
                <a:ext cx="647554" cy="69057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5280" name="TextBox 42"/>
            <p:cNvSpPr txBox="1">
              <a:spLocks noChangeArrowheads="1"/>
            </p:cNvSpPr>
            <p:nvPr/>
          </p:nvSpPr>
          <p:spPr bwMode="auto">
            <a:xfrm>
              <a:off x="6876256" y="2852936"/>
              <a:ext cx="48442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D </a:t>
              </a:r>
              <a:endParaRPr lang="en-US" altLang="zh-CN" sz="2400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5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6" name="文本框 55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7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8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文本框 1"/>
          <p:cNvSpPr txBox="1">
            <a:spLocks noChangeArrowheads="1"/>
          </p:cNvSpPr>
          <p:nvPr/>
        </p:nvSpPr>
        <p:spPr bwMode="auto">
          <a:xfrm>
            <a:off x="101870" y="921127"/>
            <a:ext cx="88325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+mn-lt"/>
                <a:ea typeface="楷体" panose="02010609060101010101" pitchFamily="49" charset="-122"/>
              </a:rPr>
              <a:t>（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1）如图①，在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直线一侧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两点，在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上找一点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三点组成的三角形的周长最短，找出此点并说明理由．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（2）如图②，在∠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内部有一点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，是否在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上分别存在点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，使得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三点组成的三角形的周长最短，找出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两点，并说明理由．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（3）如图③，在∠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内部有两点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，是否在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上分别存在点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，使得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，四点组成的四边形的周长最短，找出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000" b="1" i="1" dirty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000" b="1" dirty="0">
                <a:latin typeface="+mn-lt"/>
                <a:ea typeface="楷体" panose="02010609060101010101" pitchFamily="49" charset="-122"/>
              </a:rPr>
              <a:t>两点，并说明理由．</a:t>
            </a:r>
            <a:endParaRPr lang="zh-CN" altLang="en-US" sz="20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96258" name="组合 38"/>
          <p:cNvGrpSpPr/>
          <p:nvPr/>
        </p:nvGrpSpPr>
        <p:grpSpPr bwMode="auto">
          <a:xfrm>
            <a:off x="1370013" y="3459163"/>
            <a:ext cx="1784350" cy="1203325"/>
            <a:chOff x="478" y="7346"/>
            <a:chExt cx="3745" cy="2525"/>
          </a:xfrm>
        </p:grpSpPr>
        <p:grpSp>
          <p:nvGrpSpPr>
            <p:cNvPr id="96259" name="组合 15"/>
            <p:cNvGrpSpPr/>
            <p:nvPr/>
          </p:nvGrpSpPr>
          <p:grpSpPr bwMode="auto">
            <a:xfrm>
              <a:off x="478" y="7844"/>
              <a:ext cx="3745" cy="2027"/>
              <a:chOff x="478" y="7844"/>
              <a:chExt cx="3745" cy="2027"/>
            </a:xfrm>
          </p:grpSpPr>
          <p:cxnSp>
            <p:nvCxnSpPr>
              <p:cNvPr id="96260" name="直接连接符 4"/>
              <p:cNvCxnSpPr>
                <a:cxnSpLocks noChangeShapeType="1"/>
              </p:cNvCxnSpPr>
              <p:nvPr/>
            </p:nvCxnSpPr>
            <p:spPr bwMode="auto">
              <a:xfrm>
                <a:off x="621" y="9172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6261" name="文本框 11"/>
              <p:cNvSpPr txBox="1">
                <a:spLocks noChangeArrowheads="1"/>
              </p:cNvSpPr>
              <p:nvPr/>
            </p:nvSpPr>
            <p:spPr bwMode="auto">
              <a:xfrm>
                <a:off x="478" y="9088"/>
                <a:ext cx="731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黑体" panose="02010609060101010101" pitchFamily="2" charset="-122"/>
                  </a:rPr>
                  <a:t>A</a:t>
                </a:r>
                <a:endParaRPr lang="zh-CN" altLang="en-US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6262" name="文本框 12"/>
              <p:cNvSpPr txBox="1">
                <a:spLocks noChangeArrowheads="1"/>
              </p:cNvSpPr>
              <p:nvPr/>
            </p:nvSpPr>
            <p:spPr bwMode="auto">
              <a:xfrm>
                <a:off x="3519" y="9098"/>
                <a:ext cx="704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黑体" panose="02010609060101010101" pitchFamily="2" charset="-122"/>
                  </a:rPr>
                  <a:t>B</a:t>
                </a:r>
                <a:endParaRPr lang="zh-CN" altLang="en-US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6263" name="流程图: 联系 13"/>
              <p:cNvSpPr>
                <a:spLocks noChangeArrowheads="1"/>
              </p:cNvSpPr>
              <p:nvPr/>
            </p:nvSpPr>
            <p:spPr bwMode="auto">
              <a:xfrm>
                <a:off x="1155" y="8486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 b="1" i="1">
                  <a:latin typeface="+mn-lt"/>
                </a:endParaRPr>
              </a:p>
            </p:txBody>
          </p:sp>
          <p:sp>
            <p:nvSpPr>
              <p:cNvPr id="96264" name="流程图: 联系 14"/>
              <p:cNvSpPr>
                <a:spLocks noChangeArrowheads="1"/>
              </p:cNvSpPr>
              <p:nvPr/>
            </p:nvSpPr>
            <p:spPr bwMode="auto">
              <a:xfrm>
                <a:off x="2905" y="7844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 b="1" i="1">
                  <a:latin typeface="+mn-lt"/>
                </a:endParaRPr>
              </a:p>
            </p:txBody>
          </p:sp>
        </p:grpSp>
        <p:sp>
          <p:nvSpPr>
            <p:cNvPr id="96265" name="文本框 16"/>
            <p:cNvSpPr txBox="1">
              <a:spLocks noChangeArrowheads="1"/>
            </p:cNvSpPr>
            <p:nvPr/>
          </p:nvSpPr>
          <p:spPr bwMode="auto">
            <a:xfrm>
              <a:off x="558" y="8076"/>
              <a:ext cx="598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66" name="文本框 17"/>
            <p:cNvSpPr txBox="1">
              <a:spLocks noChangeArrowheads="1"/>
            </p:cNvSpPr>
            <p:nvPr/>
          </p:nvSpPr>
          <p:spPr bwMode="auto">
            <a:xfrm>
              <a:off x="2268" y="7346"/>
              <a:ext cx="574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D  </a:t>
              </a:r>
              <a:endParaRPr lang="en-US" altLang="zh-CN" b="1" i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96267" name="组合 23"/>
          <p:cNvGrpSpPr/>
          <p:nvPr/>
        </p:nvGrpSpPr>
        <p:grpSpPr bwMode="auto">
          <a:xfrm>
            <a:off x="3532188" y="3309939"/>
            <a:ext cx="2057400" cy="1315879"/>
            <a:chOff x="5014" y="7030"/>
            <a:chExt cx="4323" cy="2763"/>
          </a:xfrm>
        </p:grpSpPr>
        <p:grpSp>
          <p:nvGrpSpPr>
            <p:cNvPr id="96268" name="组合 7"/>
            <p:cNvGrpSpPr/>
            <p:nvPr/>
          </p:nvGrpSpPr>
          <p:grpSpPr bwMode="auto">
            <a:xfrm>
              <a:off x="5568" y="7242"/>
              <a:ext cx="3220" cy="2127"/>
              <a:chOff x="4668" y="7328"/>
              <a:chExt cx="3220" cy="2127"/>
            </a:xfrm>
          </p:grpSpPr>
          <p:cxnSp>
            <p:nvCxnSpPr>
              <p:cNvPr id="96269" name="直接连接符 5"/>
              <p:cNvCxnSpPr>
                <a:cxnSpLocks noChangeShapeType="1"/>
              </p:cNvCxnSpPr>
              <p:nvPr/>
            </p:nvCxnSpPr>
            <p:spPr bwMode="auto">
              <a:xfrm>
                <a:off x="4668" y="9429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270" name="直接连接符 6"/>
              <p:cNvCxnSpPr>
                <a:cxnSpLocks noChangeShapeType="1"/>
              </p:cNvCxnSpPr>
              <p:nvPr/>
            </p:nvCxnSpPr>
            <p:spPr bwMode="auto">
              <a:xfrm flipV="1">
                <a:off x="4668" y="7328"/>
                <a:ext cx="2419" cy="210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271" name="流程图: 联系 18"/>
            <p:cNvSpPr>
              <a:spLocks noChangeArrowheads="1"/>
            </p:cNvSpPr>
            <p:nvPr/>
          </p:nvSpPr>
          <p:spPr bwMode="auto">
            <a:xfrm>
              <a:off x="7563" y="8605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72" name="文本框 19"/>
            <p:cNvSpPr txBox="1">
              <a:spLocks noChangeArrowheads="1"/>
            </p:cNvSpPr>
            <p:nvPr/>
          </p:nvSpPr>
          <p:spPr bwMode="auto">
            <a:xfrm>
              <a:off x="7682" y="8185"/>
              <a:ext cx="467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P  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73" name="文本框 20"/>
            <p:cNvSpPr txBox="1">
              <a:spLocks noChangeArrowheads="1"/>
            </p:cNvSpPr>
            <p:nvPr/>
          </p:nvSpPr>
          <p:spPr bwMode="auto">
            <a:xfrm>
              <a:off x="5014" y="9017"/>
              <a:ext cx="88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O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74" name="文本框 21"/>
            <p:cNvSpPr txBox="1">
              <a:spLocks noChangeArrowheads="1"/>
            </p:cNvSpPr>
            <p:nvPr/>
          </p:nvSpPr>
          <p:spPr bwMode="auto">
            <a:xfrm>
              <a:off x="7061" y="7030"/>
              <a:ext cx="833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75" name="文本框 22"/>
            <p:cNvSpPr txBox="1">
              <a:spLocks noChangeArrowheads="1"/>
            </p:cNvSpPr>
            <p:nvPr/>
          </p:nvSpPr>
          <p:spPr bwMode="auto">
            <a:xfrm>
              <a:off x="8698" y="8875"/>
              <a:ext cx="639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 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96276" name="组合 24"/>
          <p:cNvGrpSpPr/>
          <p:nvPr/>
        </p:nvGrpSpPr>
        <p:grpSpPr bwMode="auto">
          <a:xfrm>
            <a:off x="5878513" y="3122613"/>
            <a:ext cx="2057400" cy="1552415"/>
            <a:chOff x="5014" y="6532"/>
            <a:chExt cx="4323" cy="3261"/>
          </a:xfrm>
        </p:grpSpPr>
        <p:grpSp>
          <p:nvGrpSpPr>
            <p:cNvPr id="96277" name="组合 25"/>
            <p:cNvGrpSpPr/>
            <p:nvPr/>
          </p:nvGrpSpPr>
          <p:grpSpPr bwMode="auto">
            <a:xfrm>
              <a:off x="5568" y="6770"/>
              <a:ext cx="3220" cy="2599"/>
              <a:chOff x="4668" y="6856"/>
              <a:chExt cx="3220" cy="2599"/>
            </a:xfrm>
          </p:grpSpPr>
          <p:cxnSp>
            <p:nvCxnSpPr>
              <p:cNvPr id="96278" name="直接连接符 26"/>
              <p:cNvCxnSpPr>
                <a:cxnSpLocks noChangeShapeType="1"/>
              </p:cNvCxnSpPr>
              <p:nvPr/>
            </p:nvCxnSpPr>
            <p:spPr bwMode="auto">
              <a:xfrm>
                <a:off x="4668" y="9429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6279" name="直接连接符 27"/>
              <p:cNvCxnSpPr>
                <a:cxnSpLocks noChangeShapeType="1"/>
              </p:cNvCxnSpPr>
              <p:nvPr/>
            </p:nvCxnSpPr>
            <p:spPr bwMode="auto">
              <a:xfrm flipV="1">
                <a:off x="4668" y="6856"/>
                <a:ext cx="2103" cy="257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6280" name="流程图: 联系 28"/>
            <p:cNvSpPr>
              <a:spLocks noChangeArrowheads="1"/>
            </p:cNvSpPr>
            <p:nvPr/>
          </p:nvSpPr>
          <p:spPr bwMode="auto">
            <a:xfrm>
              <a:off x="7961" y="8620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81" name="文本框 29"/>
            <p:cNvSpPr txBox="1">
              <a:spLocks noChangeArrowheads="1"/>
            </p:cNvSpPr>
            <p:nvPr/>
          </p:nvSpPr>
          <p:spPr bwMode="auto">
            <a:xfrm>
              <a:off x="8092" y="8382"/>
              <a:ext cx="70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N   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82" name="文本框 30"/>
            <p:cNvSpPr txBox="1">
              <a:spLocks noChangeArrowheads="1"/>
            </p:cNvSpPr>
            <p:nvPr/>
          </p:nvSpPr>
          <p:spPr bwMode="auto">
            <a:xfrm>
              <a:off x="5014" y="9017"/>
              <a:ext cx="887" cy="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O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83" name="文本框 31"/>
            <p:cNvSpPr txBox="1">
              <a:spLocks noChangeArrowheads="1"/>
            </p:cNvSpPr>
            <p:nvPr/>
          </p:nvSpPr>
          <p:spPr bwMode="auto">
            <a:xfrm>
              <a:off x="6784" y="6532"/>
              <a:ext cx="788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A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84" name="文本框 32"/>
            <p:cNvSpPr txBox="1">
              <a:spLocks noChangeArrowheads="1"/>
            </p:cNvSpPr>
            <p:nvPr/>
          </p:nvSpPr>
          <p:spPr bwMode="auto">
            <a:xfrm>
              <a:off x="8698" y="8875"/>
              <a:ext cx="639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B 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6285" name="流程图: 联系 33"/>
            <p:cNvSpPr>
              <a:spLocks noChangeArrowheads="1"/>
            </p:cNvSpPr>
            <p:nvPr/>
          </p:nvSpPr>
          <p:spPr bwMode="auto">
            <a:xfrm>
              <a:off x="7453" y="7843"/>
              <a:ext cx="119" cy="119"/>
            </a:xfrm>
            <a:prstGeom prst="flowChartConnector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 b="1" i="1">
                <a:latin typeface="+mn-lt"/>
              </a:endParaRPr>
            </a:p>
          </p:txBody>
        </p:sp>
        <p:sp>
          <p:nvSpPr>
            <p:cNvPr id="96286" name="文本框 34"/>
            <p:cNvSpPr txBox="1">
              <a:spLocks noChangeArrowheads="1"/>
            </p:cNvSpPr>
            <p:nvPr/>
          </p:nvSpPr>
          <p:spPr bwMode="auto">
            <a:xfrm>
              <a:off x="7509" y="7458"/>
              <a:ext cx="700" cy="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M    </a:t>
              </a:r>
              <a:endParaRPr lang="en-US" altLang="zh-CN" b="1" i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96287" name="文本框 35"/>
          <p:cNvSpPr txBox="1">
            <a:spLocks noChangeArrowheads="1"/>
          </p:cNvSpPr>
          <p:nvPr/>
        </p:nvSpPr>
        <p:spPr bwMode="auto">
          <a:xfrm>
            <a:off x="1931988" y="44608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</a:rPr>
              <a:t>图①</a:t>
            </a:r>
            <a:endParaRPr lang="zh-CN" altLang="en-US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6288" name="文本框 36"/>
          <p:cNvSpPr txBox="1">
            <a:spLocks noChangeArrowheads="1"/>
          </p:cNvSpPr>
          <p:nvPr/>
        </p:nvSpPr>
        <p:spPr bwMode="auto">
          <a:xfrm>
            <a:off x="4208463" y="4473575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</a:rPr>
              <a:t>②</a:t>
            </a:r>
            <a:endParaRPr lang="zh-CN" altLang="en-US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6289" name="文本框 37"/>
          <p:cNvSpPr txBox="1">
            <a:spLocks noChangeArrowheads="1"/>
          </p:cNvSpPr>
          <p:nvPr/>
        </p:nvSpPr>
        <p:spPr bwMode="auto">
          <a:xfrm>
            <a:off x="6611938" y="4532313"/>
            <a:ext cx="6397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</a:rPr>
              <a:t>③</a:t>
            </a:r>
            <a:endParaRPr lang="zh-CN" altLang="en-US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6290" name="文本框 39"/>
          <p:cNvSpPr txBox="1">
            <a:spLocks noChangeArrowheads="1"/>
          </p:cNvSpPr>
          <p:nvPr/>
        </p:nvSpPr>
        <p:spPr bwMode="auto">
          <a:xfrm>
            <a:off x="1931988" y="4460875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图①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6291" name="文本框 40"/>
          <p:cNvSpPr txBox="1">
            <a:spLocks noChangeArrowheads="1"/>
          </p:cNvSpPr>
          <p:nvPr/>
        </p:nvSpPr>
        <p:spPr bwMode="auto">
          <a:xfrm>
            <a:off x="4208463" y="4473575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图②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6292" name="文本框 41"/>
          <p:cNvSpPr txBox="1">
            <a:spLocks noChangeArrowheads="1"/>
          </p:cNvSpPr>
          <p:nvPr/>
        </p:nvSpPr>
        <p:spPr bwMode="auto">
          <a:xfrm>
            <a:off x="6611938" y="4532313"/>
            <a:ext cx="649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图③</a:t>
            </a:r>
            <a:endParaRPr lang="zh-CN" altLang="en-US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96298" name="组合 2"/>
          <p:cNvGrpSpPr/>
          <p:nvPr/>
        </p:nvGrpSpPr>
        <p:grpSpPr bwMode="auto">
          <a:xfrm>
            <a:off x="3332956" y="448760"/>
            <a:ext cx="2478088" cy="522287"/>
            <a:chOff x="5060" y="905"/>
            <a:chExt cx="3904" cy="822"/>
          </a:xfrm>
        </p:grpSpPr>
        <p:grpSp>
          <p:nvGrpSpPr>
            <p:cNvPr id="96299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96305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57" name="文本框 56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8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59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286" name="组合 4"/>
          <p:cNvGrpSpPr/>
          <p:nvPr/>
        </p:nvGrpSpPr>
        <p:grpSpPr bwMode="auto">
          <a:xfrm>
            <a:off x="3419475" y="327025"/>
            <a:ext cx="2924789" cy="2301557"/>
            <a:chOff x="5790" y="1245"/>
            <a:chExt cx="4608" cy="3625"/>
          </a:xfrm>
        </p:grpSpPr>
        <p:grpSp>
          <p:nvGrpSpPr>
            <p:cNvPr id="97287" name="组合 1"/>
            <p:cNvGrpSpPr/>
            <p:nvPr/>
          </p:nvGrpSpPr>
          <p:grpSpPr bwMode="auto">
            <a:xfrm>
              <a:off x="5790" y="1743"/>
              <a:ext cx="3654" cy="1980"/>
              <a:chOff x="478" y="7844"/>
              <a:chExt cx="3655" cy="1982"/>
            </a:xfrm>
          </p:grpSpPr>
          <p:cxnSp>
            <p:nvCxnSpPr>
              <p:cNvPr id="97288" name="直接连接符 2"/>
              <p:cNvCxnSpPr>
                <a:cxnSpLocks noChangeShapeType="1"/>
              </p:cNvCxnSpPr>
              <p:nvPr/>
            </p:nvCxnSpPr>
            <p:spPr bwMode="auto">
              <a:xfrm>
                <a:off x="621" y="9172"/>
                <a:ext cx="3220" cy="2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289" name="文本框 3"/>
              <p:cNvSpPr txBox="1">
                <a:spLocks noChangeArrowheads="1"/>
              </p:cNvSpPr>
              <p:nvPr/>
            </p:nvSpPr>
            <p:spPr bwMode="auto">
              <a:xfrm>
                <a:off x="478" y="9088"/>
                <a:ext cx="614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A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290" name="文本框 8"/>
              <p:cNvSpPr txBox="1">
                <a:spLocks noChangeArrowheads="1"/>
              </p:cNvSpPr>
              <p:nvPr/>
            </p:nvSpPr>
            <p:spPr bwMode="auto">
              <a:xfrm>
                <a:off x="3519" y="9098"/>
                <a:ext cx="614" cy="7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B</a:t>
                </a:r>
                <a:endParaRPr lang="zh-CN" altLang="en-US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291" name="流程图: 联系 9"/>
              <p:cNvSpPr>
                <a:spLocks noChangeArrowheads="1"/>
              </p:cNvSpPr>
              <p:nvPr/>
            </p:nvSpPr>
            <p:spPr bwMode="auto">
              <a:xfrm>
                <a:off x="1155" y="8486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292" name="流程图: 联系 10"/>
              <p:cNvSpPr>
                <a:spLocks noChangeArrowheads="1"/>
              </p:cNvSpPr>
              <p:nvPr/>
            </p:nvSpPr>
            <p:spPr bwMode="auto">
              <a:xfrm>
                <a:off x="2905" y="7844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97293" name="文本框 16"/>
            <p:cNvSpPr txBox="1">
              <a:spLocks noChangeArrowheads="1"/>
            </p:cNvSpPr>
            <p:nvPr/>
          </p:nvSpPr>
          <p:spPr bwMode="auto">
            <a:xfrm>
              <a:off x="5870" y="1702"/>
              <a:ext cx="598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C </a:t>
              </a:r>
              <a:endParaRPr lang="en-US" altLang="zh-CN" sz="2400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7294" name="文本框 17"/>
            <p:cNvSpPr txBox="1">
              <a:spLocks noChangeArrowheads="1"/>
            </p:cNvSpPr>
            <p:nvPr/>
          </p:nvSpPr>
          <p:spPr bwMode="auto">
            <a:xfrm>
              <a:off x="7579" y="1245"/>
              <a:ext cx="57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D  </a:t>
              </a:r>
              <a:endParaRPr lang="en-US" altLang="zh-CN" sz="2400" b="1" i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97295" name="文本框 13"/>
            <p:cNvSpPr txBox="1">
              <a:spLocks noChangeArrowheads="1"/>
            </p:cNvSpPr>
            <p:nvPr/>
          </p:nvSpPr>
          <p:spPr bwMode="auto">
            <a:xfrm>
              <a:off x="9480" y="4143"/>
              <a:ext cx="918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M'  </a:t>
              </a:r>
              <a:endPara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97296" name="组合 14"/>
            <p:cNvGrpSpPr/>
            <p:nvPr/>
          </p:nvGrpSpPr>
          <p:grpSpPr bwMode="auto">
            <a:xfrm>
              <a:off x="6233" y="1760"/>
              <a:ext cx="2085" cy="2932"/>
              <a:chOff x="6233" y="1760"/>
              <a:chExt cx="2085" cy="2932"/>
            </a:xfrm>
          </p:grpSpPr>
          <p:cxnSp>
            <p:nvCxnSpPr>
              <p:cNvPr id="97297" name="直接连接符 15"/>
              <p:cNvCxnSpPr>
                <a:cxnSpLocks noChangeShapeType="1"/>
              </p:cNvCxnSpPr>
              <p:nvPr/>
            </p:nvCxnSpPr>
            <p:spPr bwMode="auto">
              <a:xfrm>
                <a:off x="6520" y="2360"/>
                <a:ext cx="25" cy="1458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298" name="流程图: 联系 16"/>
              <p:cNvSpPr>
                <a:spLocks noChangeArrowheads="1"/>
              </p:cNvSpPr>
              <p:nvPr/>
            </p:nvSpPr>
            <p:spPr bwMode="auto">
              <a:xfrm>
                <a:off x="6505" y="3740"/>
                <a:ext cx="120" cy="120"/>
              </a:xfrm>
              <a:prstGeom prst="flowChartConnector">
                <a:avLst/>
              </a:prstGeom>
              <a:gradFill rotWithShape="1"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ang="5400000"/>
              </a:gra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cxnSp>
            <p:nvCxnSpPr>
              <p:cNvPr id="97299" name="直接连接符 17"/>
              <p:cNvCxnSpPr>
                <a:cxnSpLocks noChangeShapeType="1"/>
                <a:stCxn id="97292" idx="7"/>
                <a:endCxn id="97298" idx="4"/>
              </p:cNvCxnSpPr>
              <p:nvPr/>
            </p:nvCxnSpPr>
            <p:spPr bwMode="auto">
              <a:xfrm flipH="1">
                <a:off x="6565" y="1760"/>
                <a:ext cx="1753" cy="2100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7300" name="直接连接符 18"/>
              <p:cNvCxnSpPr>
                <a:cxnSpLocks noChangeShapeType="1"/>
                <a:stCxn id="97292" idx="7"/>
                <a:endCxn id="97298" idx="4"/>
              </p:cNvCxnSpPr>
              <p:nvPr/>
            </p:nvCxnSpPr>
            <p:spPr bwMode="auto">
              <a:xfrm>
                <a:off x="6520" y="2360"/>
                <a:ext cx="680" cy="658"/>
              </a:xfrm>
              <a:prstGeom prst="line">
                <a:avLst/>
              </a:prstGeom>
              <a:noFill/>
              <a:ln w="25400">
                <a:solidFill>
                  <a:srgbClr val="EB2A03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7301" name="文本框 20"/>
              <p:cNvSpPr txBox="1">
                <a:spLocks noChangeArrowheads="1"/>
              </p:cNvSpPr>
              <p:nvPr/>
            </p:nvSpPr>
            <p:spPr bwMode="auto">
              <a:xfrm>
                <a:off x="6233" y="3818"/>
                <a:ext cx="967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C' </a:t>
                </a:r>
                <a:endPara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7302" name="文本框 22"/>
              <p:cNvSpPr txBox="1">
                <a:spLocks noChangeArrowheads="1"/>
              </p:cNvSpPr>
              <p:nvPr/>
            </p:nvSpPr>
            <p:spPr bwMode="auto">
              <a:xfrm>
                <a:off x="7095" y="2958"/>
                <a:ext cx="520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solidFill>
                      <a:srgbClr val="FF0000"/>
                    </a:solidFill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P </a:t>
                </a:r>
                <a:endPara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97303" name="文本框 70"/>
              <p:cNvSpPr txBox="1">
                <a:spLocks noChangeArrowheads="1"/>
              </p:cNvSpPr>
              <p:nvPr/>
            </p:nvSpPr>
            <p:spPr bwMode="auto">
              <a:xfrm>
                <a:off x="6818" y="3965"/>
                <a:ext cx="1261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图①</a:t>
                </a:r>
                <a:endParaRPr lang="zh-CN" altLang="en-US" sz="2400" b="1" dirty="0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97304" name="组合 24"/>
          <p:cNvGrpSpPr/>
          <p:nvPr/>
        </p:nvGrpSpPr>
        <p:grpSpPr bwMode="auto">
          <a:xfrm>
            <a:off x="1022350" y="2193925"/>
            <a:ext cx="2745423" cy="2788920"/>
            <a:chOff x="1510" y="5210"/>
            <a:chExt cx="4325" cy="4392"/>
          </a:xfrm>
        </p:grpSpPr>
        <p:grpSp>
          <p:nvGrpSpPr>
            <p:cNvPr id="97305" name="组合 23"/>
            <p:cNvGrpSpPr/>
            <p:nvPr/>
          </p:nvGrpSpPr>
          <p:grpSpPr bwMode="auto">
            <a:xfrm>
              <a:off x="1510" y="5335"/>
              <a:ext cx="4325" cy="2715"/>
              <a:chOff x="5014" y="7030"/>
              <a:chExt cx="4323" cy="2714"/>
            </a:xfrm>
          </p:grpSpPr>
          <p:grpSp>
            <p:nvGrpSpPr>
              <p:cNvPr id="97306" name="组合 7"/>
              <p:cNvGrpSpPr/>
              <p:nvPr/>
            </p:nvGrpSpPr>
            <p:grpSpPr bwMode="auto">
              <a:xfrm>
                <a:off x="5568" y="7242"/>
                <a:ext cx="3220" cy="2127"/>
                <a:chOff x="4668" y="7328"/>
                <a:chExt cx="3220" cy="2127"/>
              </a:xfrm>
            </p:grpSpPr>
            <p:cxnSp>
              <p:nvCxnSpPr>
                <p:cNvPr id="97307" name="直接连接符 5"/>
                <p:cNvCxnSpPr>
                  <a:cxnSpLocks noChangeShapeType="1"/>
                  <a:stCxn id="97292" idx="7"/>
                  <a:endCxn id="97298" idx="4"/>
                </p:cNvCxnSpPr>
                <p:nvPr/>
              </p:nvCxnSpPr>
              <p:spPr bwMode="auto">
                <a:xfrm>
                  <a:off x="4668" y="9429"/>
                  <a:ext cx="3220" cy="2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7308" name="直接连接符 6"/>
                <p:cNvCxnSpPr>
                  <a:cxnSpLocks noChangeShapeType="1"/>
                  <a:stCxn id="97292" idx="7"/>
                  <a:endCxn id="97298" idx="4"/>
                </p:cNvCxnSpPr>
                <p:nvPr/>
              </p:nvCxnSpPr>
              <p:spPr bwMode="auto">
                <a:xfrm flipV="1">
                  <a:off x="4668" y="7328"/>
                  <a:ext cx="2419" cy="2101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7309" name="流程图: 联系 18"/>
              <p:cNvSpPr>
                <a:spLocks noChangeArrowheads="1"/>
              </p:cNvSpPr>
              <p:nvPr/>
            </p:nvSpPr>
            <p:spPr bwMode="auto">
              <a:xfrm>
                <a:off x="7563" y="8605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10" name="文本框 19"/>
              <p:cNvSpPr txBox="1">
                <a:spLocks noChangeArrowheads="1"/>
              </p:cNvSpPr>
              <p:nvPr/>
            </p:nvSpPr>
            <p:spPr bwMode="auto">
              <a:xfrm>
                <a:off x="8057" y="7885"/>
                <a:ext cx="467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P  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11" name="文本框 20"/>
              <p:cNvSpPr txBox="1">
                <a:spLocks noChangeArrowheads="1"/>
              </p:cNvSpPr>
              <p:nvPr/>
            </p:nvSpPr>
            <p:spPr bwMode="auto">
              <a:xfrm>
                <a:off x="5014" y="9017"/>
                <a:ext cx="788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O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12" name="文本框 21"/>
              <p:cNvSpPr txBox="1">
                <a:spLocks noChangeArrowheads="1"/>
              </p:cNvSpPr>
              <p:nvPr/>
            </p:nvSpPr>
            <p:spPr bwMode="auto">
              <a:xfrm>
                <a:off x="7061" y="7030"/>
                <a:ext cx="736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A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13" name="文本框 22"/>
              <p:cNvSpPr txBox="1">
                <a:spLocks noChangeArrowheads="1"/>
              </p:cNvSpPr>
              <p:nvPr/>
            </p:nvSpPr>
            <p:spPr bwMode="auto">
              <a:xfrm>
                <a:off x="8698" y="8875"/>
                <a:ext cx="639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B 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97314" name="直接连接符 34"/>
            <p:cNvCxnSpPr>
              <a:cxnSpLocks noChangeShapeType="1"/>
              <a:stCxn id="97292" idx="7"/>
              <a:endCxn id="97298" idx="4"/>
            </p:cNvCxnSpPr>
            <p:nvPr/>
          </p:nvCxnSpPr>
          <p:spPr bwMode="auto">
            <a:xfrm>
              <a:off x="3005" y="5740"/>
              <a:ext cx="1055" cy="117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15" name="流程图: 联系 38"/>
            <p:cNvSpPr>
              <a:spLocks noChangeArrowheads="1"/>
            </p:cNvSpPr>
            <p:nvPr/>
          </p:nvSpPr>
          <p:spPr bwMode="auto">
            <a:xfrm>
              <a:off x="2905" y="5675"/>
              <a:ext cx="120" cy="118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97316" name="流程图: 联系 47"/>
            <p:cNvSpPr>
              <a:spLocks noChangeArrowheads="1"/>
            </p:cNvSpPr>
            <p:nvPr/>
          </p:nvSpPr>
          <p:spPr bwMode="auto">
            <a:xfrm>
              <a:off x="4058" y="8575"/>
              <a:ext cx="120" cy="120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17" name="直接连接符 61"/>
            <p:cNvCxnSpPr>
              <a:cxnSpLocks noChangeShapeType="1"/>
              <a:stCxn id="97292" idx="7"/>
              <a:endCxn id="97298" idx="4"/>
            </p:cNvCxnSpPr>
            <p:nvPr/>
          </p:nvCxnSpPr>
          <p:spPr bwMode="auto">
            <a:xfrm flipH="1">
              <a:off x="4118" y="6975"/>
              <a:ext cx="0" cy="160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18" name="文本框 62"/>
            <p:cNvSpPr txBox="1">
              <a:spLocks noChangeArrowheads="1"/>
            </p:cNvSpPr>
            <p:nvPr/>
          </p:nvSpPr>
          <p:spPr bwMode="auto">
            <a:xfrm>
              <a:off x="2305" y="5210"/>
              <a:ext cx="72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P'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7319" name="文本框 70"/>
            <p:cNvSpPr txBox="1">
              <a:spLocks noChangeArrowheads="1"/>
            </p:cNvSpPr>
            <p:nvPr/>
          </p:nvSpPr>
          <p:spPr bwMode="auto">
            <a:xfrm>
              <a:off x="4058" y="8575"/>
              <a:ext cx="964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P''  </a:t>
              </a:r>
              <a:endPara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cxnSp>
          <p:nvCxnSpPr>
            <p:cNvPr id="97320" name="直接连接符 71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2968" y="5715"/>
              <a:ext cx="1150" cy="298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1" name="直接连接符 72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3330" y="6578"/>
              <a:ext cx="730" cy="39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2" name="直接连接符 73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V="1">
              <a:off x="3685" y="6950"/>
              <a:ext cx="493" cy="71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23" name="直接连接符 74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H="1" flipV="1">
              <a:off x="3248" y="6533"/>
              <a:ext cx="437" cy="113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24" name="文本框 75"/>
            <p:cNvSpPr txBox="1">
              <a:spLocks noChangeArrowheads="1"/>
            </p:cNvSpPr>
            <p:nvPr/>
          </p:nvSpPr>
          <p:spPr bwMode="auto">
            <a:xfrm>
              <a:off x="2615" y="6238"/>
              <a:ext cx="70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E 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7325" name="文本框 76"/>
            <p:cNvSpPr txBox="1">
              <a:spLocks noChangeArrowheads="1"/>
            </p:cNvSpPr>
            <p:nvPr/>
          </p:nvSpPr>
          <p:spPr bwMode="auto">
            <a:xfrm>
              <a:off x="3140" y="7570"/>
              <a:ext cx="703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F 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7326" name="文本框 71"/>
            <p:cNvSpPr txBox="1">
              <a:spLocks noChangeArrowheads="1"/>
            </p:cNvSpPr>
            <p:nvPr/>
          </p:nvSpPr>
          <p:spPr bwMode="auto">
            <a:xfrm>
              <a:off x="2310" y="8875"/>
              <a:ext cx="126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图②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97327" name="组合 78"/>
          <p:cNvGrpSpPr/>
          <p:nvPr/>
        </p:nvGrpSpPr>
        <p:grpSpPr bwMode="auto">
          <a:xfrm>
            <a:off x="5557838" y="1944688"/>
            <a:ext cx="2745422" cy="2911130"/>
            <a:chOff x="8925" y="4448"/>
            <a:chExt cx="4325" cy="4584"/>
          </a:xfrm>
        </p:grpSpPr>
        <p:grpSp>
          <p:nvGrpSpPr>
            <p:cNvPr id="97328" name="组合 24"/>
            <p:cNvGrpSpPr/>
            <p:nvPr/>
          </p:nvGrpSpPr>
          <p:grpSpPr bwMode="auto">
            <a:xfrm>
              <a:off x="8925" y="4448"/>
              <a:ext cx="4325" cy="3212"/>
              <a:chOff x="5014" y="6532"/>
              <a:chExt cx="4323" cy="3212"/>
            </a:xfrm>
          </p:grpSpPr>
          <p:grpSp>
            <p:nvGrpSpPr>
              <p:cNvPr id="97329" name="组合 25"/>
              <p:cNvGrpSpPr/>
              <p:nvPr/>
            </p:nvGrpSpPr>
            <p:grpSpPr bwMode="auto">
              <a:xfrm>
                <a:off x="5568" y="6770"/>
                <a:ext cx="3220" cy="2599"/>
                <a:chOff x="4668" y="6856"/>
                <a:chExt cx="3220" cy="2599"/>
              </a:xfrm>
            </p:grpSpPr>
            <p:cxnSp>
              <p:nvCxnSpPr>
                <p:cNvPr id="97330" name="直接连接符 26"/>
                <p:cNvCxnSpPr>
                  <a:cxnSpLocks noChangeShapeType="1"/>
                  <a:stCxn id="97292" idx="7"/>
                  <a:endCxn id="97316" idx="4"/>
                </p:cNvCxnSpPr>
                <p:nvPr/>
              </p:nvCxnSpPr>
              <p:spPr bwMode="auto">
                <a:xfrm>
                  <a:off x="4668" y="9429"/>
                  <a:ext cx="3220" cy="2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97331" name="直接连接符 27"/>
                <p:cNvCxnSpPr>
                  <a:cxnSpLocks noChangeShapeType="1"/>
                  <a:stCxn id="97292" idx="7"/>
                  <a:endCxn id="97316" idx="4"/>
                </p:cNvCxnSpPr>
                <p:nvPr/>
              </p:nvCxnSpPr>
              <p:spPr bwMode="auto">
                <a:xfrm flipV="1">
                  <a:off x="4668" y="6856"/>
                  <a:ext cx="2103" cy="2573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7332" name="流程图: 联系 28"/>
              <p:cNvSpPr>
                <a:spLocks noChangeArrowheads="1"/>
              </p:cNvSpPr>
              <p:nvPr/>
            </p:nvSpPr>
            <p:spPr bwMode="auto">
              <a:xfrm>
                <a:off x="7961" y="8620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33" name="文本框 29"/>
              <p:cNvSpPr txBox="1">
                <a:spLocks noChangeArrowheads="1"/>
              </p:cNvSpPr>
              <p:nvPr/>
            </p:nvSpPr>
            <p:spPr bwMode="auto">
              <a:xfrm>
                <a:off x="8092" y="8382"/>
                <a:ext cx="700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N   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34" name="文本框 30"/>
              <p:cNvSpPr txBox="1">
                <a:spLocks noChangeArrowheads="1"/>
              </p:cNvSpPr>
              <p:nvPr/>
            </p:nvSpPr>
            <p:spPr bwMode="auto">
              <a:xfrm>
                <a:off x="5014" y="9017"/>
                <a:ext cx="788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O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35" name="文本框 31"/>
              <p:cNvSpPr txBox="1">
                <a:spLocks noChangeArrowheads="1"/>
              </p:cNvSpPr>
              <p:nvPr/>
            </p:nvSpPr>
            <p:spPr bwMode="auto">
              <a:xfrm>
                <a:off x="6784" y="6532"/>
                <a:ext cx="788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A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36" name="文本框 32"/>
              <p:cNvSpPr txBox="1">
                <a:spLocks noChangeArrowheads="1"/>
              </p:cNvSpPr>
              <p:nvPr/>
            </p:nvSpPr>
            <p:spPr bwMode="auto">
              <a:xfrm>
                <a:off x="8698" y="8875"/>
                <a:ext cx="639" cy="7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B 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97337" name="流程图: 联系 33"/>
              <p:cNvSpPr>
                <a:spLocks noChangeArrowheads="1"/>
              </p:cNvSpPr>
              <p:nvPr/>
            </p:nvSpPr>
            <p:spPr bwMode="auto">
              <a:xfrm>
                <a:off x="7453" y="7843"/>
                <a:ext cx="119" cy="119"/>
              </a:xfrm>
              <a:prstGeom prst="flowChartConnector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97338" name="文本框 34"/>
              <p:cNvSpPr txBox="1">
                <a:spLocks noChangeArrowheads="1"/>
              </p:cNvSpPr>
              <p:nvPr/>
            </p:nvSpPr>
            <p:spPr bwMode="auto">
              <a:xfrm>
                <a:off x="7998" y="7416"/>
                <a:ext cx="700" cy="7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i="1">
                    <a:latin typeface="+mn-lt"/>
                    <a:ea typeface="黑体" panose="02010609060101010101" pitchFamily="2" charset="-122"/>
                    <a:sym typeface="宋体" panose="02010600030101010101" pitchFamily="2" charset="-122"/>
                  </a:rPr>
                  <a:t>M    </a:t>
                </a:r>
                <a:endParaRPr lang="en-US" altLang="zh-CN" sz="2400" b="1" i="1">
                  <a:latin typeface="+mn-lt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97339" name="流程图: 联系 90"/>
            <p:cNvSpPr>
              <a:spLocks noChangeArrowheads="1"/>
            </p:cNvSpPr>
            <p:nvPr/>
          </p:nvSpPr>
          <p:spPr bwMode="auto">
            <a:xfrm>
              <a:off x="10143" y="4863"/>
              <a:ext cx="120" cy="117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40" name="直接连接符 91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263" y="4945"/>
              <a:ext cx="1180" cy="915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1" name="流程图: 联系 92"/>
            <p:cNvSpPr>
              <a:spLocks noChangeArrowheads="1"/>
            </p:cNvSpPr>
            <p:nvPr/>
          </p:nvSpPr>
          <p:spPr bwMode="auto">
            <a:xfrm>
              <a:off x="11910" y="7870"/>
              <a:ext cx="120" cy="118"/>
            </a:xfrm>
            <a:prstGeom prst="flowChartConnector">
              <a:avLst/>
            </a:prstGeom>
            <a:gradFill rotWithShape="1"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/>
            </a:gra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97342" name="直接连接符 93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1935" y="6578"/>
              <a:ext cx="28" cy="1317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3" name="文本框 94"/>
            <p:cNvSpPr txBox="1">
              <a:spLocks noChangeArrowheads="1"/>
            </p:cNvSpPr>
            <p:nvPr/>
          </p:nvSpPr>
          <p:spPr bwMode="auto">
            <a:xfrm>
              <a:off x="11838" y="7990"/>
              <a:ext cx="86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N'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cxnSp>
          <p:nvCxnSpPr>
            <p:cNvPr id="97344" name="直接连接符 95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143" y="4885"/>
              <a:ext cx="1820" cy="3010"/>
            </a:xfrm>
            <a:prstGeom prst="line">
              <a:avLst/>
            </a:prstGeom>
            <a:noFill/>
            <a:ln w="25400">
              <a:solidFill>
                <a:srgbClr val="EB2A03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45" name="文本框 96"/>
            <p:cNvSpPr txBox="1">
              <a:spLocks noChangeArrowheads="1"/>
            </p:cNvSpPr>
            <p:nvPr/>
          </p:nvSpPr>
          <p:spPr bwMode="auto">
            <a:xfrm>
              <a:off x="10098" y="5518"/>
              <a:ext cx="702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E 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7346" name="文本框 97"/>
            <p:cNvSpPr txBox="1">
              <a:spLocks noChangeArrowheads="1"/>
            </p:cNvSpPr>
            <p:nvPr/>
          </p:nvSpPr>
          <p:spPr bwMode="auto">
            <a:xfrm>
              <a:off x="11183" y="7258"/>
              <a:ext cx="485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F    </a:t>
              </a:r>
              <a:endParaRPr lang="en-US" altLang="zh-CN" sz="2400" b="1" i="1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cxnSp>
          <p:nvCxnSpPr>
            <p:cNvPr id="97347" name="直接连接符 98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1388" y="5793"/>
              <a:ext cx="575" cy="85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48" name="直接连接符 99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635" y="5758"/>
              <a:ext cx="875" cy="9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49" name="直接连接符 100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>
              <a:off x="10675" y="5780"/>
              <a:ext cx="948" cy="154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7350" name="直接连接符 101"/>
            <p:cNvCxnSpPr>
              <a:cxnSpLocks noChangeShapeType="1"/>
              <a:stCxn id="97292" idx="7"/>
              <a:endCxn id="97316" idx="4"/>
            </p:cNvCxnSpPr>
            <p:nvPr/>
          </p:nvCxnSpPr>
          <p:spPr bwMode="auto">
            <a:xfrm flipV="1">
              <a:off x="11623" y="6535"/>
              <a:ext cx="340" cy="75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351" name="文本框 72"/>
            <p:cNvSpPr txBox="1">
              <a:spLocks noChangeArrowheads="1"/>
            </p:cNvSpPr>
            <p:nvPr/>
          </p:nvSpPr>
          <p:spPr bwMode="auto">
            <a:xfrm>
              <a:off x="10420" y="8305"/>
              <a:ext cx="126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图③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78" name="组合 2"/>
          <p:cNvGrpSpPr/>
          <p:nvPr/>
        </p:nvGrpSpPr>
        <p:grpSpPr bwMode="auto">
          <a:xfrm>
            <a:off x="0" y="-60304"/>
            <a:ext cx="2006600" cy="483258"/>
            <a:chOff x="263" y="110"/>
            <a:chExt cx="3160" cy="763"/>
          </a:xfrm>
        </p:grpSpPr>
        <p:sp>
          <p:nvSpPr>
            <p:cNvPr id="79" name="文本框 78"/>
            <p:cNvSpPr txBox="1">
              <a:spLocks noChangeArrowheads="1"/>
            </p:cNvSpPr>
            <p:nvPr/>
          </p:nvSpPr>
          <p:spPr bwMode="auto">
            <a:xfrm>
              <a:off x="1027" y="11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0" name="组合 1"/>
            <p:cNvGrpSpPr/>
            <p:nvPr/>
          </p:nvGrpSpPr>
          <p:grpSpPr bwMode="auto">
            <a:xfrm>
              <a:off x="263" y="268"/>
              <a:ext cx="3160" cy="605"/>
              <a:chOff x="248" y="159"/>
              <a:chExt cx="3160" cy="605"/>
            </a:xfrm>
          </p:grpSpPr>
          <p:cxnSp>
            <p:nvCxnSpPr>
              <p:cNvPr id="81" name="直线连接符 19"/>
              <p:cNvCxnSpPr/>
              <p:nvPr/>
            </p:nvCxnSpPr>
            <p:spPr>
              <a:xfrm>
                <a:off x="248" y="764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74838" y="844550"/>
            <a:ext cx="900112" cy="461665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原理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1715359" y="1069975"/>
            <a:ext cx="107950" cy="264795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149721" y="774700"/>
            <a:ext cx="3418132" cy="6463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线段公理和垂线段最短</a:t>
            </a:r>
            <a:endParaRPr lang="en-US" altLang="zh-CN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827213" y="1963738"/>
            <a:ext cx="1379537" cy="830997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最短路径问题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右箭头 32"/>
          <p:cNvSpPr/>
          <p:nvPr/>
        </p:nvSpPr>
        <p:spPr bwMode="auto">
          <a:xfrm>
            <a:off x="2851268" y="987425"/>
            <a:ext cx="217487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419961" y="2035175"/>
            <a:ext cx="1467336" cy="646331"/>
          </a:xfrm>
          <a:prstGeom prst="rect">
            <a:avLst/>
          </a:prstGeom>
          <a:noFill/>
          <a:ln w="25400">
            <a:solidFill>
              <a:schemeClr val="accent2">
                <a:lumMod val="50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解题方法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右箭头 38"/>
          <p:cNvSpPr/>
          <p:nvPr/>
        </p:nvSpPr>
        <p:spPr bwMode="auto">
          <a:xfrm>
            <a:off x="3202109" y="2263775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881555" y="3289300"/>
            <a:ext cx="1268413" cy="830997"/>
          </a:xfrm>
          <a:prstGeom prst="rect">
            <a:avLst/>
          </a:prstGeom>
          <a:noFill/>
          <a:ln w="25400">
            <a:solidFill>
              <a:srgbClr val="0070C0">
                <a:alpha val="54117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造桥选址问题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右箭头 40"/>
          <p:cNvSpPr/>
          <p:nvPr/>
        </p:nvSpPr>
        <p:spPr bwMode="auto">
          <a:xfrm>
            <a:off x="3162300" y="3582988"/>
            <a:ext cx="217488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056306" y="3073480"/>
            <a:ext cx="3481756" cy="12003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关键是将固定线段“桥”平移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1455" y="1927225"/>
            <a:ext cx="1466533" cy="830997"/>
          </a:xfrm>
          <a:prstGeom prst="rect">
            <a:avLst/>
          </a:prstGeom>
          <a:noFill/>
          <a:ln w="25400">
            <a:solidFill>
              <a:schemeClr val="accent5">
                <a:lumMod val="60000"/>
                <a:lumOff val="40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最短路径问题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右箭头 14"/>
          <p:cNvSpPr/>
          <p:nvPr/>
        </p:nvSpPr>
        <p:spPr bwMode="auto">
          <a:xfrm>
            <a:off x="4884366" y="2257425"/>
            <a:ext cx="215900" cy="2174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108936" y="2011363"/>
            <a:ext cx="3240087" cy="6463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轴对称知识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线段公理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368306" y="3350480"/>
            <a:ext cx="1448655" cy="646331"/>
          </a:xfrm>
          <a:prstGeom prst="rect">
            <a:avLst/>
          </a:prstGeom>
          <a:noFill/>
          <a:ln w="25400">
            <a:solidFill>
              <a:schemeClr val="accent2">
                <a:lumMod val="50000"/>
                <a:alpha val="54117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解题方法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右箭头 17"/>
          <p:cNvSpPr/>
          <p:nvPr/>
        </p:nvSpPr>
        <p:spPr bwMode="auto">
          <a:xfrm>
            <a:off x="4851705" y="3565695"/>
            <a:ext cx="214312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" name="组合 1"/>
          <p:cNvGrpSpPr/>
          <p:nvPr/>
        </p:nvGrpSpPr>
        <p:grpSpPr bwMode="auto">
          <a:xfrm>
            <a:off x="0" y="-65833"/>
            <a:ext cx="2006600" cy="477838"/>
            <a:chOff x="227" y="33"/>
            <a:chExt cx="3160" cy="752"/>
          </a:xfrm>
        </p:grpSpPr>
        <p:cxnSp>
          <p:nvCxnSpPr>
            <p:cNvPr id="22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31" grpId="0" bldLvl="0" animBg="1"/>
      <p:bldP spid="33" grpId="0" bldLvl="0" animBg="1"/>
      <p:bldP spid="3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Box 8"/>
          <p:cNvSpPr txBox="1">
            <a:spLocks noChangeArrowheads="1"/>
          </p:cNvSpPr>
          <p:nvPr/>
        </p:nvSpPr>
        <p:spPr bwMode="auto">
          <a:xfrm>
            <a:off x="339393" y="1107099"/>
            <a:ext cx="8488045" cy="98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    “两点的所有连线中，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线段最短</a:t>
            </a:r>
            <a:r>
              <a:rPr lang="zh-CN" altLang="en-US" sz="2100" b="1" dirty="0">
                <a:latin typeface="宋体" panose="02010600030101010101" pitchFamily="2" charset="-122"/>
              </a:rPr>
              <a:t>”“连接直线外一点与直线上各点的所有线段中，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垂线段最短</a:t>
            </a:r>
            <a:r>
              <a:rPr lang="zh-CN" altLang="en-US" sz="2100" b="1" dirty="0">
                <a:latin typeface="宋体" panose="02010600030101010101" pitchFamily="2" charset="-122"/>
              </a:rPr>
              <a:t>”等的问题，我们称之为最短路径问题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    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9"/>
          <p:cNvGrpSpPr/>
          <p:nvPr/>
        </p:nvGrpSpPr>
        <p:grpSpPr bwMode="auto">
          <a:xfrm>
            <a:off x="1871663" y="2189284"/>
            <a:ext cx="1758950" cy="1319213"/>
            <a:chOff x="899592" y="2132856"/>
            <a:chExt cx="2343623" cy="1757424"/>
          </a:xfrm>
        </p:grpSpPr>
        <p:grpSp>
          <p:nvGrpSpPr>
            <p:cNvPr id="61446" name="组合 14"/>
            <p:cNvGrpSpPr/>
            <p:nvPr/>
          </p:nvGrpSpPr>
          <p:grpSpPr bwMode="auto">
            <a:xfrm>
              <a:off x="899592" y="3212976"/>
              <a:ext cx="446851" cy="634913"/>
              <a:chOff x="899592" y="3212976"/>
              <a:chExt cx="446851" cy="634913"/>
            </a:xfrm>
          </p:grpSpPr>
          <p:sp>
            <p:nvSpPr>
              <p:cNvPr id="61447" name="椭圆 12"/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48" name="TextBox 13"/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1449" name="组合 15"/>
            <p:cNvGrpSpPr/>
            <p:nvPr/>
          </p:nvGrpSpPr>
          <p:grpSpPr bwMode="auto">
            <a:xfrm>
              <a:off x="2796364" y="3212976"/>
              <a:ext cx="446851" cy="634913"/>
              <a:chOff x="899592" y="3212976"/>
              <a:chExt cx="446851" cy="634913"/>
            </a:xfrm>
          </p:grpSpPr>
          <p:sp>
            <p:nvSpPr>
              <p:cNvPr id="61450" name="椭圆 16"/>
              <p:cNvSpPr>
                <a:spLocks noChangeArrowheads="1"/>
              </p:cNvSpPr>
              <p:nvPr/>
            </p:nvSpPr>
            <p:spPr bwMode="auto">
              <a:xfrm>
                <a:off x="1043608" y="32129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51" name="TextBox 17"/>
              <p:cNvSpPr txBox="1">
                <a:spLocks noChangeArrowheads="1"/>
              </p:cNvSpPr>
              <p:nvPr/>
            </p:nvSpPr>
            <p:spPr bwMode="auto">
              <a:xfrm>
                <a:off x="899592" y="3356992"/>
                <a:ext cx="446851" cy="490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0" name="任意多边形 19"/>
            <p:cNvSpPr/>
            <p:nvPr/>
          </p:nvSpPr>
          <p:spPr bwMode="auto">
            <a:xfrm>
              <a:off x="1117455" y="2532559"/>
              <a:ext cx="1931163" cy="761339"/>
            </a:xfrm>
            <a:custGeom>
              <a:avLst/>
              <a:gdLst>
                <a:gd name="connsiteX0" fmla="*/ 0 w 1930400"/>
                <a:gd name="connsiteY0" fmla="*/ 762000 h 762000"/>
                <a:gd name="connsiteX1" fmla="*/ 609600 w 1930400"/>
                <a:gd name="connsiteY1" fmla="*/ 7257 h 762000"/>
                <a:gd name="connsiteX2" fmla="*/ 1901371 w 1930400"/>
                <a:gd name="connsiteY2" fmla="*/ 718457 h 762000"/>
                <a:gd name="connsiteX3" fmla="*/ 1901371 w 1930400"/>
                <a:gd name="connsiteY3" fmla="*/ 718457 h 762000"/>
                <a:gd name="connsiteX4" fmla="*/ 1930400 w 1930400"/>
                <a:gd name="connsiteY4" fmla="*/ 732971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400" h="762000">
                  <a:moveTo>
                    <a:pt x="0" y="762000"/>
                  </a:moveTo>
                  <a:cubicBezTo>
                    <a:pt x="146352" y="388257"/>
                    <a:pt x="292705" y="14514"/>
                    <a:pt x="609600" y="7257"/>
                  </a:cubicBezTo>
                  <a:cubicBezTo>
                    <a:pt x="926495" y="0"/>
                    <a:pt x="1901371" y="718457"/>
                    <a:pt x="1901371" y="718457"/>
                  </a:cubicBezTo>
                  <a:lnTo>
                    <a:pt x="1901371" y="718457"/>
                  </a:lnTo>
                  <a:lnTo>
                    <a:pt x="1930400" y="732971"/>
                  </a:lnTo>
                </a:path>
              </a:pathLst>
            </a:custGeom>
            <a:noFill/>
            <a:ln w="25400" cap="flat" cmpd="sng" algn="ctr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1453" name="任意多边形 22"/>
            <p:cNvSpPr>
              <a:spLocks noChangeArrowheads="1"/>
            </p:cNvSpPr>
            <p:nvPr/>
          </p:nvSpPr>
          <p:spPr bwMode="auto">
            <a:xfrm>
              <a:off x="1146629" y="3294743"/>
              <a:ext cx="1843314" cy="333828"/>
            </a:xfrm>
            <a:custGeom>
              <a:avLst/>
              <a:gdLst>
                <a:gd name="T0" fmla="*/ 0 w 1843314"/>
                <a:gd name="T1" fmla="*/ 0 h 333828"/>
                <a:gd name="T2" fmla="*/ 203200 w 1843314"/>
                <a:gd name="T3" fmla="*/ 14514 h 333828"/>
                <a:gd name="T4" fmla="*/ 246742 w 1843314"/>
                <a:gd name="T5" fmla="*/ 29028 h 333828"/>
                <a:gd name="T6" fmla="*/ 275771 w 1843314"/>
                <a:gd name="T7" fmla="*/ 72571 h 333828"/>
                <a:gd name="T8" fmla="*/ 362857 w 1843314"/>
                <a:gd name="T9" fmla="*/ 116114 h 333828"/>
                <a:gd name="T10" fmla="*/ 377371 w 1843314"/>
                <a:gd name="T11" fmla="*/ 159657 h 333828"/>
                <a:gd name="T12" fmla="*/ 464457 w 1843314"/>
                <a:gd name="T13" fmla="*/ 188686 h 333828"/>
                <a:gd name="T14" fmla="*/ 798285 w 1843314"/>
                <a:gd name="T15" fmla="*/ 174171 h 333828"/>
                <a:gd name="T16" fmla="*/ 885371 w 1843314"/>
                <a:gd name="T17" fmla="*/ 145143 h 333828"/>
                <a:gd name="T18" fmla="*/ 928914 w 1843314"/>
                <a:gd name="T19" fmla="*/ 130628 h 333828"/>
                <a:gd name="T20" fmla="*/ 1074057 w 1843314"/>
                <a:gd name="T21" fmla="*/ 232228 h 333828"/>
                <a:gd name="T22" fmla="*/ 1117600 w 1843314"/>
                <a:gd name="T23" fmla="*/ 275771 h 333828"/>
                <a:gd name="T24" fmla="*/ 1248228 w 1843314"/>
                <a:gd name="T25" fmla="*/ 319314 h 333828"/>
                <a:gd name="T26" fmla="*/ 1291771 w 1843314"/>
                <a:gd name="T27" fmla="*/ 333828 h 333828"/>
                <a:gd name="T28" fmla="*/ 1436914 w 1843314"/>
                <a:gd name="T29" fmla="*/ 304800 h 333828"/>
                <a:gd name="T30" fmla="*/ 1480457 w 1843314"/>
                <a:gd name="T31" fmla="*/ 275771 h 333828"/>
                <a:gd name="T32" fmla="*/ 1567542 w 1843314"/>
                <a:gd name="T33" fmla="*/ 246743 h 333828"/>
                <a:gd name="T34" fmla="*/ 1611085 w 1843314"/>
                <a:gd name="T35" fmla="*/ 217714 h 333828"/>
                <a:gd name="T36" fmla="*/ 1654628 w 1843314"/>
                <a:gd name="T37" fmla="*/ 203200 h 333828"/>
                <a:gd name="T38" fmla="*/ 1741714 w 1843314"/>
                <a:gd name="T39" fmla="*/ 145143 h 333828"/>
                <a:gd name="T40" fmla="*/ 1756228 w 1843314"/>
                <a:gd name="T41" fmla="*/ 101600 h 333828"/>
                <a:gd name="T42" fmla="*/ 1843314 w 1843314"/>
                <a:gd name="T43" fmla="*/ 14514 h 333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43314" h="333828">
                  <a:moveTo>
                    <a:pt x="0" y="0"/>
                  </a:moveTo>
                  <a:cubicBezTo>
                    <a:pt x="67733" y="4838"/>
                    <a:pt x="135759" y="6580"/>
                    <a:pt x="203200" y="14514"/>
                  </a:cubicBezTo>
                  <a:cubicBezTo>
                    <a:pt x="218394" y="16302"/>
                    <a:pt x="234795" y="19471"/>
                    <a:pt x="246742" y="29028"/>
                  </a:cubicBezTo>
                  <a:cubicBezTo>
                    <a:pt x="260364" y="39925"/>
                    <a:pt x="263436" y="60236"/>
                    <a:pt x="275771" y="72571"/>
                  </a:cubicBezTo>
                  <a:cubicBezTo>
                    <a:pt x="303908" y="100708"/>
                    <a:pt x="327441" y="104309"/>
                    <a:pt x="362857" y="116114"/>
                  </a:cubicBezTo>
                  <a:cubicBezTo>
                    <a:pt x="367695" y="130628"/>
                    <a:pt x="364921" y="150764"/>
                    <a:pt x="377371" y="159657"/>
                  </a:cubicBezTo>
                  <a:cubicBezTo>
                    <a:pt x="402270" y="177442"/>
                    <a:pt x="464457" y="188686"/>
                    <a:pt x="464457" y="188686"/>
                  </a:cubicBezTo>
                  <a:cubicBezTo>
                    <a:pt x="575733" y="183848"/>
                    <a:pt x="687495" y="185632"/>
                    <a:pt x="798285" y="174171"/>
                  </a:cubicBezTo>
                  <a:cubicBezTo>
                    <a:pt x="828721" y="171022"/>
                    <a:pt x="856342" y="154819"/>
                    <a:pt x="885371" y="145143"/>
                  </a:cubicBezTo>
                  <a:lnTo>
                    <a:pt x="928914" y="130628"/>
                  </a:lnTo>
                  <a:cubicBezTo>
                    <a:pt x="1026797" y="155100"/>
                    <a:pt x="972866" y="131038"/>
                    <a:pt x="1074057" y="232228"/>
                  </a:cubicBezTo>
                  <a:cubicBezTo>
                    <a:pt x="1088571" y="246742"/>
                    <a:pt x="1098127" y="269280"/>
                    <a:pt x="1117600" y="275771"/>
                  </a:cubicBezTo>
                  <a:lnTo>
                    <a:pt x="1248228" y="319314"/>
                  </a:lnTo>
                  <a:lnTo>
                    <a:pt x="1291771" y="333828"/>
                  </a:lnTo>
                  <a:cubicBezTo>
                    <a:pt x="1311416" y="330554"/>
                    <a:pt x="1409358" y="316610"/>
                    <a:pt x="1436914" y="304800"/>
                  </a:cubicBezTo>
                  <a:cubicBezTo>
                    <a:pt x="1452948" y="297928"/>
                    <a:pt x="1464516" y="282856"/>
                    <a:pt x="1480457" y="275771"/>
                  </a:cubicBezTo>
                  <a:cubicBezTo>
                    <a:pt x="1508418" y="263344"/>
                    <a:pt x="1567542" y="246743"/>
                    <a:pt x="1567542" y="246743"/>
                  </a:cubicBezTo>
                  <a:cubicBezTo>
                    <a:pt x="1582056" y="237067"/>
                    <a:pt x="1595483" y="225515"/>
                    <a:pt x="1611085" y="217714"/>
                  </a:cubicBezTo>
                  <a:cubicBezTo>
                    <a:pt x="1624769" y="210872"/>
                    <a:pt x="1641898" y="211687"/>
                    <a:pt x="1654628" y="203200"/>
                  </a:cubicBezTo>
                  <a:cubicBezTo>
                    <a:pt x="1763351" y="130719"/>
                    <a:pt x="1638179" y="179654"/>
                    <a:pt x="1741714" y="145143"/>
                  </a:cubicBezTo>
                  <a:cubicBezTo>
                    <a:pt x="1746552" y="130629"/>
                    <a:pt x="1746835" y="113677"/>
                    <a:pt x="1756228" y="101600"/>
                  </a:cubicBezTo>
                  <a:cubicBezTo>
                    <a:pt x="1781432" y="69195"/>
                    <a:pt x="1843314" y="14514"/>
                    <a:pt x="1843314" y="14514"/>
                  </a:cubicBezTo>
                </a:path>
              </a:pathLst>
            </a:custGeom>
            <a:solidFill>
              <a:schemeClr val="accent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61454" name="直接连接符 24"/>
            <p:cNvCxnSpPr>
              <a:cxnSpLocks noChangeShapeType="1"/>
            </p:cNvCxnSpPr>
            <p:nvPr/>
          </p:nvCxnSpPr>
          <p:spPr bwMode="auto">
            <a:xfrm flipV="1">
              <a:off x="1117601" y="3270470"/>
              <a:ext cx="1966795" cy="97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55" name="矩形 26"/>
            <p:cNvSpPr>
              <a:spLocks noChangeArrowheads="1"/>
            </p:cNvSpPr>
            <p:nvPr/>
          </p:nvSpPr>
          <p:spPr bwMode="auto">
            <a:xfrm>
              <a:off x="1619672" y="2132856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①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456" name="矩形 27"/>
            <p:cNvSpPr>
              <a:spLocks noChangeArrowheads="1"/>
            </p:cNvSpPr>
            <p:nvPr/>
          </p:nvSpPr>
          <p:spPr bwMode="auto">
            <a:xfrm>
              <a:off x="1691680" y="2823319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②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1457" name="矩形 28"/>
            <p:cNvSpPr>
              <a:spLocks noChangeArrowheads="1"/>
            </p:cNvSpPr>
            <p:nvPr/>
          </p:nvSpPr>
          <p:spPr bwMode="auto">
            <a:xfrm>
              <a:off x="1844080" y="3399383"/>
              <a:ext cx="550101" cy="490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</a:rPr>
                <a:t>③</a:t>
              </a:r>
              <a:endPara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68"/>
          <p:cNvGrpSpPr/>
          <p:nvPr/>
        </p:nvGrpSpPr>
        <p:grpSpPr bwMode="auto">
          <a:xfrm>
            <a:off x="4248150" y="2208334"/>
            <a:ext cx="2352675" cy="1447800"/>
            <a:chOff x="5796136" y="4509120"/>
            <a:chExt cx="3136795" cy="1931227"/>
          </a:xfrm>
        </p:grpSpPr>
        <p:grpSp>
          <p:nvGrpSpPr>
            <p:cNvPr id="61459" name="组合 35"/>
            <p:cNvGrpSpPr/>
            <p:nvPr/>
          </p:nvGrpSpPr>
          <p:grpSpPr bwMode="auto">
            <a:xfrm>
              <a:off x="7020272" y="4509120"/>
              <a:ext cx="645969" cy="491067"/>
              <a:chOff x="7020272" y="4509120"/>
              <a:chExt cx="645969" cy="491067"/>
            </a:xfrm>
          </p:grpSpPr>
          <p:sp>
            <p:nvSpPr>
              <p:cNvPr id="61460" name="椭圆 33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61" name="TextBox 34"/>
              <p:cNvSpPr txBox="1">
                <a:spLocks noChangeArrowheads="1"/>
              </p:cNvSpPr>
              <p:nvPr/>
            </p:nvSpPr>
            <p:spPr bwMode="auto">
              <a:xfrm>
                <a:off x="7236166" y="4509120"/>
                <a:ext cx="430075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 dirty="0">
                    <a:latin typeface="Times New Roman" panose="02020603050405020304" pitchFamily="18" charset="0"/>
                    <a:ea typeface="黑体" panose="02010609060101010101" pitchFamily="2" charset="-122"/>
                  </a:rPr>
                  <a:t>P</a:t>
                </a:r>
                <a:endParaRPr lang="zh-CN" altLang="en-US" b="1" i="1" dirty="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61462" name="组合 39"/>
            <p:cNvGrpSpPr/>
            <p:nvPr/>
          </p:nvGrpSpPr>
          <p:grpSpPr bwMode="auto">
            <a:xfrm>
              <a:off x="5868144" y="5949280"/>
              <a:ext cx="3064787" cy="491067"/>
              <a:chOff x="5868144" y="5949280"/>
              <a:chExt cx="3064787" cy="491067"/>
            </a:xfrm>
          </p:grpSpPr>
          <p:cxnSp>
            <p:nvCxnSpPr>
              <p:cNvPr id="61463" name="直接连接符 37"/>
              <p:cNvCxnSpPr>
                <a:cxnSpLocks noChangeShapeType="1"/>
              </p:cNvCxnSpPr>
              <p:nvPr/>
            </p:nvCxnSpPr>
            <p:spPr bwMode="auto">
              <a:xfrm>
                <a:off x="5868144" y="5949280"/>
                <a:ext cx="2664296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1464" name="TextBox 38"/>
              <p:cNvSpPr txBox="1">
                <a:spLocks noChangeArrowheads="1"/>
              </p:cNvSpPr>
              <p:nvPr/>
            </p:nvSpPr>
            <p:spPr bwMode="auto">
              <a:xfrm>
                <a:off x="8604448" y="5949280"/>
                <a:ext cx="328483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1465" name="直接连接符 41"/>
            <p:cNvCxnSpPr>
              <a:cxnSpLocks noChangeShapeType="1"/>
              <a:stCxn id="61460" idx="7"/>
            </p:cNvCxnSpPr>
            <p:nvPr/>
          </p:nvCxnSpPr>
          <p:spPr bwMode="auto">
            <a:xfrm flipH="1">
              <a:off x="6012161" y="4674227"/>
              <a:ext cx="1131036" cy="1275053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466" name="组合 43"/>
            <p:cNvGrpSpPr/>
            <p:nvPr/>
          </p:nvGrpSpPr>
          <p:grpSpPr bwMode="auto">
            <a:xfrm>
              <a:off x="5796136" y="5877272"/>
              <a:ext cx="447007" cy="563075"/>
              <a:chOff x="6876256" y="4653136"/>
              <a:chExt cx="447007" cy="563075"/>
            </a:xfrm>
          </p:grpSpPr>
          <p:sp>
            <p:nvSpPr>
              <p:cNvPr id="61467" name="椭圆 44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68" name="TextBox 45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61469" name="直接连接符 47"/>
            <p:cNvCxnSpPr>
              <a:cxnSpLocks noChangeShapeType="1"/>
              <a:stCxn id="61460" idx="7"/>
            </p:cNvCxnSpPr>
            <p:nvPr/>
          </p:nvCxnSpPr>
          <p:spPr bwMode="auto">
            <a:xfrm flipH="1">
              <a:off x="6615263" y="4674227"/>
              <a:ext cx="482964" cy="1275053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61470" name="组合 49"/>
            <p:cNvGrpSpPr/>
            <p:nvPr/>
          </p:nvGrpSpPr>
          <p:grpSpPr bwMode="auto">
            <a:xfrm>
              <a:off x="6384716" y="5877272"/>
              <a:ext cx="447007" cy="563075"/>
              <a:chOff x="6876256" y="4653136"/>
              <a:chExt cx="447007" cy="563075"/>
            </a:xfrm>
          </p:grpSpPr>
          <p:sp>
            <p:nvSpPr>
              <p:cNvPr id="61471" name="椭圆 50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72" name="TextBox 51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61473" name="直接连接符 56"/>
            <p:cNvCxnSpPr>
              <a:cxnSpLocks noChangeShapeType="1"/>
              <a:stCxn id="61460" idx="7"/>
            </p:cNvCxnSpPr>
            <p:nvPr/>
          </p:nvCxnSpPr>
          <p:spPr bwMode="auto">
            <a:xfrm>
              <a:off x="7107270" y="4725144"/>
              <a:ext cx="0" cy="1224136"/>
            </a:xfrm>
            <a:prstGeom prst="line">
              <a:avLst/>
            </a:prstGeom>
            <a:noFill/>
            <a:ln w="25400">
              <a:solidFill>
                <a:srgbClr val="00206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474" name="矩形 57"/>
            <p:cNvSpPr>
              <a:spLocks noChangeArrowheads="1"/>
            </p:cNvSpPr>
            <p:nvPr/>
          </p:nvSpPr>
          <p:spPr bwMode="auto">
            <a:xfrm>
              <a:off x="7107270" y="5733256"/>
              <a:ext cx="216024" cy="216024"/>
            </a:xfrm>
            <a:prstGeom prst="rect">
              <a:avLst/>
            </a:prstGeom>
            <a:solidFill>
              <a:schemeClr val="accent1"/>
            </a:solidFill>
            <a:ln w="25400">
              <a:solidFill>
                <a:srgbClr val="002060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grpSp>
          <p:nvGrpSpPr>
            <p:cNvPr id="61475" name="组合 58"/>
            <p:cNvGrpSpPr/>
            <p:nvPr/>
          </p:nvGrpSpPr>
          <p:grpSpPr bwMode="auto">
            <a:xfrm>
              <a:off x="6876256" y="5877272"/>
              <a:ext cx="447007" cy="563075"/>
              <a:chOff x="6876256" y="4653136"/>
              <a:chExt cx="447007" cy="563075"/>
            </a:xfrm>
          </p:grpSpPr>
          <p:sp>
            <p:nvSpPr>
              <p:cNvPr id="61476" name="椭圆 59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77" name="TextBox 60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47007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C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cxnSp>
          <p:nvCxnSpPr>
            <p:cNvPr id="63" name="直接连接符 62"/>
            <p:cNvCxnSpPr>
              <a:stCxn id="61460" idx="7"/>
            </p:cNvCxnSpPr>
            <p:nvPr/>
          </p:nvCxnSpPr>
          <p:spPr bwMode="auto">
            <a:xfrm>
              <a:off x="7112659" y="4746288"/>
              <a:ext cx="1244558" cy="1173136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61479" name="组合 65"/>
            <p:cNvGrpSpPr/>
            <p:nvPr/>
          </p:nvGrpSpPr>
          <p:grpSpPr bwMode="auto">
            <a:xfrm>
              <a:off x="8124956" y="5862282"/>
              <a:ext cx="463939" cy="563075"/>
              <a:chOff x="6876256" y="4653136"/>
              <a:chExt cx="463939" cy="563075"/>
            </a:xfrm>
          </p:grpSpPr>
          <p:sp>
            <p:nvSpPr>
              <p:cNvPr id="61480" name="椭圆 66"/>
              <p:cNvSpPr>
                <a:spLocks noChangeArrowheads="1"/>
              </p:cNvSpPr>
              <p:nvPr/>
            </p:nvSpPr>
            <p:spPr bwMode="auto">
              <a:xfrm>
                <a:off x="7020272" y="465313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1481" name="TextBox 67"/>
              <p:cNvSpPr txBox="1">
                <a:spLocks noChangeArrowheads="1"/>
              </p:cNvSpPr>
              <p:nvPr/>
            </p:nvSpPr>
            <p:spPr bwMode="auto">
              <a:xfrm>
                <a:off x="6876256" y="4725144"/>
                <a:ext cx="463939" cy="491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  <a:ea typeface="黑体" panose="02010609060101010101" pitchFamily="2" charset="-122"/>
                  </a:rPr>
                  <a:t>D</a:t>
                </a:r>
                <a:endParaRPr lang="zh-CN" altLang="en-US" b="1" i="1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5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5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5483" y="632647"/>
            <a:ext cx="6383267" cy="464583"/>
            <a:chOff x="1501121" y="632647"/>
            <a:chExt cx="6383267" cy="464583"/>
          </a:xfrm>
        </p:grpSpPr>
        <p:sp>
          <p:nvSpPr>
            <p:cNvPr id="61443" name="文本框 6151"/>
            <p:cNvSpPr txBox="1">
              <a:spLocks noChangeArrowheads="1"/>
            </p:cNvSpPr>
            <p:nvPr/>
          </p:nvSpPr>
          <p:spPr bwMode="auto">
            <a:xfrm>
              <a:off x="3417163" y="632647"/>
              <a:ext cx="4467225" cy="460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利用对称知识解决最短路径问题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4" name="组合 4"/>
            <p:cNvGrpSpPr/>
            <p:nvPr/>
          </p:nvGrpSpPr>
          <p:grpSpPr bwMode="auto">
            <a:xfrm>
              <a:off x="1501121" y="662623"/>
              <a:ext cx="1739920" cy="434607"/>
              <a:chOff x="3485" y="1168"/>
              <a:chExt cx="2739" cy="683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2" charset="-122"/>
                </a:endParaRPr>
              </a:p>
            </p:txBody>
          </p:sp>
          <p:sp>
            <p:nvSpPr>
              <p:cNvPr id="56" name="矩形 1"/>
              <p:cNvSpPr>
                <a:spLocks noChangeArrowheads="1"/>
              </p:cNvSpPr>
              <p:nvPr/>
            </p:nvSpPr>
            <p:spPr bwMode="auto">
              <a:xfrm>
                <a:off x="3759" y="1242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49" name="TextBox 8"/>
          <p:cNvSpPr txBox="1">
            <a:spLocks noChangeArrowheads="1"/>
          </p:cNvSpPr>
          <p:nvPr/>
        </p:nvSpPr>
        <p:spPr bwMode="auto">
          <a:xfrm>
            <a:off x="310724" y="3800354"/>
            <a:ext cx="848804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</a:rPr>
              <a:t>     现实</a:t>
            </a:r>
            <a:r>
              <a:rPr lang="zh-CN" altLang="en-US" sz="2100" b="1" dirty="0">
                <a:latin typeface="宋体" panose="02010600030101010101" pitchFamily="2" charset="-122"/>
              </a:rPr>
              <a:t>生活中经常涉及到选择最短路径问题，本节将利用数学知识探究数学史上著名的“牧马人饮马问题”及“造桥选址问题”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22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118269" y="457380"/>
            <a:ext cx="883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图，牧马人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从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地出发，到一条笔直的河边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饮马，然后到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地，牧马人到河边的什么地方饮马，可使所走的路径最短？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884738" y="2479675"/>
            <a:ext cx="1114425" cy="54133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1" name="直接连接符 20"/>
          <p:cNvCxnSpPr/>
          <p:nvPr/>
        </p:nvCxnSpPr>
        <p:spPr bwMode="auto">
          <a:xfrm flipV="1">
            <a:off x="5999163" y="1847850"/>
            <a:ext cx="736600" cy="1173163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" name="组合 29"/>
          <p:cNvGrpSpPr/>
          <p:nvPr/>
        </p:nvGrpSpPr>
        <p:grpSpPr bwMode="auto">
          <a:xfrm>
            <a:off x="5891213" y="2944813"/>
            <a:ext cx="334962" cy="444500"/>
            <a:chOff x="4860991" y="3789040"/>
            <a:chExt cx="444758" cy="594328"/>
          </a:xfrm>
        </p:grpSpPr>
        <p:sp>
          <p:nvSpPr>
            <p:cNvPr id="63493" name="椭圆 30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3494" name="TextBox 31"/>
            <p:cNvSpPr txBox="1">
              <a:spLocks noChangeArrowheads="1"/>
            </p:cNvSpPr>
            <p:nvPr/>
          </p:nvSpPr>
          <p:spPr bwMode="auto">
            <a:xfrm>
              <a:off x="4860991" y="3890925"/>
              <a:ext cx="444758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37"/>
          <p:cNvGrpSpPr/>
          <p:nvPr/>
        </p:nvGrpSpPr>
        <p:grpSpPr bwMode="auto">
          <a:xfrm>
            <a:off x="3665621" y="2148426"/>
            <a:ext cx="881973" cy="503897"/>
            <a:chOff x="3851940" y="3188799"/>
            <a:chExt cx="1176310" cy="672249"/>
          </a:xfrm>
        </p:grpSpPr>
        <p:sp>
          <p:nvSpPr>
            <p:cNvPr id="7" name="右箭头 6"/>
            <p:cNvSpPr/>
            <p:nvPr/>
          </p:nvSpPr>
          <p:spPr bwMode="auto">
            <a:xfrm>
              <a:off x="3995916" y="3573016"/>
              <a:ext cx="935842" cy="288032"/>
            </a:xfrm>
            <a:prstGeom prst="rightArrow">
              <a:avLst/>
            </a:prstGeom>
            <a:solidFill>
              <a:schemeClr val="accent2">
                <a:lumMod val="7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3497" name="TextBox 32"/>
            <p:cNvSpPr txBox="1">
              <a:spLocks noChangeArrowheads="1"/>
            </p:cNvSpPr>
            <p:nvPr/>
          </p:nvSpPr>
          <p:spPr bwMode="auto">
            <a:xfrm>
              <a:off x="3851940" y="3188799"/>
              <a:ext cx="1176310" cy="492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黑体" panose="02010609060101010101" pitchFamily="2" charset="-122"/>
                  <a:ea typeface="黑体" panose="02010609060101010101" pitchFamily="2" charset="-122"/>
                </a:rPr>
                <a:t>抽象成</a:t>
              </a:r>
              <a:endParaRPr lang="zh-CN" altLang="en-US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39"/>
          <p:cNvGrpSpPr/>
          <p:nvPr/>
        </p:nvGrpSpPr>
        <p:grpSpPr bwMode="auto">
          <a:xfrm>
            <a:off x="4595813" y="1647825"/>
            <a:ext cx="2916237" cy="2066325"/>
            <a:chOff x="5076056" y="2535287"/>
            <a:chExt cx="3888432" cy="2754135"/>
          </a:xfrm>
        </p:grpSpPr>
        <p:grpSp>
          <p:nvGrpSpPr>
            <p:cNvPr id="63499" name="组合 38"/>
            <p:cNvGrpSpPr/>
            <p:nvPr/>
          </p:nvGrpSpPr>
          <p:grpSpPr bwMode="auto">
            <a:xfrm>
              <a:off x="5076056" y="2535287"/>
              <a:ext cx="3888432" cy="2320772"/>
              <a:chOff x="5076056" y="2535287"/>
              <a:chExt cx="3888432" cy="2320772"/>
            </a:xfrm>
          </p:grpSpPr>
          <p:cxnSp>
            <p:nvCxnSpPr>
              <p:cNvPr id="63500" name="直接连接符 8"/>
              <p:cNvCxnSpPr>
                <a:cxnSpLocks noChangeShapeType="1"/>
              </p:cNvCxnSpPr>
              <p:nvPr/>
            </p:nvCxnSpPr>
            <p:spPr bwMode="auto">
              <a:xfrm>
                <a:off x="5076056" y="4365104"/>
                <a:ext cx="388843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3501" name="组合 9"/>
              <p:cNvGrpSpPr/>
              <p:nvPr/>
            </p:nvGrpSpPr>
            <p:grpSpPr bwMode="auto">
              <a:xfrm>
                <a:off x="5388652" y="3356992"/>
                <a:ext cx="591130" cy="490955"/>
                <a:chOff x="4932040" y="3573016"/>
                <a:chExt cx="591130" cy="490955"/>
              </a:xfrm>
            </p:grpSpPr>
            <p:sp>
              <p:nvSpPr>
                <p:cNvPr id="63502" name="椭圆 10"/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3503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0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3504" name="组合 12"/>
              <p:cNvGrpSpPr/>
              <p:nvPr/>
            </p:nvGrpSpPr>
            <p:grpSpPr bwMode="auto">
              <a:xfrm>
                <a:off x="7836924" y="2535287"/>
                <a:ext cx="591130" cy="490955"/>
                <a:chOff x="4932040" y="3573016"/>
                <a:chExt cx="591130" cy="490955"/>
              </a:xfrm>
            </p:grpSpPr>
            <p:sp>
              <p:nvSpPr>
                <p:cNvPr id="63505" name="椭圆 13"/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3506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0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3507" name="TextBox 15"/>
              <p:cNvSpPr txBox="1">
                <a:spLocks noChangeArrowheads="1"/>
              </p:cNvSpPr>
              <p:nvPr/>
            </p:nvSpPr>
            <p:spPr bwMode="auto">
              <a:xfrm>
                <a:off x="8532440" y="4365104"/>
                <a:ext cx="216024" cy="490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63508" name="TextBox 35"/>
            <p:cNvSpPr txBox="1">
              <a:spLocks noChangeArrowheads="1"/>
            </p:cNvSpPr>
            <p:nvPr/>
          </p:nvSpPr>
          <p:spPr bwMode="auto">
            <a:xfrm>
              <a:off x="6252572" y="4797152"/>
              <a:ext cx="1485922" cy="492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黑体" panose="02010609060101010101" pitchFamily="2" charset="-122"/>
                  <a:ea typeface="黑体" panose="02010609060101010101" pitchFamily="2" charset="-122"/>
                </a:rPr>
                <a:t>数学问题</a:t>
              </a:r>
              <a:endParaRPr lang="zh-CN" altLang="en-US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146087" y="4016375"/>
            <a:ext cx="6299200" cy="414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</a:rPr>
              <a:t>作图问题：</a:t>
            </a:r>
            <a:r>
              <a:rPr lang="zh-CN" altLang="en-US" sz="2100" b="1" dirty="0">
                <a:latin typeface="+mn-lt"/>
              </a:rPr>
              <a:t>在直线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l</a:t>
            </a:r>
            <a:r>
              <a:rPr lang="zh-CN" altLang="en-US" sz="2100" b="1" dirty="0">
                <a:latin typeface="+mn-lt"/>
              </a:rPr>
              <a:t>上求作一点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,</a:t>
            </a:r>
            <a:r>
              <a:rPr lang="zh-CN" altLang="en-US" sz="2100" b="1" dirty="0">
                <a:latin typeface="+mn-lt"/>
              </a:rPr>
              <a:t>使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AC</a:t>
            </a:r>
            <a:r>
              <a:rPr lang="en-US" altLang="zh-CN" sz="2100" b="1" dirty="0">
                <a:latin typeface="+mn-lt"/>
                <a:cs typeface="Times New Roman" panose="02020603050405020304" pitchFamily="18" charset="0"/>
              </a:rPr>
              <a:t>+</a:t>
            </a:r>
            <a:r>
              <a:rPr lang="en-US" altLang="zh-CN" sz="2100" b="1" i="1" dirty="0">
                <a:latin typeface="+mn-lt"/>
                <a:cs typeface="Times New Roman" panose="02020603050405020304" pitchFamily="18" charset="0"/>
              </a:rPr>
              <a:t>BC</a:t>
            </a:r>
            <a:r>
              <a:rPr lang="zh-CN" altLang="en-US" sz="2100" b="1" dirty="0">
                <a:latin typeface="+mn-lt"/>
              </a:rPr>
              <a:t>最短问题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grpSp>
        <p:nvGrpSpPr>
          <p:cNvPr id="9" name="组合 53"/>
          <p:cNvGrpSpPr/>
          <p:nvPr/>
        </p:nvGrpSpPr>
        <p:grpSpPr bwMode="auto">
          <a:xfrm>
            <a:off x="1301750" y="1831975"/>
            <a:ext cx="2320925" cy="1912449"/>
            <a:chOff x="683568" y="2780928"/>
            <a:chExt cx="3096344" cy="2551327"/>
          </a:xfrm>
        </p:grpSpPr>
        <p:grpSp>
          <p:nvGrpSpPr>
            <p:cNvPr id="63511" name="组合 36"/>
            <p:cNvGrpSpPr/>
            <p:nvPr/>
          </p:nvGrpSpPr>
          <p:grpSpPr bwMode="auto">
            <a:xfrm>
              <a:off x="683568" y="2780928"/>
              <a:ext cx="3067050" cy="2551327"/>
              <a:chOff x="683568" y="2780928"/>
              <a:chExt cx="3067050" cy="2551327"/>
            </a:xfrm>
          </p:grpSpPr>
          <p:pic>
            <p:nvPicPr>
              <p:cNvPr id="63512" name="Picture 1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2780928"/>
                <a:ext cx="3067050" cy="2076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3513" name="TextBox 34"/>
              <p:cNvSpPr txBox="1">
                <a:spLocks noChangeArrowheads="1"/>
              </p:cNvSpPr>
              <p:nvPr/>
            </p:nvSpPr>
            <p:spPr bwMode="auto">
              <a:xfrm>
                <a:off x="1475656" y="4839543"/>
                <a:ext cx="1486731" cy="492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atin typeface="黑体" panose="02010609060101010101" pitchFamily="2" charset="-122"/>
                    <a:ea typeface="黑体" panose="02010609060101010101" pitchFamily="2" charset="-122"/>
                  </a:rPr>
                  <a:t>实际问题</a:t>
                </a:r>
                <a:endParaRPr lang="zh-CN" altLang="en-US" b="1" dirty="0"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63514" name="组合 42"/>
            <p:cNvGrpSpPr/>
            <p:nvPr/>
          </p:nvGrpSpPr>
          <p:grpSpPr bwMode="auto">
            <a:xfrm>
              <a:off x="899592" y="3645024"/>
              <a:ext cx="591160" cy="491246"/>
              <a:chOff x="4932040" y="3573016"/>
              <a:chExt cx="591160" cy="491246"/>
            </a:xfrm>
          </p:grpSpPr>
          <p:sp>
            <p:nvSpPr>
              <p:cNvPr id="63515" name="椭圆 43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>
                  <a:solidFill>
                    <a:srgbClr val="FF0000"/>
                  </a:solidFill>
                </a:endParaRPr>
              </a:p>
            </p:txBody>
          </p:sp>
          <p:sp>
            <p:nvSpPr>
              <p:cNvPr id="63516" name="TextBox 44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44" cy="491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3517" name="组合 45"/>
            <p:cNvGrpSpPr/>
            <p:nvPr/>
          </p:nvGrpSpPr>
          <p:grpSpPr bwMode="auto">
            <a:xfrm>
              <a:off x="3102030" y="3140968"/>
              <a:ext cx="591160" cy="491246"/>
              <a:chOff x="4932040" y="3573016"/>
              <a:chExt cx="591160" cy="491246"/>
            </a:xfrm>
          </p:grpSpPr>
          <p:sp>
            <p:nvSpPr>
              <p:cNvPr id="63518" name="椭圆 46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63519" name="TextBox 47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44" cy="4912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63520" name="直接连接符 48"/>
            <p:cNvCxnSpPr>
              <a:cxnSpLocks noChangeShapeType="1"/>
            </p:cNvCxnSpPr>
            <p:nvPr/>
          </p:nvCxnSpPr>
          <p:spPr bwMode="auto">
            <a:xfrm>
              <a:off x="683568" y="4437112"/>
              <a:ext cx="3096344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3521" name="TextBox 52"/>
            <p:cNvSpPr txBox="1">
              <a:spLocks noChangeArrowheads="1"/>
            </p:cNvSpPr>
            <p:nvPr/>
          </p:nvSpPr>
          <p:spPr bwMode="auto">
            <a:xfrm>
              <a:off x="3419872" y="4365104"/>
              <a:ext cx="216024" cy="675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7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endParaRPr lang="zh-CN" altLang="en-US" sz="27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355" y="490290"/>
            <a:ext cx="8770792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现在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假设点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A,B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分别是直线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异侧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的两个点，如何在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上找到一个点，使得这个点到点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的距离的和最短？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01" name="TextBox 21"/>
          <p:cNvSpPr txBox="1">
            <a:spLocks noChangeArrowheads="1"/>
          </p:cNvSpPr>
          <p:nvPr/>
        </p:nvSpPr>
        <p:spPr bwMode="auto">
          <a:xfrm>
            <a:off x="717072" y="2419350"/>
            <a:ext cx="4296010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</a:rPr>
              <a:t>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根据“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两点之间，线段最短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”，可知这个交点即为所求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202" name="TextBox 22"/>
          <p:cNvSpPr txBox="1">
            <a:spLocks noChangeArrowheads="1"/>
          </p:cNvSpPr>
          <p:nvPr/>
        </p:nvSpPr>
        <p:spPr bwMode="auto">
          <a:xfrm>
            <a:off x="458788" y="1669087"/>
            <a:ext cx="47516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相交于一点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66474" y="54847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cxnSp>
        <p:nvCxnSpPr>
          <p:cNvPr id="30" name="直接连接符 5"/>
          <p:cNvCxnSpPr>
            <a:cxnSpLocks noChangeShapeType="1"/>
          </p:cNvCxnSpPr>
          <p:nvPr/>
        </p:nvCxnSpPr>
        <p:spPr bwMode="auto">
          <a:xfrm>
            <a:off x="5422900" y="2419350"/>
            <a:ext cx="2916238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9"/>
          <p:cNvGrpSpPr/>
          <p:nvPr/>
        </p:nvGrpSpPr>
        <p:grpSpPr bwMode="auto">
          <a:xfrm>
            <a:off x="5657850" y="1663700"/>
            <a:ext cx="442913" cy="368300"/>
            <a:chOff x="4932040" y="3573016"/>
            <a:chExt cx="591573" cy="490751"/>
          </a:xfrm>
        </p:grpSpPr>
        <p:sp>
          <p:nvSpPr>
            <p:cNvPr id="32" name="椭圆 11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33" name="TextBox 12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7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Box 8"/>
          <p:cNvSpPr txBox="1">
            <a:spLocks noChangeArrowheads="1"/>
          </p:cNvSpPr>
          <p:nvPr/>
        </p:nvSpPr>
        <p:spPr bwMode="auto">
          <a:xfrm>
            <a:off x="8015288" y="2419350"/>
            <a:ext cx="16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l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5" name="组合 12"/>
          <p:cNvGrpSpPr/>
          <p:nvPr/>
        </p:nvGrpSpPr>
        <p:grpSpPr bwMode="auto">
          <a:xfrm>
            <a:off x="7818438" y="3722688"/>
            <a:ext cx="358775" cy="276225"/>
            <a:chOff x="4932040" y="3573016"/>
            <a:chExt cx="479589" cy="369332"/>
          </a:xfrm>
        </p:grpSpPr>
        <p:sp>
          <p:nvSpPr>
            <p:cNvPr id="36" name="椭圆 14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37" name="TextBox 15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33557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 bwMode="auto">
          <a:xfrm>
            <a:off x="5721288" y="1905328"/>
            <a:ext cx="2106675" cy="200420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39" name="组合 12"/>
          <p:cNvGrpSpPr/>
          <p:nvPr/>
        </p:nvGrpSpPr>
        <p:grpSpPr bwMode="auto">
          <a:xfrm>
            <a:off x="6232525" y="2105025"/>
            <a:ext cx="358775" cy="379413"/>
            <a:chOff x="4932040" y="3429000"/>
            <a:chExt cx="475977" cy="504056"/>
          </a:xfrm>
        </p:grpSpPr>
        <p:sp>
          <p:nvSpPr>
            <p:cNvPr id="40" name="椭圆 19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" name="TextBox 20"/>
            <p:cNvSpPr txBox="1">
              <a:spLocks noChangeArrowheads="1"/>
            </p:cNvSpPr>
            <p:nvPr/>
          </p:nvSpPr>
          <p:spPr bwMode="auto">
            <a:xfrm>
              <a:off x="4961850" y="3429000"/>
              <a:ext cx="446167" cy="490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9735" y="530105"/>
            <a:ext cx="803189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A,B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分别是直线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同侧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的两个点，又应该如何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解决所走路径最短的问题？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27355" y="1676491"/>
            <a:ext cx="4167187" cy="2012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问题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，如何将点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移”到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的另一侧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处，满足直线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上的任意一点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，都保持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的长度相等？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cxnSp>
        <p:nvCxnSpPr>
          <p:cNvPr id="65539" name="直接连接符 9"/>
          <p:cNvCxnSpPr>
            <a:cxnSpLocks noChangeShapeType="1"/>
          </p:cNvCxnSpPr>
          <p:nvPr/>
        </p:nvCxnSpPr>
        <p:spPr bwMode="auto">
          <a:xfrm>
            <a:off x="4951413" y="2540000"/>
            <a:ext cx="29146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5540" name="组合 9"/>
          <p:cNvGrpSpPr/>
          <p:nvPr/>
        </p:nvGrpSpPr>
        <p:grpSpPr bwMode="auto">
          <a:xfrm>
            <a:off x="5183188" y="1782763"/>
            <a:ext cx="444500" cy="368300"/>
            <a:chOff x="4932040" y="3573016"/>
            <a:chExt cx="590287" cy="490750"/>
          </a:xfrm>
        </p:grpSpPr>
        <p:sp>
          <p:nvSpPr>
            <p:cNvPr id="65541" name="椭圆 15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5542" name="TextBox 16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6271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7064375" y="1168400"/>
            <a:ext cx="442913" cy="368300"/>
            <a:chOff x="4932040" y="3573016"/>
            <a:chExt cx="590119" cy="492443"/>
          </a:xfrm>
        </p:grpSpPr>
        <p:sp>
          <p:nvSpPr>
            <p:cNvPr id="65544" name="椭圆 13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5545" name="TextBox 14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610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5546" name="TextBox 12"/>
          <p:cNvSpPr txBox="1">
            <a:spLocks noChangeArrowheads="1"/>
          </p:cNvSpPr>
          <p:nvPr/>
        </p:nvSpPr>
        <p:spPr bwMode="auto">
          <a:xfrm>
            <a:off x="7542213" y="2540000"/>
            <a:ext cx="161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latin typeface="Times New Roman" panose="02020603050405020304" pitchFamily="18" charset="0"/>
              </a:rPr>
              <a:t>l</a:t>
            </a:r>
            <a:endParaRPr lang="zh-CN" altLang="en-US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7118350" y="1438275"/>
            <a:ext cx="0" cy="225107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225" name="TextBox 14"/>
          <p:cNvSpPr txBox="1">
            <a:spLocks noChangeArrowheads="1"/>
          </p:cNvSpPr>
          <p:nvPr/>
        </p:nvSpPr>
        <p:spPr bwMode="auto">
          <a:xfrm>
            <a:off x="1428765" y="3914775"/>
            <a:ext cx="6102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利用轴对称，作出点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l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′.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2700" y="-63500"/>
            <a:ext cx="2006600" cy="478473"/>
            <a:chOff x="123" y="40"/>
            <a:chExt cx="3160" cy="753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85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97927" y="57898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17919E-6 L 0.00122 0.438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21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2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6"/>
          <p:cNvSpPr txBox="1">
            <a:spLocks noChangeArrowheads="1"/>
          </p:cNvSpPr>
          <p:nvPr/>
        </p:nvSpPr>
        <p:spPr bwMode="auto">
          <a:xfrm>
            <a:off x="403413" y="665840"/>
            <a:ext cx="5403056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作法：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作点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关于直线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的对称点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）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，与直线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     则点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即为所求． 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4" name="组合 38"/>
          <p:cNvGrpSpPr/>
          <p:nvPr/>
        </p:nvGrpSpPr>
        <p:grpSpPr bwMode="auto">
          <a:xfrm>
            <a:off x="5518025" y="932648"/>
            <a:ext cx="2916238" cy="1741488"/>
            <a:chOff x="5076056" y="2535287"/>
            <a:chExt cx="3888432" cy="2320698"/>
          </a:xfrm>
        </p:grpSpPr>
        <p:cxnSp>
          <p:nvCxnSpPr>
            <p:cNvPr id="35" name="直接连接符 6"/>
            <p:cNvCxnSpPr>
              <a:cxnSpLocks noChangeShapeType="1"/>
            </p:cNvCxnSpPr>
            <p:nvPr/>
          </p:nvCxnSpPr>
          <p:spPr bwMode="auto">
            <a:xfrm>
              <a:off x="5076056" y="4365104"/>
              <a:ext cx="38884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6" name="组合 9"/>
            <p:cNvGrpSpPr/>
            <p:nvPr/>
          </p:nvGrpSpPr>
          <p:grpSpPr bwMode="auto">
            <a:xfrm>
              <a:off x="5388652" y="3356992"/>
              <a:ext cx="591130" cy="490881"/>
              <a:chOff x="4932040" y="3573016"/>
              <a:chExt cx="591130" cy="490881"/>
            </a:xfrm>
          </p:grpSpPr>
          <p:sp>
            <p:nvSpPr>
              <p:cNvPr id="41" name="椭圆 12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2" name="TextBox 13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0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7" name="组合 12"/>
            <p:cNvGrpSpPr/>
            <p:nvPr/>
          </p:nvGrpSpPr>
          <p:grpSpPr bwMode="auto">
            <a:xfrm>
              <a:off x="7836924" y="2535287"/>
              <a:ext cx="591130" cy="490881"/>
              <a:chOff x="4932040" y="3573016"/>
              <a:chExt cx="591130" cy="490881"/>
            </a:xfrm>
          </p:grpSpPr>
          <p:sp>
            <p:nvSpPr>
              <p:cNvPr id="39" name="椭圆 10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40" name="TextBox 11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08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TextBox 9"/>
            <p:cNvSpPr txBox="1">
              <a:spLocks noChangeArrowheads="1"/>
            </p:cNvSpPr>
            <p:nvPr/>
          </p:nvSpPr>
          <p:spPr bwMode="auto">
            <a:xfrm>
              <a:off x="8532440" y="4365104"/>
              <a:ext cx="216024" cy="4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l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4" name="直接连接符 15"/>
          <p:cNvCxnSpPr>
            <a:cxnSpLocks noChangeShapeType="1"/>
            <a:endCxn id="48" idx="5"/>
          </p:cNvCxnSpPr>
          <p:nvPr/>
        </p:nvCxnSpPr>
        <p:spPr bwMode="auto">
          <a:xfrm>
            <a:off x="5850950" y="1773396"/>
            <a:ext cx="1818302" cy="1667863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矩形 16"/>
          <p:cNvSpPr>
            <a:spLocks noChangeArrowheads="1"/>
          </p:cNvSpPr>
          <p:nvPr/>
        </p:nvSpPr>
        <p:spPr bwMode="auto">
          <a:xfrm>
            <a:off x="7646161" y="2075699"/>
            <a:ext cx="237241" cy="231266"/>
          </a:xfrm>
          <a:prstGeom prst="rect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cxnSp>
        <p:nvCxnSpPr>
          <p:cNvPr id="46" name="直接连接符 45"/>
          <p:cNvCxnSpPr>
            <a:cxnSpLocks noChangeShapeType="1"/>
          </p:cNvCxnSpPr>
          <p:nvPr/>
        </p:nvCxnSpPr>
        <p:spPr bwMode="auto">
          <a:xfrm flipH="1">
            <a:off x="7653213" y="1104281"/>
            <a:ext cx="0" cy="2298780"/>
          </a:xfrm>
          <a:prstGeom prst="line">
            <a:avLst/>
          </a:prstGeom>
          <a:noFill/>
          <a:ln w="25400">
            <a:solidFill>
              <a:srgbClr val="FF0000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" name="组合 19"/>
          <p:cNvGrpSpPr/>
          <p:nvPr/>
        </p:nvGrpSpPr>
        <p:grpSpPr bwMode="auto">
          <a:xfrm>
            <a:off x="7586538" y="3177373"/>
            <a:ext cx="565150" cy="368300"/>
            <a:chOff x="4932040" y="3573016"/>
            <a:chExt cx="753171" cy="490751"/>
          </a:xfrm>
        </p:grpSpPr>
        <p:sp>
          <p:nvSpPr>
            <p:cNvPr id="48" name="椭圆 20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9" name="TextBox 21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609155" cy="490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 ′</a:t>
              </a:r>
              <a:endPara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0" name="直接连接符 49"/>
          <p:cNvCxnSpPr>
            <a:cxnSpLocks noChangeShapeType="1"/>
            <a:stCxn id="39" idx="3"/>
            <a:endCxn id="53" idx="1"/>
          </p:cNvCxnSpPr>
          <p:nvPr/>
        </p:nvCxnSpPr>
        <p:spPr bwMode="auto">
          <a:xfrm flipH="1">
            <a:off x="6464050" y="1187001"/>
            <a:ext cx="1140383" cy="1085497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1" name="组合 24"/>
          <p:cNvGrpSpPr/>
          <p:nvPr/>
        </p:nvGrpSpPr>
        <p:grpSpPr bwMode="auto">
          <a:xfrm>
            <a:off x="6356225" y="2088348"/>
            <a:ext cx="442913" cy="368300"/>
            <a:chOff x="4932040" y="3573016"/>
            <a:chExt cx="591573" cy="490750"/>
          </a:xfrm>
        </p:grpSpPr>
        <p:sp>
          <p:nvSpPr>
            <p:cNvPr id="52" name="椭圆 25"/>
            <p:cNvSpPr>
              <a:spLocks noChangeArrowheads="1"/>
            </p:cNvSpPr>
            <p:nvPr/>
          </p:nvSpPr>
          <p:spPr bwMode="auto">
            <a:xfrm>
              <a:off x="4932040" y="378904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53" name="TextBox 26"/>
            <p:cNvSpPr txBox="1">
              <a:spLocks noChangeArrowheads="1"/>
            </p:cNvSpPr>
            <p:nvPr/>
          </p:nvSpPr>
          <p:spPr bwMode="auto">
            <a:xfrm>
              <a:off x="5076056" y="3573016"/>
              <a:ext cx="447557" cy="49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zh-CN" alt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55" name="直接连接符 54"/>
          <p:cNvCxnSpPr>
            <a:cxnSpLocks noChangeShapeType="1"/>
          </p:cNvCxnSpPr>
          <p:nvPr/>
        </p:nvCxnSpPr>
        <p:spPr bwMode="auto">
          <a:xfrm>
            <a:off x="5844656" y="1794096"/>
            <a:ext cx="527360" cy="462678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1550988" y="550477"/>
            <a:ext cx="5969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能用所学的知识证明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 +BC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最短吗？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1"/>
          <p:cNvSpPr txBox="1">
            <a:spLocks noChangeArrowheads="1"/>
          </p:cNvSpPr>
          <p:nvPr/>
        </p:nvSpPr>
        <p:spPr bwMode="auto">
          <a:xfrm>
            <a:off x="484188" y="1089220"/>
            <a:ext cx="6465887" cy="2090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如图，在直线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l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上任取一点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′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与点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不重合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BC′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由轴对称的性质知，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  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BC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=B′C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BC′=B′C′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 +BC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 +B′C = AB′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endParaRPr lang="zh-CN" altLang="en-US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AC′+BC′= AC′+B′C′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84188" y="3119632"/>
            <a:ext cx="40821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＜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AC′+B′C′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　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 +BC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＜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AC′+BC′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即　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AC +BC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最短．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38" name="组合 2"/>
          <p:cNvGrpSpPr/>
          <p:nvPr/>
        </p:nvGrpSpPr>
        <p:grpSpPr bwMode="auto">
          <a:xfrm>
            <a:off x="-12700" y="-63500"/>
            <a:ext cx="2006600" cy="477838"/>
            <a:chOff x="123" y="40"/>
            <a:chExt cx="3160" cy="752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484188" y="54765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grpSp>
        <p:nvGrpSpPr>
          <p:cNvPr id="46" name="组合 25"/>
          <p:cNvGrpSpPr/>
          <p:nvPr/>
        </p:nvGrpSpPr>
        <p:grpSpPr bwMode="auto">
          <a:xfrm>
            <a:off x="5146675" y="1870075"/>
            <a:ext cx="2916238" cy="2614613"/>
            <a:chOff x="4572000" y="2636912"/>
            <a:chExt cx="3888432" cy="3485842"/>
          </a:xfrm>
        </p:grpSpPr>
        <p:grpSp>
          <p:nvGrpSpPr>
            <p:cNvPr id="47" name="组合 38"/>
            <p:cNvGrpSpPr/>
            <p:nvPr/>
          </p:nvGrpSpPr>
          <p:grpSpPr bwMode="auto">
            <a:xfrm>
              <a:off x="4572000" y="2636912"/>
              <a:ext cx="3888432" cy="2320940"/>
              <a:chOff x="5076056" y="2535287"/>
              <a:chExt cx="3888432" cy="2320940"/>
            </a:xfrm>
          </p:grpSpPr>
          <p:cxnSp>
            <p:nvCxnSpPr>
              <p:cNvPr id="59" name="直接连接符 6"/>
              <p:cNvCxnSpPr>
                <a:cxnSpLocks noChangeShapeType="1"/>
              </p:cNvCxnSpPr>
              <p:nvPr/>
            </p:nvCxnSpPr>
            <p:spPr bwMode="auto">
              <a:xfrm>
                <a:off x="5076056" y="4365104"/>
                <a:ext cx="388843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grpSp>
            <p:nvGrpSpPr>
              <p:cNvPr id="60" name="组合 9"/>
              <p:cNvGrpSpPr/>
              <p:nvPr/>
            </p:nvGrpSpPr>
            <p:grpSpPr bwMode="auto">
              <a:xfrm>
                <a:off x="5388652" y="3356992"/>
                <a:ext cx="591130" cy="491123"/>
                <a:chOff x="4932040" y="3573016"/>
                <a:chExt cx="591130" cy="491123"/>
              </a:xfrm>
            </p:grpSpPr>
            <p:sp>
              <p:nvSpPr>
                <p:cNvPr id="65" name="椭圆 12"/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6" name="TextBox 13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11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A</a:t>
                  </a:r>
                  <a:endParaRPr lang="zh-CN" altLang="en-US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61" name="组合 12"/>
              <p:cNvGrpSpPr/>
              <p:nvPr/>
            </p:nvGrpSpPr>
            <p:grpSpPr bwMode="auto">
              <a:xfrm>
                <a:off x="7836924" y="2535287"/>
                <a:ext cx="591130" cy="491123"/>
                <a:chOff x="4932040" y="3573016"/>
                <a:chExt cx="591130" cy="491123"/>
              </a:xfrm>
            </p:grpSpPr>
            <p:sp>
              <p:nvSpPr>
                <p:cNvPr id="63" name="椭圆 10"/>
                <p:cNvSpPr>
                  <a:spLocks noChangeArrowheads="1"/>
                </p:cNvSpPr>
                <p:nvPr/>
              </p:nvSpPr>
              <p:spPr bwMode="auto">
                <a:xfrm>
                  <a:off x="4932040" y="3789040"/>
                  <a:ext cx="144016" cy="144016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4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5076056" y="3573016"/>
                  <a:ext cx="447114" cy="49112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b="1" i="1">
                      <a:latin typeface="Times New Roman" panose="02020603050405020304" pitchFamily="18" charset="0"/>
                    </a:rPr>
                    <a:t>B</a:t>
                  </a:r>
                  <a:endParaRPr lang="en-US" altLang="zh-CN" b="1" i="1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2" name="TextBox 9"/>
              <p:cNvSpPr txBox="1">
                <a:spLocks noChangeArrowheads="1"/>
              </p:cNvSpPr>
              <p:nvPr/>
            </p:nvSpPr>
            <p:spPr bwMode="auto">
              <a:xfrm>
                <a:off x="8532440" y="4365104"/>
                <a:ext cx="21602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l</a:t>
                </a:r>
                <a:endParaRPr lang="zh-CN" altLang="en-US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8" name="组合 14"/>
            <p:cNvGrpSpPr/>
            <p:nvPr/>
          </p:nvGrpSpPr>
          <p:grpSpPr bwMode="auto">
            <a:xfrm>
              <a:off x="7404876" y="2996952"/>
              <a:ext cx="220488" cy="1454112"/>
              <a:chOff x="4999584" y="3356992"/>
              <a:chExt cx="220488" cy="1454112"/>
            </a:xfrm>
          </p:grpSpPr>
          <p:cxnSp>
            <p:nvCxnSpPr>
              <p:cNvPr id="57" name="直接连接符 15"/>
              <p:cNvCxnSpPr>
                <a:cxnSpLocks noChangeShapeType="1"/>
                <a:stCxn id="63" idx="4"/>
              </p:cNvCxnSpPr>
              <p:nvPr/>
            </p:nvCxnSpPr>
            <p:spPr bwMode="auto">
              <a:xfrm>
                <a:off x="4999584" y="3356992"/>
                <a:ext cx="4464" cy="144016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sys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8" name="矩形 16"/>
              <p:cNvSpPr>
                <a:spLocks noChangeArrowheads="1"/>
              </p:cNvSpPr>
              <p:nvPr/>
            </p:nvSpPr>
            <p:spPr bwMode="auto">
              <a:xfrm>
                <a:off x="5004048" y="4595080"/>
                <a:ext cx="216024" cy="21602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</p:grpSp>
        <p:cxnSp>
          <p:nvCxnSpPr>
            <p:cNvPr id="49" name="直接连接符 17"/>
            <p:cNvCxnSpPr>
              <a:cxnSpLocks noChangeShapeType="1"/>
              <a:stCxn id="63" idx="4"/>
            </p:cNvCxnSpPr>
            <p:nvPr/>
          </p:nvCxnSpPr>
          <p:spPr bwMode="auto">
            <a:xfrm>
              <a:off x="7409340" y="4466140"/>
              <a:ext cx="4464" cy="144016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0" name="组合 18"/>
            <p:cNvGrpSpPr/>
            <p:nvPr/>
          </p:nvGrpSpPr>
          <p:grpSpPr bwMode="auto">
            <a:xfrm>
              <a:off x="7330370" y="5631631"/>
              <a:ext cx="752870" cy="491123"/>
              <a:chOff x="4932040" y="3573016"/>
              <a:chExt cx="752870" cy="491123"/>
            </a:xfrm>
          </p:grpSpPr>
          <p:sp>
            <p:nvSpPr>
              <p:cNvPr id="55" name="椭圆 19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6" name="TextBox 20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60885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B</a:t>
                </a:r>
                <a:r>
                  <a:rPr lang="en-US" altLang="zh-CN" b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 ′</a:t>
                </a:r>
                <a:endParaRPr lang="zh-CN" altLang="en-US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51" name="直接连接符 21"/>
            <p:cNvCxnSpPr>
              <a:cxnSpLocks noChangeShapeType="1"/>
              <a:stCxn id="63" idx="4"/>
            </p:cNvCxnSpPr>
            <p:nvPr/>
          </p:nvCxnSpPr>
          <p:spPr bwMode="auto">
            <a:xfrm>
              <a:off x="5796339" y="4509409"/>
              <a:ext cx="1562497" cy="141624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52" name="组合 22"/>
            <p:cNvGrpSpPr/>
            <p:nvPr/>
          </p:nvGrpSpPr>
          <p:grpSpPr bwMode="auto">
            <a:xfrm>
              <a:off x="5689341" y="4178108"/>
              <a:ext cx="591130" cy="491123"/>
              <a:chOff x="4932040" y="3573016"/>
              <a:chExt cx="591130" cy="491123"/>
            </a:xfrm>
          </p:grpSpPr>
          <p:sp>
            <p:nvSpPr>
              <p:cNvPr id="53" name="椭圆 23"/>
              <p:cNvSpPr>
                <a:spLocks noChangeArrowheads="1"/>
              </p:cNvSpPr>
              <p:nvPr/>
            </p:nvSpPr>
            <p:spPr bwMode="auto">
              <a:xfrm>
                <a:off x="4932040" y="3789040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/>
              </a:p>
            </p:txBody>
          </p:sp>
          <p:sp>
            <p:nvSpPr>
              <p:cNvPr id="54" name="TextBox 24"/>
              <p:cNvSpPr txBox="1">
                <a:spLocks noChangeArrowheads="1"/>
              </p:cNvSpPr>
              <p:nvPr/>
            </p:nvSpPr>
            <p:spPr bwMode="auto">
              <a:xfrm>
                <a:off x="5076056" y="3573016"/>
                <a:ext cx="447114" cy="49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C</a:t>
                </a:r>
                <a:endParaRPr lang="zh-CN" altLang="en-US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cxnSp>
        <p:nvCxnSpPr>
          <p:cNvPr id="67" name="直接连接符 27"/>
          <p:cNvCxnSpPr>
            <a:cxnSpLocks noChangeShapeType="1"/>
            <a:stCxn id="63" idx="4"/>
          </p:cNvCxnSpPr>
          <p:nvPr/>
        </p:nvCxnSpPr>
        <p:spPr bwMode="auto">
          <a:xfrm flipV="1">
            <a:off x="6092825" y="2139950"/>
            <a:ext cx="1155700" cy="107791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68" name="组合 12"/>
          <p:cNvGrpSpPr/>
          <p:nvPr/>
        </p:nvGrpSpPr>
        <p:grpSpPr bwMode="auto">
          <a:xfrm>
            <a:off x="5273675" y="3189288"/>
            <a:ext cx="455613" cy="485775"/>
            <a:chOff x="4644008" y="3789040"/>
            <a:chExt cx="609905" cy="648144"/>
          </a:xfrm>
        </p:grpSpPr>
        <p:sp>
          <p:nvSpPr>
            <p:cNvPr id="69" name="椭圆 68"/>
            <p:cNvSpPr/>
            <p:nvPr/>
          </p:nvSpPr>
          <p:spPr bwMode="auto">
            <a:xfrm>
              <a:off x="4930897" y="3789040"/>
              <a:ext cx="146631" cy="144032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644008" y="3945781"/>
              <a:ext cx="609905" cy="49140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i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r>
                <a:rPr lang="en-US" altLang="zh-CN" b="1" dirty="0">
                  <a:solidFill>
                    <a:schemeClr val="accent6">
                      <a:lumMod val="7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′</a:t>
              </a:r>
              <a:endParaRPr lang="zh-CN" altLang="en-US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71" name="直接连接符 70"/>
          <p:cNvCxnSpPr>
            <a:stCxn id="63" idx="4"/>
          </p:cNvCxnSpPr>
          <p:nvPr/>
        </p:nvCxnSpPr>
        <p:spPr bwMode="auto">
          <a:xfrm>
            <a:off x="5500688" y="2697163"/>
            <a:ext cx="96837" cy="533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2" name="直接连接符 71"/>
          <p:cNvCxnSpPr/>
          <p:nvPr/>
        </p:nvCxnSpPr>
        <p:spPr bwMode="auto">
          <a:xfrm flipV="1">
            <a:off x="5523653" y="2048687"/>
            <a:ext cx="1800225" cy="117792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3" name="直接连接符 72"/>
          <p:cNvCxnSpPr>
            <a:stCxn id="63" idx="4"/>
          </p:cNvCxnSpPr>
          <p:nvPr/>
        </p:nvCxnSpPr>
        <p:spPr bwMode="auto">
          <a:xfrm>
            <a:off x="5572125" y="3221038"/>
            <a:ext cx="1704975" cy="1106487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6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</p:spPr>
      </p:cxnSp>
      <p:cxnSp>
        <p:nvCxnSpPr>
          <p:cNvPr id="74" name="直接连接符 21"/>
          <p:cNvCxnSpPr>
            <a:cxnSpLocks noChangeShapeType="1"/>
            <a:stCxn id="63" idx="4"/>
          </p:cNvCxnSpPr>
          <p:nvPr/>
        </p:nvCxnSpPr>
        <p:spPr bwMode="auto">
          <a:xfrm>
            <a:off x="5456238" y="2706688"/>
            <a:ext cx="636587" cy="5905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DOC_GUID" val="{b334aa63-1c47-45de-adbf-297c5c8795b0}"/>
  <p:tag name="KSO_WPP_MARK_KEY" val="2e797659-bf23-40f5-ae4e-ecc3744c00c3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4605</Words>
  <Application>WPS 演示</Application>
  <PresentationFormat>全屏显示(16:9)</PresentationFormat>
  <Paragraphs>724</Paragraphs>
  <Slides>35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Times New Roman</vt:lpstr>
      <vt:lpstr>仿宋</vt:lpstr>
      <vt:lpstr>Yuanti SC</vt:lpstr>
      <vt:lpstr>Segoe Print</vt:lpstr>
      <vt:lpstr>Arial Unicode MS</vt:lpstr>
      <vt:lpstr>Calibri</vt:lpstr>
      <vt:lpstr>《七彩课堂》课件模板（新）</vt:lpstr>
      <vt:lpstr>2_《七彩课堂》课件模板（新）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1181</cp:revision>
  <dcterms:created xsi:type="dcterms:W3CDTF">2016-01-14T07:05:00Z</dcterms:created>
  <dcterms:modified xsi:type="dcterms:W3CDTF">2023-04-26T06:01:03Z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2B3B7F489EF34D869CC46104406F2DAD_12</vt:lpwstr>
  </property>
</Properties>
</file>