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11"/>
  </p:notesMasterIdLst>
  <p:handoutMasterIdLst>
    <p:handoutMasterId r:id="rId30"/>
  </p:handoutMasterIdLst>
  <p:sldIdLst>
    <p:sldId id="625" r:id="rId4"/>
    <p:sldId id="653" r:id="rId5"/>
    <p:sldId id="627" r:id="rId6"/>
    <p:sldId id="628" r:id="rId7"/>
    <p:sldId id="629" r:id="rId8"/>
    <p:sldId id="630" r:id="rId9"/>
    <p:sldId id="631" r:id="rId10"/>
    <p:sldId id="632" r:id="rId12"/>
    <p:sldId id="633" r:id="rId13"/>
    <p:sldId id="634" r:id="rId14"/>
    <p:sldId id="635" r:id="rId15"/>
    <p:sldId id="636" r:id="rId16"/>
    <p:sldId id="637" r:id="rId17"/>
    <p:sldId id="638" r:id="rId18"/>
    <p:sldId id="639" r:id="rId19"/>
    <p:sldId id="654" r:id="rId20"/>
    <p:sldId id="640" r:id="rId21"/>
    <p:sldId id="641" r:id="rId22"/>
    <p:sldId id="642" r:id="rId23"/>
    <p:sldId id="643" r:id="rId24"/>
    <p:sldId id="644" r:id="rId25"/>
    <p:sldId id="645" r:id="rId26"/>
    <p:sldId id="646" r:id="rId27"/>
    <p:sldId id="647" r:id="rId28"/>
    <p:sldId id="648" r:id="rId29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7" userDrawn="1">
          <p15:clr>
            <a:srgbClr val="A4A3A4"/>
          </p15:clr>
        </p15:guide>
        <p15:guide id="2" pos="2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312" y="-84"/>
      </p:cViewPr>
      <p:guideLst>
        <p:guide orient="horz" pos="1507"/>
        <p:guide pos="29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D152166-D45B-4EEB-8DA5-77A9A06D643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59E96566-2CA8-4D63-B130-DC0D57A5D729}" type="slidenum">
              <a:rPr lang="en-US" altLang="en-US"/>
            </a:fld>
            <a:endParaRPr lang="en-US" altLang="en-US"/>
          </a:p>
        </p:txBody>
      </p:sp>
      <p:pic>
        <p:nvPicPr>
          <p:cNvPr id="4608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E96566-2CA8-4D63-B130-DC0D57A5D729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2.png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6367456" y="-23934"/>
            <a:ext cx="1737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轴对称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6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tiff"/><Relationship Id="rId4" Type="http://schemas.openxmlformats.org/officeDocument/2006/relationships/image" Target="../media/image6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 txBox="1">
            <a:spLocks noChangeArrowheads="1"/>
          </p:cNvSpPr>
          <p:nvPr/>
        </p:nvSpPr>
        <p:spPr bwMode="auto">
          <a:xfrm>
            <a:off x="478784" y="622300"/>
            <a:ext cx="8036566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7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如图，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是路边两个新建小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区，要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在公路边增设一个公共汽车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站，使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两个小区到车站的路程一样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长，该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公共汽车站应建在什么地方？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2467" name="Line 10"/>
          <p:cNvSpPr>
            <a:spLocks noChangeShapeType="1"/>
          </p:cNvSpPr>
          <p:nvPr/>
        </p:nvSpPr>
        <p:spPr bwMode="auto">
          <a:xfrm flipH="1">
            <a:off x="4335463" y="2970213"/>
            <a:ext cx="1349375" cy="46831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62468" name="直接连接符 25"/>
          <p:cNvCxnSpPr>
            <a:cxnSpLocks noChangeShapeType="1"/>
          </p:cNvCxnSpPr>
          <p:nvPr/>
        </p:nvCxnSpPr>
        <p:spPr bwMode="auto">
          <a:xfrm>
            <a:off x="4068763" y="4179888"/>
            <a:ext cx="26479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469" name="TextBox 26"/>
          <p:cNvSpPr txBox="1">
            <a:spLocks noChangeArrowheads="1"/>
          </p:cNvSpPr>
          <p:nvPr/>
        </p:nvSpPr>
        <p:spPr bwMode="auto">
          <a:xfrm>
            <a:off x="3962400" y="3314700"/>
            <a:ext cx="3561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i="1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endParaRPr lang="zh-CN" altLang="en-US" sz="20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0" name="TextBox 35"/>
          <p:cNvSpPr txBox="1">
            <a:spLocks noChangeArrowheads="1"/>
          </p:cNvSpPr>
          <p:nvPr/>
        </p:nvSpPr>
        <p:spPr bwMode="auto">
          <a:xfrm>
            <a:off x="5708650" y="2722563"/>
            <a:ext cx="3561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endParaRPr lang="en-US" altLang="zh-CN" sz="20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5" name="文本框 1"/>
          <p:cNvSpPr txBox="1">
            <a:spLocks noChangeArrowheads="1"/>
          </p:cNvSpPr>
          <p:nvPr/>
        </p:nvSpPr>
        <p:spPr bwMode="auto">
          <a:xfrm>
            <a:off x="7075488" y="4003675"/>
            <a:ext cx="1076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prstClr val="black"/>
                </a:solidFill>
              </a:rPr>
              <a:t>公路</a:t>
            </a:r>
            <a:endParaRPr lang="zh-CN" altLang="en-US" b="1">
              <a:solidFill>
                <a:prstClr val="black"/>
              </a:solidFill>
            </a:endParaRPr>
          </a:p>
        </p:txBody>
      </p:sp>
      <p:grpSp>
        <p:nvGrpSpPr>
          <p:cNvPr id="13" name="组合 1"/>
          <p:cNvGrpSpPr/>
          <p:nvPr/>
        </p:nvGrpSpPr>
        <p:grpSpPr bwMode="auto">
          <a:xfrm>
            <a:off x="-3816" y="-35233"/>
            <a:ext cx="2006600" cy="493712"/>
            <a:chOff x="100" y="92"/>
            <a:chExt cx="3160" cy="778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92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84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文本框 100"/>
          <p:cNvSpPr txBox="1">
            <a:spLocks noChangeArrowheads="1"/>
          </p:cNvSpPr>
          <p:nvPr/>
        </p:nvSpPr>
        <p:spPr bwMode="auto">
          <a:xfrm>
            <a:off x="734452" y="1085850"/>
            <a:ext cx="8161897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图，某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地有两所大学和两条交叉的公路．图中点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表示大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学，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表示公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路，现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计划修建一座物资仓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库，希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望仓库到两所大学的距离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相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两条公路的距离也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相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能确定出仓库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应该建在什么位置吗？请在图中画出你的设计．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尺规作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写作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法，保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留作图痕迹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1682" name="组合 8"/>
          <p:cNvGrpSpPr/>
          <p:nvPr/>
        </p:nvGrpSpPr>
        <p:grpSpPr bwMode="auto">
          <a:xfrm>
            <a:off x="3121025" y="3324225"/>
            <a:ext cx="2532063" cy="1696879"/>
            <a:chOff x="7479" y="6860"/>
            <a:chExt cx="5317" cy="3563"/>
          </a:xfrm>
        </p:grpSpPr>
        <p:cxnSp>
          <p:nvCxnSpPr>
            <p:cNvPr id="71683" name="直接连接符 3"/>
            <p:cNvCxnSpPr>
              <a:cxnSpLocks noChangeShapeType="1"/>
            </p:cNvCxnSpPr>
            <p:nvPr/>
          </p:nvCxnSpPr>
          <p:spPr bwMode="auto">
            <a:xfrm>
              <a:off x="7996" y="7668"/>
              <a:ext cx="4704" cy="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684" name="直接连接符 4"/>
            <p:cNvCxnSpPr>
              <a:cxnSpLocks noChangeShapeType="1"/>
            </p:cNvCxnSpPr>
            <p:nvPr/>
          </p:nvCxnSpPr>
          <p:spPr bwMode="auto">
            <a:xfrm flipH="1">
              <a:off x="8788" y="7396"/>
              <a:ext cx="3602" cy="24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685" name="文本框 5"/>
            <p:cNvSpPr txBox="1">
              <a:spLocks noChangeArrowheads="1"/>
            </p:cNvSpPr>
            <p:nvPr/>
          </p:nvSpPr>
          <p:spPr bwMode="auto">
            <a:xfrm>
              <a:off x="12008" y="7776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O</a:t>
              </a:r>
              <a:endParaRPr lang="zh-CN" altLang="en-US" sz="21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686" name="椭圆 6"/>
            <p:cNvSpPr>
              <a:spLocks noChangeArrowheads="1"/>
            </p:cNvSpPr>
            <p:nvPr/>
          </p:nvSpPr>
          <p:spPr bwMode="auto">
            <a:xfrm flipH="1">
              <a:off x="10121" y="7626"/>
              <a:ext cx="125" cy="120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</a:endParaRPr>
            </a:p>
          </p:txBody>
        </p:sp>
        <p:sp>
          <p:nvSpPr>
            <p:cNvPr id="71687" name="椭圆 7"/>
            <p:cNvSpPr>
              <a:spLocks noChangeArrowheads="1"/>
            </p:cNvSpPr>
            <p:nvPr/>
          </p:nvSpPr>
          <p:spPr bwMode="auto">
            <a:xfrm flipH="1">
              <a:off x="11107" y="8124"/>
              <a:ext cx="125" cy="120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</a:endParaRPr>
            </a:p>
          </p:txBody>
        </p:sp>
        <p:sp>
          <p:nvSpPr>
            <p:cNvPr id="71688" name="文本框 9"/>
            <p:cNvSpPr txBox="1">
              <a:spLocks noChangeArrowheads="1"/>
            </p:cNvSpPr>
            <p:nvPr/>
          </p:nvSpPr>
          <p:spPr bwMode="auto">
            <a:xfrm>
              <a:off x="11086" y="8153"/>
              <a:ext cx="79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N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689" name="文本框 10"/>
            <p:cNvSpPr txBox="1">
              <a:spLocks noChangeArrowheads="1"/>
            </p:cNvSpPr>
            <p:nvPr/>
          </p:nvSpPr>
          <p:spPr bwMode="auto">
            <a:xfrm>
              <a:off x="9837" y="6860"/>
              <a:ext cx="889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M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690" name="文本框 11"/>
            <p:cNvSpPr txBox="1">
              <a:spLocks noChangeArrowheads="1"/>
            </p:cNvSpPr>
            <p:nvPr/>
          </p:nvSpPr>
          <p:spPr bwMode="auto">
            <a:xfrm>
              <a:off x="7479" y="7308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691" name="文本框 12"/>
            <p:cNvSpPr txBox="1">
              <a:spLocks noChangeArrowheads="1"/>
            </p:cNvSpPr>
            <p:nvPr/>
          </p:nvSpPr>
          <p:spPr bwMode="auto">
            <a:xfrm>
              <a:off x="8096" y="9551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40" name="组合 2"/>
          <p:cNvGrpSpPr/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4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33033" y="528640"/>
            <a:ext cx="6946902" cy="492440"/>
            <a:chOff x="667777" y="579122"/>
            <a:chExt cx="6946902" cy="492440"/>
          </a:xfrm>
        </p:grpSpPr>
        <p:sp>
          <p:nvSpPr>
            <p:cNvPr id="71704" name="文本框 10"/>
            <p:cNvSpPr txBox="1">
              <a:spLocks noChangeArrowheads="1"/>
            </p:cNvSpPr>
            <p:nvPr/>
          </p:nvSpPr>
          <p:spPr bwMode="auto">
            <a:xfrm>
              <a:off x="2552141" y="594095"/>
              <a:ext cx="5062538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利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用作图解决实际问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题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6" name="组合 6"/>
            <p:cNvGrpSpPr/>
            <p:nvPr/>
          </p:nvGrpSpPr>
          <p:grpSpPr bwMode="auto">
            <a:xfrm>
              <a:off x="667777" y="579122"/>
              <a:ext cx="2274656" cy="492440"/>
              <a:chOff x="402069" y="545931"/>
              <a:chExt cx="2273908" cy="492762"/>
            </a:xfrm>
          </p:grpSpPr>
          <p:grpSp>
            <p:nvGrpSpPr>
              <p:cNvPr id="27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966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28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素养考点  </a:t>
                </a:r>
                <a:r>
                  <a:rPr kumimoji="0" lang="en-US" altLang="zh-CN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2</a:t>
                </a:r>
                <a:endPara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组合 8"/>
          <p:cNvGrpSpPr/>
          <p:nvPr/>
        </p:nvGrpSpPr>
        <p:grpSpPr bwMode="auto">
          <a:xfrm>
            <a:off x="2960688" y="992188"/>
            <a:ext cx="2530475" cy="1698467"/>
            <a:chOff x="7479" y="6860"/>
            <a:chExt cx="5317" cy="3563"/>
          </a:xfrm>
        </p:grpSpPr>
        <p:cxnSp>
          <p:nvCxnSpPr>
            <p:cNvPr id="72706" name="直接连接符 3"/>
            <p:cNvCxnSpPr>
              <a:cxnSpLocks noChangeShapeType="1"/>
            </p:cNvCxnSpPr>
            <p:nvPr/>
          </p:nvCxnSpPr>
          <p:spPr bwMode="auto">
            <a:xfrm>
              <a:off x="7996" y="7668"/>
              <a:ext cx="4704" cy="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707" name="直接连接符 4"/>
            <p:cNvCxnSpPr>
              <a:cxnSpLocks noChangeShapeType="1"/>
            </p:cNvCxnSpPr>
            <p:nvPr/>
          </p:nvCxnSpPr>
          <p:spPr bwMode="auto">
            <a:xfrm flipH="1">
              <a:off x="8788" y="7396"/>
              <a:ext cx="3602" cy="24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708" name="文本框 5"/>
            <p:cNvSpPr txBox="1">
              <a:spLocks noChangeArrowheads="1"/>
            </p:cNvSpPr>
            <p:nvPr/>
          </p:nvSpPr>
          <p:spPr bwMode="auto">
            <a:xfrm>
              <a:off x="12008" y="7776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O</a:t>
              </a:r>
              <a:endPara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72709" name="椭圆 6"/>
            <p:cNvSpPr>
              <a:spLocks noChangeArrowheads="1"/>
            </p:cNvSpPr>
            <p:nvPr/>
          </p:nvSpPr>
          <p:spPr bwMode="auto">
            <a:xfrm flipH="1">
              <a:off x="10121" y="7626"/>
              <a:ext cx="125" cy="120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2710" name="椭圆 7"/>
            <p:cNvSpPr>
              <a:spLocks noChangeArrowheads="1"/>
            </p:cNvSpPr>
            <p:nvPr/>
          </p:nvSpPr>
          <p:spPr bwMode="auto">
            <a:xfrm flipH="1">
              <a:off x="11107" y="8124"/>
              <a:ext cx="125" cy="120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2711" name="文本框 9"/>
            <p:cNvSpPr txBox="1">
              <a:spLocks noChangeArrowheads="1"/>
            </p:cNvSpPr>
            <p:nvPr/>
          </p:nvSpPr>
          <p:spPr bwMode="auto">
            <a:xfrm>
              <a:off x="11107" y="8162"/>
              <a:ext cx="796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rPr>
                <a:t>N</a:t>
              </a:r>
              <a:endParaRPr lang="en-US" altLang="zh-CN" sz="2100" b="1" i="1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72712" name="文本框 10"/>
            <p:cNvSpPr txBox="1">
              <a:spLocks noChangeArrowheads="1"/>
            </p:cNvSpPr>
            <p:nvPr/>
          </p:nvSpPr>
          <p:spPr bwMode="auto">
            <a:xfrm>
              <a:off x="9837" y="6860"/>
              <a:ext cx="89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rPr>
                <a:t>M</a:t>
              </a:r>
              <a:endParaRPr lang="en-US" altLang="zh-CN" sz="2100" b="1" i="1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72713" name="文本框 11"/>
            <p:cNvSpPr txBox="1">
              <a:spLocks noChangeArrowheads="1"/>
            </p:cNvSpPr>
            <p:nvPr/>
          </p:nvSpPr>
          <p:spPr bwMode="auto">
            <a:xfrm>
              <a:off x="7479" y="7308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72714" name="文本框 12"/>
            <p:cNvSpPr txBox="1">
              <a:spLocks noChangeArrowheads="1"/>
            </p:cNvSpPr>
            <p:nvPr/>
          </p:nvSpPr>
          <p:spPr bwMode="auto">
            <a:xfrm>
              <a:off x="8096" y="9551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102" name="文本框 101"/>
          <p:cNvSpPr txBox="1">
            <a:spLocks noChangeArrowheads="1"/>
          </p:cNvSpPr>
          <p:nvPr/>
        </p:nvSpPr>
        <p:spPr bwMode="auto">
          <a:xfrm>
            <a:off x="668338" y="2763838"/>
            <a:ext cx="7808912" cy="1754326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方法总结：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到角两边距离相等的点在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角的平分线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上，到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两点距离相等的点在两点连线的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垂直平分线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上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两线的交点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即为所求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72716" name="文本框 99"/>
          <p:cNvSpPr txBox="1">
            <a:spLocks noChangeArrowheads="1"/>
          </p:cNvSpPr>
          <p:nvPr/>
        </p:nvSpPr>
        <p:spPr bwMode="auto">
          <a:xfrm>
            <a:off x="405467" y="474663"/>
            <a:ext cx="193768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如图所示：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弧形 1"/>
          <p:cNvSpPr>
            <a:spLocks noChangeArrowheads="1"/>
          </p:cNvSpPr>
          <p:nvPr/>
        </p:nvSpPr>
        <p:spPr bwMode="auto">
          <a:xfrm rot="9480000">
            <a:off x="4808538" y="998538"/>
            <a:ext cx="1081087" cy="539750"/>
          </a:xfrm>
          <a:custGeom>
            <a:avLst/>
            <a:gdLst>
              <a:gd name="T0" fmla="*/ 1283157 w 1440180"/>
              <a:gd name="T1" fmla="*/ 135609 h 720090"/>
              <a:gd name="T2" fmla="*/ 1440179 w 1440180"/>
              <a:gd name="T3" fmla="*/ 360044 h 720090"/>
              <a:gd name="T4" fmla="*/ 1279216 w 1440180"/>
              <a:gd name="T5" fmla="*/ 586947 h 720090"/>
              <a:gd name="T6" fmla="*/ 720090 w 1440180"/>
              <a:gd name="T7" fmla="*/ 360045 h 720090"/>
              <a:gd name="T8" fmla="*/ 1283157 w 1440180"/>
              <a:gd name="T9" fmla="*/ 135609 h 720090"/>
              <a:gd name="T10" fmla="*/ 1440179 w 1440180"/>
              <a:gd name="T11" fmla="*/ 360044 h 720090"/>
              <a:gd name="T12" fmla="*/ 1279216 w 1440180"/>
              <a:gd name="T13" fmla="*/ 586947 h 720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0180" h="720090" stroke="0">
                <a:moveTo>
                  <a:pt x="1283157" y="135609"/>
                </a:moveTo>
                <a:cubicBezTo>
                  <a:pt x="1381440" y="197149"/>
                  <a:pt x="1440179" y="275167"/>
                  <a:pt x="1440179" y="360044"/>
                </a:cubicBezTo>
                <a:cubicBezTo>
                  <a:pt x="1440179" y="446057"/>
                  <a:pt x="1379857" y="525025"/>
                  <a:pt x="1279216" y="586947"/>
                </a:cubicBezTo>
                <a:lnTo>
                  <a:pt x="720090" y="360045"/>
                </a:lnTo>
                <a:close/>
              </a:path>
              <a:path w="1440180" h="720090" fill="none">
                <a:moveTo>
                  <a:pt x="1283157" y="135609"/>
                </a:moveTo>
                <a:cubicBezTo>
                  <a:pt x="1381440" y="197149"/>
                  <a:pt x="1440179" y="275167"/>
                  <a:pt x="1440179" y="360044"/>
                </a:cubicBezTo>
                <a:cubicBezTo>
                  <a:pt x="1440179" y="446057"/>
                  <a:pt x="1379857" y="525025"/>
                  <a:pt x="1279216" y="586947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3" name="直接连接符 2"/>
          <p:cNvCxnSpPr>
            <a:cxnSpLocks noChangeShapeType="1"/>
          </p:cNvCxnSpPr>
          <p:nvPr/>
        </p:nvCxnSpPr>
        <p:spPr bwMode="auto">
          <a:xfrm flipH="1">
            <a:off x="3230563" y="1392238"/>
            <a:ext cx="1827212" cy="60642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弧形 15"/>
          <p:cNvSpPr>
            <a:spLocks noChangeArrowheads="1"/>
          </p:cNvSpPr>
          <p:nvPr/>
        </p:nvSpPr>
        <p:spPr bwMode="auto">
          <a:xfrm rot="-6060000">
            <a:off x="3501232" y="1786731"/>
            <a:ext cx="488950" cy="379413"/>
          </a:xfrm>
          <a:custGeom>
            <a:avLst/>
            <a:gdLst>
              <a:gd name="T0" fmla="*/ 324167 w 648335"/>
              <a:gd name="T1" fmla="*/ 0 h 504190"/>
              <a:gd name="T2" fmla="*/ 648334 w 648335"/>
              <a:gd name="T3" fmla="*/ 252095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8334 w 648335"/>
              <a:gd name="T9" fmla="*/ 252095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弧形 17"/>
          <p:cNvSpPr>
            <a:spLocks noChangeArrowheads="1"/>
          </p:cNvSpPr>
          <p:nvPr/>
        </p:nvSpPr>
        <p:spPr bwMode="auto">
          <a:xfrm rot="9660000">
            <a:off x="3413125" y="1519238"/>
            <a:ext cx="487363" cy="379412"/>
          </a:xfrm>
          <a:custGeom>
            <a:avLst/>
            <a:gdLst>
              <a:gd name="T0" fmla="*/ 324167 w 648335"/>
              <a:gd name="T1" fmla="*/ 0 h 504190"/>
              <a:gd name="T2" fmla="*/ 648334 w 648335"/>
              <a:gd name="T3" fmla="*/ 252095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8334 w 648335"/>
              <a:gd name="T9" fmla="*/ 252095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弧形 20"/>
          <p:cNvSpPr>
            <a:spLocks noChangeArrowheads="1"/>
          </p:cNvSpPr>
          <p:nvPr/>
        </p:nvSpPr>
        <p:spPr bwMode="auto">
          <a:xfrm rot="-8400000">
            <a:off x="4240213" y="1589088"/>
            <a:ext cx="485775" cy="376237"/>
          </a:xfrm>
          <a:custGeom>
            <a:avLst/>
            <a:gdLst>
              <a:gd name="T0" fmla="*/ 324167 w 648335"/>
              <a:gd name="T1" fmla="*/ 0 h 504190"/>
              <a:gd name="T2" fmla="*/ 647076 w 648335"/>
              <a:gd name="T3" fmla="*/ 229732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7076 w 648335"/>
              <a:gd name="T9" fmla="*/ 229732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493539" y="0"/>
                  <a:pt x="632573" y="101015"/>
                  <a:pt x="647076" y="229732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493539" y="0"/>
                  <a:pt x="632573" y="101015"/>
                  <a:pt x="647076" y="229732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弧形 21"/>
          <p:cNvSpPr>
            <a:spLocks noChangeArrowheads="1"/>
          </p:cNvSpPr>
          <p:nvPr/>
        </p:nvSpPr>
        <p:spPr bwMode="auto">
          <a:xfrm rot="8220000">
            <a:off x="4100513" y="1398588"/>
            <a:ext cx="487362" cy="379412"/>
          </a:xfrm>
          <a:custGeom>
            <a:avLst/>
            <a:gdLst>
              <a:gd name="T0" fmla="*/ 324167 w 648335"/>
              <a:gd name="T1" fmla="*/ 0 h 504190"/>
              <a:gd name="T2" fmla="*/ 648334 w 648335"/>
              <a:gd name="T3" fmla="*/ 252095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8334 w 648335"/>
              <a:gd name="T9" fmla="*/ 252095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弧形 22"/>
          <p:cNvSpPr>
            <a:spLocks noChangeArrowheads="1"/>
          </p:cNvSpPr>
          <p:nvPr/>
        </p:nvSpPr>
        <p:spPr bwMode="auto">
          <a:xfrm rot="-2700000">
            <a:off x="4471988" y="1119188"/>
            <a:ext cx="485775" cy="377825"/>
          </a:xfrm>
          <a:custGeom>
            <a:avLst/>
            <a:gdLst>
              <a:gd name="T0" fmla="*/ 324167 w 648335"/>
              <a:gd name="T1" fmla="*/ 0 h 504190"/>
              <a:gd name="T2" fmla="*/ 647076 w 648335"/>
              <a:gd name="T3" fmla="*/ 229732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7076 w 648335"/>
              <a:gd name="T9" fmla="*/ 229732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493539" y="0"/>
                  <a:pt x="632573" y="101015"/>
                  <a:pt x="647076" y="229732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493539" y="0"/>
                  <a:pt x="632573" y="101015"/>
                  <a:pt x="647076" y="229732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弧形 23"/>
          <p:cNvSpPr>
            <a:spLocks noChangeArrowheads="1"/>
          </p:cNvSpPr>
          <p:nvPr/>
        </p:nvSpPr>
        <p:spPr bwMode="auto">
          <a:xfrm rot="2820000">
            <a:off x="4338638" y="915988"/>
            <a:ext cx="485775" cy="377825"/>
          </a:xfrm>
          <a:custGeom>
            <a:avLst/>
            <a:gdLst>
              <a:gd name="T0" fmla="*/ 324167 w 648335"/>
              <a:gd name="T1" fmla="*/ 0 h 504190"/>
              <a:gd name="T2" fmla="*/ 648334 w 648335"/>
              <a:gd name="T3" fmla="*/ 252095 h 504190"/>
              <a:gd name="T4" fmla="*/ 324167 w 648335"/>
              <a:gd name="T5" fmla="*/ 252095 h 504190"/>
              <a:gd name="T6" fmla="*/ 324167 w 648335"/>
              <a:gd name="T7" fmla="*/ 0 h 504190"/>
              <a:gd name="T8" fmla="*/ 648334 w 648335"/>
              <a:gd name="T9" fmla="*/ 252095 h 504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8335" h="504190" stroke="0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  <a:lnTo>
                  <a:pt x="324167" y="252095"/>
                </a:lnTo>
                <a:close/>
              </a:path>
              <a:path w="648335" h="504190" fill="none">
                <a:moveTo>
                  <a:pt x="324167" y="0"/>
                </a:moveTo>
                <a:cubicBezTo>
                  <a:pt x="503199" y="0"/>
                  <a:pt x="648334" y="112867"/>
                  <a:pt x="648334" y="252095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 flipH="1" flipV="1">
            <a:off x="4278313" y="1401763"/>
            <a:ext cx="455612" cy="21907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 flipH="1">
            <a:off x="4248150" y="927100"/>
            <a:ext cx="647700" cy="9191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7"/>
          <p:cNvGrpSpPr/>
          <p:nvPr/>
        </p:nvGrpSpPr>
        <p:grpSpPr bwMode="auto">
          <a:xfrm>
            <a:off x="4070350" y="1352549"/>
            <a:ext cx="388938" cy="415498"/>
            <a:chOff x="1826144" y="3069930"/>
            <a:chExt cx="519783" cy="555112"/>
          </a:xfrm>
        </p:grpSpPr>
        <p:sp>
          <p:nvSpPr>
            <p:cNvPr id="72728" name="椭圆 17"/>
            <p:cNvSpPr>
              <a:spLocks noChangeArrowheads="1"/>
            </p:cNvSpPr>
            <p:nvPr/>
          </p:nvSpPr>
          <p:spPr bwMode="auto">
            <a:xfrm>
              <a:off x="2237891" y="3356708"/>
              <a:ext cx="108036" cy="10816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72729" name="矩形 18"/>
            <p:cNvSpPr>
              <a:spLocks noChangeArrowheads="1"/>
            </p:cNvSpPr>
            <p:nvPr/>
          </p:nvSpPr>
          <p:spPr bwMode="auto">
            <a:xfrm>
              <a:off x="1826144" y="3069930"/>
              <a:ext cx="467446" cy="555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P</a:t>
              </a:r>
              <a:endPara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33" name="组合 2"/>
          <p:cNvGrpSpPr/>
          <p:nvPr/>
        </p:nvGrpSpPr>
        <p:grpSpPr bwMode="auto">
          <a:xfrm>
            <a:off x="10020" y="27886"/>
            <a:ext cx="2006600" cy="385702"/>
            <a:chOff x="248" y="170"/>
            <a:chExt cx="3160" cy="607"/>
          </a:xfrm>
        </p:grpSpPr>
        <p:cxnSp>
          <p:nvCxnSpPr>
            <p:cNvPr id="34" name="直线连接符 14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74" y="170"/>
              <a:ext cx="565" cy="500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6" name="文本框 18"/>
          <p:cNvSpPr txBox="1">
            <a:spLocks noChangeArrowheads="1"/>
          </p:cNvSpPr>
          <p:nvPr/>
        </p:nvSpPr>
        <p:spPr bwMode="auto">
          <a:xfrm>
            <a:off x="482322" y="-49429"/>
            <a:ext cx="1466850" cy="47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+mn-lt"/>
                <a:cs typeface="Yuanti SC"/>
              </a:rPr>
              <a:t>探究新知</a:t>
            </a:r>
            <a:endParaRPr lang="zh-CN" altLang="en-US" sz="2500" b="1" dirty="0">
              <a:latin typeface="+mn-lt"/>
              <a:cs typeface="Yuanti SC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E:\罗梦\人八数上\人八数导学案\LL15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39975"/>
            <a:ext cx="2143125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E:\罗梦\人八数上\人八数导学案\LL15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0097F1"/>
              </a:clrFrom>
              <a:clrTo>
                <a:srgbClr val="0097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39975"/>
            <a:ext cx="2143125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76275" y="557213"/>
            <a:ext cx="82772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电信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部门要修建一座电视信号发射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塔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按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照设计要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发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射塔到两个城镇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的距离必须相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到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两条高速公路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m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n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的距离也必须相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发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射塔应修建在什么位置？在图上标出它的位置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0685" y="2531130"/>
            <a:ext cx="4972050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解：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如图所</a:t>
            </a:r>
            <a:r>
              <a:rPr lang="zh-CN" altLang="zh-CN" sz="24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示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两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条高速公路相交的角的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角平分线和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的垂直平分线的交点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P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与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P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0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2" name="组合 2"/>
            <p:cNvGrpSpPr/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94" y="5921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12" descr="wuxin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EFEDF0"/>
              </a:clrFrom>
              <a:clrTo>
                <a:srgbClr val="EFED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38" y="1703388"/>
            <a:ext cx="2828925" cy="2874962"/>
          </a:xfrm>
          <a:prstGeom prst="rect">
            <a:avLst/>
          </a:prstGeom>
          <a:solidFill>
            <a:srgbClr val="D6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Line 13"/>
          <p:cNvSpPr>
            <a:spLocks noChangeShapeType="1"/>
          </p:cNvSpPr>
          <p:nvPr/>
        </p:nvSpPr>
        <p:spPr bwMode="auto">
          <a:xfrm flipH="1">
            <a:off x="7042150" y="1801813"/>
            <a:ext cx="7938" cy="2676525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74758" name="Text Box 15"/>
          <p:cNvSpPr txBox="1">
            <a:spLocks noChangeArrowheads="1"/>
          </p:cNvSpPr>
          <p:nvPr/>
        </p:nvSpPr>
        <p:spPr bwMode="auto">
          <a:xfrm>
            <a:off x="738554" y="1082322"/>
            <a:ext cx="782442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图中的五角星有几条对称轴？如何作出这些对称轴呢？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5595938" y="2573338"/>
            <a:ext cx="517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8126413" y="2540000"/>
            <a:ext cx="460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329404" y="1665288"/>
            <a:ext cx="512842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作法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</a:rPr>
              <a:t>：</a:t>
            </a:r>
            <a:endParaRPr lang="en-US" altLang="zh-CN" sz="2100" b="1" dirty="0" smtClean="0">
              <a:solidFill>
                <a:srgbClr val="0000FF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1</a:t>
            </a:r>
            <a:r>
              <a:rPr lang="zh-CN" altLang="en-US" sz="2100" b="1" dirty="0">
                <a:latin typeface="+mn-lt"/>
              </a:rPr>
              <a:t>）找出五角星的一对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对称点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100" b="1" dirty="0" smtClean="0">
                <a:latin typeface="+mn-lt"/>
              </a:rPr>
              <a:t>，连</a:t>
            </a:r>
            <a:r>
              <a:rPr lang="zh-CN" altLang="en-US" sz="2100" b="1" dirty="0">
                <a:latin typeface="+mn-lt"/>
              </a:rPr>
              <a:t>接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zh-CN" altLang="en-US" sz="2100" b="1" dirty="0">
                <a:latin typeface="+mn-lt"/>
              </a:rPr>
              <a:t>．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2</a:t>
            </a:r>
            <a:r>
              <a:rPr lang="zh-CN" altLang="en-US" sz="2100" b="1" dirty="0">
                <a:latin typeface="+mn-lt"/>
              </a:rPr>
              <a:t>）作出线段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zh-CN" altLang="en-US" sz="2100" b="1" dirty="0">
                <a:latin typeface="+mn-lt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垂直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平分线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l</a:t>
            </a:r>
            <a:r>
              <a:rPr lang="zh-CN" altLang="en-US" sz="2100" b="1" dirty="0">
                <a:latin typeface="+mn-lt"/>
              </a:rPr>
              <a:t>．则</a:t>
            </a:r>
            <a:r>
              <a:rPr lang="en-US" altLang="zh-CN" sz="2100" b="1" i="1" dirty="0">
                <a:latin typeface="+mn-lt"/>
              </a:rPr>
              <a:t>l</a:t>
            </a:r>
            <a:r>
              <a:rPr lang="zh-CN" altLang="en-US" sz="2100" b="1" dirty="0">
                <a:latin typeface="+mn-lt"/>
              </a:rPr>
              <a:t>就是这个五角星的一条对称轴． 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7050088" y="1801813"/>
            <a:ext cx="285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l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349250" y="3706139"/>
            <a:ext cx="5022850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同样的方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法，可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以找出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轴，所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以五角星有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五条对称轴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71436" y="483888"/>
            <a:ext cx="4932638" cy="469094"/>
            <a:chOff x="2342356" y="483888"/>
            <a:chExt cx="4932638" cy="469094"/>
          </a:xfrm>
        </p:grpSpPr>
        <p:sp>
          <p:nvSpPr>
            <p:cNvPr id="74755" name="文本框 6151"/>
            <p:cNvSpPr txBox="1">
              <a:spLocks noChangeArrowheads="1"/>
            </p:cNvSpPr>
            <p:nvPr/>
          </p:nvSpPr>
          <p:spPr bwMode="auto">
            <a:xfrm>
              <a:off x="3996532" y="483888"/>
              <a:ext cx="32784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作轴对称图形的对称轴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4" name="组合 4"/>
            <p:cNvGrpSpPr/>
            <p:nvPr/>
          </p:nvGrpSpPr>
          <p:grpSpPr bwMode="auto">
            <a:xfrm>
              <a:off x="2342356" y="534463"/>
              <a:ext cx="1685925" cy="418519"/>
              <a:chOff x="3485" y="1168"/>
              <a:chExt cx="2654" cy="660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28" name="矩形 1"/>
              <p:cNvSpPr>
                <a:spLocks noChangeArrowheads="1"/>
              </p:cNvSpPr>
              <p:nvPr/>
            </p:nvSpPr>
            <p:spPr bwMode="auto">
              <a:xfrm>
                <a:off x="3759" y="1216"/>
                <a:ext cx="2108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2" name="剪去同侧角的矩形 1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3" name="矩形 2"/>
          <p:cNvSpPr/>
          <p:nvPr/>
        </p:nvSpPr>
        <p:spPr>
          <a:xfrm>
            <a:off x="926961" y="1694586"/>
            <a:ext cx="7537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方法总结：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对于轴对称图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形，只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要找到任意一组对称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点，作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出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对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点所连线段的垂直平分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线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，即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能得此图形的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对称轴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Box 4"/>
          <p:cNvSpPr txBox="1">
            <a:spLocks noChangeArrowheads="1"/>
          </p:cNvSpPr>
          <p:nvPr/>
        </p:nvSpPr>
        <p:spPr bwMode="auto">
          <a:xfrm>
            <a:off x="390524" y="958850"/>
            <a:ext cx="8677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A′B′C′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关于直线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l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称，请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用无刻度的直尺作出它们的对称轴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819" name="文本框 3"/>
          <p:cNvSpPr txBox="1">
            <a:spLocks noChangeArrowheads="1"/>
          </p:cNvSpPr>
          <p:nvPr/>
        </p:nvSpPr>
        <p:spPr bwMode="auto">
          <a:xfrm>
            <a:off x="615812" y="2244587"/>
            <a:ext cx="4642128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B'C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交于点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，延长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交于点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Q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，连接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PQ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，则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直线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PQ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即为所要求作的直线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9" name="组合 2"/>
          <p:cNvGrpSpPr/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4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51" name="组合 5"/>
          <p:cNvGrpSpPr/>
          <p:nvPr/>
        </p:nvGrpSpPr>
        <p:grpSpPr bwMode="auto">
          <a:xfrm>
            <a:off x="5565775" y="1970088"/>
            <a:ext cx="2093913" cy="1773237"/>
            <a:chOff x="4644008" y="3501008"/>
            <a:chExt cx="2790938" cy="2362993"/>
          </a:xfrm>
        </p:grpSpPr>
        <p:sp>
          <p:nvSpPr>
            <p:cNvPr id="52" name="任意多边形 6"/>
            <p:cNvSpPr>
              <a:spLocks noChangeArrowheads="1"/>
            </p:cNvSpPr>
            <p:nvPr/>
          </p:nvSpPr>
          <p:spPr bwMode="auto">
            <a:xfrm>
              <a:off x="5080000" y="3875314"/>
              <a:ext cx="624114" cy="1553029"/>
            </a:xfrm>
            <a:custGeom>
              <a:avLst/>
              <a:gdLst>
                <a:gd name="T0" fmla="*/ 159657 w 624114"/>
                <a:gd name="T1" fmla="*/ 0 h 1553029"/>
                <a:gd name="T2" fmla="*/ 0 w 624114"/>
                <a:gd name="T3" fmla="*/ 1001486 h 1553029"/>
                <a:gd name="T4" fmla="*/ 624114 w 624114"/>
                <a:gd name="T5" fmla="*/ 1553029 h 1553029"/>
                <a:gd name="T6" fmla="*/ 159657 w 624114"/>
                <a:gd name="T7" fmla="*/ 0 h 1553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24114" h="1553029">
                  <a:moveTo>
                    <a:pt x="159657" y="0"/>
                  </a:moveTo>
                  <a:lnTo>
                    <a:pt x="0" y="1001486"/>
                  </a:lnTo>
                  <a:lnTo>
                    <a:pt x="624114" y="1553029"/>
                  </a:lnTo>
                  <a:lnTo>
                    <a:pt x="159657" y="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任意多边形 7"/>
            <p:cNvSpPr>
              <a:spLocks noChangeArrowheads="1"/>
            </p:cNvSpPr>
            <p:nvPr/>
          </p:nvSpPr>
          <p:spPr bwMode="auto">
            <a:xfrm>
              <a:off x="6168571" y="3831771"/>
              <a:ext cx="595086" cy="1625600"/>
            </a:xfrm>
            <a:custGeom>
              <a:avLst/>
              <a:gdLst>
                <a:gd name="T0" fmla="*/ 464458 w 595086"/>
                <a:gd name="T1" fmla="*/ 0 h 1625600"/>
                <a:gd name="T2" fmla="*/ 595086 w 595086"/>
                <a:gd name="T3" fmla="*/ 1074058 h 1625600"/>
                <a:gd name="T4" fmla="*/ 0 w 595086"/>
                <a:gd name="T5" fmla="*/ 1625600 h 1625600"/>
                <a:gd name="T6" fmla="*/ 464458 w 595086"/>
                <a:gd name="T7" fmla="*/ 0 h 1625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5086" h="1625600">
                  <a:moveTo>
                    <a:pt x="464458" y="0"/>
                  </a:moveTo>
                  <a:lnTo>
                    <a:pt x="595086" y="1074058"/>
                  </a:lnTo>
                  <a:lnTo>
                    <a:pt x="0" y="1625600"/>
                  </a:lnTo>
                  <a:lnTo>
                    <a:pt x="464458" y="0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TextBox 8"/>
            <p:cNvSpPr txBox="1">
              <a:spLocks noChangeArrowheads="1"/>
            </p:cNvSpPr>
            <p:nvPr/>
          </p:nvSpPr>
          <p:spPr bwMode="auto">
            <a:xfrm>
              <a:off x="4860032" y="3501008"/>
              <a:ext cx="446951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5" name="TextBox 9"/>
            <p:cNvSpPr txBox="1">
              <a:spLocks noChangeArrowheads="1"/>
            </p:cNvSpPr>
            <p:nvPr/>
          </p:nvSpPr>
          <p:spPr bwMode="auto">
            <a:xfrm>
              <a:off x="4644008" y="4695527"/>
              <a:ext cx="446951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" name="TextBox 10"/>
            <p:cNvSpPr txBox="1">
              <a:spLocks noChangeArrowheads="1"/>
            </p:cNvSpPr>
            <p:nvPr/>
          </p:nvSpPr>
          <p:spPr bwMode="auto">
            <a:xfrm>
              <a:off x="5460660" y="5343599"/>
              <a:ext cx="446951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7" name="TextBox 11"/>
            <p:cNvSpPr txBox="1">
              <a:spLocks noChangeArrowheads="1"/>
            </p:cNvSpPr>
            <p:nvPr/>
          </p:nvSpPr>
          <p:spPr bwMode="auto">
            <a:xfrm>
              <a:off x="6612788" y="3543399"/>
              <a:ext cx="608632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′</a:t>
              </a:r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8" name="TextBox 12"/>
            <p:cNvSpPr txBox="1">
              <a:spLocks noChangeArrowheads="1"/>
            </p:cNvSpPr>
            <p:nvPr/>
          </p:nvSpPr>
          <p:spPr bwMode="auto">
            <a:xfrm>
              <a:off x="6826314" y="4623519"/>
              <a:ext cx="608632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′</a:t>
              </a:r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9" name="TextBox 13"/>
            <p:cNvSpPr txBox="1">
              <a:spLocks noChangeArrowheads="1"/>
            </p:cNvSpPr>
            <p:nvPr/>
          </p:nvSpPr>
          <p:spPr bwMode="auto">
            <a:xfrm>
              <a:off x="6012160" y="5373216"/>
              <a:ext cx="608632" cy="490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′</a:t>
              </a:r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cxnSp>
        <p:nvCxnSpPr>
          <p:cNvPr id="60" name="直接连接符 59"/>
          <p:cNvCxnSpPr>
            <a:cxnSpLocks noChangeShapeType="1"/>
          </p:cNvCxnSpPr>
          <p:nvPr/>
        </p:nvCxnSpPr>
        <p:spPr bwMode="auto">
          <a:xfrm>
            <a:off x="6354438" y="3413125"/>
            <a:ext cx="217487" cy="585788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直接连接符 60"/>
          <p:cNvCxnSpPr>
            <a:cxnSpLocks noChangeShapeType="1"/>
          </p:cNvCxnSpPr>
          <p:nvPr/>
        </p:nvCxnSpPr>
        <p:spPr bwMode="auto">
          <a:xfrm flipH="1">
            <a:off x="6531312" y="3382169"/>
            <a:ext cx="185738" cy="6477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直接连接符 61"/>
          <p:cNvCxnSpPr>
            <a:cxnSpLocks noChangeShapeType="1"/>
          </p:cNvCxnSpPr>
          <p:nvPr/>
        </p:nvCxnSpPr>
        <p:spPr bwMode="auto">
          <a:xfrm flipH="1">
            <a:off x="6306255" y="3453606"/>
            <a:ext cx="400050" cy="376237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3" name="组合 18"/>
          <p:cNvGrpSpPr/>
          <p:nvPr/>
        </p:nvGrpSpPr>
        <p:grpSpPr bwMode="auto">
          <a:xfrm>
            <a:off x="6548762" y="1945811"/>
            <a:ext cx="274638" cy="2397125"/>
            <a:chOff x="6468253" y="2203424"/>
            <a:chExt cx="366124" cy="3195283"/>
          </a:xfrm>
        </p:grpSpPr>
        <p:cxnSp>
          <p:nvCxnSpPr>
            <p:cNvPr id="64" name="直接连接符 63"/>
            <p:cNvCxnSpPr/>
            <p:nvPr/>
          </p:nvCxnSpPr>
          <p:spPr bwMode="auto">
            <a:xfrm flipH="1" flipV="1">
              <a:off x="6468253" y="2203424"/>
              <a:ext cx="10582" cy="3195283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5" name="矩形 20"/>
            <p:cNvSpPr>
              <a:spLocks noChangeArrowheads="1"/>
            </p:cNvSpPr>
            <p:nvPr/>
          </p:nvSpPr>
          <p:spPr bwMode="auto">
            <a:xfrm>
              <a:off x="6588224" y="2636912"/>
              <a:ext cx="246153" cy="368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l</a:t>
              </a:r>
              <a:endParaRPr lang="zh-CN" altLang="en-US" sz="100">
                <a:solidFill>
                  <a:prstClr val="black"/>
                </a:solidFill>
                <a:ea typeface="黑体" panose="02010609060101010101" pitchFamily="2" charset="-122"/>
              </a:endParaRPr>
            </a:p>
          </p:txBody>
        </p:sp>
      </p:grpSp>
      <p:cxnSp>
        <p:nvCxnSpPr>
          <p:cNvPr id="66" name="直接连接符 65"/>
          <p:cNvCxnSpPr>
            <a:cxnSpLocks noChangeShapeType="1"/>
          </p:cNvCxnSpPr>
          <p:nvPr/>
        </p:nvCxnSpPr>
        <p:spPr bwMode="auto">
          <a:xfrm flipH="1" flipV="1">
            <a:off x="6361124" y="3413191"/>
            <a:ext cx="485459" cy="379346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文本框 4"/>
          <p:cNvSpPr txBox="1">
            <a:spLocks noChangeArrowheads="1"/>
          </p:cNvSpPr>
          <p:nvPr/>
        </p:nvSpPr>
        <p:spPr bwMode="auto">
          <a:xfrm>
            <a:off x="6449071" y="3245645"/>
            <a:ext cx="3257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P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8" name="文本框 5"/>
          <p:cNvSpPr txBox="1">
            <a:spLocks noChangeArrowheads="1"/>
          </p:cNvSpPr>
          <p:nvPr/>
        </p:nvSpPr>
        <p:spPr bwMode="auto">
          <a:xfrm>
            <a:off x="6542088" y="3814763"/>
            <a:ext cx="364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Q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88587" y="529206"/>
            <a:ext cx="4804335" cy="508475"/>
            <a:chOff x="761440" y="529206"/>
            <a:chExt cx="4804335" cy="508475"/>
          </a:xfrm>
        </p:grpSpPr>
        <p:sp>
          <p:nvSpPr>
            <p:cNvPr id="76837" name="文本框 6151"/>
            <p:cNvSpPr txBox="1">
              <a:spLocks noChangeArrowheads="1"/>
            </p:cNvSpPr>
            <p:nvPr/>
          </p:nvSpPr>
          <p:spPr bwMode="auto">
            <a:xfrm>
              <a:off x="2287338" y="529206"/>
              <a:ext cx="3278437" cy="461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作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轴对称图形的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对称轴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5" name="组合 6"/>
            <p:cNvGrpSpPr/>
            <p:nvPr/>
          </p:nvGrpSpPr>
          <p:grpSpPr bwMode="auto">
            <a:xfrm>
              <a:off x="761440" y="545241"/>
              <a:ext cx="2274656" cy="492440"/>
              <a:chOff x="418848" y="567891"/>
              <a:chExt cx="2273908" cy="492762"/>
            </a:xfrm>
          </p:grpSpPr>
          <p:grpSp>
            <p:nvGrpSpPr>
              <p:cNvPr id="36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70" name="椭圆 69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37" name="文本框 11"/>
              <p:cNvSpPr txBox="1">
                <a:spLocks noChangeArrowheads="1"/>
              </p:cNvSpPr>
              <p:nvPr/>
            </p:nvSpPr>
            <p:spPr bwMode="auto">
              <a:xfrm>
                <a:off x="418848" y="56789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素养考点</a:t>
                </a:r>
                <a:endPara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9" grpId="0"/>
      <p:bldP spid="67" grpId="0"/>
      <p:bldP spid="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7" name="剪去同侧角的矩形 6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11" name="矩形 10"/>
          <p:cNvSpPr/>
          <p:nvPr/>
        </p:nvSpPr>
        <p:spPr>
          <a:xfrm>
            <a:off x="962088" y="1189759"/>
            <a:ext cx="75377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方法总结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en-US" altLang="zh-CN" sz="2400" b="1" dirty="0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过成轴对称图形的两组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对应点的连线（或延长线）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交点的直线是这个轴对称图形的对称轴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 smtClean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如果成轴对称的两个图形对称点连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线（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或延长线）相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交，那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么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交点必定在对称轴上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图片 3481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2092325"/>
            <a:ext cx="6824663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Line 10"/>
          <p:cNvSpPr>
            <a:spLocks noChangeShapeType="1"/>
          </p:cNvSpPr>
          <p:nvPr/>
        </p:nvSpPr>
        <p:spPr bwMode="auto">
          <a:xfrm>
            <a:off x="6056313" y="1916113"/>
            <a:ext cx="0" cy="177800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0" name="Line 28"/>
          <p:cNvSpPr>
            <a:spLocks noChangeShapeType="1"/>
          </p:cNvSpPr>
          <p:nvPr/>
        </p:nvSpPr>
        <p:spPr bwMode="auto">
          <a:xfrm>
            <a:off x="1819275" y="2055813"/>
            <a:ext cx="0" cy="145256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1" name="Line 29"/>
          <p:cNvSpPr>
            <a:spLocks noChangeShapeType="1"/>
          </p:cNvSpPr>
          <p:nvPr/>
        </p:nvSpPr>
        <p:spPr bwMode="auto">
          <a:xfrm>
            <a:off x="1114425" y="2827338"/>
            <a:ext cx="1438275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2" name="Line 30"/>
          <p:cNvSpPr>
            <a:spLocks noChangeShapeType="1"/>
          </p:cNvSpPr>
          <p:nvPr/>
        </p:nvSpPr>
        <p:spPr bwMode="auto">
          <a:xfrm>
            <a:off x="3351213" y="2058988"/>
            <a:ext cx="0" cy="137795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3" name="Line 31"/>
          <p:cNvSpPr>
            <a:spLocks noChangeShapeType="1"/>
          </p:cNvSpPr>
          <p:nvPr/>
        </p:nvSpPr>
        <p:spPr bwMode="auto">
          <a:xfrm>
            <a:off x="2773363" y="2840038"/>
            <a:ext cx="1133475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4" name="Line 35"/>
          <p:cNvSpPr>
            <a:spLocks noChangeShapeType="1"/>
          </p:cNvSpPr>
          <p:nvPr/>
        </p:nvSpPr>
        <p:spPr bwMode="auto">
          <a:xfrm>
            <a:off x="2903538" y="2322513"/>
            <a:ext cx="803275" cy="94456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5" name="Line 36"/>
          <p:cNvSpPr>
            <a:spLocks noChangeShapeType="1"/>
          </p:cNvSpPr>
          <p:nvPr/>
        </p:nvSpPr>
        <p:spPr bwMode="auto">
          <a:xfrm flipV="1">
            <a:off x="2894013" y="2408238"/>
            <a:ext cx="936625" cy="83820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6" name="Line 37"/>
          <p:cNvSpPr>
            <a:spLocks noChangeShapeType="1"/>
          </p:cNvSpPr>
          <p:nvPr/>
        </p:nvSpPr>
        <p:spPr bwMode="auto">
          <a:xfrm flipH="1">
            <a:off x="3068638" y="2222500"/>
            <a:ext cx="558800" cy="129063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7" name="Line 38"/>
          <p:cNvSpPr>
            <a:spLocks noChangeShapeType="1"/>
          </p:cNvSpPr>
          <p:nvPr/>
        </p:nvSpPr>
        <p:spPr bwMode="auto">
          <a:xfrm>
            <a:off x="4703763" y="2208213"/>
            <a:ext cx="0" cy="11191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8" name="Line 39"/>
          <p:cNvSpPr>
            <a:spLocks noChangeShapeType="1"/>
          </p:cNvSpPr>
          <p:nvPr/>
        </p:nvSpPr>
        <p:spPr bwMode="auto">
          <a:xfrm>
            <a:off x="4089400" y="2836863"/>
            <a:ext cx="1247775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29" name="Line 43"/>
          <p:cNvSpPr>
            <a:spLocks noChangeShapeType="1"/>
          </p:cNvSpPr>
          <p:nvPr/>
        </p:nvSpPr>
        <p:spPr bwMode="auto">
          <a:xfrm flipV="1">
            <a:off x="6751638" y="2716213"/>
            <a:ext cx="928687" cy="5572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830" name="Line 44"/>
          <p:cNvSpPr>
            <a:spLocks noChangeShapeType="1"/>
          </p:cNvSpPr>
          <p:nvPr/>
        </p:nvSpPr>
        <p:spPr bwMode="auto">
          <a:xfrm>
            <a:off x="6756400" y="2665413"/>
            <a:ext cx="1139825" cy="62706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838" name="矩形 34831"/>
          <p:cNvSpPr>
            <a:spLocks noChangeArrowheads="1"/>
          </p:cNvSpPr>
          <p:nvPr/>
        </p:nvSpPr>
        <p:spPr bwMode="auto">
          <a:xfrm>
            <a:off x="785813" y="692151"/>
            <a:ext cx="828198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作出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下列图形的一条对称轴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和同学比较一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下，你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们作出的对称轴一样吗？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4833" name="Line 43"/>
          <p:cNvSpPr>
            <a:spLocks noChangeShapeType="1"/>
          </p:cNvSpPr>
          <p:nvPr/>
        </p:nvSpPr>
        <p:spPr bwMode="auto">
          <a:xfrm flipH="1" flipV="1">
            <a:off x="7292975" y="1995488"/>
            <a:ext cx="3175" cy="156686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4" name="组合 2"/>
            <p:cNvGrpSpPr/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2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69" y="7445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0" t="19062" r="6836" b="17572"/>
          <a:stretch>
            <a:fillRect/>
          </a:stretch>
        </p:blipFill>
        <p:spPr>
          <a:xfrm>
            <a:off x="6905001" y="3426412"/>
            <a:ext cx="2025354" cy="1281869"/>
          </a:xfrm>
          <a:prstGeom prst="rect">
            <a:avLst/>
          </a:prstGeom>
        </p:spPr>
      </p:pic>
      <p:sp>
        <p:nvSpPr>
          <p:cNvPr id="78863" name="TextBox 2"/>
          <p:cNvSpPr txBox="1">
            <a:spLocks noChangeArrowheads="1"/>
          </p:cNvSpPr>
          <p:nvPr/>
        </p:nvSpPr>
        <p:spPr bwMode="auto">
          <a:xfrm>
            <a:off x="422053" y="456760"/>
            <a:ext cx="840784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分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别以点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和点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为圆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心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大于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长为半径画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弧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弧相交于点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作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直线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分别交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．若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AE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=3cm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ABD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的周长为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13cm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的周长为（　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）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A．16cm	B．19cm	C．22cm	D．25cm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47105" y="2270835"/>
            <a:ext cx="328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graphicFrame>
        <p:nvGraphicFramePr>
          <p:cNvPr id="27" name="对象 3"/>
          <p:cNvGraphicFramePr/>
          <p:nvPr/>
        </p:nvGraphicFramePr>
        <p:xfrm>
          <a:off x="7285040" y="564090"/>
          <a:ext cx="380537" cy="64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51" name="" r:id="rId2" imgW="508000" imgH="880745" progId="Equation.DSMT4">
                  <p:embed/>
                </p:oleObj>
              </mc:Choice>
              <mc:Fallback>
                <p:oleObj name="" r:id="rId2" imgW="508000" imgH="880745" progId="Equation.DSMT4">
                  <p:embed/>
                  <p:pic>
                    <p:nvPicPr>
                      <p:cNvPr id="0" name="图片 83050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5040" y="564090"/>
                        <a:ext cx="380537" cy="64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5"/>
          <p:cNvSpPr>
            <a:spLocks noChangeArrowheads="1"/>
          </p:cNvSpPr>
          <p:nvPr/>
        </p:nvSpPr>
        <p:spPr bwMode="auto">
          <a:xfrm>
            <a:off x="209551" y="986107"/>
            <a:ext cx="8934449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133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尺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规作图要求：Ⅰ、过直线外一点作这条直线的垂线；Ⅱ、作线段的垂直平分线；Ⅲ、过直线上一点作这条直线的垂线；Ⅳ、作角的平分线．如图是按上述要求排乱顺序的尺规作</a:t>
            </a:r>
            <a:r>
              <a:rPr lang="zh-CN" altLang="zh-CN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图：</a:t>
            </a:r>
            <a:endParaRPr lang="zh-CN" altLang="zh-CN" sz="21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正确的配对是（　　）</a:t>
            </a:r>
            <a:endParaRPr lang="zh-CN" altLang="zh-CN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A．①﹣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Ⅳ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Ⅱ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③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Ⅰ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④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﹣Ⅲ	</a:t>
            </a:r>
            <a:endParaRPr lang="en-US" altLang="zh-CN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．①﹣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Ⅳ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Ⅲ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③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Ⅱ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④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﹣Ⅰ</a:t>
            </a:r>
            <a:endParaRPr lang="zh-CN" altLang="zh-CN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C．①﹣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Ⅱ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Ⅳ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③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Ⅲ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④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﹣Ⅰ	</a:t>
            </a:r>
            <a:endParaRPr lang="en-US" altLang="zh-CN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．①﹣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Ⅳ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Ⅰ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③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Ⅱ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④</a:t>
            </a:r>
            <a:r>
              <a:rPr lang="zh-CN" altLang="zh-CN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﹣Ⅲ</a:t>
            </a:r>
            <a:endParaRPr lang="zh-CN" altLang="zh-CN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8" name="Text Box 50"/>
          <p:cNvSpPr txBox="1">
            <a:spLocks noChangeArrowheads="1"/>
          </p:cNvSpPr>
          <p:nvPr/>
        </p:nvSpPr>
        <p:spPr bwMode="auto">
          <a:xfrm>
            <a:off x="2666311" y="2516477"/>
            <a:ext cx="407484" cy="461665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79880" name="组合 7"/>
          <p:cNvGrpSpPr/>
          <p:nvPr/>
        </p:nvGrpSpPr>
        <p:grpSpPr bwMode="auto">
          <a:xfrm>
            <a:off x="3347327" y="505147"/>
            <a:ext cx="2480310" cy="523234"/>
            <a:chOff x="5083" y="1100"/>
            <a:chExt cx="3905" cy="826"/>
          </a:xfrm>
        </p:grpSpPr>
        <p:grpSp>
          <p:nvGrpSpPr>
            <p:cNvPr id="79881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9887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2"/>
          <p:cNvGrpSpPr/>
          <p:nvPr/>
        </p:nvGrpSpPr>
        <p:grpSpPr bwMode="auto">
          <a:xfrm>
            <a:off x="0" y="-78029"/>
            <a:ext cx="2006600" cy="492758"/>
            <a:chOff x="263" y="109"/>
            <a:chExt cx="3160" cy="778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996" y="10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1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413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703" y="2832768"/>
            <a:ext cx="4756935" cy="14067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71157" y="4125549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①</a:t>
            </a:r>
            <a:r>
              <a:rPr lang="en-US" altLang="zh-CN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</a:t>
            </a:r>
            <a:r>
              <a:rPr lang="zh-CN" altLang="en-US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②               ③             ④</a:t>
            </a:r>
            <a:endParaRPr lang="zh-CN" altLang="en-US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25876"/>
            <a:ext cx="2017712" cy="477838"/>
            <a:chOff x="1588" y="25400"/>
            <a:chExt cx="2017712" cy="477838"/>
          </a:xfrm>
        </p:grpSpPr>
        <p:cxnSp>
          <p:nvCxnSpPr>
            <p:cNvPr id="3" name="直线连接符 14"/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552450" y="2540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157163" y="10001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内容占位符 2"/>
          <p:cNvSpPr txBox="1"/>
          <p:nvPr/>
        </p:nvSpPr>
        <p:spPr bwMode="auto">
          <a:xfrm>
            <a:off x="1608731" y="574615"/>
            <a:ext cx="6919141" cy="1141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 </a:t>
            </a:r>
            <a:r>
              <a:rPr lang="zh-CN" altLang="en-US" dirty="0" smtClean="0">
                <a:latin typeface="宋体" panose="02010600030101010101" pitchFamily="2" charset="-122"/>
                <a:sym typeface="微软雅黑" panose="020B0503020204020204" pitchFamily="34" charset="-122"/>
              </a:rPr>
              <a:t>能够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运用尺规作图的方法解决简单的</a:t>
            </a:r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作图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问题．</a:t>
            </a:r>
            <a:endParaRPr lang="zh-CN" altLang="zh-CN" noProof="1">
              <a:sym typeface="+mn-ea"/>
            </a:endParaRPr>
          </a:p>
        </p:txBody>
      </p:sp>
      <p:sp>
        <p:nvSpPr>
          <p:cNvPr id="7" name="矩形 11"/>
          <p:cNvSpPr>
            <a:spLocks noChangeArrowheads="1"/>
          </p:cNvSpPr>
          <p:nvPr/>
        </p:nvSpPr>
        <p:spPr bwMode="auto">
          <a:xfrm>
            <a:off x="765603" y="3552825"/>
            <a:ext cx="7205662" cy="8883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用尺规作已知线段的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垂直平分线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 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009652" y="2049092"/>
            <a:ext cx="7273924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进一步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了解尺规作图的一般步骤和作图语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言，理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解作图的依据．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00550" y="485287"/>
            <a:ext cx="8068336" cy="4021880"/>
            <a:chOff x="-4300" y="275737"/>
            <a:chExt cx="8068336" cy="4021880"/>
          </a:xfrm>
        </p:grpSpPr>
        <p:grpSp>
          <p:nvGrpSpPr>
            <p:cNvPr id="10" name="组合 14"/>
            <p:cNvGrpSpPr/>
            <p:nvPr/>
          </p:nvGrpSpPr>
          <p:grpSpPr>
            <a:xfrm>
              <a:off x="-4300" y="427113"/>
              <a:ext cx="8068054" cy="3870504"/>
              <a:chOff x="284" y="-313"/>
              <a:chExt cx="14335" cy="8020"/>
            </a:xfrm>
          </p:grpSpPr>
          <p:sp>
            <p:nvSpPr>
              <p:cNvPr id="14" name="直接箭头连接符 13"/>
              <p:cNvSpPr/>
              <p:nvPr/>
            </p:nvSpPr>
            <p:spPr>
              <a:xfrm flipV="1">
                <a:off x="28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5" name="肘形连接符 14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1" name="直接连接符 10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文本框 8"/>
          <p:cNvSpPr txBox="1">
            <a:spLocks noChangeArrowheads="1"/>
          </p:cNvSpPr>
          <p:nvPr/>
        </p:nvSpPr>
        <p:spPr bwMode="auto">
          <a:xfrm>
            <a:off x="299984" y="694402"/>
            <a:ext cx="8677277" cy="39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图，已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知线段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的垂直平分线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CP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，且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AP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PC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，现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欲在线段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上求作两点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，使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其满足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DC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EB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，对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于以下甲、乙两种作法：</a:t>
            </a:r>
            <a:endParaRPr lang="zh-CN" altLang="en-US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甲：分别作∠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ACP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、∠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BCP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的平分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线，分别</a:t>
            </a:r>
            <a:endParaRPr lang="en-US" altLang="zh-CN" sz="21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即为所求；</a:t>
            </a:r>
            <a:endParaRPr lang="zh-CN" altLang="en-US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乙：分别作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的垂直平分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线，分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别交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endParaRPr lang="en-US" altLang="zh-CN" sz="2100" b="1" i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两点即为所求．</a:t>
            </a:r>
            <a:endParaRPr lang="zh-CN" altLang="en-US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下列说法正确的是（　　）</a:t>
            </a:r>
            <a:endParaRPr lang="zh-CN" altLang="en-US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A．甲、乙都正确 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                       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．甲、乙都错误 </a:t>
            </a:r>
            <a:endParaRPr lang="zh-CN" altLang="en-US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C．甲正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确，乙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错误 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                   D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．甲错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误，乙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正确 </a:t>
            </a:r>
            <a:endParaRPr lang="zh-CN" altLang="en-US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879272" y="3438574"/>
            <a:ext cx="3762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0" y="-77396"/>
            <a:ext cx="2006600" cy="492125"/>
            <a:chOff x="263" y="110"/>
            <a:chExt cx="3160" cy="777"/>
          </a:xfrm>
        </p:grpSpPr>
        <p:sp>
          <p:nvSpPr>
            <p:cNvPr id="12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934023" y="1852663"/>
            <a:ext cx="3043238" cy="1079400"/>
            <a:chOff x="6062662" y="2301359"/>
            <a:chExt cx="3043238" cy="1079400"/>
          </a:xfrm>
        </p:grpSpPr>
        <p:grpSp>
          <p:nvGrpSpPr>
            <p:cNvPr id="26" name="组合 25"/>
            <p:cNvGrpSpPr/>
            <p:nvPr/>
          </p:nvGrpSpPr>
          <p:grpSpPr>
            <a:xfrm>
              <a:off x="6095839" y="2350317"/>
              <a:ext cx="2535237" cy="1014412"/>
              <a:chOff x="6095839" y="2350317"/>
              <a:chExt cx="2535237" cy="1014412"/>
            </a:xfrm>
          </p:grpSpPr>
          <p:pic>
            <p:nvPicPr>
              <p:cNvPr id="80898" name="图片 9" descr="E%`T`}80KN228@}}O5`]2HW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95839" y="2350317"/>
                <a:ext cx="2535237" cy="1014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3" name="直接连接符 2"/>
              <p:cNvCxnSpPr/>
              <p:nvPr/>
            </p:nvCxnSpPr>
            <p:spPr>
              <a:xfrm>
                <a:off x="6334125" y="3063051"/>
                <a:ext cx="203835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flipH="1">
                <a:off x="6334125" y="2514600"/>
                <a:ext cx="1019175" cy="54845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7277100" y="2524148"/>
                <a:ext cx="1095375" cy="54845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7305675" y="2350317"/>
                <a:ext cx="10158" cy="101441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/>
            <p:cNvSpPr txBox="1"/>
            <p:nvPr/>
          </p:nvSpPr>
          <p:spPr>
            <a:xfrm>
              <a:off x="6062662" y="3005924"/>
              <a:ext cx="942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 smtClean="0">
                  <a:latin typeface="+mn-lt"/>
                </a:rPr>
                <a:t>A</a:t>
              </a:r>
              <a:endParaRPr lang="zh-CN" altLang="en-US" b="1" i="1" dirty="0">
                <a:latin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7043737" y="3005924"/>
              <a:ext cx="942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 smtClean="0">
                  <a:latin typeface="+mn-lt"/>
                </a:rPr>
                <a:t>P</a:t>
              </a:r>
              <a:endParaRPr lang="zh-CN" altLang="en-US" b="1" i="1" dirty="0">
                <a:latin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162925" y="3011427"/>
              <a:ext cx="942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 smtClean="0">
                  <a:latin typeface="+mn-lt"/>
                </a:rPr>
                <a:t>B</a:t>
              </a:r>
              <a:endParaRPr lang="zh-CN" altLang="en-US" b="1" i="1" dirty="0">
                <a:latin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991349" y="2301359"/>
              <a:ext cx="9429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i="1" dirty="0" smtClean="0">
                  <a:latin typeface="+mn-lt"/>
                </a:rPr>
                <a:t>C</a:t>
              </a:r>
              <a:endParaRPr lang="zh-CN" altLang="en-US" b="1" i="1" dirty="0"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6"/>
          <p:cNvSpPr>
            <a:spLocks noChangeShapeType="1"/>
          </p:cNvSpPr>
          <p:nvPr/>
        </p:nvSpPr>
        <p:spPr bwMode="auto">
          <a:xfrm>
            <a:off x="4449763" y="1668463"/>
            <a:ext cx="0" cy="140970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922" name="矩形 36866"/>
          <p:cNvSpPr>
            <a:spLocks noChangeArrowheads="1"/>
          </p:cNvSpPr>
          <p:nvPr/>
        </p:nvSpPr>
        <p:spPr bwMode="auto">
          <a:xfrm>
            <a:off x="600788" y="616680"/>
            <a:ext cx="84010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图，与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图形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成轴对称的是哪个图形？画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出对称轴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1923" name="组合 36867"/>
          <p:cNvGrpSpPr/>
          <p:nvPr/>
        </p:nvGrpSpPr>
        <p:grpSpPr bwMode="auto">
          <a:xfrm>
            <a:off x="2659063" y="1706563"/>
            <a:ext cx="3594100" cy="2584053"/>
            <a:chOff x="0" y="0"/>
            <a:chExt cx="3018" cy="2170"/>
          </a:xfrm>
        </p:grpSpPr>
        <p:pic>
          <p:nvPicPr>
            <p:cNvPr id="81924" name="图片 36868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018" cy="1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25" name="矩形 36869"/>
            <p:cNvSpPr>
              <a:spLocks noChangeArrowheads="1"/>
            </p:cNvSpPr>
            <p:nvPr/>
          </p:nvSpPr>
          <p:spPr bwMode="auto">
            <a:xfrm>
              <a:off x="363" y="743"/>
              <a:ext cx="374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.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26" name="矩形 36870"/>
            <p:cNvSpPr>
              <a:spLocks noChangeArrowheads="1"/>
            </p:cNvSpPr>
            <p:nvPr/>
          </p:nvSpPr>
          <p:spPr bwMode="auto">
            <a:xfrm>
              <a:off x="2214" y="743"/>
              <a:ext cx="36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solidFill>
                    <a:prstClr val="black"/>
                  </a:solidFill>
                  <a:latin typeface="Times New Roman" panose="02020603050405020304" pitchFamily="18" charset="0"/>
                </a:rPr>
                <a:t>B.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27" name="矩形 36871"/>
            <p:cNvSpPr>
              <a:spLocks noChangeArrowheads="1"/>
            </p:cNvSpPr>
            <p:nvPr/>
          </p:nvSpPr>
          <p:spPr bwMode="auto">
            <a:xfrm>
              <a:off x="363" y="1821"/>
              <a:ext cx="374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solidFill>
                    <a:prstClr val="black"/>
                  </a:solidFill>
                  <a:latin typeface="Times New Roman" panose="02020603050405020304" pitchFamily="18" charset="0"/>
                </a:rPr>
                <a:t>C.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1928" name="矩形 36872"/>
            <p:cNvSpPr>
              <a:spLocks noChangeArrowheads="1"/>
            </p:cNvSpPr>
            <p:nvPr/>
          </p:nvSpPr>
          <p:spPr bwMode="auto">
            <a:xfrm>
              <a:off x="2201" y="1821"/>
              <a:ext cx="374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solidFill>
                    <a:prstClr val="black"/>
                  </a:solidFill>
                  <a:latin typeface="Times New Roman" panose="02020603050405020304" pitchFamily="18" charset="0"/>
                </a:rPr>
                <a:t>D.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组合 2"/>
          <p:cNvGrpSpPr/>
          <p:nvPr/>
        </p:nvGrpSpPr>
        <p:grpSpPr bwMode="auto">
          <a:xfrm>
            <a:off x="0" y="-77396"/>
            <a:ext cx="2006600" cy="492125"/>
            <a:chOff x="263" y="110"/>
            <a:chExt cx="3160" cy="777"/>
          </a:xfrm>
        </p:grpSpPr>
        <p:sp>
          <p:nvSpPr>
            <p:cNvPr id="16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7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/>
        </p:nvSpPr>
        <p:spPr bwMode="auto">
          <a:xfrm>
            <a:off x="-69057" y="694733"/>
            <a:ext cx="86201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图，角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是轴对称图形吗？如果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是，它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的对称轴是什么？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2946" name="任意多边形 163"/>
          <p:cNvSpPr>
            <a:spLocks noChangeArrowheads="1"/>
          </p:cNvSpPr>
          <p:nvPr/>
        </p:nvSpPr>
        <p:spPr bwMode="auto">
          <a:xfrm>
            <a:off x="1735138" y="1858890"/>
            <a:ext cx="2066925" cy="1408113"/>
          </a:xfrm>
          <a:custGeom>
            <a:avLst/>
            <a:gdLst>
              <a:gd name="T0" fmla="*/ 17861 w 21600"/>
              <a:gd name="T1" fmla="*/ 0 h 21600"/>
              <a:gd name="T2" fmla="*/ 0 w 21600"/>
              <a:gd name="T3" fmla="*/ 2160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17861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947" name="任意多边形 164"/>
          <p:cNvSpPr>
            <a:spLocks noChangeArrowheads="1"/>
          </p:cNvSpPr>
          <p:nvPr/>
        </p:nvSpPr>
        <p:spPr bwMode="auto">
          <a:xfrm>
            <a:off x="4927600" y="2171628"/>
            <a:ext cx="2636838" cy="1095375"/>
          </a:xfrm>
          <a:custGeom>
            <a:avLst/>
            <a:gdLst>
              <a:gd name="T0" fmla="*/ 0 w 21600"/>
              <a:gd name="T1" fmla="*/ 0 h 21600"/>
              <a:gd name="T2" fmla="*/ 6680 w 21600"/>
              <a:gd name="T3" fmla="*/ 2160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6680" y="21600"/>
                </a:ln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360680" y="4062341"/>
            <a:ext cx="8239861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角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是轴对称图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形，角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平分线所在的直线就是角的对称轴.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0902" name="Arc 6"/>
          <p:cNvSpPr>
            <a:spLocks noChangeArrowheads="1"/>
          </p:cNvSpPr>
          <p:nvPr/>
        </p:nvSpPr>
        <p:spPr bwMode="auto">
          <a:xfrm>
            <a:off x="1735138" y="2019228"/>
            <a:ext cx="1627187" cy="1612900"/>
          </a:xfrm>
          <a:custGeom>
            <a:avLst/>
            <a:gdLst>
              <a:gd name="T0" fmla="*/ 13491 w 21600"/>
              <a:gd name="T1" fmla="*/ 0 h 21833"/>
              <a:gd name="T2" fmla="*/ 21600 w 21600"/>
              <a:gd name="T3" fmla="*/ 16868 h 21833"/>
              <a:gd name="T4" fmla="*/ 21021 w 21600"/>
              <a:gd name="T5" fmla="*/ 21833 h 21833"/>
              <a:gd name="T6" fmla="*/ 13491 w 21600"/>
              <a:gd name="T7" fmla="*/ 0 h 21833"/>
              <a:gd name="T8" fmla="*/ 21600 w 21600"/>
              <a:gd name="T9" fmla="*/ 16868 h 21833"/>
              <a:gd name="T10" fmla="*/ 21021 w 21600"/>
              <a:gd name="T11" fmla="*/ 21833 h 21833"/>
              <a:gd name="T12" fmla="*/ 0 w 21600"/>
              <a:gd name="T13" fmla="*/ 16868 h 2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833" fill="none">
                <a:moveTo>
                  <a:pt x="13491" y="0"/>
                </a:moveTo>
                <a:cubicBezTo>
                  <a:pt x="18616" y="4099"/>
                  <a:pt x="21600" y="10305"/>
                  <a:pt x="21600" y="16868"/>
                </a:cubicBezTo>
                <a:cubicBezTo>
                  <a:pt x="21600" y="18539"/>
                  <a:pt x="21405" y="20206"/>
                  <a:pt x="21021" y="21833"/>
                </a:cubicBezTo>
              </a:path>
              <a:path w="21600" h="21833" stroke="0">
                <a:moveTo>
                  <a:pt x="13491" y="0"/>
                </a:moveTo>
                <a:cubicBezTo>
                  <a:pt x="18616" y="4099"/>
                  <a:pt x="21600" y="10305"/>
                  <a:pt x="21600" y="16868"/>
                </a:cubicBezTo>
                <a:cubicBezTo>
                  <a:pt x="21600" y="18539"/>
                  <a:pt x="21405" y="20206"/>
                  <a:pt x="21021" y="21833"/>
                </a:cubicBezTo>
                <a:lnTo>
                  <a:pt x="0" y="16868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3" name="Arc 7"/>
          <p:cNvSpPr>
            <a:spLocks noChangeArrowheads="1"/>
          </p:cNvSpPr>
          <p:nvPr/>
        </p:nvSpPr>
        <p:spPr bwMode="auto">
          <a:xfrm rot="7380000" flipH="1" flipV="1">
            <a:off x="3983038" y="2243065"/>
            <a:ext cx="57150" cy="336550"/>
          </a:xfrm>
          <a:custGeom>
            <a:avLst/>
            <a:gdLst>
              <a:gd name="T0" fmla="*/ 14554 w 21600"/>
              <a:gd name="T1" fmla="*/ 0 h 34139"/>
              <a:gd name="T2" fmla="*/ 21600 w 21600"/>
              <a:gd name="T3" fmla="*/ 15960 h 34139"/>
              <a:gd name="T4" fmla="*/ 11665 w 21600"/>
              <a:gd name="T5" fmla="*/ 34139 h 34139"/>
              <a:gd name="T6" fmla="*/ 14554 w 21600"/>
              <a:gd name="T7" fmla="*/ 0 h 34139"/>
              <a:gd name="T8" fmla="*/ 21600 w 21600"/>
              <a:gd name="T9" fmla="*/ 15960 h 34139"/>
              <a:gd name="T10" fmla="*/ 11665 w 21600"/>
              <a:gd name="T11" fmla="*/ 34139 h 34139"/>
              <a:gd name="T12" fmla="*/ 0 w 21600"/>
              <a:gd name="T13" fmla="*/ 15960 h 34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34139" fill="none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</a:path>
              <a:path w="21600" h="34139" stroke="0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  <a:lnTo>
                  <a:pt x="0" y="15960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4" name="Arc 8"/>
          <p:cNvSpPr>
            <a:spLocks noChangeArrowheads="1"/>
          </p:cNvSpPr>
          <p:nvPr/>
        </p:nvSpPr>
        <p:spPr bwMode="auto">
          <a:xfrm rot="-9420000" flipH="1" flipV="1">
            <a:off x="3954463" y="2325615"/>
            <a:ext cx="57150" cy="338138"/>
          </a:xfrm>
          <a:custGeom>
            <a:avLst/>
            <a:gdLst>
              <a:gd name="T0" fmla="*/ 14554 w 21600"/>
              <a:gd name="T1" fmla="*/ 0 h 34139"/>
              <a:gd name="T2" fmla="*/ 21600 w 21600"/>
              <a:gd name="T3" fmla="*/ 15960 h 34139"/>
              <a:gd name="T4" fmla="*/ 11665 w 21600"/>
              <a:gd name="T5" fmla="*/ 34139 h 34139"/>
              <a:gd name="T6" fmla="*/ 14554 w 21600"/>
              <a:gd name="T7" fmla="*/ 0 h 34139"/>
              <a:gd name="T8" fmla="*/ 21600 w 21600"/>
              <a:gd name="T9" fmla="*/ 15960 h 34139"/>
              <a:gd name="T10" fmla="*/ 11665 w 21600"/>
              <a:gd name="T11" fmla="*/ 34139 h 34139"/>
              <a:gd name="T12" fmla="*/ 0 w 21600"/>
              <a:gd name="T13" fmla="*/ 15960 h 34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34139" fill="none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</a:path>
              <a:path w="21600" h="34139" stroke="0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  <a:lnTo>
                  <a:pt x="0" y="15960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5" name="Line 9"/>
          <p:cNvSpPr>
            <a:spLocks noChangeShapeType="1"/>
          </p:cNvSpPr>
          <p:nvPr/>
        </p:nvSpPr>
        <p:spPr bwMode="auto">
          <a:xfrm flipV="1">
            <a:off x="1257300" y="2171628"/>
            <a:ext cx="3471863" cy="1273175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6" name="Arc 10"/>
          <p:cNvSpPr>
            <a:spLocks noChangeArrowheads="1"/>
          </p:cNvSpPr>
          <p:nvPr/>
        </p:nvSpPr>
        <p:spPr bwMode="auto">
          <a:xfrm>
            <a:off x="4854575" y="2382765"/>
            <a:ext cx="2071688" cy="1293813"/>
          </a:xfrm>
          <a:custGeom>
            <a:avLst/>
            <a:gdLst>
              <a:gd name="T0" fmla="*/ 0 w 41448"/>
              <a:gd name="T1" fmla="*/ 13078 h 27550"/>
              <a:gd name="T2" fmla="*/ 19848 w 41448"/>
              <a:gd name="T3" fmla="*/ 0 h 27550"/>
              <a:gd name="T4" fmla="*/ 41448 w 41448"/>
              <a:gd name="T5" fmla="*/ 21600 h 27550"/>
              <a:gd name="T6" fmla="*/ 40612 w 41448"/>
              <a:gd name="T7" fmla="*/ 27550 h 27550"/>
              <a:gd name="T8" fmla="*/ 0 w 41448"/>
              <a:gd name="T9" fmla="*/ 13078 h 27550"/>
              <a:gd name="T10" fmla="*/ 19848 w 41448"/>
              <a:gd name="T11" fmla="*/ 0 h 27550"/>
              <a:gd name="T12" fmla="*/ 41448 w 41448"/>
              <a:gd name="T13" fmla="*/ 21600 h 27550"/>
              <a:gd name="T14" fmla="*/ 40612 w 41448"/>
              <a:gd name="T15" fmla="*/ 27550 h 27550"/>
              <a:gd name="T16" fmla="*/ 19848 w 41448"/>
              <a:gd name="T17" fmla="*/ 21600 h 27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448" h="27550" fill="none">
                <a:moveTo>
                  <a:pt x="0" y="13078"/>
                </a:moveTo>
                <a:cubicBezTo>
                  <a:pt x="3407" y="5143"/>
                  <a:pt x="11212" y="-1"/>
                  <a:pt x="19848" y="0"/>
                </a:cubicBezTo>
                <a:cubicBezTo>
                  <a:pt x="31777" y="0"/>
                  <a:pt x="41448" y="9670"/>
                  <a:pt x="41448" y="21600"/>
                </a:cubicBezTo>
                <a:cubicBezTo>
                  <a:pt x="41448" y="23612"/>
                  <a:pt x="41166" y="25615"/>
                  <a:pt x="40612" y="27550"/>
                </a:cubicBezTo>
              </a:path>
              <a:path w="41448" h="27550" stroke="0">
                <a:moveTo>
                  <a:pt x="0" y="13078"/>
                </a:moveTo>
                <a:cubicBezTo>
                  <a:pt x="3407" y="5143"/>
                  <a:pt x="11212" y="-1"/>
                  <a:pt x="19848" y="0"/>
                </a:cubicBezTo>
                <a:cubicBezTo>
                  <a:pt x="31777" y="0"/>
                  <a:pt x="41448" y="9670"/>
                  <a:pt x="41448" y="21600"/>
                </a:cubicBezTo>
                <a:cubicBezTo>
                  <a:pt x="41448" y="23612"/>
                  <a:pt x="41166" y="25615"/>
                  <a:pt x="40612" y="27550"/>
                </a:cubicBezTo>
                <a:lnTo>
                  <a:pt x="19848" y="21600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7" name="Arc 11"/>
          <p:cNvSpPr>
            <a:spLocks noChangeArrowheads="1"/>
          </p:cNvSpPr>
          <p:nvPr/>
        </p:nvSpPr>
        <p:spPr bwMode="auto">
          <a:xfrm rot="3660000" flipH="1" flipV="1">
            <a:off x="6375400" y="1762053"/>
            <a:ext cx="93663" cy="293687"/>
          </a:xfrm>
          <a:custGeom>
            <a:avLst/>
            <a:gdLst>
              <a:gd name="T0" fmla="*/ 18139 w 21600"/>
              <a:gd name="T1" fmla="*/ -1 h 29906"/>
              <a:gd name="T2" fmla="*/ 21600 w 21600"/>
              <a:gd name="T3" fmla="*/ 11727 h 29906"/>
              <a:gd name="T4" fmla="*/ 11665 w 21600"/>
              <a:gd name="T5" fmla="*/ 29906 h 29906"/>
              <a:gd name="T6" fmla="*/ 18139 w 21600"/>
              <a:gd name="T7" fmla="*/ -1 h 29906"/>
              <a:gd name="T8" fmla="*/ 21600 w 21600"/>
              <a:gd name="T9" fmla="*/ 11727 h 29906"/>
              <a:gd name="T10" fmla="*/ 11665 w 21600"/>
              <a:gd name="T11" fmla="*/ 29906 h 29906"/>
              <a:gd name="T12" fmla="*/ 0 w 21600"/>
              <a:gd name="T13" fmla="*/ 11727 h 29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9906" fill="none">
                <a:moveTo>
                  <a:pt x="18139" y="-1"/>
                </a:moveTo>
                <a:cubicBezTo>
                  <a:pt x="20398" y="3493"/>
                  <a:pt x="21600" y="7566"/>
                  <a:pt x="21600" y="11727"/>
                </a:cubicBezTo>
                <a:cubicBezTo>
                  <a:pt x="21600" y="19083"/>
                  <a:pt x="17856" y="25933"/>
                  <a:pt x="11665" y="29906"/>
                </a:cubicBezTo>
              </a:path>
              <a:path w="21600" h="29906" stroke="0">
                <a:moveTo>
                  <a:pt x="18139" y="-1"/>
                </a:moveTo>
                <a:cubicBezTo>
                  <a:pt x="20398" y="3493"/>
                  <a:pt x="21600" y="7566"/>
                  <a:pt x="21600" y="11727"/>
                </a:cubicBezTo>
                <a:cubicBezTo>
                  <a:pt x="21600" y="19083"/>
                  <a:pt x="17856" y="25933"/>
                  <a:pt x="11665" y="29906"/>
                </a:cubicBezTo>
                <a:lnTo>
                  <a:pt x="0" y="11727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8" name="Arc 12"/>
          <p:cNvSpPr>
            <a:spLocks noChangeArrowheads="1"/>
          </p:cNvSpPr>
          <p:nvPr/>
        </p:nvSpPr>
        <p:spPr bwMode="auto">
          <a:xfrm rot="7380000" flipH="1" flipV="1">
            <a:off x="6354763" y="1695378"/>
            <a:ext cx="57150" cy="336550"/>
          </a:xfrm>
          <a:custGeom>
            <a:avLst/>
            <a:gdLst>
              <a:gd name="T0" fmla="*/ 14554 w 21600"/>
              <a:gd name="T1" fmla="*/ 0 h 34139"/>
              <a:gd name="T2" fmla="*/ 21600 w 21600"/>
              <a:gd name="T3" fmla="*/ 15960 h 34139"/>
              <a:gd name="T4" fmla="*/ 11665 w 21600"/>
              <a:gd name="T5" fmla="*/ 34139 h 34139"/>
              <a:gd name="T6" fmla="*/ 14554 w 21600"/>
              <a:gd name="T7" fmla="*/ 0 h 34139"/>
              <a:gd name="T8" fmla="*/ 21600 w 21600"/>
              <a:gd name="T9" fmla="*/ 15960 h 34139"/>
              <a:gd name="T10" fmla="*/ 11665 w 21600"/>
              <a:gd name="T11" fmla="*/ 34139 h 34139"/>
              <a:gd name="T12" fmla="*/ 0 w 21600"/>
              <a:gd name="T13" fmla="*/ 15960 h 34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34139" fill="none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</a:path>
              <a:path w="21600" h="34139" stroke="0">
                <a:moveTo>
                  <a:pt x="14554" y="0"/>
                </a:moveTo>
                <a:cubicBezTo>
                  <a:pt x="19042" y="4092"/>
                  <a:pt x="21600" y="9886"/>
                  <a:pt x="21600" y="15960"/>
                </a:cubicBezTo>
                <a:cubicBezTo>
                  <a:pt x="21600" y="23316"/>
                  <a:pt x="17856" y="30166"/>
                  <a:pt x="11665" y="34139"/>
                </a:cubicBezTo>
                <a:lnTo>
                  <a:pt x="0" y="15960"/>
                </a:lnTo>
                <a:close/>
              </a:path>
            </a:pathLst>
          </a:custGeom>
          <a:noFill/>
          <a:ln w="28575">
            <a:solidFill>
              <a:srgbClr val="0066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909" name="Line 13"/>
          <p:cNvSpPr>
            <a:spLocks noChangeShapeType="1"/>
          </p:cNvSpPr>
          <p:nvPr/>
        </p:nvSpPr>
        <p:spPr bwMode="auto">
          <a:xfrm flipV="1">
            <a:off x="5522913" y="1554090"/>
            <a:ext cx="1047750" cy="21224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957" name="任意多边形 163"/>
          <p:cNvSpPr>
            <a:spLocks noChangeArrowheads="1"/>
          </p:cNvSpPr>
          <p:nvPr/>
        </p:nvSpPr>
        <p:spPr bwMode="auto">
          <a:xfrm>
            <a:off x="1744663" y="1858890"/>
            <a:ext cx="2066925" cy="1408113"/>
          </a:xfrm>
          <a:custGeom>
            <a:avLst/>
            <a:gdLst>
              <a:gd name="T0" fmla="*/ 17861 w 21600"/>
              <a:gd name="T1" fmla="*/ 0 h 21600"/>
              <a:gd name="T2" fmla="*/ 0 w 21600"/>
              <a:gd name="T3" fmla="*/ 2160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17861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958" name="任意多边形 164"/>
          <p:cNvSpPr>
            <a:spLocks noChangeArrowheads="1"/>
          </p:cNvSpPr>
          <p:nvPr/>
        </p:nvSpPr>
        <p:spPr bwMode="auto">
          <a:xfrm>
            <a:off x="4937125" y="2171628"/>
            <a:ext cx="2636838" cy="1095375"/>
          </a:xfrm>
          <a:custGeom>
            <a:avLst/>
            <a:gdLst>
              <a:gd name="T0" fmla="*/ 0 w 21600"/>
              <a:gd name="T1" fmla="*/ 0 h 21600"/>
              <a:gd name="T2" fmla="*/ 6680 w 21600"/>
              <a:gd name="T3" fmla="*/ 2160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6680" y="21600"/>
                </a:lnTo>
                <a:lnTo>
                  <a:pt x="21600" y="21600"/>
                </a:ln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0" y="-77396"/>
            <a:ext cx="2006600" cy="492125"/>
            <a:chOff x="263" y="110"/>
            <a:chExt cx="3160" cy="777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4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5" dur="5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1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4"/>
          <p:cNvSpPr txBox="1">
            <a:spLocks noChangeArrowheads="1"/>
          </p:cNvSpPr>
          <p:nvPr/>
        </p:nvSpPr>
        <p:spPr bwMode="auto">
          <a:xfrm>
            <a:off x="750250" y="1106696"/>
            <a:ext cx="774874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如图，有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三个村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庄，现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准备要建一所希望小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学，要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求学校到三个村庄的距离相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等，请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你确定学校的位置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3970" name="Text Box 8"/>
          <p:cNvSpPr txBox="1">
            <a:spLocks noChangeArrowheads="1"/>
          </p:cNvSpPr>
          <p:nvPr/>
        </p:nvSpPr>
        <p:spPr bwMode="auto">
          <a:xfrm>
            <a:off x="5548528" y="2695873"/>
            <a:ext cx="379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+mn-lt"/>
              </a:rPr>
              <a:t>B</a:t>
            </a:r>
            <a:endParaRPr lang="en-US" altLang="zh-CN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83971" name="Text Box 10"/>
          <p:cNvSpPr txBox="1">
            <a:spLocks noChangeArrowheads="1"/>
          </p:cNvSpPr>
          <p:nvPr/>
        </p:nvSpPr>
        <p:spPr bwMode="auto">
          <a:xfrm>
            <a:off x="6769315" y="343406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+mn-lt"/>
              </a:rPr>
              <a:t>C</a:t>
            </a:r>
            <a:endParaRPr lang="en-US" altLang="zh-CN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82950" name="Text Box 13"/>
          <p:cNvSpPr txBox="1">
            <a:spLocks noChangeArrowheads="1"/>
          </p:cNvSpPr>
          <p:nvPr/>
        </p:nvSpPr>
        <p:spPr bwMode="auto">
          <a:xfrm>
            <a:off x="505619" y="3107728"/>
            <a:ext cx="43934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学校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在连接任意两点的两条线段的垂直平分线的交点处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3051" name="Line 10"/>
          <p:cNvSpPr>
            <a:spLocks noChangeShapeType="1"/>
          </p:cNvSpPr>
          <p:nvPr/>
        </p:nvSpPr>
        <p:spPr bwMode="auto">
          <a:xfrm flipH="1">
            <a:off x="5621553" y="2189460"/>
            <a:ext cx="1600200" cy="1854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2" name="Arc 11"/>
          <p:cNvSpPr>
            <a:spLocks noChangeArrowheads="1"/>
          </p:cNvSpPr>
          <p:nvPr/>
        </p:nvSpPr>
        <p:spPr bwMode="auto">
          <a:xfrm>
            <a:off x="5700928" y="2730798"/>
            <a:ext cx="217487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3" name="Arc 12"/>
          <p:cNvSpPr>
            <a:spLocks noChangeArrowheads="1"/>
          </p:cNvSpPr>
          <p:nvPr/>
        </p:nvSpPr>
        <p:spPr bwMode="auto">
          <a:xfrm flipH="1">
            <a:off x="5772365" y="2730798"/>
            <a:ext cx="161925" cy="163512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4" name="Arc 13"/>
          <p:cNvSpPr>
            <a:spLocks noChangeArrowheads="1"/>
          </p:cNvSpPr>
          <p:nvPr/>
        </p:nvSpPr>
        <p:spPr bwMode="auto">
          <a:xfrm rot="10712536" flipH="1">
            <a:off x="5700928" y="4356398"/>
            <a:ext cx="268287" cy="26987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5" name="Arc 14"/>
          <p:cNvSpPr>
            <a:spLocks noChangeArrowheads="1"/>
          </p:cNvSpPr>
          <p:nvPr/>
        </p:nvSpPr>
        <p:spPr bwMode="auto">
          <a:xfrm rot="9847573">
            <a:off x="5778715" y="4299248"/>
            <a:ext cx="347663" cy="323850"/>
          </a:xfrm>
          <a:custGeom>
            <a:avLst/>
            <a:gdLst>
              <a:gd name="T0" fmla="*/ 0 w 23170"/>
              <a:gd name="T1" fmla="*/ 57 h 21600"/>
              <a:gd name="T2" fmla="*/ 1570 w 23170"/>
              <a:gd name="T3" fmla="*/ 0 h 21600"/>
              <a:gd name="T4" fmla="*/ 23170 w 23170"/>
              <a:gd name="T5" fmla="*/ 21600 h 21600"/>
              <a:gd name="T6" fmla="*/ 0 w 23170"/>
              <a:gd name="T7" fmla="*/ 57 h 21600"/>
              <a:gd name="T8" fmla="*/ 1570 w 23170"/>
              <a:gd name="T9" fmla="*/ 0 h 21600"/>
              <a:gd name="T10" fmla="*/ 23170 w 23170"/>
              <a:gd name="T11" fmla="*/ 21600 h 21600"/>
              <a:gd name="T12" fmla="*/ 1570 w 23170"/>
              <a:gd name="T13" fmla="*/ 21600 h 21600"/>
              <a:gd name="T14" fmla="*/ 0 w 23170"/>
              <a:gd name="T15" fmla="*/ 5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70" h="21600" fill="none">
                <a:moveTo>
                  <a:pt x="0" y="57"/>
                </a:moveTo>
                <a:cubicBezTo>
                  <a:pt x="522" y="19"/>
                  <a:pt x="1046" y="-1"/>
                  <a:pt x="1570" y="0"/>
                </a:cubicBezTo>
                <a:cubicBezTo>
                  <a:pt x="13499" y="0"/>
                  <a:pt x="23170" y="9670"/>
                  <a:pt x="23170" y="21600"/>
                </a:cubicBezTo>
              </a:path>
              <a:path w="23170" h="21600" stroke="0">
                <a:moveTo>
                  <a:pt x="0" y="57"/>
                </a:moveTo>
                <a:cubicBezTo>
                  <a:pt x="522" y="19"/>
                  <a:pt x="1046" y="-1"/>
                  <a:pt x="1570" y="0"/>
                </a:cubicBezTo>
                <a:cubicBezTo>
                  <a:pt x="13499" y="0"/>
                  <a:pt x="23170" y="9670"/>
                  <a:pt x="23170" y="21600"/>
                </a:cubicBezTo>
                <a:lnTo>
                  <a:pt x="1570" y="21600"/>
                </a:lnTo>
                <a:lnTo>
                  <a:pt x="0" y="57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6" name="Line 10"/>
          <p:cNvSpPr>
            <a:spLocks noChangeShapeType="1"/>
          </p:cNvSpPr>
          <p:nvPr/>
        </p:nvSpPr>
        <p:spPr bwMode="auto">
          <a:xfrm>
            <a:off x="5935878" y="2970510"/>
            <a:ext cx="704850" cy="59531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57" name="Line 10"/>
          <p:cNvSpPr>
            <a:spLocks noChangeShapeType="1"/>
          </p:cNvSpPr>
          <p:nvPr/>
        </p:nvSpPr>
        <p:spPr bwMode="auto">
          <a:xfrm flipH="1">
            <a:off x="5051640" y="3565823"/>
            <a:ext cx="1597025" cy="96837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980" name="AutoShape 5"/>
          <p:cNvSpPr>
            <a:spLocks noChangeArrowheads="1"/>
          </p:cNvSpPr>
          <p:nvPr/>
        </p:nvSpPr>
        <p:spPr bwMode="auto">
          <a:xfrm>
            <a:off x="6586753" y="3522960"/>
            <a:ext cx="107950" cy="106363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83981" name="AutoShape 6"/>
          <p:cNvSpPr>
            <a:spLocks noChangeArrowheads="1"/>
          </p:cNvSpPr>
          <p:nvPr/>
        </p:nvSpPr>
        <p:spPr bwMode="auto">
          <a:xfrm>
            <a:off x="4997665" y="3610273"/>
            <a:ext cx="109538" cy="106362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83982" name="AutoShape 7"/>
          <p:cNvSpPr>
            <a:spLocks noChangeArrowheads="1"/>
          </p:cNvSpPr>
          <p:nvPr/>
        </p:nvSpPr>
        <p:spPr bwMode="auto">
          <a:xfrm>
            <a:off x="5873965" y="2910185"/>
            <a:ext cx="109538" cy="10795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83061" name="Line 10"/>
          <p:cNvSpPr>
            <a:spLocks noChangeShapeType="1"/>
          </p:cNvSpPr>
          <p:nvPr/>
        </p:nvSpPr>
        <p:spPr bwMode="auto">
          <a:xfrm flipH="1" flipV="1">
            <a:off x="5823165" y="2632373"/>
            <a:ext cx="73025" cy="20208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62" name="AutoShape 5"/>
          <p:cNvSpPr>
            <a:spLocks noChangeArrowheads="1"/>
          </p:cNvSpPr>
          <p:nvPr/>
        </p:nvSpPr>
        <p:spPr bwMode="auto">
          <a:xfrm>
            <a:off x="5819990" y="3715048"/>
            <a:ext cx="107950" cy="107950"/>
          </a:xfrm>
          <a:prstGeom prst="flowChartConnector">
            <a:avLst/>
          </a:prstGeom>
          <a:solidFill>
            <a:srgbClr val="CC00FF"/>
          </a:solidFill>
          <a:ln w="9525">
            <a:solidFill>
              <a:srgbClr val="CC00FF"/>
            </a:solidFill>
            <a:rou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83063" name="Arc 11"/>
          <p:cNvSpPr>
            <a:spLocks noChangeArrowheads="1"/>
          </p:cNvSpPr>
          <p:nvPr/>
        </p:nvSpPr>
        <p:spPr bwMode="auto">
          <a:xfrm rot="9160929">
            <a:off x="5569165" y="3848398"/>
            <a:ext cx="217488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64" name="Arc 11"/>
          <p:cNvSpPr>
            <a:spLocks noChangeArrowheads="1"/>
          </p:cNvSpPr>
          <p:nvPr/>
        </p:nvSpPr>
        <p:spPr bwMode="auto">
          <a:xfrm rot="-8734903">
            <a:off x="5618378" y="3899198"/>
            <a:ext cx="217487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65" name="Arc 11"/>
          <p:cNvSpPr>
            <a:spLocks noChangeArrowheads="1"/>
          </p:cNvSpPr>
          <p:nvPr/>
        </p:nvSpPr>
        <p:spPr bwMode="auto">
          <a:xfrm rot="2729619">
            <a:off x="6872503" y="2413298"/>
            <a:ext cx="219075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066" name="Arc 11"/>
          <p:cNvSpPr>
            <a:spLocks noChangeArrowheads="1"/>
          </p:cNvSpPr>
          <p:nvPr/>
        </p:nvSpPr>
        <p:spPr bwMode="auto">
          <a:xfrm rot="-719923">
            <a:off x="6894728" y="2406948"/>
            <a:ext cx="217487" cy="1619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3989" name="Text Box 9"/>
          <p:cNvSpPr txBox="1">
            <a:spLocks noChangeArrowheads="1"/>
          </p:cNvSpPr>
          <p:nvPr/>
        </p:nvSpPr>
        <p:spPr bwMode="auto">
          <a:xfrm>
            <a:off x="5132603" y="3629323"/>
            <a:ext cx="2174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+mn-lt"/>
              </a:rPr>
              <a:t>A</a:t>
            </a:r>
            <a:endParaRPr lang="en-US" altLang="zh-CN" b="1" i="1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83990" name="组合 6"/>
          <p:cNvGrpSpPr/>
          <p:nvPr/>
        </p:nvGrpSpPr>
        <p:grpSpPr bwMode="auto">
          <a:xfrm>
            <a:off x="3209925" y="521653"/>
            <a:ext cx="2480310" cy="522923"/>
            <a:chOff x="5060" y="904"/>
            <a:chExt cx="3905" cy="823"/>
          </a:xfrm>
        </p:grpSpPr>
        <p:grpSp>
          <p:nvGrpSpPr>
            <p:cNvPr id="83991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5" name="缺角矩形 4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3997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36" name="组合 2"/>
          <p:cNvGrpSpPr/>
          <p:nvPr/>
        </p:nvGrpSpPr>
        <p:grpSpPr bwMode="auto">
          <a:xfrm>
            <a:off x="0" y="-77396"/>
            <a:ext cx="2006600" cy="492125"/>
            <a:chOff x="263" y="110"/>
            <a:chExt cx="3160" cy="777"/>
          </a:xfrm>
        </p:grpSpPr>
        <p:sp>
          <p:nvSpPr>
            <p:cNvPr id="37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8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3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3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3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3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3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3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3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0" grpId="0"/>
      <p:bldP spid="8306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文本框 101"/>
          <p:cNvSpPr txBox="1">
            <a:spLocks noChangeArrowheads="1"/>
          </p:cNvSpPr>
          <p:nvPr/>
        </p:nvSpPr>
        <p:spPr bwMode="auto">
          <a:xfrm>
            <a:off x="350043" y="1102123"/>
            <a:ext cx="8362950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4×3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的正方形网格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中，阴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影部分是由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个正方形组成的一个图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形，请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你用两种方法分别在如图方格内填涂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个小正方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形，使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这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个小正方形组成的图形是轴对称图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形，并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画出其对称轴．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84994" name="图片 2" descr="MG@61DI~HVX3LK5(R`PF41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3125788"/>
            <a:ext cx="3713162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005138" y="3244850"/>
            <a:ext cx="390525" cy="36988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578350" y="3603625"/>
            <a:ext cx="390525" cy="36988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90950" y="3633788"/>
            <a:ext cx="390525" cy="369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>
            <a:off x="2205038" y="3808413"/>
            <a:ext cx="2214562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965700" y="3214688"/>
            <a:ext cx="388938" cy="369887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4470400" y="3798888"/>
            <a:ext cx="2214563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5001" name="组合 2"/>
          <p:cNvGrpSpPr/>
          <p:nvPr/>
        </p:nvGrpSpPr>
        <p:grpSpPr bwMode="auto">
          <a:xfrm>
            <a:off x="3162300" y="565150"/>
            <a:ext cx="2478088" cy="522288"/>
            <a:chOff x="5060" y="905"/>
            <a:chExt cx="3904" cy="822"/>
          </a:xfrm>
        </p:grpSpPr>
        <p:grpSp>
          <p:nvGrpSpPr>
            <p:cNvPr id="85002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" name="缺角矩形 2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缺角矩形 6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5008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"/>
          <p:cNvGrpSpPr/>
          <p:nvPr/>
        </p:nvGrpSpPr>
        <p:grpSpPr bwMode="auto">
          <a:xfrm>
            <a:off x="0" y="-77396"/>
            <a:ext cx="2006600" cy="492125"/>
            <a:chOff x="263" y="110"/>
            <a:chExt cx="3160" cy="777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5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97205" y="1714006"/>
            <a:ext cx="1754188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线段的垂直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平分线的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有关作图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97138" y="769938"/>
            <a:ext cx="809625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尺规作图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3" name="左大括号 9"/>
          <p:cNvSpPr/>
          <p:nvPr/>
        </p:nvSpPr>
        <p:spPr bwMode="auto">
          <a:xfrm>
            <a:off x="2335213" y="1039813"/>
            <a:ext cx="107950" cy="2216150"/>
          </a:xfrm>
          <a:prstGeom prst="leftBrace">
            <a:avLst>
              <a:gd name="adj1" fmla="val 7223"/>
              <a:gd name="adj2" fmla="val 50000"/>
            </a:avLst>
          </a:prstGeom>
          <a:noFill/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100" b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489303" y="2925435"/>
            <a:ext cx="1511298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作对称轴的常见方法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783853" y="882949"/>
            <a:ext cx="4575175" cy="481863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属于基本作图之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一，必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须熟熟练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掌握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468084" y="2420564"/>
            <a:ext cx="4332287" cy="1938992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将图形对折；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用尺规作图；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用刻度尺先取一对对称点连线的中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点，然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后作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垂线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0" y="-57287"/>
            <a:ext cx="2006600" cy="477838"/>
            <a:chOff x="227" y="33"/>
            <a:chExt cx="3160" cy="752"/>
          </a:xfrm>
        </p:grpSpPr>
        <p:cxnSp>
          <p:nvCxnSpPr>
            <p:cNvPr id="13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6" name="右箭头 15"/>
          <p:cNvSpPr/>
          <p:nvPr/>
        </p:nvSpPr>
        <p:spPr bwMode="auto">
          <a:xfrm>
            <a:off x="3412937" y="988942"/>
            <a:ext cx="264741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右箭头 16"/>
          <p:cNvSpPr/>
          <p:nvPr/>
        </p:nvSpPr>
        <p:spPr bwMode="auto">
          <a:xfrm>
            <a:off x="4101972" y="3157791"/>
            <a:ext cx="264741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2293" grpId="0" bldLvl="0" animBg="1"/>
      <p:bldP spid="20" grpId="0" bldLvl="0" animBg="1"/>
      <p:bldP spid="27" grpId="0" bldLvl="0" animBg="1"/>
      <p:bldP spid="30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628757" y="1173051"/>
            <a:ext cx="736092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有时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我们感觉一（两）个平面图形是轴对称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何验证呢？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21"/>
          <p:cNvGrpSpPr/>
          <p:nvPr/>
        </p:nvGrpSpPr>
        <p:grpSpPr bwMode="auto">
          <a:xfrm>
            <a:off x="914362" y="2090357"/>
            <a:ext cx="7265232" cy="1738693"/>
            <a:chOff x="-2726292" y="3500437"/>
            <a:chExt cx="10279365" cy="2436863"/>
          </a:xfrm>
        </p:grpSpPr>
        <p:sp>
          <p:nvSpPr>
            <p:cNvPr id="64518" name="AutoShape 6"/>
            <p:cNvSpPr>
              <a:spLocks noChangeAspect="1" noChangeArrowheads="1"/>
            </p:cNvSpPr>
            <p:nvPr/>
          </p:nvSpPr>
          <p:spPr bwMode="auto">
            <a:xfrm>
              <a:off x="-2726292" y="3748186"/>
              <a:ext cx="2128837" cy="1709736"/>
            </a:xfrm>
            <a:custGeom>
              <a:avLst/>
              <a:gdLst>
                <a:gd name="T0" fmla="*/ 0 w 1672"/>
                <a:gd name="T1" fmla="*/ 513 h 1344"/>
                <a:gd name="T2" fmla="*/ 639 w 1672"/>
                <a:gd name="T3" fmla="*/ 513 h 1344"/>
                <a:gd name="T4" fmla="*/ 836 w 1672"/>
                <a:gd name="T5" fmla="*/ 0 h 1344"/>
                <a:gd name="T6" fmla="*/ 1033 w 1672"/>
                <a:gd name="T7" fmla="*/ 513 h 1344"/>
                <a:gd name="T8" fmla="*/ 1672 w 1672"/>
                <a:gd name="T9" fmla="*/ 513 h 1344"/>
                <a:gd name="T10" fmla="*/ 1155 w 1672"/>
                <a:gd name="T11" fmla="*/ 831 h 1344"/>
                <a:gd name="T12" fmla="*/ 1353 w 1672"/>
                <a:gd name="T13" fmla="*/ 1344 h 1344"/>
                <a:gd name="T14" fmla="*/ 836 w 1672"/>
                <a:gd name="T15" fmla="*/ 1027 h 1344"/>
                <a:gd name="T16" fmla="*/ 319 w 1672"/>
                <a:gd name="T17" fmla="*/ 1344 h 1344"/>
                <a:gd name="T18" fmla="*/ 517 w 1672"/>
                <a:gd name="T19" fmla="*/ 831 h 1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2" h="1344">
                  <a:moveTo>
                    <a:pt x="0" y="513"/>
                  </a:moveTo>
                  <a:lnTo>
                    <a:pt x="639" y="513"/>
                  </a:lnTo>
                  <a:lnTo>
                    <a:pt x="836" y="0"/>
                  </a:lnTo>
                  <a:lnTo>
                    <a:pt x="1033" y="513"/>
                  </a:lnTo>
                  <a:lnTo>
                    <a:pt x="1672" y="513"/>
                  </a:lnTo>
                  <a:lnTo>
                    <a:pt x="1155" y="831"/>
                  </a:lnTo>
                  <a:lnTo>
                    <a:pt x="1353" y="1344"/>
                  </a:lnTo>
                  <a:lnTo>
                    <a:pt x="836" y="1027"/>
                  </a:lnTo>
                  <a:lnTo>
                    <a:pt x="319" y="1344"/>
                  </a:lnTo>
                  <a:lnTo>
                    <a:pt x="517" y="831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4519" name="组合 22"/>
            <p:cNvGrpSpPr/>
            <p:nvPr/>
          </p:nvGrpSpPr>
          <p:grpSpPr bwMode="auto">
            <a:xfrm>
              <a:off x="4643438" y="3500437"/>
              <a:ext cx="2909635" cy="2436863"/>
              <a:chOff x="4644008" y="3501008"/>
              <a:chExt cx="2909055" cy="2435466"/>
            </a:xfrm>
          </p:grpSpPr>
          <p:sp>
            <p:nvSpPr>
              <p:cNvPr id="64520" name="任意多边形 13"/>
              <p:cNvSpPr>
                <a:spLocks noChangeArrowheads="1"/>
              </p:cNvSpPr>
              <p:nvPr/>
            </p:nvSpPr>
            <p:spPr bwMode="auto">
              <a:xfrm>
                <a:off x="5080000" y="3875314"/>
                <a:ext cx="624114" cy="1553029"/>
              </a:xfrm>
              <a:custGeom>
                <a:avLst/>
                <a:gdLst>
                  <a:gd name="T0" fmla="*/ 159657 w 624114"/>
                  <a:gd name="T1" fmla="*/ 0 h 1553029"/>
                  <a:gd name="T2" fmla="*/ 0 w 624114"/>
                  <a:gd name="T3" fmla="*/ 1001486 h 1553029"/>
                  <a:gd name="T4" fmla="*/ 624114 w 624114"/>
                  <a:gd name="T5" fmla="*/ 1553029 h 1553029"/>
                  <a:gd name="T6" fmla="*/ 159657 w 624114"/>
                  <a:gd name="T7" fmla="*/ 0 h 15530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4114" h="1553029">
                    <a:moveTo>
                      <a:pt x="159657" y="0"/>
                    </a:moveTo>
                    <a:lnTo>
                      <a:pt x="0" y="1001486"/>
                    </a:lnTo>
                    <a:lnTo>
                      <a:pt x="624114" y="1553029"/>
                    </a:lnTo>
                    <a:lnTo>
                      <a:pt x="15965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1" name="任意多边形 14"/>
              <p:cNvSpPr>
                <a:spLocks noChangeArrowheads="1"/>
              </p:cNvSpPr>
              <p:nvPr/>
            </p:nvSpPr>
            <p:spPr bwMode="auto">
              <a:xfrm>
                <a:off x="6168571" y="3831771"/>
                <a:ext cx="595086" cy="1625600"/>
              </a:xfrm>
              <a:custGeom>
                <a:avLst/>
                <a:gdLst>
                  <a:gd name="T0" fmla="*/ 464458 w 595086"/>
                  <a:gd name="T1" fmla="*/ 0 h 1625600"/>
                  <a:gd name="T2" fmla="*/ 595086 w 595086"/>
                  <a:gd name="T3" fmla="*/ 1074058 h 1625600"/>
                  <a:gd name="T4" fmla="*/ 0 w 595086"/>
                  <a:gd name="T5" fmla="*/ 1625600 h 1625600"/>
                  <a:gd name="T6" fmla="*/ 464458 w 595086"/>
                  <a:gd name="T7" fmla="*/ 0 h 1625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95086" h="1625600">
                    <a:moveTo>
                      <a:pt x="464458" y="0"/>
                    </a:moveTo>
                    <a:lnTo>
                      <a:pt x="595086" y="1074058"/>
                    </a:lnTo>
                    <a:lnTo>
                      <a:pt x="0" y="1625600"/>
                    </a:lnTo>
                    <a:lnTo>
                      <a:pt x="46445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522" name="TextBox 15"/>
              <p:cNvSpPr txBox="1">
                <a:spLocks noChangeArrowheads="1"/>
              </p:cNvSpPr>
              <p:nvPr/>
            </p:nvSpPr>
            <p:spPr bwMode="auto">
              <a:xfrm>
                <a:off x="4860032" y="3501008"/>
                <a:ext cx="407484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64523" name="TextBox 16"/>
              <p:cNvSpPr txBox="1">
                <a:spLocks noChangeArrowheads="1"/>
              </p:cNvSpPr>
              <p:nvPr/>
            </p:nvSpPr>
            <p:spPr bwMode="auto">
              <a:xfrm>
                <a:off x="4644008" y="4695527"/>
                <a:ext cx="389850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64524" name="TextBox 17"/>
              <p:cNvSpPr txBox="1">
                <a:spLocks noChangeArrowheads="1"/>
              </p:cNvSpPr>
              <p:nvPr/>
            </p:nvSpPr>
            <p:spPr bwMode="auto">
              <a:xfrm>
                <a:off x="5460660" y="5343599"/>
                <a:ext cx="407484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C</a:t>
                </a:r>
                <a:endParaRPr lang="zh-CN" altLang="en-US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64525" name="TextBox 18"/>
              <p:cNvSpPr txBox="1">
                <a:spLocks noChangeArrowheads="1"/>
              </p:cNvSpPr>
              <p:nvPr/>
            </p:nvSpPr>
            <p:spPr bwMode="auto">
              <a:xfrm>
                <a:off x="6612572" y="3543250"/>
                <a:ext cx="799013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r>
                  <a: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 ′</a:t>
                </a:r>
                <a:endParaRPr lang="zh-CN" altLang="en-US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64526" name="TextBox 19"/>
              <p:cNvSpPr txBox="1">
                <a:spLocks noChangeArrowheads="1"/>
              </p:cNvSpPr>
              <p:nvPr/>
            </p:nvSpPr>
            <p:spPr bwMode="auto">
              <a:xfrm>
                <a:off x="6826136" y="4623339"/>
                <a:ext cx="726927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r>
                  <a: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 ′</a:t>
                </a:r>
                <a:endParaRPr lang="zh-CN" altLang="en-US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64527" name="TextBox 21"/>
              <p:cNvSpPr txBox="1">
                <a:spLocks noChangeArrowheads="1"/>
              </p:cNvSpPr>
              <p:nvPr/>
            </p:nvSpPr>
            <p:spPr bwMode="auto">
              <a:xfrm>
                <a:off x="6012301" y="5373502"/>
                <a:ext cx="750506" cy="56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C</a:t>
                </a:r>
                <a:r>
                  <a: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 ′</a:t>
                </a:r>
                <a:endParaRPr lang="zh-CN" altLang="en-US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02451" y="2333693"/>
            <a:ext cx="391650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通过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折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叠，如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果这（两）个图形能够互相重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合，则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这（两）个图形是轴对称图形</a:t>
            </a:r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635919" y="4044950"/>
            <a:ext cx="739378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折叠图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形，你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能准确地作出轴对称图形的对称轴吗？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7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25508" y="559718"/>
            <a:ext cx="5002924" cy="468761"/>
            <a:chOff x="1809313" y="559718"/>
            <a:chExt cx="5002924" cy="468761"/>
          </a:xfrm>
        </p:grpSpPr>
        <p:sp>
          <p:nvSpPr>
            <p:cNvPr id="64515" name="文本框 6151"/>
            <p:cNvSpPr txBox="1">
              <a:spLocks noChangeArrowheads="1"/>
            </p:cNvSpPr>
            <p:nvPr/>
          </p:nvSpPr>
          <p:spPr bwMode="auto">
            <a:xfrm>
              <a:off x="3533775" y="559718"/>
              <a:ext cx="32784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线段垂直平分线的画法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0" name="组合 4"/>
            <p:cNvGrpSpPr/>
            <p:nvPr/>
          </p:nvGrpSpPr>
          <p:grpSpPr bwMode="auto">
            <a:xfrm>
              <a:off x="1809313" y="618689"/>
              <a:ext cx="1685925" cy="409790"/>
              <a:chOff x="3485" y="1168"/>
              <a:chExt cx="2654" cy="644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2" charset="-122"/>
                </a:endParaRPr>
              </a:p>
            </p:txBody>
          </p:sp>
          <p:sp>
            <p:nvSpPr>
              <p:cNvPr id="32" name="矩形 1"/>
              <p:cNvSpPr>
                <a:spLocks noChangeArrowheads="1"/>
              </p:cNvSpPr>
              <p:nvPr/>
            </p:nvSpPr>
            <p:spPr bwMode="auto">
              <a:xfrm>
                <a:off x="3755" y="1203"/>
                <a:ext cx="2115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Times New Roman" panose="02020603050405020304"/>
                    <a:ea typeface="黑体" panose="02010609060101010101" pitchFamily="2" charset="-122"/>
                  </a:rPr>
                  <a:t>1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619556" y="123996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7579" y="408620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1408" y="1150938"/>
            <a:ext cx="8511142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BECE37">
                    <a:lumMod val="50000"/>
                  </a:srgbClr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BECE37">
                    <a:lumMod val="50000"/>
                  </a:srgbClr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关于某条直线成轴对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称，你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能作出这条直线吗？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5539" name="组合 6"/>
          <p:cNvGrpSpPr/>
          <p:nvPr/>
        </p:nvGrpSpPr>
        <p:grpSpPr bwMode="auto">
          <a:xfrm>
            <a:off x="2538413" y="2355850"/>
            <a:ext cx="412750" cy="368300"/>
            <a:chOff x="1860260" y="3140968"/>
            <a:chExt cx="551500" cy="492443"/>
          </a:xfrm>
        </p:grpSpPr>
        <p:sp>
          <p:nvSpPr>
            <p:cNvPr id="65540" name="椭圆 4"/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5541" name="矩形 5"/>
            <p:cNvSpPr>
              <a:spLocks noChangeArrowheads="1"/>
            </p:cNvSpPr>
            <p:nvPr/>
          </p:nvSpPr>
          <p:spPr bwMode="auto">
            <a:xfrm>
              <a:off x="1860260" y="3140968"/>
              <a:ext cx="44755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65542" name="组合 7"/>
          <p:cNvGrpSpPr/>
          <p:nvPr/>
        </p:nvGrpSpPr>
        <p:grpSpPr bwMode="auto">
          <a:xfrm>
            <a:off x="4192588" y="2387600"/>
            <a:ext cx="422275" cy="368300"/>
            <a:chOff x="2267744" y="3183359"/>
            <a:chExt cx="560565" cy="490751"/>
          </a:xfrm>
        </p:grpSpPr>
        <p:sp>
          <p:nvSpPr>
            <p:cNvPr id="65543" name="椭圆 8"/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5544" name="矩形 9"/>
            <p:cNvSpPr>
              <a:spLocks noChangeArrowheads="1"/>
            </p:cNvSpPr>
            <p:nvPr/>
          </p:nvSpPr>
          <p:spPr bwMode="auto">
            <a:xfrm>
              <a:off x="2381950" y="3183359"/>
              <a:ext cx="446359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zh-CN" altLang="en-US" sz="100" i="1">
                <a:solidFill>
                  <a:prstClr val="black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39456" y="2903538"/>
            <a:ext cx="8437844" cy="13526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分析：</a:t>
            </a:r>
            <a:r>
              <a:rPr lang="zh-CN" altLang="en-US" sz="2100" b="1" dirty="0">
                <a:latin typeface="+mn-lt"/>
              </a:rPr>
              <a:t>我们只要连接点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+mn-lt"/>
              </a:rPr>
              <a:t>和点</a:t>
            </a:r>
            <a:r>
              <a:rPr lang="en-US" altLang="zh-CN" sz="2100" b="1" i="1" dirty="0" smtClean="0">
                <a:latin typeface="+mn-lt"/>
                <a:cs typeface="Times New Roman" panose="02020603050405020304" pitchFamily="18" charset="0"/>
              </a:rPr>
              <a:t>B</a:t>
            </a:r>
            <a:r>
              <a:rPr lang="zh-CN" altLang="en-US" sz="2100" b="1" dirty="0" smtClean="0">
                <a:latin typeface="+mn-lt"/>
                <a:cs typeface="Times New Roman" panose="02020603050405020304" pitchFamily="18" charset="0"/>
              </a:rPr>
              <a:t>，</a:t>
            </a:r>
            <a:r>
              <a:rPr lang="zh-CN" altLang="en-US" sz="2100" b="1" dirty="0" smtClean="0">
                <a:latin typeface="+mn-lt"/>
              </a:rPr>
              <a:t>作</a:t>
            </a:r>
            <a:r>
              <a:rPr lang="zh-CN" altLang="en-US" sz="2100" b="1" dirty="0">
                <a:latin typeface="+mn-lt"/>
              </a:rPr>
              <a:t>出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线段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的垂直平分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线</a:t>
            </a:r>
            <a:r>
              <a:rPr lang="zh-CN" altLang="en-US" sz="2100" b="1" dirty="0" smtClean="0">
                <a:latin typeface="+mn-lt"/>
              </a:rPr>
              <a:t>，就</a:t>
            </a:r>
            <a:r>
              <a:rPr lang="zh-CN" altLang="en-US" sz="2100" b="1" dirty="0">
                <a:latin typeface="+mn-lt"/>
              </a:rPr>
              <a:t>可得到点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+mn-lt"/>
              </a:rPr>
              <a:t>和点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latin typeface="+mn-lt"/>
              </a:rPr>
              <a:t>的对称轴</a:t>
            </a:r>
            <a:r>
              <a:rPr lang="en-US" altLang="zh-CN" sz="2100" b="1" dirty="0">
                <a:latin typeface="+mn-lt"/>
              </a:rPr>
              <a:t>.</a:t>
            </a:r>
            <a:r>
              <a:rPr lang="zh-CN" altLang="en-US" sz="2100" b="1" dirty="0">
                <a:latin typeface="+mn-lt"/>
              </a:rPr>
              <a:t>为此作出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到点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的距离相等的两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点</a:t>
            </a:r>
            <a:r>
              <a:rPr lang="zh-CN" altLang="en-US" sz="2100" b="1" dirty="0" smtClean="0">
                <a:latin typeface="+mn-lt"/>
              </a:rPr>
              <a:t>，即</a:t>
            </a:r>
            <a:r>
              <a:rPr lang="zh-CN" altLang="en-US" sz="2100" b="1" dirty="0">
                <a:latin typeface="+mn-lt"/>
              </a:rPr>
              <a:t>线段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100" b="1" dirty="0">
                <a:latin typeface="+mn-lt"/>
              </a:rPr>
              <a:t>的垂直平分线上的两</a:t>
            </a:r>
            <a:r>
              <a:rPr lang="zh-CN" altLang="en-US" sz="2100" b="1" dirty="0" smtClean="0">
                <a:latin typeface="+mn-lt"/>
              </a:rPr>
              <a:t>点，从</a:t>
            </a:r>
            <a:r>
              <a:rPr lang="zh-CN" altLang="en-US" sz="2100" b="1" dirty="0">
                <a:latin typeface="+mn-lt"/>
              </a:rPr>
              <a:t>而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作出线段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的垂直平分线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6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04906" y="240607"/>
            <a:ext cx="1775363" cy="944308"/>
            <a:chOff x="207499" y="451929"/>
            <a:chExt cx="1775363" cy="944308"/>
          </a:xfrm>
        </p:grpSpPr>
        <p:grpSp>
          <p:nvGrpSpPr>
            <p:cNvPr id="20" name="组合 19"/>
            <p:cNvGrpSpPr/>
            <p:nvPr/>
          </p:nvGrpSpPr>
          <p:grpSpPr>
            <a:xfrm>
              <a:off x="207499" y="451929"/>
              <a:ext cx="1715280" cy="944308"/>
              <a:chOff x="207499" y="451929"/>
              <a:chExt cx="1715280" cy="944308"/>
            </a:xfrm>
          </p:grpSpPr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499" y="451929"/>
                <a:ext cx="807231" cy="944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" name="流程图: 库存数据 22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979562" y="751404"/>
              <a:ext cx="1003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画一画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1" name="组合 6"/>
          <p:cNvGrpSpPr/>
          <p:nvPr/>
        </p:nvGrpSpPr>
        <p:grpSpPr bwMode="auto">
          <a:xfrm>
            <a:off x="5956300" y="2087563"/>
            <a:ext cx="414338" cy="368300"/>
            <a:chOff x="1860260" y="3140968"/>
            <a:chExt cx="551500" cy="490751"/>
          </a:xfrm>
        </p:grpSpPr>
        <p:sp>
          <p:nvSpPr>
            <p:cNvPr id="66562" name="椭圆 4"/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6563" name="矩形 5"/>
            <p:cNvSpPr>
              <a:spLocks noChangeArrowheads="1"/>
            </p:cNvSpPr>
            <p:nvPr/>
          </p:nvSpPr>
          <p:spPr bwMode="auto">
            <a:xfrm>
              <a:off x="1860260" y="3140968"/>
              <a:ext cx="447558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66564" name="组合 7"/>
          <p:cNvGrpSpPr/>
          <p:nvPr/>
        </p:nvGrpSpPr>
        <p:grpSpPr bwMode="auto">
          <a:xfrm>
            <a:off x="7612063" y="2119313"/>
            <a:ext cx="420687" cy="368300"/>
            <a:chOff x="2267744" y="3183359"/>
            <a:chExt cx="560565" cy="490750"/>
          </a:xfrm>
        </p:grpSpPr>
        <p:sp>
          <p:nvSpPr>
            <p:cNvPr id="66565" name="椭圆 8"/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6566" name="矩形 9"/>
            <p:cNvSpPr>
              <a:spLocks noChangeArrowheads="1"/>
            </p:cNvSpPr>
            <p:nvPr/>
          </p:nvSpPr>
          <p:spPr bwMode="auto">
            <a:xfrm>
              <a:off x="2381950" y="3183359"/>
              <a:ext cx="446359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zh-CN" altLang="en-US" sz="100" i="1">
                <a:solidFill>
                  <a:prstClr val="black"/>
                </a:solidFill>
                <a:ea typeface="黑体" panose="02010609060101010101" pitchFamily="2" charset="-122"/>
              </a:endParaRPr>
            </a:p>
          </p:txBody>
        </p:sp>
      </p:grp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V="1">
            <a:off x="6332538" y="2195513"/>
            <a:ext cx="1333500" cy="476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/>
          <p:nvPr/>
        </p:nvCxnSpPr>
        <p:spPr bwMode="auto">
          <a:xfrm>
            <a:off x="6964363" y="684213"/>
            <a:ext cx="0" cy="3024187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弧形 19"/>
          <p:cNvSpPr/>
          <p:nvPr/>
        </p:nvSpPr>
        <p:spPr bwMode="auto">
          <a:xfrm rot="20915738">
            <a:off x="6584950" y="1008063"/>
            <a:ext cx="541338" cy="485775"/>
          </a:xfrm>
          <a:prstGeom prst="arc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1" name="弧形 20"/>
          <p:cNvSpPr/>
          <p:nvPr/>
        </p:nvSpPr>
        <p:spPr bwMode="auto">
          <a:xfrm rot="17919634">
            <a:off x="6771482" y="1016794"/>
            <a:ext cx="541337" cy="485775"/>
          </a:xfrm>
          <a:prstGeom prst="arc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2" name="弧形 21"/>
          <p:cNvSpPr/>
          <p:nvPr/>
        </p:nvSpPr>
        <p:spPr bwMode="auto">
          <a:xfrm rot="7112698">
            <a:off x="6621463" y="2846387"/>
            <a:ext cx="539750" cy="485775"/>
          </a:xfrm>
          <a:prstGeom prst="arc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5" name="弧形 24"/>
          <p:cNvSpPr/>
          <p:nvPr/>
        </p:nvSpPr>
        <p:spPr bwMode="auto">
          <a:xfrm rot="10800000">
            <a:off x="6856413" y="2894013"/>
            <a:ext cx="539750" cy="485775"/>
          </a:xfrm>
          <a:prstGeom prst="arc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4" name="组合 7"/>
          <p:cNvGrpSpPr/>
          <p:nvPr/>
        </p:nvGrpSpPr>
        <p:grpSpPr bwMode="auto">
          <a:xfrm>
            <a:off x="6908800" y="942975"/>
            <a:ext cx="420688" cy="368300"/>
            <a:chOff x="2267744" y="3183359"/>
            <a:chExt cx="560735" cy="490750"/>
          </a:xfrm>
        </p:grpSpPr>
        <p:sp>
          <p:nvSpPr>
            <p:cNvPr id="66574" name="椭圆 26"/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6575" name="矩形 27"/>
            <p:cNvSpPr>
              <a:spLocks noChangeArrowheads="1"/>
            </p:cNvSpPr>
            <p:nvPr/>
          </p:nvSpPr>
          <p:spPr bwMode="auto">
            <a:xfrm>
              <a:off x="2381950" y="3183359"/>
              <a:ext cx="446529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zh-CN" altLang="en-US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7"/>
          <p:cNvGrpSpPr/>
          <p:nvPr/>
        </p:nvGrpSpPr>
        <p:grpSpPr bwMode="auto">
          <a:xfrm>
            <a:off x="6932613" y="3275013"/>
            <a:ext cx="433387" cy="368300"/>
            <a:chOff x="2267744" y="3183359"/>
            <a:chExt cx="577682" cy="492443"/>
          </a:xfrm>
        </p:grpSpPr>
        <p:sp>
          <p:nvSpPr>
            <p:cNvPr id="66577" name="椭圆 29"/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66578" name="矩形 30"/>
            <p:cNvSpPr>
              <a:spLocks noChangeArrowheads="1"/>
            </p:cNvSpPr>
            <p:nvPr/>
          </p:nvSpPr>
          <p:spPr bwMode="auto">
            <a:xfrm>
              <a:off x="2381950" y="3183359"/>
              <a:ext cx="463476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zh-CN" altLang="en-US" sz="100" b="1" i="1">
                <a:solidFill>
                  <a:prstClr val="black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430530" y="762000"/>
            <a:ext cx="8572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作法：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1150620" y="687389"/>
            <a:ext cx="4974324" cy="1754145"/>
            <a:chOff x="0" y="0"/>
            <a:chExt cx="3374" cy="1472"/>
          </a:xfrm>
        </p:grpSpPr>
        <p:sp>
          <p:nvSpPr>
            <p:cNvPr id="66581" name="Text Box 20"/>
            <p:cNvSpPr txBox="1">
              <a:spLocks noChangeArrowheads="1"/>
            </p:cNvSpPr>
            <p:nvPr/>
          </p:nvSpPr>
          <p:spPr bwMode="auto">
            <a:xfrm>
              <a:off x="0" y="0"/>
              <a:ext cx="3374" cy="1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（</a:t>
              </a:r>
              <a:r>
                <a:rPr lang="en-US" altLang="zh-CN" sz="2400" b="1" dirty="0">
                  <a:latin typeface="+mn-lt"/>
                </a:rPr>
                <a:t>1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）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分别以点</a:t>
              </a:r>
              <a:r>
                <a:rPr lang="en-US" altLang="zh-CN" sz="2400" b="1" i="1" dirty="0" smtClean="0">
                  <a:latin typeface="+mn-lt"/>
                  <a:ea typeface="仿宋" panose="02010609060101010101" pitchFamily="49" charset="-122"/>
                </a:rPr>
                <a:t>A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</a:rPr>
                <a:t>，</a:t>
              </a:r>
              <a:r>
                <a:rPr lang="en-US" altLang="zh-CN" sz="2400" b="1" i="1" dirty="0" smtClean="0">
                  <a:latin typeface="+mn-lt"/>
                  <a:ea typeface="仿宋" panose="02010609060101010101" pitchFamily="49" charset="-122"/>
                </a:rPr>
                <a:t>B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为圆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</a:rPr>
                <a:t>心，以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大于  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AB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的长为半径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作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</a:rPr>
                <a:t>弧，两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弧交于</a:t>
              </a:r>
              <a:r>
                <a:rPr lang="en-US" altLang="zh-CN" sz="2400" b="1" i="1" dirty="0" smtClean="0">
                  <a:latin typeface="+mn-lt"/>
                  <a:ea typeface="仿宋" panose="02010609060101010101" pitchFamily="49" charset="-122"/>
                </a:rPr>
                <a:t>C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</a:rPr>
                <a:t>，</a:t>
              </a:r>
              <a:r>
                <a:rPr lang="en-US" altLang="zh-CN" sz="2400" b="1" i="1" dirty="0" smtClean="0">
                  <a:latin typeface="+mn-lt"/>
                  <a:ea typeface="仿宋" panose="02010609060101010101" pitchFamily="49" charset="-122"/>
                </a:rPr>
                <a:t>D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两点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</a:rPr>
                <a:t>.</a:t>
              </a:r>
              <a:endParaRPr lang="en-US" altLang="zh-CN" sz="2400" b="1" dirty="0">
                <a:latin typeface="+mn-lt"/>
                <a:ea typeface="仿宋" panose="02010609060101010101" pitchFamily="49" charset="-122"/>
              </a:endParaRPr>
            </a:p>
          </p:txBody>
        </p:sp>
        <p:graphicFrame>
          <p:nvGraphicFramePr>
            <p:cNvPr id="66582" name="Object 2"/>
            <p:cNvGraphicFramePr>
              <a:graphicFrameLocks noChangeAspect="1"/>
            </p:cNvGraphicFramePr>
            <p:nvPr/>
          </p:nvGraphicFramePr>
          <p:xfrm>
            <a:off x="271" y="470"/>
            <a:ext cx="165" cy="4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66" name="" r:id="rId1" imgW="203200" imgH="609600" progId="Equation.DSMT4">
                    <p:embed/>
                  </p:oleObj>
                </mc:Choice>
                <mc:Fallback>
                  <p:oleObj name="" r:id="rId1" imgW="203200" imgH="609600" progId="Equation.DSMT4">
                    <p:embed/>
                    <p:pic>
                      <p:nvPicPr>
                        <p:cNvPr id="0" name="图片 789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1" y="470"/>
                          <a:ext cx="165" cy="4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1094105" y="2481347"/>
            <a:ext cx="41351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作直线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 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即为所求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8091" y="3142974"/>
            <a:ext cx="6264275" cy="10618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特别说明：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这个作法实际上就是线段垂直平分线的尺规作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图，我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们也可以用这种方法确定线段的中点</a:t>
            </a:r>
            <a:r>
              <a:rPr lang="en-US" altLang="zh-CN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31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40689" y="523161"/>
            <a:ext cx="7950837" cy="16818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100" b="1" kern="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sz="2400" b="1" i="1" kern="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i="1" kern="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sz="2400" b="1" i="1" kern="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kern="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是路边两个新建小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区，要</a:t>
            </a:r>
            <a:r>
              <a:rPr lang="zh-CN" altLang="en-US" sz="2400" b="1" kern="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在公路边增设一个公共汽车站</a:t>
            </a:r>
            <a:r>
              <a:rPr lang="en-US" sz="2400" b="1" kern="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kern="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使两个小区到车站的路程一样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长，该</a:t>
            </a:r>
            <a:r>
              <a:rPr lang="zh-CN" altLang="en-US" sz="2400" b="1" kern="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公共汽车站应建在什么地方？</a:t>
            </a:r>
            <a:endParaRPr lang="zh-CN" altLang="en-US" sz="2400" b="1" kern="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7586" name="Line 10"/>
          <p:cNvSpPr>
            <a:spLocks noChangeShapeType="1"/>
          </p:cNvSpPr>
          <p:nvPr/>
        </p:nvSpPr>
        <p:spPr bwMode="auto">
          <a:xfrm flipH="1">
            <a:off x="5961063" y="2884488"/>
            <a:ext cx="1350962" cy="46831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cxnSp>
        <p:nvCxnSpPr>
          <p:cNvPr id="67587" name="直接连接符 25"/>
          <p:cNvCxnSpPr>
            <a:cxnSpLocks noChangeShapeType="1"/>
          </p:cNvCxnSpPr>
          <p:nvPr/>
        </p:nvCxnSpPr>
        <p:spPr bwMode="auto">
          <a:xfrm>
            <a:off x="5695950" y="4094163"/>
            <a:ext cx="26463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588" name="TextBox 26"/>
          <p:cNvSpPr txBox="1">
            <a:spLocks noChangeArrowheads="1"/>
          </p:cNvSpPr>
          <p:nvPr/>
        </p:nvSpPr>
        <p:spPr bwMode="auto">
          <a:xfrm>
            <a:off x="5589588" y="3228975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prstClr val="black"/>
                </a:solidFill>
                <a:latin typeface="+mn-lt"/>
              </a:rPr>
              <a:t>A</a:t>
            </a:r>
            <a:endParaRPr lang="zh-CN" altLang="en-US" b="1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7589" name="TextBox 35"/>
          <p:cNvSpPr txBox="1">
            <a:spLocks noChangeArrowheads="1"/>
          </p:cNvSpPr>
          <p:nvPr/>
        </p:nvSpPr>
        <p:spPr bwMode="auto">
          <a:xfrm>
            <a:off x="7335838" y="263683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</a:rPr>
              <a:t>B</a:t>
            </a:r>
            <a:endParaRPr lang="en-US" altLang="zh-CN" b="1" i="1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40689" y="2199594"/>
            <a:ext cx="4883786" cy="20278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000" b="1" kern="0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分析：</a:t>
            </a:r>
            <a:r>
              <a:rPr lang="zh-CN" altLang="en-US" sz="2000" b="1" kern="0" dirty="0">
                <a:latin typeface="+mn-lt"/>
              </a:rPr>
              <a:t>增设的公共汽车站要满足到两个小区的路程一样</a:t>
            </a:r>
            <a:r>
              <a:rPr lang="zh-CN" altLang="en-US" sz="2000" b="1" kern="0" dirty="0" smtClean="0">
                <a:latin typeface="+mn-lt"/>
              </a:rPr>
              <a:t>长，应</a:t>
            </a:r>
            <a:r>
              <a:rPr lang="zh-CN" altLang="en-US" sz="2000" b="1" kern="0" dirty="0">
                <a:latin typeface="+mn-lt"/>
              </a:rPr>
              <a:t>在线段</a:t>
            </a:r>
            <a:r>
              <a:rPr lang="en-US" altLang="zh-CN" sz="2000" b="1" i="1" kern="0" dirty="0"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000" b="1" kern="0" dirty="0">
                <a:latin typeface="+mn-lt"/>
              </a:rPr>
              <a:t>的垂直平分线</a:t>
            </a:r>
            <a:r>
              <a:rPr lang="zh-CN" altLang="en-US" sz="2000" b="1" kern="0" dirty="0" smtClean="0">
                <a:latin typeface="+mn-lt"/>
              </a:rPr>
              <a:t>上，又</a:t>
            </a:r>
            <a:r>
              <a:rPr lang="zh-CN" altLang="en-US" sz="2000" b="1" kern="0" dirty="0">
                <a:latin typeface="+mn-lt"/>
              </a:rPr>
              <a:t>要在公路边</a:t>
            </a:r>
            <a:r>
              <a:rPr lang="zh-CN" altLang="en-US" sz="2000" b="1" kern="0" dirty="0" smtClean="0">
                <a:latin typeface="+mn-lt"/>
              </a:rPr>
              <a:t>上，所</a:t>
            </a:r>
            <a:r>
              <a:rPr lang="zh-CN" altLang="en-US" sz="2000" b="1" kern="0" dirty="0">
                <a:latin typeface="+mn-lt"/>
              </a:rPr>
              <a:t>以</a:t>
            </a:r>
            <a:r>
              <a:rPr lang="zh-CN" altLang="en-US" sz="2000" b="1" kern="0" dirty="0">
                <a:solidFill>
                  <a:srgbClr val="FF0000"/>
                </a:solidFill>
                <a:latin typeface="+mn-lt"/>
              </a:rPr>
              <a:t>找到</a:t>
            </a:r>
            <a:r>
              <a:rPr lang="en-US" altLang="zh-CN" sz="2000" b="1" i="1" kern="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AB</a:t>
            </a:r>
            <a:r>
              <a:rPr lang="zh-CN" altLang="en-US" sz="2000" b="1" kern="0" dirty="0">
                <a:solidFill>
                  <a:srgbClr val="FF0000"/>
                </a:solidFill>
                <a:latin typeface="+mn-lt"/>
              </a:rPr>
              <a:t>垂直平分线与公路的交点</a:t>
            </a:r>
            <a:r>
              <a:rPr lang="zh-CN" altLang="en-US" sz="2000" b="1" kern="0" dirty="0">
                <a:latin typeface="+mn-lt"/>
              </a:rPr>
              <a:t>即可</a:t>
            </a:r>
            <a:r>
              <a:rPr lang="en-US" altLang="zh-CN" sz="2000" b="1" kern="0" dirty="0">
                <a:latin typeface="+mn-lt"/>
              </a:rPr>
              <a:t>.</a:t>
            </a:r>
            <a:endParaRPr lang="en-US" altLang="zh-CN" sz="2000" b="1" kern="0" dirty="0">
              <a:latin typeface="+mn-lt"/>
            </a:endParaRPr>
          </a:p>
        </p:txBody>
      </p:sp>
      <p:cxnSp>
        <p:nvCxnSpPr>
          <p:cNvPr id="10" name="直接连接符 9"/>
          <p:cNvCxnSpPr/>
          <p:nvPr/>
        </p:nvCxnSpPr>
        <p:spPr bwMode="auto">
          <a:xfrm>
            <a:off x="6229350" y="1771650"/>
            <a:ext cx="895350" cy="275431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弧形 10"/>
          <p:cNvSpPr/>
          <p:nvPr/>
        </p:nvSpPr>
        <p:spPr bwMode="auto">
          <a:xfrm rot="20878274">
            <a:off x="5746750" y="2274888"/>
            <a:ext cx="946150" cy="593725"/>
          </a:xfrm>
          <a:prstGeom prst="arc">
            <a:avLst>
              <a:gd name="adj1" fmla="val 16200000"/>
              <a:gd name="adj2" fmla="val 2098714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" name="弧形 11"/>
          <p:cNvSpPr/>
          <p:nvPr/>
        </p:nvSpPr>
        <p:spPr bwMode="auto">
          <a:xfrm rot="18317504">
            <a:off x="6031706" y="2301082"/>
            <a:ext cx="942975" cy="592138"/>
          </a:xfrm>
          <a:prstGeom prst="arc">
            <a:avLst>
              <a:gd name="adj1" fmla="val 16200000"/>
              <a:gd name="adj2" fmla="val 2098714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" name="弧形 12"/>
          <p:cNvSpPr/>
          <p:nvPr/>
        </p:nvSpPr>
        <p:spPr bwMode="auto">
          <a:xfrm rot="6728440">
            <a:off x="6287295" y="3193256"/>
            <a:ext cx="944562" cy="593725"/>
          </a:xfrm>
          <a:prstGeom prst="arc">
            <a:avLst>
              <a:gd name="adj1" fmla="val 16200000"/>
              <a:gd name="adj2" fmla="val 2098714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6" name="弧形 15"/>
          <p:cNvSpPr/>
          <p:nvPr/>
        </p:nvSpPr>
        <p:spPr bwMode="auto">
          <a:xfrm rot="9930077">
            <a:off x="6619875" y="3221038"/>
            <a:ext cx="944563" cy="593725"/>
          </a:xfrm>
          <a:prstGeom prst="arc">
            <a:avLst>
              <a:gd name="adj1" fmla="val 16200000"/>
              <a:gd name="adj2" fmla="val 20987146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6946900" y="4040189"/>
            <a:ext cx="1446303" cy="423616"/>
            <a:chOff x="2267744" y="3212976"/>
            <a:chExt cx="1928703" cy="566172"/>
          </a:xfrm>
        </p:grpSpPr>
        <p:sp>
          <p:nvSpPr>
            <p:cNvPr id="67597" name="椭圆 17"/>
            <p:cNvSpPr>
              <a:spLocks noChangeArrowheads="1"/>
            </p:cNvSpPr>
            <p:nvPr/>
          </p:nvSpPr>
          <p:spPr bwMode="auto">
            <a:xfrm>
              <a:off x="2267744" y="3212976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7598" name="矩形 18"/>
            <p:cNvSpPr>
              <a:spLocks noChangeArrowheads="1"/>
            </p:cNvSpPr>
            <p:nvPr/>
          </p:nvSpPr>
          <p:spPr bwMode="auto">
            <a:xfrm>
              <a:off x="2400377" y="3285528"/>
              <a:ext cx="1796070" cy="49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</a:rPr>
                <a:t>公共汽车站</a:t>
              </a:r>
              <a:endPara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0" name="组合 3"/>
          <p:cNvGrpSpPr/>
          <p:nvPr/>
        </p:nvGrpSpPr>
        <p:grpSpPr bwMode="auto">
          <a:xfrm>
            <a:off x="-4151" y="-60325"/>
            <a:ext cx="2006600" cy="478473"/>
            <a:chOff x="248" y="40"/>
            <a:chExt cx="3160" cy="753"/>
          </a:xfrm>
        </p:grpSpPr>
        <p:cxnSp>
          <p:nvCxnSpPr>
            <p:cNvPr id="21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99"/>
          <p:cNvSpPr txBox="1">
            <a:spLocks noChangeArrowheads="1"/>
          </p:cNvSpPr>
          <p:nvPr/>
        </p:nvSpPr>
        <p:spPr bwMode="auto">
          <a:xfrm>
            <a:off x="560657" y="1054872"/>
            <a:ext cx="8373793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以及直线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l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用尺规作图的方法在直线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l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上求作一点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保留作图痕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迹，不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要求写出作法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所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作的图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证：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MAP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NPB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8610" name="组合 12"/>
          <p:cNvGrpSpPr/>
          <p:nvPr/>
        </p:nvGrpSpPr>
        <p:grpSpPr bwMode="auto">
          <a:xfrm>
            <a:off x="3341688" y="3503614"/>
            <a:ext cx="2231706" cy="1406841"/>
            <a:chOff x="6686" y="6631"/>
            <a:chExt cx="4689" cy="2956"/>
          </a:xfrm>
        </p:grpSpPr>
        <p:cxnSp>
          <p:nvCxnSpPr>
            <p:cNvPr id="68611" name="直接连接符 2"/>
            <p:cNvCxnSpPr>
              <a:cxnSpLocks noChangeShapeType="1"/>
            </p:cNvCxnSpPr>
            <p:nvPr/>
          </p:nvCxnSpPr>
          <p:spPr bwMode="auto">
            <a:xfrm flipV="1">
              <a:off x="6709" y="8802"/>
              <a:ext cx="4120" cy="2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8612" name="椭圆 3"/>
            <p:cNvSpPr>
              <a:spLocks noChangeArrowheads="1"/>
            </p:cNvSpPr>
            <p:nvPr/>
          </p:nvSpPr>
          <p:spPr bwMode="auto">
            <a:xfrm flipH="1">
              <a:off x="7463" y="7201"/>
              <a:ext cx="120" cy="1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</a:endParaRPr>
            </a:p>
          </p:txBody>
        </p:sp>
        <p:sp>
          <p:nvSpPr>
            <p:cNvPr id="68613" name="椭圆 4"/>
            <p:cNvSpPr>
              <a:spLocks noChangeArrowheads="1"/>
            </p:cNvSpPr>
            <p:nvPr/>
          </p:nvSpPr>
          <p:spPr bwMode="auto">
            <a:xfrm flipH="1">
              <a:off x="9444" y="7555"/>
              <a:ext cx="120" cy="1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</a:endParaRPr>
            </a:p>
          </p:txBody>
        </p:sp>
        <p:cxnSp>
          <p:nvCxnSpPr>
            <p:cNvPr id="68614" name="直接连接符 5"/>
            <p:cNvCxnSpPr>
              <a:cxnSpLocks noChangeShapeType="1"/>
            </p:cNvCxnSpPr>
            <p:nvPr/>
          </p:nvCxnSpPr>
          <p:spPr bwMode="auto">
            <a:xfrm flipH="1">
              <a:off x="7484" y="7216"/>
              <a:ext cx="11" cy="15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8615" name="直接连接符 6"/>
            <p:cNvCxnSpPr>
              <a:cxnSpLocks noChangeShapeType="1"/>
            </p:cNvCxnSpPr>
            <p:nvPr/>
          </p:nvCxnSpPr>
          <p:spPr bwMode="auto">
            <a:xfrm>
              <a:off x="9486" y="7555"/>
              <a:ext cx="0" cy="124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8616" name="文本框 7"/>
            <p:cNvSpPr txBox="1">
              <a:spLocks noChangeArrowheads="1"/>
            </p:cNvSpPr>
            <p:nvPr/>
          </p:nvSpPr>
          <p:spPr bwMode="auto">
            <a:xfrm>
              <a:off x="7033" y="8714"/>
              <a:ext cx="890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M</a:t>
              </a:r>
              <a:endParaRPr lang="zh-CN" altLang="en-US" sz="21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17" name="文本框 8"/>
            <p:cNvSpPr txBox="1">
              <a:spLocks noChangeArrowheads="1"/>
            </p:cNvSpPr>
            <p:nvPr/>
          </p:nvSpPr>
          <p:spPr bwMode="auto">
            <a:xfrm>
              <a:off x="9208" y="8705"/>
              <a:ext cx="796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N</a:t>
              </a:r>
              <a:endParaRPr lang="zh-CN" altLang="en-US" sz="21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18" name="文本框 9"/>
            <p:cNvSpPr txBox="1">
              <a:spLocks noChangeArrowheads="1"/>
            </p:cNvSpPr>
            <p:nvPr/>
          </p:nvSpPr>
          <p:spPr bwMode="auto">
            <a:xfrm>
              <a:off x="6686" y="6631"/>
              <a:ext cx="765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A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19" name="文本框 10"/>
            <p:cNvSpPr txBox="1">
              <a:spLocks noChangeArrowheads="1"/>
            </p:cNvSpPr>
            <p:nvPr/>
          </p:nvSpPr>
          <p:spPr bwMode="auto">
            <a:xfrm>
              <a:off x="9010" y="6851"/>
              <a:ext cx="765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B</a:t>
              </a:r>
              <a:endParaRPr lang="zh-CN" altLang="en-US" sz="21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20" name="文本框 11"/>
            <p:cNvSpPr txBox="1">
              <a:spLocks noChangeArrowheads="1"/>
            </p:cNvSpPr>
            <p:nvPr/>
          </p:nvSpPr>
          <p:spPr bwMode="auto">
            <a:xfrm>
              <a:off x="10829" y="8406"/>
              <a:ext cx="546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l</a:t>
              </a:r>
              <a:endParaRPr lang="zh-CN" altLang="en-US" sz="21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27" name="组合 3"/>
          <p:cNvGrpSpPr/>
          <p:nvPr/>
        </p:nvGrpSpPr>
        <p:grpSpPr bwMode="auto">
          <a:xfrm>
            <a:off x="-4151" y="-60325"/>
            <a:ext cx="2006600" cy="478473"/>
            <a:chOff x="248" y="40"/>
            <a:chExt cx="3160" cy="753"/>
          </a:xfrm>
        </p:grpSpPr>
        <p:cxnSp>
          <p:nvCxnSpPr>
            <p:cNvPr id="28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07428" y="504825"/>
            <a:ext cx="7020159" cy="492440"/>
            <a:chOff x="707428" y="504825"/>
            <a:chExt cx="7020159" cy="492440"/>
          </a:xfrm>
        </p:grpSpPr>
        <p:sp>
          <p:nvSpPr>
            <p:cNvPr id="68633" name="文本框 10"/>
            <p:cNvSpPr txBox="1">
              <a:spLocks noChangeArrowheads="1"/>
            </p:cNvSpPr>
            <p:nvPr/>
          </p:nvSpPr>
          <p:spPr bwMode="auto">
            <a:xfrm>
              <a:off x="2665049" y="528344"/>
              <a:ext cx="5062538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利用线段的垂直平分线的性质作图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39" name="组合 6"/>
            <p:cNvGrpSpPr/>
            <p:nvPr/>
          </p:nvGrpSpPr>
          <p:grpSpPr bwMode="auto">
            <a:xfrm>
              <a:off x="707428" y="504825"/>
              <a:ext cx="2274656" cy="492440"/>
              <a:chOff x="402069" y="545931"/>
              <a:chExt cx="2273908" cy="492762"/>
            </a:xfrm>
          </p:grpSpPr>
          <p:grpSp>
            <p:nvGrpSpPr>
              <p:cNvPr id="40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2" name="椭圆 41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1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1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99"/>
          <p:cNvSpPr txBox="1">
            <a:spLocks noChangeArrowheads="1"/>
          </p:cNvSpPr>
          <p:nvPr/>
        </p:nvSpPr>
        <p:spPr bwMode="auto">
          <a:xfrm>
            <a:off x="430213" y="598488"/>
            <a:ext cx="381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如图所示：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1" name="文本框 100"/>
          <p:cNvSpPr txBox="1">
            <a:spLocks noChangeArrowheads="1"/>
          </p:cNvSpPr>
          <p:nvPr/>
        </p:nvSpPr>
        <p:spPr bwMode="auto">
          <a:xfrm>
            <a:off x="184940" y="2711450"/>
            <a:ext cx="86923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AMP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BNP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PM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   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AMP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PNB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(SSS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MAP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NPB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69635" name="组合 12"/>
          <p:cNvGrpSpPr/>
          <p:nvPr/>
        </p:nvGrpSpPr>
        <p:grpSpPr bwMode="auto">
          <a:xfrm>
            <a:off x="2602977" y="1136649"/>
            <a:ext cx="2231706" cy="1407954"/>
            <a:chOff x="6686" y="6631"/>
            <a:chExt cx="4689" cy="2955"/>
          </a:xfrm>
        </p:grpSpPr>
        <p:cxnSp>
          <p:nvCxnSpPr>
            <p:cNvPr id="69636" name="直接连接符 2"/>
            <p:cNvCxnSpPr>
              <a:cxnSpLocks noChangeShapeType="1"/>
            </p:cNvCxnSpPr>
            <p:nvPr/>
          </p:nvCxnSpPr>
          <p:spPr bwMode="auto">
            <a:xfrm flipV="1">
              <a:off x="6709" y="8802"/>
              <a:ext cx="4120" cy="2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637" name="椭圆 3"/>
            <p:cNvSpPr>
              <a:spLocks noChangeArrowheads="1"/>
            </p:cNvSpPr>
            <p:nvPr/>
          </p:nvSpPr>
          <p:spPr bwMode="auto">
            <a:xfrm flipH="1">
              <a:off x="7463" y="7201"/>
              <a:ext cx="120" cy="1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9638" name="椭圆 4"/>
            <p:cNvSpPr>
              <a:spLocks noChangeArrowheads="1"/>
            </p:cNvSpPr>
            <p:nvPr/>
          </p:nvSpPr>
          <p:spPr bwMode="auto">
            <a:xfrm flipH="1">
              <a:off x="9783" y="7668"/>
              <a:ext cx="120" cy="1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+mn-lt"/>
              </a:endParaRPr>
            </a:p>
          </p:txBody>
        </p:sp>
        <p:cxnSp>
          <p:nvCxnSpPr>
            <p:cNvPr id="69639" name="直接连接符 5"/>
            <p:cNvCxnSpPr>
              <a:cxnSpLocks noChangeShapeType="1"/>
            </p:cNvCxnSpPr>
            <p:nvPr/>
          </p:nvCxnSpPr>
          <p:spPr bwMode="auto">
            <a:xfrm flipH="1">
              <a:off x="7484" y="7216"/>
              <a:ext cx="11" cy="159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40" name="直接连接符 6"/>
            <p:cNvCxnSpPr>
              <a:cxnSpLocks noChangeShapeType="1"/>
            </p:cNvCxnSpPr>
            <p:nvPr/>
          </p:nvCxnSpPr>
          <p:spPr bwMode="auto">
            <a:xfrm>
              <a:off x="9825" y="7741"/>
              <a:ext cx="0" cy="107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9641" name="文本框 7"/>
            <p:cNvSpPr txBox="1">
              <a:spLocks noChangeArrowheads="1"/>
            </p:cNvSpPr>
            <p:nvPr/>
          </p:nvSpPr>
          <p:spPr bwMode="auto">
            <a:xfrm>
              <a:off x="7033" y="8714"/>
              <a:ext cx="890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M</a:t>
              </a:r>
              <a:endPara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69642" name="文本框 8"/>
            <p:cNvSpPr txBox="1">
              <a:spLocks noChangeArrowheads="1"/>
            </p:cNvSpPr>
            <p:nvPr/>
          </p:nvSpPr>
          <p:spPr bwMode="auto">
            <a:xfrm>
              <a:off x="9208" y="8705"/>
              <a:ext cx="796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N</a:t>
              </a:r>
              <a:endPara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69643" name="文本框 9"/>
            <p:cNvSpPr txBox="1">
              <a:spLocks noChangeArrowheads="1"/>
            </p:cNvSpPr>
            <p:nvPr/>
          </p:nvSpPr>
          <p:spPr bwMode="auto">
            <a:xfrm>
              <a:off x="6686" y="6631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A</a:t>
              </a:r>
              <a:endPara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69644" name="文本框 10"/>
            <p:cNvSpPr txBox="1">
              <a:spLocks noChangeArrowheads="1"/>
            </p:cNvSpPr>
            <p:nvPr/>
          </p:nvSpPr>
          <p:spPr bwMode="auto">
            <a:xfrm>
              <a:off x="10145" y="6954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B</a:t>
              </a:r>
              <a:endPara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69645" name="文本框 11"/>
            <p:cNvSpPr txBox="1">
              <a:spLocks noChangeArrowheads="1"/>
            </p:cNvSpPr>
            <p:nvPr/>
          </p:nvSpPr>
          <p:spPr bwMode="auto">
            <a:xfrm>
              <a:off x="10829" y="8406"/>
              <a:ext cx="546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l</a:t>
              </a:r>
              <a:endPara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3006202" y="1441450"/>
            <a:ext cx="1108075" cy="217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弧形 14"/>
          <p:cNvSpPr>
            <a:spLocks noChangeArrowheads="1"/>
          </p:cNvSpPr>
          <p:nvPr/>
        </p:nvSpPr>
        <p:spPr bwMode="auto">
          <a:xfrm>
            <a:off x="3466577" y="1106487"/>
            <a:ext cx="269875" cy="323850"/>
          </a:xfrm>
          <a:custGeom>
            <a:avLst/>
            <a:gdLst>
              <a:gd name="T0" fmla="*/ 180022 w 360045"/>
              <a:gd name="T1" fmla="*/ 0 h 431800"/>
              <a:gd name="T2" fmla="*/ 360044 w 360045"/>
              <a:gd name="T3" fmla="*/ 215900 h 431800"/>
              <a:gd name="T4" fmla="*/ 180022 w 360045"/>
              <a:gd name="T5" fmla="*/ 215900 h 431800"/>
              <a:gd name="T6" fmla="*/ 180022 w 360045"/>
              <a:gd name="T7" fmla="*/ 0 h 431800"/>
              <a:gd name="T8" fmla="*/ 360044 w 360045"/>
              <a:gd name="T9" fmla="*/ 215900 h 43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0045" h="431800" stroke="0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  <a:lnTo>
                  <a:pt x="180022" y="215900"/>
                </a:lnTo>
                <a:close/>
              </a:path>
              <a:path w="360045" h="431800" fill="none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</a:path>
            </a:pathLst>
          </a:custGeom>
          <a:solidFill>
            <a:schemeClr val="accent1"/>
          </a:solidFill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弧形 15"/>
          <p:cNvSpPr>
            <a:spLocks noChangeArrowheads="1"/>
          </p:cNvSpPr>
          <p:nvPr/>
        </p:nvSpPr>
        <p:spPr bwMode="auto">
          <a:xfrm rot="-4560000">
            <a:off x="3611039" y="1095375"/>
            <a:ext cx="269875" cy="323850"/>
          </a:xfrm>
          <a:custGeom>
            <a:avLst/>
            <a:gdLst>
              <a:gd name="T0" fmla="*/ 180022 w 360045"/>
              <a:gd name="T1" fmla="*/ 0 h 431800"/>
              <a:gd name="T2" fmla="*/ 360044 w 360045"/>
              <a:gd name="T3" fmla="*/ 215900 h 431800"/>
              <a:gd name="T4" fmla="*/ 180022 w 360045"/>
              <a:gd name="T5" fmla="*/ 215900 h 431800"/>
              <a:gd name="T6" fmla="*/ 180022 w 360045"/>
              <a:gd name="T7" fmla="*/ 0 h 431800"/>
              <a:gd name="T8" fmla="*/ 360044 w 360045"/>
              <a:gd name="T9" fmla="*/ 215900 h 43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0045" h="431800" stroke="0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  <a:lnTo>
                  <a:pt x="180022" y="215900"/>
                </a:lnTo>
                <a:close/>
              </a:path>
              <a:path w="360045" h="431800" fill="none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>
            <a:off x="3428477" y="995362"/>
            <a:ext cx="269875" cy="137001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弧形 17"/>
          <p:cNvSpPr>
            <a:spLocks noChangeArrowheads="1"/>
          </p:cNvSpPr>
          <p:nvPr/>
        </p:nvSpPr>
        <p:spPr bwMode="auto">
          <a:xfrm rot="6060000">
            <a:off x="3325289" y="1587500"/>
            <a:ext cx="269875" cy="323850"/>
          </a:xfrm>
          <a:custGeom>
            <a:avLst/>
            <a:gdLst>
              <a:gd name="T0" fmla="*/ 180022 w 360045"/>
              <a:gd name="T1" fmla="*/ 0 h 431800"/>
              <a:gd name="T2" fmla="*/ 360044 w 360045"/>
              <a:gd name="T3" fmla="*/ 215900 h 431800"/>
              <a:gd name="T4" fmla="*/ 180022 w 360045"/>
              <a:gd name="T5" fmla="*/ 215900 h 431800"/>
              <a:gd name="T6" fmla="*/ 180022 w 360045"/>
              <a:gd name="T7" fmla="*/ 0 h 431800"/>
              <a:gd name="T8" fmla="*/ 360044 w 360045"/>
              <a:gd name="T9" fmla="*/ 215900 h 43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0045" h="431800" stroke="0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  <a:lnTo>
                  <a:pt x="180022" y="215900"/>
                </a:lnTo>
                <a:close/>
              </a:path>
              <a:path w="360045" h="431800" fill="none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弧形 18"/>
          <p:cNvSpPr>
            <a:spLocks noChangeArrowheads="1"/>
          </p:cNvSpPr>
          <p:nvPr/>
        </p:nvSpPr>
        <p:spPr bwMode="auto">
          <a:xfrm rot="10320000">
            <a:off x="3449114" y="1571625"/>
            <a:ext cx="269875" cy="323850"/>
          </a:xfrm>
          <a:custGeom>
            <a:avLst/>
            <a:gdLst>
              <a:gd name="T0" fmla="*/ 180022 w 360045"/>
              <a:gd name="T1" fmla="*/ 0 h 431800"/>
              <a:gd name="T2" fmla="*/ 360044 w 360045"/>
              <a:gd name="T3" fmla="*/ 215900 h 431800"/>
              <a:gd name="T4" fmla="*/ 180022 w 360045"/>
              <a:gd name="T5" fmla="*/ 215900 h 431800"/>
              <a:gd name="T6" fmla="*/ 180022 w 360045"/>
              <a:gd name="T7" fmla="*/ 0 h 431800"/>
              <a:gd name="T8" fmla="*/ 360044 w 360045"/>
              <a:gd name="T9" fmla="*/ 215900 h 43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0045" h="431800" stroke="0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  <a:lnTo>
                  <a:pt x="180022" y="215900"/>
                </a:lnTo>
                <a:close/>
              </a:path>
              <a:path w="360045" h="431800" fill="none">
                <a:moveTo>
                  <a:pt x="180022" y="0"/>
                </a:moveTo>
                <a:cubicBezTo>
                  <a:pt x="279445" y="0"/>
                  <a:pt x="360044" y="96662"/>
                  <a:pt x="360044" y="215900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447527" y="2171700"/>
            <a:ext cx="3497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P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 flipH="1" flipV="1">
            <a:off x="3006202" y="1460500"/>
            <a:ext cx="433387" cy="703262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V="1">
            <a:off x="3490389" y="1677987"/>
            <a:ext cx="598488" cy="49371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8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7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4229100" y="2497138"/>
          <a:ext cx="685800" cy="14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108" name="" r:id="rId1" imgW="914400" imgH="198755" progId="Equation.DSMT4">
                  <p:embed/>
                </p:oleObj>
              </mc:Choice>
              <mc:Fallback>
                <p:oleObj name="" r:id="rId1" imgW="914400" imgH="198755" progId="Equation.DSMT4">
                  <p:embed/>
                  <p:pic>
                    <p:nvPicPr>
                      <p:cNvPr id="0" name="图片 80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9100" y="2497138"/>
                        <a:ext cx="685800" cy="149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0658" name="组合 8"/>
          <p:cNvGrpSpPr/>
          <p:nvPr/>
        </p:nvGrpSpPr>
        <p:grpSpPr bwMode="auto">
          <a:xfrm>
            <a:off x="694399" y="568320"/>
            <a:ext cx="8364093" cy="3785871"/>
            <a:chOff x="-1262" y="972"/>
            <a:chExt cx="17560" cy="7950"/>
          </a:xfrm>
        </p:grpSpPr>
        <p:sp>
          <p:nvSpPr>
            <p:cNvPr id="70659" name="文本框 1"/>
            <p:cNvSpPr txBox="1">
              <a:spLocks noChangeArrowheads="1"/>
            </p:cNvSpPr>
            <p:nvPr/>
          </p:nvSpPr>
          <p:spPr bwMode="auto">
            <a:xfrm>
              <a:off x="-1262" y="972"/>
              <a:ext cx="17560" cy="7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如图，在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△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ABC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中，分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别以点</a:t>
              </a:r>
              <a:r>
                <a:rPr lang="zh-CN" altLang="en-US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en-US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为圆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心，大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于    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长为半径画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弧，两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弧分别交于点</a:t>
              </a:r>
              <a:r>
                <a:rPr lang="zh-CN" altLang="en-US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D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en-US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E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，则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直线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DE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是（　　）</a:t>
              </a:r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A．∠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的平分线 </a:t>
              </a:r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B．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AC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边的中线 </a:t>
              </a:r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C．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BC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边的高线 </a:t>
              </a:r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D．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边的垂直平分线 </a:t>
              </a:r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  <a:p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70660" name="对象 3"/>
            <p:cNvGraphicFramePr/>
            <p:nvPr/>
          </p:nvGraphicFramePr>
          <p:xfrm>
            <a:off x="12559" y="1022"/>
            <a:ext cx="800" cy="1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0109" name="" r:id="rId3" imgW="508000" imgH="880745" progId="Equation.DSMT4">
                    <p:embed/>
                  </p:oleObj>
                </mc:Choice>
                <mc:Fallback>
                  <p:oleObj name="" r:id="rId3" imgW="508000" imgH="880745" progId="Equation.DSMT4">
                    <p:embed/>
                    <p:pic>
                      <p:nvPicPr>
                        <p:cNvPr id="0" name="图片 80108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559" y="1022"/>
                          <a:ext cx="800" cy="13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70661" name="图片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3149" y="1672134"/>
            <a:ext cx="3039389" cy="30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251118" y="1228799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2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4" name="组合 2"/>
            <p:cNvGrpSpPr/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94" y="5921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p="http://schemas.openxmlformats.org/presentationml/2006/main">
  <p:tag name="KSO_WM_DOC_GUID" val="{85e9e0e7-8131-4b48-817c-dbaa6c45aa3d}"/>
  <p:tag name="KSO_WPP_MARK_KEY" val="2d7a1c6c-2890-484c-8ae7-a76ea8319f9b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2867</Words>
  <Application>WPS 演示</Application>
  <PresentationFormat>全屏显示(16:9)</PresentationFormat>
  <Paragraphs>344</Paragraphs>
  <Slides>25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Times New Roman</vt:lpstr>
      <vt:lpstr>Yuanti SC</vt:lpstr>
      <vt:lpstr>Segoe Print</vt:lpstr>
      <vt:lpstr>仿宋</vt:lpstr>
      <vt:lpstr>Arial Unicode MS</vt:lpstr>
      <vt:lpstr>Calibri</vt:lpstr>
      <vt:lpstr>Calibri</vt:lpstr>
      <vt:lpstr>《七彩课堂》课件模板（新）</vt:lpstr>
      <vt:lpstr>2_《七彩课堂》课件模板（新）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1247</cp:revision>
  <dcterms:created xsi:type="dcterms:W3CDTF">2016-01-14T07:05:00Z</dcterms:created>
  <dcterms:modified xsi:type="dcterms:W3CDTF">2023-04-26T05:57:08Z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07BFF70ADBC240FB981BAC7D68380662_12</vt:lpwstr>
  </property>
</Properties>
</file>