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442" r:id="rId3"/>
    <p:sldId id="443" r:id="rId4"/>
    <p:sldId id="444" r:id="rId5"/>
    <p:sldId id="445" r:id="rId6"/>
    <p:sldId id="446" r:id="rId7"/>
    <p:sldId id="448" r:id="rId8"/>
    <p:sldId id="449" r:id="rId9"/>
    <p:sldId id="450" r:id="rId10"/>
    <p:sldId id="451" r:id="rId11"/>
    <p:sldId id="515" r:id="rId12"/>
    <p:sldId id="370" r:id="rId13"/>
    <p:sldId id="371" r:id="rId14"/>
    <p:sldId id="453" r:id="rId15"/>
    <p:sldId id="406" r:id="rId16"/>
    <p:sldId id="455" r:id="rId18"/>
    <p:sldId id="454" r:id="rId19"/>
    <p:sldId id="428" r:id="rId20"/>
    <p:sldId id="457" r:id="rId21"/>
    <p:sldId id="460" r:id="rId22"/>
    <p:sldId id="461" r:id="rId23"/>
    <p:sldId id="456" r:id="rId24"/>
    <p:sldId id="458" r:id="rId25"/>
    <p:sldId id="459" r:id="rId26"/>
    <p:sldId id="462" r:id="rId27"/>
    <p:sldId id="463" r:id="rId28"/>
    <p:sldId id="516" r:id="rId29"/>
    <p:sldId id="517" r:id="rId30"/>
    <p:sldId id="466" r:id="rId31"/>
    <p:sldId id="437" r:id="rId32"/>
    <p:sldId id="431" r:id="rId33"/>
    <p:sldId id="432" r:id="rId34"/>
    <p:sldId id="433" r:id="rId35"/>
    <p:sldId id="372" r:id="rId36"/>
  </p:sldIdLst>
  <p:sldSz cx="9144000" cy="5144135" type="screen16x9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3" userDrawn="1">
          <p15:clr>
            <a:srgbClr val="A4A3A4"/>
          </p15:clr>
        </p15:guide>
        <p15:guide id="2" pos="282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12741B"/>
    <a:srgbClr val="BC411A"/>
    <a:srgbClr val="000099"/>
    <a:srgbClr val="19D596"/>
    <a:srgbClr val="149494"/>
    <a:srgbClr val="CC0066"/>
    <a:srgbClr val="66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359"/>
  </p:normalViewPr>
  <p:slideViewPr>
    <p:cSldViewPr showGuides="1">
      <p:cViewPr>
        <p:scale>
          <a:sx n="76" d="100"/>
          <a:sy n="76" d="100"/>
        </p:scale>
        <p:origin x="-1758" y="-306"/>
      </p:cViewPr>
      <p:guideLst>
        <p:guide orient="horz" pos="1643"/>
        <p:guide pos="282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39.xml"/><Relationship Id="rId40" Type="http://schemas.openxmlformats.org/officeDocument/2006/relationships/commentAuthors" Target="commentAuthors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6" Type="http://schemas.openxmlformats.org/officeDocument/2006/relationships/image" Target="../media/image35.wmf"/><Relationship Id="rId5" Type="http://schemas.openxmlformats.org/officeDocument/2006/relationships/image" Target="../media/image34.wmf"/><Relationship Id="rId4" Type="http://schemas.openxmlformats.org/officeDocument/2006/relationships/image" Target="../media/image33.wmf"/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12.vml.rels><?xml version="1.0" encoding="UTF-8" standalone="yes"?>
<Relationships xmlns="http://schemas.openxmlformats.org/package/2006/relationships"><Relationship Id="rId5" Type="http://schemas.openxmlformats.org/officeDocument/2006/relationships/image" Target="../media/image49.wmf"/><Relationship Id="rId4" Type="http://schemas.openxmlformats.org/officeDocument/2006/relationships/image" Target="../media/image48.wmf"/><Relationship Id="rId3" Type="http://schemas.openxmlformats.org/officeDocument/2006/relationships/image" Target="../media/image47.wmf"/><Relationship Id="rId2" Type="http://schemas.openxmlformats.org/officeDocument/2006/relationships/image" Target="../media/image46.wmf"/><Relationship Id="rId1" Type="http://schemas.openxmlformats.org/officeDocument/2006/relationships/image" Target="../media/image45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15.vml.rels><?xml version="1.0" encoding="UTF-8" standalone="yes"?>
<Relationships xmlns="http://schemas.openxmlformats.org/package/2006/relationships"><Relationship Id="rId4" Type="http://schemas.openxmlformats.org/officeDocument/2006/relationships/image" Target="../media/image56.wmf"/><Relationship Id="rId3" Type="http://schemas.openxmlformats.org/officeDocument/2006/relationships/image" Target="../media/image55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58.wmf"/><Relationship Id="rId1" Type="http://schemas.openxmlformats.org/officeDocument/2006/relationships/image" Target="../media/image57.wmf"/></Relationships>
</file>

<file path=ppt/drawings/_rels/vmlDrawing17.vml.rels><?xml version="1.0" encoding="UTF-8" standalone="yes"?>
<Relationships xmlns="http://schemas.openxmlformats.org/package/2006/relationships"><Relationship Id="rId6" Type="http://schemas.openxmlformats.org/officeDocument/2006/relationships/image" Target="../media/image64.wmf"/><Relationship Id="rId5" Type="http://schemas.openxmlformats.org/officeDocument/2006/relationships/image" Target="../media/image63.wmf"/><Relationship Id="rId4" Type="http://schemas.openxmlformats.org/officeDocument/2006/relationships/image" Target="../media/image62.wmf"/><Relationship Id="rId3" Type="http://schemas.openxmlformats.org/officeDocument/2006/relationships/image" Target="../media/image61.wmf"/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8.vml.rels><?xml version="1.0" encoding="UTF-8" standalone="yes"?>
<Relationships xmlns="http://schemas.openxmlformats.org/package/2006/relationships"><Relationship Id="rId9" Type="http://schemas.openxmlformats.org/officeDocument/2006/relationships/image" Target="../media/image73.wmf"/><Relationship Id="rId8" Type="http://schemas.openxmlformats.org/officeDocument/2006/relationships/image" Target="../media/image72.wmf"/><Relationship Id="rId7" Type="http://schemas.openxmlformats.org/officeDocument/2006/relationships/image" Target="../media/image71.wmf"/><Relationship Id="rId6" Type="http://schemas.openxmlformats.org/officeDocument/2006/relationships/image" Target="../media/image70.wmf"/><Relationship Id="rId5" Type="http://schemas.openxmlformats.org/officeDocument/2006/relationships/image" Target="../media/image69.wmf"/><Relationship Id="rId4" Type="http://schemas.openxmlformats.org/officeDocument/2006/relationships/image" Target="../media/image68.wmf"/><Relationship Id="rId3" Type="http://schemas.openxmlformats.org/officeDocument/2006/relationships/image" Target="../media/image67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image" Target="../media/image17.wmf"/><Relationship Id="rId1" Type="http://schemas.openxmlformats.org/officeDocument/2006/relationships/image" Target="../media/image16.wmf"/></Relationships>
</file>

<file path=ppt/drawings/_rels/vmlDrawing8.vml.rels><?xml version="1.0" encoding="UTF-8" standalone="yes"?>
<Relationships xmlns="http://schemas.openxmlformats.org/package/2006/relationships"><Relationship Id="rId4" Type="http://schemas.openxmlformats.org/officeDocument/2006/relationships/image" Target="../media/image22.wmf"/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/Relationships>
</file>

<file path=ppt/drawings/_rels/vmlDrawing9.vml.rels><?xml version="1.0" encoding="UTF-8" standalone="yes"?>
<Relationships xmlns="http://schemas.openxmlformats.org/package/2006/relationships"><Relationship Id="rId7" Type="http://schemas.openxmlformats.org/officeDocument/2006/relationships/image" Target="../media/image29.wmf"/><Relationship Id="rId6" Type="http://schemas.openxmlformats.org/officeDocument/2006/relationships/image" Target="../media/image28.wmf"/><Relationship Id="rId5" Type="http://schemas.openxmlformats.org/officeDocument/2006/relationships/image" Target="../media/image27.wmf"/><Relationship Id="rId4" Type="http://schemas.openxmlformats.org/officeDocument/2006/relationships/image" Target="../media/image26.wmf"/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2"/>
          <p:cNvSpPr/>
          <p:nvPr>
            <p:ph type="sldImg"/>
          </p:nvPr>
        </p:nvSpPr>
        <p:spPr>
          <a:xfrm>
            <a:off x="409382" y="754063"/>
            <a:ext cx="5855086" cy="3294062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
第二级
第三级
第四级
第五级</a:t>
            </a:r>
            <a:endParaRPr lang="zh-CN" altLang="en-US" dirty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09383" y="754063"/>
            <a:ext cx="5855086" cy="3294062"/>
          </a:xfrm>
        </p:spPr>
      </p:sp>
      <p:sp>
        <p:nvSpPr>
          <p:cNvPr id="1843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1843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09383" y="754063"/>
            <a:ext cx="5855086" cy="3294062"/>
          </a:xfrm>
        </p:spPr>
      </p:sp>
      <p:sp>
        <p:nvSpPr>
          <p:cNvPr id="2253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2253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09383" y="754063"/>
            <a:ext cx="5855086" cy="3294062"/>
          </a:xfrm>
        </p:spPr>
      </p:sp>
      <p:sp>
        <p:nvSpPr>
          <p:cNvPr id="36866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686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09383" y="754063"/>
            <a:ext cx="5855086" cy="3294062"/>
          </a:xfrm>
        </p:spPr>
      </p:sp>
      <p:sp>
        <p:nvSpPr>
          <p:cNvPr id="38914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3891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409383" y="754063"/>
            <a:ext cx="5855086" cy="3294062"/>
          </a:xfrm>
        </p:spPr>
      </p:sp>
      <p:sp>
        <p:nvSpPr>
          <p:cNvPr id="40962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/>
          </a:p>
        </p:txBody>
      </p:sp>
      <p:sp>
        <p:nvSpPr>
          <p:cNvPr id="4096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2.png"/><Relationship Id="rId5" Type="http://schemas.openxmlformats.org/officeDocument/2006/relationships/tags" Target="../tags/tag3.xml"/><Relationship Id="rId4" Type="http://schemas.openxmlformats.org/officeDocument/2006/relationships/image" Target="../media/image1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098"/>
            <a:ext cx="7772400" cy="110271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160"/>
            <a:ext cx="6400800" cy="131468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8035" indent="0" algn="ctr">
              <a:buNone/>
              <a:defRPr/>
            </a:lvl7pPr>
            <a:lvl8pPr marL="2400935" indent="0" algn="ctr">
              <a:buNone/>
              <a:defRPr/>
            </a:lvl8pPr>
            <a:lvl9pPr marL="2743835" indent="0" algn="ctr">
              <a:buNone/>
              <a:defRPr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19800" cy="4389411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82563" y="4959962"/>
            <a:ext cx="8820150" cy="0"/>
          </a:xfrm>
          <a:prstGeom prst="line">
            <a:avLst/>
          </a:prstGeom>
          <a:ln w="15875">
            <a:solidFill>
              <a:srgbClr val="004B8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3" name="Freeform 2200"/>
          <p:cNvSpPr/>
          <p:nvPr userDrawn="1">
            <p:custDataLst>
              <p:tags r:id="rId2"/>
            </p:custDataLst>
          </p:nvPr>
        </p:nvSpPr>
        <p:spPr bwMode="auto">
          <a:xfrm>
            <a:off x="1333500" y="1287622"/>
            <a:ext cx="3386138" cy="12702"/>
          </a:xfrm>
          <a:custGeom>
            <a:avLst/>
            <a:gdLst>
              <a:gd name="T0" fmla="*/ 5940 w 5953"/>
              <a:gd name="T1" fmla="*/ 24 h 24"/>
              <a:gd name="T2" fmla="*/ 13 w 5953"/>
              <a:gd name="T3" fmla="*/ 24 h 24"/>
              <a:gd name="T4" fmla="*/ 0 w 5953"/>
              <a:gd name="T5" fmla="*/ 12 h 24"/>
              <a:gd name="T6" fmla="*/ 13 w 5953"/>
              <a:gd name="T7" fmla="*/ 0 h 24"/>
              <a:gd name="T8" fmla="*/ 5940 w 5953"/>
              <a:gd name="T9" fmla="*/ 0 h 24"/>
              <a:gd name="T10" fmla="*/ 5953 w 5953"/>
              <a:gd name="T11" fmla="*/ 12 h 24"/>
              <a:gd name="T12" fmla="*/ 5940 w 5953"/>
              <a:gd name="T13" fmla="*/ 2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53" h="24">
                <a:moveTo>
                  <a:pt x="5940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6" y="24"/>
                  <a:pt x="0" y="19"/>
                  <a:pt x="0" y="12"/>
                </a:cubicBezTo>
                <a:cubicBezTo>
                  <a:pt x="0" y="6"/>
                  <a:pt x="6" y="0"/>
                  <a:pt x="13" y="0"/>
                </a:cubicBezTo>
                <a:cubicBezTo>
                  <a:pt x="5940" y="0"/>
                  <a:pt x="5940" y="0"/>
                  <a:pt x="5940" y="0"/>
                </a:cubicBezTo>
                <a:cubicBezTo>
                  <a:pt x="5947" y="0"/>
                  <a:pt x="5953" y="6"/>
                  <a:pt x="5953" y="12"/>
                </a:cubicBezTo>
                <a:cubicBezTo>
                  <a:pt x="5953" y="19"/>
                  <a:pt x="5947" y="24"/>
                  <a:pt x="5940" y="24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pPr fontAlgn="base"/>
            <a:endParaRPr lang="zh-CN" altLang="en-US" sz="100" strike="noStrike" noProof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3" name="图片 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670550" y="3113472"/>
            <a:ext cx="3294063" cy="189094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174" name="组合 1"/>
          <p:cNvGrpSpPr/>
          <p:nvPr userDrawn="1"/>
        </p:nvGrpSpPr>
        <p:grpSpPr>
          <a:xfrm>
            <a:off x="431800" y="4420146"/>
            <a:ext cx="4953000" cy="585860"/>
            <a:chOff x="2305980" y="3587304"/>
            <a:chExt cx="7607455" cy="1066776"/>
          </a:xfrm>
        </p:grpSpPr>
        <p:pic>
          <p:nvPicPr>
            <p:cNvPr id="7175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8789445" y="4002674"/>
              <a:ext cx="955057" cy="566942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8" name="直接连接符 7"/>
            <p:cNvCxnSpPr/>
            <p:nvPr>
              <p:custDataLst>
                <p:tags r:id="rId7"/>
              </p:custDataLst>
            </p:nvPr>
          </p:nvCxnSpPr>
          <p:spPr>
            <a:xfrm>
              <a:off x="2305980" y="4573859"/>
              <a:ext cx="7607455" cy="0"/>
            </a:xfrm>
            <a:prstGeom prst="line">
              <a:avLst/>
            </a:prstGeom>
            <a:ln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177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2579132" y="3587304"/>
              <a:ext cx="514112" cy="1066776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60400" y="4763088"/>
            <a:ext cx="2024063" cy="238154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87688" y="4763088"/>
            <a:ext cx="2968625" cy="238154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3088"/>
            <a:ext cx="2025650" cy="238154"/>
          </a:xfrm>
          <a:prstGeom prst="rect">
            <a:avLst/>
          </a:prstGeom>
        </p:spPr>
        <p:txBody>
          <a:bodyPr vert="horz" lIns="91440" tIns="45720" rIns="91440" bIns="4680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753"/>
            <a:ext cx="7772400" cy="102173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416"/>
            <a:ext cx="7772400" cy="112533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8035" indent="0">
              <a:buNone/>
              <a:defRPr sz="1050"/>
            </a:lvl7pPr>
            <a:lvl8pPr marL="2400935" indent="0">
              <a:buNone/>
              <a:defRPr sz="1050"/>
            </a:lvl8pPr>
            <a:lvl9pPr marL="2743835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536"/>
            <a:ext cx="4040188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442"/>
            <a:ext cx="4040188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1536"/>
            <a:ext cx="4041775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442"/>
            <a:ext cx="4041775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823"/>
            <a:ext cx="3008313" cy="871690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23"/>
            <a:ext cx="5111750" cy="439060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513"/>
            <a:ext cx="3008313" cy="351891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080"/>
            <a:ext cx="5486400" cy="425128"/>
          </a:xfrm>
        </p:spPr>
        <p:txBody>
          <a:bodyPr anchor="b"/>
          <a:lstStyle>
            <a:lvl1pPr algn="l">
              <a:defRPr sz="15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662"/>
            <a:ext cx="5486400" cy="308664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208"/>
            <a:ext cx="5486400" cy="60375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4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/>
          </p:nvPr>
        </p:nvSpPr>
        <p:spPr>
          <a:xfrm>
            <a:off x="457200" y="1200360"/>
            <a:ext cx="8229600" cy="3395066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38"/>
            <a:ext cx="2133600" cy="357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05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38"/>
            <a:ext cx="2895600" cy="357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05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38"/>
            <a:ext cx="2133600" cy="357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fontAlgn="base" hangingPunct="1"/>
            <a:fld id="{9A0DB2DC-4C9A-4742-B13C-FB6460FD3503}" type="slidenum">
              <a:rPr lang="zh-CN" altLang="zh-CN" sz="14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zh-CN" sz="14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15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0" fontAlgn="base" hangingPunct="0">
        <a:spcBef>
          <a:spcPct val="15000"/>
        </a:spcBef>
        <a:spcAft>
          <a:spcPct val="0"/>
        </a:spcAft>
        <a:buChar char="–"/>
        <a:defRPr sz="21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spcBef>
          <a:spcPct val="15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spcBef>
          <a:spcPct val="15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5pPr>
      <a:lvl6pPr marL="1886585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6pPr>
      <a:lvl7pPr marL="2229485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7pPr>
      <a:lvl8pPr marL="2572385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8pPr>
      <a:lvl9pPr marL="2915285" indent="-171450" algn="l" rtl="0" fontAlgn="base">
        <a:spcBef>
          <a:spcPct val="15000"/>
        </a:spcBef>
        <a:spcAft>
          <a:spcPct val="0"/>
        </a:spcAft>
        <a:buChar char="»"/>
        <a:defRPr sz="15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Relationship Id="rId3" Type="http://schemas.openxmlformats.org/officeDocument/2006/relationships/oleObject" Target="../embeddings/oleObject2.bin"/><Relationship Id="rId2" Type="http://schemas.openxmlformats.org/officeDocument/2006/relationships/image" Target="../media/image5.wmf"/><Relationship Id="rId1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6.xml"/><Relationship Id="rId2" Type="http://schemas.openxmlformats.org/officeDocument/2006/relationships/image" Target="../media/image13.wmf"/><Relationship Id="rId1" Type="http://schemas.openxmlformats.org/officeDocument/2006/relationships/oleObject" Target="../embeddings/oleObject10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6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8.xml"/><Relationship Id="rId4" Type="http://schemas.openxmlformats.org/officeDocument/2006/relationships/image" Target="../media/image15.wmf"/><Relationship Id="rId3" Type="http://schemas.openxmlformats.org/officeDocument/2006/relationships/oleObject" Target="../embeddings/oleObject12.bin"/><Relationship Id="rId2" Type="http://schemas.openxmlformats.org/officeDocument/2006/relationships/image" Target="../media/image14.wmf"/><Relationship Id="rId1" Type="http://schemas.openxmlformats.org/officeDocument/2006/relationships/oleObject" Target="../embeddings/oleObject11.bin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7.v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9.xml"/><Relationship Id="rId6" Type="http://schemas.openxmlformats.org/officeDocument/2006/relationships/image" Target="../media/image18.wmf"/><Relationship Id="rId5" Type="http://schemas.openxmlformats.org/officeDocument/2006/relationships/oleObject" Target="../embeddings/oleObject15.bin"/><Relationship Id="rId4" Type="http://schemas.openxmlformats.org/officeDocument/2006/relationships/image" Target="../media/image17.wmf"/><Relationship Id="rId3" Type="http://schemas.openxmlformats.org/officeDocument/2006/relationships/oleObject" Target="../embeddings/oleObject14.bin"/><Relationship Id="rId2" Type="http://schemas.openxmlformats.org/officeDocument/2006/relationships/image" Target="../media/image16.wmf"/><Relationship Id="rId10" Type="http://schemas.openxmlformats.org/officeDocument/2006/relationships/notesSlide" Target="../notesSlides/notesSlide1.xml"/><Relationship Id="rId1" Type="http://schemas.openxmlformats.org/officeDocument/2006/relationships/oleObject" Target="../embeddings/oleObject13.bin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image" Target="../media/image22.wmf"/><Relationship Id="rId7" Type="http://schemas.openxmlformats.org/officeDocument/2006/relationships/oleObject" Target="../embeddings/oleObject19.bin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0.wmf"/><Relationship Id="rId3" Type="http://schemas.openxmlformats.org/officeDocument/2006/relationships/oleObject" Target="../embeddings/oleObject17.bin"/><Relationship Id="rId2" Type="http://schemas.openxmlformats.org/officeDocument/2006/relationships/image" Target="../media/image19.wmf"/><Relationship Id="rId11" Type="http://schemas.openxmlformats.org/officeDocument/2006/relationships/vmlDrawing" Target="../drawings/vmlDrawing8.vml"/><Relationship Id="rId10" Type="http://schemas.openxmlformats.org/officeDocument/2006/relationships/slideLayout" Target="../slideLayouts/slideLayout2.xml"/><Relationship Id="rId1" Type="http://schemas.openxmlformats.org/officeDocument/2006/relationships/oleObject" Target="../embeddings/oleObject16.bin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4.bin"/><Relationship Id="rId8" Type="http://schemas.openxmlformats.org/officeDocument/2006/relationships/image" Target="../media/image26.wmf"/><Relationship Id="rId7" Type="http://schemas.openxmlformats.org/officeDocument/2006/relationships/oleObject" Target="../embeddings/oleObject23.bin"/><Relationship Id="rId6" Type="http://schemas.openxmlformats.org/officeDocument/2006/relationships/image" Target="../media/image25.wmf"/><Relationship Id="rId5" Type="http://schemas.openxmlformats.org/officeDocument/2006/relationships/oleObject" Target="../embeddings/oleObject22.bin"/><Relationship Id="rId4" Type="http://schemas.openxmlformats.org/officeDocument/2006/relationships/image" Target="../media/image24.wmf"/><Relationship Id="rId3" Type="http://schemas.openxmlformats.org/officeDocument/2006/relationships/oleObject" Target="../embeddings/oleObject21.bin"/><Relationship Id="rId2" Type="http://schemas.openxmlformats.org/officeDocument/2006/relationships/image" Target="../media/image23.wmf"/><Relationship Id="rId17" Type="http://schemas.openxmlformats.org/officeDocument/2006/relationships/vmlDrawing" Target="../drawings/vmlDrawing9.vml"/><Relationship Id="rId16" Type="http://schemas.openxmlformats.org/officeDocument/2006/relationships/slideLayout" Target="../slideLayouts/slideLayout2.xml"/><Relationship Id="rId15" Type="http://schemas.openxmlformats.org/officeDocument/2006/relationships/tags" Target="../tags/tag21.xml"/><Relationship Id="rId14" Type="http://schemas.openxmlformats.org/officeDocument/2006/relationships/image" Target="../media/image29.wmf"/><Relationship Id="rId13" Type="http://schemas.openxmlformats.org/officeDocument/2006/relationships/oleObject" Target="../embeddings/oleObject26.bin"/><Relationship Id="rId12" Type="http://schemas.openxmlformats.org/officeDocument/2006/relationships/image" Target="../media/image28.wmf"/><Relationship Id="rId11" Type="http://schemas.openxmlformats.org/officeDocument/2006/relationships/oleObject" Target="../embeddings/oleObject25.bin"/><Relationship Id="rId10" Type="http://schemas.openxmlformats.org/officeDocument/2006/relationships/image" Target="../media/image27.wmf"/><Relationship Id="rId1" Type="http://schemas.openxmlformats.org/officeDocument/2006/relationships/oleObject" Target="../embeddings/oleObject20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1.bin"/><Relationship Id="rId8" Type="http://schemas.openxmlformats.org/officeDocument/2006/relationships/image" Target="../media/image33.wmf"/><Relationship Id="rId7" Type="http://schemas.openxmlformats.org/officeDocument/2006/relationships/oleObject" Target="../embeddings/oleObject30.bin"/><Relationship Id="rId6" Type="http://schemas.openxmlformats.org/officeDocument/2006/relationships/image" Target="../media/image32.wmf"/><Relationship Id="rId5" Type="http://schemas.openxmlformats.org/officeDocument/2006/relationships/oleObject" Target="../embeddings/oleObject29.bin"/><Relationship Id="rId4" Type="http://schemas.openxmlformats.org/officeDocument/2006/relationships/image" Target="../media/image31.wmf"/><Relationship Id="rId3" Type="http://schemas.openxmlformats.org/officeDocument/2006/relationships/oleObject" Target="../embeddings/oleObject28.bin"/><Relationship Id="rId2" Type="http://schemas.openxmlformats.org/officeDocument/2006/relationships/image" Target="../media/image30.wmf"/><Relationship Id="rId16" Type="http://schemas.openxmlformats.org/officeDocument/2006/relationships/vmlDrawing" Target="../drawings/vmlDrawing10.v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23.xml"/><Relationship Id="rId13" Type="http://schemas.openxmlformats.org/officeDocument/2006/relationships/image" Target="../media/image35.wmf"/><Relationship Id="rId12" Type="http://schemas.openxmlformats.org/officeDocument/2006/relationships/oleObject" Target="../embeddings/oleObject33.bin"/><Relationship Id="rId11" Type="http://schemas.openxmlformats.org/officeDocument/2006/relationships/image" Target="../media/image34.wmf"/><Relationship Id="rId10" Type="http://schemas.openxmlformats.org/officeDocument/2006/relationships/oleObject" Target="../embeddings/oleObject32.bin"/><Relationship Id="rId1" Type="http://schemas.openxmlformats.org/officeDocument/2006/relationships/oleObject" Target="../embeddings/oleObject27.bin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.xml"/><Relationship Id="rId4" Type="http://schemas.openxmlformats.org/officeDocument/2006/relationships/image" Target="../media/image7.wmf"/><Relationship Id="rId3" Type="http://schemas.openxmlformats.org/officeDocument/2006/relationships/oleObject" Target="../embeddings/oleObject4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3.bin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5.xml"/><Relationship Id="rId7" Type="http://schemas.openxmlformats.org/officeDocument/2006/relationships/image" Target="../media/image44.wmf"/><Relationship Id="rId6" Type="http://schemas.openxmlformats.org/officeDocument/2006/relationships/oleObject" Target="../embeddings/oleObject34.bin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0" Type="http://schemas.openxmlformats.org/officeDocument/2006/relationships/vmlDrawing" Target="../drawings/vmlDrawing11.vml"/><Relationship Id="rId1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9.bin"/><Relationship Id="rId8" Type="http://schemas.openxmlformats.org/officeDocument/2006/relationships/image" Target="../media/image48.wmf"/><Relationship Id="rId7" Type="http://schemas.openxmlformats.org/officeDocument/2006/relationships/oleObject" Target="../embeddings/oleObject38.bin"/><Relationship Id="rId6" Type="http://schemas.openxmlformats.org/officeDocument/2006/relationships/image" Target="../media/image47.wmf"/><Relationship Id="rId5" Type="http://schemas.openxmlformats.org/officeDocument/2006/relationships/oleObject" Target="../embeddings/oleObject37.bin"/><Relationship Id="rId4" Type="http://schemas.openxmlformats.org/officeDocument/2006/relationships/image" Target="../media/image46.wmf"/><Relationship Id="rId3" Type="http://schemas.openxmlformats.org/officeDocument/2006/relationships/oleObject" Target="../embeddings/oleObject36.bin"/><Relationship Id="rId2" Type="http://schemas.openxmlformats.org/officeDocument/2006/relationships/image" Target="../media/image45.wmf"/><Relationship Id="rId13" Type="http://schemas.openxmlformats.org/officeDocument/2006/relationships/vmlDrawing" Target="../drawings/vmlDrawing12.vml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26.xml"/><Relationship Id="rId10" Type="http://schemas.openxmlformats.org/officeDocument/2006/relationships/image" Target="../media/image49.wmf"/><Relationship Id="rId1" Type="http://schemas.openxmlformats.org/officeDocument/2006/relationships/oleObject" Target="../embeddings/oleObject35.bin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3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7.xml"/><Relationship Id="rId2" Type="http://schemas.openxmlformats.org/officeDocument/2006/relationships/image" Target="../media/image50.wmf"/><Relationship Id="rId1" Type="http://schemas.openxmlformats.org/officeDocument/2006/relationships/oleObject" Target="../embeddings/oleObject40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4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29.xml"/><Relationship Id="rId2" Type="http://schemas.openxmlformats.org/officeDocument/2006/relationships/image" Target="../media/image51.wmf"/><Relationship Id="rId1" Type="http://schemas.openxmlformats.org/officeDocument/2006/relationships/oleObject" Target="../embeddings/oleObject41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2.xml"/><Relationship Id="rId1" Type="http://schemas.openxmlformats.org/officeDocument/2006/relationships/image" Target="../media/image52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image" Target="../media/image56.wmf"/><Relationship Id="rId7" Type="http://schemas.openxmlformats.org/officeDocument/2006/relationships/oleObject" Target="../embeddings/oleObject45.bin"/><Relationship Id="rId6" Type="http://schemas.openxmlformats.org/officeDocument/2006/relationships/image" Target="../media/image55.wmf"/><Relationship Id="rId5" Type="http://schemas.openxmlformats.org/officeDocument/2006/relationships/oleObject" Target="../embeddings/oleObject44.bin"/><Relationship Id="rId4" Type="http://schemas.openxmlformats.org/officeDocument/2006/relationships/image" Target="../media/image54.wmf"/><Relationship Id="rId3" Type="http://schemas.openxmlformats.org/officeDocument/2006/relationships/oleObject" Target="../embeddings/oleObject43.bin"/><Relationship Id="rId2" Type="http://schemas.openxmlformats.org/officeDocument/2006/relationships/image" Target="../media/image53.wmf"/><Relationship Id="rId11" Type="http://schemas.openxmlformats.org/officeDocument/2006/relationships/vmlDrawing" Target="../drawings/vmlDrawing15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42.bin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6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4.xml"/><Relationship Id="rId4" Type="http://schemas.openxmlformats.org/officeDocument/2006/relationships/image" Target="../media/image58.wmf"/><Relationship Id="rId3" Type="http://schemas.openxmlformats.org/officeDocument/2006/relationships/oleObject" Target="../embeddings/oleObject47.bin"/><Relationship Id="rId2" Type="http://schemas.openxmlformats.org/officeDocument/2006/relationships/image" Target="../media/image57.wmf"/><Relationship Id="rId1" Type="http://schemas.openxmlformats.org/officeDocument/2006/relationships/oleObject" Target="../embeddings/oleObject46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2.bin"/><Relationship Id="rId8" Type="http://schemas.openxmlformats.org/officeDocument/2006/relationships/image" Target="../media/image62.wmf"/><Relationship Id="rId7" Type="http://schemas.openxmlformats.org/officeDocument/2006/relationships/oleObject" Target="../embeddings/oleObject51.bin"/><Relationship Id="rId6" Type="http://schemas.openxmlformats.org/officeDocument/2006/relationships/image" Target="../media/image61.wmf"/><Relationship Id="rId5" Type="http://schemas.openxmlformats.org/officeDocument/2006/relationships/oleObject" Target="../embeddings/oleObject50.bin"/><Relationship Id="rId4" Type="http://schemas.openxmlformats.org/officeDocument/2006/relationships/image" Target="../media/image60.wmf"/><Relationship Id="rId3" Type="http://schemas.openxmlformats.org/officeDocument/2006/relationships/oleObject" Target="../embeddings/oleObject49.bin"/><Relationship Id="rId2" Type="http://schemas.openxmlformats.org/officeDocument/2006/relationships/image" Target="../media/image59.wmf"/><Relationship Id="rId16" Type="http://schemas.openxmlformats.org/officeDocument/2006/relationships/notesSlide" Target="../notesSlides/notesSlide3.xml"/><Relationship Id="rId15" Type="http://schemas.openxmlformats.org/officeDocument/2006/relationships/vmlDrawing" Target="../drawings/vmlDrawing17.v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35.xml"/><Relationship Id="rId12" Type="http://schemas.openxmlformats.org/officeDocument/2006/relationships/image" Target="../media/image64.wmf"/><Relationship Id="rId11" Type="http://schemas.openxmlformats.org/officeDocument/2006/relationships/oleObject" Target="../embeddings/oleObject53.bin"/><Relationship Id="rId10" Type="http://schemas.openxmlformats.org/officeDocument/2006/relationships/image" Target="../media/image63.wmf"/><Relationship Id="rId1" Type="http://schemas.openxmlformats.org/officeDocument/2006/relationships/oleObject" Target="../embeddings/oleObject48.bin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8.bin"/><Relationship Id="rId8" Type="http://schemas.openxmlformats.org/officeDocument/2006/relationships/image" Target="../media/image68.wmf"/><Relationship Id="rId7" Type="http://schemas.openxmlformats.org/officeDocument/2006/relationships/oleObject" Target="../embeddings/oleObject57.bin"/><Relationship Id="rId6" Type="http://schemas.openxmlformats.org/officeDocument/2006/relationships/image" Target="../media/image67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66.wmf"/><Relationship Id="rId3" Type="http://schemas.openxmlformats.org/officeDocument/2006/relationships/oleObject" Target="../embeddings/oleObject55.bin"/><Relationship Id="rId22" Type="http://schemas.openxmlformats.org/officeDocument/2006/relationships/notesSlide" Target="../notesSlides/notesSlide5.xml"/><Relationship Id="rId21" Type="http://schemas.openxmlformats.org/officeDocument/2006/relationships/vmlDrawing" Target="../drawings/vmlDrawing18.vml"/><Relationship Id="rId20" Type="http://schemas.openxmlformats.org/officeDocument/2006/relationships/slideLayout" Target="../slideLayouts/slideLayout7.xml"/><Relationship Id="rId2" Type="http://schemas.openxmlformats.org/officeDocument/2006/relationships/image" Target="../media/image65.wmf"/><Relationship Id="rId19" Type="http://schemas.openxmlformats.org/officeDocument/2006/relationships/tags" Target="../tags/tag37.xml"/><Relationship Id="rId18" Type="http://schemas.openxmlformats.org/officeDocument/2006/relationships/image" Target="../media/image73.wmf"/><Relationship Id="rId17" Type="http://schemas.openxmlformats.org/officeDocument/2006/relationships/oleObject" Target="../embeddings/oleObject62.bin"/><Relationship Id="rId16" Type="http://schemas.openxmlformats.org/officeDocument/2006/relationships/image" Target="../media/image72.wmf"/><Relationship Id="rId15" Type="http://schemas.openxmlformats.org/officeDocument/2006/relationships/oleObject" Target="../embeddings/oleObject61.bin"/><Relationship Id="rId14" Type="http://schemas.openxmlformats.org/officeDocument/2006/relationships/image" Target="../media/image71.wmf"/><Relationship Id="rId13" Type="http://schemas.openxmlformats.org/officeDocument/2006/relationships/oleObject" Target="../embeddings/oleObject60.bin"/><Relationship Id="rId12" Type="http://schemas.openxmlformats.org/officeDocument/2006/relationships/image" Target="../media/image70.wmf"/><Relationship Id="rId11" Type="http://schemas.openxmlformats.org/officeDocument/2006/relationships/oleObject" Target="../embeddings/oleObject59.bin"/><Relationship Id="rId10" Type="http://schemas.openxmlformats.org/officeDocument/2006/relationships/image" Target="../media/image69.wmf"/><Relationship Id="rId1" Type="http://schemas.openxmlformats.org/officeDocument/2006/relationships/oleObject" Target="../embeddings/oleObject54.bin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11.x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9.w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8.wmf"/><Relationship Id="rId1" Type="http://schemas.openxmlformats.org/officeDocument/2006/relationships/oleObject" Target="../embeddings/oleObject5.bin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.xml"/><Relationship Id="rId4" Type="http://schemas.openxmlformats.org/officeDocument/2006/relationships/image" Target="../media/image12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1.wmf"/><Relationship Id="rId1" Type="http://schemas.openxmlformats.org/officeDocument/2006/relationships/oleObject" Target="../embeddings/oleObject8.bin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097" name="矩形 80"/>
          <p:cNvSpPr/>
          <p:nvPr/>
        </p:nvSpPr>
        <p:spPr>
          <a:xfrm>
            <a:off x="7620" y="-58922"/>
            <a:ext cx="1203960" cy="39878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要点梳理</a:t>
            </a:r>
            <a:endParaRPr lang="zh-CN" altLang="en-US" sz="2000" b="1" dirty="0">
              <a:solidFill>
                <a:srgbClr val="228B8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0340" y="311150"/>
            <a:ext cx="17818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一、分式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1470" y="759275"/>
            <a:ext cx="24907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1.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分式的概念：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6" name="组合 63"/>
          <p:cNvGrpSpPr/>
          <p:nvPr/>
        </p:nvGrpSpPr>
        <p:grpSpPr>
          <a:xfrm>
            <a:off x="559753" y="1059630"/>
            <a:ext cx="7950200" cy="2030095"/>
            <a:chOff x="233056" y="1986853"/>
            <a:chExt cx="9246566" cy="2029273"/>
          </a:xfrm>
        </p:grpSpPr>
        <p:sp>
          <p:nvSpPr>
            <p:cNvPr id="4101" name="Text Box 3"/>
            <p:cNvSpPr txBox="1"/>
            <p:nvPr/>
          </p:nvSpPr>
          <p:spPr>
            <a:xfrm>
              <a:off x="233056" y="1986853"/>
              <a:ext cx="9246566" cy="20292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>
                  <a:solidFill>
                    <a:srgbClr val="660033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  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一般地，如果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、</a:t>
              </a:r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B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都表示整式，且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B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中含有字母，那么称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 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为分式</a:t>
              </a:r>
              <a:r>
                <a:rPr lang="en-US" altLang="zh-CN" sz="280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.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其中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A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叫做分式的分子，</a:t>
              </a:r>
              <a:r>
                <a:rPr lang="en-US" altLang="zh-CN" sz="2800" b="1" i="1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B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叫做分式的分母</a:t>
              </a:r>
              <a:r>
                <a:rPr lang="en-US" altLang="zh-CN" sz="280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.</a:t>
              </a:r>
              <a:endParaRPr lang="en-US" altLang="zh-CN" sz="280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102" name="Object 4"/>
            <p:cNvGraphicFramePr/>
            <p:nvPr/>
          </p:nvGraphicFramePr>
          <p:xfrm>
            <a:off x="2854147" y="2614614"/>
            <a:ext cx="487439" cy="84865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1" imgW="177800" imgH="393700" progId="Equation.DSMT4">
                    <p:embed/>
                  </p:oleObj>
                </mc:Choice>
                <mc:Fallback>
                  <p:oleObj name="" r:id="rId1" imgW="177800" imgH="393700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2854147" y="2614614"/>
                          <a:ext cx="487439" cy="84865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文本框 14"/>
          <p:cNvSpPr txBox="1"/>
          <p:nvPr/>
        </p:nvSpPr>
        <p:spPr>
          <a:xfrm>
            <a:off x="395605" y="3075755"/>
            <a:ext cx="34528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2.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分式有意义的条件：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6" name="矩形 119810"/>
          <p:cNvSpPr/>
          <p:nvPr/>
        </p:nvSpPr>
        <p:spPr>
          <a:xfrm>
            <a:off x="749935" y="3676782"/>
            <a:ext cx="24971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/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对于分式     ：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7" name="矩形 119812"/>
          <p:cNvSpPr/>
          <p:nvPr/>
        </p:nvSpPr>
        <p:spPr>
          <a:xfrm>
            <a:off x="2961958" y="3490410"/>
            <a:ext cx="4272280" cy="1383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_______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时分式有意义；</a:t>
            </a:r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algn="l" eaLnBrk="0" hangingPunct="0"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当</a:t>
            </a:r>
            <a:r>
              <a:rPr lang="en-US" altLang="zh-CN" sz="280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_______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时分式无意义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.</a:t>
            </a:r>
            <a:endParaRPr lang="en-US" altLang="zh-CN" sz="2800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582035" y="3677920"/>
            <a:ext cx="93345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B</a:t>
            </a:r>
            <a:r>
              <a:rPr lang="en-US" altLang="zh-CN" sz="28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≠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0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585845" y="4326890"/>
            <a:ext cx="95631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2800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B </a:t>
            </a:r>
            <a:r>
              <a:rPr lang="en-US" altLang="zh-CN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= 0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  <p:graphicFrame>
        <p:nvGraphicFramePr>
          <p:cNvPr id="20" name="Object 4"/>
          <p:cNvGraphicFramePr/>
          <p:nvPr/>
        </p:nvGraphicFramePr>
        <p:xfrm>
          <a:off x="2284095" y="3496310"/>
          <a:ext cx="464820" cy="842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177800" imgH="393700" progId="Equation.DSMT4">
                  <p:embed/>
                </p:oleObj>
              </mc:Choice>
              <mc:Fallback>
                <p:oleObj name="" r:id="rId3" imgW="177800" imgH="393700" progId="Equation.DSMT4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2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2284095" y="3496310"/>
                        <a:ext cx="464820" cy="8426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5" grpId="0"/>
      <p:bldP spid="16" grpId="0"/>
      <p:bldP spid="17" grpId="0"/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TextBox 7"/>
          <p:cNvSpPr txBox="1"/>
          <p:nvPr/>
        </p:nvSpPr>
        <p:spPr>
          <a:xfrm>
            <a:off x="179705" y="843280"/>
            <a:ext cx="58674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列分式方程解应用题的一般步骤：</a:t>
            </a:r>
            <a:endParaRPr lang="zh-CN" altLang="en-US" sz="2800" dirty="0">
              <a:solidFill>
                <a:srgbClr val="228B8B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Text Box 4"/>
          <p:cNvSpPr txBox="1"/>
          <p:nvPr/>
        </p:nvSpPr>
        <p:spPr>
          <a:xfrm>
            <a:off x="540385" y="1417320"/>
            <a:ext cx="7709535" cy="349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审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清题意，并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设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出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未知数；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找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相等关系；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列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出方程；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4.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这个分式方程；</a:t>
            </a:r>
            <a:endParaRPr lang="en-US" altLang="zh-CN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5.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检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验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包括两方面</a:t>
            </a:r>
            <a:r>
              <a:rPr 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：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一验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是否是分式方程的根，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Wingdings" panose="05000000000000000000" pitchFamily="2" charset="2"/>
              </a:rPr>
              <a:t>二验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是否符合题意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)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6. 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作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答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070" y="339858"/>
            <a:ext cx="3044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3.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分式方程的应用</a:t>
            </a:r>
            <a:endParaRPr lang="en-US" altLang="zh-CN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16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charRg st="16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charRg st="26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35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charRg st="35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7" end="8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charRg st="47" end="8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87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5">
                                            <p:txEl>
                                              <p:charRg st="87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107950" y="410528"/>
            <a:ext cx="4337050" cy="560387"/>
            <a:chOff x="0" y="0"/>
            <a:chExt cx="4552736" cy="561139"/>
          </a:xfrm>
        </p:grpSpPr>
        <p:sp>
          <p:nvSpPr>
            <p:cNvPr id="13" name="圆角矩形 31"/>
            <p:cNvSpPr/>
            <p:nvPr/>
          </p:nvSpPr>
          <p:spPr>
            <a:xfrm>
              <a:off x="0" y="0"/>
              <a:ext cx="4456014" cy="52936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sp>
          <p:nvSpPr>
            <p:cNvPr id="4" name="文本框 19"/>
            <p:cNvSpPr/>
            <p:nvPr/>
          </p:nvSpPr>
          <p:spPr>
            <a:xfrm>
              <a:off x="127511" y="12074"/>
              <a:ext cx="4425225" cy="54906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考点一   分式的有关概念</a:t>
              </a:r>
              <a:endPara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" name="组合 15"/>
          <p:cNvGrpSpPr/>
          <p:nvPr/>
        </p:nvGrpSpPr>
        <p:grpSpPr>
          <a:xfrm>
            <a:off x="178435" y="1088391"/>
            <a:ext cx="8640763" cy="939800"/>
            <a:chOff x="0" y="-43780"/>
            <a:chExt cx="8640763" cy="939079"/>
          </a:xfrm>
        </p:grpSpPr>
        <p:sp>
          <p:nvSpPr>
            <p:cNvPr id="16" name="TextBox 43"/>
            <p:cNvSpPr txBox="1"/>
            <p:nvPr/>
          </p:nvSpPr>
          <p:spPr>
            <a:xfrm>
              <a:off x="0" y="0"/>
              <a:ext cx="8640763" cy="73666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269999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例</a:t>
              </a:r>
              <a:r>
                <a:rPr lang="en-US" altLang="zh-CN" sz="2800" b="1" dirty="0">
                  <a:solidFill>
                    <a:srgbClr val="269999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1  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如果分式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      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     的值为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0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，那么</a:t>
              </a: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  <a:sym typeface="+mn-ea"/>
                </a:rPr>
                <a:t> </a:t>
              </a: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x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的值为</a:t>
              </a:r>
              <a:r>
                <a:rPr lang="zh-CN" altLang="en-US" sz="2800" u="sng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     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.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7" name="对象 16"/>
            <p:cNvGraphicFramePr/>
            <p:nvPr/>
          </p:nvGraphicFramePr>
          <p:xfrm>
            <a:off x="2350135" y="-43780"/>
            <a:ext cx="1123315" cy="9390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" name="" r:id="rId1" imgW="394335" imgH="419735" progId="Equation.DSMT4">
                    <p:embed/>
                  </p:oleObj>
                </mc:Choice>
                <mc:Fallback>
                  <p:oleObj name="" r:id="rId1" imgW="394335" imgH="419735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350135" y="-43780"/>
                          <a:ext cx="1123315" cy="93907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9" name="TextBox 43"/>
          <p:cNvSpPr txBox="1"/>
          <p:nvPr/>
        </p:nvSpPr>
        <p:spPr>
          <a:xfrm>
            <a:off x="178435" y="1991360"/>
            <a:ext cx="8373745" cy="2159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6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解析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根据分式值为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0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的条件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分子为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0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而分母不为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，列出关于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的方程，求出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的值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6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由题意可得：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b="1" baseline="300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-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x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+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1 </a:t>
            </a:r>
            <a:r>
              <a: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≠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0. 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解得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=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1.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" name="矩形 80"/>
          <p:cNvSpPr/>
          <p:nvPr/>
        </p:nvSpPr>
        <p:spPr>
          <a:xfrm>
            <a:off x="0" y="-56832"/>
            <a:ext cx="1403350" cy="3968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000" b="1" dirty="0">
                <a:solidFill>
                  <a:srgbClr val="228B8B"/>
                </a:solidFill>
                <a:latin typeface="Times New Roman" panose="02020603050405020304" pitchFamily="18" charset="0"/>
                <a:ea typeface="方正姚体" panose="02010601030101010101" pitchFamily="2" charset="-122"/>
              </a:rPr>
              <a:t>考点讲练</a:t>
            </a:r>
            <a:endParaRPr lang="zh-CN" altLang="en-US" sz="2000" b="1" dirty="0">
              <a:solidFill>
                <a:srgbClr val="228B8B"/>
              </a:solidFill>
              <a:latin typeface="Times New Roman" panose="02020603050405020304" pitchFamily="18" charset="0"/>
              <a:ea typeface="方正姚体" panose="02010601030101010101" pitchFamily="2" charset="-122"/>
            </a:endParaRPr>
          </a:p>
        </p:txBody>
      </p:sp>
      <p:sp>
        <p:nvSpPr>
          <p:cNvPr id="22" name="文本框 17"/>
          <p:cNvSpPr txBox="1"/>
          <p:nvPr/>
        </p:nvSpPr>
        <p:spPr>
          <a:xfrm>
            <a:off x="7667625" y="1320800"/>
            <a:ext cx="360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Wingdings" panose="05000000000000000000" pitchFamily="2" charset="2"/>
              </a:rPr>
              <a:t>1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  <p:custDataLst>
      <p:tags r:id="rId3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TextBox 43"/>
          <p:cNvSpPr txBox="1"/>
          <p:nvPr/>
        </p:nvSpPr>
        <p:spPr>
          <a:xfrm>
            <a:off x="394335" y="1411288"/>
            <a:ext cx="7886700" cy="2676525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分式有意义的条件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是分母不为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0</a:t>
            </a:r>
            <a:r>
              <a: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；</a:t>
            </a:r>
            <a:endParaRPr lang="zh-CN" altLang="en-US" sz="28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分式无意义的条件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是分母的值为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0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；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分式的值为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的条件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是分子为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0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且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分母不为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0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3" name="组合 17"/>
          <p:cNvGrpSpPr/>
          <p:nvPr/>
        </p:nvGrpSpPr>
        <p:grpSpPr>
          <a:xfrm>
            <a:off x="323850" y="628015"/>
            <a:ext cx="1735455" cy="557520"/>
            <a:chOff x="0" y="0"/>
            <a:chExt cx="4308630" cy="469395"/>
          </a:xfrm>
        </p:grpSpPr>
        <p:sp>
          <p:nvSpPr>
            <p:cNvPr id="4" name="圆角矩形 31"/>
            <p:cNvSpPr/>
            <p:nvPr/>
          </p:nvSpPr>
          <p:spPr>
            <a:xfrm>
              <a:off x="0" y="0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>
                <a:lnSpc>
                  <a:spcPct val="90000"/>
                </a:lnSpc>
              </a:pPr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" name="文本框 19"/>
            <p:cNvSpPr/>
            <p:nvPr/>
          </p:nvSpPr>
          <p:spPr>
            <a:xfrm>
              <a:off x="72259" y="48419"/>
              <a:ext cx="4236371" cy="4025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>
                <a:lnSpc>
                  <a:spcPct val="90000"/>
                </a:lnSpc>
              </a:pPr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归纳总结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30734"/>
          <p:cNvGrpSpPr/>
          <p:nvPr/>
        </p:nvGrpSpPr>
        <p:grpSpPr>
          <a:xfrm>
            <a:off x="384493" y="727393"/>
            <a:ext cx="1878012" cy="576262"/>
            <a:chOff x="0" y="0"/>
            <a:chExt cx="1183" cy="363"/>
          </a:xfrm>
        </p:grpSpPr>
        <p:grpSp>
          <p:nvGrpSpPr>
            <p:cNvPr id="3" name="组合 35"/>
            <p:cNvGrpSpPr/>
            <p:nvPr/>
          </p:nvGrpSpPr>
          <p:grpSpPr>
            <a:xfrm>
              <a:off x="0" y="0"/>
              <a:ext cx="1183" cy="363"/>
              <a:chOff x="0" y="0"/>
              <a:chExt cx="648072" cy="648072"/>
            </a:xfrm>
          </p:grpSpPr>
          <p:sp>
            <p:nvSpPr>
              <p:cNvPr id="6" name="椭圆 56"/>
              <p:cNvSpPr/>
              <p:nvPr/>
            </p:nvSpPr>
            <p:spPr>
              <a:xfrm>
                <a:off x="0" y="0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" name="椭圆 57"/>
              <p:cNvSpPr/>
              <p:nvPr/>
            </p:nvSpPr>
            <p:spPr>
              <a:xfrm>
                <a:off x="72008" y="80697"/>
                <a:ext cx="504056" cy="504056"/>
              </a:xfrm>
              <a:prstGeom prst="ellipse">
                <a:avLst/>
              </a:prstGeom>
              <a:solidFill>
                <a:srgbClr val="0070C0">
                  <a:alpha val="62999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" name="TextBox 55"/>
            <p:cNvSpPr txBox="1"/>
            <p:nvPr/>
          </p:nvSpPr>
          <p:spPr>
            <a:xfrm>
              <a:off x="53" y="19"/>
              <a:ext cx="1100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800" b="1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8"/>
          <p:cNvGrpSpPr/>
          <p:nvPr/>
        </p:nvGrpSpPr>
        <p:grpSpPr>
          <a:xfrm>
            <a:off x="463868" y="2842260"/>
            <a:ext cx="7555230" cy="954405"/>
            <a:chOff x="0" y="-71034"/>
            <a:chExt cx="7554252" cy="953254"/>
          </a:xfrm>
        </p:grpSpPr>
        <p:sp>
          <p:nvSpPr>
            <p:cNvPr id="11" name="矩形 32"/>
            <p:cNvSpPr/>
            <p:nvPr/>
          </p:nvSpPr>
          <p:spPr>
            <a:xfrm>
              <a:off x="0" y="0"/>
              <a:ext cx="7554252" cy="736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2.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若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分式      的值为零，则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a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的值为</a:t>
              </a:r>
              <a:r>
                <a:rPr lang="zh-CN" altLang="en-US" sz="2800" u="sng" dirty="0">
                  <a:latin typeface="黑体" panose="02010609060101010101" pitchFamily="2" charset="-122"/>
                  <a:ea typeface="黑体" panose="02010609060101010101" pitchFamily="2" charset="-122"/>
                </a:rPr>
                <a:t>     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2" name="对象 11"/>
            <p:cNvGraphicFramePr/>
            <p:nvPr/>
          </p:nvGraphicFramePr>
          <p:xfrm>
            <a:off x="1533643" y="-71034"/>
            <a:ext cx="998726" cy="9532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1" imgW="405765" imgH="419100" progId="Equation.DSMT4">
                    <p:embed/>
                  </p:oleObj>
                </mc:Choice>
                <mc:Fallback>
                  <p:oleObj name="" r:id="rId1" imgW="405765" imgH="419100" progId="Equation.DSMT4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533643" y="-71034"/>
                          <a:ext cx="998726" cy="95325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4" name="TextBox 7"/>
          <p:cNvSpPr txBox="1"/>
          <p:nvPr/>
        </p:nvSpPr>
        <p:spPr>
          <a:xfrm>
            <a:off x="6763068" y="3073718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5" name="组合 30738"/>
          <p:cNvGrpSpPr/>
          <p:nvPr/>
        </p:nvGrpSpPr>
        <p:grpSpPr>
          <a:xfrm>
            <a:off x="467043" y="1611313"/>
            <a:ext cx="7812087" cy="892175"/>
            <a:chOff x="0" y="0"/>
            <a:chExt cx="4921" cy="562"/>
          </a:xfrm>
        </p:grpSpPr>
        <p:sp>
          <p:nvSpPr>
            <p:cNvPr id="16" name="矩形 32"/>
            <p:cNvSpPr/>
            <p:nvPr/>
          </p:nvSpPr>
          <p:spPr>
            <a:xfrm>
              <a:off x="0" y="0"/>
              <a:ext cx="4921" cy="4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1.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若分式     无意义，则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x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的值为</a:t>
              </a:r>
              <a:r>
                <a:rPr lang="zh-CN" altLang="en-US" sz="2800" u="sng" dirty="0">
                  <a:latin typeface="黑体" panose="02010609060101010101" pitchFamily="2" charset="-122"/>
                  <a:ea typeface="黑体" panose="02010609060101010101" pitchFamily="2" charset="-122"/>
                </a:rPr>
                <a:t>     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7" name="对象 16"/>
            <p:cNvGraphicFramePr/>
            <p:nvPr/>
          </p:nvGraphicFramePr>
          <p:xfrm>
            <a:off x="970" y="3"/>
            <a:ext cx="527" cy="5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3" imgW="355600" imgH="393700" progId="Equation.DSMT4">
                    <p:embed/>
                  </p:oleObj>
                </mc:Choice>
                <mc:Fallback>
                  <p:oleObj name="" r:id="rId3" imgW="355600" imgH="393700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970" y="3"/>
                          <a:ext cx="527" cy="55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8" name="TextBox 7"/>
          <p:cNvSpPr txBox="1"/>
          <p:nvPr/>
        </p:nvSpPr>
        <p:spPr>
          <a:xfrm>
            <a:off x="6196965" y="1775460"/>
            <a:ext cx="6527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11"/>
          <p:cNvGrpSpPr/>
          <p:nvPr/>
        </p:nvGrpSpPr>
        <p:grpSpPr>
          <a:xfrm>
            <a:off x="250825" y="548640"/>
            <a:ext cx="6080125" cy="560388"/>
            <a:chOff x="0" y="0"/>
            <a:chExt cx="5379417" cy="560721"/>
          </a:xfrm>
        </p:grpSpPr>
        <p:sp>
          <p:nvSpPr>
            <p:cNvPr id="4" name="圆角矩形 31"/>
            <p:cNvSpPr/>
            <p:nvPr/>
          </p:nvSpPr>
          <p:spPr>
            <a:xfrm>
              <a:off x="0" y="0"/>
              <a:ext cx="4745751" cy="528969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" name="文本框 19"/>
            <p:cNvSpPr/>
            <p:nvPr/>
          </p:nvSpPr>
          <p:spPr>
            <a:xfrm>
              <a:off x="127520" y="12066"/>
              <a:ext cx="5251897" cy="5486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考点二   分式的性质及有关计算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13314"/>
          <p:cNvSpPr txBox="1"/>
          <p:nvPr/>
        </p:nvSpPr>
        <p:spPr>
          <a:xfrm>
            <a:off x="4120198" y="2059305"/>
            <a:ext cx="423862" cy="519113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8" name="组合 6"/>
          <p:cNvGrpSpPr/>
          <p:nvPr/>
        </p:nvGrpSpPr>
        <p:grpSpPr>
          <a:xfrm>
            <a:off x="396875" y="1152843"/>
            <a:ext cx="8495665" cy="1497965"/>
            <a:chOff x="-1" y="0"/>
            <a:chExt cx="13379" cy="2359"/>
          </a:xfrm>
        </p:grpSpPr>
        <p:sp>
          <p:nvSpPr>
            <p:cNvPr id="9" name="文本框 13313"/>
            <p:cNvSpPr txBox="1"/>
            <p:nvPr/>
          </p:nvSpPr>
          <p:spPr>
            <a:xfrm>
              <a:off x="-1" y="44"/>
              <a:ext cx="13379" cy="231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60000"/>
                </a:lnSpc>
                <a:spcBef>
                  <a:spcPct val="50000"/>
                </a:spcBef>
              </a:pPr>
              <a:r>
                <a:rPr lang="zh-CN" altLang="en-US" sz="2800" dirty="0">
                  <a:solidFill>
                    <a:srgbClr val="2699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例</a:t>
              </a:r>
              <a:r>
                <a:rPr lang="en-US" altLang="zh-CN" sz="2800" dirty="0">
                  <a:solidFill>
                    <a:srgbClr val="2699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2</a:t>
              </a:r>
              <a:r>
                <a:rPr lang="zh-CN" altLang="en-US" sz="2800" dirty="0">
                  <a:solidFill>
                    <a:srgbClr val="2699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 如果把分式　　　中的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x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和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y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的值都变为原来的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3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倍，那么分式的值（　　）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308" y="0"/>
            <a:ext cx="1397" cy="15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1" imgW="381635" imgH="419735" progId="Equation.DSMT4">
                    <p:embed/>
                  </p:oleObj>
                </mc:Choice>
                <mc:Fallback>
                  <p:oleObj name="" r:id="rId1" imgW="381635" imgH="419735" progId="Equation.DSMT4">
                    <p:embed/>
                    <p:pic>
                      <p:nvPicPr>
                        <p:cNvPr id="0" name="图片 308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308" y="0"/>
                          <a:ext cx="1397" cy="153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组合 13327"/>
          <p:cNvGrpSpPr/>
          <p:nvPr/>
        </p:nvGrpSpPr>
        <p:grpSpPr>
          <a:xfrm>
            <a:off x="395605" y="2850198"/>
            <a:ext cx="7848600" cy="1535112"/>
            <a:chOff x="0" y="0"/>
            <a:chExt cx="4944" cy="967"/>
          </a:xfrm>
        </p:grpSpPr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461" y="423"/>
            <a:ext cx="192" cy="54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4" name="" r:id="rId3" imgW="139700" imgH="394335" progId="Equation.DSMT4">
                    <p:embed/>
                  </p:oleObj>
                </mc:Choice>
                <mc:Fallback>
                  <p:oleObj name="" r:id="rId3" imgW="139700" imgH="394335" progId="Equation.DSMT4">
                    <p:embed/>
                    <p:pic>
                      <p:nvPicPr>
                        <p:cNvPr id="0" name="图片 3083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461" y="423"/>
                          <a:ext cx="192" cy="54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4146" y="417"/>
            <a:ext cx="195" cy="5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6" name="" r:id="rId5" imgW="139700" imgH="394335" progId="Equation.DSMT4">
                    <p:embed/>
                  </p:oleObj>
                </mc:Choice>
                <mc:Fallback>
                  <p:oleObj name="" r:id="rId5" imgW="139700" imgH="394335" progId="Equation.DSMT4">
                    <p:embed/>
                    <p:pic>
                      <p:nvPicPr>
                        <p:cNvPr id="0" name="图片 308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146" y="417"/>
                          <a:ext cx="195" cy="55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文本框 13321"/>
            <p:cNvSpPr txBox="1"/>
            <p:nvPr/>
          </p:nvSpPr>
          <p:spPr>
            <a:xfrm>
              <a:off x="0" y="0"/>
              <a:ext cx="4944" cy="87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A.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变为原来的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3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倍　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    B.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不变　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  <a:p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  <a:p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C.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变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为原来的　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        D.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变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为原来的</a:t>
              </a:r>
              <a:endPara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</p:grp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30734"/>
          <p:cNvGrpSpPr/>
          <p:nvPr/>
        </p:nvGrpSpPr>
        <p:grpSpPr>
          <a:xfrm>
            <a:off x="168593" y="439738"/>
            <a:ext cx="1878012" cy="576262"/>
            <a:chOff x="0" y="0"/>
            <a:chExt cx="1183" cy="363"/>
          </a:xfrm>
        </p:grpSpPr>
        <p:grpSp>
          <p:nvGrpSpPr>
            <p:cNvPr id="3" name="组合 35"/>
            <p:cNvGrpSpPr/>
            <p:nvPr/>
          </p:nvGrpSpPr>
          <p:grpSpPr>
            <a:xfrm>
              <a:off x="0" y="0"/>
              <a:ext cx="1183" cy="363"/>
              <a:chOff x="0" y="0"/>
              <a:chExt cx="648072" cy="648072"/>
            </a:xfrm>
          </p:grpSpPr>
          <p:sp>
            <p:nvSpPr>
              <p:cNvPr id="4" name="椭圆 56"/>
              <p:cNvSpPr/>
              <p:nvPr/>
            </p:nvSpPr>
            <p:spPr>
              <a:xfrm>
                <a:off x="0" y="0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" name="椭圆 57"/>
              <p:cNvSpPr/>
              <p:nvPr/>
            </p:nvSpPr>
            <p:spPr>
              <a:xfrm>
                <a:off x="72008" y="80697"/>
                <a:ext cx="504056" cy="504056"/>
              </a:xfrm>
              <a:prstGeom prst="ellipse">
                <a:avLst/>
              </a:prstGeom>
              <a:solidFill>
                <a:srgbClr val="0070C0">
                  <a:alpha val="62999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" name="TextBox 55"/>
            <p:cNvSpPr txBox="1"/>
            <p:nvPr/>
          </p:nvSpPr>
          <p:spPr>
            <a:xfrm>
              <a:off x="99" y="16"/>
              <a:ext cx="1044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800" b="1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4"/>
          <p:cNvGrpSpPr/>
          <p:nvPr/>
        </p:nvGrpSpPr>
        <p:grpSpPr>
          <a:xfrm>
            <a:off x="539433" y="1203325"/>
            <a:ext cx="6648130" cy="2791413"/>
            <a:chOff x="-1" y="-1"/>
            <a:chExt cx="10469" cy="4395"/>
          </a:xfrm>
        </p:grpSpPr>
        <p:sp>
          <p:nvSpPr>
            <p:cNvPr id="9" name="文本框 11271"/>
            <p:cNvSpPr txBox="1"/>
            <p:nvPr/>
          </p:nvSpPr>
          <p:spPr>
            <a:xfrm>
              <a:off x="-1" y="-1"/>
              <a:ext cx="696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>
                <a:spcBef>
                  <a:spcPct val="50000"/>
                </a:spcBef>
              </a:pP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3.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下列变形正确的是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(        )</a:t>
              </a:r>
              <a:endPara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683" y="909"/>
            <a:ext cx="2717" cy="160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1" imgW="634365" imgH="419100" progId="Equation.DSMT4">
                    <p:embed/>
                  </p:oleObj>
                </mc:Choice>
                <mc:Fallback>
                  <p:oleObj name="" r:id="rId1" imgW="634365" imgH="419100" progId="Equation.DSMT4">
                    <p:embed/>
                    <p:pic>
                      <p:nvPicPr>
                        <p:cNvPr id="0" name="图片 308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83" y="909"/>
                          <a:ext cx="2717" cy="160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6316" y="909"/>
            <a:ext cx="4152" cy="15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3" imgW="1028700" imgH="419100" progId="Equation.DSMT4">
                    <p:embed/>
                  </p:oleObj>
                </mc:Choice>
                <mc:Fallback>
                  <p:oleObj name="" r:id="rId3" imgW="1028700" imgH="419100" progId="Equation.DSMT4">
                    <p:embed/>
                    <p:pic>
                      <p:nvPicPr>
                        <p:cNvPr id="0" name="图片 308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316" y="909"/>
                          <a:ext cx="4152" cy="151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679" y="2790"/>
            <a:ext cx="4145" cy="15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3" name="" r:id="rId5" imgW="965200" imgH="393700" progId="Equation.DSMT4">
                    <p:embed/>
                  </p:oleObj>
                </mc:Choice>
                <mc:Fallback>
                  <p:oleObj name="" r:id="rId5" imgW="965200" imgH="393700" progId="Equation.DSMT4">
                    <p:embed/>
                    <p:pic>
                      <p:nvPicPr>
                        <p:cNvPr id="0" name="图片 309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79" y="2790"/>
                          <a:ext cx="4145" cy="151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/>
            <p:nvPr/>
          </p:nvGraphicFramePr>
          <p:xfrm>
            <a:off x="6294" y="2701"/>
            <a:ext cx="3731" cy="16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4" name="" r:id="rId7" imgW="977900" imgH="444500" progId="Equation.3">
                    <p:embed/>
                  </p:oleObj>
                </mc:Choice>
                <mc:Fallback>
                  <p:oleObj name="" r:id="rId7" imgW="977900" imgH="444500" progId="Equation.3">
                    <p:embed/>
                    <p:pic>
                      <p:nvPicPr>
                        <p:cNvPr id="0" name="图片 3093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294" y="2701"/>
                          <a:ext cx="3731" cy="169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6" name="文本框 11275"/>
          <p:cNvSpPr txBox="1"/>
          <p:nvPr/>
        </p:nvSpPr>
        <p:spPr>
          <a:xfrm>
            <a:off x="4187825" y="1219835"/>
            <a:ext cx="4857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16"/>
          <p:cNvGrpSpPr/>
          <p:nvPr/>
        </p:nvGrpSpPr>
        <p:grpSpPr>
          <a:xfrm>
            <a:off x="76200" y="264795"/>
            <a:ext cx="8925513" cy="1282700"/>
            <a:chOff x="0" y="0"/>
            <a:chExt cx="8488730" cy="1282892"/>
          </a:xfrm>
        </p:grpSpPr>
        <p:sp>
          <p:nvSpPr>
            <p:cNvPr id="7" name="TextBox 43"/>
            <p:cNvSpPr txBox="1"/>
            <p:nvPr/>
          </p:nvSpPr>
          <p:spPr>
            <a:xfrm>
              <a:off x="0" y="71766"/>
              <a:ext cx="8488170" cy="12111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30000"/>
                </a:lnSpc>
              </a:pPr>
              <a:r>
                <a:rPr lang="zh-CN" altLang="en-US" sz="2800" dirty="0">
                  <a:solidFill>
                    <a:srgbClr val="2699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例</a:t>
              </a:r>
              <a:r>
                <a:rPr lang="en-US" altLang="zh-CN" sz="2800" dirty="0">
                  <a:solidFill>
                    <a:srgbClr val="2699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3</a:t>
              </a:r>
              <a:r>
                <a:rPr lang="zh-CN" altLang="en-US" sz="2800" dirty="0">
                  <a:solidFill>
                    <a:srgbClr val="2699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已知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x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= 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        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，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y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=</a:t>
              </a:r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         </a:t>
              </a:r>
              <a:r>
                <a:rPr lang="zh-CN" altLang="en-US" sz="2800" b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求                  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 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的值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8" name="对象 7"/>
            <p:cNvGraphicFramePr/>
            <p:nvPr/>
          </p:nvGraphicFramePr>
          <p:xfrm>
            <a:off x="2038926" y="171794"/>
            <a:ext cx="836764" cy="46107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5" name="" r:id="rId1" imgW="419100" imgH="215900" progId="Equation.DSMT4">
                    <p:embed/>
                  </p:oleObj>
                </mc:Choice>
                <mc:Fallback>
                  <p:oleObj name="" r:id="rId1" imgW="419100" imgH="215900" progId="Equation.DSMT4">
                    <p:embed/>
                    <p:pic>
                      <p:nvPicPr>
                        <p:cNvPr id="0" name="图片 309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038926" y="171794"/>
                          <a:ext cx="836764" cy="46107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/>
            <p:cNvGraphicFramePr/>
            <p:nvPr/>
          </p:nvGraphicFramePr>
          <p:xfrm>
            <a:off x="3582932" y="163855"/>
            <a:ext cx="878205" cy="4744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96" name="" r:id="rId3" imgW="419735" imgH="215900" progId="Equation.DSMT4">
                    <p:embed/>
                  </p:oleObj>
                </mc:Choice>
                <mc:Fallback>
                  <p:oleObj name="" r:id="rId3" imgW="419735" imgH="215900" progId="Equation.DSMT4">
                    <p:embed/>
                    <p:pic>
                      <p:nvPicPr>
                        <p:cNvPr id="0" name="图片 309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582932" y="163855"/>
                          <a:ext cx="878205" cy="4744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/>
            <p:cNvGraphicFramePr/>
            <p:nvPr/>
          </p:nvGraphicFramePr>
          <p:xfrm>
            <a:off x="5103545" y="0"/>
            <a:ext cx="3385185" cy="8821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" name="" r:id="rId5" imgW="1879600" imgH="419100" progId="Equation.DSMT4">
                    <p:embed/>
                  </p:oleObj>
                </mc:Choice>
                <mc:Fallback>
                  <p:oleObj name="" r:id="rId5" imgW="1879600" imgH="419100" progId="Equation.DSMT4">
                    <p:embed/>
                    <p:pic>
                      <p:nvPicPr>
                        <p:cNvPr id="0" name="图片 3091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103545" y="0"/>
                          <a:ext cx="3385185" cy="88214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3" name="TextBox 43"/>
          <p:cNvSpPr txBox="1"/>
          <p:nvPr/>
        </p:nvSpPr>
        <p:spPr>
          <a:xfrm>
            <a:off x="179070" y="1418590"/>
            <a:ext cx="8734425" cy="11245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</a:t>
            </a:r>
            <a:r>
              <a:rPr lang="en-US" altLang="zh-CN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本题中给出了字母的具体取值，一般应先化简分式再代入求值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14" name="组合 19"/>
          <p:cNvGrpSpPr/>
          <p:nvPr/>
        </p:nvGrpSpPr>
        <p:grpSpPr>
          <a:xfrm>
            <a:off x="898208" y="3435329"/>
            <a:ext cx="5082540" cy="521970"/>
            <a:chOff x="0" y="11462"/>
            <a:chExt cx="5082288" cy="524375"/>
          </a:xfrm>
        </p:grpSpPr>
        <p:sp>
          <p:nvSpPr>
            <p:cNvPr id="15" name="TextBox 11"/>
            <p:cNvSpPr txBox="1"/>
            <p:nvPr/>
          </p:nvSpPr>
          <p:spPr>
            <a:xfrm>
              <a:off x="0" y="11462"/>
              <a:ext cx="5082288" cy="5243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/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把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x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           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，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y</a:t>
              </a:r>
              <a:r>
                <a:rPr lang="en-US" altLang="zh-CN" sz="28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            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代入得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16" name="对象 15"/>
            <p:cNvGraphicFramePr/>
            <p:nvPr/>
          </p:nvGraphicFramePr>
          <p:xfrm>
            <a:off x="1065475" y="24159"/>
            <a:ext cx="1022934" cy="4317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" name="" r:id="rId7" imgW="419735" imgH="215900" progId="Equation.DSMT4">
                    <p:embed/>
                  </p:oleObj>
                </mc:Choice>
                <mc:Fallback>
                  <p:oleObj name="" r:id="rId7" imgW="419735" imgH="215900" progId="Equation.DSMT4">
                    <p:embed/>
                    <p:pic>
                      <p:nvPicPr>
                        <p:cNvPr id="0" name="图片 308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065475" y="24159"/>
                          <a:ext cx="1022934" cy="43173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对象 17"/>
            <p:cNvGraphicFramePr/>
            <p:nvPr/>
          </p:nvGraphicFramePr>
          <p:xfrm>
            <a:off x="2916723" y="15215"/>
            <a:ext cx="1036269" cy="45739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9" name="" r:id="rId9" imgW="419100" imgH="215900" progId="Equation.DSMT4">
                    <p:embed/>
                  </p:oleObj>
                </mc:Choice>
                <mc:Fallback>
                  <p:oleObj name="" r:id="rId9" imgW="419100" imgH="215900" progId="Equation.DSMT4">
                    <p:embed/>
                    <p:pic>
                      <p:nvPicPr>
                        <p:cNvPr id="0" name="图片 3087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2916723" y="15215"/>
                          <a:ext cx="1036269" cy="45739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组合 18"/>
          <p:cNvGrpSpPr/>
          <p:nvPr/>
        </p:nvGrpSpPr>
        <p:grpSpPr>
          <a:xfrm>
            <a:off x="178753" y="2292349"/>
            <a:ext cx="6856412" cy="1105535"/>
            <a:chOff x="0" y="-131658"/>
            <a:chExt cx="6856095" cy="1104646"/>
          </a:xfrm>
        </p:grpSpPr>
        <p:sp>
          <p:nvSpPr>
            <p:cNvPr id="21" name="TextBox 45"/>
            <p:cNvSpPr txBox="1"/>
            <p:nvPr/>
          </p:nvSpPr>
          <p:spPr>
            <a:xfrm>
              <a:off x="0" y="2538"/>
              <a:ext cx="6856095" cy="7366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解：原式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2" name="对象 21"/>
            <p:cNvGraphicFramePr/>
            <p:nvPr/>
          </p:nvGraphicFramePr>
          <p:xfrm>
            <a:off x="1884911" y="-131658"/>
            <a:ext cx="4727991" cy="11046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" name="" r:id="rId11" imgW="2019300" imgH="444500" progId="Equation.DSMT4">
                    <p:embed/>
                  </p:oleObj>
                </mc:Choice>
                <mc:Fallback>
                  <p:oleObj name="" r:id="rId11" imgW="2019300" imgH="444500" progId="Equation.DSMT4">
                    <p:embed/>
                    <p:pic>
                      <p:nvPicPr>
                        <p:cNvPr id="0" name="图片 3090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884911" y="-131658"/>
                          <a:ext cx="4727991" cy="110464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4" name="组合 20"/>
          <p:cNvGrpSpPr/>
          <p:nvPr/>
        </p:nvGrpSpPr>
        <p:grpSpPr>
          <a:xfrm>
            <a:off x="880110" y="3937635"/>
            <a:ext cx="6282690" cy="995680"/>
            <a:chOff x="0" y="-73203"/>
            <a:chExt cx="6282690" cy="998103"/>
          </a:xfrm>
        </p:grpSpPr>
        <p:sp>
          <p:nvSpPr>
            <p:cNvPr id="25" name="TextBox 45"/>
            <p:cNvSpPr txBox="1"/>
            <p:nvPr/>
          </p:nvSpPr>
          <p:spPr>
            <a:xfrm>
              <a:off x="0" y="0"/>
              <a:ext cx="5645150" cy="7390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原式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=</a:t>
              </a:r>
              <a:endPara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6" name="对象 25"/>
            <p:cNvGraphicFramePr/>
            <p:nvPr/>
          </p:nvGraphicFramePr>
          <p:xfrm>
            <a:off x="1153160" y="-73203"/>
            <a:ext cx="5129530" cy="99810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" name="" r:id="rId13" imgW="2044700" imgH="457200" progId="Equation.DSMT4">
                    <p:embed/>
                  </p:oleObj>
                </mc:Choice>
                <mc:Fallback>
                  <p:oleObj name="" r:id="rId13" imgW="2044700" imgH="457200" progId="Equation.DSMT4">
                    <p:embed/>
                    <p:pic>
                      <p:nvPicPr>
                        <p:cNvPr id="0" name="图片 3089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153160" y="-73203"/>
                          <a:ext cx="5129530" cy="99810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1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Box 43"/>
          <p:cNvSpPr txBox="1"/>
          <p:nvPr/>
        </p:nvSpPr>
        <p:spPr>
          <a:xfrm>
            <a:off x="283210" y="1145540"/>
            <a:ext cx="8587105" cy="3322955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对于一个分式，如果给出其中字母的取值，我们可以先将分式进行化简，再把字母取值代入，即可求出分式的值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但对于某些分式的求值问题，却没有直接给出字母的取值，而只是给出字母满足的条件，这样的问题较复杂，需要根据具体情况选择适当的方法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" name="组合 17"/>
          <p:cNvGrpSpPr/>
          <p:nvPr/>
        </p:nvGrpSpPr>
        <p:grpSpPr>
          <a:xfrm>
            <a:off x="184785" y="452755"/>
            <a:ext cx="1719580" cy="560705"/>
            <a:chOff x="0" y="0"/>
            <a:chExt cx="4937112" cy="475043"/>
          </a:xfrm>
        </p:grpSpPr>
        <p:sp>
          <p:nvSpPr>
            <p:cNvPr id="5" name="圆角矩形 31"/>
            <p:cNvSpPr/>
            <p:nvPr/>
          </p:nvSpPr>
          <p:spPr>
            <a:xfrm>
              <a:off x="0" y="0"/>
              <a:ext cx="4937112" cy="475043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" name="文本框 19"/>
            <p:cNvSpPr/>
            <p:nvPr/>
          </p:nvSpPr>
          <p:spPr>
            <a:xfrm>
              <a:off x="72259" y="48419"/>
              <a:ext cx="4651438" cy="4051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>
                <a:lnSpc>
                  <a:spcPct val="90000"/>
                </a:lnSpc>
              </a:pPr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归纳总结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8" name="对象 7"/>
          <p:cNvGraphicFramePr/>
          <p:nvPr/>
        </p:nvGraphicFramePr>
        <p:xfrm>
          <a:off x="1042670" y="2586990"/>
          <a:ext cx="6145530" cy="981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2" name="" r:id="rId1" imgW="2984500" imgH="444500" progId="Equation.DSMT4">
                  <p:embed/>
                </p:oleObj>
              </mc:Choice>
              <mc:Fallback>
                <p:oleObj name="" r:id="rId1" imgW="2984500" imgH="444500" progId="Equation.DSMT4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42670" y="2586990"/>
                        <a:ext cx="6145530" cy="9817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9" name="组合 30734"/>
          <p:cNvGrpSpPr/>
          <p:nvPr/>
        </p:nvGrpSpPr>
        <p:grpSpPr>
          <a:xfrm>
            <a:off x="168593" y="367348"/>
            <a:ext cx="1878012" cy="576262"/>
            <a:chOff x="0" y="0"/>
            <a:chExt cx="1183" cy="363"/>
          </a:xfrm>
        </p:grpSpPr>
        <p:grpSp>
          <p:nvGrpSpPr>
            <p:cNvPr id="10" name="组合 35"/>
            <p:cNvGrpSpPr/>
            <p:nvPr/>
          </p:nvGrpSpPr>
          <p:grpSpPr>
            <a:xfrm>
              <a:off x="0" y="0"/>
              <a:ext cx="1183" cy="363"/>
              <a:chOff x="0" y="0"/>
              <a:chExt cx="648072" cy="648072"/>
            </a:xfrm>
          </p:grpSpPr>
          <p:sp>
            <p:nvSpPr>
              <p:cNvPr id="11" name="椭圆 56"/>
              <p:cNvSpPr/>
              <p:nvPr/>
            </p:nvSpPr>
            <p:spPr>
              <a:xfrm>
                <a:off x="0" y="0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椭圆 57"/>
              <p:cNvSpPr/>
              <p:nvPr/>
            </p:nvSpPr>
            <p:spPr>
              <a:xfrm>
                <a:off x="72008" y="0"/>
                <a:ext cx="504056" cy="504056"/>
              </a:xfrm>
              <a:prstGeom prst="ellipse">
                <a:avLst/>
              </a:prstGeom>
              <a:solidFill>
                <a:srgbClr val="0070C0">
                  <a:alpha val="62999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" name="TextBox 55"/>
            <p:cNvSpPr txBox="1"/>
            <p:nvPr/>
          </p:nvSpPr>
          <p:spPr>
            <a:xfrm>
              <a:off x="158" y="3"/>
              <a:ext cx="89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400" b="1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40665" y="705485"/>
            <a:ext cx="8796020" cy="2016760"/>
            <a:chOff x="492" y="1111"/>
            <a:chExt cx="13852" cy="3176"/>
          </a:xfrm>
        </p:grpSpPr>
        <p:sp>
          <p:nvSpPr>
            <p:cNvPr id="7" name="内容占位符 64514"/>
            <p:cNvSpPr>
              <a:spLocks noGrp="1"/>
            </p:cNvSpPr>
            <p:nvPr/>
          </p:nvSpPr>
          <p:spPr>
            <a:xfrm>
              <a:off x="492" y="1211"/>
              <a:ext cx="13852" cy="30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lstStyle>
              <a:lvl1pPr marL="342900" lvl="0" indent="-342900" algn="l" defTabSz="914400" eaLnBrk="0" fontAlgn="ctr" latinLnBrk="1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1" i="0" u="none" kern="1200">
                  <a:latin typeface="+mn-lt"/>
                  <a:ea typeface="+mn-ea"/>
                  <a:cs typeface="+mn-cs"/>
                </a:defRPr>
              </a:lvl1pPr>
              <a:lvl2pPr marL="342900" lvl="1" indent="457200" algn="l" defTabSz="914400" eaLnBrk="0" fontAlgn="ctr" latinLnBrk="1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1" i="0" u="none" kern="1200">
                  <a:latin typeface="宋体" panose="02010600030101010101" pitchFamily="2" charset="-122"/>
                  <a:ea typeface="+mn-ea"/>
                  <a:cs typeface="+mn-cs"/>
                  <a:sym typeface="Arial" panose="020B0604020202020204" pitchFamily="34" charset="0"/>
                </a:defRPr>
              </a:lvl2pPr>
              <a:lvl3pPr marL="342900" lvl="2" indent="914400" algn="l" defTabSz="914400" eaLnBrk="0" fontAlgn="ctr" latinLnBrk="1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1" i="0" u="none" kern="1200">
                  <a:latin typeface="宋体" panose="02010600030101010101" pitchFamily="2" charset="-122"/>
                  <a:ea typeface="+mn-ea"/>
                  <a:cs typeface="+mn-cs"/>
                  <a:sym typeface="Arial" panose="020B0604020202020204" pitchFamily="34" charset="0"/>
                </a:defRPr>
              </a:lvl3pPr>
              <a:lvl4pPr marL="342900" lvl="3" indent="1371600" algn="l" defTabSz="914400" eaLnBrk="0" fontAlgn="ctr" latinLnBrk="1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1" i="0" u="none" kern="1200">
                  <a:latin typeface="宋体" panose="02010600030101010101" pitchFamily="2" charset="-122"/>
                  <a:ea typeface="+mn-ea"/>
                  <a:cs typeface="+mn-cs"/>
                  <a:sym typeface="Arial" panose="020B0604020202020204" pitchFamily="34" charset="0"/>
                </a:defRPr>
              </a:lvl4pPr>
              <a:lvl5pPr marL="342900" lvl="4" indent="1828800" algn="l" defTabSz="914400" eaLnBrk="0" fontAlgn="ctr" latinLnBrk="1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1" i="0" u="none" kern="1200">
                  <a:latin typeface="宋体" panose="02010600030101010101" pitchFamily="2" charset="-122"/>
                  <a:ea typeface="+mn-ea"/>
                  <a:cs typeface="+mn-cs"/>
                  <a:sym typeface="Arial" panose="020B0604020202020204" pitchFamily="34" charset="0"/>
                </a:defRPr>
              </a:lvl5pPr>
              <a:lvl6pPr marL="2514600" lvl="5" indent="-228600" algn="l" defTabSz="914400" eaLnBrk="0" fontAlgn="ctr" latinLnBrk="1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1" i="0" u="none" kern="1200">
                  <a:latin typeface="宋体" panose="02010600030101010101" pitchFamily="2" charset="-122"/>
                  <a:ea typeface="+mn-ea"/>
                  <a:cs typeface="+mn-cs"/>
                  <a:sym typeface="Arial" panose="020B0604020202020204" pitchFamily="34" charset="0"/>
                </a:defRPr>
              </a:lvl6pPr>
              <a:lvl7pPr marL="2971800" lvl="6" indent="-228600" algn="l" defTabSz="914400" eaLnBrk="0" fontAlgn="ctr" latinLnBrk="1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1" i="0" u="none" kern="1200">
                  <a:latin typeface="宋体" panose="02010600030101010101" pitchFamily="2" charset="-122"/>
                  <a:ea typeface="+mn-ea"/>
                  <a:cs typeface="+mn-cs"/>
                  <a:sym typeface="Arial" panose="020B0604020202020204" pitchFamily="34" charset="0"/>
                </a:defRPr>
              </a:lvl7pPr>
              <a:lvl8pPr marL="3429000" lvl="7" indent="-228600" algn="l" defTabSz="914400" eaLnBrk="0" fontAlgn="ctr" latinLnBrk="1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1" i="0" u="none" kern="1200">
                  <a:latin typeface="宋体" panose="02010600030101010101" pitchFamily="2" charset="-122"/>
                  <a:ea typeface="+mn-ea"/>
                  <a:cs typeface="+mn-cs"/>
                  <a:sym typeface="Arial" panose="020B0604020202020204" pitchFamily="34" charset="0"/>
                </a:defRPr>
              </a:lvl8pPr>
              <a:lvl9pPr marL="3886200" lvl="8" indent="-228600" algn="l" defTabSz="914400" eaLnBrk="0" fontAlgn="ctr" latinLnBrk="1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har char="•"/>
                <a:defRPr sz="3200" b="1" i="0" u="none" kern="1200">
                  <a:latin typeface="宋体" panose="02010600030101010101" pitchFamily="2" charset="-122"/>
                  <a:ea typeface="+mn-ea"/>
                  <a:cs typeface="+mn-cs"/>
                  <a:sym typeface="Arial" panose="020B0604020202020204" pitchFamily="34" charset="0"/>
                </a:defRPr>
              </a:lvl9pPr>
            </a:lstStyle>
            <a:p>
              <a:pPr marL="0" indent="0">
                <a:lnSpc>
                  <a:spcPct val="140000"/>
                </a:lnSpc>
                <a:buNone/>
              </a:pPr>
              <a:r>
                <a:rPr lang="en-US" altLang="zh-CN" sz="2800" b="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4. </a:t>
              </a:r>
              <a:r>
                <a:rPr lang="zh-CN" altLang="en-US" sz="2800" b="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有一道题</a:t>
              </a:r>
              <a:r>
                <a:rPr lang="en-US" altLang="zh-CN" sz="2800" b="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:</a:t>
              </a:r>
              <a:r>
                <a:rPr lang="zh-CN" altLang="en-US" sz="2800" b="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“先化简，再求值：</a:t>
              </a:r>
              <a:r>
                <a:rPr lang="en-US" altLang="zh-CN" sz="2800" b="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                                  </a:t>
              </a:r>
              <a:r>
                <a:rPr lang="zh-CN" altLang="en-US" sz="2800" b="0" dirty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，</a:t>
              </a:r>
              <a:r>
                <a:rPr lang="zh-CN" altLang="en-US" sz="2800" b="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其中             </a:t>
              </a:r>
              <a:r>
                <a:rPr lang="en-US" altLang="zh-CN" sz="2800" b="0" dirty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.</a:t>
              </a:r>
              <a:r>
                <a:rPr lang="zh-CN" altLang="en-US" sz="2800" b="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”小玲做题时把</a:t>
              </a:r>
              <a:r>
                <a:rPr lang="en-US" altLang="zh-CN" sz="2800" b="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zh-CN" altLang="en-US" sz="2800" b="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             </a:t>
              </a:r>
              <a:r>
                <a:rPr lang="en-US" altLang="zh-CN" sz="2800" b="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zh-CN" altLang="en-US" sz="2800" b="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错抄成            </a:t>
              </a:r>
              <a:r>
                <a:rPr lang="zh-CN" altLang="en-US" sz="2800" b="0" dirty="0"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，</a:t>
              </a:r>
              <a:r>
                <a:rPr lang="zh-CN" altLang="en-US" sz="2800" b="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但她的计算结果也是正确的，请你解释这是怎么回事</a:t>
              </a:r>
              <a:r>
                <a:rPr lang="en-US" altLang="zh-CN" sz="2800" b="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.</a:t>
              </a:r>
              <a:endParaRPr lang="zh-CN" altLang="en-US" sz="2800" b="0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4" name="对象 13"/>
            <p:cNvGraphicFramePr/>
            <p:nvPr/>
          </p:nvGraphicFramePr>
          <p:xfrm>
            <a:off x="8404" y="1111"/>
            <a:ext cx="5132" cy="13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" name="" r:id="rId3" imgW="1536700" imgH="431800" progId="Equation.3">
                    <p:embed/>
                  </p:oleObj>
                </mc:Choice>
                <mc:Fallback>
                  <p:oleObj name="" r:id="rId3" imgW="1536700" imgH="431800" progId="Equation.3">
                    <p:embed/>
                    <p:pic>
                      <p:nvPicPr>
                        <p:cNvPr id="0" name="图片 309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8404" y="1111"/>
                          <a:ext cx="5132" cy="135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/>
            <p:cNvGraphicFramePr/>
            <p:nvPr/>
          </p:nvGraphicFramePr>
          <p:xfrm>
            <a:off x="1682" y="2328"/>
            <a:ext cx="1922" cy="8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" name="" r:id="rId5" imgW="546100" imgH="228600" progId="Equation.3">
                    <p:embed/>
                  </p:oleObj>
                </mc:Choice>
                <mc:Fallback>
                  <p:oleObj name="" r:id="rId5" imgW="546100" imgH="228600" progId="Equation.3">
                    <p:embed/>
                    <p:pic>
                      <p:nvPicPr>
                        <p:cNvPr id="0" name="图片 309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682" y="2328"/>
                          <a:ext cx="1922" cy="81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对象 17"/>
            <p:cNvGraphicFramePr/>
            <p:nvPr/>
          </p:nvGraphicFramePr>
          <p:xfrm>
            <a:off x="11647" y="2359"/>
            <a:ext cx="1620" cy="7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0" name="" r:id="rId7" imgW="457200" imgH="228600" progId="Equation.3">
                    <p:embed/>
                  </p:oleObj>
                </mc:Choice>
                <mc:Fallback>
                  <p:oleObj name="" r:id="rId7" imgW="457200" imgH="228600" progId="Equation.3">
                    <p:embed/>
                    <p:pic>
                      <p:nvPicPr>
                        <p:cNvPr id="0" name="图片 309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1647" y="2359"/>
                          <a:ext cx="1620" cy="79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对象 18"/>
            <p:cNvGraphicFramePr/>
            <p:nvPr/>
          </p:nvGraphicFramePr>
          <p:xfrm>
            <a:off x="7715" y="2359"/>
            <a:ext cx="2045" cy="79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" name="" r:id="rId9" imgW="546100" imgH="228600" progId="Equation.3">
                    <p:embed/>
                  </p:oleObj>
                </mc:Choice>
                <mc:Fallback>
                  <p:oleObj name="" r:id="rId9" imgW="546100" imgH="228600" progId="Equation.3">
                    <p:embed/>
                    <p:pic>
                      <p:nvPicPr>
                        <p:cNvPr id="0" name="图片 309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7715" y="2359"/>
                          <a:ext cx="2045" cy="79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1" name="文本框 3"/>
          <p:cNvSpPr txBox="1"/>
          <p:nvPr/>
        </p:nvSpPr>
        <p:spPr>
          <a:xfrm>
            <a:off x="266700" y="2811780"/>
            <a:ext cx="8940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48030" y="4220845"/>
            <a:ext cx="8183880" cy="737235"/>
            <a:chOff x="850" y="6658"/>
            <a:chExt cx="12888" cy="1161"/>
          </a:xfrm>
        </p:grpSpPr>
        <p:sp>
          <p:nvSpPr>
            <p:cNvPr id="24" name="文本框 4"/>
            <p:cNvSpPr txBox="1"/>
            <p:nvPr/>
          </p:nvSpPr>
          <p:spPr>
            <a:xfrm>
              <a:off x="850" y="6658"/>
              <a:ext cx="12888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l"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因为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                               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所以小玲的计算结果</a:t>
              </a:r>
              <a:r>
                <a:rPr 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也正确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.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25" name="对象 24"/>
            <p:cNvGraphicFramePr/>
            <p:nvPr/>
          </p:nvGraphicFramePr>
          <p:xfrm>
            <a:off x="2133" y="6877"/>
            <a:ext cx="4379" cy="8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1" name="" r:id="rId10" imgW="1244600" imgH="241300" progId="Equation.DSMT4">
                    <p:embed/>
                  </p:oleObj>
                </mc:Choice>
                <mc:Fallback>
                  <p:oleObj name="" r:id="rId10" imgW="1244600" imgH="241300" progId="Equation.DSMT4">
                    <p:embed/>
                    <p:pic>
                      <p:nvPicPr>
                        <p:cNvPr id="0" name="图片 3100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2133" y="6877"/>
                          <a:ext cx="4379" cy="86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6" name="对象 25"/>
          <p:cNvGraphicFramePr/>
          <p:nvPr/>
        </p:nvGraphicFramePr>
        <p:xfrm>
          <a:off x="860108" y="3488690"/>
          <a:ext cx="6727825" cy="9010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" name="" r:id="rId12" imgW="3225800" imgH="419100" progId="Equation.DSMT4">
                  <p:embed/>
                </p:oleObj>
              </mc:Choice>
              <mc:Fallback>
                <p:oleObj name="" r:id="rId12" imgW="3225800" imgH="419100" progId="Equation.DSMT4">
                  <p:embed/>
                  <p:pic>
                    <p:nvPicPr>
                      <p:cNvPr id="0" name="图片 3101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60108" y="3488690"/>
                        <a:ext cx="6727825" cy="9010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8"/>
          <p:cNvGrpSpPr/>
          <p:nvPr/>
        </p:nvGrpSpPr>
        <p:grpSpPr>
          <a:xfrm>
            <a:off x="649786" y="430530"/>
            <a:ext cx="5810505" cy="771525"/>
            <a:chOff x="-30" y="22"/>
            <a:chExt cx="8391" cy="1215"/>
          </a:xfrm>
        </p:grpSpPr>
        <p:sp>
          <p:nvSpPr>
            <p:cNvPr id="3" name="文本框 3"/>
            <p:cNvSpPr txBox="1"/>
            <p:nvPr/>
          </p:nvSpPr>
          <p:spPr>
            <a:xfrm>
              <a:off x="-30" y="185"/>
              <a:ext cx="1128" cy="8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dirty="0">
                  <a:solidFill>
                    <a:srgbClr val="269999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宋体" panose="02010600030101010101" pitchFamily="2" charset="-122"/>
                </a:rPr>
                <a:t>例</a:t>
              </a:r>
              <a:r>
                <a:rPr lang="en-US" altLang="zh-CN" sz="2800" dirty="0">
                  <a:solidFill>
                    <a:srgbClr val="269999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宋体" panose="02010600030101010101" pitchFamily="2" charset="-122"/>
                </a:rPr>
                <a:t>4</a:t>
              </a:r>
              <a:endParaRPr lang="zh-CN" altLang="en-US" sz="28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4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18" y="22"/>
              <a:ext cx="7143" cy="121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组合 9"/>
          <p:cNvGrpSpPr/>
          <p:nvPr/>
        </p:nvGrpSpPr>
        <p:grpSpPr>
          <a:xfrm>
            <a:off x="649288" y="1095058"/>
            <a:ext cx="7817810" cy="3538220"/>
            <a:chOff x="0" y="0"/>
            <a:chExt cx="12311" cy="5572"/>
          </a:xfrm>
        </p:grpSpPr>
        <p:sp>
          <p:nvSpPr>
            <p:cNvPr id="6" name="文本框 99"/>
            <p:cNvSpPr txBox="1"/>
            <p:nvPr/>
          </p:nvSpPr>
          <p:spPr>
            <a:xfrm>
              <a:off x="0" y="0"/>
              <a:ext cx="12311" cy="557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indent="266700">
                <a:lnSpc>
                  <a:spcPct val="200000"/>
                </a:lnSpc>
              </a:pPr>
              <a:r>
                <a:rPr lang="zh-CN" altLang="en-US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解析：本题若先求出</a:t>
              </a:r>
              <a:r>
                <a:rPr lang="en-US" altLang="zh-CN" sz="2800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i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a </a:t>
              </a:r>
              <a:r>
                <a:rPr lang="zh-CN" altLang="en-US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的值，再代入求值，显然</a:t>
              </a:r>
              <a:r>
                <a:rPr lang="zh-CN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比较复杂；但是</a:t>
              </a:r>
              <a:r>
                <a:rPr lang="zh-CN" altLang="en-US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如果将分式         的分子、分母颠倒过来，即求                   的值，再利用完全平方公式变形求解就简单多了．</a:t>
              </a:r>
              <a:endPara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24" y="1646"/>
              <a:ext cx="2340" cy="12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90" y="3060"/>
              <a:ext cx="4979" cy="123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" name="文本框 14"/>
          <p:cNvSpPr txBox="1"/>
          <p:nvPr/>
        </p:nvSpPr>
        <p:spPr>
          <a:xfrm>
            <a:off x="339090" y="648468"/>
            <a:ext cx="3738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3.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分式值为零的条件：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3" name="组合 14"/>
          <p:cNvGrpSpPr/>
          <p:nvPr/>
        </p:nvGrpSpPr>
        <p:grpSpPr>
          <a:xfrm>
            <a:off x="683895" y="1153610"/>
            <a:ext cx="6583680" cy="968375"/>
            <a:chOff x="323528" y="4981215"/>
            <a:chExt cx="6583680" cy="969392"/>
          </a:xfrm>
        </p:grpSpPr>
        <p:sp>
          <p:nvSpPr>
            <p:cNvPr id="5123" name="Text Box 10"/>
            <p:cNvSpPr txBox="1"/>
            <p:nvPr/>
          </p:nvSpPr>
          <p:spPr>
            <a:xfrm>
              <a:off x="323528" y="5204693"/>
              <a:ext cx="6583680" cy="522518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none" anchor="t" anchorCtr="0">
              <a:spAutoFit/>
            </a:bodyPr>
            <a:p>
              <a:pPr algn="l">
                <a:spcBef>
                  <a:spcPct val="50000"/>
                </a:spcBef>
              </a:pP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当</a:t>
              </a:r>
              <a:r>
                <a:rPr lang="en-US" altLang="zh-CN" sz="2800" u="sng" dirty="0">
                  <a:latin typeface="黑体" panose="02010609060101010101" pitchFamily="2" charset="-122"/>
                  <a:ea typeface="黑体" panose="02010609060101010101" pitchFamily="2" charset="-122"/>
                </a:rPr>
                <a:t>             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时，分式   的值为零</a:t>
              </a:r>
              <a:r>
                <a:rPr lang="en-US" altLang="zh-CN" sz="2800"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endParaRPr lang="en-US" altLang="zh-CN" sz="280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5124" name="Object 11"/>
            <p:cNvGraphicFramePr/>
            <p:nvPr/>
          </p:nvGraphicFramePr>
          <p:xfrm>
            <a:off x="4642629" y="4981215"/>
            <a:ext cx="720080" cy="9693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1" imgW="140335" imgH="229235" progId="Equation.DSMT4">
                    <p:embed/>
                  </p:oleObj>
                </mc:Choice>
                <mc:Fallback>
                  <p:oleObj name="" r:id="rId1" imgW="140335" imgH="229235" progId="Equation.DSMT4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642629" y="4981215"/>
                          <a:ext cx="720080" cy="96939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" name="文本框 1"/>
          <p:cNvSpPr txBox="1"/>
          <p:nvPr/>
        </p:nvSpPr>
        <p:spPr>
          <a:xfrm>
            <a:off x="1222693" y="1354905"/>
            <a:ext cx="22650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A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0 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且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b="1" i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B</a:t>
            </a:r>
            <a:r>
              <a:rPr lang="en-US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≠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0</a:t>
            </a:r>
            <a:endParaRPr lang="en-US" altLang="zh-CN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9090" y="2308675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4.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分式的基本性质：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6155" name="Object 24"/>
          <p:cNvGraphicFramePr>
            <a:graphicFrameLocks noChangeAspect="1"/>
          </p:cNvGraphicFramePr>
          <p:nvPr/>
        </p:nvGraphicFramePr>
        <p:xfrm>
          <a:off x="778510" y="2933700"/>
          <a:ext cx="5852160" cy="949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3" imgW="5689600" imgH="876300" progId="Equation.DSMT4">
                  <p:embed/>
                </p:oleObj>
              </mc:Choice>
              <mc:Fallback>
                <p:oleObj name="" r:id="rId3" imgW="5689600" imgH="876300" progId="Equation.DSMT4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78510" y="2933700"/>
                        <a:ext cx="5852160" cy="9493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2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803" y="361633"/>
            <a:ext cx="5427662" cy="771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3465" y="301308"/>
            <a:ext cx="2266950" cy="8191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4780" y="1146810"/>
            <a:ext cx="4073525" cy="78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8943" y="1327150"/>
            <a:ext cx="1638300" cy="35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6190" y="1996123"/>
            <a:ext cx="2779713" cy="7524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475615" y="2916555"/>
            <a:ext cx="8169275" cy="1899285"/>
            <a:chOff x="410" y="5188"/>
            <a:chExt cx="12865" cy="2991"/>
          </a:xfrm>
        </p:grpSpPr>
        <p:sp>
          <p:nvSpPr>
            <p:cNvPr id="16" name="文本框 99"/>
            <p:cNvSpPr txBox="1"/>
            <p:nvPr/>
          </p:nvSpPr>
          <p:spPr>
            <a:xfrm>
              <a:off x="410" y="5188"/>
              <a:ext cx="12865" cy="2991"/>
            </a:xfrm>
            <a:prstGeom prst="rect">
              <a:avLst/>
            </a:prstGeom>
            <a:noFill/>
            <a:ln w="28575" cap="flat" cmpd="sng">
              <a:solidFill>
                <a:srgbClr val="C00000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pPr indent="266700">
                <a:lnSpc>
                  <a:spcPct val="140000"/>
                </a:lnSpc>
              </a:pP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              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利用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和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   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互为倒数的关系，构造已知条件与所求式子的关系，并运用整体代换，可使一些分式求值问题的思路豁然开朗，简化解题过程．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7" name="对象 16"/>
            <p:cNvGraphicFramePr/>
            <p:nvPr/>
          </p:nvGraphicFramePr>
          <p:xfrm>
            <a:off x="5534" y="5191"/>
            <a:ext cx="655" cy="12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1" name="" r:id="rId6" imgW="177165" imgH="393700" progId="Equation.DSMT4">
                    <p:embed/>
                  </p:oleObj>
                </mc:Choice>
                <mc:Fallback>
                  <p:oleObj name="" r:id="rId6" imgW="177165" imgH="393700" progId="Equation.DSMT4">
                    <p:embed/>
                    <p:pic>
                      <p:nvPicPr>
                        <p:cNvPr id="0" name="图片 3080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5534" y="5191"/>
                          <a:ext cx="655" cy="126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2" name="组合 17"/>
          <p:cNvGrpSpPr/>
          <p:nvPr/>
        </p:nvGrpSpPr>
        <p:grpSpPr>
          <a:xfrm>
            <a:off x="567690" y="3068320"/>
            <a:ext cx="1628775" cy="492760"/>
            <a:chOff x="-117630" y="0"/>
            <a:chExt cx="4310308" cy="469395"/>
          </a:xfrm>
        </p:grpSpPr>
        <p:sp>
          <p:nvSpPr>
            <p:cNvPr id="13" name="圆角矩形 31"/>
            <p:cNvSpPr/>
            <p:nvPr/>
          </p:nvSpPr>
          <p:spPr>
            <a:xfrm>
              <a:off x="0" y="0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sz="16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4" name="文本框 19"/>
            <p:cNvSpPr/>
            <p:nvPr/>
          </p:nvSpPr>
          <p:spPr>
            <a:xfrm>
              <a:off x="-117630" y="48419"/>
              <a:ext cx="4310308" cy="4034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>
                <a:lnSpc>
                  <a:spcPct val="90000"/>
                </a:lnSpc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归纳总结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" name="组合 9"/>
          <p:cNvGrpSpPr/>
          <p:nvPr/>
        </p:nvGrpSpPr>
        <p:grpSpPr>
          <a:xfrm>
            <a:off x="395605" y="775970"/>
            <a:ext cx="6734175" cy="929640"/>
            <a:chOff x="0" y="-27316"/>
            <a:chExt cx="6735445" cy="930021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6735445" cy="73753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5.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已知</a:t>
              </a:r>
              <a:r>
                <a:rPr lang="en-US" altLang="zh-CN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x</a:t>
              </a:r>
              <a:r>
                <a:rPr lang="en-US" altLang="zh-CN" sz="2800" baseline="300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2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-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5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x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+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1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=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0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，求出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       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的值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7" name="对象 6"/>
            <p:cNvGraphicFramePr/>
            <p:nvPr/>
          </p:nvGraphicFramePr>
          <p:xfrm>
            <a:off x="4482038" y="-27316"/>
            <a:ext cx="1332481" cy="9300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5" name="" r:id="rId1" imgW="495935" imgH="394335" progId="Equation.DSMT4">
                    <p:embed/>
                  </p:oleObj>
                </mc:Choice>
                <mc:Fallback>
                  <p:oleObj name="" r:id="rId1" imgW="495935" imgH="394335" progId="Equation.DSMT4">
                    <p:embed/>
                    <p:pic>
                      <p:nvPicPr>
                        <p:cNvPr id="0" name="图片 3104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4482038" y="-27316"/>
                          <a:ext cx="1332481" cy="930021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0" name="组合 10"/>
          <p:cNvGrpSpPr/>
          <p:nvPr/>
        </p:nvGrpSpPr>
        <p:grpSpPr>
          <a:xfrm>
            <a:off x="336868" y="1591342"/>
            <a:ext cx="8126095" cy="893446"/>
            <a:chOff x="0" y="27296"/>
            <a:chExt cx="8125759" cy="892137"/>
          </a:xfrm>
        </p:grpSpPr>
        <p:sp>
          <p:nvSpPr>
            <p:cNvPr id="11" name="TextBox 43"/>
            <p:cNvSpPr txBox="1"/>
            <p:nvPr/>
          </p:nvSpPr>
          <p:spPr>
            <a:xfrm>
              <a:off x="0" y="27296"/>
              <a:ext cx="7640321" cy="7361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解：由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x</a:t>
              </a:r>
              <a:r>
                <a:rPr lang="en-US" altLang="zh-CN" sz="2800" baseline="300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2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-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5</a:t>
              </a:r>
              <a:r>
                <a:rPr lang="en-US" altLang="zh-CN" sz="2800" i="1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x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+ 1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=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0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，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得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                     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即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2" name="对象 11"/>
            <p:cNvGraphicFramePr/>
            <p:nvPr/>
          </p:nvGraphicFramePr>
          <p:xfrm>
            <a:off x="4187017" y="35539"/>
            <a:ext cx="1908731" cy="8699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3" imgW="825500" imgH="393700" progId="Equation.DSMT4">
                    <p:embed/>
                  </p:oleObj>
                </mc:Choice>
                <mc:Fallback>
                  <p:oleObj name="" r:id="rId3" imgW="825500" imgH="393700" progId="Equation.DSMT4">
                    <p:embed/>
                    <p:pic>
                      <p:nvPicPr>
                        <p:cNvPr id="0" name="图片 310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4187017" y="35539"/>
                          <a:ext cx="1908731" cy="86994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/>
            <p:nvPr/>
          </p:nvGraphicFramePr>
          <p:xfrm>
            <a:off x="6556739" y="41246"/>
            <a:ext cx="1569020" cy="8781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6" name="" r:id="rId5" imgW="622935" imgH="394335" progId="Equation.DSMT4">
                    <p:embed/>
                  </p:oleObj>
                </mc:Choice>
                <mc:Fallback>
                  <p:oleObj name="" r:id="rId5" imgW="622935" imgH="394335" progId="Equation.DSMT4">
                    <p:embed/>
                    <p:pic>
                      <p:nvPicPr>
                        <p:cNvPr id="0" name="图片 3105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556739" y="41246"/>
                          <a:ext cx="1569020" cy="87818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TextBox 43"/>
          <p:cNvSpPr txBox="1"/>
          <p:nvPr/>
        </p:nvSpPr>
        <p:spPr>
          <a:xfrm>
            <a:off x="1040130" y="2785745"/>
            <a:ext cx="10756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所以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16" name="对象 15"/>
          <p:cNvGraphicFramePr/>
          <p:nvPr/>
        </p:nvGraphicFramePr>
        <p:xfrm>
          <a:off x="5589588" y="2391093"/>
          <a:ext cx="3123565" cy="11791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4" name="" r:id="rId7" imgW="1320165" imgH="545465" progId="Equation.DSMT4">
                  <p:embed/>
                </p:oleObj>
              </mc:Choice>
              <mc:Fallback>
                <p:oleObj name="" r:id="rId7" imgW="1320165" imgH="545465" progId="Equation.DSMT4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589588" y="2391093"/>
                        <a:ext cx="3123565" cy="117919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组合 5"/>
          <p:cNvGrpSpPr/>
          <p:nvPr/>
        </p:nvGrpSpPr>
        <p:grpSpPr>
          <a:xfrm>
            <a:off x="96838" y="367348"/>
            <a:ext cx="1878012" cy="576262"/>
            <a:chOff x="0" y="0"/>
            <a:chExt cx="1183" cy="363"/>
          </a:xfrm>
        </p:grpSpPr>
        <p:grpSp>
          <p:nvGrpSpPr>
            <p:cNvPr id="18" name="组合 35"/>
            <p:cNvGrpSpPr/>
            <p:nvPr/>
          </p:nvGrpSpPr>
          <p:grpSpPr>
            <a:xfrm>
              <a:off x="0" y="0"/>
              <a:ext cx="1183" cy="363"/>
              <a:chOff x="0" y="0"/>
              <a:chExt cx="648072" cy="648072"/>
            </a:xfrm>
          </p:grpSpPr>
          <p:sp>
            <p:nvSpPr>
              <p:cNvPr id="19" name="椭圆 56"/>
              <p:cNvSpPr/>
              <p:nvPr/>
            </p:nvSpPr>
            <p:spPr>
              <a:xfrm>
                <a:off x="0" y="0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椭圆 57"/>
              <p:cNvSpPr/>
              <p:nvPr/>
            </p:nvSpPr>
            <p:spPr>
              <a:xfrm>
                <a:off x="72008" y="0"/>
                <a:ext cx="504056" cy="504056"/>
              </a:xfrm>
              <a:prstGeom prst="ellipse">
                <a:avLst/>
              </a:prstGeom>
              <a:solidFill>
                <a:srgbClr val="0070C0">
                  <a:alpha val="62999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1" name="TextBox 55"/>
            <p:cNvSpPr txBox="1"/>
            <p:nvPr/>
          </p:nvSpPr>
          <p:spPr>
            <a:xfrm>
              <a:off x="145" y="3"/>
              <a:ext cx="89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400" b="1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22" name="对象 21"/>
          <p:cNvGraphicFramePr/>
          <p:nvPr/>
        </p:nvGraphicFramePr>
        <p:xfrm>
          <a:off x="1929130" y="2463165"/>
          <a:ext cx="3718560" cy="1071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9" imgW="1511300" imgH="469900" progId="Equation.DSMT4">
                  <p:embed/>
                </p:oleObj>
              </mc:Choice>
              <mc:Fallback>
                <p:oleObj name="" r:id="rId9" imgW="1511300" imgH="469900" progId="Equation.DSMT4">
                  <p:embed/>
                  <p:pic>
                    <p:nvPicPr>
                      <p:cNvPr id="0" name="图片 3103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929130" y="2463165"/>
                        <a:ext cx="3718560" cy="10712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TextBox 43"/>
          <p:cNvSpPr txBox="1"/>
          <p:nvPr/>
        </p:nvSpPr>
        <p:spPr>
          <a:xfrm>
            <a:off x="3040380" y="3648075"/>
            <a:ext cx="224663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(2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5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25" name="TextBox 43"/>
          <p:cNvSpPr txBox="1"/>
          <p:nvPr/>
        </p:nvSpPr>
        <p:spPr>
          <a:xfrm>
            <a:off x="3044825" y="4205605"/>
            <a:ext cx="10947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527.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11"/>
          <p:cNvGrpSpPr/>
          <p:nvPr/>
        </p:nvGrpSpPr>
        <p:grpSpPr>
          <a:xfrm>
            <a:off x="273050" y="381953"/>
            <a:ext cx="4242435" cy="528955"/>
            <a:chOff x="0" y="0"/>
            <a:chExt cx="4413994" cy="529738"/>
          </a:xfrm>
        </p:grpSpPr>
        <p:sp>
          <p:nvSpPr>
            <p:cNvPr id="4" name="圆角矩形 31"/>
            <p:cNvSpPr/>
            <p:nvPr/>
          </p:nvSpPr>
          <p:spPr>
            <a:xfrm>
              <a:off x="0" y="0"/>
              <a:ext cx="4398138" cy="529738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" name="文本框 19"/>
            <p:cNvSpPr/>
            <p:nvPr/>
          </p:nvSpPr>
          <p:spPr>
            <a:xfrm>
              <a:off x="52854" y="2545"/>
              <a:ext cx="4361140" cy="5227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考点三   分式方程的解法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矩形 76804"/>
          <p:cNvSpPr/>
          <p:nvPr/>
        </p:nvSpPr>
        <p:spPr>
          <a:xfrm>
            <a:off x="194310" y="803910"/>
            <a:ext cx="4610735" cy="6076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   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解下列分式方程：       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7" name="对象 6"/>
          <p:cNvGraphicFramePr/>
          <p:nvPr/>
        </p:nvGraphicFramePr>
        <p:xfrm>
          <a:off x="1094740" y="1251585"/>
          <a:ext cx="6074410" cy="7759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" r:id="rId1" imgW="2667000" imgH="393700" progId="Equation.DSMT4">
                  <p:embed/>
                </p:oleObj>
              </mc:Choice>
              <mc:Fallback>
                <p:oleObj name="" r:id="rId1" imgW="2667000" imgH="393700" progId="Equation.DSMT4">
                  <p:embed/>
                  <p:pic>
                    <p:nvPicPr>
                      <p:cNvPr id="0" name="图片 310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94740" y="1251585"/>
                        <a:ext cx="6074410" cy="77597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框 7"/>
          <p:cNvSpPr txBox="1"/>
          <p:nvPr/>
        </p:nvSpPr>
        <p:spPr>
          <a:xfrm>
            <a:off x="253365" y="3148965"/>
            <a:ext cx="826071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解：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方程两边同乘最简公分母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+ 1)(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1)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ct val="10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              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+ 1 +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1 = 0.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0.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检验：当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时，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+ 1)(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1)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ct val="1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所以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原方程的根是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0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endParaRPr lang="zh-CN" altLang="en-US" sz="2800"/>
          </a:p>
        </p:txBody>
      </p:sp>
      <p:sp>
        <p:nvSpPr>
          <p:cNvPr id="9" name="文本框 8"/>
          <p:cNvSpPr txBox="1"/>
          <p:nvPr/>
        </p:nvSpPr>
        <p:spPr>
          <a:xfrm>
            <a:off x="180975" y="1931035"/>
            <a:ext cx="864679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>
              <a:lnSpc>
                <a:spcPct val="100000"/>
              </a:lnSpc>
            </a:pP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【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解析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】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分式方程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两边同乘最简公分母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转化为整式方程，求出整式方程的解得到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的值，再检验即可确定出分式方程的解．</a:t>
            </a:r>
            <a:endParaRPr lang="zh-CN" altLang="en-US" sz="280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矩形 77825"/>
          <p:cNvSpPr/>
          <p:nvPr/>
        </p:nvSpPr>
        <p:spPr>
          <a:xfrm>
            <a:off x="324485" y="3421380"/>
            <a:ext cx="8512810" cy="1296670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latin typeface="Arial" panose="020B0604020202020204" pitchFamily="34" charset="0"/>
                <a:ea typeface="黑体" panose="02010609060101010101" pitchFamily="2" charset="-122"/>
              </a:rPr>
              <a:t>解分式方程的基本思想是“转化思想”，即把分式方程转化为整式方程求解．</a:t>
            </a:r>
            <a:r>
              <a:rPr lang="zh-CN" altLang="en-US" sz="2800" dirty="0">
                <a:ea typeface="黑体" panose="02010609060101010101" pitchFamily="2" charset="-122"/>
                <a:sym typeface="+mn-ea"/>
              </a:rPr>
              <a:t>注意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2" charset="-122"/>
              </a:rPr>
              <a:t>解分式方程一定要验根</a:t>
            </a:r>
            <a:r>
              <a:rPr lang="en-US" altLang="zh-CN" sz="2800" dirty="0">
                <a:latin typeface="Arial" panose="020B0604020202020204" pitchFamily="34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grpSp>
        <p:nvGrpSpPr>
          <p:cNvPr id="3" name="组合 17"/>
          <p:cNvGrpSpPr/>
          <p:nvPr/>
        </p:nvGrpSpPr>
        <p:grpSpPr>
          <a:xfrm>
            <a:off x="294640" y="2730681"/>
            <a:ext cx="1691640" cy="539682"/>
            <a:chOff x="0" y="-2061"/>
            <a:chExt cx="4104456" cy="471456"/>
          </a:xfrm>
        </p:grpSpPr>
        <p:sp>
          <p:nvSpPr>
            <p:cNvPr id="4" name="圆角矩形 31"/>
            <p:cNvSpPr/>
            <p:nvPr/>
          </p:nvSpPr>
          <p:spPr>
            <a:xfrm>
              <a:off x="0" y="0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>
                <a:lnSpc>
                  <a:spcPct val="80000"/>
                </a:lnSpc>
              </a:pPr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" name="文本框 19"/>
            <p:cNvSpPr/>
            <p:nvPr/>
          </p:nvSpPr>
          <p:spPr>
            <a:xfrm>
              <a:off x="22175" y="-2061"/>
              <a:ext cx="4031437" cy="45598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lnSpc>
                  <a:spcPct val="100000"/>
                </a:lnSpc>
              </a:pPr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归纳总结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53365" y="278765"/>
            <a:ext cx="8260715" cy="2330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(2)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方程两边同乘最简公分母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+ 1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               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4 = 2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+ 2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3.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3.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 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检验：当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3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时，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+ 1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≠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，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所以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原方程的根是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3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aphicFrame>
        <p:nvGraphicFramePr>
          <p:cNvPr id="2" name="对象 1"/>
          <p:cNvGraphicFramePr/>
          <p:nvPr/>
        </p:nvGraphicFramePr>
        <p:xfrm>
          <a:off x="411480" y="752475"/>
          <a:ext cx="4820285" cy="9188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7" name="" r:id="rId1" imgW="1841500" imgH="393700" progId="Equation.DSMT4">
                  <p:embed/>
                </p:oleObj>
              </mc:Choice>
              <mc:Fallback>
                <p:oleObj name="" r:id="rId1" imgW="1841500" imgH="393700" progId="Equation.DSMT4">
                  <p:embed/>
                  <p:pic>
                    <p:nvPicPr>
                      <p:cNvPr id="0" name="图片 3106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1480" y="752475"/>
                        <a:ext cx="4820285" cy="9188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77831"/>
          <p:cNvSpPr/>
          <p:nvPr/>
        </p:nvSpPr>
        <p:spPr>
          <a:xfrm>
            <a:off x="326390" y="1507808"/>
            <a:ext cx="7742555" cy="344995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 algn="l"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解：方程两边同乘最简公分母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+ 2)(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﹣2)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﹣2)</a:t>
            </a:r>
            <a:r>
              <a:rPr lang="en-US" altLang="zh-CN" sz="2800" baseline="300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2  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-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+ 2)(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﹣2)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16.            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展开，得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﹣4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+ 8 = 16.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=﹣2.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检验：当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=﹣2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时，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+ 2)(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﹣2)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=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0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algn="l"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所以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x 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=﹣2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不是原方程的根，故原方程无解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4" name="组合 77832"/>
          <p:cNvGrpSpPr/>
          <p:nvPr/>
        </p:nvGrpSpPr>
        <p:grpSpPr>
          <a:xfrm>
            <a:off x="257810" y="373697"/>
            <a:ext cx="1878013" cy="577851"/>
            <a:chOff x="0" y="-1"/>
            <a:chExt cx="1183" cy="364"/>
          </a:xfrm>
        </p:grpSpPr>
        <p:grpSp>
          <p:nvGrpSpPr>
            <p:cNvPr id="5" name="组合 35"/>
            <p:cNvGrpSpPr/>
            <p:nvPr/>
          </p:nvGrpSpPr>
          <p:grpSpPr>
            <a:xfrm>
              <a:off x="0" y="0"/>
              <a:ext cx="1183" cy="363"/>
              <a:chOff x="0" y="0"/>
              <a:chExt cx="648072" cy="648072"/>
            </a:xfrm>
          </p:grpSpPr>
          <p:sp>
            <p:nvSpPr>
              <p:cNvPr id="6" name="椭圆 56"/>
              <p:cNvSpPr/>
              <p:nvPr/>
            </p:nvSpPr>
            <p:spPr>
              <a:xfrm>
                <a:off x="0" y="0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" name="椭圆 57"/>
              <p:cNvSpPr/>
              <p:nvPr/>
            </p:nvSpPr>
            <p:spPr>
              <a:xfrm>
                <a:off x="72008" y="23565"/>
                <a:ext cx="504056" cy="504056"/>
              </a:xfrm>
              <a:prstGeom prst="ellipse">
                <a:avLst/>
              </a:prstGeom>
              <a:solidFill>
                <a:srgbClr val="0070C0">
                  <a:alpha val="62999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8" name="TextBox 55"/>
            <p:cNvSpPr txBox="1"/>
            <p:nvPr/>
          </p:nvSpPr>
          <p:spPr>
            <a:xfrm>
              <a:off x="158" y="-1"/>
              <a:ext cx="89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400" b="1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3" name="组合 11"/>
          <p:cNvGrpSpPr/>
          <p:nvPr/>
        </p:nvGrpSpPr>
        <p:grpSpPr>
          <a:xfrm>
            <a:off x="236220" y="378781"/>
            <a:ext cx="4293233" cy="540385"/>
            <a:chOff x="0" y="-11444"/>
            <a:chExt cx="4466846" cy="541186"/>
          </a:xfrm>
        </p:grpSpPr>
        <p:sp>
          <p:nvSpPr>
            <p:cNvPr id="6" name="圆角矩形 31"/>
            <p:cNvSpPr/>
            <p:nvPr/>
          </p:nvSpPr>
          <p:spPr>
            <a:xfrm>
              <a:off x="0" y="3"/>
              <a:ext cx="4416637" cy="529739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7" name="文本框 19"/>
            <p:cNvSpPr/>
            <p:nvPr/>
          </p:nvSpPr>
          <p:spPr>
            <a:xfrm>
              <a:off x="81922" y="-11444"/>
              <a:ext cx="4384924" cy="5227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考点四   分式方程的应用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99"/>
          <p:cNvSpPr txBox="1"/>
          <p:nvPr/>
        </p:nvSpPr>
        <p:spPr>
          <a:xfrm>
            <a:off x="179070" y="877570"/>
            <a:ext cx="8719820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50000"/>
              </a:lnSpc>
            </a:pPr>
            <a:r>
              <a:rPr lang="zh-CN" altLang="en-US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例</a:t>
            </a:r>
            <a:r>
              <a:rPr lang="en-US" altLang="zh-CN" sz="2800" dirty="0">
                <a:solidFill>
                  <a:srgbClr val="269999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6  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从广州到某市，可乘坐普通列车或高铁，已知高铁的行驶路程是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400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千米，普通列车的行驶路程是高铁的行驶路程的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 1.3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倍．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求普通列车的行驶路程；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文本框 4"/>
          <p:cNvSpPr txBox="1"/>
          <p:nvPr/>
        </p:nvSpPr>
        <p:spPr>
          <a:xfrm>
            <a:off x="466090" y="3477895"/>
            <a:ext cx="7435850" cy="1210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解：根据题意得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400×1.3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520 (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千米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)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．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答：普通列车的行驶路程是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520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千米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charRg st="27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charRg st="27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2"/>
          <p:cNvSpPr txBox="1"/>
          <p:nvPr/>
        </p:nvSpPr>
        <p:spPr>
          <a:xfrm>
            <a:off x="347345" y="397510"/>
            <a:ext cx="8700135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4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(2)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若高铁的平均速度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千米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时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是普通列车平均速度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(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千米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/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时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)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的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2.5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倍，且乘坐高铁所需时间比乘坐普通列车所需时间缩短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 3 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  <a:sym typeface="宋体" panose="02010600030101010101" pitchFamily="2" charset="-122"/>
              </a:rPr>
              <a:t>小时，求高铁的平均速度．</a:t>
            </a:r>
            <a:endParaRPr lang="zh-CN" altLang="en-US" sz="2800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606425" y="2208213"/>
            <a:ext cx="7775575" cy="189928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266700">
              <a:lnSpc>
                <a:spcPct val="140000"/>
              </a:lnSpc>
            </a:pP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解析：设普通列车的平均速度是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千米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/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时，根据高铁所需时间比乘坐普通列车所需时间缩短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3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小时，列出分式方程，然后求解即可．</a:t>
            </a:r>
            <a:endParaRPr lang="zh-CN" altLang="en-US" sz="2800" dirty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2" name="文本框 99"/>
          <p:cNvSpPr txBox="1"/>
          <p:nvPr/>
        </p:nvSpPr>
        <p:spPr>
          <a:xfrm>
            <a:off x="544195" y="227965"/>
            <a:ext cx="8194675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解：设普通列车的平均速度是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千米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时，则高铁的平均速度是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2.5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千米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时，根据题意得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558800" y="2413635"/>
            <a:ext cx="7872095" cy="2030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             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120.  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检验：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en-US" altLang="zh-CN" sz="2800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120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是原方程的根，且符合题意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2.5×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120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＝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300.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4" name="文本框 2"/>
          <p:cNvSpPr txBox="1"/>
          <p:nvPr/>
        </p:nvSpPr>
        <p:spPr>
          <a:xfrm>
            <a:off x="558800" y="4429760"/>
            <a:ext cx="570484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答：高铁的平均速度是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300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千米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时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88310" y="1582420"/>
            <a:ext cx="2475230" cy="902970"/>
            <a:chOff x="4706" y="2288"/>
            <a:chExt cx="3898" cy="1422"/>
          </a:xfrm>
        </p:grpSpPr>
        <p:pic>
          <p:nvPicPr>
            <p:cNvPr id="5" name="图片 3"/>
            <p:cNvPicPr>
              <a:picLocks noChangeAspect="1"/>
            </p:cNvPicPr>
            <p:nvPr/>
          </p:nvPicPr>
          <p:blipFill>
            <a:blip r:embed="rId1"/>
            <a:srcRect r="4078"/>
            <a:stretch>
              <a:fillRect/>
            </a:stretch>
          </p:blipFill>
          <p:spPr>
            <a:xfrm>
              <a:off x="4706" y="2288"/>
              <a:ext cx="3622" cy="142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" name="文本框 5"/>
            <p:cNvSpPr txBox="1"/>
            <p:nvPr/>
          </p:nvSpPr>
          <p:spPr>
            <a:xfrm>
              <a:off x="7756" y="2352"/>
              <a:ext cx="848" cy="1161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p>
              <a:pPr indent="266700">
                <a:lnSpc>
                  <a:spcPct val="15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.</a:t>
              </a:r>
              <a:endPara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endParaRPr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1"/>
          <p:cNvGrpSpPr/>
          <p:nvPr/>
        </p:nvGrpSpPr>
        <p:grpSpPr>
          <a:xfrm>
            <a:off x="323197" y="339413"/>
            <a:ext cx="8483315" cy="4459289"/>
            <a:chOff x="-669" y="-114"/>
            <a:chExt cx="13359" cy="7023"/>
          </a:xfrm>
        </p:grpSpPr>
        <p:sp>
          <p:nvSpPr>
            <p:cNvPr id="9" name="文本框 1"/>
            <p:cNvSpPr txBox="1"/>
            <p:nvPr/>
          </p:nvSpPr>
          <p:spPr>
            <a:xfrm>
              <a:off x="-669" y="-114"/>
              <a:ext cx="13359" cy="39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40000"/>
                </a:lnSpc>
              </a:pP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                  7.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某施工队挖掘一条长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90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米的隧道，开工后每天比原计划多挖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1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米，结果提前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3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天完成任务，原计划每天挖多少米？若设原计划每天挖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en-US" altLang="zh-CN" sz="2800" i="1" dirty="0">
                  <a:latin typeface="Times New Roman" panose="02020603050405020304" pitchFamily="18" charset="0"/>
                  <a:ea typeface="黑体" panose="02010609060101010101" pitchFamily="2" charset="-122"/>
                </a:rPr>
                <a:t>x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米，则依题意列出正确的方程为（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     ）</a:t>
              </a:r>
              <a:endParaRPr lang="zh-CN" altLang="en-US" sz="2800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0" name="对象 9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130" y="3964"/>
            <a:ext cx="3107" cy="141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1" imgW="864235" imgH="394335" progId="Equation.3">
                    <p:embed/>
                  </p:oleObj>
                </mc:Choice>
                <mc:Fallback>
                  <p:oleObj name="" r:id="rId1" imgW="864235" imgH="394335" progId="Equation.3">
                    <p:embed/>
                    <p:pic>
                      <p:nvPicPr>
                        <p:cNvPr id="0" name="图片 3108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30" y="3964"/>
                          <a:ext cx="3107" cy="141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7483" y="3967"/>
            <a:ext cx="3072" cy="14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3" imgW="864870" imgH="394335" progId="Equation.3">
                    <p:embed/>
                  </p:oleObj>
                </mc:Choice>
                <mc:Fallback>
                  <p:oleObj name="" r:id="rId3" imgW="864870" imgH="394335" progId="Equation.3">
                    <p:embed/>
                    <p:pic>
                      <p:nvPicPr>
                        <p:cNvPr id="0" name="图片 310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483" y="3967"/>
                          <a:ext cx="3072" cy="1402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165" y="5542"/>
            <a:ext cx="2912" cy="1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1" name="" r:id="rId5" imgW="864870" imgH="394335" progId="Equation.3">
                    <p:embed/>
                  </p:oleObj>
                </mc:Choice>
                <mc:Fallback>
                  <p:oleObj name="" r:id="rId5" imgW="864870" imgH="394335" progId="Equation.3">
                    <p:embed/>
                    <p:pic>
                      <p:nvPicPr>
                        <p:cNvPr id="0" name="图片 3110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165" y="5542"/>
                          <a:ext cx="2912" cy="132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7586" y="5561"/>
            <a:ext cx="2958" cy="13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3" name="" r:id="rId7" imgW="864870" imgH="394335" progId="Equation.3">
                    <p:embed/>
                  </p:oleObj>
                </mc:Choice>
                <mc:Fallback>
                  <p:oleObj name="" r:id="rId7" imgW="864870" imgH="394335" progId="Equation.3">
                    <p:embed/>
                    <p:pic>
                      <p:nvPicPr>
                        <p:cNvPr id="0" name="图片 311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7586" y="5561"/>
                          <a:ext cx="2958" cy="13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6" name="文本框 8198"/>
            <p:cNvSpPr txBox="1"/>
            <p:nvPr/>
          </p:nvSpPr>
          <p:spPr>
            <a:xfrm>
              <a:off x="336" y="4306"/>
              <a:ext cx="567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A.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7" name="文本框 8199"/>
            <p:cNvSpPr txBox="1"/>
            <p:nvPr/>
          </p:nvSpPr>
          <p:spPr>
            <a:xfrm>
              <a:off x="6802" y="4306"/>
              <a:ext cx="907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B.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" name="文本框 8200"/>
            <p:cNvSpPr txBox="1"/>
            <p:nvPr/>
          </p:nvSpPr>
          <p:spPr>
            <a:xfrm>
              <a:off x="336" y="5894"/>
              <a:ext cx="103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C.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9" name="文本框 8201"/>
            <p:cNvSpPr txBox="1"/>
            <p:nvPr/>
          </p:nvSpPr>
          <p:spPr>
            <a:xfrm>
              <a:off x="6801" y="5895"/>
              <a:ext cx="1022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D.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20" name="文本框 11275"/>
          <p:cNvSpPr txBox="1"/>
          <p:nvPr/>
        </p:nvSpPr>
        <p:spPr>
          <a:xfrm>
            <a:off x="4427855" y="2250440"/>
            <a:ext cx="4394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C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3" name="组合 77832"/>
          <p:cNvGrpSpPr/>
          <p:nvPr/>
        </p:nvGrpSpPr>
        <p:grpSpPr>
          <a:xfrm>
            <a:off x="160020" y="469582"/>
            <a:ext cx="1878013" cy="584201"/>
            <a:chOff x="0" y="-5"/>
            <a:chExt cx="1183" cy="368"/>
          </a:xfrm>
        </p:grpSpPr>
        <p:grpSp>
          <p:nvGrpSpPr>
            <p:cNvPr id="4" name="组合 35"/>
            <p:cNvGrpSpPr/>
            <p:nvPr/>
          </p:nvGrpSpPr>
          <p:grpSpPr>
            <a:xfrm>
              <a:off x="0" y="0"/>
              <a:ext cx="1183" cy="363"/>
              <a:chOff x="0" y="0"/>
              <a:chExt cx="648072" cy="648072"/>
            </a:xfrm>
          </p:grpSpPr>
          <p:sp>
            <p:nvSpPr>
              <p:cNvPr id="5" name="椭圆 56"/>
              <p:cNvSpPr/>
              <p:nvPr/>
            </p:nvSpPr>
            <p:spPr>
              <a:xfrm>
                <a:off x="0" y="0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6" name="椭圆 57"/>
              <p:cNvSpPr/>
              <p:nvPr/>
            </p:nvSpPr>
            <p:spPr>
              <a:xfrm>
                <a:off x="72008" y="0"/>
                <a:ext cx="504056" cy="504056"/>
              </a:xfrm>
              <a:prstGeom prst="ellipse">
                <a:avLst/>
              </a:prstGeom>
              <a:solidFill>
                <a:srgbClr val="0070C0">
                  <a:alpha val="62999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7" name="TextBox 55"/>
            <p:cNvSpPr txBox="1"/>
            <p:nvPr/>
          </p:nvSpPr>
          <p:spPr>
            <a:xfrm>
              <a:off x="158" y="-5"/>
              <a:ext cx="898" cy="2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400" b="1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Box 4"/>
          <p:cNvSpPr txBox="1"/>
          <p:nvPr/>
        </p:nvSpPr>
        <p:spPr>
          <a:xfrm>
            <a:off x="250825" y="189865"/>
            <a:ext cx="8698865" cy="21583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2" charset="-122"/>
              </a:rPr>
              <a:t>8.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某商店第一次用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600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元购进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2B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铅笔若干支，第二次又用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600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元购进该款铅笔，但这次每支的进价是第一次进价的  倍，购进数量比第一次少了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</a:rPr>
              <a:t>30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支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求第一次每支铅笔的进价是多少元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4" name="对象 3"/>
          <p:cNvGraphicFramePr/>
          <p:nvPr/>
        </p:nvGraphicFramePr>
        <p:xfrm>
          <a:off x="1775460" y="1143000"/>
          <a:ext cx="386080" cy="7880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4" name="" r:id="rId1" imgW="152400" imgH="394335" progId="Equation.DSMT4">
                  <p:embed/>
                </p:oleObj>
              </mc:Choice>
              <mc:Fallback>
                <p:oleObj name="" r:id="rId1" imgW="152400" imgH="394335" progId="Equation.DSMT4">
                  <p:embed/>
                  <p:pic>
                    <p:nvPicPr>
                      <p:cNvPr id="0" name="图片 311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75460" y="1143000"/>
                        <a:ext cx="386080" cy="7880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7"/>
          <p:cNvSpPr txBox="1"/>
          <p:nvPr/>
        </p:nvSpPr>
        <p:spPr>
          <a:xfrm>
            <a:off x="260033" y="2232978"/>
            <a:ext cx="8006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解：设第一次每支铅笔进价为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元，根据题意，得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6" name="对象 5"/>
          <p:cNvGraphicFramePr/>
          <p:nvPr/>
        </p:nvGraphicFramePr>
        <p:xfrm>
          <a:off x="2178685" y="2619375"/>
          <a:ext cx="2552065" cy="1435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2" name="" r:id="rId3" imgW="1016000" imgH="584200" progId="Equation.DSMT4">
                  <p:embed/>
                </p:oleObj>
              </mc:Choice>
              <mc:Fallback>
                <p:oleObj name="" r:id="rId3" imgW="1016000" imgH="584200" progId="Equation.DSMT4">
                  <p:embed/>
                  <p:pic>
                    <p:nvPicPr>
                      <p:cNvPr id="0" name="图片 31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78685" y="2619375"/>
                        <a:ext cx="2552065" cy="14351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9"/>
          <p:cNvSpPr txBox="1"/>
          <p:nvPr/>
        </p:nvSpPr>
        <p:spPr>
          <a:xfrm>
            <a:off x="5075873" y="2843530"/>
            <a:ext cx="189674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解得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4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en-US" altLang="zh-CN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TextBox 10"/>
          <p:cNvSpPr txBox="1"/>
          <p:nvPr/>
        </p:nvSpPr>
        <p:spPr>
          <a:xfrm>
            <a:off x="906145" y="3963035"/>
            <a:ext cx="677418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检验：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i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4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是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原方程的根，且符合题意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11"/>
          <p:cNvSpPr txBox="1"/>
          <p:nvPr/>
        </p:nvSpPr>
        <p:spPr>
          <a:xfrm>
            <a:off x="905828" y="4395470"/>
            <a:ext cx="5694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答：第一次每支铅笔的进价为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4 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元</a:t>
            </a:r>
            <a:r>
              <a:rPr lang="en-US" altLang="zh-CN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67335" y="370840"/>
            <a:ext cx="263906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5.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分式的约分：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9" name="矩形 112"/>
          <p:cNvSpPr/>
          <p:nvPr/>
        </p:nvSpPr>
        <p:spPr>
          <a:xfrm>
            <a:off x="333058" y="858653"/>
            <a:ext cx="1979612" cy="504825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约分的定义</a:t>
            </a:r>
            <a:endParaRPr lang="zh-CN" altLang="en-US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38" name="Rectangle 17"/>
          <p:cNvSpPr/>
          <p:nvPr/>
        </p:nvSpPr>
        <p:spPr>
          <a:xfrm>
            <a:off x="332740" y="1198245"/>
            <a:ext cx="8456930" cy="12966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eaLnBrk="0" hangingPunct="0">
              <a:lnSpc>
                <a:spcPct val="14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根据分式的基本性质，把一个分式的分子与分母的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公因式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约去，叫做分式的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约分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．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112"/>
          <p:cNvSpPr/>
          <p:nvPr/>
        </p:nvSpPr>
        <p:spPr>
          <a:xfrm>
            <a:off x="348615" y="2505525"/>
            <a:ext cx="2676525" cy="504825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最简分式的定义</a:t>
            </a:r>
            <a:endParaRPr lang="zh-CN" altLang="en-US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61720" y="3104965"/>
            <a:ext cx="74726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分子与分母没有公因式的分式，叫做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最简分式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0720" y="3682180"/>
            <a:ext cx="7735888" cy="1124585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注意：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分式的约分，一般要约去分子和分母所有的公因式，使所得的结果成为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最简分式或整式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 bldLvl="0" animBg="1"/>
      <p:bldP spid="14338" grpId="0"/>
      <p:bldP spid="3" grpId="0" bldLvl="0" animBg="1"/>
      <p:bldP spid="5" grpId="0"/>
      <p:bldP spid="1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8" name="组合 11"/>
          <p:cNvGrpSpPr/>
          <p:nvPr/>
        </p:nvGrpSpPr>
        <p:grpSpPr>
          <a:xfrm>
            <a:off x="277177" y="376226"/>
            <a:ext cx="5573713" cy="548336"/>
            <a:chOff x="27091" y="-10187"/>
            <a:chExt cx="5945071" cy="549154"/>
          </a:xfrm>
        </p:grpSpPr>
        <p:sp>
          <p:nvSpPr>
            <p:cNvPr id="9" name="圆角矩形 31"/>
            <p:cNvSpPr/>
            <p:nvPr/>
          </p:nvSpPr>
          <p:spPr>
            <a:xfrm>
              <a:off x="27091" y="0"/>
              <a:ext cx="5945071" cy="529451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/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文本框 19"/>
            <p:cNvSpPr/>
            <p:nvPr/>
          </p:nvSpPr>
          <p:spPr>
            <a:xfrm>
              <a:off x="59600" y="-10187"/>
              <a:ext cx="5850254" cy="5491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考点五   本章数学思想和解题方法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TextBox 4"/>
          <p:cNvSpPr txBox="1"/>
          <p:nvPr/>
        </p:nvSpPr>
        <p:spPr>
          <a:xfrm>
            <a:off x="323850" y="837883"/>
            <a:ext cx="1600200" cy="517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主元法</a:t>
            </a:r>
            <a:endParaRPr lang="zh-CN" altLang="en-US" sz="2800" dirty="0">
              <a:solidFill>
                <a:srgbClr val="228B8B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12" name="组合 15"/>
          <p:cNvGrpSpPr/>
          <p:nvPr/>
        </p:nvGrpSpPr>
        <p:grpSpPr>
          <a:xfrm>
            <a:off x="394970" y="1123950"/>
            <a:ext cx="6134735" cy="883285"/>
            <a:chOff x="0" y="635"/>
            <a:chExt cx="6134735" cy="883274"/>
          </a:xfrm>
        </p:grpSpPr>
        <p:sp>
          <p:nvSpPr>
            <p:cNvPr id="13" name="TextBox 43"/>
            <p:cNvSpPr txBox="1"/>
            <p:nvPr/>
          </p:nvSpPr>
          <p:spPr>
            <a:xfrm>
              <a:off x="0" y="26035"/>
              <a:ext cx="6134735" cy="73722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269999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例</a:t>
              </a:r>
              <a:r>
                <a:rPr lang="en-US" altLang="zh-CN" sz="2800" dirty="0">
                  <a:solidFill>
                    <a:srgbClr val="269999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7  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已知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  </a:t>
              </a:r>
              <a:r>
                <a:rPr lang="zh-CN" altLang="en-US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       ，求      的值</a:t>
              </a:r>
              <a:r>
                <a:rPr lang="en-US" altLang="zh-CN" sz="2800" dirty="0"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endPara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14" name="对象 13"/>
            <p:cNvGraphicFramePr/>
            <p:nvPr/>
          </p:nvGraphicFramePr>
          <p:xfrm>
            <a:off x="1621155" y="40639"/>
            <a:ext cx="1639570" cy="8356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8" name="" r:id="rId1" imgW="749935" imgH="394335" progId="Equation.DSMT4">
                    <p:embed/>
                  </p:oleObj>
                </mc:Choice>
                <mc:Fallback>
                  <p:oleObj name="" r:id="rId1" imgW="749935" imgH="394335" progId="Equation.DSMT4">
                    <p:embed/>
                    <p:pic>
                      <p:nvPicPr>
                        <p:cNvPr id="0" name="图片 3117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621155" y="40639"/>
                          <a:ext cx="1639570" cy="83565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/>
            <p:cNvGraphicFramePr/>
            <p:nvPr/>
          </p:nvGraphicFramePr>
          <p:xfrm>
            <a:off x="3932555" y="635"/>
            <a:ext cx="1068070" cy="883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" name="" r:id="rId3" imgW="495300" imgH="419100" progId="Equation.DSMT4">
                    <p:embed/>
                  </p:oleObj>
                </mc:Choice>
                <mc:Fallback>
                  <p:oleObj name="" r:id="rId3" imgW="495300" imgH="419100" progId="Equation.DSMT4">
                    <p:embed/>
                    <p:pic>
                      <p:nvPicPr>
                        <p:cNvPr id="0" name="图片 3116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3932555" y="635"/>
                          <a:ext cx="1068070" cy="88327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188913" y="1772920"/>
            <a:ext cx="8580120" cy="1426210"/>
            <a:chOff x="0" y="71749"/>
            <a:chExt cx="8580120" cy="1426096"/>
          </a:xfrm>
        </p:grpSpPr>
        <p:sp>
          <p:nvSpPr>
            <p:cNvPr id="18" name="TextBox 43"/>
            <p:cNvSpPr txBox="1"/>
            <p:nvPr/>
          </p:nvSpPr>
          <p:spPr>
            <a:xfrm>
              <a:off x="0" y="71749"/>
              <a:ext cx="8580120" cy="129656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40000"/>
                </a:lnSpc>
              </a:pPr>
              <a:r>
                <a:rPr lang="en-US" altLang="zh-CN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【</a:t>
              </a:r>
              <a:r>
                <a:rPr lang="zh-CN" altLang="en-US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解析</a:t>
              </a:r>
              <a:r>
                <a:rPr lang="en-US" altLang="zh-CN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】</a:t>
              </a:r>
              <a:r>
                <a:rPr lang="zh-CN" altLang="en-US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将条件等式</a:t>
              </a:r>
              <a:r>
                <a:rPr lang="zh-CN" altLang="en-US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变形为用</a:t>
              </a:r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b </a:t>
              </a:r>
              <a:r>
                <a:rPr lang="zh-CN" altLang="en-US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来表示</a:t>
              </a:r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  <a:sym typeface="+mn-ea"/>
                </a:rPr>
                <a:t> </a:t>
              </a:r>
              <a:r>
                <a:rPr lang="en-US" altLang="zh-CN" sz="2800" b="1" i="1" dirty="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 </a:t>
              </a:r>
              <a:r>
                <a:rPr lang="zh-CN" altLang="en-US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的形式，可得     ，再代入所求分式中约分即可求值</a:t>
              </a:r>
              <a:r>
                <a:rPr lang="en-US" altLang="zh-CN" sz="2800" dirty="0">
                  <a:solidFill>
                    <a:srgbClr val="0000FF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endParaRPr lang="en-US" altLang="zh-CN" sz="28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19" name="对象 18"/>
            <p:cNvGraphicFramePr/>
            <p:nvPr/>
          </p:nvGraphicFramePr>
          <p:xfrm>
            <a:off x="420370" y="675586"/>
            <a:ext cx="959485" cy="8222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9" name="" r:id="rId5" imgW="469900" imgH="393700" progId="Equation.DSMT4">
                    <p:embed/>
                  </p:oleObj>
                </mc:Choice>
                <mc:Fallback>
                  <p:oleObj name="" r:id="rId5" imgW="469900" imgH="393700" progId="Equation.DSMT4">
                    <p:embed/>
                    <p:pic>
                      <p:nvPicPr>
                        <p:cNvPr id="0" name="图片 3118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20370" y="675586"/>
                          <a:ext cx="959485" cy="822259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0" name="组合 17"/>
          <p:cNvGrpSpPr/>
          <p:nvPr/>
        </p:nvGrpSpPr>
        <p:grpSpPr>
          <a:xfrm>
            <a:off x="443230" y="3022600"/>
            <a:ext cx="3778885" cy="1779270"/>
            <a:chOff x="0" y="15931"/>
            <a:chExt cx="3747676" cy="1859973"/>
          </a:xfrm>
        </p:grpSpPr>
        <p:sp>
          <p:nvSpPr>
            <p:cNvPr id="21" name="TextBox 45"/>
            <p:cNvSpPr txBox="1"/>
            <p:nvPr/>
          </p:nvSpPr>
          <p:spPr>
            <a:xfrm>
              <a:off x="0" y="15931"/>
              <a:ext cx="3747676" cy="17617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解：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∵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        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，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  <a:p>
              <a:pPr>
                <a:lnSpc>
                  <a:spcPct val="220000"/>
                </a:lnSpc>
              </a:pP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   ∴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     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.</a:t>
              </a:r>
              <a:endPara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22" name="对象 21"/>
            <p:cNvGraphicFramePr/>
            <p:nvPr/>
          </p:nvGraphicFramePr>
          <p:xfrm>
            <a:off x="1149304" y="48457"/>
            <a:ext cx="1687745" cy="8934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1" name="" r:id="rId7" imgW="749300" imgH="393700" progId="Equation.DSMT4">
                    <p:embed/>
                  </p:oleObj>
                </mc:Choice>
                <mc:Fallback>
                  <p:oleObj name="" r:id="rId7" imgW="749300" imgH="393700" progId="Equation.DSMT4">
                    <p:embed/>
                    <p:pic>
                      <p:nvPicPr>
                        <p:cNvPr id="0" name="图片 3120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149304" y="48457"/>
                          <a:ext cx="1687745" cy="89347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对象 22"/>
            <p:cNvGraphicFramePr/>
            <p:nvPr/>
          </p:nvGraphicFramePr>
          <p:xfrm>
            <a:off x="1179533" y="958530"/>
            <a:ext cx="1233691" cy="9173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3" name="" r:id="rId9" imgW="471170" imgH="394335" progId="Equation.DSMT4">
                    <p:embed/>
                  </p:oleObj>
                </mc:Choice>
                <mc:Fallback>
                  <p:oleObj name="" r:id="rId9" imgW="471170" imgH="394335" progId="Equation.DSMT4">
                    <p:embed/>
                    <p:pic>
                      <p:nvPicPr>
                        <p:cNvPr id="0" name="图片 3122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179533" y="958530"/>
                          <a:ext cx="1233691" cy="917374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4" name="组合 18"/>
          <p:cNvGrpSpPr/>
          <p:nvPr/>
        </p:nvGrpSpPr>
        <p:grpSpPr>
          <a:xfrm>
            <a:off x="3856357" y="2991166"/>
            <a:ext cx="4704716" cy="1969135"/>
            <a:chOff x="-1135140" y="-422626"/>
            <a:chExt cx="4961811" cy="2234543"/>
          </a:xfrm>
        </p:grpSpPr>
        <p:sp>
          <p:nvSpPr>
            <p:cNvPr id="25" name="TextBox 13"/>
            <p:cNvSpPr txBox="1"/>
            <p:nvPr/>
          </p:nvSpPr>
          <p:spPr>
            <a:xfrm>
              <a:off x="-1135140" y="469823"/>
              <a:ext cx="957002" cy="5923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+mn-ea"/>
                </a:rPr>
                <a:t>∴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  <a:cs typeface="黑体" panose="02010609060101010101" pitchFamily="2" charset="-122"/>
                </a:rPr>
                <a:t> </a:t>
              </a:r>
              <a:endPara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黑体" panose="02010609060101010101" pitchFamily="2" charset="-122"/>
              </a:endParaRPr>
            </a:p>
          </p:txBody>
        </p:sp>
        <p:graphicFrame>
          <p:nvGraphicFramePr>
            <p:cNvPr id="26" name="对象 25"/>
            <p:cNvGraphicFramePr/>
            <p:nvPr/>
          </p:nvGraphicFramePr>
          <p:xfrm>
            <a:off x="-608755" y="-422626"/>
            <a:ext cx="4435426" cy="22345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2" name="" r:id="rId11" imgW="1790700" imgH="889000" progId="Equation.DSMT4">
                    <p:embed/>
                  </p:oleObj>
                </mc:Choice>
                <mc:Fallback>
                  <p:oleObj name="" r:id="rId11" imgW="1790700" imgH="889000" progId="Equation.DSMT4">
                    <p:embed/>
                    <p:pic>
                      <p:nvPicPr>
                        <p:cNvPr id="0" name="图片 3121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-608755" y="-422626"/>
                          <a:ext cx="4435426" cy="223454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1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Box 43"/>
          <p:cNvSpPr txBox="1"/>
          <p:nvPr/>
        </p:nvSpPr>
        <p:spPr>
          <a:xfrm>
            <a:off x="314960" y="1135380"/>
            <a:ext cx="8479155" cy="2934335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bevel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已知字母之间的关系式求分式的值时，可以先用含某一个字母的式子来表示另一个字母，然后把这个关系式代入到分式中求值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这种方法就是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主元法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.</a:t>
            </a:r>
            <a:endParaRPr lang="en-US" altLang="zh-CN" sz="2800" dirty="0"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此方法是在众多未知元之中选取某一元为主元，其余视为辅元，并将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辅元用含有主元的式子表示，从而达到减元的目的，最终实现化繁为简，化难为易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4" name="组合 17"/>
          <p:cNvGrpSpPr/>
          <p:nvPr/>
        </p:nvGrpSpPr>
        <p:grpSpPr>
          <a:xfrm>
            <a:off x="253365" y="428097"/>
            <a:ext cx="1683385" cy="521970"/>
            <a:chOff x="0" y="-46895"/>
            <a:chExt cx="4104456" cy="536638"/>
          </a:xfrm>
        </p:grpSpPr>
        <p:sp>
          <p:nvSpPr>
            <p:cNvPr id="5" name="圆角矩形 31"/>
            <p:cNvSpPr/>
            <p:nvPr/>
          </p:nvSpPr>
          <p:spPr>
            <a:xfrm>
              <a:off x="0" y="0"/>
              <a:ext cx="4104456" cy="469395"/>
            </a:xfrm>
            <a:prstGeom prst="roundRect">
              <a:avLst>
                <a:gd name="adj" fmla="val 16667"/>
              </a:avLst>
            </a:prstGeom>
            <a:solidFill>
              <a:srgbClr val="FFFFD9"/>
            </a:solidFill>
            <a:ln w="25400" cap="flat" cmpd="sng">
              <a:solidFill>
                <a:srgbClr val="0099FF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 anchor="t" anchorCtr="0"/>
            <a:p>
              <a:pPr algn="ctr" eaLnBrk="0" hangingPunct="0">
                <a:lnSpc>
                  <a:spcPct val="80000"/>
                </a:lnSpc>
              </a:pPr>
              <a:endParaRPr lang="zh-CN" altLang="en-US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6" name="文本框 19"/>
            <p:cNvSpPr/>
            <p:nvPr/>
          </p:nvSpPr>
          <p:spPr>
            <a:xfrm>
              <a:off x="38957" y="-46895"/>
              <a:ext cx="4031437" cy="5366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lnSpc>
                  <a:spcPct val="100000"/>
                </a:lnSpc>
              </a:pPr>
              <a:r>
                <a:rPr lang="zh-CN" altLang="en-US" sz="2800" b="1" dirty="0"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归纳总结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grpSp>
        <p:nvGrpSpPr>
          <p:cNvPr id="27" name="组合 26"/>
          <p:cNvGrpSpPr/>
          <p:nvPr/>
        </p:nvGrpSpPr>
        <p:grpSpPr>
          <a:xfrm>
            <a:off x="212090" y="1012825"/>
            <a:ext cx="5420360" cy="831215"/>
            <a:chOff x="673" y="1595"/>
            <a:chExt cx="8536" cy="1309"/>
          </a:xfrm>
        </p:grpSpPr>
        <p:sp>
          <p:nvSpPr>
            <p:cNvPr id="4" name="TextBox 45"/>
            <p:cNvSpPr txBox="1"/>
            <p:nvPr/>
          </p:nvSpPr>
          <p:spPr>
            <a:xfrm>
              <a:off x="673" y="1595"/>
              <a:ext cx="8536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解：由     ，得     </a:t>
              </a:r>
              <a:r>
                <a:rPr lang="en-US" altLang="zh-CN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.</a:t>
              </a: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aphicFrame>
          <p:nvGraphicFramePr>
            <p:cNvPr id="5" name="对象 4"/>
            <p:cNvGraphicFramePr/>
            <p:nvPr/>
          </p:nvGraphicFramePr>
          <p:xfrm>
            <a:off x="2551" y="1669"/>
            <a:ext cx="1314" cy="12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24" name="" r:id="rId1" imgW="407035" imgH="419735" progId="Equation.DSMT4">
                    <p:embed/>
                  </p:oleObj>
                </mc:Choice>
                <mc:Fallback>
                  <p:oleObj name="" r:id="rId1" imgW="407035" imgH="419735" progId="Equation.DSMT4">
                    <p:embed/>
                    <p:pic>
                      <p:nvPicPr>
                        <p:cNvPr id="0" name="图片 3123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2551" y="1669"/>
                          <a:ext cx="1314" cy="123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/>
            <p:cNvGraphicFramePr/>
            <p:nvPr/>
          </p:nvGraphicFramePr>
          <p:xfrm>
            <a:off x="5029" y="1724"/>
            <a:ext cx="1473" cy="11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3" imgW="483870" imgH="394970" progId="Equation.DSMT4">
                    <p:embed/>
                  </p:oleObj>
                </mc:Choice>
                <mc:Fallback>
                  <p:oleObj name="" r:id="rId3" imgW="483870" imgH="394970" progId="Equation.DSMT4">
                    <p:embed/>
                    <p:pic>
                      <p:nvPicPr>
                        <p:cNvPr id="0" name="图片 311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029" y="1724"/>
                          <a:ext cx="1473" cy="118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8" name="对象 7"/>
          <p:cNvGraphicFramePr/>
          <p:nvPr/>
        </p:nvGraphicFramePr>
        <p:xfrm>
          <a:off x="1017270" y="1744980"/>
          <a:ext cx="3696335" cy="10883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1600200" imgH="444500" progId="Equation.DSMT4">
                  <p:embed/>
                </p:oleObj>
              </mc:Choice>
              <mc:Fallback>
                <p:oleObj name="" r:id="rId5" imgW="1600200" imgH="444500" progId="Equation.DSMT4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17270" y="1744980"/>
                        <a:ext cx="3696335" cy="10883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6" name="组合 25"/>
          <p:cNvGrpSpPr/>
          <p:nvPr/>
        </p:nvGrpSpPr>
        <p:grpSpPr>
          <a:xfrm>
            <a:off x="728980" y="3723640"/>
            <a:ext cx="5327650" cy="1167130"/>
            <a:chOff x="572" y="5977"/>
            <a:chExt cx="8390" cy="1838"/>
          </a:xfrm>
        </p:grpSpPr>
        <p:sp>
          <p:nvSpPr>
            <p:cNvPr id="10" name="TextBox 45"/>
            <p:cNvSpPr txBox="1"/>
            <p:nvPr/>
          </p:nvSpPr>
          <p:spPr>
            <a:xfrm>
              <a:off x="572" y="6440"/>
              <a:ext cx="8390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把         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 </a:t>
              </a:r>
              <a:r>
                <a:rPr lang="zh-CN" alt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代入可得原式</a:t>
              </a:r>
              <a:r>
                <a:rPr lang="en-US" altLang="zh-CN" sz="2800" dirty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 =</a:t>
              </a:r>
              <a:endPara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1" name="对象 10"/>
            <p:cNvGraphicFramePr/>
            <p:nvPr/>
          </p:nvGraphicFramePr>
          <p:xfrm>
            <a:off x="1324" y="6460"/>
            <a:ext cx="1434" cy="127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7" imgW="483870" imgH="394970" progId="Equation.DSMT4">
                    <p:embed/>
                  </p:oleObj>
                </mc:Choice>
                <mc:Fallback>
                  <p:oleObj name="" r:id="rId7" imgW="483870" imgH="394970" progId="Equation.DSMT4">
                    <p:embed/>
                    <p:pic>
                      <p:nvPicPr>
                        <p:cNvPr id="0" name="图片 311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324" y="6460"/>
                          <a:ext cx="1434" cy="1270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对象 13"/>
            <p:cNvGraphicFramePr/>
            <p:nvPr/>
          </p:nvGraphicFramePr>
          <p:xfrm>
            <a:off x="6677" y="5977"/>
            <a:ext cx="2115" cy="18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9" imgW="572135" imgH="597535" progId="Equation.DSMT4">
                    <p:embed/>
                  </p:oleObj>
                </mc:Choice>
                <mc:Fallback>
                  <p:oleObj name="" r:id="rId9" imgW="572135" imgH="597535" progId="Equation.DSMT4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677" y="5977"/>
                          <a:ext cx="2115" cy="183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5" name="组合 12"/>
          <p:cNvGrpSpPr/>
          <p:nvPr/>
        </p:nvGrpSpPr>
        <p:grpSpPr>
          <a:xfrm>
            <a:off x="2027873" y="233045"/>
            <a:ext cx="6931660" cy="943610"/>
            <a:chOff x="0" y="-34246"/>
            <a:chExt cx="6930982" cy="942405"/>
          </a:xfrm>
        </p:grpSpPr>
        <p:sp>
          <p:nvSpPr>
            <p:cNvPr id="16" name="矩形 1"/>
            <p:cNvSpPr/>
            <p:nvPr/>
          </p:nvSpPr>
          <p:spPr>
            <a:xfrm>
              <a:off x="0" y="0"/>
              <a:ext cx="6930982" cy="73629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>
                <a:lnSpc>
                  <a:spcPct val="150000"/>
                </a:lnSpc>
              </a:pP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9.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已知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        ，求                               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     </a:t>
              </a:r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的值</a:t>
              </a:r>
              <a:r>
                <a:rPr lang="en-US" altLang="zh-CN" sz="2800" dirty="0">
                  <a:latin typeface="Times New Roman" panose="02020603050405020304" pitchFamily="18" charset="0"/>
                  <a:ea typeface="黑体" panose="02010609060101010101" pitchFamily="2" charset="-122"/>
                </a:rPr>
                <a:t>.</a:t>
              </a:r>
              <a:endParaRPr lang="zh-CN" altLang="en-US" sz="2800" b="1" dirty="0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graphicFrame>
          <p:nvGraphicFramePr>
            <p:cNvPr id="17" name="对象 16"/>
            <p:cNvGraphicFramePr/>
            <p:nvPr/>
          </p:nvGraphicFramePr>
          <p:xfrm>
            <a:off x="1175905" y="2537"/>
            <a:ext cx="862881" cy="8910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11" imgW="407035" imgH="419735" progId="Equation.DSMT4">
                    <p:embed/>
                  </p:oleObj>
                </mc:Choice>
                <mc:Fallback>
                  <p:oleObj name="" r:id="rId11" imgW="407035" imgH="419735" progId="Equation.DSMT4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1175905" y="2537"/>
                          <a:ext cx="862881" cy="89103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对象 17"/>
            <p:cNvGraphicFramePr/>
            <p:nvPr/>
          </p:nvGraphicFramePr>
          <p:xfrm>
            <a:off x="2781028" y="-34246"/>
            <a:ext cx="3169610" cy="9424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13" imgW="1599565" imgH="444500" progId="Equation.DSMT4">
                    <p:embed/>
                  </p:oleObj>
                </mc:Choice>
                <mc:Fallback>
                  <p:oleObj name="" r:id="rId13" imgW="1599565" imgH="444500" progId="Equation.DSMT4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781028" y="-34246"/>
                          <a:ext cx="3169610" cy="942405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9" name="云形标注 11"/>
          <p:cNvSpPr/>
          <p:nvPr/>
        </p:nvSpPr>
        <p:spPr>
          <a:xfrm>
            <a:off x="4502150" y="1149985"/>
            <a:ext cx="4626610" cy="1482090"/>
          </a:xfrm>
          <a:prstGeom prst="cloudCallout">
            <a:avLst>
              <a:gd name="adj1" fmla="val -53973"/>
              <a:gd name="adj2" fmla="val -5684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 anchorCtr="0"/>
          <a:p>
            <a:pPr defTabSz="914400">
              <a:lnSpc>
                <a:spcPct val="110000"/>
              </a:lnSpc>
            </a:pPr>
            <a:r>
              <a:rPr lang="zh-CN" altLang="en-US" sz="2800" dirty="0">
                <a:solidFill>
                  <a:srgbClr val="228B8B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本题还可设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 i="1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x 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2</a:t>
            </a:r>
            <a:r>
              <a:rPr lang="en-US" altLang="zh-CN" sz="2800" i="1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</a:t>
            </a:r>
            <a:r>
              <a:rPr lang="en-US" altLang="zh-CN" sz="2800" i="1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y 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= 3</a:t>
            </a:r>
            <a:r>
              <a:rPr lang="en-US" altLang="zh-CN" sz="2800" i="1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m</a:t>
            </a:r>
            <a:r>
              <a:rPr lang="en-US" altLang="zh-CN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</a:t>
            </a:r>
            <a:r>
              <a:rPr lang="zh-CN" altLang="en-US" sz="2800" dirty="0">
                <a:solidFill>
                  <a:srgbClr val="228B8B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求解</a:t>
            </a:r>
            <a:endParaRPr lang="zh-CN" altLang="en-US" sz="2800" dirty="0">
              <a:solidFill>
                <a:srgbClr val="228B8B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pSp>
        <p:nvGrpSpPr>
          <p:cNvPr id="20" name="组合 77832"/>
          <p:cNvGrpSpPr/>
          <p:nvPr/>
        </p:nvGrpSpPr>
        <p:grpSpPr>
          <a:xfrm>
            <a:off x="136843" y="411798"/>
            <a:ext cx="1878012" cy="576262"/>
            <a:chOff x="0" y="0"/>
            <a:chExt cx="1183" cy="363"/>
          </a:xfrm>
        </p:grpSpPr>
        <p:grpSp>
          <p:nvGrpSpPr>
            <p:cNvPr id="21" name="组合 35"/>
            <p:cNvGrpSpPr/>
            <p:nvPr/>
          </p:nvGrpSpPr>
          <p:grpSpPr>
            <a:xfrm>
              <a:off x="0" y="0"/>
              <a:ext cx="1183" cy="363"/>
              <a:chOff x="0" y="0"/>
              <a:chExt cx="648072" cy="648072"/>
            </a:xfrm>
          </p:grpSpPr>
          <p:sp>
            <p:nvSpPr>
              <p:cNvPr id="22" name="椭圆 56"/>
              <p:cNvSpPr/>
              <p:nvPr/>
            </p:nvSpPr>
            <p:spPr>
              <a:xfrm>
                <a:off x="0" y="0"/>
                <a:ext cx="648072" cy="648072"/>
              </a:xfrm>
              <a:prstGeom prst="ellipse">
                <a:avLst/>
              </a:prstGeom>
              <a:solidFill>
                <a:srgbClr val="000099"/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3" name="椭圆 57"/>
              <p:cNvSpPr/>
              <p:nvPr/>
            </p:nvSpPr>
            <p:spPr>
              <a:xfrm>
                <a:off x="72008" y="0"/>
                <a:ext cx="504056" cy="504056"/>
              </a:xfrm>
              <a:prstGeom prst="ellipse">
                <a:avLst/>
              </a:prstGeom>
              <a:solidFill>
                <a:srgbClr val="0070C0">
                  <a:alpha val="62999"/>
                </a:srgbClr>
              </a:solidFill>
              <a:ln w="9525">
                <a:noFill/>
              </a:ln>
            </p:spPr>
            <p:txBody>
              <a:bodyPr anchor="t" anchorCtr="0"/>
              <a:p>
                <a:endParaRPr lang="zh-CN" altLang="en-US" dirty="0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4" name="TextBox 55"/>
            <p:cNvSpPr txBox="1"/>
            <p:nvPr/>
          </p:nvSpPr>
          <p:spPr>
            <a:xfrm>
              <a:off x="88" y="23"/>
              <a:ext cx="1032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FFFF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针对训练</a:t>
              </a:r>
              <a:endParaRPr lang="zh-CN" altLang="en-US" sz="2800" b="1" dirty="0">
                <a:solidFill>
                  <a:srgbClr val="FFFF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25" name="对象 24"/>
          <p:cNvGraphicFramePr/>
          <p:nvPr/>
        </p:nvGraphicFramePr>
        <p:xfrm>
          <a:off x="825500" y="2860040"/>
          <a:ext cx="3721735" cy="1016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" name="" r:id="rId15" imgW="1663700" imgH="419100" progId="Equation.DSMT4">
                  <p:embed/>
                </p:oleObj>
              </mc:Choice>
              <mc:Fallback>
                <p:oleObj name="" r:id="rId15" imgW="1663700" imgH="419100" progId="Equation.DSMT4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825500" y="2860040"/>
                        <a:ext cx="3721735" cy="10166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" name="对象 28"/>
          <p:cNvGraphicFramePr/>
          <p:nvPr/>
        </p:nvGraphicFramePr>
        <p:xfrm>
          <a:off x="4561205" y="2893060"/>
          <a:ext cx="880110" cy="935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" name="" r:id="rId17" imgW="393700" imgH="419100" progId="Equation.DSMT4">
                  <p:embed/>
                </p:oleObj>
              </mc:Choice>
              <mc:Fallback>
                <p:oleObj name="" r:id="rId17" imgW="393700" imgH="419100" progId="Equation.DSMT4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4561205" y="2893060"/>
                        <a:ext cx="880110" cy="9359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" name="TextBox 32"/>
          <p:cNvSpPr txBox="1"/>
          <p:nvPr/>
        </p:nvSpPr>
        <p:spPr>
          <a:xfrm>
            <a:off x="58420" y="2131060"/>
            <a:ext cx="1193165" cy="521970"/>
          </a:xfrm>
          <a:prstGeom prst="rect">
            <a:avLst/>
          </a:prstGeom>
          <a:noFill/>
          <a:ln w="25400" cap="flat" cmpd="sng">
            <a:solidFill>
              <a:srgbClr val="FFC000">
                <a:alpha val="37999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左大括号 11"/>
          <p:cNvSpPr/>
          <p:nvPr/>
        </p:nvSpPr>
        <p:spPr>
          <a:xfrm>
            <a:off x="1284605" y="771525"/>
            <a:ext cx="285750" cy="3221355"/>
          </a:xfrm>
          <a:prstGeom prst="leftBrace">
            <a:avLst>
              <a:gd name="adj1" fmla="val 8328"/>
              <a:gd name="adj2" fmla="val 50000"/>
            </a:avLst>
          </a:prstGeom>
          <a:noFill/>
          <a:ln w="25400" cap="flat" cmpd="sng">
            <a:solidFill>
              <a:srgbClr val="595959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TextBox 12"/>
          <p:cNvSpPr txBox="1"/>
          <p:nvPr/>
        </p:nvSpPr>
        <p:spPr>
          <a:xfrm>
            <a:off x="1669415" y="550545"/>
            <a:ext cx="1487170" cy="521970"/>
          </a:xfrm>
          <a:prstGeom prst="rect">
            <a:avLst/>
          </a:prstGeom>
          <a:noFill/>
          <a:ln w="25400" cap="flat" cmpd="sng">
            <a:solidFill>
              <a:srgbClr val="FFC000">
                <a:alpha val="37999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14"/>
          <p:cNvSpPr txBox="1"/>
          <p:nvPr/>
        </p:nvSpPr>
        <p:spPr>
          <a:xfrm>
            <a:off x="3590290" y="325755"/>
            <a:ext cx="4822190" cy="521970"/>
          </a:xfrm>
          <a:prstGeom prst="rect">
            <a:avLst/>
          </a:prstGeom>
          <a:noFill/>
          <a:ln w="25400" cap="flat" cmpd="sng">
            <a:solidFill>
              <a:srgbClr val="404040">
                <a:alpha val="37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分式的定义及有意义的条件等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TextBox 17"/>
          <p:cNvSpPr txBox="1"/>
          <p:nvPr/>
        </p:nvSpPr>
        <p:spPr>
          <a:xfrm>
            <a:off x="1676400" y="1992630"/>
            <a:ext cx="1631315" cy="521970"/>
          </a:xfrm>
          <a:prstGeom prst="rect">
            <a:avLst/>
          </a:prstGeom>
          <a:noFill/>
          <a:ln w="25400" cap="flat" cmpd="sng">
            <a:solidFill>
              <a:srgbClr val="FFC000">
                <a:alpha val="37999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分式方程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22"/>
          <p:cNvSpPr txBox="1"/>
          <p:nvPr/>
        </p:nvSpPr>
        <p:spPr>
          <a:xfrm>
            <a:off x="1671320" y="3416300"/>
            <a:ext cx="1636395" cy="953135"/>
          </a:xfrm>
          <a:prstGeom prst="rect">
            <a:avLst/>
          </a:prstGeom>
          <a:noFill/>
          <a:ln w="25400" cap="flat" cmpd="sng">
            <a:solidFill>
              <a:srgbClr val="FFC000">
                <a:alpha val="37999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algn="dist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分式方程的应用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左大括号 24"/>
          <p:cNvSpPr/>
          <p:nvPr/>
        </p:nvSpPr>
        <p:spPr>
          <a:xfrm>
            <a:off x="3374073" y="3155315"/>
            <a:ext cx="215900" cy="1439863"/>
          </a:xfrm>
          <a:prstGeom prst="leftBrace">
            <a:avLst>
              <a:gd name="adj1" fmla="val 8305"/>
              <a:gd name="adj2" fmla="val 50000"/>
            </a:avLst>
          </a:prstGeom>
          <a:noFill/>
          <a:ln w="25400" cap="flat" cmpd="sng">
            <a:solidFill>
              <a:srgbClr val="595959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25"/>
          <p:cNvSpPr txBox="1"/>
          <p:nvPr/>
        </p:nvSpPr>
        <p:spPr>
          <a:xfrm>
            <a:off x="3661410" y="3001645"/>
            <a:ext cx="936625" cy="521970"/>
          </a:xfrm>
          <a:prstGeom prst="rect">
            <a:avLst/>
          </a:prstGeom>
          <a:noFill/>
          <a:ln w="25400" cap="flat" cmpd="sng">
            <a:solidFill>
              <a:srgbClr val="FFC000">
                <a:alpha val="37999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dist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步骤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右箭头 26"/>
          <p:cNvSpPr/>
          <p:nvPr/>
        </p:nvSpPr>
        <p:spPr>
          <a:xfrm>
            <a:off x="4671060" y="3103563"/>
            <a:ext cx="431800" cy="360362"/>
          </a:xfrm>
          <a:prstGeom prst="rightArrow">
            <a:avLst>
              <a:gd name="adj1" fmla="val 50000"/>
              <a:gd name="adj2" fmla="val 49998"/>
            </a:avLst>
          </a:prstGeom>
          <a:solidFill>
            <a:srgbClr val="228B8B"/>
          </a:solidFill>
          <a:ln w="9525">
            <a:noFill/>
          </a:ln>
        </p:spPr>
        <p:txBody>
          <a:bodyPr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TextBox 27"/>
          <p:cNvSpPr txBox="1"/>
          <p:nvPr/>
        </p:nvSpPr>
        <p:spPr>
          <a:xfrm>
            <a:off x="5182870" y="2743200"/>
            <a:ext cx="3841750" cy="1252855"/>
          </a:xfrm>
          <a:prstGeom prst="rect">
            <a:avLst/>
          </a:prstGeom>
          <a:noFill/>
          <a:ln w="25400" cap="flat" cmpd="sng">
            <a:solidFill>
              <a:srgbClr val="404040">
                <a:alpha val="37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>
              <a:lnSpc>
                <a:spcPct val="9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一审二设三找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四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列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五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解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六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验七答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，尤其不要忘了验根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4" name="TextBox 28"/>
          <p:cNvSpPr txBox="1"/>
          <p:nvPr/>
        </p:nvSpPr>
        <p:spPr>
          <a:xfrm>
            <a:off x="3661410" y="4168775"/>
            <a:ext cx="936625" cy="521970"/>
          </a:xfrm>
          <a:prstGeom prst="rect">
            <a:avLst/>
          </a:prstGeom>
          <a:noFill/>
          <a:ln w="25400" cap="flat" cmpd="sng">
            <a:solidFill>
              <a:srgbClr val="FFC000">
                <a:alpha val="37999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 algn="dist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类型</a:t>
            </a:r>
            <a:endParaRPr lang="zh-CN" altLang="en-US" sz="2800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6" name="右箭头 29"/>
          <p:cNvSpPr/>
          <p:nvPr/>
        </p:nvSpPr>
        <p:spPr>
          <a:xfrm>
            <a:off x="4671060" y="4256723"/>
            <a:ext cx="431800" cy="360362"/>
          </a:xfrm>
          <a:prstGeom prst="rightArrow">
            <a:avLst>
              <a:gd name="adj1" fmla="val 50000"/>
              <a:gd name="adj2" fmla="val 49998"/>
            </a:avLst>
          </a:prstGeom>
          <a:solidFill>
            <a:srgbClr val="228B8B"/>
          </a:solidFill>
          <a:ln w="9525">
            <a:noFill/>
          </a:ln>
        </p:spPr>
        <p:txBody>
          <a:bodyPr anchor="t" anchorCtr="0"/>
          <a:p>
            <a:pPr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TextBox 30"/>
          <p:cNvSpPr txBox="1"/>
          <p:nvPr/>
        </p:nvSpPr>
        <p:spPr>
          <a:xfrm>
            <a:off x="5183505" y="4053840"/>
            <a:ext cx="3827780" cy="865505"/>
          </a:xfrm>
          <a:prstGeom prst="rect">
            <a:avLst/>
          </a:prstGeom>
          <a:noFill/>
          <a:ln w="25400" cap="flat" cmpd="sng">
            <a:solidFill>
              <a:srgbClr val="404040">
                <a:alpha val="37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>
              <a:lnSpc>
                <a:spcPct val="9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行程问题、工程问题、销售问题等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9" name="TextBox 34"/>
          <p:cNvSpPr txBox="1"/>
          <p:nvPr/>
        </p:nvSpPr>
        <p:spPr>
          <a:xfrm>
            <a:off x="3590290" y="909955"/>
            <a:ext cx="3799205" cy="521970"/>
          </a:xfrm>
          <a:prstGeom prst="rect">
            <a:avLst/>
          </a:prstGeom>
          <a:noFill/>
          <a:ln w="25400" cap="flat" cmpd="sng">
            <a:solidFill>
              <a:srgbClr val="404040">
                <a:alpha val="37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分式的运算及化简求值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0" name="左大括号 35"/>
          <p:cNvSpPr/>
          <p:nvPr/>
        </p:nvSpPr>
        <p:spPr>
          <a:xfrm>
            <a:off x="3229610" y="434975"/>
            <a:ext cx="287338" cy="720725"/>
          </a:xfrm>
          <a:prstGeom prst="leftBrace">
            <a:avLst>
              <a:gd name="adj1" fmla="val 8326"/>
              <a:gd name="adj2" fmla="val 50000"/>
            </a:avLst>
          </a:prstGeom>
          <a:noFill/>
          <a:ln w="25400" cap="flat" cmpd="sng">
            <a:solidFill>
              <a:srgbClr val="595959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左大括号 36"/>
          <p:cNvSpPr/>
          <p:nvPr/>
        </p:nvSpPr>
        <p:spPr>
          <a:xfrm>
            <a:off x="3372485" y="1805305"/>
            <a:ext cx="288925" cy="720725"/>
          </a:xfrm>
          <a:prstGeom prst="leftBrace">
            <a:avLst>
              <a:gd name="adj1" fmla="val 8326"/>
              <a:gd name="adj2" fmla="val 50000"/>
            </a:avLst>
          </a:prstGeom>
          <a:noFill/>
          <a:ln w="25400" cap="flat" cmpd="sng">
            <a:solidFill>
              <a:srgbClr val="595959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p>
            <a:pPr algn="ctr" defTabSz="91440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Box 37"/>
          <p:cNvSpPr txBox="1"/>
          <p:nvPr/>
        </p:nvSpPr>
        <p:spPr>
          <a:xfrm>
            <a:off x="3661410" y="1518285"/>
            <a:ext cx="2753995" cy="521970"/>
          </a:xfrm>
          <a:prstGeom prst="rect">
            <a:avLst/>
          </a:prstGeom>
          <a:noFill/>
          <a:ln w="25400" cap="flat" cmpd="sng">
            <a:solidFill>
              <a:srgbClr val="404040">
                <a:alpha val="37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分式方程的定义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4" name="TextBox 38"/>
          <p:cNvSpPr txBox="1"/>
          <p:nvPr/>
        </p:nvSpPr>
        <p:spPr>
          <a:xfrm>
            <a:off x="3677285" y="2130425"/>
            <a:ext cx="2750185" cy="521970"/>
          </a:xfrm>
          <a:prstGeom prst="rect">
            <a:avLst/>
          </a:prstGeom>
          <a:noFill/>
          <a:ln w="25400" cap="flat" cmpd="sng">
            <a:solidFill>
              <a:srgbClr val="404040">
                <a:alpha val="37000"/>
              </a:srgbClr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p>
            <a:pPr defTabSz="914400"/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分式方程的解法</a:t>
            </a:r>
            <a:endParaRPr lang="zh-CN" altLang="en-US" sz="2800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32" name="矩形 80"/>
          <p:cNvSpPr/>
          <p:nvPr/>
        </p:nvSpPr>
        <p:spPr>
          <a:xfrm>
            <a:off x="0" y="-56832"/>
            <a:ext cx="1217613" cy="4000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000" b="1" dirty="0">
                <a:solidFill>
                  <a:srgbClr val="228B8B"/>
                </a:solidFill>
                <a:latin typeface="Arial" panose="020B0604020202020204" pitchFamily="34" charset="0"/>
                <a:ea typeface="方正姚体" panose="02010601030101010101" pitchFamily="2" charset="-122"/>
              </a:rPr>
              <a:t>课堂小结</a:t>
            </a:r>
            <a:endParaRPr lang="zh-CN" altLang="en-US" sz="2000" dirty="0">
              <a:solidFill>
                <a:srgbClr val="228B8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2" grpId="0" bldLvl="0" animBg="1"/>
      <p:bldP spid="14" grpId="0" bldLvl="0" animBg="1"/>
      <p:bldP spid="16" grpId="0" bldLvl="0" animBg="1"/>
      <p:bldP spid="17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8" name="矩形 112"/>
          <p:cNvSpPr/>
          <p:nvPr/>
        </p:nvSpPr>
        <p:spPr>
          <a:xfrm>
            <a:off x="251460" y="601160"/>
            <a:ext cx="2690813" cy="522288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约分的基本步骤</a:t>
            </a:r>
            <a:endParaRPr lang="zh-CN" altLang="en-US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0070" y="1189355"/>
            <a:ext cx="810323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en-US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(1)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若分子、分母都是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单项式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，则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约去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系数的最大公约数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，并约去相同字母的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最低次幂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；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  <a:p>
            <a:pPr algn="just">
              <a:lnSpc>
                <a:spcPct val="150000"/>
              </a:lnSpc>
            </a:pPr>
            <a:r>
              <a:rPr lang="en-US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(2)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若分子、分母含有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多项式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，则先将多项式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分解因式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，然后约去分子、分母所有的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公因式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Wingdings" panose="05000000000000000000" pitchFamily="2" charset="2"/>
              </a:rPr>
              <a:t>．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  <a:sym typeface="Wingdings" panose="05000000000000000000" pitchFamily="2" charset="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10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10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10">
                                            <p:txEl>
                                              <p:charRg st="0" end="4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charRg st="4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10">
                                            <p:txEl>
                                              <p:charRg st="4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10">
                                            <p:txEl>
                                              <p:charRg st="4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10">
                                            <p:txEl>
                                              <p:charRg st="41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5878" y="411613"/>
            <a:ext cx="26352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6.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分式的通分：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矩形 112"/>
          <p:cNvSpPr/>
          <p:nvPr/>
        </p:nvSpPr>
        <p:spPr>
          <a:xfrm>
            <a:off x="394335" y="986605"/>
            <a:ext cx="2017713" cy="503238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通分的定义</a:t>
            </a:r>
            <a:endParaRPr lang="zh-CN" altLang="en-US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58" name="矩形 21"/>
          <p:cNvSpPr/>
          <p:nvPr/>
        </p:nvSpPr>
        <p:spPr>
          <a:xfrm>
            <a:off x="287655" y="1417955"/>
            <a:ext cx="850773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根据分式的基本性质，把几个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异分母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的分式分别化成与原来的分式相等的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同分母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的分式，叫做分式的通分.</a:t>
            </a:r>
            <a:endParaRPr lang="zh-CN" altLang="en-US" sz="28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0" name="矩形 112"/>
          <p:cNvSpPr/>
          <p:nvPr/>
        </p:nvSpPr>
        <p:spPr>
          <a:xfrm>
            <a:off x="368935" y="2891288"/>
            <a:ext cx="3132138" cy="577850"/>
          </a:xfrm>
          <a:prstGeom prst="rect">
            <a:avLst/>
          </a:prstGeom>
          <a:solidFill>
            <a:srgbClr val="0070C0"/>
          </a:solidFill>
          <a:ln w="9525">
            <a:noFill/>
          </a:ln>
        </p:spPr>
        <p:txBody>
          <a:bodyPr anchor="t" anchorCtr="0"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最简公分母的定义</a:t>
            </a:r>
            <a:endParaRPr lang="zh-CN" altLang="en-US" sz="2800" b="1" dirty="0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25"/>
          <p:cNvSpPr/>
          <p:nvPr/>
        </p:nvSpPr>
        <p:spPr>
          <a:xfrm>
            <a:off x="346710" y="3422650"/>
            <a:ext cx="84480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为通分要先确定各分式的公分母，一般取各分母的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所有因式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最高次幂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的积作公分母，它叫做最简公分母</a:t>
            </a:r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endParaRPr lang="en-US" altLang="zh-CN" sz="280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bldLvl="0" animBg="1"/>
      <p:bldP spid="20" grpId="0" bldLvl="0" animBg="1"/>
      <p:bldP spid="21" grpId="0"/>
      <p:bldP spid="235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0805" y="450983"/>
            <a:ext cx="29765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二、分式的运算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12300" name="Object 12"/>
          <p:cNvGraphicFramePr/>
          <p:nvPr/>
        </p:nvGraphicFramePr>
        <p:xfrm>
          <a:off x="748030" y="1779905"/>
          <a:ext cx="2352040" cy="1273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1" imgW="737235" imgH="394335" progId="Equation.DSMT4">
                  <p:embed/>
                </p:oleObj>
              </mc:Choice>
              <mc:Fallback>
                <p:oleObj name="" r:id="rId1" imgW="737235" imgH="394335" progId="Equation.DSMT4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48030" y="1779905"/>
                        <a:ext cx="2352040" cy="1273175"/>
                      </a:xfrm>
                      <a:prstGeom prst="rect">
                        <a:avLst/>
                      </a:prstGeom>
                      <a:solidFill>
                        <a:srgbClr val="66FF99">
                          <a:alpha val="42998"/>
                        </a:srgbClr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1" name="Object 13"/>
          <p:cNvGraphicFramePr/>
          <p:nvPr/>
        </p:nvGraphicFramePr>
        <p:xfrm>
          <a:off x="3775710" y="1759400"/>
          <a:ext cx="3643313" cy="1285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3" imgW="1233170" imgH="394335" progId="Equation.DSMT4">
                  <p:embed/>
                </p:oleObj>
              </mc:Choice>
              <mc:Fallback>
                <p:oleObj name="" r:id="rId3" imgW="1233170" imgH="394335" progId="Equation.DSMT4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75710" y="1759400"/>
                        <a:ext cx="3643313" cy="1285875"/>
                      </a:xfrm>
                      <a:prstGeom prst="rect">
                        <a:avLst/>
                      </a:prstGeom>
                      <a:solidFill>
                        <a:srgbClr val="33CCCC">
                          <a:alpha val="28998"/>
                        </a:srgbClr>
                      </a:solidFill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259715" y="1118050"/>
            <a:ext cx="312261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1.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分式的乘除法则：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15361" name="Object 1"/>
          <p:cNvGraphicFramePr/>
          <p:nvPr/>
        </p:nvGraphicFramePr>
        <p:xfrm>
          <a:off x="956310" y="3659505"/>
          <a:ext cx="1899285" cy="1266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5" imgW="736600" imgH="469900" progId="Equation.DSMT4">
                  <p:embed/>
                </p:oleObj>
              </mc:Choice>
              <mc:Fallback>
                <p:oleObj name="" r:id="rId5" imgW="736600" imgH="469900" progId="Equation.DSMT4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56310" y="3659505"/>
                        <a:ext cx="1899285" cy="126619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356235" y="3190690"/>
            <a:ext cx="31210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2.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分式的乘方法则：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31470" y="401320"/>
            <a:ext cx="32651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3.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分式的加减法则：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4663" y="966920"/>
            <a:ext cx="45974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(1)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同分母分式的加减法则：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4663" y="2787465"/>
            <a:ext cx="459740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(2)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异分母分式的加减法则：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graphicFrame>
        <p:nvGraphicFramePr>
          <p:cNvPr id="14" name="Object 7"/>
          <p:cNvGraphicFramePr/>
          <p:nvPr/>
        </p:nvGraphicFramePr>
        <p:xfrm>
          <a:off x="1148715" y="1607953"/>
          <a:ext cx="2470150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" imgW="1041400" imgH="393700" progId="Equation.DSMT4">
                  <p:embed/>
                </p:oleObj>
              </mc:Choice>
              <mc:Fallback>
                <p:oleObj name="" r:id="rId1" imgW="1041400" imgH="393700" progId="Equation.DSMT4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148715" y="1607953"/>
                        <a:ext cx="2470150" cy="933450"/>
                      </a:xfrm>
                      <a:prstGeom prst="rect">
                        <a:avLst/>
                      </a:prstGeom>
                      <a:noFill/>
                      <a:ln w="25400" cap="flat" cmpd="sng">
                        <a:solidFill>
                          <a:srgbClr val="FFCC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7"/>
          <p:cNvGraphicFramePr/>
          <p:nvPr/>
        </p:nvGraphicFramePr>
        <p:xfrm>
          <a:off x="1148398" y="3510730"/>
          <a:ext cx="4365625" cy="935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3" imgW="1841500" imgH="393700" progId="Equation.DSMT4">
                  <p:embed/>
                </p:oleObj>
              </mc:Choice>
              <mc:Fallback>
                <p:oleObj name="" r:id="rId3" imgW="1841500" imgH="393700" progId="Equation.DSMT4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48398" y="3510730"/>
                        <a:ext cx="4365625" cy="935038"/>
                      </a:xfrm>
                      <a:prstGeom prst="rect">
                        <a:avLst/>
                      </a:prstGeom>
                      <a:noFill/>
                      <a:ln w="25400" cap="flat" cmpd="sng">
                        <a:solidFill>
                          <a:srgbClr val="FFCC00"/>
                        </a:solidFill>
                        <a:prstDash val="solid"/>
                        <a:miter/>
                        <a:headEnd type="none" w="med" len="med"/>
                        <a:tailEnd type="none" w="med" len="med"/>
                      </a:ln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259715" y="688155"/>
            <a:ext cx="3383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l"/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4.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分式的混合运算：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532130" y="1466850"/>
            <a:ext cx="8101330" cy="2030095"/>
          </a:xfrm>
          <a:prstGeom prst="rect">
            <a:avLst/>
          </a:prstGeom>
          <a:noFill/>
          <a:ln w="25400" algn="ctr">
            <a:solidFill>
              <a:srgbClr val="0000FF"/>
            </a:solidFill>
            <a:prstDash val="sysDot"/>
            <a:miter lim="800000"/>
          </a:ln>
          <a:effectLst/>
        </p:spPr>
        <p:txBody>
          <a:bodyPr wrap="square">
            <a:spAutoFit/>
          </a:bodyPr>
          <a:p>
            <a:pPr marR="0" defTabSz="914400">
              <a:lnSpc>
                <a:spcPct val="150000"/>
              </a:lnSpc>
              <a:spcBef>
                <a:spcPts val="0"/>
              </a:spcBef>
              <a:buClrTx/>
              <a:buSzTx/>
              <a:defRPr/>
            </a:pPr>
            <a:r>
              <a:rPr kumimoji="0" lang="zh-CN" altLang="en-US" sz="2800" kern="1200" cap="none" spc="0" normalizeH="0" baseline="0" noProof="0" dirty="0" smtClean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</a:t>
            </a:r>
            <a:r>
              <a:rPr kumimoji="0" lang="zh-CN" altLang="en-US" sz="2800" kern="1200" cap="none" spc="0" normalizeH="0" baseline="0" noProof="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</a:t>
            </a:r>
            <a:r>
              <a:rPr kumimoji="0" lang="zh-CN" altLang="en-US" sz="2800" kern="1200" cap="none" spc="0" normalizeH="0" baseline="0" noProof="0" dirty="0" smtClean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先算</a:t>
            </a:r>
            <a:r>
              <a:rPr kumimoji="0" lang="zh-CN" altLang="en-US" sz="2800" kern="1200" cap="none" spc="0" normalizeH="0" baseline="0" noProof="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乘方</a:t>
            </a:r>
            <a:r>
              <a:rPr kumimoji="0" lang="zh-CN" altLang="en-US" sz="2800" kern="1200" cap="none" spc="0" normalizeH="0" baseline="0" noProof="0" dirty="0" smtClean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，再算</a:t>
            </a:r>
            <a:r>
              <a:rPr kumimoji="0" lang="zh-CN" altLang="en-US" sz="2800" kern="1200" cap="none" spc="0" normalizeH="0" baseline="0" noProof="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乘除</a:t>
            </a:r>
            <a:r>
              <a:rPr kumimoji="0" lang="zh-CN" altLang="en-US" sz="2800" kern="1200" cap="none" spc="0" normalizeH="0" baseline="0" noProof="0" dirty="0" smtClean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，最后算</a:t>
            </a:r>
            <a:r>
              <a:rPr kumimoji="0" lang="zh-CN" altLang="en-US" sz="2800" kern="1200" cap="none" spc="0" normalizeH="0" baseline="0" noProof="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加减</a:t>
            </a:r>
            <a:r>
              <a:rPr kumimoji="0" lang="zh-CN" altLang="en-US" sz="2800" kern="1200" cap="none" spc="0" normalizeH="0" baseline="0" noProof="0" dirty="0" smtClean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，有括号的</a:t>
            </a:r>
            <a:r>
              <a:rPr kumimoji="0" lang="zh-CN" altLang="en-US" sz="2800" kern="1200" cap="none" spc="0" normalizeH="0" baseline="0" noProof="0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先算括号里面的</a:t>
            </a:r>
            <a:r>
              <a:rPr kumimoji="0" lang="en-US" altLang="zh-CN" sz="2800" kern="1200" cap="none" spc="0" normalizeH="0" baseline="0" noProof="0" dirty="0" smtClean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.</a:t>
            </a:r>
            <a:endParaRPr kumimoji="0" lang="en-US" altLang="zh-CN" sz="2800" kern="1200" cap="none" spc="0" normalizeH="0" baseline="0" noProof="0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  <a:p>
            <a:pPr marR="0" defTabSz="914400">
              <a:lnSpc>
                <a:spcPct val="150000"/>
              </a:lnSpc>
              <a:spcBef>
                <a:spcPts val="0"/>
              </a:spcBef>
              <a:buClrTx/>
              <a:buSzTx/>
              <a:defRPr/>
            </a:pPr>
            <a:endParaRPr kumimoji="0" lang="en-US" altLang="zh-CN" sz="2800" kern="1200" cap="none" spc="0" normalizeH="0" baseline="0" noProof="0" dirty="0" smtClean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8200" name="Text Box 8"/>
          <p:cNvSpPr txBox="1"/>
          <p:nvPr/>
        </p:nvSpPr>
        <p:spPr>
          <a:xfrm>
            <a:off x="1244600" y="2867475"/>
            <a:ext cx="55168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黑体" panose="02010609060101010101" pitchFamily="2" charset="-122"/>
              </a:rPr>
              <a:t>计算结果要化为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最简</a:t>
            </a:r>
            <a:r>
              <a:rPr lang="zh-CN" altLang="en-US" sz="2800" dirty="0">
                <a:latin typeface="Arial" panose="020B0604020202020204" pitchFamily="34" charset="0"/>
                <a:ea typeface="黑体" panose="02010609060101010101" pitchFamily="2" charset="-122"/>
              </a:rPr>
              <a:t>分式或整式．</a:t>
            </a:r>
            <a:endParaRPr lang="zh-CN" altLang="en-US" sz="2800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bldLvl="0" animBg="1"/>
      <p:bldP spid="82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07950" y="334460"/>
            <a:ext cx="24384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三、分式方程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1963" y="771658"/>
            <a:ext cx="3043237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1.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分式方程的定义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0" name="Text Box 21"/>
          <p:cNvSpPr txBox="1">
            <a:spLocks noChangeArrowheads="1"/>
          </p:cNvSpPr>
          <p:nvPr/>
        </p:nvSpPr>
        <p:spPr bwMode="auto">
          <a:xfrm>
            <a:off x="807720" y="1198695"/>
            <a:ext cx="6176963" cy="5232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lIns="90000" tIns="46800" rIns="90000" bIns="46800">
            <a:spAutoFit/>
          </a:bodyPr>
          <a:p>
            <a:pPr marR="0" defTabSz="914400">
              <a:lnSpc>
                <a:spcPct val="100000"/>
              </a:lnSpc>
              <a:spcBef>
                <a:spcPts val="0"/>
              </a:spcBef>
              <a:buClrTx/>
              <a:buSzTx/>
              <a:buFont typeface="Wingdings" panose="05000000000000000000" pitchFamily="2" charset="2"/>
              <a:defRPr/>
            </a:pPr>
            <a:r>
              <a:rPr kumimoji="0" lang="zh-CN" altLang="en-US" sz="2800" kern="1200" cap="none" spc="0" normalizeH="0" baseline="0" noProof="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分母中含未知数的方程</a:t>
            </a:r>
            <a:r>
              <a:rPr kumimoji="0" lang="zh-CN" altLang="en-US" sz="2800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叫做</a:t>
            </a:r>
            <a:r>
              <a:rPr kumimoji="0" lang="zh-CN" altLang="en-US" sz="2800" kern="1200" cap="none" spc="0" normalizeH="0" baseline="0" noProof="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分式方程</a:t>
            </a:r>
            <a:r>
              <a:rPr kumimoji="0" lang="en-US" altLang="zh-CN" sz="2800" kern="1200" cap="none" spc="0" normalizeH="0" baseline="0" noProof="0" dirty="0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.</a:t>
            </a:r>
            <a:endParaRPr kumimoji="0" lang="en-US" altLang="zh-CN" sz="2800" kern="1200" cap="none" spc="0" normalizeH="0" baseline="0" noProof="0" dirty="0">
              <a:latin typeface="黑体" panose="02010609060101010101" pitchFamily="2" charset="-122"/>
              <a:ea typeface="黑体" panose="02010609060101010101" pitchFamily="2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2280" y="1635893"/>
            <a:ext cx="30448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2800">
                <a:latin typeface="Times New Roman" panose="02020603050405020304" pitchFamily="18" charset="0"/>
                <a:ea typeface="黑体" panose="02010609060101010101" pitchFamily="2" charset="-122"/>
              </a:rPr>
              <a:t>2. 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分式方程的解法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462280" y="2062480"/>
            <a:ext cx="8373110" cy="2934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(1)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在方程的两边同乘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最简公分母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，约去分母，化成整式方程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(2)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解这个整式方程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；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</a:pPr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(3) 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把整式方程的解代入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最简公分母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，如果最简公分母的值</a:t>
            </a:r>
            <a:r>
              <a:rPr lang="zh-CN" altLang="en-US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不为</a:t>
            </a:r>
            <a:r>
              <a:rPr lang="en-US" altLang="zh-CN" sz="2800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8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，则整式方程的解是原分式方程的解；否则就不是，须舍去</a:t>
            </a: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10" grpId="0" bldLvl="0" animBg="1"/>
      <p:bldP spid="3" grpId="0"/>
      <p:bldP spid="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SPECIAL_SOURCE" val="bdnull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KSO_WPP_MARK_KEY" val="69213286-82c9-44b6-8a96-cc156dcfd56b"/>
  <p:tag name="COMMONDATA" val="eyJoZGlkIjoiN2YxOGMyNDFkMTQxMWJhZTVlZDhiNDQyZGU2OTYwOWEifQ==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默认设计模板">
  <a:themeElements>
    <a:clrScheme name="默认设计模板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/>
      <a:lstStyle/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3975</Words>
  <Application>WPS 演示</Application>
  <PresentationFormat>在屏幕上显示</PresentationFormat>
  <Paragraphs>311</Paragraphs>
  <Slides>33</Slides>
  <Notes>11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62</vt:i4>
      </vt:variant>
      <vt:variant>
        <vt:lpstr>幻灯片标题</vt:lpstr>
      </vt:variant>
      <vt:variant>
        <vt:i4>33</vt:i4>
      </vt:variant>
    </vt:vector>
  </HeadingPairs>
  <TitlesOfParts>
    <vt:vector size="108" baseType="lpstr">
      <vt:lpstr>Arial</vt:lpstr>
      <vt:lpstr>宋体</vt:lpstr>
      <vt:lpstr>Wingdings</vt:lpstr>
      <vt:lpstr>微软雅黑</vt:lpstr>
      <vt:lpstr>华文行楷</vt:lpstr>
      <vt:lpstr>华文琥珀</vt:lpstr>
      <vt:lpstr>隶书</vt:lpstr>
      <vt:lpstr>黑体</vt:lpstr>
      <vt:lpstr>华文细黑</vt:lpstr>
      <vt:lpstr>方正姚体</vt:lpstr>
      <vt:lpstr>Times New Roman</vt:lpstr>
      <vt:lpstr>Arial Unicode MS</vt:lpstr>
      <vt:lpstr>默认设计模板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Equation.DSMT4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Equation.3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871</cp:revision>
  <dcterms:created xsi:type="dcterms:W3CDTF">2015-07-09T08:14:00Z</dcterms:created>
  <dcterms:modified xsi:type="dcterms:W3CDTF">2023-04-26T06:15:55Z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F0D7DE70A91540EBA803EFEBCECA3BFD</vt:lpwstr>
  </property>
</Properties>
</file>