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8"/>
  </p:notesMasterIdLst>
  <p:handoutMasterIdLst>
    <p:handoutMasterId r:id="rId27"/>
  </p:handoutMasterIdLst>
  <p:sldIdLst>
    <p:sldId id="571" r:id="rId4"/>
    <p:sldId id="425" r:id="rId5"/>
    <p:sldId id="572" r:id="rId6"/>
    <p:sldId id="573" r:id="rId7"/>
    <p:sldId id="574" r:id="rId9"/>
    <p:sldId id="575" r:id="rId10"/>
    <p:sldId id="576" r:id="rId11"/>
    <p:sldId id="598" r:id="rId12"/>
    <p:sldId id="577" r:id="rId13"/>
    <p:sldId id="580" r:id="rId14"/>
    <p:sldId id="582" r:id="rId15"/>
    <p:sldId id="595" r:id="rId16"/>
    <p:sldId id="583" r:id="rId17"/>
    <p:sldId id="599" r:id="rId18"/>
    <p:sldId id="596" r:id="rId19"/>
    <p:sldId id="597" r:id="rId20"/>
    <p:sldId id="587" r:id="rId21"/>
    <p:sldId id="588" r:id="rId22"/>
    <p:sldId id="584" r:id="rId23"/>
    <p:sldId id="585" r:id="rId24"/>
    <p:sldId id="589" r:id="rId25"/>
    <p:sldId id="586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0" userDrawn="1">
          <p15:clr>
            <a:srgbClr val="A4A3A4"/>
          </p15:clr>
        </p15:guide>
        <p15:guide id="2" pos="27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955" autoAdjust="0"/>
  </p:normalViewPr>
  <p:slideViewPr>
    <p:cSldViewPr snapToGrid="0" showGuides="1">
      <p:cViewPr varScale="1">
        <p:scale>
          <a:sx n="110" d="100"/>
          <a:sy n="110" d="100"/>
        </p:scale>
        <p:origin x="-318" y="-84"/>
      </p:cViewPr>
      <p:guideLst>
        <p:guide orient="horz" pos="1540"/>
        <p:guide pos="27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A7389189-F0AC-4AF1-BF2E-13483AA958F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3B5C6CF1-9229-4730-8E58-0ED034F566EC}" type="slidenum">
              <a:rPr lang="en-US" altLang="en-US"/>
            </a:fld>
            <a:endParaRPr lang="en-US" altLang="en-US"/>
          </a:p>
        </p:txBody>
      </p:sp>
      <p:pic>
        <p:nvPicPr>
          <p:cNvPr id="5632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2467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91139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4515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6563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8611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0659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0659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9875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6019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8067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en-US">
                <a:ea typeface="黑体" panose="02010609060101010101" pitchFamily="49" charset="-122"/>
              </a:rPr>
              <a:t> </a:t>
            </a:r>
            <a:endParaRPr lang="zh-CN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863437" y="-29975"/>
            <a:ext cx="2286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image" Target="../media/image13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0.wmf"/><Relationship Id="rId10" Type="http://schemas.openxmlformats.org/officeDocument/2006/relationships/vmlDrawing" Target="../drawings/vmlDrawing1.vml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1.xml"/><Relationship Id="rId7" Type="http://schemas.openxmlformats.org/officeDocument/2006/relationships/audio" Target="../media/audio6.wav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1.xml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1.xml"/><Relationship Id="rId1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1.xml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1266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1547813" y="1220788"/>
            <a:ext cx="600075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 defTabSz="914400">
              <a:lnSpc>
                <a:spcPct val="130000"/>
              </a:lnSpc>
            </a:pPr>
            <a:r>
              <a:rPr lang="zh-CN" altLang="en-US" sz="2100" dirty="0">
                <a:latin typeface="+mn-lt"/>
                <a:ea typeface="宋体" panose="02010600030101010101" pitchFamily="2" charset="-122"/>
              </a:rPr>
              <a:t>        </a:t>
            </a:r>
            <a:endParaRPr lang="zh-CN" altLang="en-US" sz="2100" b="1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738829" y="781691"/>
            <a:ext cx="7834720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         一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种电子计算机每秒可进行1千万亿(</a:t>
            </a:r>
            <a:r>
              <a:rPr lang="zh-CN" altLang="en-US" sz="2800" b="1" noProof="1">
                <a:solidFill>
                  <a:srgbClr val="CC3300"/>
                </a:solidFill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800" b="1" baseline="30000" noProof="1">
                <a:solidFill>
                  <a:srgbClr val="CC3300"/>
                </a:solidFill>
                <a:latin typeface="+mn-lt"/>
                <a:ea typeface="楷体" panose="02010609060101010101" pitchFamily="49" charset="-122"/>
              </a:rPr>
              <a:t>15 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)    次运算，它工作10</a:t>
            </a:r>
            <a:r>
              <a:rPr lang="zh-CN" altLang="en-US" sz="2800" b="1" baseline="30000" noProof="1"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s 可进行多少次运算？</a:t>
            </a:r>
            <a:endParaRPr lang="zh-CN" altLang="en-US" sz="28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270" name="文本框 11269"/>
          <p:cNvSpPr txBox="1">
            <a:spLocks noChangeArrowheads="1"/>
          </p:cNvSpPr>
          <p:nvPr/>
        </p:nvSpPr>
        <p:spPr bwMode="auto">
          <a:xfrm>
            <a:off x="3963842" y="2253959"/>
            <a:ext cx="28082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列式：</a:t>
            </a:r>
            <a:r>
              <a:rPr lang="en-US" altLang="zh-CN" sz="2400" b="1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10</a:t>
            </a:r>
            <a:r>
              <a:rPr lang="zh-CN" altLang="en-US" sz="2400" b="1" baseline="50000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15</a:t>
            </a:r>
            <a:r>
              <a:rPr lang="en-US" altLang="zh-CN" sz="2400" b="1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×10</a:t>
            </a:r>
            <a:r>
              <a:rPr lang="en-US" altLang="zh-CN" sz="2400" b="1" baseline="50000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66"/>
              </a:solidFill>
              <a:latin typeface="+mn-lt"/>
              <a:ea typeface="黑体" panose="02010609060101010101" pitchFamily="49" charset="-122"/>
            </a:endParaRPr>
          </a:p>
          <a:p>
            <a:endParaRPr lang="zh-CN" altLang="en-US" sz="2400" dirty="0">
              <a:solidFill>
                <a:srgbClr val="FF0066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1271" name="组合 11270"/>
          <p:cNvGrpSpPr/>
          <p:nvPr/>
        </p:nvGrpSpPr>
        <p:grpSpPr bwMode="auto">
          <a:xfrm>
            <a:off x="4196812" y="3212211"/>
            <a:ext cx="4376737" cy="925512"/>
            <a:chOff x="0" y="0"/>
            <a:chExt cx="1935" cy="778"/>
          </a:xfrm>
        </p:grpSpPr>
        <p:sp>
          <p:nvSpPr>
            <p:cNvPr id="58374" name="椭圆形标注 11271"/>
            <p:cNvSpPr>
              <a:spLocks noChangeArrowheads="1"/>
            </p:cNvSpPr>
            <p:nvPr/>
          </p:nvSpPr>
          <p:spPr bwMode="auto">
            <a:xfrm>
              <a:off x="0" y="0"/>
              <a:ext cx="1935" cy="778"/>
            </a:xfrm>
            <a:prstGeom prst="wedgeEllipseCallout">
              <a:avLst>
                <a:gd name="adj1" fmla="val 43259"/>
                <a:gd name="adj2" fmla="val 57574"/>
              </a:avLst>
            </a:prstGeom>
            <a:solidFill>
              <a:schemeClr val="accent1"/>
            </a:solidFill>
            <a:ln w="9525">
              <a:solidFill>
                <a:srgbClr val="FFFF00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 sz="2400">
                <a:solidFill>
                  <a:srgbClr val="FF0066"/>
                </a:solidFill>
                <a:latin typeface="+mn-lt"/>
              </a:endParaRPr>
            </a:p>
          </p:txBody>
        </p:sp>
        <p:sp>
          <p:nvSpPr>
            <p:cNvPr id="58375" name="文本框 11272"/>
            <p:cNvSpPr txBox="1">
              <a:spLocks noChangeArrowheads="1"/>
            </p:cNvSpPr>
            <p:nvPr/>
          </p:nvSpPr>
          <p:spPr bwMode="auto">
            <a:xfrm>
              <a:off x="256" y="195"/>
              <a:ext cx="1555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怎样计算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10</a:t>
              </a:r>
              <a:r>
                <a:rPr lang="en-US" altLang="zh-CN" sz="2400" b="1" baseline="50000" dirty="0">
                  <a:latin typeface="+mn-lt"/>
                  <a:ea typeface="楷体" panose="02010609060101010101" pitchFamily="49" charset="-122"/>
                </a:rPr>
                <a:t>1</a:t>
              </a:r>
              <a:r>
                <a:rPr lang="zh-CN" altLang="en-US" sz="2400" b="1" baseline="50000" dirty="0">
                  <a:latin typeface="+mn-lt"/>
                  <a:ea typeface="楷体" panose="02010609060101010101" pitchFamily="49" charset="-122"/>
                </a:rPr>
                <a:t>5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×10</a:t>
              </a:r>
              <a:r>
                <a:rPr lang="en-US" altLang="zh-CN" sz="2400" b="1" baseline="50000" dirty="0">
                  <a:latin typeface="+mn-lt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呢？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58376" name="组合 1"/>
          <p:cNvGrpSpPr/>
          <p:nvPr/>
        </p:nvGrpSpPr>
        <p:grpSpPr bwMode="auto">
          <a:xfrm>
            <a:off x="7777" y="-55533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37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687" y="2263735"/>
            <a:ext cx="2675010" cy="1640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662252" y="601663"/>
            <a:ext cx="527843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+mn-lt"/>
                <a:ea typeface="黑体" panose="02010609060101010101" pitchFamily="49" charset="-122"/>
                <a:sym typeface="+mn-ea"/>
              </a:rPr>
              <a:t>同底数幂的乘法的法则的运用</a:t>
            </a:r>
            <a:endParaRPr lang="zh-CN" altLang="en-US" dirty="0">
              <a:latin typeface="+mn-lt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1547" name="组合 21546"/>
          <p:cNvGrpSpPr/>
          <p:nvPr/>
        </p:nvGrpSpPr>
        <p:grpSpPr bwMode="auto">
          <a:xfrm>
            <a:off x="1014413" y="1104361"/>
            <a:ext cx="7861299" cy="2349500"/>
            <a:chOff x="152" y="1025"/>
            <a:chExt cx="4952" cy="1480"/>
          </a:xfrm>
        </p:grpSpPr>
        <p:sp>
          <p:nvSpPr>
            <p:cNvPr id="21518" name="内容占位符 2"/>
            <p:cNvSpPr txBox="1"/>
            <p:nvPr/>
          </p:nvSpPr>
          <p:spPr>
            <a:xfrm>
              <a:off x="152" y="1025"/>
              <a:ext cx="4952" cy="148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/>
            <a:lstStyle/>
            <a:p>
              <a:pPr>
                <a:defRPr/>
              </a:pPr>
              <a:r>
                <a:rPr lang="en-US" altLang="zh-CN" sz="2800" b="1" kern="100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  <a:cs typeface="Times New Roman" panose="02020603050405020304"/>
                </a:rPr>
                <a:t> </a:t>
              </a:r>
              <a:r>
                <a:rPr lang="zh-CN" altLang="zh-CN" sz="2800" b="1" kern="100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/>
                </a:rPr>
                <a:t>例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+mn-lt"/>
                  <a:ea typeface="黑体" panose="02010609060101010101" pitchFamily="49" charset="-122"/>
                  <a:cs typeface="Times New Roman" panose="02020603050405020304"/>
                </a:rPr>
                <a:t>1</a:t>
              </a:r>
              <a:r>
                <a:rPr lang="zh-CN" altLang="en-US" sz="2800" b="1" noProof="1">
                  <a:latin typeface="+mn-lt"/>
                  <a:ea typeface="黑体" panose="02010609060101010101" pitchFamily="49" charset="-122"/>
                  <a:cs typeface="+mn-ea"/>
                </a:rPr>
                <a:t>　</a:t>
              </a:r>
              <a:r>
                <a:rPr lang="zh-CN" altLang="en-US" sz="2800" b="1" noProof="1">
                  <a:latin typeface="楷体" panose="02010609060101010101" pitchFamily="49" charset="-122"/>
                  <a:ea typeface="楷体" panose="02010609060101010101" pitchFamily="49" charset="-122"/>
                  <a:cs typeface="+mn-ea"/>
                </a:rPr>
                <a:t>计算</a:t>
              </a:r>
              <a:r>
                <a:rPr lang="zh-CN" altLang="en-US" sz="2800" b="1" noProof="1">
                  <a:latin typeface="+mn-lt"/>
                  <a:ea typeface="黑体" panose="02010609060101010101" pitchFamily="49" charset="-122"/>
                  <a:cs typeface="+mn-ea"/>
                </a:rPr>
                <a:t>：</a:t>
              </a:r>
              <a:endParaRPr lang="zh-CN" altLang="en-US" sz="2800" b="1" noProof="1">
                <a:latin typeface="+mn-lt"/>
                <a:ea typeface="黑体" panose="02010609060101010101" pitchFamily="49" charset="-122"/>
              </a:endParaRPr>
            </a:p>
            <a:p>
              <a:pPr>
                <a:spcBef>
                  <a:spcPct val="30000"/>
                </a:spcBef>
                <a:defRPr/>
              </a:pPr>
              <a:r>
                <a:rPr lang="zh-CN" altLang="en-US" sz="2800" b="1" noProof="1">
                  <a:latin typeface="+mn-lt"/>
                  <a:ea typeface="黑体" panose="02010609060101010101" pitchFamily="49" charset="-122"/>
                  <a:cs typeface="+mn-ea"/>
                </a:rPr>
                <a:t>（</a:t>
              </a:r>
              <a:r>
                <a:rPr lang="en-US" altLang="zh-CN" sz="2800" b="1" noProof="1">
                  <a:latin typeface="+mn-lt"/>
                  <a:ea typeface="黑体" panose="02010609060101010101" pitchFamily="49" charset="-122"/>
                  <a:cs typeface="+mn-ea"/>
                </a:rPr>
                <a:t>1</a:t>
              </a:r>
              <a:r>
                <a:rPr lang="zh-CN" altLang="en-US" sz="2800" b="1" noProof="1" smtClean="0">
                  <a:latin typeface="+mn-lt"/>
                  <a:ea typeface="黑体" panose="02010609060101010101" pitchFamily="49" charset="-122"/>
                  <a:cs typeface="+mn-ea"/>
                </a:rPr>
                <a:t>）</a:t>
              </a:r>
              <a:r>
                <a:rPr lang="zh-CN" altLang="en-US" sz="2800" b="1" noProof="1">
                  <a:latin typeface="+mn-lt"/>
                  <a:ea typeface="黑体" panose="02010609060101010101" pitchFamily="49" charset="-122"/>
                </a:rPr>
                <a:t> </a:t>
              </a:r>
              <a:r>
                <a:rPr lang="zh-CN" altLang="en-US" sz="2800" b="1" noProof="1" smtClean="0">
                  <a:latin typeface="+mn-lt"/>
                  <a:ea typeface="黑体" panose="02010609060101010101" pitchFamily="49" charset="-122"/>
                </a:rPr>
                <a:t>                                     </a:t>
              </a:r>
              <a:r>
                <a:rPr lang="zh-CN" altLang="en-US" sz="2800" b="1" noProof="1" smtClean="0">
                  <a:latin typeface="+mn-lt"/>
                  <a:ea typeface="黑体" panose="02010609060101010101" pitchFamily="49" charset="-122"/>
                  <a:cs typeface="+mn-ea"/>
                </a:rPr>
                <a:t>（</a:t>
              </a:r>
              <a:r>
                <a:rPr lang="en-US" altLang="zh-CN" sz="2800" b="1" noProof="1" smtClean="0">
                  <a:latin typeface="+mn-lt"/>
                  <a:ea typeface="黑体" panose="02010609060101010101" pitchFamily="49" charset="-122"/>
                  <a:cs typeface="+mn-ea"/>
                </a:rPr>
                <a:t>2</a:t>
              </a:r>
              <a:r>
                <a:rPr lang="zh-CN" altLang="en-US" sz="2800" b="1" noProof="1" smtClean="0">
                  <a:latin typeface="+mn-lt"/>
                  <a:ea typeface="黑体" panose="02010609060101010101" pitchFamily="49" charset="-122"/>
                  <a:cs typeface="+mn-ea"/>
                </a:rPr>
                <a:t>）</a:t>
              </a:r>
              <a:endParaRPr lang="zh-CN" altLang="en-US" sz="2800" b="1" noProof="1" smtClean="0">
                <a:latin typeface="+mn-lt"/>
                <a:ea typeface="黑体" panose="02010609060101010101" pitchFamily="49" charset="-122"/>
              </a:endParaRPr>
            </a:p>
            <a:p>
              <a:pPr>
                <a:spcBef>
                  <a:spcPct val="30000"/>
                </a:spcBef>
                <a:defRPr/>
              </a:pPr>
              <a:r>
                <a:rPr lang="zh-CN" altLang="en-US" sz="2800" b="1" noProof="1" smtClean="0">
                  <a:latin typeface="+mn-lt"/>
                  <a:ea typeface="黑体" panose="02010609060101010101" pitchFamily="49" charset="-122"/>
                  <a:cs typeface="+mn-ea"/>
                </a:rPr>
                <a:t>（</a:t>
              </a:r>
              <a:r>
                <a:rPr lang="en-US" altLang="zh-CN" sz="2800" b="1" noProof="1">
                  <a:latin typeface="+mn-lt"/>
                  <a:ea typeface="黑体" panose="02010609060101010101" pitchFamily="49" charset="-122"/>
                  <a:cs typeface="+mn-ea"/>
                </a:rPr>
                <a:t>3</a:t>
              </a:r>
              <a:r>
                <a:rPr lang="zh-CN" altLang="en-US" sz="2800" b="1" noProof="1" smtClean="0">
                  <a:latin typeface="+mn-lt"/>
                  <a:ea typeface="黑体" panose="02010609060101010101" pitchFamily="49" charset="-122"/>
                  <a:cs typeface="+mn-ea"/>
                </a:rPr>
                <a:t>）</a:t>
              </a:r>
              <a:r>
                <a:rPr lang="zh-CN" altLang="en-US" sz="2800" b="1" noProof="1">
                  <a:latin typeface="+mn-lt"/>
                  <a:ea typeface="黑体" panose="02010609060101010101" pitchFamily="49" charset="-122"/>
                </a:rPr>
                <a:t> </a:t>
              </a:r>
              <a:r>
                <a:rPr lang="zh-CN" altLang="en-US" sz="2800" b="1" noProof="1" smtClean="0">
                  <a:latin typeface="+mn-lt"/>
                  <a:ea typeface="黑体" panose="02010609060101010101" pitchFamily="49" charset="-122"/>
                </a:rPr>
                <a:t>                                     </a:t>
              </a:r>
              <a:r>
                <a:rPr lang="zh-CN" altLang="en-US" sz="2800" b="1" noProof="1" smtClean="0">
                  <a:latin typeface="+mn-lt"/>
                  <a:ea typeface="黑体" panose="02010609060101010101" pitchFamily="49" charset="-122"/>
                  <a:cs typeface="+mn-ea"/>
                </a:rPr>
                <a:t>（</a:t>
              </a:r>
              <a:r>
                <a:rPr lang="en-US" altLang="zh-CN" sz="2800" b="1" noProof="1">
                  <a:latin typeface="+mn-lt"/>
                  <a:ea typeface="黑体" panose="02010609060101010101" pitchFamily="49" charset="-122"/>
                  <a:cs typeface="+mn-ea"/>
                </a:rPr>
                <a:t>4</a:t>
              </a:r>
              <a:r>
                <a:rPr lang="zh-CN" altLang="en-US" sz="2800" b="1" noProof="1">
                  <a:latin typeface="+mn-lt"/>
                  <a:ea typeface="黑体" panose="02010609060101010101" pitchFamily="49" charset="-122"/>
                  <a:cs typeface="+mn-ea"/>
                </a:rPr>
                <a:t>）　</a:t>
              </a:r>
              <a:endParaRPr lang="zh-CN" altLang="en-US" sz="2800" b="1" noProof="1">
                <a:latin typeface="+mn-lt"/>
                <a:ea typeface="黑体" panose="02010609060101010101" pitchFamily="49" charset="-122"/>
              </a:endParaRPr>
            </a:p>
          </p:txBody>
        </p:sp>
        <p:graphicFrame>
          <p:nvGraphicFramePr>
            <p:cNvPr id="74756" name="Object 5"/>
            <p:cNvGraphicFramePr>
              <a:graphicFrameLocks noChangeAspect="1"/>
            </p:cNvGraphicFramePr>
            <p:nvPr/>
          </p:nvGraphicFramePr>
          <p:xfrm>
            <a:off x="3390" y="1398"/>
            <a:ext cx="624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465" name="" r:id="rId1" imgW="991235" imgH="431800" progId="Equation.DSMT4">
                    <p:embed/>
                  </p:oleObj>
                </mc:Choice>
                <mc:Fallback>
                  <p:oleObj name="" r:id="rId1" imgW="991235" imgH="4318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90" y="1398"/>
                          <a:ext cx="624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757" name="Object 5"/>
            <p:cNvGraphicFramePr>
              <a:graphicFrameLocks noChangeAspect="1"/>
            </p:cNvGraphicFramePr>
            <p:nvPr/>
          </p:nvGraphicFramePr>
          <p:xfrm>
            <a:off x="775" y="1375"/>
            <a:ext cx="1407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466" name="" r:id="rId3" imgW="2235200" imgH="431800" progId="Equation.DSMT4">
                    <p:embed/>
                  </p:oleObj>
                </mc:Choice>
                <mc:Fallback>
                  <p:oleObj name="" r:id="rId3" imgW="2235200" imgH="4318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5" y="1375"/>
                          <a:ext cx="1407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758" name="Object 5"/>
            <p:cNvGraphicFramePr>
              <a:graphicFrameLocks noChangeAspect="1"/>
            </p:cNvGraphicFramePr>
            <p:nvPr/>
          </p:nvGraphicFramePr>
          <p:xfrm>
            <a:off x="666" y="1728"/>
            <a:ext cx="2039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467" name="" r:id="rId5" imgW="3237230" imgH="431800" progId="Equation.DSMT4">
                    <p:embed/>
                  </p:oleObj>
                </mc:Choice>
                <mc:Fallback>
                  <p:oleObj name="" r:id="rId5" imgW="3237230" imgH="4318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66" y="1728"/>
                          <a:ext cx="2039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759" name="Object 5"/>
            <p:cNvGraphicFramePr>
              <a:graphicFrameLocks noChangeAspect="1"/>
            </p:cNvGraphicFramePr>
            <p:nvPr/>
          </p:nvGraphicFramePr>
          <p:xfrm>
            <a:off x="3408" y="1718"/>
            <a:ext cx="968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5468" name="Equation" r:id="rId7" imgW="36880800" imgH="10363200" progId="Equation.DSMT4">
                    <p:embed/>
                  </p:oleObj>
                </mc:Choice>
                <mc:Fallback>
                  <p:oleObj name="Equation" r:id="rId7" imgW="36880800" imgH="10363200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08" y="1718"/>
                          <a:ext cx="968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4764" name="组合 6"/>
          <p:cNvGrpSpPr/>
          <p:nvPr/>
        </p:nvGrpSpPr>
        <p:grpSpPr bwMode="auto">
          <a:xfrm>
            <a:off x="701675" y="563563"/>
            <a:ext cx="1858963" cy="492125"/>
            <a:chOff x="427462" y="558483"/>
            <a:chExt cx="1858351" cy="492443"/>
          </a:xfrm>
        </p:grpSpPr>
        <p:grpSp>
          <p:nvGrpSpPr>
            <p:cNvPr id="74765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4771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10597" y="2800524"/>
            <a:ext cx="4776787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noProof="1" smtClean="0">
                <a:ea typeface="黑体" panose="02010609060101010101" pitchFamily="49" charset="-122"/>
                <a:cs typeface="+mn-ea"/>
              </a:rPr>
              <a:t>（</a:t>
            </a:r>
            <a:r>
              <a:rPr lang="en-US" altLang="zh-CN" sz="2800" b="1" noProof="1" smtClean="0">
                <a:latin typeface="+mn-lt"/>
                <a:ea typeface="黑体" panose="02010609060101010101" pitchFamily="49" charset="-122"/>
                <a:cs typeface="+mn-ea"/>
              </a:rPr>
              <a:t>5</a:t>
            </a:r>
            <a:r>
              <a:rPr lang="zh-CN" altLang="en-US" sz="2800" b="1" noProof="1" smtClean="0">
                <a:ea typeface="黑体" panose="02010609060101010101" pitchFamily="49" charset="-122"/>
                <a:cs typeface="+mn-ea"/>
              </a:rPr>
              <a:t>）</a:t>
            </a:r>
            <a:r>
              <a:rPr lang="en-US" altLang="zh-CN" sz="2800" b="1" noProof="1">
                <a:latin typeface="+mn-lt"/>
              </a:rPr>
              <a:t>(</a:t>
            </a:r>
            <a:r>
              <a:rPr lang="en-US" altLang="zh-CN" sz="2800" b="1" i="1" dirty="0" smtClean="0">
                <a:latin typeface="+mn-lt"/>
              </a:rPr>
              <a:t>b</a:t>
            </a:r>
            <a:r>
              <a:rPr lang="en-US" altLang="zh-CN" sz="2800" b="1" dirty="0" smtClean="0">
                <a:latin typeface="+mn-lt"/>
              </a:rPr>
              <a:t>+2)</a:t>
            </a:r>
            <a:r>
              <a:rPr lang="en-US" altLang="zh-CN" sz="2800" b="1" baseline="30000" dirty="0" smtClean="0">
                <a:latin typeface="+mn-lt"/>
              </a:rPr>
              <a:t>3</a:t>
            </a:r>
            <a:r>
              <a:rPr lang="en-US" altLang="zh-CN" sz="2800" b="1" dirty="0">
                <a:latin typeface="+mn-lt"/>
              </a:rPr>
              <a:t>·(</a:t>
            </a:r>
            <a:r>
              <a:rPr lang="en-US" altLang="zh-CN" sz="2800" b="1" i="1" dirty="0">
                <a:latin typeface="+mn-lt"/>
              </a:rPr>
              <a:t>b</a:t>
            </a:r>
            <a:r>
              <a:rPr lang="en-US" altLang="zh-CN" sz="2800" b="1" dirty="0">
                <a:latin typeface="+mn-lt"/>
              </a:rPr>
              <a:t>+2)</a:t>
            </a:r>
            <a:r>
              <a:rPr lang="en-US" altLang="zh-CN" sz="2800" b="1" baseline="30000" dirty="0">
                <a:latin typeface="+mn-lt"/>
              </a:rPr>
              <a:t>4</a:t>
            </a:r>
            <a:r>
              <a:rPr lang="en-US" altLang="zh-CN" sz="2800" b="1" dirty="0">
                <a:latin typeface="+mn-lt"/>
              </a:rPr>
              <a:t>·(</a:t>
            </a:r>
            <a:r>
              <a:rPr lang="en-US" altLang="zh-CN" sz="2800" b="1" i="1" dirty="0">
                <a:latin typeface="+mn-lt"/>
              </a:rPr>
              <a:t>b</a:t>
            </a:r>
            <a:r>
              <a:rPr lang="en-US" altLang="zh-CN" sz="2800" b="1" dirty="0">
                <a:latin typeface="+mn-lt"/>
              </a:rPr>
              <a:t>+2)</a:t>
            </a:r>
            <a:endParaRPr lang="en-US" altLang="zh-CN" sz="2800" b="1" dirty="0">
              <a:latin typeface="+mn-lt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+mn-lt"/>
                <a:ea typeface="Yuanti SC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846976" y="3348968"/>
            <a:ext cx="7273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 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·</a:t>
            </a:r>
            <a:r>
              <a:rPr lang="en-US" altLang="zh-CN" sz="28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800" b="1" baseline="30000" dirty="0" smtClean="0">
                <a:latin typeface="Times New Roman" panose="02020603050405020304" pitchFamily="18" charset="0"/>
              </a:rPr>
              <a:t>5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2+5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                                                      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1723405" y="4078984"/>
            <a:ext cx="43926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800" b="1" dirty="0">
                <a:latin typeface="Times New Roman" panose="02020603050405020304" pitchFamily="18" charset="0"/>
              </a:rPr>
              <a:t>  </a:t>
            </a:r>
            <a:r>
              <a:rPr lang="en-US" altLang="zh-CN" sz="2800" b="1" i="1" dirty="0">
                <a:latin typeface="Times New Roman" panose="02020603050405020304" pitchFamily="18" charset="0"/>
              </a:rPr>
              <a:t>a·a</a:t>
            </a:r>
            <a:r>
              <a:rPr lang="en-US" altLang="zh-CN" sz="2800" b="1" baseline="30000" dirty="0">
                <a:latin typeface="Times New Roman" panose="02020603050405020304" pitchFamily="18" charset="0"/>
              </a:rPr>
              <a:t>6</a:t>
            </a:r>
            <a:r>
              <a:rPr lang="en-US" altLang="zh-CN" sz="2800" b="1" dirty="0">
                <a:latin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1+6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182687" y="3060874"/>
            <a:ext cx="1300293" cy="907119"/>
          </a:xfrm>
          <a:prstGeom prst="wedgeRoundRectCallout">
            <a:avLst>
              <a:gd name="adj1" fmla="val -41072"/>
              <a:gd name="adj2" fmla="val -154800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914291" y="1936453"/>
            <a:ext cx="108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</a:rPr>
              <a:t>-2</a:t>
            </a:r>
            <a:endParaRPr lang="en-US" altLang="zh-CN" sz="24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6803" name="内容占位符 2"/>
          <p:cNvSpPr txBox="1">
            <a:spLocks noChangeArrowheads="1"/>
          </p:cNvSpPr>
          <p:nvPr/>
        </p:nvSpPr>
        <p:spPr bwMode="auto">
          <a:xfrm>
            <a:off x="1204420" y="1262543"/>
            <a:ext cx="6191250" cy="1556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1+4+3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-2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）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256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314450" y="639253"/>
            <a:ext cx="28296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</a:rPr>
              <a:t>(3</a:t>
            </a:r>
            <a:r>
              <a:rPr lang="en-US" altLang="zh-CN" sz="2400" b="1" dirty="0" smtClean="0">
                <a:latin typeface="+mn-lt"/>
              </a:rPr>
              <a:t>) (-</a:t>
            </a:r>
            <a:r>
              <a:rPr lang="en-US" altLang="zh-CN" sz="2400" b="1" dirty="0">
                <a:latin typeface="+mn-lt"/>
              </a:rPr>
              <a:t>2)×(-2)</a:t>
            </a:r>
            <a:r>
              <a:rPr lang="en-US" altLang="zh-CN" sz="2400" b="1" baseline="30000" dirty="0">
                <a:latin typeface="+mn-lt"/>
              </a:rPr>
              <a:t>4</a:t>
            </a:r>
            <a:r>
              <a:rPr lang="en-US" altLang="zh-CN" sz="2400" b="1" dirty="0">
                <a:latin typeface="+mn-lt"/>
              </a:rPr>
              <a:t>×(-2)</a:t>
            </a:r>
            <a:r>
              <a:rPr lang="en-US" altLang="zh-CN" sz="2400" b="1" baseline="30000" dirty="0">
                <a:latin typeface="+mn-lt"/>
              </a:rPr>
              <a:t>3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1204420" y="3267446"/>
            <a:ext cx="40350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(4)  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i="1" baseline="30000" dirty="0">
                <a:latin typeface="+mn-lt"/>
              </a:rPr>
              <a:t>m</a:t>
            </a:r>
            <a:r>
              <a:rPr lang="en-US" altLang="zh-CN" sz="2400" b="1" dirty="0">
                <a:latin typeface="+mn-lt"/>
              </a:rPr>
              <a:t>·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>
                <a:latin typeface="+mn-lt"/>
              </a:rPr>
              <a:t>3</a:t>
            </a:r>
            <a:r>
              <a:rPr lang="en-US" altLang="zh-CN" sz="2400" b="1" i="1" baseline="30000" dirty="0">
                <a:latin typeface="+mn-lt"/>
              </a:rPr>
              <a:t>m</a:t>
            </a:r>
            <a:r>
              <a:rPr lang="en-US" altLang="zh-CN" sz="2400" b="1" baseline="30000" dirty="0">
                <a:latin typeface="+mn-lt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+3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 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98970" y="3956537"/>
            <a:ext cx="7526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/>
              </a:rPr>
              <a:t>(5)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</a:rPr>
              <a:t>( </a:t>
            </a:r>
            <a:r>
              <a:rPr lang="en-US" altLang="zh-CN" sz="2400" b="1" i="1" dirty="0" smtClean="0">
                <a:latin typeface="+mn-lt"/>
              </a:rPr>
              <a:t>b</a:t>
            </a:r>
            <a:r>
              <a:rPr lang="en-US" altLang="zh-CN" sz="2400" b="1" dirty="0" smtClean="0">
                <a:latin typeface="+mn-lt"/>
              </a:rPr>
              <a:t>+2)</a:t>
            </a:r>
            <a:r>
              <a:rPr lang="en-US" altLang="zh-CN" sz="2400" b="1" baseline="30000" dirty="0" smtClean="0">
                <a:latin typeface="+mn-lt"/>
              </a:rPr>
              <a:t>3</a:t>
            </a:r>
            <a:r>
              <a:rPr lang="en-US" altLang="zh-CN" sz="2400" b="1" dirty="0">
                <a:latin typeface="+mn-lt"/>
              </a:rPr>
              <a:t>·(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en-US" altLang="zh-CN" sz="2400" b="1" dirty="0">
                <a:latin typeface="+mn-lt"/>
              </a:rPr>
              <a:t>+2)</a:t>
            </a:r>
            <a:r>
              <a:rPr lang="en-US" altLang="zh-CN" sz="2400" b="1" baseline="30000" dirty="0">
                <a:latin typeface="+mn-lt"/>
              </a:rPr>
              <a:t>4</a:t>
            </a:r>
            <a:r>
              <a:rPr lang="en-US" altLang="zh-CN" sz="2400" b="1" dirty="0">
                <a:latin typeface="+mn-lt"/>
              </a:rPr>
              <a:t>·(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en-US" altLang="zh-CN" sz="2400" b="1" dirty="0">
                <a:latin typeface="+mn-lt"/>
              </a:rPr>
              <a:t>+2)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+2)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3+4+1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+2)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8</a:t>
            </a:r>
            <a:endParaRPr lang="en-US" altLang="zh-CN" sz="2400" b="1" baseline="30000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Yuanti SC"/>
                <a:ea typeface="Yuanti SC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椭圆形标注 2"/>
          <p:cNvSpPr/>
          <p:nvPr/>
        </p:nvSpPr>
        <p:spPr>
          <a:xfrm>
            <a:off x="5560941" y="802410"/>
            <a:ext cx="3025745" cy="1134043"/>
          </a:xfrm>
          <a:prstGeom prst="wedgeEllipseCallout">
            <a:avLst>
              <a:gd name="adj1" fmla="val -111582"/>
              <a:gd name="adj2" fmla="val -37725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思考：该式中相同的底数是多少？</a:t>
            </a:r>
            <a:endParaRPr lang="zh-CN" altLang="en-US" sz="21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714500" y="3684965"/>
            <a:ext cx="62714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+mn-lt"/>
              </a:rPr>
              <a:t>(-2)×(-2)</a:t>
            </a:r>
            <a:r>
              <a:rPr lang="en-US" altLang="zh-CN" sz="2400" b="1" baseline="30000" dirty="0">
                <a:latin typeface="+mn-lt"/>
              </a:rPr>
              <a:t>4</a:t>
            </a:r>
            <a:r>
              <a:rPr lang="en-US" altLang="zh-CN" sz="2400" b="1" dirty="0">
                <a:latin typeface="+mn-lt"/>
              </a:rPr>
              <a:t>×(-2)</a:t>
            </a:r>
            <a:r>
              <a:rPr lang="en-US" altLang="zh-CN" sz="2400" b="1" baseline="30000" dirty="0">
                <a:latin typeface="+mn-lt"/>
              </a:rPr>
              <a:t>3</a:t>
            </a:r>
            <a:r>
              <a:rPr lang="en-US" altLang="zh-CN" sz="2400" b="1" dirty="0">
                <a:latin typeface="+mn-lt"/>
              </a:rPr>
              <a:t> ≠-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baseline="30000" dirty="0" smtClean="0">
                <a:latin typeface="+mn-lt"/>
              </a:rPr>
              <a:t>1+4+3</a:t>
            </a:r>
            <a:r>
              <a:rPr lang="en-US" altLang="zh-CN" sz="2400" b="1" dirty="0" smtClean="0">
                <a:latin typeface="+mn-lt"/>
              </a:rPr>
              <a:t>=-</a:t>
            </a:r>
            <a:r>
              <a:rPr lang="en-US" altLang="zh-CN" sz="2400" b="1" dirty="0">
                <a:latin typeface="+mn-lt"/>
              </a:rPr>
              <a:t>2</a:t>
            </a:r>
            <a:r>
              <a:rPr lang="en-US" altLang="zh-CN" sz="2400" b="1" baseline="30000" dirty="0">
                <a:latin typeface="+mn-lt"/>
              </a:rPr>
              <a:t>8</a:t>
            </a:r>
            <a:r>
              <a:rPr lang="en-US" altLang="zh-CN" sz="2400" b="1" dirty="0">
                <a:latin typeface="+mn-lt"/>
              </a:rPr>
              <a:t> =-256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  <a:endParaRPr lang="zh-CN" altLang="en-US" sz="2500" b="1">
                <a:latin typeface="+mn-lt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pic>
        <p:nvPicPr>
          <p:cNvPr id="13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48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5" name="矩形 14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6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17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18" name="图片 17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77830" name="文本框 3"/>
          <p:cNvSpPr txBox="1">
            <a:spLocks noChangeArrowheads="1"/>
          </p:cNvSpPr>
          <p:nvPr/>
        </p:nvSpPr>
        <p:spPr bwMode="auto">
          <a:xfrm>
            <a:off x="999950" y="1431925"/>
            <a:ext cx="774137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 smtClean="0">
                <a:latin typeface="+mn-lt"/>
              </a:rPr>
              <a:t>不要</a:t>
            </a:r>
            <a:r>
              <a:rPr lang="zh-CN" altLang="en-US" sz="2800" b="1" dirty="0">
                <a:latin typeface="+mn-lt"/>
              </a:rPr>
              <a:t>忽略指数是</a:t>
            </a:r>
            <a:r>
              <a:rPr lang="en-US" altLang="zh-CN" sz="2800" b="1" dirty="0">
                <a:latin typeface="+mn-lt"/>
              </a:rPr>
              <a:t>“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800" b="1" dirty="0">
                <a:latin typeface="+mn-lt"/>
              </a:rPr>
              <a:t>”</a:t>
            </a:r>
            <a:r>
              <a:rPr lang="zh-CN" altLang="en-US" sz="2800" b="1" dirty="0">
                <a:latin typeface="+mn-lt"/>
              </a:rPr>
              <a:t>的因式，如：</a:t>
            </a:r>
            <a:r>
              <a:rPr lang="en-US" altLang="zh-CN" sz="2800" b="1" i="1" dirty="0">
                <a:latin typeface="+mn-lt"/>
              </a:rPr>
              <a:t>a</a:t>
            </a:r>
            <a:r>
              <a:rPr lang="en-US" altLang="zh-CN" sz="2800" b="1" dirty="0">
                <a:latin typeface="+mn-lt"/>
              </a:rPr>
              <a:t>·</a:t>
            </a:r>
            <a:r>
              <a:rPr lang="en-US" altLang="zh-CN" sz="2800" b="1" i="1" dirty="0">
                <a:latin typeface="+mn-lt"/>
              </a:rPr>
              <a:t>a</a:t>
            </a:r>
            <a:r>
              <a:rPr lang="en-US" altLang="zh-CN" sz="2800" b="1" baseline="30000" dirty="0">
                <a:latin typeface="+mn-lt"/>
              </a:rPr>
              <a:t>6</a:t>
            </a:r>
            <a:r>
              <a:rPr lang="en-US" altLang="zh-CN" sz="2800" b="1" dirty="0">
                <a:latin typeface="+mn-lt"/>
              </a:rPr>
              <a:t>≠</a:t>
            </a:r>
            <a:r>
              <a:rPr lang="en-US" altLang="zh-CN" sz="2800" b="1" i="1" dirty="0">
                <a:latin typeface="+mn-lt"/>
              </a:rPr>
              <a:t>a</a:t>
            </a:r>
            <a:r>
              <a:rPr lang="en-US" altLang="zh-CN" sz="2800" b="1" baseline="30000" dirty="0">
                <a:latin typeface="+mn-lt"/>
              </a:rPr>
              <a:t>0+6</a:t>
            </a:r>
            <a:r>
              <a:rPr lang="en-US" altLang="zh-CN" sz="2800" b="1" dirty="0">
                <a:latin typeface="+mn-lt"/>
              </a:rPr>
              <a:t> </a:t>
            </a:r>
            <a:r>
              <a:rPr lang="en-US" altLang="zh-CN" sz="2800" b="1" dirty="0" smtClean="0">
                <a:latin typeface="+mn-lt"/>
              </a:rPr>
              <a:t>.</a:t>
            </a:r>
            <a:endParaRPr lang="en-US" altLang="zh-CN" sz="2800" b="1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+mn-lt"/>
              </a:rPr>
              <a:t>2. </a:t>
            </a:r>
            <a:r>
              <a:rPr lang="zh-CN" altLang="en-US" sz="2800" b="1" dirty="0" smtClean="0">
                <a:latin typeface="+mn-lt"/>
              </a:rPr>
              <a:t>底数</a:t>
            </a:r>
            <a:r>
              <a:rPr lang="zh-CN" altLang="en-US" sz="2800" b="1" dirty="0">
                <a:latin typeface="+mn-lt"/>
              </a:rPr>
              <a:t>是单项式，也可以是多项式，通常把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底数看成一个整体</a:t>
            </a:r>
            <a:r>
              <a:rPr lang="zh-CN" altLang="en-US" sz="2800" b="1" dirty="0">
                <a:latin typeface="+mn-lt"/>
              </a:rPr>
              <a:t>来运算，如：</a:t>
            </a:r>
            <a:endParaRPr lang="zh-CN" altLang="en-US" sz="2800" b="1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4"/>
          <p:cNvSpPr txBox="1">
            <a:spLocks noChangeArrowheads="1"/>
          </p:cNvSpPr>
          <p:nvPr/>
        </p:nvSpPr>
        <p:spPr bwMode="auto">
          <a:xfrm>
            <a:off x="600074" y="221295"/>
            <a:ext cx="8543925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3" algn="just">
              <a:spcBef>
                <a:spcPct val="50000"/>
              </a:spcBef>
              <a:buClr>
                <a:schemeClr val="accent2"/>
              </a:buClr>
              <a:buSzPct val="130000"/>
            </a:pP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的计算对不对？如果不对，怎样改正？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 · 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 2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zh-CN" sz="2400" b="1" baseline="30000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en-US" sz="2100" b="1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en-US" sz="2400" b="1" baseline="30000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+ 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 = 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10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   ）</a:t>
            </a:r>
            <a:endParaRPr lang="zh-CN" altLang="en-US" sz="2400" b="1" baseline="30000" dirty="0"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en-US" sz="2400" b="1" dirty="0">
              <a:solidFill>
                <a:schemeClr val="bg2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·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25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·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2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10     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100" b="1" baseline="30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endParaRPr lang="zh-CN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·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         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+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4    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100" b="1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</a:t>
            </a:r>
            <a:endParaRPr lang="zh-CN" altLang="zh-CN" sz="2400" b="1" dirty="0">
              <a:solidFill>
                <a:schemeClr val="bg2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chemeClr val="bg2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127369" y="1338791"/>
            <a:ext cx="571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×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1432961" y="1816100"/>
            <a:ext cx="2343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zh-CN" altLang="zh-CN" sz="2400" b="1" i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 · </a:t>
            </a:r>
            <a:r>
              <a:rPr lang="zh-CN" altLang="zh-CN" sz="2400" b="1" i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5</a:t>
            </a:r>
            <a:r>
              <a:rPr lang="zh-CN" altLang="zh-CN" sz="2400" b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= </a:t>
            </a:r>
            <a:r>
              <a:rPr lang="zh-CN" altLang="zh-CN" sz="2400" b="1" i="1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 dirty="0">
                <a:solidFill>
                  <a:schemeClr val="accent4">
                    <a:lumMod val="75000"/>
                  </a:schemeClr>
                </a:solidFill>
                <a:latin typeface="+mn-lt"/>
              </a:rPr>
              <a:t>10</a:t>
            </a:r>
            <a:endParaRPr lang="zh-CN" altLang="zh-CN" sz="2400" b="1" baseline="300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495520" y="1312862"/>
            <a:ext cx="742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chemeClr val="hlink"/>
                </a:solidFill>
                <a:latin typeface="+mn-lt"/>
              </a:rPr>
              <a:t>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×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4633361" y="1816100"/>
            <a:ext cx="2457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+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= 2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b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</a:t>
            </a:r>
            <a:endParaRPr lang="zh-CN" altLang="zh-CN" b="1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179210" y="2453034"/>
            <a:ext cx="571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×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1318661" y="2959100"/>
            <a:ext cx="2457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x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·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x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=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x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10</a:t>
            </a:r>
            <a:endParaRPr lang="zh-CN" altLang="zh-CN" sz="2400" b="1" baseline="3000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6525659" y="2442267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chemeClr val="hlink"/>
                </a:solidFill>
                <a:latin typeface="+mn-lt"/>
              </a:rPr>
              <a:t> 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×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4519061" y="2959100"/>
            <a:ext cx="2457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y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·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y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5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=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y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10  </a:t>
            </a:r>
            <a:endParaRPr lang="zh-CN" altLang="zh-CN" sz="2400" b="1" baseline="3000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3070219" y="3556527"/>
            <a:ext cx="62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 ×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1318661" y="4159250"/>
            <a:ext cx="23431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c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·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c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3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=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c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4</a:t>
            </a:r>
            <a:endParaRPr lang="zh-CN" altLang="zh-CN" sz="2400" b="1" baseline="3000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5615" name="Text Box 15"/>
          <p:cNvSpPr txBox="1">
            <a:spLocks noChangeArrowheads="1"/>
          </p:cNvSpPr>
          <p:nvPr/>
        </p:nvSpPr>
        <p:spPr bwMode="auto">
          <a:xfrm>
            <a:off x="6639959" y="3540123"/>
            <a:ext cx="62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×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616" name="Text Box 16"/>
          <p:cNvSpPr txBox="1">
            <a:spLocks noChangeArrowheads="1"/>
          </p:cNvSpPr>
          <p:nvPr/>
        </p:nvSpPr>
        <p:spPr bwMode="auto">
          <a:xfrm>
            <a:off x="4576211" y="4102100"/>
            <a:ext cx="2857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 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m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+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m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3 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=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m</a:t>
            </a:r>
            <a:r>
              <a:rPr lang="zh-CN" altLang="zh-CN" sz="2400" b="1">
                <a:solidFill>
                  <a:schemeClr val="accent4">
                    <a:lumMod val="75000"/>
                  </a:schemeClr>
                </a:solidFill>
                <a:latin typeface="+mn-lt"/>
              </a:rPr>
              <a:t> + </a:t>
            </a:r>
            <a:r>
              <a:rPr lang="zh-CN" altLang="zh-CN" sz="2400" b="1" i="1">
                <a:solidFill>
                  <a:schemeClr val="accent4">
                    <a:lumMod val="75000"/>
                  </a:schemeClr>
                </a:solidFill>
                <a:latin typeface="+mn-lt"/>
              </a:rPr>
              <a:t>m</a:t>
            </a:r>
            <a:r>
              <a:rPr lang="zh-CN" altLang="zh-CN" sz="2400" b="1" baseline="30000">
                <a:solidFill>
                  <a:schemeClr val="accent4">
                    <a:lumMod val="75000"/>
                  </a:schemeClr>
                </a:solidFill>
                <a:latin typeface="+mn-lt"/>
              </a:rPr>
              <a:t>3 </a:t>
            </a:r>
            <a:endParaRPr lang="zh-CN" altLang="zh-CN" sz="2400" b="1" baseline="3000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grpSp>
        <p:nvGrpSpPr>
          <p:cNvPr id="20" name="组合 5"/>
          <p:cNvGrpSpPr/>
          <p:nvPr/>
        </p:nvGrpSpPr>
        <p:grpSpPr bwMode="auto">
          <a:xfrm>
            <a:off x="1631" y="-51957"/>
            <a:ext cx="2006600" cy="477838"/>
            <a:chOff x="248" y="71"/>
            <a:chExt cx="3160" cy="752"/>
          </a:xfrm>
        </p:grpSpPr>
        <p:sp>
          <p:nvSpPr>
            <p:cNvPr id="21" name="文本框 15"/>
            <p:cNvSpPr txBox="1">
              <a:spLocks noChangeArrowheads="1"/>
            </p:cNvSpPr>
            <p:nvPr/>
          </p:nvSpPr>
          <p:spPr bwMode="auto">
            <a:xfrm>
              <a:off x="882" y="71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ea typeface="Yuanti SC"/>
                <a:cs typeface="Yuanti SC"/>
              </a:endParaRPr>
            </a:p>
          </p:txBody>
        </p:sp>
        <p:grpSp>
          <p:nvGrpSpPr>
            <p:cNvPr id="22" name="组合 2"/>
            <p:cNvGrpSpPr/>
            <p:nvPr/>
          </p:nvGrpSpPr>
          <p:grpSpPr bwMode="auto">
            <a:xfrm>
              <a:off x="248" y="222"/>
              <a:ext cx="3160" cy="555"/>
              <a:chOff x="248" y="222"/>
              <a:chExt cx="3160" cy="555"/>
            </a:xfrm>
          </p:grpSpPr>
          <p:cxnSp>
            <p:nvCxnSpPr>
              <p:cNvPr id="2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13" y="222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2" y="685800"/>
            <a:ext cx="614063" cy="61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/>
      <p:bldP spid="25606" grpId="0"/>
      <p:bldP spid="25607" grpId="0"/>
      <p:bldP spid="25608" grpId="0"/>
      <p:bldP spid="25609" grpId="0"/>
      <p:bldP spid="25610" grpId="0"/>
      <p:bldP spid="25611" grpId="0"/>
      <p:bldP spid="25612" grpId="0"/>
      <p:bldP spid="25613" grpId="0"/>
      <p:bldP spid="25614" grpId="0"/>
      <p:bldP spid="25615" grpId="0"/>
      <p:bldP spid="256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901" name="组合 6"/>
          <p:cNvGrpSpPr/>
          <p:nvPr/>
        </p:nvGrpSpPr>
        <p:grpSpPr bwMode="auto">
          <a:xfrm>
            <a:off x="701675" y="732903"/>
            <a:ext cx="1858963" cy="492125"/>
            <a:chOff x="427462" y="558483"/>
            <a:chExt cx="1858351" cy="491808"/>
          </a:xfrm>
        </p:grpSpPr>
        <p:grpSp>
          <p:nvGrpSpPr>
            <p:cNvPr id="80902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0908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560638" y="751424"/>
            <a:ext cx="5278438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+mn-lt"/>
                <a:ea typeface="黑体" panose="02010609060101010101" pitchFamily="49" charset="-122"/>
                <a:sym typeface="+mn-ea"/>
              </a:rPr>
              <a:t>同底数幂的乘法的法则的逆运用</a:t>
            </a:r>
            <a:endParaRPr lang="zh-CN" altLang="en-US" dirty="0">
              <a:latin typeface="+mn-lt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1442" name="Text Box 3"/>
          <p:cNvSpPr txBox="1"/>
          <p:nvPr/>
        </p:nvSpPr>
        <p:spPr>
          <a:xfrm>
            <a:off x="742950" y="1391715"/>
            <a:ext cx="7315200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kern="1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rPr>
              <a:t>例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/>
                <a:sym typeface="+mn-ea"/>
              </a:rPr>
              <a:t>2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/>
                <a:sym typeface="+mn-ea"/>
              </a:rPr>
              <a:t> 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知：</a:t>
            </a:r>
            <a:r>
              <a:rPr lang="en-US" altLang="zh-CN" sz="2800" b="1" i="1" noProof="1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noProof="1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=4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， </a:t>
            </a:r>
            <a:r>
              <a:rPr lang="en-US" altLang="zh-CN" sz="2800" b="1" i="1" noProof="1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noProof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=5.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800" b="1" i="1" noProof="1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noProof="1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baseline="30000" noProof="1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baseline="30000" noProof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baseline="30000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800" b="1" noProof="1"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0911" name="文本框 4"/>
          <p:cNvSpPr txBox="1">
            <a:spLocks noChangeArrowheads="1"/>
          </p:cNvSpPr>
          <p:nvPr/>
        </p:nvSpPr>
        <p:spPr bwMode="auto">
          <a:xfrm>
            <a:off x="1668463" y="2194990"/>
            <a:ext cx="4632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0912" name="文本框 5"/>
          <p:cNvSpPr txBox="1">
            <a:spLocks noChangeArrowheads="1"/>
          </p:cNvSpPr>
          <p:nvPr/>
        </p:nvSpPr>
        <p:spPr bwMode="auto">
          <a:xfrm>
            <a:off x="742950" y="2148307"/>
            <a:ext cx="77115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分析： </a:t>
            </a:r>
            <a:r>
              <a:rPr lang="zh-CN" altLang="en-US" sz="2400" b="1" dirty="0" smtClean="0">
                <a:latin typeface="+mn-lt"/>
              </a:rPr>
              <a:t>把</a:t>
            </a:r>
            <a:r>
              <a:rPr lang="zh-CN" altLang="en-US" sz="2400" b="1" dirty="0">
                <a:latin typeface="+mn-lt"/>
              </a:rPr>
              <a:t>同底数幂的乘法法则逆运用，可以求出</a:t>
            </a:r>
            <a:r>
              <a:rPr lang="zh-CN" altLang="en-US" sz="2400" b="1" dirty="0" smtClean="0">
                <a:latin typeface="+mn-lt"/>
              </a:rPr>
              <a:t>值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890322" y="2878675"/>
            <a:ext cx="74168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·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（逆运算）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baseline="30000" dirty="0">
                <a:solidFill>
                  <a:schemeClr val="tx2"/>
                </a:solidFill>
                <a:latin typeface="+mn-lt"/>
              </a:rPr>
              <a:t>   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=4 × 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5</a:t>
            </a:r>
            <a:endParaRPr lang="en-US" altLang="zh-CN" sz="2800" b="1" dirty="0" smtClean="0">
              <a:solidFill>
                <a:srgbClr val="FF0000"/>
              </a:solidFill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        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20</a:t>
            </a:r>
            <a:r>
              <a:rPr lang="en-US" altLang="zh-CN" sz="2800" b="1" dirty="0">
                <a:solidFill>
                  <a:schemeClr val="tx2"/>
                </a:solidFill>
                <a:latin typeface="+mn-lt"/>
              </a:rPr>
              <a:t> </a:t>
            </a:r>
            <a:endParaRPr lang="en-US" altLang="zh-CN" sz="2800" b="1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+mn-lt"/>
                <a:ea typeface="Yuanti SC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3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9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93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9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93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61483" y="1420813"/>
            <a:ext cx="7913688" cy="267765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lt"/>
              </a:rPr>
              <a:t>        当</a:t>
            </a:r>
            <a:r>
              <a:rPr lang="zh-CN" altLang="en-US" sz="2800" b="1" dirty="0">
                <a:latin typeface="+mn-lt"/>
              </a:rPr>
              <a:t>幂的指数是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和</a:t>
            </a:r>
            <a:r>
              <a:rPr lang="zh-CN" altLang="en-US" sz="2800" b="1" dirty="0">
                <a:latin typeface="+mn-lt"/>
              </a:rPr>
              <a:t>的形式时，可以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逆运用同底数幂乘法法则</a:t>
            </a:r>
            <a:r>
              <a:rPr lang="zh-CN" altLang="en-US" sz="2800" b="1" dirty="0">
                <a:latin typeface="+mn-lt"/>
              </a:rPr>
              <a:t>，将幂指数和转化为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同底数幂相乘</a:t>
            </a:r>
            <a:r>
              <a:rPr lang="zh-CN" altLang="en-US" sz="2800" b="1" dirty="0">
                <a:latin typeface="+mn-lt"/>
              </a:rPr>
              <a:t>，然后把幂作为一个整体带入变形后的幂的运算式中求解</a:t>
            </a:r>
            <a:r>
              <a:rPr lang="en-US" altLang="zh-CN" sz="2800" b="1" dirty="0">
                <a:latin typeface="+mn-lt"/>
              </a:rPr>
              <a:t>.</a:t>
            </a:r>
            <a:endParaRPr lang="en-US" altLang="zh-CN" sz="2800" b="1" dirty="0">
              <a:latin typeface="+mn-lt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+mn-lt"/>
                <a:ea typeface="Yuanti SC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30" name="剪去同侧角的矩形 2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32" name="圆角矩形 31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1" name="组合 3"/>
          <p:cNvGrpSpPr/>
          <p:nvPr/>
        </p:nvGrpSpPr>
        <p:grpSpPr bwMode="auto">
          <a:xfrm>
            <a:off x="-6891" y="-49744"/>
            <a:ext cx="2006600" cy="477838"/>
            <a:chOff x="248" y="40"/>
            <a:chExt cx="3160" cy="752"/>
          </a:xfrm>
        </p:grpSpPr>
        <p:cxnSp>
          <p:nvCxnSpPr>
            <p:cNvPr id="4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9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32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996409" y="687513"/>
            <a:ext cx="7489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=3,2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=6,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试写出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x+y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99709" y="1377421"/>
            <a:ext cx="624681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800" b="1" dirty="0">
                <a:latin typeface="+mn-lt"/>
              </a:rPr>
              <a:t>2</a:t>
            </a:r>
            <a:r>
              <a:rPr lang="en-US" altLang="zh-CN" sz="2800" b="1" i="1" baseline="30000" dirty="0">
                <a:latin typeface="+mn-lt"/>
              </a:rPr>
              <a:t>x</a:t>
            </a:r>
            <a:r>
              <a:rPr lang="en-US" altLang="zh-CN" sz="2800" b="1" baseline="30000" dirty="0">
                <a:latin typeface="+mn-lt"/>
              </a:rPr>
              <a:t>+</a:t>
            </a:r>
            <a:r>
              <a:rPr lang="en-US" altLang="zh-CN" sz="2800" b="1" i="1" baseline="30000" dirty="0">
                <a:latin typeface="+mn-lt"/>
              </a:rPr>
              <a:t>y</a:t>
            </a:r>
            <a:r>
              <a:rPr lang="en-US" altLang="zh-CN" sz="2800" b="1" dirty="0">
                <a:latin typeface="+mn-lt"/>
              </a:rPr>
              <a:t> </a:t>
            </a:r>
            <a:endParaRPr lang="en-US" altLang="zh-CN" sz="28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×2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y</a:t>
            </a:r>
            <a:endParaRPr lang="en-US" altLang="zh-CN" sz="2800" b="1" i="1" baseline="30000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3×6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18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90" y="607621"/>
            <a:ext cx="602819" cy="603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Box 2"/>
          <p:cNvSpPr txBox="1">
            <a:spLocks noChangeArrowheads="1"/>
          </p:cNvSpPr>
          <p:nvPr/>
        </p:nvSpPr>
        <p:spPr bwMode="auto">
          <a:xfrm>
            <a:off x="606437" y="1377432"/>
            <a:ext cx="8451850" cy="121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.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>
                <a:latin typeface="+mn-lt"/>
              </a:rPr>
              <a:t>6</a:t>
            </a:r>
            <a:r>
              <a:rPr lang="zh-CN" altLang="zh-CN" sz="2800" b="1" dirty="0">
                <a:latin typeface="+mn-lt"/>
              </a:rPr>
              <a:t>•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>
                <a:latin typeface="+mn-lt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的结果是（　　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dirty="0" smtClean="0">
                <a:latin typeface="+mn-lt"/>
              </a:rPr>
              <a:t>  </a:t>
            </a:r>
            <a:r>
              <a:rPr lang="zh-CN" altLang="zh-CN" sz="2800" b="1" dirty="0" smtClean="0">
                <a:latin typeface="+mn-lt"/>
              </a:rPr>
              <a:t>A．</a:t>
            </a:r>
            <a:r>
              <a:rPr lang="zh-CN" altLang="zh-CN" sz="2800" b="1" i="1" dirty="0" smtClean="0">
                <a:latin typeface="+mn-lt"/>
              </a:rPr>
              <a:t>a</a:t>
            </a:r>
            <a:r>
              <a:rPr lang="zh-CN" altLang="zh-CN" sz="2800" b="1" baseline="30000" dirty="0" smtClean="0">
                <a:latin typeface="+mn-lt"/>
              </a:rPr>
              <a:t>3</a:t>
            </a:r>
            <a:r>
              <a:rPr lang="zh-CN" altLang="zh-CN" sz="2800" b="1" dirty="0">
                <a:latin typeface="+mn-lt"/>
              </a:rPr>
              <a:t>	</a:t>
            </a:r>
            <a:r>
              <a:rPr lang="en-US" altLang="zh-CN" sz="2800" b="1" dirty="0" smtClean="0">
                <a:latin typeface="+mn-lt"/>
              </a:rPr>
              <a:t>         </a:t>
            </a:r>
            <a:r>
              <a:rPr lang="zh-CN" altLang="zh-CN" sz="2800" b="1" dirty="0" smtClean="0">
                <a:latin typeface="+mn-lt"/>
              </a:rPr>
              <a:t>B．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 smtClean="0">
                <a:latin typeface="+mn-lt"/>
              </a:rPr>
              <a:t>4</a:t>
            </a:r>
            <a:r>
              <a:rPr lang="zh-CN" altLang="zh-CN" sz="2800" b="1" dirty="0">
                <a:latin typeface="+mn-lt"/>
              </a:rPr>
              <a:t>	</a:t>
            </a:r>
            <a:r>
              <a:rPr lang="en-US" altLang="zh-CN" sz="2800" b="1" dirty="0" smtClean="0">
                <a:latin typeface="+mn-lt"/>
              </a:rPr>
              <a:t>          </a:t>
            </a:r>
            <a:r>
              <a:rPr lang="zh-CN" altLang="zh-CN" sz="2800" b="1" dirty="0" smtClean="0">
                <a:latin typeface="+mn-lt"/>
              </a:rPr>
              <a:t>C</a:t>
            </a:r>
            <a:r>
              <a:rPr lang="zh-CN" altLang="zh-CN" sz="2800" b="1" dirty="0">
                <a:latin typeface="+mn-lt"/>
              </a:rPr>
              <a:t>．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>
                <a:latin typeface="+mn-lt"/>
              </a:rPr>
              <a:t>8</a:t>
            </a:r>
            <a:r>
              <a:rPr lang="zh-CN" altLang="zh-CN" sz="2800" b="1" dirty="0">
                <a:latin typeface="+mn-lt"/>
              </a:rPr>
              <a:t>	</a:t>
            </a:r>
            <a:r>
              <a:rPr lang="en-US" altLang="zh-CN" sz="2800" b="1" dirty="0" smtClean="0">
                <a:latin typeface="+mn-lt"/>
              </a:rPr>
              <a:t>           </a:t>
            </a:r>
            <a:r>
              <a:rPr lang="zh-CN" altLang="zh-CN" sz="2800" b="1" dirty="0" smtClean="0">
                <a:latin typeface="+mn-lt"/>
              </a:rPr>
              <a:t>D．</a:t>
            </a:r>
            <a:r>
              <a:rPr lang="zh-CN" altLang="zh-CN" sz="2800" b="1" i="1" dirty="0">
                <a:latin typeface="+mn-lt"/>
              </a:rPr>
              <a:t>a</a:t>
            </a:r>
            <a:r>
              <a:rPr lang="zh-CN" altLang="zh-CN" sz="2800" b="1" baseline="30000" dirty="0" smtClean="0">
                <a:latin typeface="+mn-lt"/>
              </a:rPr>
              <a:t>12</a:t>
            </a:r>
            <a:endParaRPr lang="zh-CN" altLang="zh-CN" sz="2800" b="1" baseline="30000" dirty="0">
              <a:latin typeface="+mn-lt"/>
            </a:endParaRPr>
          </a:p>
        </p:txBody>
      </p:sp>
      <p:sp>
        <p:nvSpPr>
          <p:cNvPr id="79887" name="文本框 2"/>
          <p:cNvSpPr txBox="1">
            <a:spLocks noChangeArrowheads="1"/>
          </p:cNvSpPr>
          <p:nvPr/>
        </p:nvSpPr>
        <p:spPr bwMode="auto">
          <a:xfrm>
            <a:off x="910444" y="2931594"/>
            <a:ext cx="700590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latin typeface="+mn-lt"/>
              </a:rPr>
              <a:t>：</a:t>
            </a:r>
            <a:r>
              <a:rPr lang="zh-CN" altLang="en-US" sz="2800" b="1" i="1" dirty="0">
                <a:latin typeface="+mn-lt"/>
              </a:rPr>
              <a:t>a</a:t>
            </a:r>
            <a:r>
              <a:rPr lang="zh-CN" altLang="en-US" sz="2800" b="1" baseline="30000" dirty="0">
                <a:latin typeface="+mn-lt"/>
              </a:rPr>
              <a:t>2</a:t>
            </a:r>
            <a:r>
              <a:rPr lang="zh-CN" altLang="en-US" sz="2800" b="1" dirty="0">
                <a:latin typeface="+mn-lt"/>
              </a:rPr>
              <a:t>•</a:t>
            </a:r>
            <a:r>
              <a:rPr lang="zh-CN" altLang="en-US" sz="2800" b="1" i="1" dirty="0">
                <a:latin typeface="+mn-lt"/>
              </a:rPr>
              <a:t>a</a:t>
            </a:r>
            <a:r>
              <a:rPr lang="zh-CN" altLang="en-US" sz="2800" b="1" baseline="30000" dirty="0">
                <a:latin typeface="+mn-lt"/>
              </a:rPr>
              <a:t>3</a:t>
            </a:r>
            <a:r>
              <a:rPr lang="zh-CN" altLang="en-US" sz="2800" b="1" dirty="0">
                <a:latin typeface="+mn-lt"/>
              </a:rPr>
              <a:t>=</a:t>
            </a:r>
            <a:r>
              <a:rPr lang="zh-CN" altLang="en-US" sz="2800" b="1" u="sng" dirty="0">
                <a:latin typeface="+mn-lt"/>
              </a:rPr>
              <a:t>　　</a:t>
            </a:r>
            <a:r>
              <a:rPr lang="zh-CN" altLang="en-US" sz="2800" b="1" dirty="0">
                <a:latin typeface="+mn-lt"/>
              </a:rPr>
              <a:t>．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72938" y="1460532"/>
            <a:ext cx="646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14844" y="2922598"/>
            <a:ext cx="669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800" b="1" baseline="30000" dirty="0">
                <a:solidFill>
                  <a:srgbClr val="FF0000"/>
                </a:solidFill>
                <a:latin typeface="+mn-lt"/>
              </a:rPr>
              <a:t>5</a:t>
            </a:r>
            <a:endParaRPr lang="zh-CN" altLang="en-US" sz="2800" b="1" dirty="0">
              <a:latin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2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86782" y="1235107"/>
            <a:ext cx="7974012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 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·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的运算结果是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（         ）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A.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		B.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lang="en-US"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3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		C.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lang="en-US"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5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		D. 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lang="en-US"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6</a:t>
            </a:r>
            <a:endParaRPr lang="en-US" sz="2800" b="1" baseline="30000" dirty="0">
              <a:latin typeface="+mn-lt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85768" y="1353582"/>
            <a:ext cx="738188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7011" y="2794029"/>
            <a:ext cx="8745538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r>
              <a:rPr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计算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•</a:t>
            </a:r>
            <a:r>
              <a:rPr sz="28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x</a:t>
            </a:r>
            <a:r>
              <a:rPr sz="2800" b="1" baseline="30000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的结果等于</a:t>
            </a:r>
            <a:r>
              <a:rPr lang="en-US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_____</a:t>
            </a:r>
            <a:r>
              <a:rPr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</a:t>
            </a:r>
            <a:endParaRPr sz="28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3972" name="组合 2"/>
          <p:cNvGrpSpPr/>
          <p:nvPr/>
        </p:nvGrpSpPr>
        <p:grpSpPr bwMode="auto">
          <a:xfrm>
            <a:off x="4225" y="-83089"/>
            <a:ext cx="2006600" cy="492125"/>
            <a:chOff x="263" y="110"/>
            <a:chExt cx="3160" cy="777"/>
          </a:xfrm>
        </p:grpSpPr>
        <p:sp>
          <p:nvSpPr>
            <p:cNvPr id="83973" name="文本框 20"/>
            <p:cNvSpPr txBox="1">
              <a:spLocks noChangeArrowheads="1"/>
            </p:cNvSpPr>
            <p:nvPr/>
          </p:nvSpPr>
          <p:spPr bwMode="auto">
            <a:xfrm>
              <a:off x="922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83974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3977" name="组合 7"/>
          <p:cNvGrpSpPr/>
          <p:nvPr/>
        </p:nvGrpSpPr>
        <p:grpSpPr bwMode="auto">
          <a:xfrm>
            <a:off x="3349625" y="527695"/>
            <a:ext cx="2480310" cy="537170"/>
            <a:chOff x="5083" y="1030"/>
            <a:chExt cx="3905" cy="848"/>
          </a:xfrm>
        </p:grpSpPr>
        <p:grpSp>
          <p:nvGrpSpPr>
            <p:cNvPr id="8397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缺角矩形 4"/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缺角矩形 5"/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3984" name="TextBox 15"/>
            <p:cNvSpPr txBox="1">
              <a:spLocks noChangeArrowheads="1"/>
            </p:cNvSpPr>
            <p:nvPr/>
          </p:nvSpPr>
          <p:spPr bwMode="auto">
            <a:xfrm>
              <a:off x="5083" y="103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781259" y="2899435"/>
            <a:ext cx="6858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2</a:t>
            </a:r>
            <a:r>
              <a:rPr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x</a:t>
            </a:r>
            <a:r>
              <a:rPr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7</a:t>
            </a:r>
            <a:endParaRPr lang="zh-CN" altLang="en-US" sz="2800" b="1" noProof="1"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5"/>
          <p:cNvSpPr txBox="1">
            <a:spLocks noChangeArrowheads="1"/>
          </p:cNvSpPr>
          <p:nvPr/>
        </p:nvSpPr>
        <p:spPr bwMode="auto">
          <a:xfrm>
            <a:off x="1297516" y="933800"/>
            <a:ext cx="14287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:</a:t>
            </a:r>
            <a:endParaRPr lang="zh-CN" altLang="zh-CN" sz="27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4994" name="Text Box 6"/>
          <p:cNvSpPr txBox="1">
            <a:spLocks noChangeArrowheads="1"/>
          </p:cNvSpPr>
          <p:nvPr/>
        </p:nvSpPr>
        <p:spPr bwMode="auto">
          <a:xfrm>
            <a:off x="1354666" y="1448150"/>
            <a:ext cx="33147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7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700" b="1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i="1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7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dirty="0">
                <a:ea typeface="楷体" panose="02010609060101010101" pitchFamily="49" charset="-122"/>
              </a:rPr>
              <a:t> 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·</a:t>
            </a:r>
            <a:r>
              <a:rPr lang="zh-CN" altLang="zh-CN" sz="2700" b="1" dirty="0">
                <a:ea typeface="楷体" panose="02010609060101010101" pitchFamily="49" charset="-122"/>
              </a:rPr>
              <a:t> </a:t>
            </a:r>
            <a:r>
              <a:rPr lang="zh-CN" altLang="zh-CN" sz="27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 smtClean="0">
                <a:latin typeface="+mn-lt"/>
                <a:ea typeface="楷体" panose="02010609060101010101" pitchFamily="49" charset="-122"/>
              </a:rPr>
              <a:t>+1  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;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4995" name="Text Box 7"/>
          <p:cNvSpPr txBox="1">
            <a:spLocks noChangeArrowheads="1"/>
          </p:cNvSpPr>
          <p:nvPr/>
        </p:nvSpPr>
        <p:spPr bwMode="auto">
          <a:xfrm>
            <a:off x="1354666" y="2762600"/>
            <a:ext cx="35433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    (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 · (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latin typeface="+mn-lt"/>
                <a:ea typeface="楷体" panose="02010609060101010101" pitchFamily="49" charset="-122"/>
              </a:rPr>
              <a:t>4  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zh-CN" sz="27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4996" name="Text Box 8"/>
          <p:cNvSpPr txBox="1">
            <a:spLocks noChangeArrowheads="1"/>
          </p:cNvSpPr>
          <p:nvPr/>
        </p:nvSpPr>
        <p:spPr bwMode="auto">
          <a:xfrm>
            <a:off x="1411816" y="2110138"/>
            <a:ext cx="6286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zh-CN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zh-CN" sz="27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2211916" y="2110138"/>
            <a:ext cx="38862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x </a:t>
            </a:r>
            <a:r>
              <a:rPr lang="zh-CN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700" b="1" dirty="0">
                <a:latin typeface="+mn-lt"/>
                <a:ea typeface="楷体" panose="02010609060101010101" pitchFamily="49" charset="-122"/>
              </a:rPr>
              <a:t> · </a:t>
            </a:r>
            <a:r>
              <a:rPr lang="zh-CN" altLang="zh-CN" sz="27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latin typeface="+mn-lt"/>
                <a:ea typeface="楷体" panose="02010609060101010101" pitchFamily="49" charset="-122"/>
              </a:rPr>
              <a:t>+1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endParaRPr lang="zh-CN" altLang="zh-CN" sz="2700" b="1" baseline="30000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812116" y="2110138"/>
            <a:ext cx="13144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</a:t>
            </a:r>
            <a:r>
              <a:rPr lang="zh-CN" altLang="zh-CN" sz="27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+1)</a:t>
            </a:r>
            <a:endParaRPr lang="zh-CN" altLang="zh-CN" sz="2700" b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4897966" y="2110138"/>
            <a:ext cx="14859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7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700" b="1" baseline="30000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+1</a:t>
            </a:r>
            <a:endParaRPr lang="zh-CN" altLang="zh-CN" sz="2700" b="1" baseline="30000" dirty="0">
              <a:solidFill>
                <a:srgbClr val="FF33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2269066" y="3219800"/>
            <a:ext cx="62865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1" name="Line 13"/>
          <p:cNvSpPr>
            <a:spLocks noChangeShapeType="1"/>
          </p:cNvSpPr>
          <p:nvPr/>
        </p:nvSpPr>
        <p:spPr bwMode="auto">
          <a:xfrm>
            <a:off x="2497666" y="3219800"/>
            <a:ext cx="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2" name="Line 14"/>
          <p:cNvSpPr>
            <a:spLocks noChangeShapeType="1"/>
          </p:cNvSpPr>
          <p:nvPr/>
        </p:nvSpPr>
        <p:spPr bwMode="auto">
          <a:xfrm>
            <a:off x="3354916" y="3219800"/>
            <a:ext cx="62865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>
            <a:off x="3583516" y="3219800"/>
            <a:ext cx="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2326216" y="3505550"/>
            <a:ext cx="3371850" cy="55399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30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3000" b="1" dirty="0">
                <a:latin typeface="+mn-lt"/>
                <a:ea typeface="楷体" panose="02010609060101010101" pitchFamily="49" charset="-122"/>
              </a:rPr>
              <a:t>   ·    </a:t>
            </a:r>
            <a:r>
              <a:rPr lang="zh-CN" altLang="zh-CN" sz="3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3000" b="1" i="1" baseline="30000" dirty="0">
                <a:latin typeface="+mn-lt"/>
                <a:ea typeface="楷体" panose="02010609060101010101" pitchFamily="49" charset="-122"/>
              </a:rPr>
              <a:t>n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  </a:t>
            </a:r>
            <a:r>
              <a:rPr lang="zh-CN" altLang="zh-CN" sz="3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30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3000" b="1" baseline="30000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30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30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zh-CN" sz="30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5" name="Line 17"/>
          <p:cNvSpPr>
            <a:spLocks noChangeShapeType="1"/>
          </p:cNvSpPr>
          <p:nvPr/>
        </p:nvSpPr>
        <p:spPr bwMode="auto">
          <a:xfrm>
            <a:off x="2326216" y="3962750"/>
            <a:ext cx="28575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6" name="Line 18"/>
          <p:cNvSpPr>
            <a:spLocks noChangeShapeType="1"/>
          </p:cNvSpPr>
          <p:nvPr/>
        </p:nvSpPr>
        <p:spPr bwMode="auto">
          <a:xfrm>
            <a:off x="3526366" y="3962750"/>
            <a:ext cx="28575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7" name="AutoShape 19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269566" y="2445015"/>
            <a:ext cx="2171700" cy="1143000"/>
          </a:xfrm>
          <a:prstGeom prst="wedgeRoundRectCallout">
            <a:avLst>
              <a:gd name="adj1" fmla="val -117190"/>
              <a:gd name="adj2" fmla="val 77291"/>
              <a:gd name="adj3" fmla="val 16667"/>
            </a:avLst>
          </a:prstGeom>
          <a:solidFill>
            <a:schemeClr val="accent6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zh-CN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8" name="Text Box 2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6349735" y="2555346"/>
            <a:ext cx="2011362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公式中</a:t>
            </a:r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en-US" altLang="zh-CN" b="1" i="1" dirty="0" smtClean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b="1" dirty="0" smtClean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可</a:t>
            </a:r>
            <a:r>
              <a:rPr lang="zh-CN" altLang="en-US" b="1" dirty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代表一个数、字母、式子等</a:t>
            </a:r>
            <a:r>
              <a:rPr lang="zh-CN" altLang="zh-CN" b="1" dirty="0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zh-CN" b="1" dirty="0">
              <a:solidFill>
                <a:schemeClr val="bg1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69" name="Text Box 21"/>
          <p:cNvSpPr txBox="1">
            <a:spLocks noChangeArrowheads="1"/>
          </p:cNvSpPr>
          <p:nvPr/>
        </p:nvSpPr>
        <p:spPr bwMode="auto">
          <a:xfrm>
            <a:off x="1411816" y="4191350"/>
            <a:ext cx="5715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7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解</a:t>
            </a:r>
            <a:r>
              <a:rPr lang="zh-CN" altLang="zh-CN" dirty="0"/>
              <a:t>:</a:t>
            </a:r>
            <a:endParaRPr lang="zh-CN" altLang="zh-CN" dirty="0"/>
          </a:p>
        </p:txBody>
      </p:sp>
      <p:sp>
        <p:nvSpPr>
          <p:cNvPr id="27670" name="Text Box 22"/>
          <p:cNvSpPr txBox="1">
            <a:spLocks noChangeArrowheads="1"/>
          </p:cNvSpPr>
          <p:nvPr/>
        </p:nvSpPr>
        <p:spPr bwMode="auto">
          <a:xfrm>
            <a:off x="2040466" y="4197698"/>
            <a:ext cx="251460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· (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4 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endParaRPr lang="zh-CN" altLang="zh-CN" sz="2700" b="1" baseline="30000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71" name="Text Box 23"/>
          <p:cNvSpPr txBox="1">
            <a:spLocks noChangeArrowheads="1"/>
          </p:cNvSpPr>
          <p:nvPr/>
        </p:nvSpPr>
        <p:spPr bwMode="auto">
          <a:xfrm>
            <a:off x="4440766" y="4189231"/>
            <a:ext cx="26860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3+4  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=(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7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7</a:t>
            </a:r>
            <a:endParaRPr lang="zh-CN" altLang="zh-CN" sz="2700" b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4225" y="-83089"/>
            <a:ext cx="2006600" cy="492125"/>
            <a:chOff x="263" y="110"/>
            <a:chExt cx="3160" cy="777"/>
          </a:xfrm>
        </p:grpSpPr>
        <p:sp>
          <p:nvSpPr>
            <p:cNvPr id="27" name="文本框 20"/>
            <p:cNvSpPr txBox="1">
              <a:spLocks noChangeArrowheads="1"/>
            </p:cNvSpPr>
            <p:nvPr/>
          </p:nvSpPr>
          <p:spPr bwMode="auto">
            <a:xfrm>
              <a:off x="922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8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6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7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  <p:bldP spid="27657" grpId="0"/>
      <p:bldP spid="27658" grpId="0"/>
      <p:bldP spid="27659" grpId="0"/>
      <p:bldP spid="27664" grpId="0" bldLvl="0" animBg="1"/>
      <p:bldP spid="27667" grpId="0" bldLvl="0" animBg="1"/>
      <p:bldP spid="27668" grpId="0"/>
      <p:bldP spid="27669" grpId="0"/>
      <p:bldP spid="27670" grpId="0"/>
      <p:bldP spid="276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746046" y="833059"/>
            <a:ext cx="6710057" cy="8279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ym typeface="+mn-ea"/>
              </a:rPr>
              <a:t>培养学生</a:t>
            </a:r>
            <a:r>
              <a:rPr lang="zh-CN" altLang="en-US" noProof="1" smtClean="0">
                <a:solidFill>
                  <a:srgbClr val="FF0000"/>
                </a:solidFill>
                <a:sym typeface="+mn-ea"/>
              </a:rPr>
              <a:t>观察、推理、想象</a:t>
            </a:r>
            <a:r>
              <a:rPr lang="zh-CN" altLang="en-US" noProof="1" smtClean="0">
                <a:sym typeface="+mn-ea"/>
              </a:rPr>
              <a:t>的能力</a:t>
            </a:r>
            <a:r>
              <a:rPr lang="en-US" altLang="zh-CN" noProof="1" smtClean="0">
                <a:sym typeface="+mn-ea"/>
              </a:rPr>
              <a:t>.</a:t>
            </a:r>
            <a:endParaRPr lang="en-US" altLang="zh-CN" noProof="1">
              <a:sym typeface="+mn-ea"/>
            </a:endParaRPr>
          </a:p>
          <a:p>
            <a:endParaRPr lang="zh-CN" altLang="zh-CN" noProof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688034" y="3326245"/>
            <a:ext cx="7189177" cy="91445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同底数幂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乘法的性质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的推导过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程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596621" y="1778718"/>
            <a:ext cx="6602413" cy="12862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能运用同底数幂的乘法的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性质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来进行有关的计算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1588" y="429994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398" name="文本框 18"/>
          <p:cNvSpPr txBox="1">
            <a:spLocks noChangeArrowheads="1"/>
          </p:cNvSpPr>
          <p:nvPr/>
        </p:nvSpPr>
        <p:spPr bwMode="auto">
          <a:xfrm>
            <a:off x="552450" y="-8156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latin typeface="宋体" panose="02010600030101010101" pitchFamily="2" charset="-122"/>
              <a:cs typeface="Yuanti SC"/>
            </a:endParaRPr>
          </a:p>
        </p:txBody>
      </p:sp>
      <p:sp>
        <p:nvSpPr>
          <p:cNvPr id="17" name="Freeform 74"/>
          <p:cNvSpPr>
            <a:spLocks noChangeAspect="1" noEditPoints="1"/>
          </p:cNvSpPr>
          <p:nvPr/>
        </p:nvSpPr>
        <p:spPr bwMode="auto">
          <a:xfrm>
            <a:off x="157163" y="66457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782" y="485287"/>
            <a:ext cx="8102104" cy="3907036"/>
            <a:chOff x="-38068" y="275737"/>
            <a:chExt cx="8102104" cy="3907036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427113"/>
              <a:ext cx="8101822" cy="3745028"/>
              <a:chOff x="224" y="-313"/>
              <a:chExt cx="14395" cy="7760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301728" y="3056908"/>
              <a:ext cx="0" cy="1125865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753533" y="1001731"/>
            <a:ext cx="8041107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填空：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8 =  2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，则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=</a:t>
            </a:r>
            <a:r>
              <a:rPr lang="zh-CN" altLang="zh-CN" sz="2400" b="1" u="sng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；      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8× 4 = 2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，则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=</a:t>
            </a:r>
            <a:r>
              <a:rPr lang="zh-CN" altLang="zh-CN" sz="2400" b="1" u="sng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3×27×9 = 3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，则 </a:t>
            </a:r>
            <a:r>
              <a:rPr lang="zh-CN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=</a:t>
            </a:r>
            <a:r>
              <a:rPr lang="zh-CN" altLang="zh-CN" sz="2400" b="1" u="sng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1763183" y="1939942"/>
            <a:ext cx="0" cy="33972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2" name="Text Box 6"/>
          <p:cNvSpPr txBox="1"/>
          <p:nvPr/>
        </p:nvSpPr>
        <p:spPr>
          <a:xfrm>
            <a:off x="1604433" y="2222518"/>
            <a:ext cx="914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noProof="1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 noProof="1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baseline="30000" noProof="1">
                <a:solidFill>
                  <a:schemeClr val="bg1"/>
                </a:solidFill>
                <a:latin typeface="+mn-lt"/>
                <a:ea typeface="楷体" panose="02010609060101010101" pitchFamily="49" charset="-122"/>
              </a:rPr>
              <a:t> </a:t>
            </a:r>
            <a:endParaRPr lang="zh-CN" altLang="zh-CN" sz="2400" b="1" noProof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3574072" y="1526193"/>
            <a:ext cx="571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zh-CN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>
            <a:off x="5624090" y="1939942"/>
            <a:ext cx="0" cy="3397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5" name="Line 9"/>
          <p:cNvSpPr>
            <a:spLocks noChangeShapeType="1"/>
          </p:cNvSpPr>
          <p:nvPr/>
        </p:nvSpPr>
        <p:spPr bwMode="auto">
          <a:xfrm>
            <a:off x="6138440" y="1939942"/>
            <a:ext cx="0" cy="339726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395490" y="2222518"/>
            <a:ext cx="45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zh-CN" altLang="zh-CN" sz="2400" b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5681240" y="2222518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zh-CN" altLang="zh-CN" sz="2400" b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6024140" y="2222518"/>
            <a:ext cx="457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2 </a:t>
            </a:r>
            <a:endParaRPr lang="zh-CN" altLang="zh-CN" sz="2400" b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6252740" y="2222518"/>
            <a:ext cx="571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baseline="3000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400" b="1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endParaRPr lang="zh-CN" altLang="zh-CN" sz="2400" b="1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0" name="Text Box 14"/>
          <p:cNvSpPr txBox="1"/>
          <p:nvPr/>
        </p:nvSpPr>
        <p:spPr>
          <a:xfrm>
            <a:off x="6595640" y="2222518"/>
            <a:ext cx="8001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 noProof="1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5</a:t>
            </a:r>
            <a:endParaRPr lang="zh-CN" altLang="zh-CN" sz="2400" b="1" noProof="1">
              <a:solidFill>
                <a:schemeClr val="bg2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7945967" y="1526193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endParaRPr lang="zh-CN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2" name="Line 16"/>
          <p:cNvSpPr>
            <a:spLocks noChangeShapeType="1"/>
          </p:cNvSpPr>
          <p:nvPr/>
        </p:nvSpPr>
        <p:spPr bwMode="auto">
          <a:xfrm flipH="1">
            <a:off x="1731963" y="3021894"/>
            <a:ext cx="0" cy="4000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3" name="Line 17"/>
          <p:cNvSpPr>
            <a:spLocks noChangeShapeType="1"/>
          </p:cNvSpPr>
          <p:nvPr/>
        </p:nvSpPr>
        <p:spPr bwMode="auto">
          <a:xfrm>
            <a:off x="2216150" y="3021894"/>
            <a:ext cx="0" cy="4000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4" name="Line 18"/>
          <p:cNvSpPr>
            <a:spLocks noChangeShapeType="1"/>
          </p:cNvSpPr>
          <p:nvPr/>
        </p:nvSpPr>
        <p:spPr bwMode="auto">
          <a:xfrm>
            <a:off x="2844800" y="3021894"/>
            <a:ext cx="0" cy="4000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1479548" y="3311873"/>
            <a:ext cx="45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3</a:t>
            </a:r>
            <a:endParaRPr lang="zh-CN" altLang="zh-CN" sz="2400" b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6" name="Text Box 20"/>
          <p:cNvSpPr txBox="1">
            <a:spLocks noChangeArrowheads="1"/>
          </p:cNvSpPr>
          <p:nvPr/>
        </p:nvSpPr>
        <p:spPr bwMode="auto">
          <a:xfrm>
            <a:off x="1681161" y="3342036"/>
            <a:ext cx="628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×</a:t>
            </a:r>
            <a:endParaRPr lang="zh-CN" altLang="zh-CN" sz="2400" b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1936748" y="3311873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3</a:t>
            </a:r>
            <a:r>
              <a:rPr lang="zh-CN" altLang="zh-CN" sz="2400" b="1" baseline="3000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zh-CN" altLang="zh-CN" sz="2400" b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2222498" y="3311873"/>
            <a:ext cx="600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×</a:t>
            </a:r>
            <a:endParaRPr lang="zh-CN" altLang="zh-CN" sz="2400" b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19" name="Text Box 23"/>
          <p:cNvSpPr txBox="1">
            <a:spLocks noChangeArrowheads="1"/>
          </p:cNvSpPr>
          <p:nvPr/>
        </p:nvSpPr>
        <p:spPr bwMode="auto">
          <a:xfrm>
            <a:off x="2616200" y="2972148"/>
            <a:ext cx="4857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 3</a:t>
            </a:r>
            <a:r>
              <a:rPr lang="zh-CN" altLang="zh-CN" sz="2400" b="1" baseline="30000" dirty="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zh-CN" altLang="zh-CN" sz="2400" b="1" dirty="0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20" name="Text Box 24"/>
          <p:cNvSpPr txBox="1">
            <a:spLocks noChangeArrowheads="1"/>
          </p:cNvSpPr>
          <p:nvPr/>
        </p:nvSpPr>
        <p:spPr bwMode="auto">
          <a:xfrm>
            <a:off x="2965448" y="3311873"/>
            <a:ext cx="40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=</a:t>
            </a:r>
            <a:endParaRPr lang="zh-CN" altLang="zh-CN" sz="2400" b="1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21" name="Text Box 25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238493" y="3311873"/>
            <a:ext cx="80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80808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baseline="30000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6</a:t>
            </a:r>
            <a:endParaRPr lang="zh-CN" altLang="zh-CN" sz="2400" b="1" dirty="0">
              <a:solidFill>
                <a:srgbClr val="080808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722" name="Text Box 26"/>
          <p:cNvSpPr txBox="1">
            <a:spLocks noChangeArrowheads="1"/>
          </p:cNvSpPr>
          <p:nvPr/>
        </p:nvSpPr>
        <p:spPr bwMode="auto">
          <a:xfrm>
            <a:off x="4633674" y="2621844"/>
            <a:ext cx="7429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</a:t>
            </a:r>
            <a:endParaRPr lang="zh-CN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7069" name="组合 6"/>
          <p:cNvGrpSpPr/>
          <p:nvPr/>
        </p:nvGrpSpPr>
        <p:grpSpPr bwMode="auto">
          <a:xfrm>
            <a:off x="3326777" y="512005"/>
            <a:ext cx="2480310" cy="522923"/>
            <a:chOff x="5060" y="904"/>
            <a:chExt cx="3905" cy="823"/>
          </a:xfrm>
        </p:grpSpPr>
        <p:grpSp>
          <p:nvGrpSpPr>
            <p:cNvPr id="87070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8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7076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8" name="组合 2"/>
          <p:cNvGrpSpPr/>
          <p:nvPr/>
        </p:nvGrpSpPr>
        <p:grpSpPr bwMode="auto">
          <a:xfrm>
            <a:off x="4225" y="-47621"/>
            <a:ext cx="2006600" cy="476924"/>
            <a:chOff x="263" y="166"/>
            <a:chExt cx="3160" cy="753"/>
          </a:xfrm>
        </p:grpSpPr>
        <p:sp>
          <p:nvSpPr>
            <p:cNvPr id="39" name="文本框 20"/>
            <p:cNvSpPr txBox="1">
              <a:spLocks noChangeArrowheads="1"/>
            </p:cNvSpPr>
            <p:nvPr/>
          </p:nvSpPr>
          <p:spPr bwMode="auto">
            <a:xfrm>
              <a:off x="922" y="16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40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4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3" name="矩形 27657"/>
          <p:cNvSpPr>
            <a:spLocks noChangeArrowheads="1"/>
          </p:cNvSpPr>
          <p:nvPr/>
        </p:nvSpPr>
        <p:spPr bwMode="auto">
          <a:xfrm>
            <a:off x="895361" y="3798776"/>
            <a:ext cx="437337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7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果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baseline="30000" dirty="0">
                <a:latin typeface="+mn-lt"/>
                <a:ea typeface="楷体" panose="02010609060101010101" pitchFamily="49" charset="-122"/>
              </a:rPr>
              <a:t>-2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baseline="30000" dirty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baseline="30000" dirty="0">
                <a:latin typeface="+mn-lt"/>
                <a:ea typeface="楷体" panose="02010609060101010101" pitchFamily="49" charset="-122"/>
              </a:rPr>
              <a:t>11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则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700" b="1" u="sng" dirty="0">
                <a:latin typeface="+mn-lt"/>
                <a:ea typeface="楷体" panose="02010609060101010101" pitchFamily="49" charset="-122"/>
              </a:rPr>
              <a:t>       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7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4" name="文本框 27658"/>
          <p:cNvSpPr txBox="1">
            <a:spLocks noChangeArrowheads="1"/>
          </p:cNvSpPr>
          <p:nvPr/>
        </p:nvSpPr>
        <p:spPr bwMode="auto">
          <a:xfrm>
            <a:off x="4488655" y="3814832"/>
            <a:ext cx="35779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+mn-lt"/>
              </a:rPr>
              <a:t>6</a:t>
            </a:r>
            <a:endParaRPr lang="en-US" altLang="zh-CN" sz="27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9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9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9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2" grpId="0"/>
      <p:bldP spid="29703" grpId="0"/>
      <p:bldP spid="29706" grpId="0"/>
      <p:bldP spid="29707" grpId="0"/>
      <p:bldP spid="29708" grpId="0"/>
      <p:bldP spid="29709" grpId="0"/>
      <p:bldP spid="29710" grpId="0"/>
      <p:bldP spid="29711" grpId="0"/>
      <p:bldP spid="29715" grpId="0"/>
      <p:bldP spid="29716" grpId="0"/>
      <p:bldP spid="29717" grpId="0"/>
      <p:bldP spid="29718" grpId="0"/>
      <p:bldP spid="29719" grpId="0"/>
      <p:bldP spid="29720" grpId="0"/>
      <p:bldP spid="29721" grpId="0"/>
      <p:bldP spid="29722" grpId="0"/>
      <p:bldP spid="44" grpId="0"/>
      <p:bldP spid="4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文本框 27650"/>
          <p:cNvSpPr txBox="1">
            <a:spLocks noChangeArrowheads="1"/>
          </p:cNvSpPr>
          <p:nvPr/>
        </p:nvSpPr>
        <p:spPr bwMode="auto">
          <a:xfrm>
            <a:off x="1635676" y="1397000"/>
            <a:ext cx="5486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知：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， 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=3.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 =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？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7656" name="文本框 27655"/>
          <p:cNvSpPr txBox="1">
            <a:spLocks noChangeArrowheads="1"/>
          </p:cNvSpPr>
          <p:nvPr/>
        </p:nvSpPr>
        <p:spPr bwMode="auto">
          <a:xfrm>
            <a:off x="1635676" y="2205037"/>
            <a:ext cx="55626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 =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·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n-lt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（逆运算）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baseline="30000" dirty="0">
                <a:solidFill>
                  <a:schemeClr val="tx2"/>
                </a:solidFill>
                <a:latin typeface="+mn-lt"/>
              </a:rPr>
              <a:t>                     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=2 × 3=6</a:t>
            </a:r>
            <a:r>
              <a:rPr lang="en-US" altLang="zh-CN" sz="2800" b="1" dirty="0">
                <a:solidFill>
                  <a:schemeClr val="tx2"/>
                </a:solidFill>
                <a:latin typeface="+mn-lt"/>
              </a:rPr>
              <a:t> </a:t>
            </a:r>
            <a:endParaRPr lang="en-US" altLang="zh-CN" sz="2800" b="1" dirty="0">
              <a:solidFill>
                <a:schemeClr val="tx2"/>
              </a:solidFill>
              <a:latin typeface="+mn-lt"/>
            </a:endParaRPr>
          </a:p>
        </p:txBody>
      </p:sp>
      <p:grpSp>
        <p:nvGrpSpPr>
          <p:cNvPr id="89098" name="组合 2"/>
          <p:cNvGrpSpPr/>
          <p:nvPr/>
        </p:nvGrpSpPr>
        <p:grpSpPr bwMode="auto">
          <a:xfrm>
            <a:off x="3312315" y="612769"/>
            <a:ext cx="2478088" cy="522288"/>
            <a:chOff x="5060" y="905"/>
            <a:chExt cx="3904" cy="822"/>
          </a:xfrm>
        </p:grpSpPr>
        <p:grpSp>
          <p:nvGrpSpPr>
            <p:cNvPr id="89099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9105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2"/>
          <p:cNvGrpSpPr/>
          <p:nvPr/>
        </p:nvGrpSpPr>
        <p:grpSpPr bwMode="auto">
          <a:xfrm>
            <a:off x="4225" y="-83089"/>
            <a:ext cx="2006600" cy="492125"/>
            <a:chOff x="263" y="110"/>
            <a:chExt cx="3160" cy="777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922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3" name="组合 1"/>
            <p:cNvGrpSpPr/>
            <p:nvPr/>
          </p:nvGrpSpPr>
          <p:grpSpPr bwMode="auto">
            <a:xfrm>
              <a:off x="263" y="307"/>
              <a:ext cx="3160" cy="580"/>
              <a:chOff x="248" y="198"/>
              <a:chExt cx="3160" cy="580"/>
            </a:xfrm>
          </p:grpSpPr>
          <p:cxnSp>
            <p:nvCxnSpPr>
              <p:cNvPr id="2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481319" y="2397700"/>
            <a:ext cx="94568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80808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到了什么？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51" name="Line 7"/>
          <p:cNvSpPr>
            <a:spLocks noChangeShapeType="1"/>
          </p:cNvSpPr>
          <p:nvPr/>
        </p:nvSpPr>
        <p:spPr bwMode="auto">
          <a:xfrm>
            <a:off x="1661534" y="1473200"/>
            <a:ext cx="0" cy="2562225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2" name="Line 8"/>
          <p:cNvSpPr>
            <a:spLocks noChangeShapeType="1"/>
          </p:cNvSpPr>
          <p:nvPr/>
        </p:nvSpPr>
        <p:spPr bwMode="auto">
          <a:xfrm flipV="1">
            <a:off x="1661534" y="1473200"/>
            <a:ext cx="45720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3" name="Line 9"/>
          <p:cNvSpPr>
            <a:spLocks noChangeShapeType="1"/>
          </p:cNvSpPr>
          <p:nvPr/>
        </p:nvSpPr>
        <p:spPr bwMode="auto">
          <a:xfrm>
            <a:off x="1661534" y="3016250"/>
            <a:ext cx="45720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2118734" y="1231384"/>
            <a:ext cx="800100" cy="369332"/>
          </a:xfrm>
          <a:prstGeom prst="rect">
            <a:avLst/>
          </a:prstGeom>
          <a:solidFill>
            <a:schemeClr val="accent6"/>
          </a:solidFill>
          <a:ln w="9525">
            <a:solidFill>
              <a:srgbClr val="080808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ts val="0"/>
              </a:spcBef>
            </a:pPr>
            <a:r>
              <a:rPr lang="zh-CN" altLang="en-US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</a:t>
            </a:r>
            <a:r>
              <a:rPr lang="zh-CN" altLang="en-US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      </a:t>
            </a:r>
            <a:endParaRPr lang="zh-CN" altLang="en-US" b="1" dirty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5" name="Line 11"/>
          <p:cNvSpPr>
            <a:spLocks noChangeShapeType="1"/>
          </p:cNvSpPr>
          <p:nvPr/>
        </p:nvSpPr>
        <p:spPr bwMode="auto">
          <a:xfrm>
            <a:off x="2918834" y="1416050"/>
            <a:ext cx="97155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890384" y="596900"/>
            <a:ext cx="5041949" cy="1477328"/>
          </a:xfrm>
          <a:prstGeom prst="rect">
            <a:avLst/>
          </a:prstGeom>
          <a:solidFill>
            <a:schemeClr val="bg2"/>
          </a:solidFill>
          <a:ln w="9525">
            <a:solidFill>
              <a:srgbClr val="080808"/>
            </a:solidFill>
            <a:miter lim="800000"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同底数幂相乘，　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底数　　   指数　</a:t>
            </a:r>
            <a:r>
              <a:rPr lang="zh-CN" altLang="en-US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b="1" dirty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zh-CN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zh-CN" b="1" i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zh-CN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· </a:t>
            </a:r>
            <a:r>
              <a:rPr lang="zh-CN" altLang="zh-CN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zh-CN" b="1" i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zh-CN" b="1" baseline="30000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zh-CN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=  </a:t>
            </a:r>
            <a:r>
              <a:rPr lang="zh-CN" altLang="zh-CN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zh-CN" b="1" i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zh-CN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</a:t>
            </a:r>
            <a:r>
              <a:rPr lang="zh-CN" altLang="zh-CN" b="1" i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zh-CN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zh-CN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、</a:t>
            </a:r>
            <a:r>
              <a:rPr lang="zh-CN" altLang="zh-CN" b="1" i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rPr>
              <a:t>正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整数</a:t>
            </a:r>
            <a:r>
              <a:rPr lang="zh-CN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)（注：这个性质也适用于三个及三个以上的同底数幂</a:t>
            </a:r>
            <a:r>
              <a:rPr lang="zh-CN" altLang="zh-CN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相乘</a:t>
            </a:r>
            <a:r>
              <a:rPr lang="zh-CN" altLang="en-US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zh-CN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7" name="Line 13"/>
          <p:cNvSpPr>
            <a:spLocks noChangeShapeType="1"/>
          </p:cNvSpPr>
          <p:nvPr/>
        </p:nvSpPr>
        <p:spPr bwMode="auto">
          <a:xfrm>
            <a:off x="4004684" y="1371600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8" name="Line 14"/>
          <p:cNvSpPr>
            <a:spLocks noChangeShapeType="1"/>
          </p:cNvSpPr>
          <p:nvPr/>
        </p:nvSpPr>
        <p:spPr bwMode="auto">
          <a:xfrm>
            <a:off x="5292750" y="1371600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59" name="Text Box 15"/>
          <p:cNvSpPr txBox="1">
            <a:spLocks noChangeArrowheads="1"/>
          </p:cNvSpPr>
          <p:nvPr/>
        </p:nvSpPr>
        <p:spPr bwMode="auto">
          <a:xfrm>
            <a:off x="4316049" y="1007532"/>
            <a:ext cx="857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不变，</a:t>
            </a:r>
            <a:endParaRPr lang="zh-CN" altLang="en-US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0" name="Line 16"/>
          <p:cNvSpPr>
            <a:spLocks noChangeShapeType="1"/>
          </p:cNvSpPr>
          <p:nvPr/>
        </p:nvSpPr>
        <p:spPr bwMode="auto">
          <a:xfrm>
            <a:off x="4461884" y="1371600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5597951" y="1003300"/>
            <a:ext cx="857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相加</a:t>
            </a:r>
            <a:r>
              <a:rPr lang="zh-CN" altLang="zh-CN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zh-CN" altLang="zh-CN" b="1" dirty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2" name="Line 18"/>
          <p:cNvSpPr>
            <a:spLocks noChangeShapeType="1"/>
          </p:cNvSpPr>
          <p:nvPr/>
        </p:nvSpPr>
        <p:spPr bwMode="auto">
          <a:xfrm>
            <a:off x="5621284" y="1369485"/>
            <a:ext cx="4572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3" name="Text Box 19"/>
          <p:cNvSpPr txBox="1">
            <a:spLocks noChangeArrowheads="1"/>
          </p:cNvSpPr>
          <p:nvPr/>
        </p:nvSpPr>
        <p:spPr bwMode="auto">
          <a:xfrm>
            <a:off x="2118734" y="2792399"/>
            <a:ext cx="800100" cy="369332"/>
          </a:xfrm>
          <a:prstGeom prst="rect">
            <a:avLst/>
          </a:prstGeom>
          <a:solidFill>
            <a:schemeClr val="accent6"/>
          </a:solidFill>
          <a:ln w="9525">
            <a:solidFill>
              <a:srgbClr val="080808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r>
              <a:rPr lang="zh-CN" altLang="en-US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b="1" dirty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 flipV="1">
            <a:off x="2918834" y="3073400"/>
            <a:ext cx="97155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5" name="Text Box 21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890385" y="2444750"/>
            <a:ext cx="2967616" cy="1198563"/>
          </a:xfrm>
          <a:prstGeom prst="rect">
            <a:avLst/>
          </a:prstGeom>
          <a:solidFill>
            <a:schemeClr val="bg2"/>
          </a:solidFill>
          <a:ln w="9525">
            <a:solidFill>
              <a:srgbClr val="080808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“特殊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</a:t>
            </a:r>
            <a:r>
              <a:rPr lang="en-US" altLang="zh-CN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特殊”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 例子   </a:t>
            </a:r>
            <a:r>
              <a:rPr lang="zh-CN" altLang="en-US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公式    </a:t>
            </a: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应用</a:t>
            </a:r>
            <a:endParaRPr lang="zh-CN" altLang="en-US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66" name="Line 22"/>
          <p:cNvSpPr>
            <a:spLocks noChangeShapeType="1"/>
          </p:cNvSpPr>
          <p:nvPr/>
        </p:nvSpPr>
        <p:spPr bwMode="auto">
          <a:xfrm>
            <a:off x="4576184" y="278765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7" name="Line 23"/>
          <p:cNvSpPr>
            <a:spLocks noChangeShapeType="1"/>
          </p:cNvSpPr>
          <p:nvPr/>
        </p:nvSpPr>
        <p:spPr bwMode="auto">
          <a:xfrm>
            <a:off x="5261984" y="278765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8" name="Line 24"/>
          <p:cNvSpPr>
            <a:spLocks noChangeShapeType="1"/>
          </p:cNvSpPr>
          <p:nvPr/>
        </p:nvSpPr>
        <p:spPr bwMode="auto">
          <a:xfrm>
            <a:off x="5890634" y="2787650"/>
            <a:ext cx="0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69" name="Line 25"/>
          <p:cNvSpPr>
            <a:spLocks noChangeShapeType="1"/>
          </p:cNvSpPr>
          <p:nvPr/>
        </p:nvSpPr>
        <p:spPr bwMode="auto">
          <a:xfrm>
            <a:off x="4838652" y="345863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1770" name="Line 26"/>
          <p:cNvSpPr>
            <a:spLocks noChangeShapeType="1"/>
          </p:cNvSpPr>
          <p:nvPr/>
        </p:nvSpPr>
        <p:spPr bwMode="auto">
          <a:xfrm>
            <a:off x="5789188" y="3454402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pSp>
        <p:nvGrpSpPr>
          <p:cNvPr id="90135" name="组合 1"/>
          <p:cNvGrpSpPr/>
          <p:nvPr/>
        </p:nvGrpSpPr>
        <p:grpSpPr bwMode="auto">
          <a:xfrm>
            <a:off x="-15886" y="-60328"/>
            <a:ext cx="2006600" cy="477838"/>
            <a:chOff x="227" y="33"/>
            <a:chExt cx="3160" cy="752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137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1661534" y="4035425"/>
            <a:ext cx="45720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4" name="Text Box 19"/>
          <p:cNvSpPr txBox="1"/>
          <p:nvPr/>
        </p:nvSpPr>
        <p:spPr>
          <a:xfrm>
            <a:off x="2079526" y="3868420"/>
            <a:ext cx="1035050" cy="3683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rgbClr val="080808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noProof="1">
                <a:latin typeface="黑体" panose="02010609060101010101" pitchFamily="49" charset="-122"/>
                <a:ea typeface="黑体" panose="02010609060101010101" pitchFamily="49" charset="-122"/>
              </a:rPr>
              <a:t>易错点</a:t>
            </a:r>
            <a:r>
              <a:rPr lang="zh-CN" altLang="en-US" b="1" noProof="1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endParaRPr lang="zh-CN" altLang="en-US" b="1" noProof="1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Line 20"/>
          <p:cNvSpPr>
            <a:spLocks noChangeShapeType="1"/>
          </p:cNvSpPr>
          <p:nvPr/>
        </p:nvSpPr>
        <p:spPr bwMode="auto">
          <a:xfrm flipV="1">
            <a:off x="3153784" y="4035425"/>
            <a:ext cx="971550" cy="0"/>
          </a:xfrm>
          <a:prstGeom prst="line">
            <a:avLst/>
          </a:prstGeom>
          <a:noFill/>
          <a:ln w="9525">
            <a:solidFill>
              <a:srgbClr val="080808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25334" y="3772959"/>
            <a:ext cx="4684558" cy="1061829"/>
          </a:xfrm>
          <a:prstGeom prst="rect">
            <a:avLst/>
          </a:prstGeom>
          <a:solidFill>
            <a:schemeClr val="bg2"/>
          </a:solidFill>
          <a:ln w="9525">
            <a:solidFill>
              <a:srgbClr val="080808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）不要忽略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指数是</a:t>
            </a:r>
            <a:r>
              <a:rPr lang="en-US" altLang="zh-CN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“1”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的因式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底数可以是单项式，也可以是多项式，通常把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底数看成一个整体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来运算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1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000"/>
                            </p:stCondLst>
                            <p:childTnLst>
                              <p:par>
                                <p:cTn id="13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500"/>
                            </p:stCondLst>
                            <p:childTnLst>
                              <p:par>
                                <p:cTn id="14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bldLvl="0" animBg="1"/>
      <p:bldP spid="31754" grpId="0" bldLvl="0" animBg="1"/>
      <p:bldP spid="31756" grpId="0" bldLvl="0" animBg="1"/>
      <p:bldP spid="31759" grpId="0"/>
      <p:bldP spid="31761" grpId="0"/>
      <p:bldP spid="31763" grpId="0" bldLvl="0" animBg="1"/>
      <p:bldP spid="31765" grpId="0" bldLvl="0" animBg="1"/>
      <p:bldP spid="4" grpId="1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3313"/>
          <p:cNvGrpSpPr/>
          <p:nvPr/>
        </p:nvGrpSpPr>
        <p:grpSpPr bwMode="auto">
          <a:xfrm>
            <a:off x="3771900" y="2114550"/>
            <a:ext cx="1028700" cy="852488"/>
            <a:chOff x="0" y="0"/>
            <a:chExt cx="864" cy="716"/>
          </a:xfrm>
        </p:grpSpPr>
        <p:sp>
          <p:nvSpPr>
            <p:cNvPr id="60418" name="矩形 13314"/>
            <p:cNvSpPr>
              <a:spLocks noChangeArrowheads="1"/>
            </p:cNvSpPr>
            <p:nvPr/>
          </p:nvSpPr>
          <p:spPr bwMode="auto">
            <a:xfrm>
              <a:off x="0" y="68"/>
              <a:ext cx="672" cy="624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/>
            </a:p>
          </p:txBody>
        </p:sp>
        <p:grpSp>
          <p:nvGrpSpPr>
            <p:cNvPr id="60419" name="组合 13315"/>
            <p:cNvGrpSpPr/>
            <p:nvPr/>
          </p:nvGrpSpPr>
          <p:grpSpPr bwMode="auto">
            <a:xfrm>
              <a:off x="96" y="0"/>
              <a:ext cx="768" cy="716"/>
              <a:chOff x="0" y="0"/>
              <a:chExt cx="768" cy="716"/>
            </a:xfrm>
          </p:grpSpPr>
          <p:sp>
            <p:nvSpPr>
              <p:cNvPr id="13317" name="文本框 13316"/>
              <p:cNvSpPr txBox="1"/>
              <p:nvPr/>
            </p:nvSpPr>
            <p:spPr>
              <a:xfrm>
                <a:off x="0" y="0"/>
                <a:ext cx="768" cy="7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950" i="1" noProof="1" smtClean="0">
                    <a:latin typeface="Times New Roman" panose="02020603050405020304" pitchFamily="18" charset="0"/>
                  </a:rPr>
                  <a:t>a</a:t>
                </a:r>
                <a:endParaRPr lang="en-US" altLang="zh-CN" sz="4950" i="1" noProof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0421" name="文本框 13317"/>
              <p:cNvSpPr txBox="1">
                <a:spLocks noChangeArrowheads="1"/>
              </p:cNvSpPr>
              <p:nvPr/>
            </p:nvSpPr>
            <p:spPr bwMode="auto">
              <a:xfrm>
                <a:off x="240" y="53"/>
                <a:ext cx="480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sz="2400" i="1" dirty="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13319" name="直接连接符 13318"/>
          <p:cNvSpPr>
            <a:spLocks noChangeShapeType="1"/>
          </p:cNvSpPr>
          <p:nvPr/>
        </p:nvSpPr>
        <p:spPr bwMode="auto">
          <a:xfrm rot="10800000" flipV="1">
            <a:off x="4400550" y="2057400"/>
            <a:ext cx="685800" cy="28575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直接连接符 13319"/>
          <p:cNvSpPr>
            <a:spLocks noChangeShapeType="1"/>
          </p:cNvSpPr>
          <p:nvPr/>
        </p:nvSpPr>
        <p:spPr bwMode="auto">
          <a:xfrm rot="985259" flipV="1">
            <a:off x="3200400" y="2482850"/>
            <a:ext cx="688975" cy="20320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文本框 13320"/>
          <p:cNvSpPr txBox="1">
            <a:spLocks noChangeArrowheads="1"/>
          </p:cNvSpPr>
          <p:nvPr/>
        </p:nvSpPr>
        <p:spPr bwMode="auto">
          <a:xfrm>
            <a:off x="5057775" y="1654175"/>
            <a:ext cx="11430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指数</a:t>
            </a:r>
            <a:endParaRPr lang="zh-CN" altLang="en-US" sz="3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2" name="文本框 13321"/>
          <p:cNvSpPr txBox="1">
            <a:spLocks noChangeArrowheads="1"/>
          </p:cNvSpPr>
          <p:nvPr/>
        </p:nvSpPr>
        <p:spPr bwMode="auto">
          <a:xfrm>
            <a:off x="3868738" y="3598863"/>
            <a:ext cx="6286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3" name="文本框 13322"/>
          <p:cNvSpPr txBox="1">
            <a:spLocks noChangeArrowheads="1"/>
          </p:cNvSpPr>
          <p:nvPr/>
        </p:nvSpPr>
        <p:spPr bwMode="auto">
          <a:xfrm>
            <a:off x="2303463" y="2301875"/>
            <a:ext cx="11811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底数</a:t>
            </a:r>
            <a:endParaRPr lang="zh-CN" altLang="en-US" sz="3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4" name="直接连接符 13323"/>
          <p:cNvSpPr>
            <a:spLocks noChangeShapeType="1"/>
          </p:cNvSpPr>
          <p:nvPr/>
        </p:nvSpPr>
        <p:spPr bwMode="auto">
          <a:xfrm rot="17185259" flipV="1">
            <a:off x="3779044" y="3207544"/>
            <a:ext cx="681037" cy="200025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31" name="组合 13330"/>
          <p:cNvGrpSpPr/>
          <p:nvPr/>
        </p:nvGrpSpPr>
        <p:grpSpPr bwMode="auto">
          <a:xfrm>
            <a:off x="4895850" y="2301875"/>
            <a:ext cx="2343150" cy="1337072"/>
            <a:chOff x="0" y="0"/>
            <a:chExt cx="1968" cy="1123"/>
          </a:xfrm>
        </p:grpSpPr>
        <p:sp>
          <p:nvSpPr>
            <p:cNvPr id="13332" name="文本框 13331"/>
            <p:cNvSpPr txBox="1"/>
            <p:nvPr/>
          </p:nvSpPr>
          <p:spPr>
            <a:xfrm>
              <a:off x="0" y="0"/>
              <a:ext cx="1968" cy="6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50" b="1" noProof="1">
                  <a:latin typeface="Times New Roman" panose="02020603050405020304" pitchFamily="18" charset="0"/>
                </a:rPr>
                <a:t>=</a:t>
              </a:r>
              <a:r>
                <a:rPr lang="zh-CN" altLang="en-US" sz="4050" b="1" i="1" noProof="1">
                  <a:latin typeface="Times New Roman" panose="02020603050405020304" pitchFamily="18" charset="0"/>
                </a:rPr>
                <a:t>a</a:t>
              </a:r>
              <a:r>
                <a:rPr lang="zh-CN" altLang="en-US" sz="3600" b="1" noProof="1">
                  <a:solidFill>
                    <a:srgbClr val="000000"/>
                  </a:solidFill>
                </a:rPr>
                <a:t>·</a:t>
              </a:r>
              <a:r>
                <a:rPr lang="zh-CN" altLang="en-US" sz="4050" b="1" i="1" noProof="1">
                  <a:latin typeface="Times New Roman" panose="02020603050405020304" pitchFamily="18" charset="0"/>
                </a:rPr>
                <a:t>a</a:t>
              </a:r>
              <a:r>
                <a:rPr lang="zh-CN" altLang="en-US" sz="4050" b="1" noProof="1" smtClean="0">
                  <a:solidFill>
                    <a:srgbClr val="000000"/>
                  </a:solidFill>
                </a:rPr>
                <a:t>····</a:t>
              </a:r>
              <a:r>
                <a:rPr lang="en-US" altLang="zh-CN" sz="4050" b="1" i="1" noProof="1" smtClean="0">
                  <a:latin typeface="Times New Roman" panose="02020603050405020304" pitchFamily="18" charset="0"/>
                </a:rPr>
                <a:t>a</a:t>
              </a:r>
              <a:r>
                <a:rPr lang="zh-CN" altLang="en-US" sz="4050" b="1" noProof="1" smtClean="0">
                  <a:latin typeface="Times New Roman" panose="02020603050405020304" pitchFamily="18" charset="0"/>
                </a:rPr>
                <a:t> </a:t>
              </a:r>
              <a:endParaRPr lang="zh-CN" altLang="en-US" sz="4050" b="1" noProof="1">
                <a:latin typeface="Times New Roman" panose="02020603050405020304" pitchFamily="18" charset="0"/>
              </a:endParaRPr>
            </a:p>
          </p:txBody>
        </p:sp>
        <p:sp>
          <p:nvSpPr>
            <p:cNvPr id="60430" name="左大括号 13332"/>
            <p:cNvSpPr/>
            <p:nvPr/>
          </p:nvSpPr>
          <p:spPr bwMode="auto">
            <a:xfrm rot="16200000">
              <a:off x="892" y="-17"/>
              <a:ext cx="192" cy="1200"/>
            </a:xfrm>
            <a:prstGeom prst="leftBrace">
              <a:avLst>
                <a:gd name="adj1" fmla="val 51968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0431" name="文本框 13333"/>
            <p:cNvSpPr txBox="1">
              <a:spLocks noChangeArrowheads="1"/>
            </p:cNvSpPr>
            <p:nvPr/>
          </p:nvSpPr>
          <p:spPr bwMode="auto">
            <a:xfrm>
              <a:off x="676" y="736"/>
              <a:ext cx="720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latin typeface="Times New Roman" panose="02020603050405020304" pitchFamily="18" charset="0"/>
                </a:rPr>
                <a:t>n</a:t>
              </a:r>
              <a:r>
                <a:rPr lang="zh-CN" altLang="en-US" sz="2400" b="1" dirty="0" smtClean="0">
                  <a:latin typeface="Times New Roman" panose="02020603050405020304" pitchFamily="18" charset="0"/>
                </a:rPr>
                <a:t>个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3335" name="文本框 13334"/>
          <p:cNvSpPr txBox="1">
            <a:spLocks noChangeArrowheads="1"/>
          </p:cNvSpPr>
          <p:nvPr/>
        </p:nvSpPr>
        <p:spPr bwMode="auto">
          <a:xfrm>
            <a:off x="790662" y="1066522"/>
            <a:ext cx="751443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ct val="50000"/>
              </a:spcBef>
            </a:pPr>
            <a:r>
              <a:rPr lang="zh-CN" altLang="en-US" sz="270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dirty="0" smtClean="0">
                <a:latin typeface="+mn-lt"/>
                <a:ea typeface="楷体" panose="02010609060101010101" pitchFamily="49" charset="-122"/>
              </a:rPr>
              <a:t>       </a:t>
            </a:r>
            <a:r>
              <a:rPr lang="en-US" altLang="zh-CN" sz="27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表示的意义是什么？其中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700" b="1" dirty="0" smtClean="0">
                <a:latin typeface="+mn-lt"/>
                <a:ea typeface="楷体" panose="02010609060101010101" pitchFamily="49" charset="-122"/>
              </a:rPr>
              <a:t>分别叫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做什么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? </a:t>
            </a:r>
            <a:endParaRPr lang="en-US" altLang="zh-CN" sz="27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336" name="文本框 13335"/>
          <p:cNvSpPr txBox="1">
            <a:spLocks noChangeArrowheads="1"/>
          </p:cNvSpPr>
          <p:nvPr/>
        </p:nvSpPr>
        <p:spPr bwMode="auto">
          <a:xfrm>
            <a:off x="646430" y="4038366"/>
            <a:ext cx="777139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spcBef>
                <a:spcPct val="50000"/>
              </a:spcBef>
            </a:pPr>
            <a:r>
              <a:rPr lang="zh-CN" altLang="en-US" sz="270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dirty="0" smtClean="0">
                <a:latin typeface="+mn-lt"/>
                <a:ea typeface="楷体" panose="02010609060101010101" pitchFamily="49" charset="-122"/>
              </a:rPr>
              <a:t>      （</a:t>
            </a:r>
            <a:r>
              <a:rPr lang="en-US" altLang="zh-CN" sz="2700" dirty="0">
                <a:latin typeface="+mn-lt"/>
                <a:ea typeface="楷体" panose="02010609060101010101" pitchFamily="49" charset="-122"/>
              </a:rPr>
              <a:t>-</a:t>
            </a:r>
            <a:r>
              <a:rPr lang="en-US" altLang="zh-CN" sz="27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）</a:t>
            </a:r>
            <a:r>
              <a:rPr lang="en-US" altLang="zh-CN" sz="27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7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700" b="1" dirty="0">
                <a:latin typeface="+mn-lt"/>
                <a:ea typeface="楷体" panose="02010609060101010101" pitchFamily="49" charset="-122"/>
              </a:rPr>
              <a:t>表示的意义是什么？底数、指数分别是什么？</a:t>
            </a:r>
            <a:endParaRPr lang="en-US" altLang="zh-CN" sz="27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0434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Yuanti SC"/>
                <a:ea typeface="Yuanti SC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438" name="组合 4"/>
          <p:cNvGrpSpPr/>
          <p:nvPr/>
        </p:nvGrpSpPr>
        <p:grpSpPr bwMode="auto">
          <a:xfrm>
            <a:off x="2003250" y="581697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60440" name="矩形 1"/>
            <p:cNvSpPr>
              <a:spLocks noChangeArrowheads="1"/>
            </p:cNvSpPr>
            <p:nvPr/>
          </p:nvSpPr>
          <p:spPr bwMode="auto">
            <a:xfrm>
              <a:off x="3941" y="1203"/>
              <a:ext cx="1744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点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0441" name="文本框 6151"/>
          <p:cNvSpPr txBox="1">
            <a:spLocks noChangeArrowheads="1"/>
          </p:cNvSpPr>
          <p:nvPr/>
        </p:nvSpPr>
        <p:spPr bwMode="auto">
          <a:xfrm>
            <a:off x="3862387" y="520846"/>
            <a:ext cx="30908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同底数幂的乘法法则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圆角矩形 31"/>
          <p:cNvSpPr>
            <a:spLocks noChangeArrowheads="1"/>
          </p:cNvSpPr>
          <p:nvPr/>
        </p:nvSpPr>
        <p:spPr bwMode="auto">
          <a:xfrm>
            <a:off x="646430" y="1950243"/>
            <a:ext cx="460918" cy="14843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6" y="1256506"/>
            <a:ext cx="695325" cy="6953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2" grpId="0"/>
      <p:bldP spid="13323" grpId="0"/>
      <p:bldP spid="133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>
            <a:spLocks noGrp="1"/>
          </p:cNvSpPr>
          <p:nvPr>
            <p:ph idx="4294967295"/>
          </p:nvPr>
        </p:nvSpPr>
        <p:spPr>
          <a:xfrm>
            <a:off x="768933" y="757558"/>
            <a:ext cx="8229600" cy="3394075"/>
          </a:xfrm>
          <a:prstGeom prst="rect">
            <a:avLst/>
          </a:prstGeom>
        </p:spPr>
        <p:txBody>
          <a:bodyPr vert="horz" wrap="square" lIns="0" tIns="34290" rIns="0" bIns="34290" anchor="t"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楷体" panose="02010609060101010101" pitchFamily="49" charset="-122"/>
              </a:rPr>
              <a:t>             </a:t>
            </a:r>
            <a:r>
              <a:rPr lang="zh-CN" altLang="zh-CN" b="1" noProof="1" smtClean="0">
                <a:ea typeface="楷体" panose="02010609060101010101" pitchFamily="49" charset="-122"/>
              </a:rPr>
              <a:t>2</a:t>
            </a:r>
            <a:r>
              <a:rPr lang="zh-CN" altLang="zh-CN" b="1" baseline="30000" noProof="1" smtClean="0">
                <a:ea typeface="楷体" panose="02010609060101010101" pitchFamily="49" charset="-122"/>
              </a:rPr>
              <a:t>5</a:t>
            </a:r>
            <a:r>
              <a:rPr lang="zh-CN" altLang="en-US" b="1" noProof="1">
                <a:ea typeface="楷体" panose="02010609060101010101" pitchFamily="49" charset="-122"/>
              </a:rPr>
              <a:t>表示什么？     </a:t>
            </a:r>
            <a:endParaRPr lang="zh-CN" altLang="en-US" b="1" noProof="1"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楷体" panose="02010609060101010101" pitchFamily="49" charset="-122"/>
              </a:rPr>
              <a:t>            </a:t>
            </a:r>
            <a:r>
              <a:rPr lang="zh-CN" altLang="zh-CN" b="1" noProof="1" smtClean="0">
                <a:ea typeface="楷体" panose="02010609060101010101" pitchFamily="49" charset="-122"/>
              </a:rPr>
              <a:t>10×10×10×10×10 </a:t>
            </a:r>
            <a:r>
              <a:rPr lang="zh-CN" altLang="en-US" b="1" noProof="1">
                <a:ea typeface="楷体" panose="02010609060101010101" pitchFamily="49" charset="-122"/>
              </a:rPr>
              <a:t>可以写成什么形式</a:t>
            </a:r>
            <a:r>
              <a:rPr lang="zh-CN" altLang="zh-CN" b="1" noProof="1">
                <a:ea typeface="楷体" panose="02010609060101010101" pitchFamily="49" charset="-122"/>
              </a:rPr>
              <a:t>?</a:t>
            </a:r>
            <a:endParaRPr lang="zh-CN" altLang="zh-CN" b="1" noProof="1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b="1" noProof="1">
              <a:ea typeface="楷体" panose="02010609060101010101" pitchFamily="49" charset="-122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1087525" y="2355850"/>
            <a:ext cx="43465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</a:rPr>
              <a:t>5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=                             .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  <a:p>
            <a:pPr algn="just"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  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spcBef>
                <a:spcPct val="50000"/>
              </a:spcBef>
            </a:pP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087525" y="3057525"/>
            <a:ext cx="48593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+mn-lt"/>
              </a:rPr>
              <a:t>      10×10×10×10×10 =      .</a:t>
            </a:r>
            <a:endParaRPr lang="zh-CN" altLang="zh-CN" sz="24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154325" y="2355850"/>
            <a:ext cx="37925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2×2×2×2×2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506610" y="3057524"/>
            <a:ext cx="885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10</a:t>
            </a:r>
            <a:r>
              <a:rPr lang="zh-CN" altLang="zh-CN" sz="2400" b="1" baseline="30000" dirty="0">
                <a:solidFill>
                  <a:srgbClr val="FF0000"/>
                </a:solidFill>
                <a:latin typeface="+mn-lt"/>
              </a:rPr>
              <a:t>5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 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4931939" y="2352755"/>
            <a:ext cx="2286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</a:rPr>
              <a:t>（乘</a:t>
            </a:r>
            <a:r>
              <a:rPr lang="zh-CN" altLang="en-US" sz="2400" b="1" dirty="0">
                <a:latin typeface="+mn-lt"/>
              </a:rPr>
              <a:t>方的意</a:t>
            </a:r>
            <a:r>
              <a:rPr lang="zh-CN" altLang="en-US" sz="2400" b="1" dirty="0" smtClean="0">
                <a:latin typeface="+mn-lt"/>
              </a:rPr>
              <a:t>义）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5505727" y="3002260"/>
            <a:ext cx="215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</a:rPr>
              <a:t>（乘</a:t>
            </a:r>
            <a:r>
              <a:rPr lang="zh-CN" altLang="en-US" sz="2400" b="1" dirty="0">
                <a:latin typeface="+mn-lt"/>
              </a:rPr>
              <a:t>方的意义）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Yuanti SC"/>
                <a:ea typeface="Yuanti SC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47271" y="824890"/>
            <a:ext cx="1755979" cy="455854"/>
            <a:chOff x="1745942" y="3988439"/>
            <a:chExt cx="1755979" cy="4558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1" name="流程图: 库存数据 20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280" y="3463925"/>
            <a:ext cx="923140" cy="149241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3" grpId="0"/>
      <p:bldP spid="7174" grpId="0"/>
      <p:bldP spid="7175" grpId="0"/>
      <p:bldP spid="71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3"/>
          <p:cNvSpPr txBox="1">
            <a:spLocks noChangeArrowheads="1"/>
          </p:cNvSpPr>
          <p:nvPr/>
        </p:nvSpPr>
        <p:spPr bwMode="auto">
          <a:xfrm>
            <a:off x="1600200" y="588398"/>
            <a:ext cx="6858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zh-CN" sz="2400" b="1" dirty="0">
                <a:solidFill>
                  <a:schemeClr val="bg2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式子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×10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的意义是什么？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86450" y="488950"/>
            <a:ext cx="3081337" cy="571500"/>
            <a:chOff x="5165725" y="431800"/>
            <a:chExt cx="3081337" cy="571500"/>
          </a:xfrm>
        </p:grpSpPr>
        <p:sp>
          <p:nvSpPr>
            <p:cNvPr id="63490" name="AutoShape 4"/>
            <p:cNvSpPr>
              <a:spLocks noChangeArrowheads="1"/>
            </p:cNvSpPr>
            <p:nvPr/>
          </p:nvSpPr>
          <p:spPr bwMode="auto">
            <a:xfrm>
              <a:off x="5165725" y="431800"/>
              <a:ext cx="2835275" cy="571500"/>
            </a:xfrm>
            <a:prstGeom prst="cloudCallout">
              <a:avLst>
                <a:gd name="adj1" fmla="val -69858"/>
                <a:gd name="adj2" fmla="val 11605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bg2"/>
              </a:solidFill>
              <a:round/>
            </a:ln>
          </p:spPr>
          <p:txBody>
            <a:bodyPr/>
            <a:lstStyle/>
            <a:p>
              <a:pPr algn="ctr"/>
              <a:endParaRPr lang="zh-CN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9221" name="Text Box 5"/>
            <p:cNvSpPr txBox="1">
              <a:spLocks noChangeArrowheads="1"/>
            </p:cNvSpPr>
            <p:nvPr/>
          </p:nvSpPr>
          <p:spPr bwMode="auto">
            <a:xfrm>
              <a:off x="5664200" y="487362"/>
              <a:ext cx="2582862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zh-CN" sz="2400" b="1" baseline="30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与</a:t>
              </a:r>
              <a:r>
                <a:rPr lang="zh-CN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10</a:t>
              </a:r>
              <a:r>
                <a:rPr lang="zh-CN" altLang="zh-CN" sz="2400" b="1" baseline="30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r>
                <a:rPr lang="zh-CN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的积 </a:t>
              </a:r>
              <a:endPara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3492" name="Text Box 6"/>
          <p:cNvSpPr txBox="1">
            <a:spLocks noChangeArrowheads="1"/>
          </p:cNvSpPr>
          <p:nvPr/>
        </p:nvSpPr>
        <p:spPr bwMode="auto">
          <a:xfrm>
            <a:off x="1160463" y="1287462"/>
            <a:ext cx="5086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FF0066"/>
              </a:buClr>
              <a:buFont typeface="Wingdings" panose="05000000000000000000" pitchFamily="2" charset="2"/>
              <a:buNone/>
            </a:pPr>
            <a:r>
              <a:rPr lang="zh-CN" altLang="zh-CN" sz="2400" b="1" dirty="0">
                <a:solidFill>
                  <a:schemeClr val="bg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这个式子中的两个因式有何特点？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499224" y="1176337"/>
            <a:ext cx="2354263" cy="571500"/>
            <a:chOff x="6229350" y="1060450"/>
            <a:chExt cx="2354263" cy="571500"/>
          </a:xfrm>
        </p:grpSpPr>
        <p:sp>
          <p:nvSpPr>
            <p:cNvPr id="63493" name="AutoShape 7"/>
            <p:cNvSpPr>
              <a:spLocks noChangeArrowheads="1"/>
            </p:cNvSpPr>
            <p:nvPr/>
          </p:nvSpPr>
          <p:spPr bwMode="auto">
            <a:xfrm>
              <a:off x="6229350" y="1060450"/>
              <a:ext cx="1771650" cy="571500"/>
            </a:xfrm>
            <a:prstGeom prst="cloudCallout">
              <a:avLst>
                <a:gd name="adj1" fmla="val -92552"/>
                <a:gd name="adj2" fmla="val 16653"/>
              </a:avLst>
            </a:prstGeom>
            <a:solidFill>
              <a:schemeClr val="accent4">
                <a:lumMod val="75000"/>
              </a:schemeClr>
            </a:solidFill>
            <a:ln w="9525">
              <a:solidFill>
                <a:schemeClr val="bg2"/>
              </a:solidFill>
              <a:round/>
            </a:ln>
          </p:spPr>
          <p:txBody>
            <a:bodyPr/>
            <a:lstStyle/>
            <a:p>
              <a:pPr algn="ctr"/>
              <a:endParaRPr lang="zh-CN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9224" name="Text Box 8"/>
            <p:cNvSpPr txBox="1">
              <a:spLocks noChangeArrowheads="1"/>
            </p:cNvSpPr>
            <p:nvPr/>
          </p:nvSpPr>
          <p:spPr bwMode="auto">
            <a:xfrm>
              <a:off x="6354763" y="1112838"/>
              <a:ext cx="22288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</a:rPr>
                <a:t>底数相同 </a:t>
              </a:r>
              <a:endParaRPr lang="zh-CN" altLang="en-US" sz="2400" dirty="0">
                <a:solidFill>
                  <a:schemeClr val="bg1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3495" name="Text Box 9"/>
          <p:cNvSpPr txBox="1">
            <a:spLocks noChangeArrowheads="1"/>
          </p:cNvSpPr>
          <p:nvPr/>
        </p:nvSpPr>
        <p:spPr bwMode="auto">
          <a:xfrm>
            <a:off x="891068" y="1948852"/>
            <a:ext cx="789194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400" b="1" dirty="0" smtClean="0">
                <a:latin typeface="+mn-lt"/>
              </a:rPr>
              <a:t>10</a:t>
            </a:r>
            <a:r>
              <a:rPr lang="zh-CN" altLang="zh-CN" sz="2400" b="1" baseline="30000" dirty="0" smtClean="0">
                <a:latin typeface="+mn-lt"/>
              </a:rPr>
              <a:t>3 </a:t>
            </a:r>
            <a:r>
              <a:rPr lang="zh-CN" altLang="zh-CN" sz="2400" b="1" dirty="0">
                <a:latin typeface="+mn-lt"/>
              </a:rPr>
              <a:t>×10</a:t>
            </a:r>
            <a:r>
              <a:rPr lang="zh-CN" altLang="zh-CN" sz="2400" b="1" baseline="30000" dirty="0">
                <a:latin typeface="+mn-lt"/>
              </a:rPr>
              <a:t>2</a:t>
            </a:r>
            <a:r>
              <a:rPr lang="zh-CN" altLang="zh-CN" sz="2400" b="1" dirty="0">
                <a:latin typeface="+mn-lt"/>
              </a:rPr>
              <a:t> </a:t>
            </a:r>
            <a:r>
              <a:rPr lang="zh-CN" altLang="zh-CN" sz="2400" b="1" baseline="30000" dirty="0">
                <a:latin typeface="+mn-lt"/>
              </a:rPr>
              <a:t> </a:t>
            </a:r>
            <a:r>
              <a:rPr lang="zh-CN" altLang="zh-CN" sz="2400" b="1" dirty="0" smtClean="0">
                <a:latin typeface="+mn-lt"/>
              </a:rPr>
              <a:t>=</a:t>
            </a:r>
            <a:r>
              <a:rPr lang="zh-CN" altLang="zh-CN" sz="2400" b="1" u="sng" dirty="0" smtClean="0">
                <a:latin typeface="+mn-lt"/>
              </a:rPr>
              <a:t>                                                </a:t>
            </a:r>
            <a:r>
              <a:rPr lang="en-US" altLang="zh-CN" sz="2400" b="1" u="sng" dirty="0" smtClean="0">
                <a:latin typeface="+mn-lt"/>
              </a:rPr>
              <a:t> </a:t>
            </a:r>
            <a:r>
              <a:rPr lang="zh-CN" altLang="zh-CN" sz="2400" b="1" dirty="0" smtClean="0">
                <a:latin typeface="+mn-lt"/>
              </a:rPr>
              <a:t>=  </a:t>
            </a:r>
            <a:r>
              <a:rPr lang="zh-CN" altLang="zh-CN" sz="2400" b="1" dirty="0">
                <a:latin typeface="+mn-lt"/>
              </a:rPr>
              <a:t>10</a:t>
            </a:r>
            <a:r>
              <a:rPr lang="zh-CN" altLang="en-US" sz="2400" b="1" baseline="30000" dirty="0">
                <a:latin typeface="+mn-lt"/>
              </a:rPr>
              <a:t>（      ） </a:t>
            </a:r>
            <a:r>
              <a:rPr lang="zh-CN" altLang="en-US" sz="2400" b="1" dirty="0">
                <a:latin typeface="+mn-lt"/>
              </a:rPr>
              <a:t>；  </a:t>
            </a:r>
            <a:endParaRPr lang="zh-CN" altLang="en-US" sz="2400" b="1" dirty="0">
              <a:latin typeface="+mn-lt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</a:rPr>
              <a:t> </a:t>
            </a:r>
            <a:r>
              <a:rPr lang="zh-CN" altLang="zh-CN" sz="2400" b="1" dirty="0">
                <a:latin typeface="+mn-lt"/>
              </a:rPr>
              <a:t>2</a:t>
            </a:r>
            <a:r>
              <a:rPr lang="zh-CN" altLang="zh-CN" sz="2400" b="1" baseline="30000" dirty="0">
                <a:latin typeface="+mn-lt"/>
              </a:rPr>
              <a:t>3 </a:t>
            </a:r>
            <a:r>
              <a:rPr lang="zh-CN" altLang="zh-CN" sz="2400" b="1" dirty="0">
                <a:latin typeface="+mn-lt"/>
              </a:rPr>
              <a:t>×2</a:t>
            </a:r>
            <a:r>
              <a:rPr lang="zh-CN" altLang="zh-CN" sz="2400" b="1" baseline="30000" dirty="0">
                <a:latin typeface="+mn-lt"/>
              </a:rPr>
              <a:t>2 </a:t>
            </a:r>
            <a:r>
              <a:rPr lang="zh-CN" altLang="zh-CN" sz="2400" b="1" dirty="0">
                <a:latin typeface="+mn-lt"/>
              </a:rPr>
              <a:t>=</a:t>
            </a:r>
            <a:r>
              <a:rPr lang="zh-CN" altLang="zh-CN" sz="2400" b="1" u="sng" dirty="0">
                <a:latin typeface="+mn-lt"/>
              </a:rPr>
              <a:t>                       </a:t>
            </a:r>
            <a:r>
              <a:rPr lang="en-US" altLang="zh-CN" sz="2400" b="1" u="sng" dirty="0" smtClean="0">
                <a:latin typeface="+mn-lt"/>
              </a:rPr>
              <a:t>              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zh-CN" altLang="zh-CN" sz="2400" b="1" dirty="0" smtClean="0">
                <a:latin typeface="+mn-lt"/>
              </a:rPr>
              <a:t>=</a:t>
            </a:r>
            <a:r>
              <a:rPr lang="zh-CN" altLang="zh-CN" sz="2400" b="1" u="sng" dirty="0" smtClean="0">
                <a:latin typeface="+mn-lt"/>
              </a:rPr>
              <a:t>                            </a:t>
            </a:r>
            <a:r>
              <a:rPr lang="zh-CN" altLang="zh-CN" sz="2400" b="1" dirty="0">
                <a:latin typeface="+mn-lt"/>
              </a:rPr>
              <a:t>=  2</a:t>
            </a:r>
            <a:r>
              <a:rPr lang="zh-CN" altLang="en-US" sz="2400" b="1" baseline="30000" dirty="0">
                <a:latin typeface="+mn-lt"/>
              </a:rPr>
              <a:t>（       ）   </a:t>
            </a:r>
            <a:endParaRPr lang="zh-CN" altLang="en-US" sz="2400" b="1" dirty="0">
              <a:latin typeface="+mn-lt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 </a:t>
            </a:r>
            <a:endParaRPr lang="zh-CN" altLang="en-US" sz="2400" b="1" dirty="0">
              <a:latin typeface="+mn-lt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 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221238" y="1871815"/>
            <a:ext cx="3943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</a:rPr>
              <a:t>10×10×10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）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×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10×10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）</a:t>
            </a:r>
            <a:endParaRPr lang="zh-CN" altLang="en-US" sz="2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9227" name="Text Box 11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1904609" y="2468582"/>
            <a:ext cx="3905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（</a:t>
            </a:r>
            <a:r>
              <a:rPr lang="zh-CN" altLang="zh-CN" sz="2400" b="1" dirty="0">
                <a:latin typeface="+mn-lt"/>
              </a:rPr>
              <a:t>2×2×2</a:t>
            </a:r>
            <a:r>
              <a:rPr lang="zh-CN" altLang="en-US" sz="2400" b="1" dirty="0">
                <a:latin typeface="+mn-lt"/>
              </a:rPr>
              <a:t>）</a:t>
            </a:r>
            <a:r>
              <a:rPr lang="zh-CN" altLang="zh-CN" sz="2400" b="1" dirty="0">
                <a:latin typeface="+mn-lt"/>
              </a:rPr>
              <a:t>×</a:t>
            </a:r>
            <a:r>
              <a:rPr lang="zh-CN" altLang="en-US" sz="2400" b="1" dirty="0">
                <a:latin typeface="+mn-lt"/>
              </a:rPr>
              <a:t>（</a:t>
            </a:r>
            <a:r>
              <a:rPr lang="zh-CN" altLang="zh-CN" sz="2400" b="1" dirty="0" smtClean="0">
                <a:latin typeface="+mn-lt"/>
              </a:rPr>
              <a:t>2×2</a:t>
            </a:r>
            <a:r>
              <a:rPr lang="zh-CN" altLang="en-US" sz="2400" b="1" dirty="0" smtClean="0">
                <a:latin typeface="+mn-lt"/>
              </a:rPr>
              <a:t>）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189604" y="2466507"/>
            <a:ext cx="25064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latin typeface="+mn-lt"/>
              </a:rPr>
              <a:t>2×2×2×2×2</a:t>
            </a:r>
            <a:endParaRPr lang="zh-CN" altLang="zh-CN" sz="2400" b="1" dirty="0">
              <a:latin typeface="+mn-lt"/>
            </a:endParaRP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7034913" y="1926175"/>
            <a:ext cx="5715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5</a:t>
            </a:r>
            <a:endParaRPr lang="zh-CN" altLang="zh-CN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8048633" y="2466492"/>
            <a:ext cx="3778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5</a:t>
            </a:r>
            <a:endParaRPr lang="zh-CN" altLang="zh-CN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>
            <a:off x="1185470" y="2925763"/>
            <a:ext cx="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Line 16"/>
          <p:cNvSpPr>
            <a:spLocks noChangeShapeType="1"/>
          </p:cNvSpPr>
          <p:nvPr/>
        </p:nvSpPr>
        <p:spPr bwMode="auto">
          <a:xfrm>
            <a:off x="1760147" y="2925763"/>
            <a:ext cx="0" cy="4572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919863" y="3550443"/>
            <a:ext cx="66865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700" b="1" baseline="30000" dirty="0">
                <a:latin typeface="Times New Roman" panose="02020603050405020304" pitchFamily="18" charset="0"/>
              </a:rPr>
              <a:t>3</a:t>
            </a:r>
            <a:r>
              <a:rPr lang="zh-CN" altLang="zh-CN" sz="2700" b="1" dirty="0">
                <a:latin typeface="Times New Roman" panose="02020603050405020304" pitchFamily="18" charset="0"/>
              </a:rPr>
              <a:t>×</a:t>
            </a:r>
            <a:r>
              <a:rPr lang="zh-CN" altLang="zh-CN" sz="2700" b="1" i="1" dirty="0">
                <a:latin typeface="Times New Roman" panose="02020603050405020304" pitchFamily="18" charset="0"/>
              </a:rPr>
              <a:t>a</a:t>
            </a:r>
            <a:r>
              <a:rPr lang="zh-CN" altLang="zh-CN" sz="2700" b="1" baseline="30000" dirty="0">
                <a:latin typeface="Times New Roman" panose="02020603050405020304" pitchFamily="18" charset="0"/>
              </a:rPr>
              <a:t>2  </a:t>
            </a:r>
            <a:r>
              <a:rPr lang="zh-CN" altLang="zh-CN" sz="2700" b="1" dirty="0" smtClean="0">
                <a:latin typeface="Times New Roman" panose="02020603050405020304" pitchFamily="18" charset="0"/>
              </a:rPr>
              <a:t>=</a:t>
            </a:r>
            <a:endParaRPr lang="zh-CN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2019638" y="3524944"/>
            <a:ext cx="12001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7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35" name="AutoShape 19"/>
          <p:cNvSpPr/>
          <p:nvPr/>
        </p:nvSpPr>
        <p:spPr bwMode="auto">
          <a:xfrm rot="16221074" flipV="1">
            <a:off x="2550752" y="3666232"/>
            <a:ext cx="342900" cy="800100"/>
          </a:xfrm>
          <a:prstGeom prst="leftBrace">
            <a:avLst>
              <a:gd name="adj1" fmla="val 19401"/>
              <a:gd name="adj2" fmla="val 47889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9236" name="Text Box 20"/>
          <p:cNvSpPr>
            <a:spLocks noGrp="1" noChangeArrowheads="1"/>
          </p:cNvSpPr>
          <p:nvPr>
            <p:ph idx="4294967295"/>
          </p:nvPr>
        </p:nvSpPr>
        <p:spPr bwMode="auto">
          <a:xfrm>
            <a:off x="2464138" y="4210744"/>
            <a:ext cx="92710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34290" rIns="0" bIns="34290" numCol="1" anchor="t" anchorCtr="0" compatLnSpc="1"/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1800" b="1" dirty="0">
                <a:solidFill>
                  <a:srgbClr val="FF0000"/>
                </a:solidFill>
                <a:ea typeface="宋体" panose="02010600030101010101" pitchFamily="2" charset="-122"/>
              </a:rPr>
              <a:t>3</a:t>
            </a:r>
            <a:r>
              <a:rPr lang="zh-CN" altLang="en-US" sz="1800" b="1" dirty="0" smtClean="0">
                <a:ea typeface="宋体" panose="02010600030101010101" pitchFamily="2" charset="-122"/>
              </a:rPr>
              <a:t>个</a:t>
            </a:r>
            <a:r>
              <a:rPr lang="en-US" altLang="zh-CN" sz="1800" b="1" i="1" dirty="0" smtClean="0">
                <a:ea typeface="宋体" panose="02010600030101010101" pitchFamily="2" charset="-122"/>
              </a:rPr>
              <a:t>a</a:t>
            </a:r>
            <a:endParaRPr lang="zh-CN" altLang="zh-CN" sz="1800" b="1" i="1" dirty="0">
              <a:ea typeface="宋体" panose="02010600030101010101" pitchFamily="2" charset="-122"/>
            </a:endParaRP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3105488" y="3524944"/>
            <a:ext cx="10287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38" name="AutoShape 22"/>
          <p:cNvSpPr/>
          <p:nvPr/>
        </p:nvSpPr>
        <p:spPr bwMode="auto">
          <a:xfrm rot="-5400000">
            <a:off x="3505538" y="3810694"/>
            <a:ext cx="285750" cy="514350"/>
          </a:xfrm>
          <a:prstGeom prst="leftBrace">
            <a:avLst>
              <a:gd name="adj1" fmla="val 15000"/>
              <a:gd name="adj2" fmla="val 49301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3391238" y="4153594"/>
            <a:ext cx="8334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4095359" y="3536676"/>
            <a:ext cx="17145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latin typeface="Times New Roman" panose="02020603050405020304" pitchFamily="18" charset="0"/>
              </a:rPr>
              <a:t>=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zh-CN" sz="2700" b="1" i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700" b="1" i="1" dirty="0" smtClean="0">
                <a:latin typeface="Times New Roman" panose="02020603050405020304" pitchFamily="18" charset="0"/>
              </a:rPr>
              <a:t>a</a:t>
            </a:r>
            <a:endParaRPr lang="zh-CN" altLang="zh-CN" sz="2700" b="1" i="1" dirty="0">
              <a:latin typeface="Times New Roman" panose="02020603050405020304" pitchFamily="18" charset="0"/>
            </a:endParaRPr>
          </a:p>
        </p:txBody>
      </p:sp>
      <p:sp>
        <p:nvSpPr>
          <p:cNvPr id="9241" name="AutoShape 25"/>
          <p:cNvSpPr/>
          <p:nvPr/>
        </p:nvSpPr>
        <p:spPr bwMode="auto">
          <a:xfrm rot="-5430560">
            <a:off x="4863944" y="3513832"/>
            <a:ext cx="342900" cy="1143000"/>
          </a:xfrm>
          <a:prstGeom prst="leftBrace">
            <a:avLst>
              <a:gd name="adj1" fmla="val 27716"/>
              <a:gd name="adj2" fmla="val 50000"/>
            </a:avLst>
          </a:prstGeom>
          <a:noFill/>
          <a:ln w="9525">
            <a:solidFill>
              <a:srgbClr val="080808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0"/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4648538" y="4153594"/>
            <a:ext cx="8572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6587965" y="3510213"/>
            <a:ext cx="3095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FF0000"/>
                </a:solidFill>
                <a:latin typeface="+mn-lt"/>
              </a:rPr>
              <a:t>5</a:t>
            </a:r>
            <a:endParaRPr lang="zh-CN" altLang="zh-CN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2" name="组合 2"/>
          <p:cNvGrpSpPr/>
          <p:nvPr/>
        </p:nvGrpSpPr>
        <p:grpSpPr bwMode="auto">
          <a:xfrm>
            <a:off x="-3350" y="-55999"/>
            <a:ext cx="2006600" cy="478472"/>
            <a:chOff x="123" y="40"/>
            <a:chExt cx="3160" cy="753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Yuanti SC"/>
                <a:ea typeface="Yuanti SC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5714867" y="3548368"/>
            <a:ext cx="171232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=  </a:t>
            </a:r>
            <a:r>
              <a:rPr lang="en-US" altLang="zh-CN" sz="27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7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（      </a:t>
            </a:r>
            <a:r>
              <a:rPr lang="zh-CN" altLang="en-US" sz="27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7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7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75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25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25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75"/>
                                        <p:tgtEl>
                                          <p:spTgt spid="92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5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/>
      <p:bldP spid="9227" grpId="0"/>
      <p:bldP spid="9228" grpId="0"/>
      <p:bldP spid="9230" grpId="0"/>
      <p:bldP spid="9233" grpId="0"/>
      <p:bldP spid="9234" grpId="0" build="p"/>
      <p:bldP spid="9235" grpId="0" bldLvl="0" animBg="1"/>
      <p:bldP spid="9236" grpId="0" advAuto="0" build="p"/>
      <p:bldP spid="9237" grpId="0"/>
      <p:bldP spid="9238" grpId="0" bldLvl="0" animBg="1"/>
      <p:bldP spid="9239" grpId="0"/>
      <p:bldP spid="9240" grpId="0"/>
      <p:bldP spid="9241" grpId="0" bldLvl="0" animBg="1"/>
      <p:bldP spid="9242" grpId="0"/>
      <p:bldP spid="924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3"/>
          <p:cNvSpPr txBox="1">
            <a:spLocks noChangeArrowheads="1"/>
          </p:cNvSpPr>
          <p:nvPr/>
        </p:nvSpPr>
        <p:spPr bwMode="auto">
          <a:xfrm>
            <a:off x="1143000" y="598997"/>
            <a:ext cx="7315200" cy="2700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请同学们观察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下列各算式的左右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两边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，说说底数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、指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数有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什么关系？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      10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×10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7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       ）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 smtClean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      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×2</a:t>
            </a:r>
            <a:r>
              <a:rPr lang="zh-CN" altLang="zh-CN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2</a:t>
            </a:r>
            <a:r>
              <a:rPr lang="zh-CN" altLang="en-US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        ）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       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×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7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  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7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（     </a:t>
            </a:r>
            <a:r>
              <a:rPr lang="zh-CN" altLang="en-US" sz="27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7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5538" name="Text Box 4"/>
          <p:cNvSpPr txBox="1">
            <a:spLocks noChangeArrowheads="1"/>
          </p:cNvSpPr>
          <p:nvPr/>
        </p:nvSpPr>
        <p:spPr bwMode="auto">
          <a:xfrm>
            <a:off x="4379913" y="1529766"/>
            <a:ext cx="5715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5</a:t>
            </a:r>
            <a:endParaRPr lang="zh-CN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39" name="Text Box 5"/>
          <p:cNvSpPr txBox="1">
            <a:spLocks noChangeArrowheads="1"/>
          </p:cNvSpPr>
          <p:nvPr/>
        </p:nvSpPr>
        <p:spPr bwMode="auto">
          <a:xfrm>
            <a:off x="4124325" y="2169286"/>
            <a:ext cx="5715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   5</a:t>
            </a:r>
            <a:endParaRPr lang="zh-CN" altLang="zh-CN" sz="21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0" name="Text Box 6"/>
          <p:cNvSpPr txBox="1">
            <a:spLocks noChangeArrowheads="1"/>
          </p:cNvSpPr>
          <p:nvPr/>
        </p:nvSpPr>
        <p:spPr bwMode="auto">
          <a:xfrm>
            <a:off x="4322763" y="2707327"/>
            <a:ext cx="62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4951413" y="1521460"/>
            <a:ext cx="3257550" cy="211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= 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（           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（           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 </a:t>
            </a:r>
            <a:r>
              <a:rPr lang="en-US" altLang="zh-CN" sz="27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7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（         </a:t>
            </a:r>
            <a:r>
              <a:rPr lang="zh-CN" altLang="en-US" sz="27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en-US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7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zh-CN" altLang="zh-CN" sz="27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zh-CN" sz="2400" b="1" baseline="30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813425" y="1466509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3+2</a:t>
            </a:r>
            <a:endParaRPr lang="zh-CN" altLang="zh-CN" sz="21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5657850" y="2103097"/>
            <a:ext cx="7429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 3+2</a:t>
            </a:r>
            <a:endParaRPr lang="zh-CN" altLang="zh-CN" sz="21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5657850" y="2707934"/>
            <a:ext cx="742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3+2</a:t>
            </a:r>
            <a:endParaRPr lang="zh-CN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1093788" y="3541346"/>
            <a:ext cx="71437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猜想</a:t>
            </a:r>
            <a:r>
              <a:rPr lang="zh-CN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:   </a:t>
            </a:r>
            <a:r>
              <a:rPr lang="zh-CN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3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zh-CN" sz="3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· </a:t>
            </a:r>
            <a:r>
              <a:rPr lang="zh-CN" altLang="zh-CN" sz="33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33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?   (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都是正整数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分组讨论，并尝试证明你的猜想是否正确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endParaRPr lang="zh-CN" altLang="zh-CN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Yuanti SC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Yuanti SC"/>
                <a:ea typeface="Yuanti SC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12" y="598997"/>
            <a:ext cx="755538" cy="663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  <p:bldP spid="11273" grpId="0"/>
      <p:bldP spid="11274" grpId="0"/>
      <p:bldP spid="112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Grp="1" noChangeArrowheads="1"/>
          </p:cNvSpPr>
          <p:nvPr>
            <p:ph type="title" idx="4294967295"/>
          </p:nvPr>
        </p:nvSpPr>
        <p:spPr>
          <a:xfrm>
            <a:off x="443985" y="858752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/>
          <a:p>
            <a:pPr algn="just" defTabSz="914400" eaLnBrk="1" fontAlgn="auto" hangingPunct="1">
              <a:lnSpc>
                <a:spcPct val="85000"/>
              </a:lnSpc>
              <a:spcBef>
                <a:spcPct val="50000"/>
              </a:spcBef>
              <a:spcAft>
                <a:spcPts val="0"/>
              </a:spcAft>
              <a:defRPr/>
            </a:pPr>
            <a:r>
              <a:rPr lang="zh-CN" sz="2400" b="1" spc="-5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猜想</a:t>
            </a:r>
            <a:r>
              <a:rPr lang="zh-CN" altLang="zh-CN" sz="2400" b="1" spc="-5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    </a:t>
            </a:r>
            <a:r>
              <a:rPr lang="zh-CN" altLang="zh-CN" sz="2400" b="1" i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zh-CN" sz="2400" b="1" i="1" spc="-50" baseline="30000" dirty="0">
                <a:solidFill>
                  <a:srgbClr val="FF33CC"/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zh-CN" sz="2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 · </a:t>
            </a:r>
            <a:r>
              <a:rPr lang="zh-CN" altLang="zh-CN" sz="2400" b="1" i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zh-CN" sz="2400" b="1" i="1" spc="-50" baseline="30000" dirty="0">
                <a:solidFill>
                  <a:srgbClr val="FF33CC"/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zh-CN" sz="2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=              </a:t>
            </a:r>
            <a:r>
              <a:rPr lang="zh-CN" altLang="zh-CN" sz="24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(</a:t>
            </a:r>
            <a:r>
              <a:rPr lang="zh-CN" altLang="zh-CN" sz="2400" b="1" i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m</a:t>
            </a:r>
            <a:r>
              <a:rPr lang="zh-CN" sz="2400" b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、</a:t>
            </a:r>
            <a:r>
              <a:rPr lang="zh-CN" altLang="zh-CN" sz="2400" b="1" i="1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n</a:t>
            </a:r>
            <a:r>
              <a:rPr lang="zh-CN" sz="2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都是正整数</a:t>
            </a:r>
            <a:r>
              <a:rPr lang="zh-CN" altLang="zh-CN" sz="2400" b="1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黑体" panose="02010609060101010101" pitchFamily="49" charset="-122"/>
              </a:rPr>
              <a:t>)</a:t>
            </a:r>
            <a:endParaRPr lang="zh-CN" altLang="zh-CN" sz="2400" b="1" spc="-5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539485" y="1235849"/>
            <a:ext cx="1301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24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2400" b="1" i="1" baseline="30000" dirty="0">
                <a:solidFill>
                  <a:srgbClr val="FF0000"/>
                </a:solidFill>
                <a:latin typeface="+mn-lt"/>
              </a:rPr>
              <a:t>n</a:t>
            </a:r>
            <a:endParaRPr lang="zh-CN" altLang="zh-CN" sz="2400" b="1" i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545059" y="2313688"/>
            <a:ext cx="448151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b="1" dirty="0">
                <a:latin typeface="+mn-lt"/>
              </a:rPr>
              <a:t> 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700" b="1" i="1" baseline="30000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 ·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700" b="1" i="1" baseline="30000" dirty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</a:rPr>
              <a:t>  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=</a:t>
            </a:r>
            <a:endParaRPr lang="zh-CN" altLang="zh-CN" sz="27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2963032" y="2313688"/>
            <a:ext cx="38290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aa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…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en-US" sz="2700" b="1" dirty="0">
                <a:solidFill>
                  <a:srgbClr val="000000"/>
                </a:solidFill>
                <a:latin typeface="+mn-lt"/>
              </a:rPr>
              <a:t>）</a:t>
            </a:r>
            <a:endParaRPr lang="zh-CN" altLang="en-US" sz="27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19" name="AutoShape 7"/>
          <p:cNvSpPr/>
          <p:nvPr/>
        </p:nvSpPr>
        <p:spPr bwMode="auto">
          <a:xfrm rot="-5370566" flipH="1">
            <a:off x="3778070" y="1813375"/>
            <a:ext cx="158876" cy="971550"/>
          </a:xfrm>
          <a:prstGeom prst="leftBrace">
            <a:avLst>
              <a:gd name="adj1" fmla="val 4711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 algn="ctr"/>
            <a:endParaRPr lang="zh-CN" altLang="zh-CN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466983" y="1819776"/>
            <a:ext cx="800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i="1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en-US" b="1" dirty="0" smtClean="0">
                <a:solidFill>
                  <a:srgbClr val="000000"/>
                </a:solidFill>
                <a:latin typeface="+mn-lt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+mn-lt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4267083" y="2315275"/>
            <a:ext cx="18288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aa</a:t>
            </a: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…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en-US" sz="2700" b="1" dirty="0">
                <a:solidFill>
                  <a:srgbClr val="000000"/>
                </a:solidFill>
                <a:latin typeface="+mn-lt"/>
              </a:rPr>
              <a:t>）</a:t>
            </a:r>
            <a:endParaRPr lang="zh-CN" altLang="en-US" sz="27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22" name="AutoShape 10"/>
          <p:cNvSpPr/>
          <p:nvPr/>
        </p:nvSpPr>
        <p:spPr bwMode="auto">
          <a:xfrm rot="-5402996" flipH="1">
            <a:off x="5073015" y="1809171"/>
            <a:ext cx="216935" cy="971550"/>
          </a:xfrm>
          <a:prstGeom prst="leftBrace">
            <a:avLst>
              <a:gd name="adj1" fmla="val 47117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 algn="ctr"/>
            <a:endParaRPr lang="zh-CN" altLang="zh-CN" b="1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4877557" y="1819776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b="1" dirty="0" smtClean="0">
                <a:solidFill>
                  <a:srgbClr val="000000"/>
                </a:solidFill>
                <a:latin typeface="+mn-lt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+mn-lt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5918125" y="2382744"/>
            <a:ext cx="2171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+mn-lt"/>
              </a:rPr>
              <a:t>（乘方的意义）</a:t>
            </a:r>
            <a:endParaRPr lang="zh-CN" altLang="en-US" b="1" dirty="0">
              <a:latin typeface="+mn-lt"/>
            </a:endParaRP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2724033" y="2821688"/>
            <a:ext cx="13716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= 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aa</a:t>
            </a:r>
            <a:r>
              <a:rPr lang="zh-CN" altLang="zh-CN" sz="2700" b="1" dirty="0">
                <a:solidFill>
                  <a:srgbClr val="000000"/>
                </a:solidFill>
                <a:latin typeface="宋体" panose="02010600030101010101" pitchFamily="2" charset="-122"/>
              </a:rPr>
              <a:t>…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26" name="AutoShape 14"/>
          <p:cNvSpPr/>
          <p:nvPr/>
        </p:nvSpPr>
        <p:spPr bwMode="auto">
          <a:xfrm rot="-5404578">
            <a:off x="3409834" y="3030191"/>
            <a:ext cx="171450" cy="742950"/>
          </a:xfrm>
          <a:prstGeom prst="leftBrace">
            <a:avLst>
              <a:gd name="adj1" fmla="val 3603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wrap="none" anchor="ctr"/>
          <a:lstStyle/>
          <a:p>
            <a:pPr algn="ctr"/>
            <a:endParaRPr lang="zh-CN" altLang="zh-CN" b="1">
              <a:solidFill>
                <a:schemeClr val="bg2"/>
              </a:solidFill>
              <a:latin typeface="+mn-lt"/>
            </a:endParaRP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3040426" y="3478010"/>
            <a:ext cx="1257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</a:rPr>
              <a:t>m+n</a:t>
            </a:r>
            <a:r>
              <a:rPr lang="zh-CN" altLang="zh-CN" b="1" dirty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b="1" dirty="0" smtClean="0">
                <a:solidFill>
                  <a:srgbClr val="000000"/>
                </a:solidFill>
                <a:latin typeface="+mn-lt"/>
              </a:rPr>
              <a:t>个</a:t>
            </a:r>
            <a:r>
              <a:rPr lang="en-US" altLang="zh-CN" b="1" i="1" dirty="0" smtClean="0">
                <a:solidFill>
                  <a:srgbClr val="000000"/>
                </a:solidFill>
                <a:latin typeface="+mn-lt"/>
              </a:rPr>
              <a:t>a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4101108" y="2969231"/>
            <a:ext cx="1828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+mn-lt"/>
              </a:rPr>
              <a:t>（乘法结合律）</a:t>
            </a:r>
            <a:endParaRPr lang="zh-CN" altLang="en-US" b="1" dirty="0">
              <a:latin typeface="+mn-lt"/>
            </a:endParaRP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2724033" y="3846310"/>
            <a:ext cx="15430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700" b="1" dirty="0">
                <a:solidFill>
                  <a:srgbClr val="000000"/>
                </a:solidFill>
                <a:latin typeface="+mn-lt"/>
              </a:rPr>
              <a:t>=</a:t>
            </a:r>
            <a:r>
              <a:rPr lang="zh-CN" altLang="zh-CN" sz="27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700" b="1" i="1" baseline="30000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zh-CN" sz="2700" b="1" baseline="30000" dirty="0">
                <a:solidFill>
                  <a:srgbClr val="000000"/>
                </a:solidFill>
                <a:latin typeface="+mn-lt"/>
              </a:rPr>
              <a:t>+</a:t>
            </a:r>
            <a:r>
              <a:rPr lang="zh-CN" altLang="zh-CN" sz="2700" b="1" i="1" baseline="30000" dirty="0">
                <a:solidFill>
                  <a:srgbClr val="000000"/>
                </a:solidFill>
                <a:latin typeface="+mn-lt"/>
              </a:rPr>
              <a:t>n</a:t>
            </a:r>
            <a:endParaRPr lang="zh-CN" altLang="zh-CN" b="1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3895702" y="3963975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+mn-lt"/>
              </a:rPr>
              <a:t>（乘方的意义）</a:t>
            </a:r>
            <a:endParaRPr lang="zh-CN" altLang="en-US" b="1" dirty="0">
              <a:latin typeface="+mn-lt"/>
            </a:endParaRP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1180036" y="4479036"/>
            <a:ext cx="914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1797573" y="4393311"/>
            <a:ext cx="676781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· </a:t>
            </a: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000" b="1" i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=  </a:t>
            </a: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0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000" b="1" i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  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 (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当</a:t>
            </a:r>
            <a:r>
              <a:rPr lang="zh-CN" altLang="zh-CN" sz="2100" b="1" i="1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100" b="1" i="1" dirty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都是正整数</a:t>
            </a:r>
            <a:r>
              <a:rPr lang="zh-CN" altLang="zh-CN" sz="2100" b="1" dirty="0">
                <a:solidFill>
                  <a:srgbClr val="000000"/>
                </a:solidFill>
                <a:latin typeface="+mn-lt"/>
              </a:rPr>
              <a:t>)</a:t>
            </a:r>
            <a:endParaRPr lang="zh-CN" altLang="zh-CN" sz="21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+mn-lt"/>
                <a:ea typeface="Yuanti SC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1" name="圆角矩形 31"/>
          <p:cNvSpPr>
            <a:spLocks noChangeArrowheads="1"/>
          </p:cNvSpPr>
          <p:nvPr/>
        </p:nvSpPr>
        <p:spPr bwMode="auto">
          <a:xfrm>
            <a:off x="3559852" y="579526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</a:ln>
        </p:spPr>
        <p:txBody>
          <a:bodyPr/>
          <a:lstStyle/>
          <a:p>
            <a:pPr algn="ctr">
              <a:lnSpc>
                <a:spcPct val="110000"/>
              </a:lnSpc>
              <a:defRPr/>
            </a:pPr>
            <a:r>
              <a:rPr lang="zh-CN" altLang="en-US" b="1" kern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猜想与证明</a:t>
            </a:r>
            <a:endParaRPr lang="zh-CN" altLang="en-US" b="1" kern="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5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"/>
                                        <p:tgtEl>
                                          <p:spTgt spid="13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"/>
                                        <p:tgtEl>
                                          <p:spTgt spid="13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5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"/>
                                        <p:tgtEl>
                                          <p:spTgt spid="133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33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 build="p"/>
      <p:bldP spid="13318" grpId="0" build="p"/>
      <p:bldP spid="13319" grpId="0" bldLvl="0" animBg="1"/>
      <p:bldP spid="13320" grpId="0" advAuto="0" build="p"/>
      <p:bldP spid="13321" grpId="0" build="p"/>
      <p:bldP spid="13322" grpId="0" bldLvl="0" animBg="1"/>
      <p:bldP spid="13323" grpId="0" advAuto="0" build="p"/>
      <p:bldP spid="13324" grpId="0"/>
      <p:bldP spid="13325" grpId="0" build="p"/>
      <p:bldP spid="13326" grpId="0" bldLvl="0" animBg="1"/>
      <p:bldP spid="13327" grpId="0" advAuto="0" build="p"/>
      <p:bldP spid="13328" grpId="0"/>
      <p:bldP spid="13329" grpId="0"/>
      <p:bldP spid="13330" grpId="0"/>
      <p:bldP spid="13331" grpId="0"/>
      <p:bldP spid="1333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714500" y="1409875"/>
            <a:ext cx="628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8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</a:rPr>
              <a:t> · </a:t>
            </a:r>
            <a:r>
              <a:rPr lang="zh-CN" altLang="zh-CN" sz="28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8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</a:rPr>
              <a:t>=  </a:t>
            </a:r>
            <a:r>
              <a:rPr lang="zh-CN" altLang="zh-CN" sz="28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28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28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28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2800" b="1" dirty="0">
                <a:solidFill>
                  <a:srgbClr val="000000"/>
                </a:solidFill>
                <a:latin typeface="+mn-lt"/>
              </a:rPr>
              <a:t>    </a:t>
            </a:r>
            <a:r>
              <a:rPr lang="zh-CN" altLang="zh-CN" sz="2400" b="1" dirty="0" smtClean="0">
                <a:solidFill>
                  <a:srgbClr val="000000"/>
                </a:solidFill>
                <a:latin typeface="+mn-lt"/>
              </a:rPr>
              <a:t>(</a:t>
            </a:r>
            <a:r>
              <a:rPr lang="zh-CN" altLang="zh-CN" sz="2000" b="1" i="1" dirty="0" smtClean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000" b="1" dirty="0" smtClean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000" b="1" i="1" dirty="0" smtClean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000" b="1" dirty="0">
                <a:solidFill>
                  <a:srgbClr val="000000"/>
                </a:solidFill>
                <a:latin typeface="+mn-lt"/>
              </a:rPr>
              <a:t>都是正整数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)</a:t>
            </a:r>
            <a:endParaRPr lang="zh-CN" altLang="zh-CN" sz="24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69637" name="Group 7"/>
          <p:cNvGrpSpPr/>
          <p:nvPr/>
        </p:nvGrpSpPr>
        <p:grpSpPr bwMode="auto">
          <a:xfrm>
            <a:off x="1601788" y="1382713"/>
            <a:ext cx="5995987" cy="454025"/>
            <a:chOff x="0" y="0"/>
            <a:chExt cx="5160" cy="576"/>
          </a:xfrm>
        </p:grpSpPr>
        <p:sp>
          <p:nvSpPr>
            <p:cNvPr id="69638" name="Line 8"/>
            <p:cNvSpPr>
              <a:spLocks noChangeShapeType="1"/>
            </p:cNvSpPr>
            <p:nvPr/>
          </p:nvSpPr>
          <p:spPr bwMode="auto">
            <a:xfrm>
              <a:off x="0" y="0"/>
              <a:ext cx="0" cy="576"/>
            </a:xfrm>
            <a:prstGeom prst="line">
              <a:avLst/>
            </a:pr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69639" name="Line 9"/>
            <p:cNvSpPr>
              <a:spLocks noChangeShapeType="1"/>
            </p:cNvSpPr>
            <p:nvPr/>
          </p:nvSpPr>
          <p:spPr bwMode="auto">
            <a:xfrm>
              <a:off x="24" y="576"/>
              <a:ext cx="5136" cy="0"/>
            </a:xfrm>
            <a:prstGeom prst="line">
              <a:avLst/>
            </a:pr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69640" name="Line 10"/>
            <p:cNvSpPr>
              <a:spLocks noChangeShapeType="1"/>
            </p:cNvSpPr>
            <p:nvPr/>
          </p:nvSpPr>
          <p:spPr bwMode="auto">
            <a:xfrm>
              <a:off x="0" y="0"/>
              <a:ext cx="5136" cy="0"/>
            </a:xfrm>
            <a:prstGeom prst="line">
              <a:avLst/>
            </a:pr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69641" name="Line 11"/>
            <p:cNvSpPr>
              <a:spLocks noChangeShapeType="1"/>
            </p:cNvSpPr>
            <p:nvPr/>
          </p:nvSpPr>
          <p:spPr bwMode="auto">
            <a:xfrm>
              <a:off x="5136" y="0"/>
              <a:ext cx="0" cy="576"/>
            </a:xfrm>
            <a:prstGeom prst="line">
              <a:avLst/>
            </a:prstGeom>
            <a:noFill/>
            <a:ln w="9525">
              <a:noFill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1547813" y="2067535"/>
            <a:ext cx="24844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同底数幂相乘，</a:t>
            </a:r>
            <a:endParaRPr lang="zh-CN" altLang="en-US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3795712" y="2095353"/>
            <a:ext cx="3200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底数　　，指数 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　　 </a:t>
            </a:r>
            <a:endParaRPr lang="zh-CN" altLang="en-US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4387180" y="2092935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不变</a:t>
            </a:r>
            <a:endParaRPr lang="zh-CN" altLang="en-US" b="1" dirty="0">
              <a:solidFill>
                <a:srgbClr val="080808"/>
              </a:solidFill>
              <a:latin typeface="+mn-lt"/>
            </a:endParaRP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5930230" y="2067535"/>
            <a:ext cx="800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相加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2485705" y="3171795"/>
            <a:ext cx="127000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运算形式</a:t>
            </a:r>
            <a:endParaRPr lang="zh-CN" altLang="en-US" sz="2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6996112" y="2803495"/>
            <a:ext cx="1275433" cy="400110"/>
          </a:xfrm>
          <a:prstGeom prst="rect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运算方法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500" name="AutoShape 24"/>
          <p:cNvSpPr>
            <a:spLocks noChangeArrowheads="1"/>
          </p:cNvSpPr>
          <p:nvPr/>
        </p:nvSpPr>
        <p:spPr bwMode="auto">
          <a:xfrm flipV="1">
            <a:off x="256365" y="3573463"/>
            <a:ext cx="2971800" cy="1019175"/>
          </a:xfrm>
          <a:prstGeom prst="cloudCallout">
            <a:avLst>
              <a:gd name="adj1" fmla="val 18963"/>
              <a:gd name="adj2" fmla="val 162357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</a:ln>
        </p:spPr>
        <p:txBody>
          <a:bodyPr rot="10800000"/>
          <a:lstStyle/>
          <a:p>
            <a:pPr algn="ctr"/>
            <a:endParaRPr lang="zh-CN" altLang="zh-CN">
              <a:latin typeface="+mn-lt"/>
            </a:endParaRPr>
          </a:p>
        </p:txBody>
      </p:sp>
      <p:sp>
        <p:nvSpPr>
          <p:cNvPr id="15385" name="Text Box 25"/>
          <p:cNvSpPr txBox="1">
            <a:spLocks noChangeArrowheads="1"/>
          </p:cNvSpPr>
          <p:nvPr/>
        </p:nvSpPr>
        <p:spPr bwMode="auto">
          <a:xfrm>
            <a:off x="575034" y="3759883"/>
            <a:ext cx="25206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dirty="0">
                <a:latin typeface="+mn-lt"/>
              </a:rPr>
              <a:t>  </a:t>
            </a:r>
            <a:r>
              <a:rPr lang="zh-CN" altLang="en-US" b="1" dirty="0">
                <a:latin typeface="+mn-lt"/>
                <a:ea typeface="楷体" panose="02010609060101010101" pitchFamily="49" charset="-122"/>
              </a:rPr>
              <a:t>幂的底数必须相同，相乘时指数才能相加</a:t>
            </a:r>
            <a:r>
              <a:rPr lang="zh-CN" altLang="zh-CN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3755705" y="3852862"/>
            <a:ext cx="19431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如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4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</a:rPr>
              <a:t>3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×4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</a:rPr>
              <a:t>5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=</a:t>
            </a:r>
            <a:endParaRPr lang="zh-CN" altLang="zh-CN" sz="2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5241605" y="3852862"/>
            <a:ext cx="6858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+mn-lt"/>
              </a:rPr>
              <a:t>4</a:t>
            </a:r>
            <a:r>
              <a:rPr lang="zh-CN" altLang="zh-CN" sz="2400" b="1" baseline="30000">
                <a:solidFill>
                  <a:srgbClr val="000000"/>
                </a:solidFill>
                <a:latin typeface="+mn-lt"/>
              </a:rPr>
              <a:t>3+5</a:t>
            </a:r>
            <a:endParaRPr lang="zh-CN" altLang="zh-CN" sz="2400" b="1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388" name="Text Box 28"/>
          <p:cNvSpPr txBox="1">
            <a:spLocks noChangeArrowheads="1"/>
          </p:cNvSpPr>
          <p:nvPr/>
        </p:nvSpPr>
        <p:spPr bwMode="auto">
          <a:xfrm>
            <a:off x="5813105" y="3852862"/>
            <a:ext cx="914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=4</a:t>
            </a:r>
            <a:r>
              <a:rPr lang="zh-CN" altLang="zh-CN" sz="2400" b="1" baseline="30000" dirty="0">
                <a:solidFill>
                  <a:srgbClr val="000000"/>
                </a:solidFill>
                <a:latin typeface="+mn-lt"/>
              </a:rPr>
              <a:t>8</a:t>
            </a:r>
            <a:endParaRPr lang="zh-CN" altLang="zh-CN" sz="24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35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+mn-lt"/>
                <a:ea typeface="Yuanti SC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9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同底数幂的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乘法的性质</a:t>
            </a:r>
            <a:endParaRPr kumimoji="0" lang="zh-CN" altLang="zh-CN" sz="2800" b="1" i="0" u="none" strike="noStrike" kern="1200" cap="none" spc="10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813" y="2067535"/>
            <a:ext cx="2059453" cy="460375"/>
          </a:xfrm>
          <a:prstGeom prst="rect">
            <a:avLst/>
          </a:prstGeom>
          <a:grpFill/>
          <a:ln>
            <a:solidFill>
              <a:schemeClr val="accent1">
                <a:lumMod val="75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16500827">
            <a:off x="2458669" y="2606561"/>
            <a:ext cx="704538" cy="50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矩形 41"/>
          <p:cNvSpPr/>
          <p:nvPr/>
        </p:nvSpPr>
        <p:spPr>
          <a:xfrm>
            <a:off x="3828023" y="2070186"/>
            <a:ext cx="3087127" cy="460375"/>
          </a:xfrm>
          <a:prstGeom prst="rect">
            <a:avLst/>
          </a:prstGeom>
          <a:grpFill/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16001466">
            <a:off x="6794719" y="2260008"/>
            <a:ext cx="833400" cy="603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  <p:bldP spid="15376" grpId="0"/>
      <p:bldP spid="15377" grpId="0"/>
      <p:bldP spid="15378" grpId="0"/>
      <p:bldP spid="15379" grpId="0"/>
      <p:bldP spid="15380" grpId="0" animBg="1"/>
      <p:bldP spid="15381" grpId="0" animBg="1"/>
      <p:bldP spid="20500" grpId="0" bldLvl="0" animBg="1"/>
      <p:bldP spid="15385" grpId="0"/>
      <p:bldP spid="15386" grpId="0"/>
      <p:bldP spid="15387" grpId="0"/>
      <p:bldP spid="15388" grpId="0"/>
      <p:bldP spid="3" grpId="0" animBg="1"/>
      <p:bldP spid="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1497013" y="1817017"/>
            <a:ext cx="2903537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3300" b="1" i="1" dirty="0" smtClean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300" b="1" dirty="0" smtClean="0">
                <a:solidFill>
                  <a:srgbClr val="000000"/>
                </a:solidFill>
                <a:latin typeface="+mn-lt"/>
              </a:rPr>
              <a:t>·</a:t>
            </a:r>
            <a:r>
              <a:rPr lang="zh-CN" altLang="zh-CN" sz="3300" b="1" i="1" dirty="0" smtClean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300" b="1" dirty="0" smtClean="0">
                <a:solidFill>
                  <a:srgbClr val="000000"/>
                </a:solidFill>
                <a:latin typeface="+mn-lt"/>
              </a:rPr>
              <a:t>·</a:t>
            </a:r>
            <a:r>
              <a:rPr lang="zh-CN" altLang="zh-CN" sz="3300" b="1" i="1" dirty="0" smtClean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 smtClean="0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3000" b="1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= </a:t>
            </a:r>
            <a:endParaRPr lang="zh-CN" altLang="zh-CN" sz="2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3445497" y="1822027"/>
            <a:ext cx="217497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3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3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 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4532985" y="1909091"/>
            <a:ext cx="348615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p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都是正整数）</a:t>
            </a:r>
            <a:endParaRPr lang="zh-CN" altLang="en-US" sz="25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35" name="组合 2"/>
          <p:cNvGrpSpPr/>
          <p:nvPr/>
        </p:nvGrpSpPr>
        <p:grpSpPr bwMode="auto">
          <a:xfrm>
            <a:off x="-3350" y="-55999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ea typeface="Yuanti SC"/>
                  <a:cs typeface="Yuanti SC"/>
                </a:rPr>
                <a:t>探究新知</a:t>
              </a:r>
              <a:endParaRPr lang="zh-CN" altLang="en-US" sz="2500" b="1">
                <a:latin typeface="+mn-lt"/>
                <a:ea typeface="Yuanti SC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68259" y="585318"/>
            <a:ext cx="76297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当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三个或三个以上同底数幂相乘时，是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否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也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具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有这一性质呢？ 怎样用公式表示？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39537" y="719239"/>
            <a:ext cx="1755979" cy="455854"/>
            <a:chOff x="1745942" y="3988439"/>
            <a:chExt cx="1755979" cy="455854"/>
          </a:xfrm>
        </p:grpSpPr>
        <p:grpSp>
          <p:nvGrpSpPr>
            <p:cNvPr id="41" name="组合 40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43" name="流程图: 库存数据 42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42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5" name="Rectangle 2"/>
          <p:cNvSpPr txBox="1">
            <a:spLocks noChangeArrowheads="1"/>
          </p:cNvSpPr>
          <p:nvPr/>
        </p:nvSpPr>
        <p:spPr>
          <a:xfrm>
            <a:off x="904080" y="2567132"/>
            <a:ext cx="5821362" cy="479425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2pPr>
            <a:lvl3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3pPr>
            <a:lvl4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4pPr>
            <a:lvl5pPr algn="ctr" defTabSz="685800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5pPr>
            <a:lvl6pPr marL="4572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6pPr>
            <a:lvl7pPr marL="9144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7pPr>
            <a:lvl8pPr marL="13716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8pPr>
            <a:lvl9pPr marL="1828800" algn="ctr" defTabSz="685800" rtl="0" fontAlgn="base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9pPr>
          </a:lstStyle>
          <a:p>
            <a:pPr algn="l" defTabSz="914400" eaLnBrk="1" fontAlgn="auto" hangingPunct="1">
              <a:spcAft>
                <a:spcPts val="0"/>
              </a:spcAft>
              <a:buFontTx/>
              <a:defRPr/>
            </a:pPr>
            <a:r>
              <a:rPr lang="zh-CN" sz="2400" b="1" spc="-50" dirty="0" smtClean="0">
                <a:solidFill>
                  <a:srgbClr val="0000FF"/>
                </a:solidFill>
                <a:ea typeface="黑体" panose="02010609060101010101" pitchFamily="49" charset="-122"/>
              </a:rPr>
              <a:t>同底数幂的乘法运算法则</a:t>
            </a:r>
            <a:endParaRPr lang="zh-CN" sz="2400" b="1" spc="-50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1454177" y="3319156"/>
            <a:ext cx="6457950" cy="110648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2"/>
              </a:buClr>
              <a:buSzPct val="130000"/>
              <a:buFont typeface="Wingdings" panose="05000000000000000000" pitchFamily="2" charset="2"/>
              <a:buNone/>
            </a:pP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 · 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000" b="1" baseline="30000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=  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0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    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zh-CN" sz="2500" b="1" dirty="0" smtClean="0">
                <a:solidFill>
                  <a:srgbClr val="000000"/>
                </a:solidFill>
                <a:latin typeface="+mn-lt"/>
              </a:rPr>
              <a:t>(</a:t>
            </a:r>
            <a:r>
              <a:rPr lang="zh-CN" altLang="zh-CN" sz="2500" b="1" i="1" dirty="0" smtClean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500" b="1" dirty="0" smtClean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 smtClean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都是正整数</a:t>
            </a:r>
            <a:r>
              <a:rPr lang="zh-CN" altLang="zh-CN" sz="2500" b="1" dirty="0">
                <a:solidFill>
                  <a:srgbClr val="000000"/>
                </a:solidFill>
                <a:latin typeface="+mn-lt"/>
              </a:rPr>
              <a:t>)           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　  　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300" b="1" dirty="0">
                <a:solidFill>
                  <a:srgbClr val="000000"/>
                </a:solidFill>
                <a:latin typeface="+mn-lt"/>
              </a:rPr>
              <a:t>·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300" b="1" dirty="0">
                <a:solidFill>
                  <a:srgbClr val="000000"/>
                </a:solidFill>
                <a:latin typeface="+mn-lt"/>
              </a:rPr>
              <a:t>·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3000" b="1" dirty="0">
                <a:solidFill>
                  <a:srgbClr val="000000"/>
                </a:solidFill>
                <a:latin typeface="+mn-lt"/>
              </a:rPr>
              <a:t> = </a:t>
            </a:r>
            <a:r>
              <a:rPr lang="zh-CN" altLang="zh-CN" sz="33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zh-CN" sz="33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zh-CN" sz="3300" b="1" baseline="30000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zh-CN" sz="3300" b="1" i="1" baseline="30000" dirty="0">
                <a:solidFill>
                  <a:srgbClr val="FF0000"/>
                </a:solidFill>
                <a:latin typeface="+mn-lt"/>
              </a:rPr>
              <a:t>p</a:t>
            </a:r>
            <a:r>
              <a:rPr lang="zh-CN" altLang="zh-CN" sz="24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（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m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n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、</a:t>
            </a:r>
            <a:r>
              <a:rPr lang="zh-CN" altLang="zh-CN" sz="2500" b="1" i="1" dirty="0">
                <a:solidFill>
                  <a:srgbClr val="000000"/>
                </a:solidFill>
                <a:latin typeface="+mn-lt"/>
              </a:rPr>
              <a:t>p</a:t>
            </a:r>
            <a:r>
              <a:rPr lang="zh-CN" altLang="en-US" sz="2500" b="1" dirty="0">
                <a:solidFill>
                  <a:srgbClr val="000000"/>
                </a:solidFill>
                <a:latin typeface="+mn-lt"/>
              </a:rPr>
              <a:t>都是正整数）</a:t>
            </a:r>
            <a:endParaRPr lang="zh-CN" altLang="en-US" sz="2500" b="1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9" grpId="0"/>
      <p:bldP spid="15390" grpId="0"/>
      <p:bldP spid="15391" grpId="0"/>
      <p:bldP spid="45" grpId="0"/>
      <p:bldP spid="46" grpId="0" animBg="1" advAuto="0" uiExpand="1" build="p"/>
    </p:bldLst>
  </p:timing>
</p:sld>
</file>

<file path=ppt/tags/tag1.xml><?xml version="1.0" encoding="utf-8"?>
<p:tagLst xmlns:p="http://schemas.openxmlformats.org/presentationml/2006/main">
  <p:tag name="KSO_WM_DOC_GUID" val="{10a76381-9679-4eb1-8d35-10a6d708ac73}"/>
  <p:tag name="KSO_WPP_MARK_KEY" val="774da89d-1805-41d5-8314-ea2c1ec4a371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3363</Words>
  <Application>WPS 演示</Application>
  <PresentationFormat>全屏显示(16:9)</PresentationFormat>
  <Paragraphs>450</Paragraphs>
  <Slides>22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22</vt:i4>
      </vt:variant>
    </vt:vector>
  </HeadingPairs>
  <TitlesOfParts>
    <vt:vector size="44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Times New Roman</vt:lpstr>
      <vt:lpstr>仿宋</vt:lpstr>
      <vt:lpstr>Arial Unicode MS</vt:lpstr>
      <vt:lpstr>Calibri</vt:lpstr>
      <vt:lpstr>Calibri</vt:lpstr>
      <vt:lpstr>《七彩课堂》课件模板（新）</vt:lpstr>
      <vt:lpstr>1_《七彩课堂》课件模板（新）</vt:lpstr>
      <vt:lpstr>Equation.DSMT4</vt:lpstr>
      <vt:lpstr>Equation.DSMT4</vt:lpstr>
      <vt:lpstr>Equation.DSMT4</vt:lpstr>
      <vt:lpstr>Equation.DSMT4</vt:lpstr>
      <vt:lpstr>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猜想:    am · an=              (m、n都是正整数)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1168</cp:revision>
  <dcterms:created xsi:type="dcterms:W3CDTF">2016-01-14T07:05:00Z</dcterms:created>
  <dcterms:modified xsi:type="dcterms:W3CDTF">2023-04-26T06:02:59Z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4CA6BD3C1E1240F38B71CDC0885BC1FD_12</vt:lpwstr>
  </property>
</Properties>
</file>