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tiff" ContentType="image/tiff"/>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17"/>
  </p:notesMasterIdLst>
  <p:handoutMasterIdLst>
    <p:handoutMasterId r:id="rId45"/>
  </p:handoutMasterIdLst>
  <p:sldIdLst>
    <p:sldId id="426" r:id="rId4"/>
    <p:sldId id="427" r:id="rId5"/>
    <p:sldId id="425" r:id="rId6"/>
    <p:sldId id="428" r:id="rId7"/>
    <p:sldId id="429" r:id="rId8"/>
    <p:sldId id="430" r:id="rId9"/>
    <p:sldId id="431" r:id="rId10"/>
    <p:sldId id="432" r:id="rId11"/>
    <p:sldId id="433" r:id="rId12"/>
    <p:sldId id="434" r:id="rId13"/>
    <p:sldId id="439" r:id="rId14"/>
    <p:sldId id="436" r:id="rId15"/>
    <p:sldId id="440" r:id="rId16"/>
    <p:sldId id="437" r:id="rId18"/>
    <p:sldId id="441" r:id="rId19"/>
    <p:sldId id="442" r:id="rId20"/>
    <p:sldId id="443" r:id="rId21"/>
    <p:sldId id="444" r:id="rId22"/>
    <p:sldId id="445" r:id="rId23"/>
    <p:sldId id="477" r:id="rId24"/>
    <p:sldId id="328" r:id="rId25"/>
    <p:sldId id="446" r:id="rId26"/>
    <p:sldId id="447" r:id="rId27"/>
    <p:sldId id="448" r:id="rId28"/>
    <p:sldId id="449" r:id="rId29"/>
    <p:sldId id="450" r:id="rId30"/>
    <p:sldId id="451" r:id="rId31"/>
    <p:sldId id="452" r:id="rId32"/>
    <p:sldId id="454" r:id="rId33"/>
    <p:sldId id="453" r:id="rId34"/>
    <p:sldId id="460" r:id="rId35"/>
    <p:sldId id="478" r:id="rId36"/>
    <p:sldId id="468" r:id="rId37"/>
    <p:sldId id="469" r:id="rId38"/>
    <p:sldId id="470" r:id="rId39"/>
    <p:sldId id="479" r:id="rId40"/>
    <p:sldId id="471" r:id="rId41"/>
    <p:sldId id="472" r:id="rId42"/>
    <p:sldId id="473" r:id="rId43"/>
    <p:sldId id="474" r:id="rId44"/>
  </p:sldIdLst>
  <p:sldSz cx="9144000" cy="5143500" type="screen16x9"/>
  <p:notesSz cx="6858000" cy="9144000"/>
  <p:custDataLst>
    <p:tags r:id="rId49"/>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25" userDrawn="1">
          <p15:clr>
            <a:srgbClr val="A4A3A4"/>
          </p15:clr>
        </p15:guide>
        <p15:guide id="2" pos="29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5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73" autoAdjust="0"/>
    <p:restoredTop sz="96291" autoAdjust="0"/>
  </p:normalViewPr>
  <p:slideViewPr>
    <p:cSldViewPr snapToGrid="0" showGuides="1">
      <p:cViewPr>
        <p:scale>
          <a:sx n="60" d="100"/>
          <a:sy n="60" d="100"/>
        </p:scale>
        <p:origin x="54" y="-810"/>
      </p:cViewPr>
      <p:guideLst>
        <p:guide orient="horz" pos="1525"/>
        <p:guide pos="2903"/>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varScale="1">
        <p:scale>
          <a:sx n="69" d="100"/>
          <a:sy n="69" d="100"/>
        </p:scale>
        <p:origin x="2784" y="60"/>
      </p:cViewPr>
      <p:guideLst/>
    </p:cSldViewPr>
  </p:notes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lvl1pPr>
          </a:lstStyle>
          <a:p>
            <a:fld id="{15E56CC5-F351-4603-AD42-BC80B7CC8E53}"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41988"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noProof="1" dirty="0">
                <a:ea typeface="黑体" panose="02010609060101010101" pitchFamily="2" charset="-122"/>
              </a:defRPr>
            </a:lvl1pPr>
          </a:lstStyle>
          <a:p>
            <a:fld id="{775595BA-CE37-4F0D-80AA-F6C616B36740}" type="slidenum">
              <a:rPr lang="en-US" altLang="en-US"/>
            </a:fld>
            <a:endParaRPr lang="en-US" altLang="en-US"/>
          </a:p>
        </p:txBody>
      </p:sp>
      <p:pic>
        <p:nvPicPr>
          <p:cNvPr id="33799" name="Picture 2"/>
          <p:cNvPicPr>
            <a:picLocks noChangeAspect="1" noChangeArrowheads="1"/>
          </p:cNvPicPr>
          <p:nvPr/>
        </p:nvPicPr>
        <p:blipFill>
          <a:blip/>
          <a:srcRect/>
          <a:stretch>
            <a:fillRect/>
          </a:stretch>
        </p:blipFill>
        <p:spPr bwMode="auto">
          <a:xfrm>
            <a:off x="538163" y="581025"/>
            <a:ext cx="17478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TextBox 7"/>
          <p:cNvSpPr txBox="1">
            <a:spLocks noChangeArrowheads="1"/>
          </p:cNvSpPr>
          <p:nvPr/>
        </p:nvSpPr>
        <p:spPr bwMode="auto">
          <a:xfrm>
            <a:off x="3756025" y="3690938"/>
            <a:ext cx="2449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zh-CN" altLang="en-US">
                <a:solidFill>
                  <a:srgbClr val="CC00FF"/>
                </a:solidFill>
                <a:latin typeface="方正舒体" panose="02010601030101010101" pitchFamily="2" charset="-122"/>
                <a:ea typeface="方正舒体" panose="02010601030101010101" pitchFamily="2" charset="-122"/>
                <a:sym typeface="+mn-ea"/>
              </a:rPr>
              <a:t>七彩城就梦想</a:t>
            </a:r>
            <a:endParaRPr lang="zh-CN" altLang="en-US">
              <a:solidFill>
                <a:srgbClr val="CC00FF"/>
              </a:solidFill>
              <a:latin typeface="方正舒体" panose="02010601030101010101" pitchFamily="2" charset="-122"/>
              <a:ea typeface="方正舒体" panose="02010601030101010101" pitchFamily="2" charset="-122"/>
              <a:sym typeface="+mn-ea"/>
            </a:endParaRPr>
          </a:p>
        </p:txBody>
      </p:sp>
      <p:sp>
        <p:nvSpPr>
          <p:cNvPr id="9" name="幻灯片图像占位符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5595BA-CE37-4F0D-80AA-F6C616B36740}" type="slidenum">
              <a:rPr lang="en-US" altLang="en-US" smtClean="0"/>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75595BA-CE37-4F0D-80AA-F6C616B36740}" type="slidenum">
              <a:rPr lang="en-US" altLang="en-US" smtClean="0"/>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61442" name="备注占位符 2"/>
          <p:cNvSpPr>
            <a:spLocks noGrp="1" noChangeArrowheads="1"/>
          </p:cNvSpPr>
          <p:nvPr>
            <p:ph type="body" idx="4294967295"/>
          </p:nvPr>
        </p:nvSpPr>
        <p:spPr/>
        <p:txBody>
          <a:bodyPr/>
          <a:lstStyle/>
          <a:p>
            <a:endParaRPr lang="zh-CN" altLang="en-US">
              <a:ea typeface="黑体" panose="02010609060101010101" pitchFamily="2" charset="-122"/>
            </a:endParaRPr>
          </a:p>
        </p:txBody>
      </p:sp>
      <p:sp>
        <p:nvSpPr>
          <p:cNvPr id="61443"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845B336-58C2-4C76-BE51-98F120BD5F53}" type="slidenum">
              <a:rPr lang="zh-CN" altLang="en-US" smtClean="0">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63490" name="备注占位符 2"/>
          <p:cNvSpPr>
            <a:spLocks noGrp="1" noChangeArrowheads="1"/>
          </p:cNvSpPr>
          <p:nvPr>
            <p:ph type="body" idx="4294967295"/>
          </p:nvPr>
        </p:nvSpPr>
        <p:spPr/>
        <p:txBody>
          <a:bodyPr/>
          <a:lstStyle/>
          <a:p>
            <a:endParaRPr lang="zh-CN" altLang="en-US">
              <a:ea typeface="黑体" panose="02010609060101010101" pitchFamily="2" charset="-122"/>
            </a:endParaRPr>
          </a:p>
        </p:txBody>
      </p:sp>
      <p:sp>
        <p:nvSpPr>
          <p:cNvPr id="63491"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57AB2B4-A6A4-443B-BE8E-42BC74949FCC}" type="slidenum">
              <a:rPr lang="zh-CN" altLang="en-US" smtClean="0">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75778" name="备注占位符 2"/>
          <p:cNvSpPr>
            <a:spLocks noGrp="1" noChangeArrowheads="1"/>
          </p:cNvSpPr>
          <p:nvPr>
            <p:ph type="body" idx="4294967295"/>
          </p:nvPr>
        </p:nvSpPr>
        <p:spPr/>
        <p:txBody>
          <a:bodyPr/>
          <a:lstStyle/>
          <a:p>
            <a:endParaRPr lang="zh-CN" altLang="en-US">
              <a:ea typeface="黑体" panose="02010609060101010101" pitchFamily="2" charset="-122"/>
            </a:endParaRPr>
          </a:p>
        </p:txBody>
      </p:sp>
      <p:sp>
        <p:nvSpPr>
          <p:cNvPr id="75779" name="灯片编号占位符 3"/>
          <p:cNvSpPr txBox="1">
            <a:spLocks noGrp="1" noChangeArrowheads="1"/>
          </p:cNvSpPr>
          <p:nvPr/>
        </p:nvSpPr>
        <p:spPr bwMode="auto">
          <a:xfrm>
            <a:off x="3883025" y="8686800"/>
            <a:ext cx="29749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fld id="{C92DEE8F-C519-4245-AA14-081BC57F28B1}"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空白">
    <p:spTree>
      <p:nvGrpSpPr>
        <p:cNvPr id="1" name=""/>
        <p:cNvGrpSpPr/>
        <p:nvPr/>
      </p:nvGrpSpPr>
      <p:grpSpPr>
        <a:xfrm>
          <a:off x="0" y="0"/>
          <a:ext cx="0" cy="0"/>
          <a:chOff x="0" y="0"/>
          <a:chExt cx="0" cy="0"/>
        </a:xfrm>
      </p:grpSpPr>
    </p:spTree>
  </p:cSld>
  <p:clrMapOvr>
    <a:masterClrMapping/>
  </p:clrMapOvr>
  <p:transition spd="slow">
    <p:random/>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transition spd="slow">
    <p:random/>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内容">
    <p:spTree>
      <p:nvGrpSpPr>
        <p:cNvPr id="1" name=""/>
        <p:cNvGrpSpPr/>
        <p:nvPr/>
      </p:nvGrpSpPr>
      <p:grpSpPr>
        <a:xfrm>
          <a:off x="0" y="0"/>
          <a:ext cx="0" cy="0"/>
          <a:chOff x="0" y="0"/>
          <a:chExt cx="0" cy="0"/>
        </a:xfrm>
      </p:grpSpPr>
    </p:spTree>
  </p:cSld>
  <p:clrMapOvr>
    <a:masterClrMapping/>
  </p:clrMapOvr>
  <p:transition advTm="800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showMasterSp="0">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4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1_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spTree>
  </p:cSld>
  <p:clrMapOvr>
    <a:masterClrMapping/>
  </p:clrMapOvr>
  <p:transition spd="slow">
    <p:random/>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showMasterSp="0" userDrawn="1">
  <p:cSld name="3_标题幻灯片">
    <p:spTree>
      <p:nvGrpSpPr>
        <p:cNvPr id="1" name=""/>
        <p:cNvGrpSpPr/>
        <p:nvPr/>
      </p:nvGrpSpPr>
      <p:grpSpPr>
        <a:xfrm>
          <a:off x="0" y="0"/>
          <a:ext cx="0" cy="0"/>
          <a:chOff x="0" y="0"/>
          <a:chExt cx="0" cy="0"/>
        </a:xfrm>
      </p:grpSpPr>
    </p:spTree>
  </p:cSld>
  <p:clrMapOvr>
    <a:masterClrMapping/>
  </p:clrMapOvr>
  <p:transition spd="slow">
    <p:random/>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p:cSld name="2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p:cSld name="3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showMasterSp="0">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image" Target="../media/image2.png"/><Relationship Id="rId18" Type="http://schemas.openxmlformats.org/officeDocument/2006/relationships/image" Target="../media/image1.png"/><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9.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rotWithShape="0">
          <a:blip r:embed="rId18"/>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5092700"/>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p>
        </p:txBody>
      </p:sp>
      <p:grpSp>
        <p:nvGrpSpPr>
          <p:cNvPr id="2052" name="组合 2"/>
          <p:cNvGrpSpPr>
            <a:grpSpLocks noChangeAspect="1"/>
          </p:cNvGrpSpPr>
          <p:nvPr userDrawn="1"/>
        </p:nvGrpSpPr>
        <p:grpSpPr bwMode="auto">
          <a:xfrm>
            <a:off x="8462963" y="4668838"/>
            <a:ext cx="539750" cy="509587"/>
            <a:chOff x="8129100" y="4468960"/>
            <a:chExt cx="793376" cy="749228"/>
          </a:xfrm>
        </p:grpSpPr>
        <p:grpSp>
          <p:nvGrpSpPr>
            <p:cNvPr id="2053" name="组合 5"/>
            <p:cNvGrpSpPr/>
            <p:nvPr userDrawn="1"/>
          </p:nvGrpSpPr>
          <p:grpSpPr bwMode="auto">
            <a:xfrm rot="-2735440">
              <a:off x="8130274" y="4756936"/>
              <a:ext cx="460078" cy="462426"/>
              <a:chOff x="9691036" y="494501"/>
              <a:chExt cx="460078" cy="462426"/>
            </a:xfrm>
          </p:grpSpPr>
          <p:sp>
            <p:nvSpPr>
              <p:cNvPr id="2054" name="Freeform 304"/>
              <p:cNvSpPr>
                <a:spLocks noChangeArrowheads="1"/>
              </p:cNvSpPr>
              <p:nvPr/>
            </p:nvSpPr>
            <p:spPr bwMode="auto">
              <a:xfrm>
                <a:off x="9791971" y="494501"/>
                <a:ext cx="359143" cy="361491"/>
              </a:xfrm>
              <a:custGeom>
                <a:avLst/>
                <a:gdLst>
                  <a:gd name="T0" fmla="*/ 28 w 171"/>
                  <a:gd name="T1" fmla="*/ 65 h 172"/>
                  <a:gd name="T2" fmla="*/ 106 w 171"/>
                  <a:gd name="T3" fmla="*/ 66 h 172"/>
                  <a:gd name="T4" fmla="*/ 107 w 171"/>
                  <a:gd name="T5" fmla="*/ 144 h 172"/>
                  <a:gd name="T6" fmla="*/ 134 w 171"/>
                  <a:gd name="T7" fmla="*/ 172 h 172"/>
                  <a:gd name="T8" fmla="*/ 135 w 171"/>
                  <a:gd name="T9" fmla="*/ 37 h 172"/>
                  <a:gd name="T10" fmla="*/ 0 w 171"/>
                  <a:gd name="T11" fmla="*/ 37 h 172"/>
                  <a:gd name="T12" fmla="*/ 28 w 171"/>
                  <a:gd name="T13" fmla="*/ 65 h 172"/>
                </a:gdLst>
                <a:ahLst/>
                <a:cxnLst>
                  <a:cxn ang="0">
                    <a:pos x="T0" y="T1"/>
                  </a:cxn>
                  <a:cxn ang="0">
                    <a:pos x="T2" y="T3"/>
                  </a:cxn>
                  <a:cxn ang="0">
                    <a:pos x="T4" y="T5"/>
                  </a:cxn>
                  <a:cxn ang="0">
                    <a:pos x="T6" y="T7"/>
                  </a:cxn>
                  <a:cxn ang="0">
                    <a:pos x="T8" y="T9"/>
                  </a:cxn>
                  <a:cxn ang="0">
                    <a:pos x="T10" y="T11"/>
                  </a:cxn>
                  <a:cxn ang="0">
                    <a:pos x="T12" y="T13"/>
                  </a:cxn>
                </a:cxnLst>
                <a:rect l="0" t="0" r="r" b="b"/>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5" name="Freeform 305"/>
              <p:cNvSpPr>
                <a:spLocks noChangeArrowheads="1"/>
              </p:cNvSpPr>
              <p:nvPr/>
            </p:nvSpPr>
            <p:spPr bwMode="auto">
              <a:xfrm>
                <a:off x="9691036" y="523842"/>
                <a:ext cx="433085" cy="433085"/>
              </a:xfrm>
              <a:custGeom>
                <a:avLst/>
                <a:gdLst>
                  <a:gd name="T0" fmla="*/ 0 w 369"/>
                  <a:gd name="T1" fmla="*/ 63 h 369"/>
                  <a:gd name="T2" fmla="*/ 62 w 369"/>
                  <a:gd name="T3" fmla="*/ 0 h 369"/>
                  <a:gd name="T4" fmla="*/ 369 w 369"/>
                  <a:gd name="T5" fmla="*/ 307 h 369"/>
                  <a:gd name="T6" fmla="*/ 306 w 369"/>
                  <a:gd name="T7" fmla="*/ 369 h 369"/>
                  <a:gd name="T8" fmla="*/ 0 w 369"/>
                  <a:gd name="T9" fmla="*/ 63 h 369"/>
                </a:gdLst>
                <a:ahLst/>
                <a:cxnLst>
                  <a:cxn ang="0">
                    <a:pos x="T0" y="T1"/>
                  </a:cxn>
                  <a:cxn ang="0">
                    <a:pos x="T2" y="T3"/>
                  </a:cxn>
                  <a:cxn ang="0">
                    <a:pos x="T4" y="T5"/>
                  </a:cxn>
                  <a:cxn ang="0">
                    <a:pos x="T6" y="T7"/>
                  </a:cxn>
                  <a:cxn ang="0">
                    <a:pos x="T8" y="T9"/>
                  </a:cxn>
                </a:cxnLst>
                <a:rect l="0" t="0" r="r" b="b"/>
                <a:pathLst>
                  <a:path w="369" h="369">
                    <a:moveTo>
                      <a:pt x="0" y="63"/>
                    </a:moveTo>
                    <a:lnTo>
                      <a:pt x="62" y="0"/>
                    </a:lnTo>
                    <a:lnTo>
                      <a:pt x="369" y="307"/>
                    </a:lnTo>
                    <a:lnTo>
                      <a:pt x="306" y="369"/>
                    </a:lnTo>
                    <a:lnTo>
                      <a:pt x="0" y="63"/>
                    </a:lnTo>
                    <a:close/>
                  </a:path>
                </a:pathLst>
              </a:custGeom>
              <a:solidFill>
                <a:srgbClr val="FFB72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6" name="Freeform 306"/>
              <p:cNvSpPr>
                <a:spLocks noChangeArrowheads="1"/>
              </p:cNvSpPr>
              <p:nvPr/>
            </p:nvSpPr>
            <p:spPr bwMode="auto">
              <a:xfrm>
                <a:off x="10018489" y="900591"/>
                <a:ext cx="29342" cy="29342"/>
              </a:xfrm>
              <a:custGeom>
                <a:avLst/>
                <a:gdLst>
                  <a:gd name="T0" fmla="*/ 0 w 25"/>
                  <a:gd name="T1" fmla="*/ 21 h 25"/>
                  <a:gd name="T2" fmla="*/ 22 w 25"/>
                  <a:gd name="T3" fmla="*/ 0 h 25"/>
                  <a:gd name="T4" fmla="*/ 25 w 25"/>
                  <a:gd name="T5" fmla="*/ 4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4"/>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 name="Freeform 307"/>
              <p:cNvSpPr>
                <a:spLocks noChangeArrowheads="1"/>
              </p:cNvSpPr>
              <p:nvPr/>
            </p:nvSpPr>
            <p:spPr bwMode="auto">
              <a:xfrm>
                <a:off x="9975064" y="855991"/>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8" name="Freeform 308"/>
              <p:cNvSpPr>
                <a:spLocks noChangeArrowheads="1"/>
              </p:cNvSpPr>
              <p:nvPr/>
            </p:nvSpPr>
            <p:spPr bwMode="auto">
              <a:xfrm>
                <a:off x="9935159" y="816087"/>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9" name="Freeform 309"/>
              <p:cNvSpPr>
                <a:spLocks noChangeArrowheads="1"/>
              </p:cNvSpPr>
              <p:nvPr/>
            </p:nvSpPr>
            <p:spPr bwMode="auto">
              <a:xfrm>
                <a:off x="9890560" y="772660"/>
                <a:ext cx="29342" cy="29342"/>
              </a:xfrm>
              <a:custGeom>
                <a:avLst/>
                <a:gdLst>
                  <a:gd name="T0" fmla="*/ 0 w 25"/>
                  <a:gd name="T1" fmla="*/ 21 h 25"/>
                  <a:gd name="T2" fmla="*/ 21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1"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0" name="Freeform 310"/>
              <p:cNvSpPr>
                <a:spLocks noChangeArrowheads="1"/>
              </p:cNvSpPr>
              <p:nvPr/>
            </p:nvSpPr>
            <p:spPr bwMode="auto">
              <a:xfrm>
                <a:off x="9853002" y="733930"/>
                <a:ext cx="29342" cy="29342"/>
              </a:xfrm>
              <a:custGeom>
                <a:avLst/>
                <a:gdLst>
                  <a:gd name="T0" fmla="*/ 0 w 25"/>
                  <a:gd name="T1" fmla="*/ 22 h 25"/>
                  <a:gd name="T2" fmla="*/ 21 w 25"/>
                  <a:gd name="T3" fmla="*/ 0 h 25"/>
                  <a:gd name="T4" fmla="*/ 25 w 25"/>
                  <a:gd name="T5" fmla="*/ 4 h 25"/>
                  <a:gd name="T6" fmla="*/ 3 w 25"/>
                  <a:gd name="T7" fmla="*/ 25 h 25"/>
                  <a:gd name="T8" fmla="*/ 0 w 25"/>
                  <a:gd name="T9" fmla="*/ 22 h 25"/>
                </a:gdLst>
                <a:ahLst/>
                <a:cxnLst>
                  <a:cxn ang="0">
                    <a:pos x="T0" y="T1"/>
                  </a:cxn>
                  <a:cxn ang="0">
                    <a:pos x="T2" y="T3"/>
                  </a:cxn>
                  <a:cxn ang="0">
                    <a:pos x="T4" y="T5"/>
                  </a:cxn>
                  <a:cxn ang="0">
                    <a:pos x="T6" y="T7"/>
                  </a:cxn>
                  <a:cxn ang="0">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1" name="Freeform 311"/>
              <p:cNvSpPr>
                <a:spLocks noChangeArrowheads="1"/>
              </p:cNvSpPr>
              <p:nvPr/>
            </p:nvSpPr>
            <p:spPr bwMode="auto">
              <a:xfrm>
                <a:off x="9808403" y="690504"/>
                <a:ext cx="29342" cy="29342"/>
              </a:xfrm>
              <a:custGeom>
                <a:avLst/>
                <a:gdLst>
                  <a:gd name="T0" fmla="*/ 0 w 25"/>
                  <a:gd name="T1" fmla="*/ 21 h 25"/>
                  <a:gd name="T2" fmla="*/ 22 w 25"/>
                  <a:gd name="T3" fmla="*/ 0 h 25"/>
                  <a:gd name="T4" fmla="*/ 25 w 25"/>
                  <a:gd name="T5" fmla="*/ 3 h 25"/>
                  <a:gd name="T6" fmla="*/ 4 w 25"/>
                  <a:gd name="T7" fmla="*/ 25 h 25"/>
                  <a:gd name="T8" fmla="*/ 0 w 25"/>
                  <a:gd name="T9" fmla="*/ 21 h 25"/>
                </a:gdLst>
                <a:ahLst/>
                <a:cxnLst>
                  <a:cxn ang="0">
                    <a:pos x="T0" y="T1"/>
                  </a:cxn>
                  <a:cxn ang="0">
                    <a:pos x="T2" y="T3"/>
                  </a:cxn>
                  <a:cxn ang="0">
                    <a:pos x="T4" y="T5"/>
                  </a:cxn>
                  <a:cxn ang="0">
                    <a:pos x="T6" y="T7"/>
                  </a:cxn>
                  <a:cxn ang="0">
                    <a:pos x="T8" y="T9"/>
                  </a:cxn>
                </a:cxnLst>
                <a:rect l="0" t="0" r="r" b="b"/>
                <a:pathLst>
                  <a:path w="25" h="25">
                    <a:moveTo>
                      <a:pt x="0" y="21"/>
                    </a:moveTo>
                    <a:lnTo>
                      <a:pt x="22"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2" name="Freeform 312"/>
              <p:cNvSpPr>
                <a:spLocks noChangeArrowheads="1"/>
              </p:cNvSpPr>
              <p:nvPr/>
            </p:nvSpPr>
            <p:spPr bwMode="auto">
              <a:xfrm>
                <a:off x="9760282" y="643557"/>
                <a:ext cx="31689" cy="29342"/>
              </a:xfrm>
              <a:custGeom>
                <a:avLst/>
                <a:gdLst>
                  <a:gd name="T0" fmla="*/ 0 w 27"/>
                  <a:gd name="T1" fmla="*/ 22 h 25"/>
                  <a:gd name="T2" fmla="*/ 21 w 27"/>
                  <a:gd name="T3" fmla="*/ 0 h 25"/>
                  <a:gd name="T4" fmla="*/ 27 w 27"/>
                  <a:gd name="T5" fmla="*/ 4 h 25"/>
                  <a:gd name="T6" fmla="*/ 5 w 27"/>
                  <a:gd name="T7" fmla="*/ 25 h 25"/>
                  <a:gd name="T8" fmla="*/ 0 w 27"/>
                  <a:gd name="T9" fmla="*/ 22 h 25"/>
                </a:gdLst>
                <a:ahLst/>
                <a:cxnLst>
                  <a:cxn ang="0">
                    <a:pos x="T0" y="T1"/>
                  </a:cxn>
                  <a:cxn ang="0">
                    <a:pos x="T2" y="T3"/>
                  </a:cxn>
                  <a:cxn ang="0">
                    <a:pos x="T4" y="T5"/>
                  </a:cxn>
                  <a:cxn ang="0">
                    <a:pos x="T6" y="T7"/>
                  </a:cxn>
                  <a:cxn ang="0">
                    <a:pos x="T8" y="T9"/>
                  </a:cxn>
                </a:cxnLst>
                <a:rect l="0" t="0" r="r" b="b"/>
                <a:pathLst>
                  <a:path w="27" h="25">
                    <a:moveTo>
                      <a:pt x="0" y="22"/>
                    </a:moveTo>
                    <a:lnTo>
                      <a:pt x="21" y="0"/>
                    </a:lnTo>
                    <a:lnTo>
                      <a:pt x="27" y="4"/>
                    </a:lnTo>
                    <a:lnTo>
                      <a:pt x="5"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3" name="Freeform 313"/>
              <p:cNvSpPr>
                <a:spLocks noChangeArrowheads="1"/>
              </p:cNvSpPr>
              <p:nvPr/>
            </p:nvSpPr>
            <p:spPr bwMode="auto">
              <a:xfrm>
                <a:off x="9718030" y="598957"/>
                <a:ext cx="29342" cy="30515"/>
              </a:xfrm>
              <a:custGeom>
                <a:avLst/>
                <a:gdLst>
                  <a:gd name="T0" fmla="*/ 0 w 25"/>
                  <a:gd name="T1" fmla="*/ 22 h 26"/>
                  <a:gd name="T2" fmla="*/ 21 w 25"/>
                  <a:gd name="T3" fmla="*/ 0 h 26"/>
                  <a:gd name="T4" fmla="*/ 25 w 25"/>
                  <a:gd name="T5" fmla="*/ 4 h 26"/>
                  <a:gd name="T6" fmla="*/ 4 w 25"/>
                  <a:gd name="T7" fmla="*/ 26 h 26"/>
                  <a:gd name="T8" fmla="*/ 0 w 25"/>
                  <a:gd name="T9" fmla="*/ 22 h 26"/>
                </a:gdLst>
                <a:ahLst/>
                <a:cxnLst>
                  <a:cxn ang="0">
                    <a:pos x="T0" y="T1"/>
                  </a:cxn>
                  <a:cxn ang="0">
                    <a:pos x="T2" y="T3"/>
                  </a:cxn>
                  <a:cxn ang="0">
                    <a:pos x="T4" y="T5"/>
                  </a:cxn>
                  <a:cxn ang="0">
                    <a:pos x="T6" y="T7"/>
                  </a:cxn>
                  <a:cxn ang="0">
                    <a:pos x="T8" y="T9"/>
                  </a:cxn>
                </a:cxnLst>
                <a:rect l="0" t="0" r="r" b="b"/>
                <a:pathLst>
                  <a:path w="25" h="26">
                    <a:moveTo>
                      <a:pt x="0" y="22"/>
                    </a:moveTo>
                    <a:lnTo>
                      <a:pt x="21" y="0"/>
                    </a:lnTo>
                    <a:lnTo>
                      <a:pt x="25" y="4"/>
                    </a:lnTo>
                    <a:lnTo>
                      <a:pt x="4" y="26"/>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64" name="组合 16"/>
            <p:cNvGrpSpPr/>
            <p:nvPr userDrawn="1"/>
          </p:nvGrpSpPr>
          <p:grpSpPr bwMode="auto">
            <a:xfrm rot="2109475">
              <a:off x="8808629" y="4468960"/>
              <a:ext cx="113847" cy="630261"/>
              <a:chOff x="10155809" y="569616"/>
              <a:chExt cx="113847" cy="630261"/>
            </a:xfrm>
          </p:grpSpPr>
          <p:sp>
            <p:nvSpPr>
              <p:cNvPr id="19477" name="Rectangle 315"/>
              <p:cNvSpPr>
                <a:spLocks noChangeArrowheads="1"/>
              </p:cNvSpPr>
              <p:nvPr/>
            </p:nvSpPr>
            <p:spPr bwMode="auto">
              <a:xfrm>
                <a:off x="10143678" y="672113"/>
                <a:ext cx="114341"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8" name="Rectangle 316"/>
              <p:cNvSpPr>
                <a:spLocks noChangeArrowheads="1"/>
              </p:cNvSpPr>
              <p:nvPr/>
            </p:nvSpPr>
            <p:spPr bwMode="auto">
              <a:xfrm>
                <a:off x="10143678" y="672113"/>
                <a:ext cx="114341"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9" name="Rectangle 317"/>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0" name="Rectangle 318"/>
              <p:cNvSpPr>
                <a:spLocks noChangeArrowheads="1"/>
              </p:cNvSpPr>
              <p:nvPr/>
            </p:nvSpPr>
            <p:spPr bwMode="auto">
              <a:xfrm>
                <a:off x="10182354" y="666281"/>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1" name="Rectangle 319"/>
              <p:cNvSpPr>
                <a:spLocks noChangeArrowheads="1"/>
              </p:cNvSpPr>
              <p:nvPr/>
            </p:nvSpPr>
            <p:spPr bwMode="auto">
              <a:xfrm>
                <a:off x="10182354" y="666281"/>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0" name="Freeform 320"/>
              <p:cNvSpPr>
                <a:spLocks noChangeArrowheads="1"/>
              </p:cNvSpPr>
              <p:nvPr/>
            </p:nvSpPr>
            <p:spPr bwMode="auto">
              <a:xfrm>
                <a:off x="10195714" y="1170535"/>
                <a:ext cx="34037" cy="29342"/>
              </a:xfrm>
              <a:custGeom>
                <a:avLst/>
                <a:gdLst>
                  <a:gd name="T0" fmla="*/ 0 w 16"/>
                  <a:gd name="T1" fmla="*/ 2 h 14"/>
                  <a:gd name="T2" fmla="*/ 8 w 16"/>
                  <a:gd name="T3" fmla="*/ 14 h 14"/>
                  <a:gd name="T4" fmla="*/ 16 w 16"/>
                  <a:gd name="T5" fmla="*/ 2 h 14"/>
                  <a:gd name="T6" fmla="*/ 8 w 16"/>
                  <a:gd name="T7" fmla="*/ 0 h 14"/>
                  <a:gd name="T8" fmla="*/ 0 w 16"/>
                  <a:gd name="T9" fmla="*/ 2 h 14"/>
                </a:gdLst>
                <a:ahLst/>
                <a:cxnLst>
                  <a:cxn ang="0">
                    <a:pos x="T0" y="T1"/>
                  </a:cxn>
                  <a:cxn ang="0">
                    <a:pos x="T2" y="T3"/>
                  </a:cxn>
                  <a:cxn ang="0">
                    <a:pos x="T4" y="T5"/>
                  </a:cxn>
                  <a:cxn ang="0">
                    <a:pos x="T6" y="T7"/>
                  </a:cxn>
                  <a:cxn ang="0">
                    <a:pos x="T8" y="T9"/>
                  </a:cxn>
                </a:cxnLst>
                <a:rect l="0" t="0" r="r" b="b"/>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3" name="Rectangle 321"/>
              <p:cNvSpPr>
                <a:spLocks noChangeArrowheads="1"/>
              </p:cNvSpPr>
              <p:nvPr/>
            </p:nvSpPr>
            <p:spPr bwMode="auto">
              <a:xfrm>
                <a:off x="10143262" y="630952"/>
                <a:ext cx="116674" cy="35010"/>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4" name="Rectangle 322"/>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5" name="Rectangle 323"/>
              <p:cNvSpPr>
                <a:spLocks noChangeArrowheads="1"/>
              </p:cNvSpPr>
              <p:nvPr/>
            </p:nvSpPr>
            <p:spPr bwMode="auto">
              <a:xfrm>
                <a:off x="10139930" y="618974"/>
                <a:ext cx="119008" cy="16338"/>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4" name="Freeform 324"/>
              <p:cNvSpPr>
                <a:spLocks noChangeArrowheads="1"/>
              </p:cNvSpPr>
              <p:nvPr/>
            </p:nvSpPr>
            <p:spPr bwMode="auto">
              <a:xfrm>
                <a:off x="10155809" y="569616"/>
                <a:ext cx="113846" cy="50468"/>
              </a:xfrm>
              <a:custGeom>
                <a:avLst/>
                <a:gdLst>
                  <a:gd name="T0" fmla="*/ 27 w 54"/>
                  <a:gd name="T1" fmla="*/ 0 h 24"/>
                  <a:gd name="T2" fmla="*/ 0 w 54"/>
                  <a:gd name="T3" fmla="*/ 24 h 24"/>
                  <a:gd name="T4" fmla="*/ 54 w 54"/>
                  <a:gd name="T5" fmla="*/ 24 h 24"/>
                  <a:gd name="T6" fmla="*/ 27 w 54"/>
                  <a:gd name="T7" fmla="*/ 0 h 24"/>
                </a:gdLst>
                <a:ahLst/>
                <a:cxnLst>
                  <a:cxn ang="0">
                    <a:pos x="T0" y="T1"/>
                  </a:cxn>
                  <a:cxn ang="0">
                    <a:pos x="T2" y="T3"/>
                  </a:cxn>
                  <a:cxn ang="0">
                    <a:pos x="T4" y="T5"/>
                  </a:cxn>
                  <a:cxn ang="0">
                    <a:pos x="T6" y="T7"/>
                  </a:cxn>
                </a:cxnLst>
                <a:rect l="0" t="0" r="r" b="b"/>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75" name="Freeform 325"/>
              <p:cNvSpPr>
                <a:spLocks noChangeArrowheads="1"/>
              </p:cNvSpPr>
              <p:nvPr/>
            </p:nvSpPr>
            <p:spPr bwMode="auto">
              <a:xfrm>
                <a:off x="10155809" y="1077815"/>
                <a:ext cx="113846" cy="96241"/>
              </a:xfrm>
              <a:custGeom>
                <a:avLst/>
                <a:gdLst>
                  <a:gd name="T0" fmla="*/ 19 w 54"/>
                  <a:gd name="T1" fmla="*/ 46 h 46"/>
                  <a:gd name="T2" fmla="*/ 27 w 54"/>
                  <a:gd name="T3" fmla="*/ 44 h 46"/>
                  <a:gd name="T4" fmla="*/ 35 w 54"/>
                  <a:gd name="T5" fmla="*/ 46 h 46"/>
                  <a:gd name="T6" fmla="*/ 54 w 54"/>
                  <a:gd name="T7" fmla="*/ 8 h 46"/>
                  <a:gd name="T8" fmla="*/ 45 w 54"/>
                  <a:gd name="T9" fmla="*/ 0 h 46"/>
                  <a:gd name="T10" fmla="*/ 36 w 54"/>
                  <a:gd name="T11" fmla="*/ 8 h 46"/>
                  <a:gd name="T12" fmla="*/ 27 w 54"/>
                  <a:gd name="T13" fmla="*/ 0 h 46"/>
                  <a:gd name="T14" fmla="*/ 18 w 54"/>
                  <a:gd name="T15" fmla="*/ 8 h 46"/>
                  <a:gd name="T16" fmla="*/ 9 w 54"/>
                  <a:gd name="T17" fmla="*/ 0 h 46"/>
                  <a:gd name="T18" fmla="*/ 0 w 54"/>
                  <a:gd name="T19" fmla="*/ 8 h 46"/>
                  <a:gd name="T20" fmla="*/ 19 w 54"/>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076" name="组合 1"/>
          <p:cNvGrpSpPr>
            <a:grpSpLocks noChangeAspect="1"/>
          </p:cNvGrpSpPr>
          <p:nvPr userDrawn="1"/>
        </p:nvGrpSpPr>
        <p:grpSpPr bwMode="auto">
          <a:xfrm>
            <a:off x="50800" y="4668838"/>
            <a:ext cx="755650" cy="417512"/>
            <a:chOff x="50446" y="4572401"/>
            <a:chExt cx="938635" cy="517558"/>
          </a:xfrm>
        </p:grpSpPr>
        <p:sp>
          <p:nvSpPr>
            <p:cNvPr id="5"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2078" name="组合 28"/>
            <p:cNvGrpSpPr>
              <a:grpSpLocks noChangeAspect="1"/>
            </p:cNvGrpSpPr>
            <p:nvPr userDrawn="1"/>
          </p:nvGrpSpPr>
          <p:grpSpPr bwMode="auto">
            <a:xfrm>
              <a:off x="590618" y="4691496"/>
              <a:ext cx="398463" cy="398463"/>
              <a:chOff x="6531804" y="2008188"/>
              <a:chExt cx="962025" cy="962025"/>
            </a:xfrm>
          </p:grpSpPr>
          <p:sp>
            <p:nvSpPr>
              <p:cNvPr id="19464"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5"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6"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7"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8"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9"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0"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1"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2"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88" name="Freeform 178"/>
              <p:cNvSpPr>
                <a:spLocks noEditPoints="1" noChangeArrowheads="1"/>
              </p:cNvSpPr>
              <p:nvPr/>
            </p:nvSpPr>
            <p:spPr bwMode="auto">
              <a:xfrm>
                <a:off x="6531804" y="2008188"/>
                <a:ext cx="962025" cy="962025"/>
              </a:xfrm>
              <a:custGeom>
                <a:avLst/>
                <a:gdLst>
                  <a:gd name="T0" fmla="*/ 284 w 606"/>
                  <a:gd name="T1" fmla="*/ 0 h 606"/>
                  <a:gd name="T2" fmla="*/ 265 w 606"/>
                  <a:gd name="T3" fmla="*/ 0 h 606"/>
                  <a:gd name="T4" fmla="*/ 0 w 606"/>
                  <a:gd name="T5" fmla="*/ 455 h 606"/>
                  <a:gd name="T6" fmla="*/ 0 w 606"/>
                  <a:gd name="T7" fmla="*/ 474 h 606"/>
                  <a:gd name="T8" fmla="*/ 265 w 606"/>
                  <a:gd name="T9" fmla="*/ 606 h 606"/>
                  <a:gd name="T10" fmla="*/ 284 w 606"/>
                  <a:gd name="T11" fmla="*/ 606 h 606"/>
                  <a:gd name="T12" fmla="*/ 606 w 606"/>
                  <a:gd name="T13" fmla="*/ 474 h 606"/>
                  <a:gd name="T14" fmla="*/ 606 w 606"/>
                  <a:gd name="T15" fmla="*/ 455 h 606"/>
                  <a:gd name="T16" fmla="*/ 284 w 606"/>
                  <a:gd name="T17" fmla="*/ 0 h 606"/>
                  <a:gd name="T18" fmla="*/ 587 w 606"/>
                  <a:gd name="T19" fmla="*/ 462 h 606"/>
                  <a:gd name="T20" fmla="*/ 279 w 606"/>
                  <a:gd name="T21" fmla="*/ 587 h 606"/>
                  <a:gd name="T22" fmla="*/ 270 w 606"/>
                  <a:gd name="T23" fmla="*/ 587 h 606"/>
                  <a:gd name="T24" fmla="*/ 18 w 606"/>
                  <a:gd name="T25" fmla="*/ 462 h 606"/>
                  <a:gd name="T26" fmla="*/ 18 w 606"/>
                  <a:gd name="T27" fmla="*/ 459 h 606"/>
                  <a:gd name="T28" fmla="*/ 274 w 606"/>
                  <a:gd name="T29" fmla="*/ 21 h 606"/>
                  <a:gd name="T30" fmla="*/ 587 w 606"/>
                  <a:gd name="T31" fmla="*/ 462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4"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2090" name="文本框 1"/>
          <p:cNvSpPr txBox="1">
            <a:spLocks noChangeArrowheads="1"/>
          </p:cNvSpPr>
          <p:nvPr userDrawn="1"/>
        </p:nvSpPr>
        <p:spPr bwMode="auto">
          <a:xfrm>
            <a:off x="4825089" y="-663"/>
            <a:ext cx="341632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dirty="0" smtClean="0">
                <a:solidFill>
                  <a:schemeClr val="accent2">
                    <a:lumMod val="50000"/>
                  </a:schemeClr>
                </a:solidFill>
                <a:latin typeface="宋体" panose="02010600030101010101" pitchFamily="2" charset="-122"/>
              </a:rPr>
              <a:t>11.1 </a:t>
            </a:r>
            <a:r>
              <a:rPr lang="zh-CN" altLang="en-US" sz="2000" b="1" dirty="0" smtClean="0">
                <a:solidFill>
                  <a:schemeClr val="accent2">
                    <a:lumMod val="50000"/>
                  </a:schemeClr>
                </a:solidFill>
                <a:latin typeface="宋体" panose="02010600030101010101" pitchFamily="2" charset="-122"/>
              </a:rPr>
              <a:t>与三角形有关的线段</a:t>
            </a:r>
            <a:r>
              <a:rPr lang="en-US" altLang="zh-CN" sz="2000" b="1" dirty="0" smtClean="0">
                <a:solidFill>
                  <a:schemeClr val="accent2">
                    <a:lumMod val="50000"/>
                  </a:schemeClr>
                </a:solidFill>
                <a:latin typeface="宋体" panose="02010600030101010101" pitchFamily="2" charset="-122"/>
              </a:rPr>
              <a:t>/</a:t>
            </a:r>
            <a:endParaRPr lang="zh-CN" altLang="en-US" sz="2000" b="1" dirty="0">
              <a:solidFill>
                <a:schemeClr val="accent2">
                  <a:lumMod val="50000"/>
                </a:schemeClr>
              </a:solidFill>
              <a:latin typeface="宋体" panose="02010600030101010101" pitchFamily="2" charset="-122"/>
            </a:endParaRPr>
          </a:p>
        </p:txBody>
      </p:sp>
      <p:pic>
        <p:nvPicPr>
          <p:cNvPr id="43" name="Picture 2" descr="C:\Users\Administrator\Desktop\初中七彩课堂图标.pn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p:random/>
  </p:transition>
  <p:timing>
    <p:tnLst>
      <p:par>
        <p:cTn id="1" dur="indefinite" restart="never" nodeType="tmRoot"/>
      </p:par>
    </p:tnLst>
  </p:timing>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0" y="5094288"/>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grpSp>
        <p:nvGrpSpPr>
          <p:cNvPr id="6" name="组合 2"/>
          <p:cNvGrpSpPr>
            <a:grpSpLocks noChangeAspect="1"/>
          </p:cNvGrpSpPr>
          <p:nvPr userDrawn="1"/>
        </p:nvGrpSpPr>
        <p:grpSpPr>
          <a:xfrm>
            <a:off x="8462963" y="4670425"/>
            <a:ext cx="539750" cy="509588"/>
            <a:chOff x="8129100" y="4468960"/>
            <a:chExt cx="793376" cy="749228"/>
          </a:xfrm>
        </p:grpSpPr>
        <p:grpSp>
          <p:nvGrpSpPr>
            <p:cNvPr id="7" name="组合 5"/>
            <p:cNvGrpSpPr/>
            <p:nvPr userDrawn="1"/>
          </p:nvGrpSpPr>
          <p:grpSpPr>
            <a:xfrm rot="-2735440">
              <a:off x="8130274" y="4756936"/>
              <a:ext cx="460078" cy="462426"/>
              <a:chOff x="9691036" y="494501"/>
              <a:chExt cx="460078" cy="462426"/>
            </a:xfrm>
          </p:grpSpPr>
          <p:sp>
            <p:nvSpPr>
              <p:cNvPr id="20" name="Freeform 304"/>
              <p:cNvSpPr/>
              <p:nvPr/>
            </p:nvSpPr>
            <p:spPr>
              <a:xfrm>
                <a:off x="9791971" y="494501"/>
                <a:ext cx="359143" cy="361491"/>
              </a:xfrm>
              <a:custGeom>
                <a:avLst/>
                <a:gdLst/>
                <a:ahLst/>
                <a:cxnLst>
                  <a:cxn ang="0">
                    <a:pos x="123509488" y="287112125"/>
                  </a:cxn>
                  <a:cxn ang="0">
                    <a:pos x="467572682" y="291529881"/>
                  </a:cxn>
                  <a:cxn ang="0">
                    <a:pos x="471983210" y="636064431"/>
                  </a:cxn>
                  <a:cxn ang="0">
                    <a:pos x="591082170" y="759742692"/>
                  </a:cxn>
                  <a:cxn ang="0">
                    <a:pos x="595492698" y="163433864"/>
                  </a:cxn>
                  <a:cxn ang="0">
                    <a:pos x="0" y="163433864"/>
                  </a:cxn>
                  <a:cxn ang="0">
                    <a:pos x="123509488" y="287112125"/>
                  </a:cxn>
                </a:cxnLst>
                <a:rect l="0" t="0" r="0" b="0"/>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w="9525">
                <a:noFill/>
              </a:ln>
            </p:spPr>
            <p:txBody>
              <a:bodyPr/>
              <a:lstStyle/>
              <a:p>
                <a:endParaRPr lang="zh-CN" altLang="en-US">
                  <a:solidFill>
                    <a:prstClr val="black"/>
                  </a:solidFill>
                </a:endParaRPr>
              </a:p>
            </p:txBody>
          </p:sp>
          <p:sp>
            <p:nvSpPr>
              <p:cNvPr id="21" name="Freeform 305"/>
              <p:cNvSpPr/>
              <p:nvPr/>
            </p:nvSpPr>
            <p:spPr>
              <a:xfrm>
                <a:off x="9691036" y="523842"/>
                <a:ext cx="433085" cy="433085"/>
              </a:xfrm>
              <a:custGeom>
                <a:avLst/>
                <a:gdLst/>
                <a:ahLst/>
                <a:cxnLst>
                  <a:cxn ang="0">
                    <a:pos x="0" y="86782488"/>
                  </a:cxn>
                  <a:cxn ang="0">
                    <a:pos x="85405770" y="0"/>
                  </a:cxn>
                  <a:cxn ang="0">
                    <a:pos x="508299776" y="422894005"/>
                  </a:cxn>
                  <a:cxn ang="0">
                    <a:pos x="421517288" y="508299776"/>
                  </a:cxn>
                  <a:cxn ang="0">
                    <a:pos x="0" y="86782488"/>
                  </a:cxn>
                </a:cxnLst>
                <a:rect l="0" t="0" r="0" b="0"/>
                <a:pathLst>
                  <a:path w="369" h="369">
                    <a:moveTo>
                      <a:pt x="0" y="63"/>
                    </a:moveTo>
                    <a:lnTo>
                      <a:pt x="62" y="0"/>
                    </a:lnTo>
                    <a:lnTo>
                      <a:pt x="369" y="307"/>
                    </a:lnTo>
                    <a:lnTo>
                      <a:pt x="306" y="369"/>
                    </a:lnTo>
                    <a:lnTo>
                      <a:pt x="0" y="63"/>
                    </a:lnTo>
                    <a:close/>
                  </a:path>
                </a:pathLst>
              </a:custGeom>
              <a:solidFill>
                <a:srgbClr val="FFB720"/>
              </a:solidFill>
              <a:ln w="9525">
                <a:noFill/>
              </a:ln>
            </p:spPr>
            <p:txBody>
              <a:bodyPr/>
              <a:lstStyle/>
              <a:p>
                <a:endParaRPr lang="zh-CN" altLang="en-US">
                  <a:solidFill>
                    <a:prstClr val="black"/>
                  </a:solidFill>
                </a:endParaRPr>
              </a:p>
            </p:txBody>
          </p:sp>
          <p:sp>
            <p:nvSpPr>
              <p:cNvPr id="22" name="Freeform 306"/>
              <p:cNvSpPr/>
              <p:nvPr/>
            </p:nvSpPr>
            <p:spPr>
              <a:xfrm>
                <a:off x="10018489" y="900591"/>
                <a:ext cx="29342" cy="29342"/>
              </a:xfrm>
              <a:custGeom>
                <a:avLst/>
                <a:gdLst/>
                <a:ahLst/>
                <a:cxnLst>
                  <a:cxn ang="0">
                    <a:pos x="0" y="28927691"/>
                  </a:cxn>
                  <a:cxn ang="0">
                    <a:pos x="30305591" y="0"/>
                  </a:cxn>
                  <a:cxn ang="0">
                    <a:pos x="34438119" y="5510428"/>
                  </a:cxn>
                  <a:cxn ang="0">
                    <a:pos x="5510428" y="34438119"/>
                  </a:cxn>
                  <a:cxn ang="0">
                    <a:pos x="0" y="28927691"/>
                  </a:cxn>
                </a:cxnLst>
                <a:rect l="0" t="0" r="0" b="0"/>
                <a:pathLst>
                  <a:path w="25" h="25">
                    <a:moveTo>
                      <a:pt x="0" y="21"/>
                    </a:moveTo>
                    <a:lnTo>
                      <a:pt x="22" y="0"/>
                    </a:lnTo>
                    <a:lnTo>
                      <a:pt x="25" y="4"/>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3" name="Freeform 307"/>
              <p:cNvSpPr/>
              <p:nvPr/>
            </p:nvSpPr>
            <p:spPr>
              <a:xfrm>
                <a:off x="9975064" y="855991"/>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4" name="Freeform 308"/>
              <p:cNvSpPr/>
              <p:nvPr/>
            </p:nvSpPr>
            <p:spPr>
              <a:xfrm>
                <a:off x="9935159" y="816087"/>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5" name="Freeform 309"/>
              <p:cNvSpPr/>
              <p:nvPr/>
            </p:nvSpPr>
            <p:spPr>
              <a:xfrm>
                <a:off x="9890560" y="772660"/>
                <a:ext cx="29342" cy="29342"/>
              </a:xfrm>
              <a:custGeom>
                <a:avLst/>
                <a:gdLst/>
                <a:ahLst/>
                <a:cxnLst>
                  <a:cxn ang="0">
                    <a:pos x="0" y="28927691"/>
                  </a:cxn>
                  <a:cxn ang="0">
                    <a:pos x="28927691" y="0"/>
                  </a:cxn>
                  <a:cxn ang="0">
                    <a:pos x="34438119" y="4132527"/>
                  </a:cxn>
                  <a:cxn ang="0">
                    <a:pos x="5510428" y="34438119"/>
                  </a:cxn>
                  <a:cxn ang="0">
                    <a:pos x="0" y="28927691"/>
                  </a:cxn>
                </a:cxnLst>
                <a:rect l="0" t="0" r="0" b="0"/>
                <a:pathLst>
                  <a:path w="25" h="25">
                    <a:moveTo>
                      <a:pt x="0" y="21"/>
                    </a:moveTo>
                    <a:lnTo>
                      <a:pt x="21" y="0"/>
                    </a:lnTo>
                    <a:lnTo>
                      <a:pt x="25" y="3"/>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6" name="Freeform 310"/>
              <p:cNvSpPr/>
              <p:nvPr/>
            </p:nvSpPr>
            <p:spPr>
              <a:xfrm>
                <a:off x="9853002" y="733930"/>
                <a:ext cx="29342" cy="29342"/>
              </a:xfrm>
              <a:custGeom>
                <a:avLst/>
                <a:gdLst/>
                <a:ahLst/>
                <a:cxnLst>
                  <a:cxn ang="0">
                    <a:pos x="0" y="30305591"/>
                  </a:cxn>
                  <a:cxn ang="0">
                    <a:pos x="28927691" y="0"/>
                  </a:cxn>
                  <a:cxn ang="0">
                    <a:pos x="34438119" y="5510428"/>
                  </a:cxn>
                  <a:cxn ang="0">
                    <a:pos x="4132527" y="34438119"/>
                  </a:cxn>
                  <a:cxn ang="0">
                    <a:pos x="0" y="30305591"/>
                  </a:cxn>
                </a:cxnLst>
                <a:rect l="0" t="0" r="0" b="0"/>
                <a:pathLst>
                  <a:path w="25" h="25">
                    <a:moveTo>
                      <a:pt x="0" y="22"/>
                    </a:moveTo>
                    <a:lnTo>
                      <a:pt x="21" y="0"/>
                    </a:lnTo>
                    <a:lnTo>
                      <a:pt x="25" y="4"/>
                    </a:lnTo>
                    <a:lnTo>
                      <a:pt x="3"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7" name="Freeform 311"/>
              <p:cNvSpPr/>
              <p:nvPr/>
            </p:nvSpPr>
            <p:spPr>
              <a:xfrm>
                <a:off x="9808403" y="690504"/>
                <a:ext cx="29342" cy="29342"/>
              </a:xfrm>
              <a:custGeom>
                <a:avLst/>
                <a:gdLst/>
                <a:ahLst/>
                <a:cxnLst>
                  <a:cxn ang="0">
                    <a:pos x="0" y="28927691"/>
                  </a:cxn>
                  <a:cxn ang="0">
                    <a:pos x="30305591" y="0"/>
                  </a:cxn>
                  <a:cxn ang="0">
                    <a:pos x="34438119" y="4132527"/>
                  </a:cxn>
                  <a:cxn ang="0">
                    <a:pos x="5510428" y="34438119"/>
                  </a:cxn>
                  <a:cxn ang="0">
                    <a:pos x="0" y="28927691"/>
                  </a:cxn>
                </a:cxnLst>
                <a:rect l="0" t="0" r="0" b="0"/>
                <a:pathLst>
                  <a:path w="25" h="25">
                    <a:moveTo>
                      <a:pt x="0" y="21"/>
                    </a:moveTo>
                    <a:lnTo>
                      <a:pt x="22" y="0"/>
                    </a:lnTo>
                    <a:lnTo>
                      <a:pt x="25" y="3"/>
                    </a:lnTo>
                    <a:lnTo>
                      <a:pt x="4" y="25"/>
                    </a:lnTo>
                    <a:lnTo>
                      <a:pt x="0" y="21"/>
                    </a:lnTo>
                    <a:close/>
                  </a:path>
                </a:pathLst>
              </a:custGeom>
              <a:solidFill>
                <a:srgbClr val="FB8501"/>
              </a:solidFill>
              <a:ln w="9525">
                <a:noFill/>
              </a:ln>
            </p:spPr>
            <p:txBody>
              <a:bodyPr/>
              <a:lstStyle/>
              <a:p>
                <a:endParaRPr lang="zh-CN" altLang="en-US">
                  <a:solidFill>
                    <a:prstClr val="black"/>
                  </a:solidFill>
                </a:endParaRPr>
              </a:p>
            </p:txBody>
          </p:sp>
          <p:sp>
            <p:nvSpPr>
              <p:cNvPr id="28" name="Freeform 312"/>
              <p:cNvSpPr/>
              <p:nvPr/>
            </p:nvSpPr>
            <p:spPr>
              <a:xfrm>
                <a:off x="9760282" y="643557"/>
                <a:ext cx="31689" cy="29342"/>
              </a:xfrm>
              <a:custGeom>
                <a:avLst/>
                <a:gdLst/>
                <a:ahLst/>
                <a:cxnLst>
                  <a:cxn ang="0">
                    <a:pos x="0" y="30305591"/>
                  </a:cxn>
                  <a:cxn ang="0">
                    <a:pos x="28927362" y="0"/>
                  </a:cxn>
                  <a:cxn ang="0">
                    <a:pos x="37192323" y="5510428"/>
                  </a:cxn>
                  <a:cxn ang="0">
                    <a:pos x="6887076" y="34438119"/>
                  </a:cxn>
                  <a:cxn ang="0">
                    <a:pos x="0" y="30305591"/>
                  </a:cxn>
                </a:cxnLst>
                <a:rect l="0" t="0" r="0" b="0"/>
                <a:pathLst>
                  <a:path w="27" h="25">
                    <a:moveTo>
                      <a:pt x="0" y="22"/>
                    </a:moveTo>
                    <a:lnTo>
                      <a:pt x="21" y="0"/>
                    </a:lnTo>
                    <a:lnTo>
                      <a:pt x="27" y="4"/>
                    </a:lnTo>
                    <a:lnTo>
                      <a:pt x="5" y="25"/>
                    </a:lnTo>
                    <a:lnTo>
                      <a:pt x="0" y="22"/>
                    </a:lnTo>
                    <a:close/>
                  </a:path>
                </a:pathLst>
              </a:custGeom>
              <a:solidFill>
                <a:srgbClr val="FB8501"/>
              </a:solidFill>
              <a:ln w="9525">
                <a:noFill/>
              </a:ln>
            </p:spPr>
            <p:txBody>
              <a:bodyPr/>
              <a:lstStyle/>
              <a:p>
                <a:endParaRPr lang="zh-CN" altLang="en-US">
                  <a:solidFill>
                    <a:prstClr val="black"/>
                  </a:solidFill>
                </a:endParaRPr>
              </a:p>
            </p:txBody>
          </p:sp>
          <p:sp>
            <p:nvSpPr>
              <p:cNvPr id="29" name="Freeform 313"/>
              <p:cNvSpPr/>
              <p:nvPr/>
            </p:nvSpPr>
            <p:spPr>
              <a:xfrm>
                <a:off x="9718030" y="598957"/>
                <a:ext cx="29342" cy="30515"/>
              </a:xfrm>
              <a:custGeom>
                <a:avLst/>
                <a:gdLst/>
                <a:ahLst/>
                <a:cxnLst>
                  <a:cxn ang="0">
                    <a:pos x="0" y="30303742"/>
                  </a:cxn>
                  <a:cxn ang="0">
                    <a:pos x="28927691" y="0"/>
                  </a:cxn>
                  <a:cxn ang="0">
                    <a:pos x="34438119" y="5510305"/>
                  </a:cxn>
                  <a:cxn ang="0">
                    <a:pos x="5510428" y="35814047"/>
                  </a:cxn>
                  <a:cxn ang="0">
                    <a:pos x="0" y="30303742"/>
                  </a:cxn>
                </a:cxnLst>
                <a:rect l="0" t="0" r="0" b="0"/>
                <a:pathLst>
                  <a:path w="25" h="26">
                    <a:moveTo>
                      <a:pt x="0" y="22"/>
                    </a:moveTo>
                    <a:lnTo>
                      <a:pt x="21" y="0"/>
                    </a:lnTo>
                    <a:lnTo>
                      <a:pt x="25" y="4"/>
                    </a:lnTo>
                    <a:lnTo>
                      <a:pt x="4" y="26"/>
                    </a:lnTo>
                    <a:lnTo>
                      <a:pt x="0" y="22"/>
                    </a:lnTo>
                    <a:close/>
                  </a:path>
                </a:pathLst>
              </a:custGeom>
              <a:solidFill>
                <a:srgbClr val="FB8501"/>
              </a:solidFill>
              <a:ln w="9525">
                <a:noFill/>
              </a:ln>
            </p:spPr>
            <p:txBody>
              <a:bodyPr/>
              <a:lstStyle/>
              <a:p>
                <a:endParaRPr lang="zh-CN" altLang="en-US">
                  <a:solidFill>
                    <a:prstClr val="black"/>
                  </a:solidFill>
                </a:endParaRPr>
              </a:p>
            </p:txBody>
          </p:sp>
        </p:grpSp>
        <p:grpSp>
          <p:nvGrpSpPr>
            <p:cNvPr id="8" name="组合 16"/>
            <p:cNvGrpSpPr/>
            <p:nvPr userDrawn="1"/>
          </p:nvGrpSpPr>
          <p:grpSpPr>
            <a:xfrm rot="2109475">
              <a:off x="8808629" y="4468960"/>
              <a:ext cx="113847" cy="630261"/>
              <a:chOff x="10155809" y="569616"/>
              <a:chExt cx="113847" cy="630261"/>
            </a:xfrm>
          </p:grpSpPr>
          <p:sp>
            <p:nvSpPr>
              <p:cNvPr id="9" name="Rectangle 315"/>
              <p:cNvSpPr>
                <a:spLocks noChangeArrowheads="1"/>
              </p:cNvSpPr>
              <p:nvPr/>
            </p:nvSpPr>
            <p:spPr bwMode="auto">
              <a:xfrm>
                <a:off x="10146930" y="672678"/>
                <a:ext cx="114339"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0" name="Rectangle 316"/>
              <p:cNvSpPr>
                <a:spLocks noChangeArrowheads="1"/>
              </p:cNvSpPr>
              <p:nvPr/>
            </p:nvSpPr>
            <p:spPr bwMode="auto">
              <a:xfrm>
                <a:off x="10146930" y="672678"/>
                <a:ext cx="114339"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1" name="Rectangle 317"/>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2" name="Rectangle 318"/>
              <p:cNvSpPr>
                <a:spLocks noChangeArrowheads="1"/>
              </p:cNvSpPr>
              <p:nvPr/>
            </p:nvSpPr>
            <p:spPr bwMode="auto">
              <a:xfrm>
                <a:off x="10183698" y="668190"/>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3" name="Rectangle 319"/>
              <p:cNvSpPr>
                <a:spLocks noChangeArrowheads="1"/>
              </p:cNvSpPr>
              <p:nvPr/>
            </p:nvSpPr>
            <p:spPr bwMode="auto">
              <a:xfrm>
                <a:off x="10183698" y="668190"/>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4" name="Freeform 320"/>
              <p:cNvSpPr/>
              <p:nvPr/>
            </p:nvSpPr>
            <p:spPr>
              <a:xfrm>
                <a:off x="10195714" y="1170535"/>
                <a:ext cx="34037" cy="29342"/>
              </a:xfrm>
              <a:custGeom>
                <a:avLst/>
                <a:gdLst/>
                <a:ahLst/>
                <a:cxnLst>
                  <a:cxn ang="0">
                    <a:pos x="0" y="8785833"/>
                  </a:cxn>
                  <a:cxn ang="0">
                    <a:pos x="36204731" y="61496640"/>
                  </a:cxn>
                  <a:cxn ang="0">
                    <a:pos x="72407336" y="8785833"/>
                  </a:cxn>
                  <a:cxn ang="0">
                    <a:pos x="36204731" y="0"/>
                  </a:cxn>
                  <a:cxn ang="0">
                    <a:pos x="0" y="8785833"/>
                  </a:cxn>
                </a:cxnLst>
                <a:rect l="0" t="0" r="0" b="0"/>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w="9525">
                <a:noFill/>
              </a:ln>
            </p:spPr>
            <p:txBody>
              <a:bodyPr/>
              <a:lstStyle/>
              <a:p>
                <a:endParaRPr lang="zh-CN" altLang="en-US">
                  <a:solidFill>
                    <a:prstClr val="black"/>
                  </a:solidFill>
                </a:endParaRPr>
              </a:p>
            </p:txBody>
          </p:sp>
          <p:sp>
            <p:nvSpPr>
              <p:cNvPr id="15" name="Rectangle 321"/>
              <p:cNvSpPr>
                <a:spLocks noChangeArrowheads="1"/>
              </p:cNvSpPr>
              <p:nvPr/>
            </p:nvSpPr>
            <p:spPr bwMode="auto">
              <a:xfrm>
                <a:off x="10146514" y="631515"/>
                <a:ext cx="116674" cy="3501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6" name="Rectangle 322"/>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7" name="Rectangle 323"/>
              <p:cNvSpPr>
                <a:spLocks noChangeArrowheads="1"/>
              </p:cNvSpPr>
              <p:nvPr/>
            </p:nvSpPr>
            <p:spPr bwMode="auto">
              <a:xfrm>
                <a:off x="10141839" y="617630"/>
                <a:ext cx="119006" cy="16338"/>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8" name="Freeform 324"/>
              <p:cNvSpPr/>
              <p:nvPr/>
            </p:nvSpPr>
            <p:spPr>
              <a:xfrm>
                <a:off x="10155809" y="569616"/>
                <a:ext cx="113846" cy="50468"/>
              </a:xfrm>
              <a:custGeom>
                <a:avLst/>
                <a:gdLst/>
                <a:ahLst/>
                <a:cxnLst>
                  <a:cxn ang="0">
                    <a:pos x="120008442" y="0"/>
                  </a:cxn>
                  <a:cxn ang="0">
                    <a:pos x="0" y="106125793"/>
                  </a:cxn>
                  <a:cxn ang="0">
                    <a:pos x="240016884" y="106125793"/>
                  </a:cxn>
                  <a:cxn ang="0">
                    <a:pos x="120008442" y="0"/>
                  </a:cxn>
                </a:cxnLst>
                <a:rect l="0" t="0" r="0" b="0"/>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w="9525">
                <a:noFill/>
              </a:ln>
            </p:spPr>
            <p:txBody>
              <a:bodyPr/>
              <a:lstStyle/>
              <a:p>
                <a:endParaRPr lang="zh-CN" altLang="en-US">
                  <a:solidFill>
                    <a:prstClr val="black"/>
                  </a:solidFill>
                </a:endParaRPr>
              </a:p>
            </p:txBody>
          </p:sp>
          <p:sp>
            <p:nvSpPr>
              <p:cNvPr id="19" name="Freeform 325"/>
              <p:cNvSpPr/>
              <p:nvPr/>
            </p:nvSpPr>
            <p:spPr>
              <a:xfrm>
                <a:off x="10155809" y="1077815"/>
                <a:ext cx="113846" cy="96241"/>
              </a:xfrm>
              <a:custGeom>
                <a:avLst/>
                <a:gdLst/>
                <a:ahLst/>
                <a:cxnLst>
                  <a:cxn ang="0">
                    <a:pos x="84450541" y="201355002"/>
                  </a:cxn>
                  <a:cxn ang="0">
                    <a:pos x="120008442" y="192601255"/>
                  </a:cxn>
                  <a:cxn ang="0">
                    <a:pos x="155566342" y="201355002"/>
                  </a:cxn>
                  <a:cxn ang="0">
                    <a:pos x="240016884" y="35019171"/>
                  </a:cxn>
                  <a:cxn ang="0">
                    <a:pos x="200014772" y="0"/>
                  </a:cxn>
                  <a:cxn ang="0">
                    <a:pos x="160010553" y="35019171"/>
                  </a:cxn>
                  <a:cxn ang="0">
                    <a:pos x="120008442" y="0"/>
                  </a:cxn>
                  <a:cxn ang="0">
                    <a:pos x="80006331" y="35019171"/>
                  </a:cxn>
                  <a:cxn ang="0">
                    <a:pos x="40002111" y="0"/>
                  </a:cxn>
                  <a:cxn ang="0">
                    <a:pos x="0" y="35019171"/>
                  </a:cxn>
                  <a:cxn ang="0">
                    <a:pos x="84450541" y="201355002"/>
                  </a:cxn>
                </a:cxnLst>
                <a:rect l="0" t="0" r="0" b="0"/>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w="9525">
                <a:noFill/>
              </a:ln>
            </p:spPr>
            <p:txBody>
              <a:bodyPr/>
              <a:lstStyle/>
              <a:p>
                <a:endParaRPr lang="zh-CN" altLang="en-US">
                  <a:solidFill>
                    <a:prstClr val="black"/>
                  </a:solidFill>
                </a:endParaRPr>
              </a:p>
            </p:txBody>
          </p:sp>
        </p:grpSp>
      </p:grpSp>
      <p:grpSp>
        <p:nvGrpSpPr>
          <p:cNvPr id="30" name="组合 1"/>
          <p:cNvGrpSpPr>
            <a:grpSpLocks noChangeAspect="1"/>
          </p:cNvGrpSpPr>
          <p:nvPr userDrawn="1"/>
        </p:nvGrpSpPr>
        <p:grpSpPr>
          <a:xfrm>
            <a:off x="50800" y="4670425"/>
            <a:ext cx="755650" cy="417513"/>
            <a:chOff x="50446" y="4572401"/>
            <a:chExt cx="938635" cy="517558"/>
          </a:xfrm>
        </p:grpSpPr>
        <p:sp>
          <p:nvSpPr>
            <p:cNvPr id="31"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32" name="组合 28"/>
            <p:cNvGrpSpPr>
              <a:grpSpLocks noChangeAspect="1"/>
            </p:cNvGrpSpPr>
            <p:nvPr userDrawn="1"/>
          </p:nvGrpSpPr>
          <p:grpSpPr>
            <a:xfrm>
              <a:off x="590618" y="4691496"/>
              <a:ext cx="398463" cy="398463"/>
              <a:chOff x="6531804" y="2008188"/>
              <a:chExt cx="962025" cy="962025"/>
            </a:xfrm>
          </p:grpSpPr>
          <p:sp>
            <p:nvSpPr>
              <p:cNvPr id="33"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4"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5"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0"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1"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a:xfrm>
                <a:off x="6531804" y="2008188"/>
                <a:ext cx="962025" cy="962025"/>
              </a:xfrm>
              <a:custGeom>
                <a:avLst/>
                <a:gdLst/>
                <a:ahLst/>
                <a:cxnLst>
                  <a:cxn ang="0">
                    <a:pos x="715724375" y="0"/>
                  </a:cxn>
                  <a:cxn ang="0">
                    <a:pos x="667842200" y="0"/>
                  </a:cxn>
                  <a:cxn ang="0">
                    <a:pos x="0" y="1146671888"/>
                  </a:cxn>
                  <a:cxn ang="0">
                    <a:pos x="0" y="1194554063"/>
                  </a:cxn>
                  <a:cxn ang="0">
                    <a:pos x="667842200" y="1527214688"/>
                  </a:cxn>
                  <a:cxn ang="0">
                    <a:pos x="715724375" y="1527214688"/>
                  </a:cxn>
                  <a:cxn ang="0">
                    <a:pos x="1527214688" y="1194554063"/>
                  </a:cxn>
                  <a:cxn ang="0">
                    <a:pos x="1527214688" y="1146671888"/>
                  </a:cxn>
                  <a:cxn ang="0">
                    <a:pos x="715724375" y="0"/>
                  </a:cxn>
                  <a:cxn ang="0">
                    <a:pos x="1479332513" y="1164312188"/>
                  </a:cxn>
                  <a:cxn ang="0">
                    <a:pos x="703124388" y="1479332513"/>
                  </a:cxn>
                  <a:cxn ang="0">
                    <a:pos x="680442188" y="1479332513"/>
                  </a:cxn>
                  <a:cxn ang="0">
                    <a:pos x="45362813" y="1164312188"/>
                  </a:cxn>
                  <a:cxn ang="0">
                    <a:pos x="45362813" y="1156752513"/>
                  </a:cxn>
                  <a:cxn ang="0">
                    <a:pos x="690522813" y="52924075"/>
                  </a:cxn>
                  <a:cxn ang="0">
                    <a:pos x="1479332513" y="1164312188"/>
                  </a:cxn>
                </a:cxnLst>
                <a:rect l="0" t="0" r="0" b="0"/>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w="9525">
                <a:noFill/>
              </a:ln>
            </p:spPr>
            <p:txBody>
              <a:bodyPr/>
              <a:lstStyle/>
              <a:p>
                <a:endParaRPr lang="zh-CN" altLang="en-US">
                  <a:solidFill>
                    <a:prstClr val="black"/>
                  </a:solidFill>
                </a:endParaRPr>
              </a:p>
            </p:txBody>
          </p:sp>
          <p:sp>
            <p:nvSpPr>
              <p:cNvPr id="43"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44" name="灯片编号占位符 5"/>
          <p:cNvSpPr>
            <a:spLocks noGrp="1"/>
          </p:cNvSpPr>
          <p:nvPr>
            <p:ph type="sldNum" sz="quarter" idx="4"/>
          </p:nvPr>
        </p:nvSpPr>
        <p:spPr>
          <a:xfrm>
            <a:off x="6553200" y="4767263"/>
            <a:ext cx="2133600" cy="274638"/>
          </a:xfrm>
          <a:prstGeom prst="rect">
            <a:avLst/>
          </a:prstGeom>
        </p:spPr>
        <p:txBody>
          <a:bodyPr vert="horz" lIns="91440" tIns="45720" rIns="91440" bIns="45720" rtlCol="0" anchor="ctr"/>
          <a:lstStyle>
            <a:lvl1pPr algn="r">
              <a:defRPr sz="1200">
                <a:solidFill>
                  <a:srgbClr val="898989"/>
                </a:solidFill>
              </a:defRPr>
            </a:lvl1pPr>
          </a:lstStyle>
          <a:p>
            <a:fld id="{9A0DB2DC-4C9A-4742-B13C-FB6460FD3503}" type="slidenum">
              <a:rPr lang="zh-CN" altLang="en-US" noProof="1" dirty="0"/>
            </a:fld>
            <a:endParaRPr lang="zh-CN" altLang="en-US" noProof="1"/>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transition spd="slow">
    <p:random/>
  </p:transition>
  <p:timing>
    <p:tnLst>
      <p:par>
        <p:cTn id="1" dur="indefinite" restart="never" nodeType="tmRoot"/>
      </p:par>
    </p:tnLst>
  </p:timing>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microsoft.com/office/2007/relationships/hdphoto" Target="../media/image4.wdp"/><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7.bin"/><Relationship Id="rId8" Type="http://schemas.openxmlformats.org/officeDocument/2006/relationships/oleObject" Target="../embeddings/oleObject6.bin"/><Relationship Id="rId7" Type="http://schemas.openxmlformats.org/officeDocument/2006/relationships/oleObject" Target="../embeddings/oleObject5.bin"/><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16.wmf"/><Relationship Id="rId3" Type="http://schemas.openxmlformats.org/officeDocument/2006/relationships/oleObject" Target="../embeddings/oleObject2.bin"/><Relationship Id="rId2" Type="http://schemas.openxmlformats.org/officeDocument/2006/relationships/image" Target="../media/image15.wmf"/><Relationship Id="rId12" Type="http://schemas.openxmlformats.org/officeDocument/2006/relationships/vmlDrawing" Target="../drawings/vmlDrawing1.vml"/><Relationship Id="rId11" Type="http://schemas.openxmlformats.org/officeDocument/2006/relationships/slideLayout" Target="../slideLayouts/slideLayout8.xml"/><Relationship Id="rId10" Type="http://schemas.openxmlformats.org/officeDocument/2006/relationships/image" Target="../media/image17.jpeg"/><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4.xml"/><Relationship Id="rId5" Type="http://schemas.openxmlformats.org/officeDocument/2006/relationships/image" Target="../media/image14.png"/><Relationship Id="rId4" Type="http://schemas.openxmlformats.org/officeDocument/2006/relationships/oleObject" Target="../embeddings/oleObject9.bin"/><Relationship Id="rId3" Type="http://schemas.openxmlformats.org/officeDocument/2006/relationships/image" Target="../media/image19.wmf"/><Relationship Id="rId2" Type="http://schemas.openxmlformats.org/officeDocument/2006/relationships/oleObject" Target="../embeddings/oleObject8.bin"/><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3.vml"/><Relationship Id="rId4" Type="http://schemas.openxmlformats.org/officeDocument/2006/relationships/slideLayout" Target="../slideLayouts/slideLayout14.xml"/><Relationship Id="rId3" Type="http://schemas.openxmlformats.org/officeDocument/2006/relationships/image" Target="../media/image21.wmf"/><Relationship Id="rId2" Type="http://schemas.openxmlformats.org/officeDocument/2006/relationships/oleObject" Target="../embeddings/oleObject10.bin"/><Relationship Id="rId1"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6.jpe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26.jpeg"/></Relationships>
</file>

<file path=ppt/slides/_rels/slide22.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1.xml"/><Relationship Id="rId4" Type="http://schemas.openxmlformats.org/officeDocument/2006/relationships/image" Target="../media/image28.png"/><Relationship Id="rId3" Type="http://schemas.openxmlformats.org/officeDocument/2006/relationships/image" Target="../media/image27.wmf"/><Relationship Id="rId2" Type="http://schemas.openxmlformats.org/officeDocument/2006/relationships/oleObject" Target="../embeddings/oleObject11.bin"/><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vmlDrawing" Target="../drawings/vmlDrawing5.vml"/><Relationship Id="rId3" Type="http://schemas.openxmlformats.org/officeDocument/2006/relationships/slideLayout" Target="../slideLayouts/slideLayout1.xml"/><Relationship Id="rId2" Type="http://schemas.openxmlformats.org/officeDocument/2006/relationships/image" Target="../media/image29.wmf"/><Relationship Id="rId1" Type="http://schemas.openxmlformats.org/officeDocument/2006/relationships/oleObject" Target="../embeddings/oleObject12.bin"/></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17.xml"/><Relationship Id="rId4" Type="http://schemas.openxmlformats.org/officeDocument/2006/relationships/image" Target="../media/image31.wmf"/><Relationship Id="rId3" Type="http://schemas.openxmlformats.org/officeDocument/2006/relationships/oleObject" Target="../embeddings/oleObject13.bin"/><Relationship Id="rId2" Type="http://schemas.openxmlformats.org/officeDocument/2006/relationships/image" Target="../media/image14.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35.jpeg"/><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6.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9.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7" Type="http://schemas.openxmlformats.org/officeDocument/2006/relationships/vmlDrawing" Target="../drawings/vmlDrawing7.vml"/><Relationship Id="rId6" Type="http://schemas.openxmlformats.org/officeDocument/2006/relationships/slideLayout" Target="../slideLayouts/slideLayout1.xml"/><Relationship Id="rId5" Type="http://schemas.openxmlformats.org/officeDocument/2006/relationships/oleObject" Target="../embeddings/oleObject15.bin"/><Relationship Id="rId4" Type="http://schemas.openxmlformats.org/officeDocument/2006/relationships/image" Target="../media/image42.wmf"/><Relationship Id="rId3" Type="http://schemas.openxmlformats.org/officeDocument/2006/relationships/oleObject" Target="../embeddings/oleObject14.bin"/><Relationship Id="rId2" Type="http://schemas.openxmlformats.org/officeDocument/2006/relationships/image" Target="../media/image41.png"/><Relationship Id="rId1"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1508" name="表格 21507"/>
          <p:cNvGraphicFramePr/>
          <p:nvPr/>
        </p:nvGraphicFramePr>
        <p:xfrm>
          <a:off x="1357313" y="911065"/>
          <a:ext cx="7224625" cy="3238562"/>
        </p:xfrm>
        <a:graphic>
          <a:graphicData uri="http://schemas.openxmlformats.org/drawingml/2006/table">
            <a:tbl>
              <a:tblPr/>
              <a:tblGrid>
                <a:gridCol w="642555"/>
                <a:gridCol w="4501600"/>
                <a:gridCol w="2080470"/>
              </a:tblGrid>
              <a:tr h="38854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b="1" dirty="0">
                        <a:solidFill>
                          <a:srgbClr val="FFFFFF"/>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685800" eaLnBrk="1" hangingPunct="1">
                        <a:buNone/>
                      </a:pPr>
                      <a:r>
                        <a:rPr lang="zh-CN" altLang="en-US" sz="1000" b="1" dirty="0">
                          <a:solidFill>
                            <a:srgbClr val="FFFFFF"/>
                          </a:solidFill>
                          <a:latin typeface="Arial" panose="020B0604020202020204" pitchFamily="34" charset="0"/>
                          <a:ea typeface="微软雅黑" panose="020B0503020204020204" pitchFamily="34" charset="-122"/>
                        </a:rPr>
                        <a:t>                    </a:t>
                      </a:r>
                      <a:r>
                        <a:rPr lang="zh-CN" altLang="en-US" sz="2100" dirty="0">
                          <a:solidFill>
                            <a:srgbClr val="FFFFFF"/>
                          </a:solidFill>
                          <a:latin typeface="黑体" panose="02010609060101010101" pitchFamily="2" charset="-122"/>
                          <a:ea typeface="黑体" panose="02010609060101010101" pitchFamily="2" charset="-122"/>
                        </a:rPr>
                        <a:t>定义</a:t>
                      </a:r>
                      <a:endParaRPr lang="zh-CN" altLang="en-US" sz="2100" dirty="0">
                        <a:solidFill>
                          <a:srgbClr val="FFFFFF"/>
                        </a:solidFill>
                        <a:latin typeface="黑体" panose="02010609060101010101" pitchFamily="2" charset="-122"/>
                        <a:ea typeface="黑体" panose="02010609060101010101" pitchFamily="2"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defTabSz="685800" eaLnBrk="1" hangingPunct="1">
                        <a:buNone/>
                      </a:pPr>
                      <a:r>
                        <a:rPr lang="zh-CN" altLang="en-US" sz="2100" dirty="0" smtClean="0">
                          <a:solidFill>
                            <a:srgbClr val="FFFFFF"/>
                          </a:solidFill>
                          <a:latin typeface="黑体" panose="02010609060101010101" pitchFamily="2" charset="-122"/>
                          <a:ea typeface="黑体" panose="02010609060101010101" pitchFamily="2" charset="-122"/>
                        </a:rPr>
                        <a:t>图</a:t>
                      </a:r>
                      <a:r>
                        <a:rPr lang="zh-CN" altLang="en-US" sz="2100" dirty="0">
                          <a:solidFill>
                            <a:srgbClr val="FFFFFF"/>
                          </a:solidFill>
                          <a:latin typeface="黑体" panose="02010609060101010101" pitchFamily="2" charset="-122"/>
                          <a:ea typeface="黑体" panose="02010609060101010101" pitchFamily="2" charset="-122"/>
                        </a:rPr>
                        <a:t>示</a:t>
                      </a:r>
                      <a:endParaRPr lang="zh-CN" altLang="en-US" sz="2100" dirty="0">
                        <a:solidFill>
                          <a:srgbClr val="FFFFFF"/>
                        </a:solidFill>
                        <a:latin typeface="黑体" panose="02010609060101010101" pitchFamily="2" charset="-122"/>
                        <a:ea typeface="黑体" panose="02010609060101010101" pitchFamily="2"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tx2">
                        <a:lumMod val="75000"/>
                      </a:schemeClr>
                    </a:solidFill>
                  </a:tcPr>
                </a:tc>
              </a:tr>
              <a:tr h="11326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zh-CN" sz="1800" dirty="0">
                          <a:solidFill>
                            <a:srgbClr val="FF0000"/>
                          </a:solidFill>
                          <a:latin typeface="黑体" panose="02010609060101010101" pitchFamily="2" charset="-122"/>
                          <a:ea typeface="黑体" panose="02010609060101010101" pitchFamily="2" charset="-122"/>
                        </a:rPr>
                        <a:t>垂线</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r h="81010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1800" dirty="0">
                          <a:solidFill>
                            <a:srgbClr val="FF0000"/>
                          </a:solidFill>
                          <a:latin typeface="黑体" panose="02010609060101010101" pitchFamily="2" charset="-122"/>
                          <a:ea typeface="黑体" panose="02010609060101010101" pitchFamily="2" charset="-122"/>
                        </a:rPr>
                        <a:t>线段中点</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sz="1800" dirty="0">
                        <a:solidFill>
                          <a:srgbClr val="404040"/>
                        </a:solidFill>
                        <a:latin typeface="黑体" panose="02010609060101010101" pitchFamily="2" charset="-122"/>
                        <a:ea typeface="黑体" panose="02010609060101010101" pitchFamily="2" charset="-122"/>
                      </a:endParaRPr>
                    </a:p>
                    <a:p>
                      <a:pPr lvl="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EAEFF7"/>
                    </a:solidFill>
                  </a:tcPr>
                </a:tc>
              </a:tr>
              <a:tr h="9072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r>
                        <a:rPr lang="zh-CN" altLang="en-US" sz="1800" dirty="0">
                          <a:solidFill>
                            <a:srgbClr val="FF0000"/>
                          </a:solidFill>
                          <a:latin typeface="黑体" panose="02010609060101010101" pitchFamily="2" charset="-122"/>
                          <a:ea typeface="黑体" panose="02010609060101010101" pitchFamily="2" charset="-122"/>
                        </a:rPr>
                        <a:t>角平分线</a:t>
                      </a:r>
                      <a:endParaRPr lang="zh-CN" altLang="en-US" sz="1800" dirty="0">
                        <a:solidFill>
                          <a:srgbClr val="FF0000"/>
                        </a:solidFill>
                        <a:latin typeface="Arial" panose="020B0604020202020204" pitchFamily="34" charset="0"/>
                        <a:ea typeface="微软雅黑" panose="020B0503020204020204" pitchFamily="34" charset="-122"/>
                      </a:endParaRPr>
                    </a:p>
                    <a:p>
                      <a:pPr lvl="0" eaLnBrk="1" hangingPunct="1">
                        <a:buNone/>
                      </a:pPr>
                      <a:endParaRPr lang="zh-CN" altLang="en-US" sz="1000" dirty="0">
                        <a:solidFill>
                          <a:srgbClr val="FF0000"/>
                        </a:solidFill>
                        <a:latin typeface="Arial" panose="020B0604020202020204" pitchFamily="34" charset="0"/>
                        <a:ea typeface="微软雅黑" panose="020B0503020204020204" pitchFamily="34" charset="-122"/>
                      </a:endParaRPr>
                    </a:p>
                  </a:txBody>
                  <a:tcPr marL="68573" marR="68573" marT="34283" marB="34283" anchor="ct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eaLnBrk="1" hangingPunct="1">
                        <a:buNone/>
                      </a:pPr>
                      <a:endParaRPr lang="zh-CN" altLang="en-US" sz="1800" dirty="0">
                        <a:solidFill>
                          <a:srgbClr val="404040"/>
                        </a:solidFill>
                        <a:latin typeface="黑体" panose="02010609060101010101" pitchFamily="2" charset="-122"/>
                        <a:ea typeface="黑体" panose="02010609060101010101" pitchFamily="2" charset="-122"/>
                      </a:endParaRPr>
                    </a:p>
                    <a:p>
                      <a:pPr lvl="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defTabSz="685800" eaLnBrk="1" hangingPunct="1">
                        <a:buNone/>
                      </a:pPr>
                      <a:endParaRPr lang="zh-CN" altLang="en-US" sz="1000" dirty="0">
                        <a:solidFill>
                          <a:srgbClr val="000000"/>
                        </a:solidFill>
                        <a:latin typeface="Arial" panose="020B0604020202020204" pitchFamily="34" charset="0"/>
                        <a:ea typeface="微软雅黑" panose="020B0503020204020204" pitchFamily="34" charset="-122"/>
                      </a:endParaRPr>
                    </a:p>
                  </a:txBody>
                  <a:tcPr marL="68573" marR="68573" marT="34283" marB="34283">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2DEEF"/>
                    </a:solidFill>
                  </a:tcPr>
                </a:tc>
              </a:tr>
            </a:tbl>
          </a:graphicData>
        </a:graphic>
      </p:graphicFrame>
      <p:sp>
        <p:nvSpPr>
          <p:cNvPr id="27" name="直接连接符 57351"/>
          <p:cNvSpPr>
            <a:spLocks noChangeShapeType="1"/>
          </p:cNvSpPr>
          <p:nvPr/>
        </p:nvSpPr>
        <p:spPr bwMode="auto">
          <a:xfrm flipV="1">
            <a:off x="6922244" y="3643152"/>
            <a:ext cx="1035050" cy="449263"/>
          </a:xfrm>
          <a:prstGeom prst="line">
            <a:avLst/>
          </a:prstGeom>
          <a:noFill/>
          <a:ln w="19050">
            <a:solidFill>
              <a:srgbClr val="FF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39"/>
          <p:cNvGrpSpPr/>
          <p:nvPr/>
        </p:nvGrpSpPr>
        <p:grpSpPr bwMode="auto">
          <a:xfrm>
            <a:off x="6734918" y="3160551"/>
            <a:ext cx="1613031" cy="1012323"/>
            <a:chOff x="6572264" y="4572008"/>
            <a:chExt cx="2150938" cy="1349661"/>
          </a:xfrm>
        </p:grpSpPr>
        <p:sp>
          <p:nvSpPr>
            <p:cNvPr id="35866" name="直接连接符 57349"/>
            <p:cNvSpPr>
              <a:spLocks noChangeShapeType="1"/>
            </p:cNvSpPr>
            <p:nvPr/>
          </p:nvSpPr>
          <p:spPr bwMode="auto">
            <a:xfrm flipV="1">
              <a:off x="6820749" y="5786454"/>
              <a:ext cx="1522437"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35867" name="直接连接符 57350"/>
            <p:cNvSpPr>
              <a:spLocks noChangeShapeType="1"/>
            </p:cNvSpPr>
            <p:nvPr/>
          </p:nvSpPr>
          <p:spPr bwMode="auto">
            <a:xfrm flipV="1">
              <a:off x="6820749" y="4786322"/>
              <a:ext cx="1093809" cy="1028696"/>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35868" name="文本框 57352"/>
            <p:cNvSpPr txBox="1">
              <a:spLocks noChangeArrowheads="1"/>
            </p:cNvSpPr>
            <p:nvPr/>
          </p:nvSpPr>
          <p:spPr bwMode="auto">
            <a:xfrm>
              <a:off x="6572264" y="5429264"/>
              <a:ext cx="4685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Times New Roman" panose="02020603050405020304" pitchFamily="18" charset="0"/>
                </a:rPr>
                <a:t>O</a:t>
              </a:r>
              <a:endParaRPr lang="en-US" altLang="zh-CN" b="1" i="1" dirty="0">
                <a:latin typeface="Times New Roman" panose="02020603050405020304" pitchFamily="18" charset="0"/>
              </a:endParaRPr>
            </a:p>
          </p:txBody>
        </p:sp>
        <p:sp>
          <p:nvSpPr>
            <p:cNvPr id="35869" name="文本框 57353"/>
            <p:cNvSpPr txBox="1">
              <a:spLocks noChangeArrowheads="1"/>
            </p:cNvSpPr>
            <p:nvPr/>
          </p:nvSpPr>
          <p:spPr bwMode="auto">
            <a:xfrm>
              <a:off x="7929586" y="4572008"/>
              <a:ext cx="4514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B</a:t>
              </a:r>
              <a:endParaRPr lang="en-US" altLang="zh-CN" b="1" i="1">
                <a:latin typeface="Times New Roman" panose="02020603050405020304" pitchFamily="18" charset="0"/>
              </a:endParaRPr>
            </a:p>
          </p:txBody>
        </p:sp>
        <p:sp>
          <p:nvSpPr>
            <p:cNvPr id="35870" name="文本框 57355"/>
            <p:cNvSpPr txBox="1">
              <a:spLocks noChangeArrowheads="1"/>
            </p:cNvSpPr>
            <p:nvPr/>
          </p:nvSpPr>
          <p:spPr bwMode="auto">
            <a:xfrm>
              <a:off x="8271748" y="5429264"/>
              <a:ext cx="451454" cy="49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latin typeface="Times New Roman" panose="02020603050405020304" pitchFamily="18" charset="0"/>
                </a:rPr>
                <a:t>A</a:t>
              </a:r>
              <a:endParaRPr lang="en-US" altLang="zh-CN" b="1" i="1">
                <a:latin typeface="Times New Roman" panose="02020603050405020304" pitchFamily="18" charset="0"/>
              </a:endParaRPr>
            </a:p>
          </p:txBody>
        </p:sp>
      </p:grpSp>
      <p:grpSp>
        <p:nvGrpSpPr>
          <p:cNvPr id="3" name="组合 37"/>
          <p:cNvGrpSpPr/>
          <p:nvPr/>
        </p:nvGrpSpPr>
        <p:grpSpPr bwMode="auto">
          <a:xfrm>
            <a:off x="6688226" y="1552415"/>
            <a:ext cx="1392237" cy="750887"/>
            <a:chOff x="6643702" y="2428868"/>
            <a:chExt cx="1857388" cy="1000132"/>
          </a:xfrm>
        </p:grpSpPr>
        <p:grpSp>
          <p:nvGrpSpPr>
            <p:cNvPr id="35872" name="组合 31"/>
            <p:cNvGrpSpPr/>
            <p:nvPr/>
          </p:nvGrpSpPr>
          <p:grpSpPr bwMode="auto">
            <a:xfrm>
              <a:off x="6643702" y="2428868"/>
              <a:ext cx="1857388" cy="1000132"/>
              <a:chOff x="6643702" y="2428868"/>
              <a:chExt cx="1857388" cy="1000132"/>
            </a:xfrm>
          </p:grpSpPr>
          <p:cxnSp>
            <p:nvCxnSpPr>
              <p:cNvPr id="35873" name="直接连接符 13"/>
              <p:cNvCxnSpPr>
                <a:cxnSpLocks noChangeShapeType="1"/>
              </p:cNvCxnSpPr>
              <p:nvPr/>
            </p:nvCxnSpPr>
            <p:spPr bwMode="auto">
              <a:xfrm>
                <a:off x="6643702" y="3429000"/>
                <a:ext cx="1857388" cy="0"/>
              </a:xfrm>
              <a:prstGeom prst="line">
                <a:avLst/>
              </a:prstGeom>
              <a:noFill/>
              <a:ln w="19050">
                <a:solidFill>
                  <a:schemeClr val="tx1"/>
                </a:solidFill>
                <a:round/>
              </a:ln>
              <a:extLst>
                <a:ext uri="{909E8E84-426E-40DD-AFC4-6F175D3DCCD1}">
                  <a14:hiddenFill xmlns:a14="http://schemas.microsoft.com/office/drawing/2010/main">
                    <a:noFill/>
                  </a14:hiddenFill>
                </a:ext>
              </a:extLst>
            </p:spPr>
          </p:cxnSp>
          <p:cxnSp>
            <p:nvCxnSpPr>
              <p:cNvPr id="35874" name="直接连接符 15"/>
              <p:cNvCxnSpPr>
                <a:cxnSpLocks noChangeShapeType="1"/>
              </p:cNvCxnSpPr>
              <p:nvPr/>
            </p:nvCxnSpPr>
            <p:spPr bwMode="auto">
              <a:xfrm rot="5400000">
                <a:off x="6929454" y="2928934"/>
                <a:ext cx="1000132" cy="0"/>
              </a:xfrm>
              <a:prstGeom prst="line">
                <a:avLst/>
              </a:prstGeom>
              <a:noFill/>
              <a:ln w="19050">
                <a:solidFill>
                  <a:schemeClr val="tx1"/>
                </a:solidFill>
                <a:round/>
              </a:ln>
              <a:extLst>
                <a:ext uri="{909E8E84-426E-40DD-AFC4-6F175D3DCCD1}">
                  <a14:hiddenFill xmlns:a14="http://schemas.microsoft.com/office/drawing/2010/main">
                    <a:noFill/>
                  </a14:hiddenFill>
                </a:ext>
              </a:extLst>
            </p:spPr>
          </p:cxnSp>
        </p:grpSp>
        <p:sp>
          <p:nvSpPr>
            <p:cNvPr id="35875" name="任意多边形 32"/>
            <p:cNvSpPr>
              <a:spLocks noChangeArrowheads="1"/>
            </p:cNvSpPr>
            <p:nvPr/>
          </p:nvSpPr>
          <p:spPr bwMode="auto">
            <a:xfrm>
              <a:off x="7415408" y="3217101"/>
              <a:ext cx="206680" cy="202504"/>
            </a:xfrm>
            <a:custGeom>
              <a:avLst/>
              <a:gdLst>
                <a:gd name="T0" fmla="*/ 0 w 206680"/>
                <a:gd name="T1" fmla="*/ 39666 h 202504"/>
                <a:gd name="T2" fmla="*/ 175365 w 206680"/>
                <a:gd name="T3" fmla="*/ 27140 h 202504"/>
                <a:gd name="T4" fmla="*/ 187891 w 206680"/>
                <a:gd name="T5" fmla="*/ 202504 h 202504"/>
              </a:gdLst>
              <a:ahLst/>
              <a:cxnLst>
                <a:cxn ang="0">
                  <a:pos x="T0" y="T1"/>
                </a:cxn>
                <a:cxn ang="0">
                  <a:pos x="T2" y="T3"/>
                </a:cxn>
                <a:cxn ang="0">
                  <a:pos x="T4" y="T5"/>
                </a:cxn>
              </a:cxnLst>
              <a:rect l="0" t="0" r="r" b="b"/>
              <a:pathLst>
                <a:path w="206680" h="202504">
                  <a:moveTo>
                    <a:pt x="0" y="39666"/>
                  </a:moveTo>
                  <a:cubicBezTo>
                    <a:pt x="72025" y="19833"/>
                    <a:pt x="144050" y="0"/>
                    <a:pt x="175365" y="27140"/>
                  </a:cubicBezTo>
                  <a:cubicBezTo>
                    <a:pt x="206680" y="54280"/>
                    <a:pt x="197285" y="128392"/>
                    <a:pt x="187891" y="202504"/>
                  </a:cubicBezTo>
                </a:path>
              </a:pathLst>
            </a:custGeom>
            <a:solidFill>
              <a:schemeClr val="accent1"/>
            </a:solidFill>
            <a:ln w="28575">
              <a:solidFill>
                <a:srgbClr val="FF0000"/>
              </a:solidFill>
              <a:round/>
            </a:ln>
          </p:spPr>
          <p:txBody>
            <a:bodyPr/>
            <a:lstStyle/>
            <a:p>
              <a:endParaRPr lang="zh-CN" altLang="en-US"/>
            </a:p>
          </p:txBody>
        </p:sp>
      </p:grpSp>
      <p:grpSp>
        <p:nvGrpSpPr>
          <p:cNvPr id="5" name="组合 16"/>
          <p:cNvGrpSpPr/>
          <p:nvPr/>
        </p:nvGrpSpPr>
        <p:grpSpPr bwMode="auto">
          <a:xfrm>
            <a:off x="6634251" y="2731929"/>
            <a:ext cx="1792543" cy="415500"/>
            <a:chOff x="1285852" y="2857495"/>
            <a:chExt cx="4034402" cy="640308"/>
          </a:xfrm>
        </p:grpSpPr>
        <p:grpSp>
          <p:nvGrpSpPr>
            <p:cNvPr id="35877" name="组合 14"/>
            <p:cNvGrpSpPr/>
            <p:nvPr/>
          </p:nvGrpSpPr>
          <p:grpSpPr bwMode="auto">
            <a:xfrm>
              <a:off x="1928794" y="2928934"/>
              <a:ext cx="2357454" cy="214314"/>
              <a:chOff x="2500298" y="3071810"/>
              <a:chExt cx="2357454" cy="214314"/>
            </a:xfrm>
          </p:grpSpPr>
          <p:cxnSp>
            <p:nvCxnSpPr>
              <p:cNvPr id="35878" name="直接连接符 20"/>
              <p:cNvCxnSpPr>
                <a:cxnSpLocks noChangeShapeType="1"/>
              </p:cNvCxnSpPr>
              <p:nvPr/>
            </p:nvCxnSpPr>
            <p:spPr bwMode="auto">
              <a:xfrm rot="5400000">
                <a:off x="2393141" y="3178967"/>
                <a:ext cx="214314" cy="0"/>
              </a:xfrm>
              <a:prstGeom prst="line">
                <a:avLst/>
              </a:prstGeom>
              <a:noFill/>
              <a:ln w="19050">
                <a:solidFill>
                  <a:schemeClr val="tx1"/>
                </a:solidFill>
                <a:round/>
              </a:ln>
              <a:extLst>
                <a:ext uri="{909E8E84-426E-40DD-AFC4-6F175D3DCCD1}">
                  <a14:hiddenFill xmlns:a14="http://schemas.microsoft.com/office/drawing/2010/main">
                    <a:noFill/>
                  </a14:hiddenFill>
                </a:ext>
              </a:extLst>
            </p:spPr>
          </p:cxnSp>
          <p:cxnSp>
            <p:nvCxnSpPr>
              <p:cNvPr id="35879" name="直接连接符 21"/>
              <p:cNvCxnSpPr>
                <a:cxnSpLocks noChangeShapeType="1"/>
              </p:cNvCxnSpPr>
              <p:nvPr/>
            </p:nvCxnSpPr>
            <p:spPr bwMode="auto">
              <a:xfrm>
                <a:off x="2500298" y="3286124"/>
                <a:ext cx="2357454" cy="0"/>
              </a:xfrm>
              <a:prstGeom prst="line">
                <a:avLst/>
              </a:prstGeom>
              <a:noFill/>
              <a:ln w="19050">
                <a:solidFill>
                  <a:schemeClr val="tx1"/>
                </a:solidFill>
                <a:round/>
              </a:ln>
              <a:extLst>
                <a:ext uri="{909E8E84-426E-40DD-AFC4-6F175D3DCCD1}">
                  <a14:hiddenFill xmlns:a14="http://schemas.microsoft.com/office/drawing/2010/main">
                    <a:noFill/>
                  </a14:hiddenFill>
                </a:ext>
              </a:extLst>
            </p:spPr>
          </p:cxnSp>
          <p:cxnSp>
            <p:nvCxnSpPr>
              <p:cNvPr id="35880" name="直接连接符 22"/>
              <p:cNvCxnSpPr>
                <a:cxnSpLocks noChangeShapeType="1"/>
              </p:cNvCxnSpPr>
              <p:nvPr/>
            </p:nvCxnSpPr>
            <p:spPr bwMode="auto">
              <a:xfrm rot="5400000">
                <a:off x="4750595" y="3178967"/>
                <a:ext cx="214314" cy="0"/>
              </a:xfrm>
              <a:prstGeom prst="line">
                <a:avLst/>
              </a:prstGeom>
              <a:noFill/>
              <a:ln w="19050">
                <a:solidFill>
                  <a:schemeClr val="tx1"/>
                </a:solidFill>
                <a:round/>
              </a:ln>
              <a:extLst>
                <a:ext uri="{909E8E84-426E-40DD-AFC4-6F175D3DCCD1}">
                  <a14:hiddenFill xmlns:a14="http://schemas.microsoft.com/office/drawing/2010/main">
                    <a:noFill/>
                  </a14:hiddenFill>
                </a:ext>
              </a:extLst>
            </p:spPr>
          </p:cxnSp>
        </p:grpSp>
        <p:sp>
          <p:nvSpPr>
            <p:cNvPr id="35881" name="Rectangle 24"/>
            <p:cNvSpPr>
              <a:spLocks noChangeArrowheads="1"/>
            </p:cNvSpPr>
            <p:nvPr/>
          </p:nvSpPr>
          <p:spPr bwMode="auto">
            <a:xfrm>
              <a:off x="1285852" y="2857497"/>
              <a:ext cx="852167" cy="640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dirty="0">
                  <a:latin typeface="+mn-lt"/>
                  <a:ea typeface="EU-B1X"/>
                  <a:cs typeface="EU-B1X"/>
                </a:rPr>
                <a:t>A</a:t>
              </a:r>
              <a:endParaRPr lang="en-US" altLang="zh-CN" sz="2400" b="1" i="1" dirty="0">
                <a:latin typeface="+mn-lt"/>
                <a:ea typeface="EU-B1X"/>
                <a:cs typeface="EU-B1X"/>
              </a:endParaRPr>
            </a:p>
          </p:txBody>
        </p:sp>
        <p:sp>
          <p:nvSpPr>
            <p:cNvPr id="35882" name="Rectangle 24"/>
            <p:cNvSpPr>
              <a:spLocks noChangeArrowheads="1"/>
            </p:cNvSpPr>
            <p:nvPr/>
          </p:nvSpPr>
          <p:spPr bwMode="auto">
            <a:xfrm>
              <a:off x="4500560" y="2857495"/>
              <a:ext cx="819694" cy="64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ea typeface="EU-B1X"/>
                  <a:cs typeface="EU-B1X"/>
                </a:rPr>
                <a:t>B</a:t>
              </a:r>
              <a:endParaRPr lang="en-US" altLang="zh-CN" sz="2400" b="1" i="1">
                <a:latin typeface="+mn-lt"/>
                <a:ea typeface="EU-B1X"/>
                <a:cs typeface="EU-B1X"/>
              </a:endParaRPr>
            </a:p>
          </p:txBody>
        </p:sp>
      </p:grpSp>
      <p:cxnSp>
        <p:nvCxnSpPr>
          <p:cNvPr id="34" name="直接连接符 33"/>
          <p:cNvCxnSpPr>
            <a:cxnSpLocks noChangeShapeType="1"/>
          </p:cNvCxnSpPr>
          <p:nvPr/>
        </p:nvCxnSpPr>
        <p:spPr bwMode="auto">
          <a:xfrm rot="5400000">
            <a:off x="7367676" y="2854165"/>
            <a:ext cx="139700" cy="0"/>
          </a:xfrm>
          <a:prstGeom prst="line">
            <a:avLst/>
          </a:prstGeom>
          <a:noFill/>
          <a:ln w="19050">
            <a:solidFill>
              <a:srgbClr val="FF0000"/>
            </a:solidFill>
            <a:round/>
          </a:ln>
          <a:extLst>
            <a:ext uri="{909E8E84-426E-40DD-AFC4-6F175D3DCCD1}">
              <a14:hiddenFill xmlns:a14="http://schemas.microsoft.com/office/drawing/2010/main">
                <a:noFill/>
              </a14:hiddenFill>
            </a:ext>
          </a:extLst>
        </p:spPr>
      </p:cxnSp>
      <p:sp>
        <p:nvSpPr>
          <p:cNvPr id="35" name="矩形 34"/>
          <p:cNvSpPr/>
          <p:nvPr/>
        </p:nvSpPr>
        <p:spPr>
          <a:xfrm>
            <a:off x="2106613" y="1339690"/>
            <a:ext cx="4403244" cy="923330"/>
          </a:xfrm>
          <a:prstGeom prst="rect">
            <a:avLst/>
          </a:prstGeom>
        </p:spPr>
        <p:txBody>
          <a:bodyPr wrap="square">
            <a:spAutoFit/>
          </a:bodyPr>
          <a:lstStyle/>
          <a:p>
            <a:pPr fontAlgn="auto">
              <a:spcBef>
                <a:spcPts val="0"/>
              </a:spcBef>
              <a:spcAft>
                <a:spcPts val="0"/>
              </a:spcAft>
              <a:defRPr/>
            </a:pPr>
            <a:r>
              <a:rPr lang="zh-CN" altLang="en-US" dirty="0">
                <a:solidFill>
                  <a:schemeClr val="tx1">
                    <a:lumMod val="75000"/>
                    <a:lumOff val="25000"/>
                  </a:schemeClr>
                </a:solidFill>
                <a:latin typeface="黑体" panose="02010609060101010101" pitchFamily="2" charset="-122"/>
                <a:ea typeface="黑体" panose="02010609060101010101" pitchFamily="2" charset="-122"/>
              </a:rPr>
              <a:t>当两条直线相交所成的四个角</a:t>
            </a:r>
            <a:r>
              <a:rPr lang="zh-CN" altLang="en-US" dirty="0" smtClean="0">
                <a:solidFill>
                  <a:schemeClr val="tx1">
                    <a:lumMod val="75000"/>
                    <a:lumOff val="25000"/>
                  </a:schemeClr>
                </a:solidFill>
                <a:latin typeface="黑体" panose="02010609060101010101" pitchFamily="2" charset="-122"/>
                <a:ea typeface="黑体" panose="02010609060101010101" pitchFamily="2" charset="-122"/>
              </a:rPr>
              <a:t>中，有</a:t>
            </a:r>
            <a:r>
              <a:rPr lang="zh-CN" altLang="en-US" dirty="0">
                <a:solidFill>
                  <a:schemeClr val="tx1">
                    <a:lumMod val="75000"/>
                    <a:lumOff val="25000"/>
                  </a:schemeClr>
                </a:solidFill>
                <a:latin typeface="黑体" panose="02010609060101010101" pitchFamily="2" charset="-122"/>
                <a:ea typeface="黑体" panose="02010609060101010101" pitchFamily="2" charset="-122"/>
              </a:rPr>
              <a:t>一个角是直角</a:t>
            </a:r>
            <a:r>
              <a:rPr lang="zh-CN" altLang="en-US" dirty="0" smtClean="0">
                <a:solidFill>
                  <a:schemeClr val="tx1">
                    <a:lumMod val="75000"/>
                    <a:lumOff val="25000"/>
                  </a:schemeClr>
                </a:solidFill>
                <a:latin typeface="黑体" panose="02010609060101010101" pitchFamily="2" charset="-122"/>
                <a:ea typeface="黑体" panose="02010609060101010101" pitchFamily="2" charset="-122"/>
              </a:rPr>
              <a:t>时，就</a:t>
            </a:r>
            <a:r>
              <a:rPr lang="zh-CN" altLang="en-US" dirty="0">
                <a:solidFill>
                  <a:schemeClr val="tx1">
                    <a:lumMod val="75000"/>
                    <a:lumOff val="25000"/>
                  </a:schemeClr>
                </a:solidFill>
                <a:latin typeface="黑体" panose="02010609060101010101" pitchFamily="2" charset="-122"/>
                <a:ea typeface="黑体" panose="02010609060101010101" pitchFamily="2" charset="-122"/>
              </a:rPr>
              <a:t>说这两条直线互相垂</a:t>
            </a:r>
            <a:r>
              <a:rPr lang="zh-CN" altLang="en-US" dirty="0" smtClean="0">
                <a:solidFill>
                  <a:schemeClr val="tx1">
                    <a:lumMod val="75000"/>
                    <a:lumOff val="25000"/>
                  </a:schemeClr>
                </a:solidFill>
                <a:latin typeface="黑体" panose="02010609060101010101" pitchFamily="2" charset="-122"/>
                <a:ea typeface="黑体" panose="02010609060101010101" pitchFamily="2" charset="-122"/>
              </a:rPr>
              <a:t>直，其</a:t>
            </a:r>
            <a:r>
              <a:rPr lang="zh-CN" altLang="en-US" dirty="0">
                <a:solidFill>
                  <a:schemeClr val="tx1">
                    <a:lumMod val="75000"/>
                    <a:lumOff val="25000"/>
                  </a:schemeClr>
                </a:solidFill>
                <a:latin typeface="黑体" panose="02010609060101010101" pitchFamily="2" charset="-122"/>
                <a:ea typeface="黑体" panose="02010609060101010101" pitchFamily="2" charset="-122"/>
              </a:rPr>
              <a:t>中一条直线叫做另一条直线的垂线</a:t>
            </a:r>
            <a:endParaRPr lang="zh-CN" altLang="en-US" dirty="0">
              <a:solidFill>
                <a:schemeClr val="tx1">
                  <a:lumMod val="75000"/>
                  <a:lumOff val="25000"/>
                </a:schemeClr>
              </a:solidFill>
              <a:latin typeface="黑体" panose="02010609060101010101" pitchFamily="2" charset="-122"/>
              <a:ea typeface="黑体" panose="02010609060101010101" pitchFamily="2" charset="-122"/>
            </a:endParaRPr>
          </a:p>
        </p:txBody>
      </p:sp>
      <p:sp>
        <p:nvSpPr>
          <p:cNvPr id="36" name="矩形 35"/>
          <p:cNvSpPr/>
          <p:nvPr/>
        </p:nvSpPr>
        <p:spPr>
          <a:xfrm>
            <a:off x="2272339" y="2670015"/>
            <a:ext cx="3840163" cy="368300"/>
          </a:xfrm>
          <a:prstGeom prst="rect">
            <a:avLst/>
          </a:prstGeom>
        </p:spPr>
        <p:txBody>
          <a:bodyPr wrap="none">
            <a:spAutoFit/>
          </a:bodyPr>
          <a:lstStyle/>
          <a:p>
            <a:pPr>
              <a:defRPr/>
            </a:pPr>
            <a:r>
              <a:rPr lang="zh-CN" altLang="en-US" dirty="0">
                <a:solidFill>
                  <a:schemeClr val="tx1">
                    <a:lumMod val="75000"/>
                    <a:lumOff val="25000"/>
                  </a:schemeClr>
                </a:solidFill>
                <a:latin typeface="黑体" panose="02010609060101010101" pitchFamily="2" charset="-122"/>
                <a:ea typeface="黑体" panose="02010609060101010101" pitchFamily="2" charset="-122"/>
              </a:rPr>
              <a:t>把一条线段分成两条相等的线段的点</a:t>
            </a:r>
            <a:endParaRPr lang="zh-CN" altLang="en-US" dirty="0"/>
          </a:p>
        </p:txBody>
      </p:sp>
      <p:sp>
        <p:nvSpPr>
          <p:cNvPr id="37" name="矩形 36"/>
          <p:cNvSpPr/>
          <p:nvPr/>
        </p:nvSpPr>
        <p:spPr>
          <a:xfrm>
            <a:off x="2054225" y="3341527"/>
            <a:ext cx="4380131" cy="644525"/>
          </a:xfrm>
          <a:prstGeom prst="rect">
            <a:avLst/>
          </a:prstGeom>
        </p:spPr>
        <p:txBody>
          <a:bodyPr wrap="square">
            <a:spAutoFit/>
          </a:bodyPr>
          <a:lstStyle/>
          <a:p>
            <a:pPr>
              <a:defRPr/>
            </a:pPr>
            <a:r>
              <a:rPr lang="zh-CN" altLang="en-US" dirty="0">
                <a:solidFill>
                  <a:schemeClr val="tx1">
                    <a:lumMod val="75000"/>
                    <a:lumOff val="25000"/>
                  </a:schemeClr>
                </a:solidFill>
                <a:latin typeface="黑体" panose="02010609060101010101" pitchFamily="2" charset="-122"/>
                <a:ea typeface="黑体" panose="02010609060101010101" pitchFamily="2" charset="-122"/>
              </a:rPr>
              <a:t>一条射线把一个角分成两个相等的</a:t>
            </a:r>
            <a:r>
              <a:rPr lang="zh-CN" altLang="en-US" dirty="0" smtClean="0">
                <a:solidFill>
                  <a:schemeClr val="tx1">
                    <a:lumMod val="75000"/>
                    <a:lumOff val="25000"/>
                  </a:schemeClr>
                </a:solidFill>
                <a:latin typeface="黑体" panose="02010609060101010101" pitchFamily="2" charset="-122"/>
                <a:ea typeface="黑体" panose="02010609060101010101" pitchFamily="2" charset="-122"/>
              </a:rPr>
              <a:t>角，这</a:t>
            </a:r>
            <a:r>
              <a:rPr lang="zh-CN" altLang="en-US" dirty="0">
                <a:solidFill>
                  <a:schemeClr val="tx1">
                    <a:lumMod val="75000"/>
                    <a:lumOff val="25000"/>
                  </a:schemeClr>
                </a:solidFill>
                <a:latin typeface="黑体" panose="02010609060101010101" pitchFamily="2" charset="-122"/>
                <a:ea typeface="黑体" panose="02010609060101010101" pitchFamily="2" charset="-122"/>
              </a:rPr>
              <a:t>条射线叫做这个角的平分线</a:t>
            </a:r>
            <a:endParaRPr lang="zh-CN" altLang="en-US" dirty="0"/>
          </a:p>
        </p:txBody>
      </p:sp>
      <p:grpSp>
        <p:nvGrpSpPr>
          <p:cNvPr id="7" name="组合 6"/>
          <p:cNvGrpSpPr/>
          <p:nvPr/>
        </p:nvGrpSpPr>
        <p:grpSpPr>
          <a:xfrm>
            <a:off x="356027" y="1087496"/>
            <a:ext cx="601773" cy="2441303"/>
            <a:chOff x="356027" y="1355944"/>
            <a:chExt cx="601773" cy="2441303"/>
          </a:xfrm>
        </p:grpSpPr>
        <p:sp>
          <p:nvSpPr>
            <p:cNvPr id="35841" name="圆角矩形 31"/>
            <p:cNvSpPr>
              <a:spLocks noChangeArrowheads="1"/>
            </p:cNvSpPr>
            <p:nvPr/>
          </p:nvSpPr>
          <p:spPr bwMode="auto">
            <a:xfrm>
              <a:off x="356027" y="1375990"/>
              <a:ext cx="601773" cy="2421257"/>
            </a:xfrm>
            <a:prstGeom prst="roundRect">
              <a:avLst>
                <a:gd name="adj" fmla="val 16667"/>
              </a:avLst>
            </a:prstGeom>
            <a:solidFill>
              <a:srgbClr val="FFFFD9"/>
            </a:solidFill>
            <a:ln w="25400">
              <a:solidFill>
                <a:srgbClr val="0099FF"/>
              </a:solidFill>
              <a:round/>
            </a:ln>
          </p:spPr>
          <p:txBody>
            <a:bodyPr/>
            <a:lstStyle/>
            <a:p>
              <a:pPr algn="ctr">
                <a:lnSpc>
                  <a:spcPct val="90000"/>
                </a:lnSpc>
              </a:pPr>
              <a:endParaRPr lang="en-US" altLang="zh-CN" sz="2400" b="1" dirty="0" smtClean="0">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60000"/>
                </a:lnSpc>
              </a:pP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r>
                <a:rPr lang="zh-CN" altLang="en-US" sz="2400" b="1" dirty="0" smtClean="0">
                  <a:latin typeface="黑体" panose="02010609060101010101" pitchFamily="2" charset="-122"/>
                  <a:ea typeface="黑体" panose="02010609060101010101" pitchFamily="2" charset="-122"/>
                  <a:sym typeface="微软雅黑" panose="020B0503020204020204" pitchFamily="34" charset="-122"/>
                </a:rPr>
                <a:t>复</a:t>
              </a: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r>
                <a:rPr lang="zh-CN" altLang="en-US" sz="2400" b="1" dirty="0" smtClean="0">
                  <a:latin typeface="黑体" panose="02010609060101010101" pitchFamily="2" charset="-122"/>
                  <a:ea typeface="黑体" panose="02010609060101010101" pitchFamily="2" charset="-122"/>
                  <a:sym typeface="微软雅黑" panose="020B0503020204020204" pitchFamily="34" charset="-122"/>
                </a:rPr>
                <a:t>习</a:t>
              </a: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r>
                <a:rPr lang="zh-CN" altLang="en-US" sz="2400" b="1" dirty="0" smtClean="0">
                  <a:latin typeface="黑体" panose="02010609060101010101" pitchFamily="2" charset="-122"/>
                  <a:ea typeface="黑体" panose="02010609060101010101" pitchFamily="2" charset="-122"/>
                  <a:sym typeface="微软雅黑" panose="020B0503020204020204" pitchFamily="34" charset="-122"/>
                </a:rPr>
                <a:t>回</a:t>
              </a: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endParaRPr lang="en-US" altLang="zh-CN" sz="2400" b="1" dirty="0" smtClean="0">
                <a:latin typeface="黑体" panose="02010609060101010101" pitchFamily="2" charset="-122"/>
                <a:ea typeface="黑体" panose="02010609060101010101" pitchFamily="2" charset="-122"/>
                <a:sym typeface="微软雅黑" panose="020B0503020204020204" pitchFamily="34" charset="-122"/>
              </a:endParaRPr>
            </a:p>
            <a:p>
              <a:pPr algn="ctr">
                <a:lnSpc>
                  <a:spcPct val="60000"/>
                </a:lnSpc>
              </a:pPr>
              <a:r>
                <a:rPr lang="zh-CN" altLang="en-US" sz="2400" b="1" dirty="0" smtClean="0">
                  <a:latin typeface="黑体" panose="02010609060101010101" pitchFamily="2" charset="-122"/>
                  <a:ea typeface="黑体" panose="02010609060101010101" pitchFamily="2" charset="-122"/>
                  <a:sym typeface="微软雅黑" panose="020B0503020204020204" pitchFamily="34" charset="-122"/>
                </a:rPr>
                <a:t>顾</a:t>
              </a:r>
              <a:endParaRPr lang="zh-CN" altLang="en-US" sz="2400" b="1" dirty="0">
                <a:latin typeface="黑体" panose="02010609060101010101" pitchFamily="2" charset="-122"/>
                <a:ea typeface="黑体" panose="02010609060101010101" pitchFamily="2" charset="-122"/>
                <a:sym typeface="微软雅黑" panose="020B0503020204020204" pitchFamily="34" charset="-122"/>
              </a:endParaRPr>
            </a:p>
          </p:txBody>
        </p:sp>
        <p:pic>
          <p:nvPicPr>
            <p:cNvPr id="6" name="图片 5"/>
            <p:cNvPicPr>
              <a:picLocks noChangeAspect="1"/>
            </p:cNvPicPr>
            <p:nvPr/>
          </p:nvPicPr>
          <p:blipFill>
            <a:blip r:embed="rId1" cstate="print">
              <a:extLst>
                <a:ext uri="{BEBA8EAE-BF5A-486C-A8C5-ECC9F3942E4B}">
                  <a14:imgProps xmlns:a14="http://schemas.microsoft.com/office/drawing/2010/main">
                    <a14:imgLayer r:embed="rId2">
                      <a14:imgEffect>
                        <a14:backgroundRemoval t="0" b="100000" l="0" r="93000"/>
                      </a14:imgEffect>
                    </a14:imgLayer>
                  </a14:imgProps>
                </a:ext>
                <a:ext uri="{28A0092B-C50C-407E-A947-70E740481C1C}">
                  <a14:useLocalDpi xmlns:a14="http://schemas.microsoft.com/office/drawing/2010/main" val="0"/>
                </a:ext>
              </a:extLst>
            </a:blip>
            <a:stretch>
              <a:fillRect/>
            </a:stretch>
          </p:blipFill>
          <p:spPr>
            <a:xfrm>
              <a:off x="404719" y="1355944"/>
              <a:ext cx="504387" cy="504387"/>
            </a:xfrm>
            <a:prstGeom prst="rect">
              <a:avLst/>
            </a:prstGeom>
          </p:spPr>
        </p:pic>
      </p:grpSp>
      <p:grpSp>
        <p:nvGrpSpPr>
          <p:cNvPr id="33" name="组合 1"/>
          <p:cNvGrpSpPr/>
          <p:nvPr/>
        </p:nvGrpSpPr>
        <p:grpSpPr bwMode="auto">
          <a:xfrm>
            <a:off x="0" y="-33349"/>
            <a:ext cx="2035175" cy="493712"/>
            <a:chOff x="100" y="70"/>
            <a:chExt cx="3205" cy="778"/>
          </a:xfrm>
        </p:grpSpPr>
        <p:cxnSp>
          <p:nvCxnSpPr>
            <p:cNvPr id="38"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915" y="7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导入新知</a:t>
              </a:r>
              <a:endParaRPr lang="zh-CN" altLang="en-US" sz="2500" b="1" dirty="0">
                <a:latin typeface="宋体" panose="02010600030101010101" pitchFamily="2" charset="-122"/>
                <a:cs typeface="Yuanti SC"/>
              </a:endParaRPr>
            </a:p>
          </p:txBody>
        </p:sp>
        <p:sp>
          <p:nvSpPr>
            <p:cNvPr id="40" name="Freeform 74"/>
            <p:cNvSpPr>
              <a:spLocks noChangeAspect="1" noEditPoints="1"/>
            </p:cNvSpPr>
            <p:nvPr/>
          </p:nvSpPr>
          <p:spPr bwMode="auto">
            <a:xfrm>
              <a:off x="233" y="203"/>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blinds(horizontal)">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blinds(horizontal)">
                                      <p:cBhvr>
                                        <p:cTn id="32" dur="500"/>
                                        <p:tgtEl>
                                          <p:spTgt spid="3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7" name="Freeform 11" descr="底色1"/>
          <p:cNvSpPr>
            <a:spLocks noChangeArrowheads="1"/>
          </p:cNvSpPr>
          <p:nvPr/>
        </p:nvSpPr>
        <p:spPr bwMode="auto">
          <a:xfrm>
            <a:off x="6154564" y="1470157"/>
            <a:ext cx="2571750" cy="847725"/>
          </a:xfrm>
          <a:custGeom>
            <a:avLst/>
            <a:gdLst>
              <a:gd name="T0" fmla="*/ 480 w 2160"/>
              <a:gd name="T1" fmla="*/ 720 h 720"/>
              <a:gd name="T2" fmla="*/ 2160 w 2160"/>
              <a:gd name="T3" fmla="*/ 720 h 720"/>
              <a:gd name="T4" fmla="*/ 0 w 2160"/>
              <a:gd name="T5" fmla="*/ 0 h 720"/>
              <a:gd name="T6" fmla="*/ 480 w 2160"/>
              <a:gd name="T7" fmla="*/ 720 h 720"/>
            </a:gdLst>
            <a:ahLst/>
            <a:cxnLst>
              <a:cxn ang="0">
                <a:pos x="T0" y="T1"/>
              </a:cxn>
              <a:cxn ang="0">
                <a:pos x="T2" y="T3"/>
              </a:cxn>
              <a:cxn ang="0">
                <a:pos x="T4" y="T5"/>
              </a:cxn>
              <a:cxn ang="0">
                <a:pos x="T6" y="T7"/>
              </a:cxn>
            </a:cxnLst>
            <a:rect l="0" t="0" r="r" b="b"/>
            <a:pathLst>
              <a:path w="2160" h="720">
                <a:moveTo>
                  <a:pt x="480" y="720"/>
                </a:moveTo>
                <a:lnTo>
                  <a:pt x="2160" y="720"/>
                </a:lnTo>
                <a:lnTo>
                  <a:pt x="0" y="0"/>
                </a:lnTo>
                <a:lnTo>
                  <a:pt x="480" y="720"/>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nvGrpSpPr>
          <p:cNvPr id="45058" name="Group 12"/>
          <p:cNvGrpSpPr/>
          <p:nvPr/>
        </p:nvGrpSpPr>
        <p:grpSpPr bwMode="auto">
          <a:xfrm>
            <a:off x="6730826" y="1744794"/>
            <a:ext cx="342900" cy="595313"/>
            <a:chOff x="3648" y="1990"/>
            <a:chExt cx="288" cy="506"/>
          </a:xfrm>
        </p:grpSpPr>
        <p:sp>
          <p:nvSpPr>
            <p:cNvPr id="45059" name="Line 13"/>
            <p:cNvSpPr>
              <a:spLocks noChangeShapeType="1"/>
            </p:cNvSpPr>
            <p:nvPr/>
          </p:nvSpPr>
          <p:spPr bwMode="auto">
            <a:xfrm rot="143156" flipV="1">
              <a:off x="3648" y="1990"/>
              <a:ext cx="192" cy="506"/>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5060" name="Freeform 14"/>
            <p:cNvSpPr>
              <a:spLocks noChangeArrowheads="1"/>
            </p:cNvSpPr>
            <p:nvPr/>
          </p:nvSpPr>
          <p:spPr bwMode="auto">
            <a:xfrm>
              <a:off x="3792" y="2016"/>
              <a:ext cx="144" cy="144"/>
            </a:xfrm>
            <a:custGeom>
              <a:avLst/>
              <a:gdLst>
                <a:gd name="T0" fmla="*/ 0 w 192"/>
                <a:gd name="T1" fmla="*/ 96 h 144"/>
                <a:gd name="T2" fmla="*/ 144 w 192"/>
                <a:gd name="T3" fmla="*/ 144 h 144"/>
                <a:gd name="T4" fmla="*/ 192 w 192"/>
                <a:gd name="T5" fmla="*/ 0 h 144"/>
              </a:gdLst>
              <a:ahLst/>
              <a:cxnLst>
                <a:cxn ang="0">
                  <a:pos x="T0" y="T1"/>
                </a:cxn>
                <a:cxn ang="0">
                  <a:pos x="T2" y="T3"/>
                </a:cxn>
                <a:cxn ang="0">
                  <a:pos x="T4" y="T5"/>
                </a:cxn>
              </a:cxnLst>
              <a:rect l="0" t="0" r="r" b="b"/>
              <a:pathLst>
                <a:path w="192" h="144">
                  <a:moveTo>
                    <a:pt x="0" y="96"/>
                  </a:moveTo>
                  <a:lnTo>
                    <a:pt x="144" y="144"/>
                  </a:lnTo>
                  <a:lnTo>
                    <a:pt x="192" y="0"/>
                  </a:lnTo>
                </a:path>
              </a:pathLst>
            </a:custGeom>
            <a:noFill/>
            <a:ln w="3810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45061" name="Line 15"/>
          <p:cNvSpPr>
            <a:spLocks noChangeShapeType="1"/>
          </p:cNvSpPr>
          <p:nvPr/>
        </p:nvSpPr>
        <p:spPr bwMode="auto">
          <a:xfrm>
            <a:off x="6154564" y="1470157"/>
            <a:ext cx="0" cy="847725"/>
          </a:xfrm>
          <a:prstGeom prst="line">
            <a:avLst/>
          </a:prstGeom>
          <a:noFill/>
          <a:ln w="5715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5062" name="Line 16"/>
          <p:cNvSpPr>
            <a:spLocks noChangeShapeType="1"/>
          </p:cNvSpPr>
          <p:nvPr/>
        </p:nvSpPr>
        <p:spPr bwMode="auto">
          <a:xfrm flipH="1">
            <a:off x="5722764" y="2324232"/>
            <a:ext cx="971550" cy="0"/>
          </a:xfrm>
          <a:prstGeom prst="line">
            <a:avLst/>
          </a:prstGeom>
          <a:noFill/>
          <a:ln w="3810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sp>
        <p:nvSpPr>
          <p:cNvPr id="38929" name="Rectangle 17" descr="底色1"/>
          <p:cNvSpPr>
            <a:spLocks noChangeArrowheads="1"/>
          </p:cNvSpPr>
          <p:nvPr/>
        </p:nvSpPr>
        <p:spPr bwMode="auto">
          <a:xfrm>
            <a:off x="5984701" y="1139957"/>
            <a:ext cx="338554" cy="369332"/>
          </a:xfrm>
          <a:prstGeom prst="rect">
            <a:avLst/>
          </a:prstGeom>
          <a:noFill/>
          <a:ln w="9525">
            <a:noFill/>
            <a:miter lim="800000"/>
          </a:ln>
          <a:effectLst/>
        </p:spPr>
        <p:txBody>
          <a:bodyPr wrap="none">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A</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38930" name="Rectangle 18" descr="底色1"/>
          <p:cNvSpPr>
            <a:spLocks noChangeArrowheads="1"/>
          </p:cNvSpPr>
          <p:nvPr/>
        </p:nvSpPr>
        <p:spPr bwMode="auto">
          <a:xfrm>
            <a:off x="6478414" y="2390907"/>
            <a:ext cx="446087" cy="368300"/>
          </a:xfrm>
          <a:prstGeom prst="rect">
            <a:avLst/>
          </a:prstGeom>
          <a:noFill/>
          <a:ln w="9525">
            <a:noFill/>
            <a:miter lim="800000"/>
          </a:ln>
          <a:effectLst/>
        </p:spPr>
        <p:txBody>
          <a:bodyPr>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B</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38931" name="Rectangle 19" descr="底色1"/>
          <p:cNvSpPr>
            <a:spLocks noChangeArrowheads="1"/>
          </p:cNvSpPr>
          <p:nvPr/>
        </p:nvSpPr>
        <p:spPr bwMode="auto">
          <a:xfrm>
            <a:off x="8604076" y="2281369"/>
            <a:ext cx="338554" cy="369332"/>
          </a:xfrm>
          <a:prstGeom prst="rect">
            <a:avLst/>
          </a:prstGeom>
          <a:noFill/>
          <a:ln w="9525">
            <a:noFill/>
            <a:miter lim="800000"/>
          </a:ln>
          <a:effectLst/>
        </p:spPr>
        <p:txBody>
          <a:bodyPr wrap="none">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C</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45066" name="Freeform 20"/>
          <p:cNvSpPr>
            <a:spLocks noChangeArrowheads="1"/>
          </p:cNvSpPr>
          <p:nvPr/>
        </p:nvSpPr>
        <p:spPr bwMode="auto">
          <a:xfrm>
            <a:off x="6154564" y="2194057"/>
            <a:ext cx="114300" cy="114300"/>
          </a:xfrm>
          <a:custGeom>
            <a:avLst/>
            <a:gdLst>
              <a:gd name="T0" fmla="*/ 0 w 144"/>
              <a:gd name="T1" fmla="*/ 0 h 96"/>
              <a:gd name="T2" fmla="*/ 144 w 144"/>
              <a:gd name="T3" fmla="*/ 0 h 96"/>
              <a:gd name="T4" fmla="*/ 144 w 144"/>
              <a:gd name="T5" fmla="*/ 96 h 96"/>
            </a:gdLst>
            <a:ahLst/>
            <a:cxnLst>
              <a:cxn ang="0">
                <a:pos x="T0" y="T1"/>
              </a:cxn>
              <a:cxn ang="0">
                <a:pos x="T2" y="T3"/>
              </a:cxn>
              <a:cxn ang="0">
                <a:pos x="T4" y="T5"/>
              </a:cxn>
            </a:cxnLst>
            <a:rect l="0" t="0" r="r" b="b"/>
            <a:pathLst>
              <a:path w="144" h="96">
                <a:moveTo>
                  <a:pt x="0" y="0"/>
                </a:moveTo>
                <a:lnTo>
                  <a:pt x="144" y="0"/>
                </a:lnTo>
                <a:lnTo>
                  <a:pt x="144" y="96"/>
                </a:lnTo>
              </a:path>
            </a:pathLst>
          </a:custGeom>
          <a:noFill/>
          <a:ln w="3810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5067" name="Line 21"/>
          <p:cNvSpPr>
            <a:spLocks noChangeShapeType="1"/>
          </p:cNvSpPr>
          <p:nvPr/>
        </p:nvSpPr>
        <p:spPr bwMode="auto">
          <a:xfrm>
            <a:off x="6726064" y="2317882"/>
            <a:ext cx="976312" cy="1470025"/>
          </a:xfrm>
          <a:prstGeom prst="line">
            <a:avLst/>
          </a:prstGeom>
          <a:noFill/>
          <a:ln w="571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sp>
        <p:nvSpPr>
          <p:cNvPr id="38934" name="Rectangle 22" descr="底色1"/>
          <p:cNvSpPr>
            <a:spLocks noChangeArrowheads="1"/>
          </p:cNvSpPr>
          <p:nvPr/>
        </p:nvSpPr>
        <p:spPr bwMode="auto">
          <a:xfrm>
            <a:off x="5776739" y="2335344"/>
            <a:ext cx="342900" cy="368300"/>
          </a:xfrm>
          <a:prstGeom prst="rect">
            <a:avLst/>
          </a:prstGeom>
          <a:noFill/>
          <a:ln w="9525">
            <a:noFill/>
            <a:miter lim="800000"/>
          </a:ln>
          <a:effectLst/>
        </p:spPr>
        <p:txBody>
          <a:bodyPr>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D</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38935" name="Rectangle 23" descr="底色1"/>
          <p:cNvSpPr>
            <a:spLocks noChangeArrowheads="1"/>
          </p:cNvSpPr>
          <p:nvPr/>
        </p:nvSpPr>
        <p:spPr bwMode="auto">
          <a:xfrm>
            <a:off x="6865764" y="1411419"/>
            <a:ext cx="374650" cy="368300"/>
          </a:xfrm>
          <a:prstGeom prst="rect">
            <a:avLst/>
          </a:prstGeom>
          <a:noFill/>
          <a:ln w="9525">
            <a:noFill/>
            <a:miter lim="800000"/>
          </a:ln>
          <a:effectLst/>
        </p:spPr>
        <p:txBody>
          <a:bodyPr>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F</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grpSp>
        <p:nvGrpSpPr>
          <p:cNvPr id="45070" name="Group 24"/>
          <p:cNvGrpSpPr/>
          <p:nvPr/>
        </p:nvGrpSpPr>
        <p:grpSpPr bwMode="auto">
          <a:xfrm>
            <a:off x="7284864" y="2317882"/>
            <a:ext cx="1441450" cy="841375"/>
            <a:chOff x="4213" y="2256"/>
            <a:chExt cx="1211" cy="764"/>
          </a:xfrm>
        </p:grpSpPr>
        <p:sp>
          <p:nvSpPr>
            <p:cNvPr id="45071" name="Line 25"/>
            <p:cNvSpPr>
              <a:spLocks noChangeShapeType="1"/>
            </p:cNvSpPr>
            <p:nvPr/>
          </p:nvSpPr>
          <p:spPr bwMode="auto">
            <a:xfrm flipH="1">
              <a:off x="4213" y="2256"/>
              <a:ext cx="1211" cy="699"/>
            </a:xfrm>
            <a:prstGeom prst="line">
              <a:avLst/>
            </a:prstGeom>
            <a:noFill/>
            <a:ln w="38100">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5072" name="Freeform 26"/>
            <p:cNvSpPr>
              <a:spLocks noChangeArrowheads="1"/>
            </p:cNvSpPr>
            <p:nvPr/>
          </p:nvSpPr>
          <p:spPr bwMode="auto">
            <a:xfrm rot="3585956">
              <a:off x="4260" y="2900"/>
              <a:ext cx="96" cy="144"/>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79988" name="Rectangle 27" descr="底色1"/>
          <p:cNvSpPr>
            <a:spLocks noChangeArrowheads="1"/>
          </p:cNvSpPr>
          <p:nvPr/>
        </p:nvSpPr>
        <p:spPr bwMode="auto">
          <a:xfrm>
            <a:off x="445828" y="909124"/>
            <a:ext cx="52408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(3)</a:t>
            </a:r>
            <a:r>
              <a:rPr lang="zh-CN" altLang="en-US" sz="2400" b="1" dirty="0" smtClean="0">
                <a:latin typeface="+mn-lt"/>
                <a:ea typeface="楷体" panose="02010609060101010101" pitchFamily="49" charset="-122"/>
              </a:rPr>
              <a:t>钝</a:t>
            </a:r>
            <a:r>
              <a:rPr lang="zh-CN" altLang="en-US" sz="2400" b="1" dirty="0">
                <a:latin typeface="+mn-lt"/>
                <a:ea typeface="楷体" panose="02010609060101010101" pitchFamily="49" charset="-122"/>
              </a:rPr>
              <a:t>角三角形的三条高交于一点吗？</a:t>
            </a:r>
            <a:endParaRPr lang="zh-CN" altLang="en-US" sz="2400" b="1" dirty="0">
              <a:latin typeface="+mn-lt"/>
              <a:ea typeface="楷体" panose="02010609060101010101" pitchFamily="49" charset="-122"/>
            </a:endParaRPr>
          </a:p>
        </p:txBody>
      </p:sp>
      <p:sp>
        <p:nvSpPr>
          <p:cNvPr id="79989" name="Rectangle 29" descr="底色1"/>
          <p:cNvSpPr>
            <a:spLocks noChangeArrowheads="1"/>
          </p:cNvSpPr>
          <p:nvPr/>
        </p:nvSpPr>
        <p:spPr bwMode="auto">
          <a:xfrm>
            <a:off x="445828" y="2418836"/>
            <a:ext cx="46566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它</a:t>
            </a:r>
            <a:r>
              <a:rPr lang="zh-CN" altLang="en-US" sz="2400" b="1" dirty="0">
                <a:latin typeface="+mn-lt"/>
                <a:ea typeface="楷体" panose="02010609060101010101" pitchFamily="49" charset="-122"/>
              </a:rPr>
              <a:t>们所在的直线交于 一点吗？</a:t>
            </a:r>
            <a:endParaRPr lang="zh-CN" altLang="en-US" sz="2400" b="1" dirty="0">
              <a:latin typeface="+mn-lt"/>
              <a:ea typeface="楷体" panose="02010609060101010101" pitchFamily="49" charset="-122"/>
            </a:endParaRPr>
          </a:p>
        </p:txBody>
      </p:sp>
      <p:sp>
        <p:nvSpPr>
          <p:cNvPr id="38944" name="Line 32"/>
          <p:cNvSpPr>
            <a:spLocks noChangeShapeType="1"/>
          </p:cNvSpPr>
          <p:nvPr/>
        </p:nvSpPr>
        <p:spPr bwMode="auto">
          <a:xfrm>
            <a:off x="6148214" y="2354394"/>
            <a:ext cx="0" cy="1314450"/>
          </a:xfrm>
          <a:prstGeom prst="line">
            <a:avLst/>
          </a:prstGeom>
          <a:noFill/>
          <a:ln w="38100">
            <a:solidFill>
              <a:schemeClr val="accent2"/>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sp>
        <p:nvSpPr>
          <p:cNvPr id="38945" name="Line 33"/>
          <p:cNvSpPr>
            <a:spLocks noChangeShapeType="1"/>
          </p:cNvSpPr>
          <p:nvPr/>
        </p:nvSpPr>
        <p:spPr bwMode="auto">
          <a:xfrm flipH="1">
            <a:off x="6164089" y="2335344"/>
            <a:ext cx="542925" cy="1314450"/>
          </a:xfrm>
          <a:prstGeom prst="line">
            <a:avLst/>
          </a:prstGeom>
          <a:noFill/>
          <a:ln w="38100">
            <a:solidFill>
              <a:schemeClr val="accent2"/>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sp>
        <p:nvSpPr>
          <p:cNvPr id="38946" name="Line 34"/>
          <p:cNvSpPr>
            <a:spLocks noChangeShapeType="1"/>
          </p:cNvSpPr>
          <p:nvPr/>
        </p:nvSpPr>
        <p:spPr bwMode="auto">
          <a:xfrm flipH="1">
            <a:off x="6137101" y="3095757"/>
            <a:ext cx="1085850" cy="577850"/>
          </a:xfrm>
          <a:prstGeom prst="line">
            <a:avLst/>
          </a:prstGeom>
          <a:noFill/>
          <a:ln w="38100">
            <a:solidFill>
              <a:schemeClr val="accent2"/>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sp>
        <p:nvSpPr>
          <p:cNvPr id="38947" name="Text Box 35" descr="底色1"/>
          <p:cNvSpPr txBox="1">
            <a:spLocks noChangeArrowheads="1"/>
          </p:cNvSpPr>
          <p:nvPr/>
        </p:nvSpPr>
        <p:spPr bwMode="auto">
          <a:xfrm>
            <a:off x="5792601" y="3598994"/>
            <a:ext cx="800100" cy="368300"/>
          </a:xfrm>
          <a:prstGeom prst="rect">
            <a:avLst/>
          </a:prstGeom>
          <a:noFill/>
          <a:ln w="9525">
            <a:noFill/>
            <a:miter lim="800000"/>
          </a:ln>
          <a:effectLst/>
        </p:spPr>
        <p:txBody>
          <a:bodyPr>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O</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38948" name="Oval 36"/>
          <p:cNvSpPr>
            <a:spLocks noChangeAspect="1" noChangeArrowheads="1"/>
          </p:cNvSpPr>
          <p:nvPr/>
        </p:nvSpPr>
        <p:spPr bwMode="auto">
          <a:xfrm>
            <a:off x="6100589" y="3598994"/>
            <a:ext cx="80962" cy="80963"/>
          </a:xfrm>
          <a:prstGeom prst="ellipse">
            <a:avLst/>
          </a:prstGeom>
          <a:solidFill>
            <a:srgbClr val="FF0000"/>
          </a:solidFill>
          <a:ln w="9525">
            <a:solidFill>
              <a:schemeClr val="tx2"/>
            </a:solidFill>
            <a:round/>
            <a:headEnd type="none" w="sm" len="sm"/>
            <a:tailEnd type="none" w="sm" len="sm"/>
          </a:ln>
        </p:spPr>
        <p:txBody>
          <a:bodyPr wrap="none" anchor="ctr"/>
          <a:lstStyle/>
          <a:p>
            <a:endParaRPr lang="zh-CN" altLang="en-US" b="1">
              <a:latin typeface="Times New Roman" panose="02020603050405020304" pitchFamily="18" charset="0"/>
              <a:ea typeface="黑体" panose="02010609060101010101" pitchFamily="2" charset="-122"/>
            </a:endParaRPr>
          </a:p>
        </p:txBody>
      </p:sp>
      <p:sp>
        <p:nvSpPr>
          <p:cNvPr id="38949" name="Rectangle 37" descr="底色1"/>
          <p:cNvSpPr>
            <a:spLocks noChangeArrowheads="1"/>
          </p:cNvSpPr>
          <p:nvPr/>
        </p:nvSpPr>
        <p:spPr bwMode="auto">
          <a:xfrm>
            <a:off x="7037214" y="3146557"/>
            <a:ext cx="338554" cy="369332"/>
          </a:xfrm>
          <a:prstGeom prst="rect">
            <a:avLst/>
          </a:prstGeom>
          <a:noFill/>
          <a:ln w="9525">
            <a:noFill/>
            <a:miter lim="800000"/>
          </a:ln>
          <a:effectLst/>
        </p:spPr>
        <p:txBody>
          <a:bodyPr wrap="none">
            <a:spAutoFit/>
          </a:bodyPr>
          <a:lstStyle/>
          <a:p>
            <a:r>
              <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rPr>
              <a:t>E</a:t>
            </a:r>
            <a:endParaRPr lang="en-US" altLang="zh-CN" b="1" i="1" noProof="1">
              <a:effectLst>
                <a:outerShdw blurRad="38100" dist="38100" dir="2700000">
                  <a:srgbClr val="C0C0C0"/>
                </a:outerShdw>
              </a:effectLst>
              <a:latin typeface="Times New Roman" panose="02020603050405020304" pitchFamily="18" charset="0"/>
              <a:ea typeface="黑体" panose="02010609060101010101" pitchFamily="2" charset="-122"/>
            </a:endParaRPr>
          </a:p>
        </p:txBody>
      </p:sp>
      <p:sp>
        <p:nvSpPr>
          <p:cNvPr id="79996" name="Rectangle 39"/>
          <p:cNvSpPr>
            <a:spLocks noChangeArrowheads="1"/>
          </p:cNvSpPr>
          <p:nvPr/>
        </p:nvSpPr>
        <p:spPr bwMode="auto">
          <a:xfrm>
            <a:off x="647525" y="1663186"/>
            <a:ext cx="52383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solidFill>
                  <a:srgbClr val="FF0000"/>
                </a:solidFill>
                <a:latin typeface="仿宋" panose="02010609060101010101" pitchFamily="49" charset="-122"/>
                <a:ea typeface="仿宋" panose="02010609060101010101" pitchFamily="49" charset="-122"/>
              </a:rPr>
              <a:t>钝角三角形的三条</a:t>
            </a:r>
            <a:r>
              <a:rPr lang="zh-CN" altLang="en-US" sz="2400" b="1" dirty="0" smtClean="0">
                <a:solidFill>
                  <a:srgbClr val="FF0000"/>
                </a:solidFill>
                <a:latin typeface="仿宋" panose="02010609060101010101" pitchFamily="49" charset="-122"/>
                <a:ea typeface="仿宋" panose="02010609060101010101" pitchFamily="49" charset="-122"/>
              </a:rPr>
              <a:t>高不</a:t>
            </a:r>
            <a:r>
              <a:rPr lang="zh-CN" altLang="en-US" sz="2400" b="1" dirty="0">
                <a:solidFill>
                  <a:srgbClr val="FF0000"/>
                </a:solidFill>
                <a:latin typeface="仿宋" panose="02010609060101010101" pitchFamily="49" charset="-122"/>
                <a:ea typeface="仿宋" panose="02010609060101010101" pitchFamily="49" charset="-122"/>
              </a:rPr>
              <a:t>相交于一点；</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38953" name="Rectangle 41"/>
          <p:cNvSpPr>
            <a:spLocks noChangeArrowheads="1"/>
          </p:cNvSpPr>
          <p:nvPr/>
        </p:nvSpPr>
        <p:spPr bwMode="auto">
          <a:xfrm>
            <a:off x="723715" y="3086495"/>
            <a:ext cx="50530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FF0000"/>
                </a:solidFill>
                <a:latin typeface="仿宋" panose="02010609060101010101" pitchFamily="49" charset="-122"/>
                <a:ea typeface="仿宋" panose="02010609060101010101" pitchFamily="49" charset="-122"/>
              </a:rPr>
              <a:t>钝角三角形的三条高</a:t>
            </a:r>
            <a:r>
              <a:rPr lang="zh-CN" altLang="en-US" sz="2400" b="1" dirty="0" smtClean="0">
                <a:solidFill>
                  <a:srgbClr val="FF0000"/>
                </a:solidFill>
                <a:latin typeface="仿宋" panose="02010609060101010101" pitchFamily="49" charset="-122"/>
                <a:ea typeface="仿宋" panose="02010609060101010101" pitchFamily="49" charset="-122"/>
              </a:rPr>
              <a:t>所在的直线</a:t>
            </a:r>
            <a:r>
              <a:rPr lang="zh-CN" altLang="en-US" sz="2400" b="1" dirty="0">
                <a:solidFill>
                  <a:srgbClr val="FF0000"/>
                </a:solidFill>
                <a:latin typeface="仿宋" panose="02010609060101010101" pitchFamily="49" charset="-122"/>
                <a:ea typeface="仿宋" panose="02010609060101010101" pitchFamily="49" charset="-122"/>
              </a:rPr>
              <a:t>交于一点</a:t>
            </a:r>
            <a:r>
              <a:rPr lang="en-US" altLang="zh-CN" sz="2400" b="1" dirty="0">
                <a:solidFill>
                  <a:srgbClr val="FF0000"/>
                </a:solidFill>
                <a:latin typeface="仿宋" panose="02010609060101010101" pitchFamily="49" charset="-122"/>
                <a:ea typeface="仿宋" panose="02010609060101010101" pitchFamily="49" charset="-122"/>
              </a:rPr>
              <a:t>.</a:t>
            </a:r>
            <a:endParaRPr lang="en-US" altLang="zh-CN" sz="2400" b="1" dirty="0">
              <a:solidFill>
                <a:srgbClr val="FF0000"/>
              </a:solidFill>
              <a:latin typeface="仿宋" panose="02010609060101010101" pitchFamily="49" charset="-122"/>
              <a:ea typeface="仿宋" panose="02010609060101010101" pitchFamily="49" charset="-122"/>
            </a:endParaRPr>
          </a:p>
        </p:txBody>
      </p:sp>
      <p:grpSp>
        <p:nvGrpSpPr>
          <p:cNvPr id="32" name="组合 2"/>
          <p:cNvGrpSpPr/>
          <p:nvPr/>
        </p:nvGrpSpPr>
        <p:grpSpPr bwMode="auto">
          <a:xfrm>
            <a:off x="-3175" y="-57150"/>
            <a:ext cx="2006600" cy="478473"/>
            <a:chOff x="123" y="40"/>
            <a:chExt cx="3160" cy="753"/>
          </a:xfrm>
        </p:grpSpPr>
        <p:cxnSp>
          <p:nvCxnSpPr>
            <p:cNvPr id="3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996"/>
                                        </p:tgtEl>
                                        <p:attrNameLst>
                                          <p:attrName>style.visibility</p:attrName>
                                        </p:attrNameLst>
                                      </p:cBhvr>
                                      <p:to>
                                        <p:strVal val="visible"/>
                                      </p:to>
                                    </p:set>
                                    <p:animEffect transition="in" filter="blinds(horizontal)">
                                      <p:cBhvr>
                                        <p:cTn id="7" dur="500"/>
                                        <p:tgtEl>
                                          <p:spTgt spid="799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8944"/>
                                        </p:tgtEl>
                                        <p:attrNameLst>
                                          <p:attrName>style.visibility</p:attrName>
                                        </p:attrNameLst>
                                      </p:cBhvr>
                                      <p:to>
                                        <p:strVal val="visible"/>
                                      </p:to>
                                    </p:set>
                                    <p:animEffect transition="in" filter="wipe(up)">
                                      <p:cBhvr>
                                        <p:cTn id="12" dur="500"/>
                                        <p:tgtEl>
                                          <p:spTgt spid="389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8945"/>
                                        </p:tgtEl>
                                        <p:attrNameLst>
                                          <p:attrName>style.visibility</p:attrName>
                                        </p:attrNameLst>
                                      </p:cBhvr>
                                      <p:to>
                                        <p:strVal val="visible"/>
                                      </p:to>
                                    </p:set>
                                    <p:animEffect transition="in" filter="wipe(up)">
                                      <p:cBhvr>
                                        <p:cTn id="17" dur="500"/>
                                        <p:tgtEl>
                                          <p:spTgt spid="389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8946"/>
                                        </p:tgtEl>
                                        <p:attrNameLst>
                                          <p:attrName>style.visibility</p:attrName>
                                        </p:attrNameLst>
                                      </p:cBhvr>
                                      <p:to>
                                        <p:strVal val="visible"/>
                                      </p:to>
                                    </p:set>
                                    <p:animEffect transition="in" filter="wipe(up)">
                                      <p:cBhvr>
                                        <p:cTn id="22" dur="500"/>
                                        <p:tgtEl>
                                          <p:spTgt spid="38946"/>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38948"/>
                                        </p:tgtEl>
                                        <p:attrNameLst>
                                          <p:attrName>style.visibility</p:attrName>
                                        </p:attrNameLst>
                                      </p:cBhvr>
                                      <p:to>
                                        <p:strVal val="visible"/>
                                      </p:to>
                                    </p:set>
                                    <p:anim calcmode="lin" valueType="num">
                                      <p:cBhvr>
                                        <p:cTn id="27" dur="500" fill="hold"/>
                                        <p:tgtEl>
                                          <p:spTgt spid="38948"/>
                                        </p:tgtEl>
                                        <p:attrNameLst>
                                          <p:attrName>ppt_w</p:attrName>
                                        </p:attrNameLst>
                                      </p:cBhvr>
                                      <p:tavLst>
                                        <p:tav tm="0">
                                          <p:val>
                                            <p:fltVal val="0"/>
                                          </p:val>
                                        </p:tav>
                                        <p:tav tm="100000">
                                          <p:val>
                                            <p:strVal val="#ppt_w"/>
                                          </p:val>
                                        </p:tav>
                                      </p:tavLst>
                                    </p:anim>
                                    <p:anim calcmode="lin" valueType="num">
                                      <p:cBhvr>
                                        <p:cTn id="28" dur="500" fill="hold"/>
                                        <p:tgtEl>
                                          <p:spTgt spid="38948"/>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499"/>
                                          </p:stCondLst>
                                        </p:cTn>
                                        <p:tgtEl>
                                          <p:spTgt spid="38947"/>
                                        </p:tgtEl>
                                        <p:attrNameLst>
                                          <p:attrName>style.visibility</p:attrName>
                                        </p:attrNameLst>
                                      </p:cBhvr>
                                      <p:to>
                                        <p:strVal val="visible"/>
                                      </p:to>
                                    </p:set>
                                    <p:anim calcmode="lin" valueType="num">
                                      <p:cBhvr>
                                        <p:cTn id="33" dur="1" fill="hold"/>
                                        <p:tgtEl>
                                          <p:spTgt spid="38947"/>
                                        </p:tgtEl>
                                      </p:cBhvr>
                                    </p:anim>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38953"/>
                                        </p:tgtEl>
                                        <p:attrNameLst>
                                          <p:attrName>style.visibility</p:attrName>
                                        </p:attrNameLst>
                                      </p:cBhvr>
                                      <p:to>
                                        <p:strVal val="visible"/>
                                      </p:to>
                                    </p:set>
                                    <p:animEffect transition="in" filter="blinds(horizontal)">
                                      <p:cBhvr>
                                        <p:cTn id="38" dur="500"/>
                                        <p:tgtEl>
                                          <p:spTgt spid="389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47" grpId="0" bldLvl="0" animBg="1"/>
      <p:bldP spid="38948" grpId="0" bldLvl="0" animBg="1"/>
      <p:bldP spid="79996" grpId="0"/>
      <p:bldP spid="3895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99" name="Text Box 39" descr="底色1"/>
          <p:cNvSpPr txBox="1">
            <a:spLocks noChangeArrowheads="1"/>
          </p:cNvSpPr>
          <p:nvPr/>
        </p:nvSpPr>
        <p:spPr bwMode="auto">
          <a:xfrm>
            <a:off x="4171950" y="1713669"/>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sz="2100" b="1">
                <a:solidFill>
                  <a:srgbClr val="FF0000"/>
                </a:solidFill>
                <a:latin typeface="+mn-lt"/>
                <a:ea typeface="仿宋" panose="02010609060101010101" pitchFamily="49" charset="-122"/>
              </a:rPr>
              <a:t>3</a:t>
            </a:r>
            <a:endParaRPr lang="en-US" altLang="zh-CN" sz="2100" b="1">
              <a:solidFill>
                <a:srgbClr val="FF0000"/>
              </a:solidFill>
              <a:latin typeface="+mn-lt"/>
              <a:ea typeface="仿宋" panose="02010609060101010101" pitchFamily="49" charset="-122"/>
            </a:endParaRPr>
          </a:p>
        </p:txBody>
      </p:sp>
      <p:sp>
        <p:nvSpPr>
          <p:cNvPr id="15400" name="Text Box 40" descr="底色1"/>
          <p:cNvSpPr txBox="1">
            <a:spLocks noChangeArrowheads="1"/>
          </p:cNvSpPr>
          <p:nvPr/>
        </p:nvSpPr>
        <p:spPr bwMode="auto">
          <a:xfrm>
            <a:off x="5429250" y="1713669"/>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sz="2100" b="1">
                <a:solidFill>
                  <a:srgbClr val="FF0000"/>
                </a:solidFill>
                <a:latin typeface="+mn-lt"/>
                <a:ea typeface="仿宋" panose="02010609060101010101" pitchFamily="49" charset="-122"/>
              </a:rPr>
              <a:t>1</a:t>
            </a:r>
            <a:endParaRPr lang="en-US" altLang="zh-CN" sz="2100" b="1">
              <a:solidFill>
                <a:srgbClr val="FF0000"/>
              </a:solidFill>
              <a:latin typeface="+mn-lt"/>
              <a:ea typeface="仿宋" panose="02010609060101010101" pitchFamily="49" charset="-122"/>
            </a:endParaRPr>
          </a:p>
        </p:txBody>
      </p:sp>
      <p:sp>
        <p:nvSpPr>
          <p:cNvPr id="15401" name="Text Box 41" descr="底色1"/>
          <p:cNvSpPr txBox="1">
            <a:spLocks noChangeArrowheads="1"/>
          </p:cNvSpPr>
          <p:nvPr/>
        </p:nvSpPr>
        <p:spPr bwMode="auto">
          <a:xfrm>
            <a:off x="6800850" y="1713669"/>
            <a:ext cx="971550" cy="414338"/>
          </a:xfrm>
          <a:prstGeom prst="rect">
            <a:avLst/>
          </a:prstGeom>
          <a:noFill/>
          <a:ln w="9525">
            <a:noFill/>
            <a:miter lim="800000"/>
          </a:ln>
          <a:effectLst/>
        </p:spPr>
        <p:txBody>
          <a:bodyPr>
            <a:spAutoFit/>
          </a:bodyPr>
          <a:lstStyle/>
          <a:p>
            <a:pPr algn="ctr" eaLnBrk="0" hangingPunct="0">
              <a:spcBef>
                <a:spcPct val="50000"/>
              </a:spcBef>
            </a:pPr>
            <a:r>
              <a:rPr lang="en-US" altLang="zh-CN" sz="2100" b="1" noProof="1">
                <a:solidFill>
                  <a:srgbClr val="FF0000"/>
                </a:solidFill>
                <a:effectLst>
                  <a:outerShdw blurRad="38100" dist="38100" dir="2700000">
                    <a:srgbClr val="C0C0C0"/>
                  </a:outerShdw>
                </a:effectLst>
                <a:latin typeface="+mn-lt"/>
                <a:ea typeface="仿宋" panose="02010609060101010101" pitchFamily="49" charset="-122"/>
              </a:rPr>
              <a:t>1</a:t>
            </a:r>
            <a:endParaRPr lang="en-US" altLang="zh-CN" sz="2100" b="1" noProof="1">
              <a:solidFill>
                <a:srgbClr val="FF0000"/>
              </a:solidFill>
              <a:effectLst>
                <a:outerShdw blurRad="38100" dist="38100" dir="2700000">
                  <a:srgbClr val="C0C0C0"/>
                </a:outerShdw>
              </a:effectLst>
              <a:latin typeface="+mn-lt"/>
              <a:ea typeface="仿宋" panose="02010609060101010101" pitchFamily="49" charset="-122"/>
            </a:endParaRPr>
          </a:p>
        </p:txBody>
      </p:sp>
      <p:sp>
        <p:nvSpPr>
          <p:cNvPr id="15402" name="Text Box 42" descr="底色1"/>
          <p:cNvSpPr txBox="1">
            <a:spLocks noChangeArrowheads="1"/>
          </p:cNvSpPr>
          <p:nvPr/>
        </p:nvSpPr>
        <p:spPr bwMode="auto">
          <a:xfrm>
            <a:off x="4171950" y="2064958"/>
            <a:ext cx="971550" cy="414338"/>
          </a:xfrm>
          <a:prstGeom prst="rect">
            <a:avLst/>
          </a:prstGeom>
          <a:noFill/>
          <a:ln w="9525">
            <a:noFill/>
            <a:miter lim="800000"/>
          </a:ln>
          <a:effectLst/>
        </p:spPr>
        <p:txBody>
          <a:bodyPr>
            <a:spAutoFit/>
          </a:bodyPr>
          <a:lstStyle/>
          <a:p>
            <a:pPr algn="ctr" eaLnBrk="0" hangingPunct="0">
              <a:buFontTx/>
              <a:buNone/>
              <a:defRPr/>
            </a:pPr>
            <a:r>
              <a:rPr lang="zh-CN" altLang="en-US" sz="2100" b="1" dirty="0">
                <a:solidFill>
                  <a:srgbClr val="FF0000"/>
                </a:solidFill>
                <a:effectLst>
                  <a:outerShdw blurRad="38100" dist="38100" dir="2700000" algn="tl">
                    <a:srgbClr val="FFFFFF"/>
                  </a:outerShdw>
                </a:effectLst>
                <a:latin typeface="+mn-lt"/>
                <a:ea typeface="仿宋" panose="02010609060101010101" pitchFamily="49" charset="-122"/>
              </a:rPr>
              <a:t>相交</a:t>
            </a:r>
            <a:endParaRPr lang="en-US" sz="2100" b="1" dirty="0">
              <a:solidFill>
                <a:srgbClr val="FF0000"/>
              </a:solidFill>
              <a:effectLst>
                <a:outerShdw blurRad="38100" dist="38100" dir="2700000" algn="tl">
                  <a:srgbClr val="FFFFFF"/>
                </a:outerShdw>
              </a:effectLst>
              <a:latin typeface="+mn-lt"/>
              <a:ea typeface="仿宋" panose="02010609060101010101" pitchFamily="49" charset="-122"/>
            </a:endParaRPr>
          </a:p>
        </p:txBody>
      </p:sp>
      <p:sp>
        <p:nvSpPr>
          <p:cNvPr id="15403" name="Text Box 43" descr="底色1"/>
          <p:cNvSpPr txBox="1">
            <a:spLocks noChangeArrowheads="1"/>
          </p:cNvSpPr>
          <p:nvPr/>
        </p:nvSpPr>
        <p:spPr bwMode="auto">
          <a:xfrm>
            <a:off x="5486400" y="2064958"/>
            <a:ext cx="971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4" name="Text Box 44" descr="底色1"/>
          <p:cNvSpPr txBox="1">
            <a:spLocks noChangeArrowheads="1"/>
          </p:cNvSpPr>
          <p:nvPr/>
        </p:nvSpPr>
        <p:spPr bwMode="auto">
          <a:xfrm>
            <a:off x="6669088" y="2064958"/>
            <a:ext cx="110331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不相交</a:t>
            </a:r>
            <a:endParaRPr lang="en-US" altLang="zh-CN" sz="2100" b="1">
              <a:solidFill>
                <a:srgbClr val="FF0000"/>
              </a:solidFill>
              <a:latin typeface="+mn-lt"/>
              <a:ea typeface="仿宋" panose="02010609060101010101" pitchFamily="49" charset="-122"/>
            </a:endParaRPr>
          </a:p>
        </p:txBody>
      </p:sp>
      <p:sp>
        <p:nvSpPr>
          <p:cNvPr id="15405" name="Text Box 45" descr="底色1"/>
          <p:cNvSpPr txBox="1">
            <a:spLocks noChangeArrowheads="1"/>
          </p:cNvSpPr>
          <p:nvPr/>
        </p:nvSpPr>
        <p:spPr bwMode="auto">
          <a:xfrm>
            <a:off x="4171950" y="2418971"/>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6" name="Text Box 46" descr="底色1"/>
          <p:cNvSpPr txBox="1">
            <a:spLocks noChangeArrowheads="1"/>
          </p:cNvSpPr>
          <p:nvPr/>
        </p:nvSpPr>
        <p:spPr bwMode="auto">
          <a:xfrm>
            <a:off x="5486400" y="2418971"/>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a:solidFill>
                  <a:srgbClr val="FF0000"/>
                </a:solidFill>
                <a:latin typeface="+mn-lt"/>
                <a:ea typeface="仿宋" panose="02010609060101010101" pitchFamily="49" charset="-122"/>
              </a:rPr>
              <a:t>相交</a:t>
            </a:r>
            <a:endParaRPr lang="en-US" altLang="zh-CN" sz="2100" b="1">
              <a:solidFill>
                <a:srgbClr val="FF0000"/>
              </a:solidFill>
              <a:latin typeface="+mn-lt"/>
              <a:ea typeface="仿宋" panose="02010609060101010101" pitchFamily="49" charset="-122"/>
            </a:endParaRPr>
          </a:p>
        </p:txBody>
      </p:sp>
      <p:sp>
        <p:nvSpPr>
          <p:cNvPr id="15407" name="Text Box 47" descr="底色1"/>
          <p:cNvSpPr txBox="1">
            <a:spLocks noChangeArrowheads="1"/>
          </p:cNvSpPr>
          <p:nvPr/>
        </p:nvSpPr>
        <p:spPr bwMode="auto">
          <a:xfrm>
            <a:off x="6696075" y="2428496"/>
            <a:ext cx="9715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dirty="0">
                <a:solidFill>
                  <a:srgbClr val="FF0000"/>
                </a:solidFill>
                <a:latin typeface="+mn-lt"/>
                <a:ea typeface="仿宋" panose="02010609060101010101" pitchFamily="49" charset="-122"/>
              </a:rPr>
              <a:t>相交</a:t>
            </a:r>
            <a:endParaRPr lang="en-US" altLang="zh-CN" sz="2100" b="1" dirty="0">
              <a:solidFill>
                <a:srgbClr val="FF0000"/>
              </a:solidFill>
              <a:latin typeface="+mn-lt"/>
              <a:ea typeface="仿宋" panose="02010609060101010101" pitchFamily="49" charset="-122"/>
            </a:endParaRPr>
          </a:p>
        </p:txBody>
      </p:sp>
      <p:sp>
        <p:nvSpPr>
          <p:cNvPr id="15408" name="Rectangle 48" descr="插入图片1"/>
          <p:cNvSpPr>
            <a:spLocks noChangeArrowheads="1"/>
          </p:cNvSpPr>
          <p:nvPr/>
        </p:nvSpPr>
        <p:spPr bwMode="auto">
          <a:xfrm>
            <a:off x="1827606" y="3979142"/>
            <a:ext cx="5772150" cy="461665"/>
          </a:xfrm>
          <a:prstGeom prst="rect">
            <a:avLst/>
          </a:prstGeom>
          <a:solidFill>
            <a:schemeClr val="accent6"/>
          </a:solidFill>
          <a:ln w="9525">
            <a:noFill/>
            <a:miter lim="800000"/>
          </a:ln>
          <a:effectLst>
            <a:prstShdw prst="shdw17" dist="17961" dir="2700000">
              <a:srgbClr val="FFFFFF">
                <a:gamma/>
                <a:shade val="60000"/>
                <a:invGamma/>
              </a:srgbClr>
            </a:prstShdw>
          </a:effectLst>
        </p:spPr>
        <p:txBody>
          <a:bodyPr wrap="square">
            <a:spAutoFit/>
          </a:bodyPr>
          <a:lstStyle/>
          <a:p>
            <a:pPr algn="ctr" eaLnBrk="0" hangingPunct="0">
              <a:buFontTx/>
              <a:buNone/>
              <a:defRPr/>
            </a:pPr>
            <a:r>
              <a:rPr lang="zh-CN" altLang="en-US" sz="2400" b="1" dirty="0">
                <a:latin typeface="+mn-lt"/>
                <a:ea typeface="华文中宋" panose="02010600040101010101" pitchFamily="2" charset="-122"/>
              </a:rPr>
              <a:t>三角形的三条高</a:t>
            </a:r>
            <a:r>
              <a:rPr lang="zh-CN" altLang="en-US" sz="2400" b="1" dirty="0">
                <a:solidFill>
                  <a:srgbClr val="FF0000"/>
                </a:solidFill>
                <a:latin typeface="+mn-lt"/>
                <a:ea typeface="华文中宋" panose="02010600040101010101" pitchFamily="2" charset="-122"/>
              </a:rPr>
              <a:t>所在直线</a:t>
            </a:r>
            <a:r>
              <a:rPr lang="zh-CN" altLang="en-US" sz="2400" b="1" dirty="0">
                <a:latin typeface="+mn-lt"/>
                <a:ea typeface="华文中宋" panose="02010600040101010101" pitchFamily="2" charset="-122"/>
              </a:rPr>
              <a:t>交于一</a:t>
            </a:r>
            <a:r>
              <a:rPr lang="zh-CN" altLang="en-US" sz="2400" b="1" dirty="0" smtClean="0">
                <a:latin typeface="+mn-lt"/>
                <a:ea typeface="华文中宋" panose="02010600040101010101" pitchFamily="2" charset="-122"/>
              </a:rPr>
              <a:t>点</a:t>
            </a:r>
            <a:r>
              <a:rPr lang="en-US" altLang="zh-CN" sz="2400" b="1" dirty="0" smtClean="0">
                <a:latin typeface="+mn-lt"/>
                <a:ea typeface="华文中宋" panose="02010600040101010101" pitchFamily="2" charset="-122"/>
              </a:rPr>
              <a:t>.</a:t>
            </a:r>
            <a:endParaRPr lang="zh-CN" altLang="en-US" sz="2100" b="1" dirty="0">
              <a:latin typeface="+mn-lt"/>
            </a:endParaRPr>
          </a:p>
        </p:txBody>
      </p:sp>
      <p:grpSp>
        <p:nvGrpSpPr>
          <p:cNvPr id="4" name="组合 3"/>
          <p:cNvGrpSpPr/>
          <p:nvPr/>
        </p:nvGrpSpPr>
        <p:grpSpPr>
          <a:xfrm>
            <a:off x="1000365" y="585017"/>
            <a:ext cx="7029690" cy="2925733"/>
            <a:chOff x="1000365" y="1078177"/>
            <a:chExt cx="7029690" cy="2925733"/>
          </a:xfrm>
        </p:grpSpPr>
        <p:sp>
          <p:nvSpPr>
            <p:cNvPr id="46082" name="Rectangle 3" descr="底色1"/>
            <p:cNvSpPr>
              <a:spLocks noChangeArrowheads="1"/>
            </p:cNvSpPr>
            <p:nvPr/>
          </p:nvSpPr>
          <p:spPr bwMode="auto">
            <a:xfrm>
              <a:off x="1171840" y="3408543"/>
              <a:ext cx="68580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zh-CN" sz="2100" b="1">
                <a:solidFill>
                  <a:srgbClr val="0000FF"/>
                </a:solidFill>
                <a:latin typeface="+mn-lt"/>
                <a:ea typeface="隶书" panose="02010509060101010101" pitchFamily="49" charset="-122"/>
              </a:endParaRPr>
            </a:p>
          </p:txBody>
        </p:sp>
        <p:sp>
          <p:nvSpPr>
            <p:cNvPr id="46129" name="Rectangle 50" descr="底色1"/>
            <p:cNvSpPr>
              <a:spLocks noChangeArrowheads="1"/>
            </p:cNvSpPr>
            <p:nvPr/>
          </p:nvSpPr>
          <p:spPr bwMode="auto">
            <a:xfrm>
              <a:off x="1551878" y="3301387"/>
              <a:ext cx="2044149" cy="6463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p>
              <a:pPr algn="ctr" eaLnBrk="0" hangingPunct="0"/>
              <a:r>
                <a:rPr lang="zh-CN" altLang="en-US" b="1" dirty="0">
                  <a:latin typeface="黑体" panose="02010609060101010101" pitchFamily="2" charset="-122"/>
                  <a:ea typeface="黑体" panose="02010609060101010101" pitchFamily="2" charset="-122"/>
                </a:rPr>
                <a:t>三条高所在直线的</a:t>
              </a:r>
              <a:endParaRPr lang="zh-CN" altLang="en-US" b="1" dirty="0">
                <a:latin typeface="黑体" panose="02010609060101010101" pitchFamily="2" charset="-122"/>
                <a:ea typeface="黑体" panose="02010609060101010101" pitchFamily="2" charset="-122"/>
              </a:endParaRPr>
            </a:p>
            <a:p>
              <a:pPr algn="ctr" eaLnBrk="0" hangingPunct="0"/>
              <a:r>
                <a:rPr lang="zh-CN" altLang="en-US" b="1" dirty="0">
                  <a:latin typeface="黑体" panose="02010609060101010101" pitchFamily="2" charset="-122"/>
                  <a:ea typeface="黑体" panose="02010609060101010101" pitchFamily="2" charset="-122"/>
                </a:rPr>
                <a:t>交点的位置</a:t>
              </a:r>
              <a:endParaRPr lang="en-US" altLang="zh-CN" b="1" dirty="0">
                <a:latin typeface="黑体" panose="02010609060101010101" pitchFamily="2" charset="-122"/>
                <a:ea typeface="黑体" panose="02010609060101010101" pitchFamily="2" charset="-122"/>
              </a:endParaRPr>
            </a:p>
          </p:txBody>
        </p:sp>
        <p:grpSp>
          <p:nvGrpSpPr>
            <p:cNvPr id="2" name="组合 1"/>
            <p:cNvGrpSpPr/>
            <p:nvPr/>
          </p:nvGrpSpPr>
          <p:grpSpPr>
            <a:xfrm>
              <a:off x="1000365" y="1078177"/>
              <a:ext cx="7029690" cy="2925733"/>
              <a:chOff x="1000365" y="1078177"/>
              <a:chExt cx="7029690" cy="2925733"/>
            </a:xfrm>
          </p:grpSpPr>
          <p:grpSp>
            <p:nvGrpSpPr>
              <p:cNvPr id="3" name="Group 9"/>
              <p:cNvGrpSpPr/>
              <p:nvPr/>
            </p:nvGrpSpPr>
            <p:grpSpPr bwMode="auto">
              <a:xfrm>
                <a:off x="1000365" y="1078177"/>
                <a:ext cx="7029690" cy="2468172"/>
                <a:chOff x="-95" y="1541"/>
                <a:chExt cx="5855" cy="2073"/>
              </a:xfrm>
            </p:grpSpPr>
            <p:pic>
              <p:nvPicPr>
                <p:cNvPr id="46089" name="Picture 10" descr="GL_02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 y="1541"/>
                  <a:ext cx="384"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090" name="Group 11"/>
                <p:cNvGrpSpPr>
                  <a:grpSpLocks noChangeAspect="1"/>
                </p:cNvGrpSpPr>
                <p:nvPr/>
              </p:nvGrpSpPr>
              <p:grpSpPr bwMode="auto">
                <a:xfrm>
                  <a:off x="-95" y="1586"/>
                  <a:ext cx="5855" cy="2028"/>
                  <a:chOff x="-145" y="1522"/>
                  <a:chExt cx="5954" cy="2100"/>
                </a:xfrm>
              </p:grpSpPr>
              <p:sp>
                <p:nvSpPr>
                  <p:cNvPr id="46091" name="Rectangle 12" descr="底色1"/>
                  <p:cNvSpPr>
                    <a:spLocks noChangeAspect="1" noChangeArrowheads="1"/>
                  </p:cNvSpPr>
                  <p:nvPr/>
                </p:nvSpPr>
                <p:spPr bwMode="auto">
                  <a:xfrm>
                    <a:off x="-145" y="1522"/>
                    <a:ext cx="3648"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100" b="1" dirty="0">
                        <a:solidFill>
                          <a:srgbClr val="0000FF"/>
                        </a:solidFill>
                        <a:latin typeface="+mn-lt"/>
                        <a:ea typeface="黑体" panose="02010609060101010101" pitchFamily="2" charset="-122"/>
                      </a:rPr>
                      <a:t>三角形的三条高的特性：</a:t>
                    </a:r>
                    <a:endParaRPr lang="zh-CN" altLang="en-US" sz="2100" b="1" dirty="0">
                      <a:solidFill>
                        <a:srgbClr val="0000FF"/>
                      </a:solidFill>
                      <a:latin typeface="+mn-lt"/>
                      <a:ea typeface="黑体" panose="02010609060101010101" pitchFamily="2" charset="-122"/>
                    </a:endParaRPr>
                  </a:p>
                </p:txBody>
              </p:sp>
              <p:sp>
                <p:nvSpPr>
                  <p:cNvPr id="46092" name="Rectangle 13" descr="底色1"/>
                  <p:cNvSpPr>
                    <a:spLocks noChangeAspect="1" noChangeArrowheads="1"/>
                  </p:cNvSpPr>
                  <p:nvPr/>
                </p:nvSpPr>
                <p:spPr bwMode="auto">
                  <a:xfrm>
                    <a:off x="4656"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3" name="Rectangle 14" descr="底色1"/>
                  <p:cNvSpPr>
                    <a:spLocks noChangeAspect="1" noChangeArrowheads="1"/>
                  </p:cNvSpPr>
                  <p:nvPr/>
                </p:nvSpPr>
                <p:spPr bwMode="auto">
                  <a:xfrm>
                    <a:off x="3552"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4" name="Rectangle 15" descr="底色1"/>
                  <p:cNvSpPr>
                    <a:spLocks noChangeAspect="1" noChangeArrowheads="1"/>
                  </p:cNvSpPr>
                  <p:nvPr/>
                </p:nvSpPr>
                <p:spPr bwMode="auto">
                  <a:xfrm>
                    <a:off x="2448" y="31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5" name="Rectangle 16" descr="底色1"/>
                  <p:cNvSpPr>
                    <a:spLocks noChangeAspect="1" noChangeArrowheads="1"/>
                  </p:cNvSpPr>
                  <p:nvPr/>
                </p:nvSpPr>
                <p:spPr bwMode="auto">
                  <a:xfrm>
                    <a:off x="0" y="3103"/>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2" charset="-122"/>
                        <a:ea typeface="黑体" panose="02010609060101010101" pitchFamily="2" charset="-122"/>
                      </a:rPr>
                      <a:t>高所在的直线是否相交</a:t>
                    </a:r>
                    <a:endParaRPr lang="en-US" altLang="zh-CN" b="1" dirty="0">
                      <a:latin typeface="黑体" panose="02010609060101010101" pitchFamily="2" charset="-122"/>
                      <a:ea typeface="黑体" panose="02010609060101010101" pitchFamily="2" charset="-122"/>
                    </a:endParaRPr>
                  </a:p>
                </p:txBody>
              </p:sp>
              <p:sp>
                <p:nvSpPr>
                  <p:cNvPr id="46096" name="Rectangle 17" descr="底色1"/>
                  <p:cNvSpPr>
                    <a:spLocks noChangeAspect="1" noChangeArrowheads="1"/>
                  </p:cNvSpPr>
                  <p:nvPr/>
                </p:nvSpPr>
                <p:spPr bwMode="auto">
                  <a:xfrm>
                    <a:off x="4656"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7" name="Rectangle 18" descr="底色1"/>
                  <p:cNvSpPr>
                    <a:spLocks noChangeAspect="1" noChangeArrowheads="1"/>
                  </p:cNvSpPr>
                  <p:nvPr/>
                </p:nvSpPr>
                <p:spPr bwMode="auto">
                  <a:xfrm>
                    <a:off x="3552"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8" name="Rectangle 19" descr="底色1"/>
                  <p:cNvSpPr>
                    <a:spLocks noChangeAspect="1" noChangeArrowheads="1"/>
                  </p:cNvSpPr>
                  <p:nvPr/>
                </p:nvSpPr>
                <p:spPr bwMode="auto">
                  <a:xfrm>
                    <a:off x="2448" y="28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099" name="Rectangle 20" descr="底色1"/>
                  <p:cNvSpPr>
                    <a:spLocks noChangeAspect="1" noChangeArrowheads="1"/>
                  </p:cNvSpPr>
                  <p:nvPr/>
                </p:nvSpPr>
                <p:spPr bwMode="auto">
                  <a:xfrm>
                    <a:off x="0" y="2808"/>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2" charset="-122"/>
                        <a:ea typeface="黑体" panose="02010609060101010101" pitchFamily="2" charset="-122"/>
                      </a:rPr>
                      <a:t>高之间是否相交</a:t>
                    </a:r>
                    <a:endParaRPr lang="en-US" altLang="zh-CN" b="1" dirty="0">
                      <a:latin typeface="黑体" panose="02010609060101010101" pitchFamily="2" charset="-122"/>
                      <a:ea typeface="黑体" panose="02010609060101010101" pitchFamily="2" charset="-122"/>
                    </a:endParaRPr>
                  </a:p>
                </p:txBody>
              </p:sp>
              <p:sp>
                <p:nvSpPr>
                  <p:cNvPr id="46100" name="Rectangle 21" descr="底色1"/>
                  <p:cNvSpPr>
                    <a:spLocks noChangeAspect="1" noChangeArrowheads="1"/>
                  </p:cNvSpPr>
                  <p:nvPr/>
                </p:nvSpPr>
                <p:spPr bwMode="auto">
                  <a:xfrm>
                    <a:off x="4656"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1" name="Rectangle 22" descr="底色1"/>
                  <p:cNvSpPr>
                    <a:spLocks noChangeAspect="1" noChangeArrowheads="1"/>
                  </p:cNvSpPr>
                  <p:nvPr/>
                </p:nvSpPr>
                <p:spPr bwMode="auto">
                  <a:xfrm>
                    <a:off x="3552"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2" name="Rectangle 23" descr="底色1"/>
                  <p:cNvSpPr>
                    <a:spLocks noChangeAspect="1" noChangeArrowheads="1"/>
                  </p:cNvSpPr>
                  <p:nvPr/>
                </p:nvSpPr>
                <p:spPr bwMode="auto">
                  <a:xfrm>
                    <a:off x="2448" y="2508"/>
                    <a:ext cx="1104"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3" name="Rectangle 24" descr="底色1"/>
                  <p:cNvSpPr>
                    <a:spLocks noChangeAspect="1" noChangeArrowheads="1"/>
                  </p:cNvSpPr>
                  <p:nvPr/>
                </p:nvSpPr>
                <p:spPr bwMode="auto">
                  <a:xfrm>
                    <a:off x="0" y="2508"/>
                    <a:ext cx="2448" cy="3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50000"/>
                      </a:spcBef>
                      <a:buClr>
                        <a:schemeClr val="tx2"/>
                      </a:buClr>
                      <a:buSzPct val="60000"/>
                    </a:pPr>
                    <a:r>
                      <a:rPr lang="zh-CN" altLang="en-US" b="1" dirty="0">
                        <a:latin typeface="黑体" panose="02010609060101010101" pitchFamily="2" charset="-122"/>
                        <a:ea typeface="黑体" panose="02010609060101010101" pitchFamily="2" charset="-122"/>
                      </a:rPr>
                      <a:t>高在三角形内部的数量</a:t>
                    </a:r>
                    <a:endParaRPr lang="en-US" altLang="zh-CN" b="1" dirty="0">
                      <a:latin typeface="黑体" panose="02010609060101010101" pitchFamily="2" charset="-122"/>
                      <a:ea typeface="黑体" panose="02010609060101010101" pitchFamily="2" charset="-122"/>
                    </a:endParaRPr>
                  </a:p>
                </p:txBody>
              </p:sp>
              <p:sp>
                <p:nvSpPr>
                  <p:cNvPr id="46104" name="Rectangle 25" descr="底色1"/>
                  <p:cNvSpPr>
                    <a:spLocks noChangeAspect="1" noChangeArrowheads="1"/>
                  </p:cNvSpPr>
                  <p:nvPr/>
                </p:nvSpPr>
                <p:spPr bwMode="auto">
                  <a:xfrm>
                    <a:off x="4656" y="2208"/>
                    <a:ext cx="1153"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2" charset="-122"/>
                        <a:ea typeface="黑体" panose="02010609060101010101" pitchFamily="2" charset="-122"/>
                      </a:rPr>
                      <a:t>钝角三角形</a:t>
                    </a:r>
                    <a:endParaRPr lang="zh-CN" altLang="en-US" b="1" dirty="0">
                      <a:latin typeface="黑体" panose="02010609060101010101" pitchFamily="2" charset="-122"/>
                      <a:ea typeface="黑体" panose="02010609060101010101" pitchFamily="2" charset="-122"/>
                    </a:endParaRPr>
                  </a:p>
                </p:txBody>
              </p:sp>
              <p:sp>
                <p:nvSpPr>
                  <p:cNvPr id="46105" name="Rectangle 26" descr="底色1"/>
                  <p:cNvSpPr>
                    <a:spLocks noChangeAspect="1" noChangeArrowheads="1"/>
                  </p:cNvSpPr>
                  <p:nvPr/>
                </p:nvSpPr>
                <p:spPr bwMode="auto">
                  <a:xfrm>
                    <a:off x="3552" y="2208"/>
                    <a:ext cx="113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2" charset="-122"/>
                        <a:ea typeface="黑体" panose="02010609060101010101" pitchFamily="2" charset="-122"/>
                      </a:rPr>
                      <a:t>直角三角形</a:t>
                    </a:r>
                    <a:endParaRPr lang="zh-CN" altLang="en-US" b="1" dirty="0">
                      <a:latin typeface="黑体" panose="02010609060101010101" pitchFamily="2" charset="-122"/>
                      <a:ea typeface="黑体" panose="02010609060101010101" pitchFamily="2" charset="-122"/>
                    </a:endParaRPr>
                  </a:p>
                </p:txBody>
              </p:sp>
              <p:sp>
                <p:nvSpPr>
                  <p:cNvPr id="46106" name="Rectangle 27" descr="底色1"/>
                  <p:cNvSpPr>
                    <a:spLocks noChangeAspect="1" noChangeArrowheads="1"/>
                  </p:cNvSpPr>
                  <p:nvPr/>
                </p:nvSpPr>
                <p:spPr bwMode="auto">
                  <a:xfrm>
                    <a:off x="2448" y="2208"/>
                    <a:ext cx="1135"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pPr>
                    <a:r>
                      <a:rPr lang="zh-CN" altLang="en-US" b="1" dirty="0">
                        <a:latin typeface="黑体" panose="02010609060101010101" pitchFamily="2" charset="-122"/>
                        <a:ea typeface="黑体" panose="02010609060101010101" pitchFamily="2" charset="-122"/>
                      </a:rPr>
                      <a:t>锐角三角形</a:t>
                    </a:r>
                    <a:endParaRPr lang="zh-CN" altLang="en-US" b="1" dirty="0">
                      <a:latin typeface="黑体" panose="02010609060101010101" pitchFamily="2" charset="-122"/>
                      <a:ea typeface="黑体" panose="02010609060101010101" pitchFamily="2" charset="-122"/>
                    </a:endParaRPr>
                  </a:p>
                </p:txBody>
              </p:sp>
              <p:sp>
                <p:nvSpPr>
                  <p:cNvPr id="46107" name="Rectangle 28" descr="底色1"/>
                  <p:cNvSpPr>
                    <a:spLocks noChangeAspect="1" noChangeArrowheads="1"/>
                  </p:cNvSpPr>
                  <p:nvPr/>
                </p:nvSpPr>
                <p:spPr bwMode="auto">
                  <a:xfrm>
                    <a:off x="0" y="2208"/>
                    <a:ext cx="2448" cy="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0" hangingPunct="0">
                      <a:spcBef>
                        <a:spcPct val="20000"/>
                      </a:spcBef>
                      <a:buClr>
                        <a:schemeClr val="tx2"/>
                      </a:buClr>
                      <a:buSzPct val="60000"/>
                      <a:buFont typeface="Wingdings 2" panose="05020102010507070707" pitchFamily="18" charset="2"/>
                      <a:buChar char=""/>
                    </a:pPr>
                    <a:endParaRPr lang="zh-CN" altLang="zh-CN" sz="2100">
                      <a:solidFill>
                        <a:srgbClr val="000066"/>
                      </a:solidFill>
                      <a:latin typeface="+mn-lt"/>
                    </a:endParaRPr>
                  </a:p>
                </p:txBody>
              </p:sp>
              <p:sp>
                <p:nvSpPr>
                  <p:cNvPr id="46108" name="Line 29"/>
                  <p:cNvSpPr>
                    <a:spLocks noChangeAspect="1" noChangeShapeType="1"/>
                  </p:cNvSpPr>
                  <p:nvPr/>
                </p:nvSpPr>
                <p:spPr bwMode="auto">
                  <a:xfrm>
                    <a:off x="0" y="2190"/>
                    <a:ext cx="5760" cy="0"/>
                  </a:xfrm>
                  <a:prstGeom prst="line">
                    <a:avLst/>
                  </a:prstGeom>
                  <a:noFill/>
                  <a:ln w="28575" cap="sq">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09" name="Line 30"/>
                  <p:cNvSpPr>
                    <a:spLocks noChangeAspect="1" noChangeShapeType="1"/>
                  </p:cNvSpPr>
                  <p:nvPr/>
                </p:nvSpPr>
                <p:spPr bwMode="auto">
                  <a:xfrm>
                    <a:off x="0" y="2508"/>
                    <a:ext cx="5760"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0" name="Line 31"/>
                  <p:cNvSpPr>
                    <a:spLocks noChangeAspect="1" noChangeShapeType="1"/>
                  </p:cNvSpPr>
                  <p:nvPr/>
                </p:nvSpPr>
                <p:spPr bwMode="auto">
                  <a:xfrm>
                    <a:off x="0" y="2808"/>
                    <a:ext cx="5760"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1" name="Line 32"/>
                  <p:cNvSpPr>
                    <a:spLocks noChangeAspect="1" noChangeShapeType="1"/>
                  </p:cNvSpPr>
                  <p:nvPr/>
                </p:nvSpPr>
                <p:spPr bwMode="auto">
                  <a:xfrm>
                    <a:off x="0" y="3108"/>
                    <a:ext cx="5760" cy="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2" name="Line 33"/>
                  <p:cNvSpPr>
                    <a:spLocks noChangeAspect="1" noChangeShapeType="1"/>
                  </p:cNvSpPr>
                  <p:nvPr/>
                </p:nvSpPr>
                <p:spPr bwMode="auto">
                  <a:xfrm>
                    <a:off x="0" y="3408"/>
                    <a:ext cx="5760" cy="0"/>
                  </a:xfrm>
                  <a:prstGeom prst="line">
                    <a:avLst/>
                  </a:prstGeom>
                  <a:noFill/>
                  <a:ln w="12700" cap="sq">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3" name="Line 34"/>
                  <p:cNvSpPr>
                    <a:spLocks noChangeAspect="1" noChangeShapeType="1"/>
                  </p:cNvSpPr>
                  <p:nvPr/>
                </p:nvSpPr>
                <p:spPr bwMode="auto">
                  <a:xfrm>
                    <a:off x="0" y="2172"/>
                    <a:ext cx="0" cy="1253"/>
                  </a:xfrm>
                  <a:prstGeom prst="line">
                    <a:avLst/>
                  </a:prstGeom>
                  <a:noFill/>
                  <a:ln w="28575" cap="sq">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4" name="Line 35"/>
                  <p:cNvSpPr>
                    <a:spLocks noChangeAspect="1" noChangeShapeType="1"/>
                  </p:cNvSpPr>
                  <p:nvPr/>
                </p:nvSpPr>
                <p:spPr bwMode="auto">
                  <a:xfrm>
                    <a:off x="2448" y="2181"/>
                    <a:ext cx="0" cy="1441"/>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5" name="Line 36"/>
                  <p:cNvSpPr>
                    <a:spLocks noChangeAspect="1" noChangeShapeType="1"/>
                  </p:cNvSpPr>
                  <p:nvPr/>
                </p:nvSpPr>
                <p:spPr bwMode="auto">
                  <a:xfrm>
                    <a:off x="3552" y="2172"/>
                    <a:ext cx="0" cy="1284"/>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6" name="Line 37"/>
                  <p:cNvSpPr>
                    <a:spLocks noChangeAspect="1" noChangeShapeType="1"/>
                  </p:cNvSpPr>
                  <p:nvPr/>
                </p:nvSpPr>
                <p:spPr bwMode="auto">
                  <a:xfrm>
                    <a:off x="4656" y="2208"/>
                    <a:ext cx="0" cy="12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6117" name="Line 38"/>
                  <p:cNvSpPr>
                    <a:spLocks noChangeAspect="1" noChangeShapeType="1"/>
                  </p:cNvSpPr>
                  <p:nvPr/>
                </p:nvSpPr>
                <p:spPr bwMode="auto">
                  <a:xfrm>
                    <a:off x="5760" y="2208"/>
                    <a:ext cx="0" cy="1200"/>
                  </a:xfrm>
                  <a:prstGeom prst="line">
                    <a:avLst/>
                  </a:prstGeom>
                  <a:noFill/>
                  <a:ln w="28575" cap="sq">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sp>
            <p:nvSpPr>
              <p:cNvPr id="46130" name="Freeform 51" descr="底色1"/>
              <p:cNvSpPr>
                <a:spLocks noChangeArrowheads="1"/>
              </p:cNvSpPr>
              <p:nvPr/>
            </p:nvSpPr>
            <p:spPr bwMode="auto">
              <a:xfrm>
                <a:off x="1171840" y="3292938"/>
                <a:ext cx="6800585" cy="710972"/>
              </a:xfrm>
              <a:custGeom>
                <a:avLst/>
                <a:gdLst>
                  <a:gd name="T0" fmla="*/ 0 w 5664"/>
                  <a:gd name="T1" fmla="*/ 0 h 624"/>
                  <a:gd name="T2" fmla="*/ 0 w 5664"/>
                  <a:gd name="T3" fmla="*/ 624 h 624"/>
                  <a:gd name="T4" fmla="*/ 5664 w 5664"/>
                  <a:gd name="T5" fmla="*/ 624 h 624"/>
                  <a:gd name="T6" fmla="*/ 5664 w 5664"/>
                  <a:gd name="T7" fmla="*/ 0 h 624"/>
                </a:gdLst>
                <a:ahLst/>
                <a:cxnLst>
                  <a:cxn ang="0">
                    <a:pos x="T0" y="T1"/>
                  </a:cxn>
                  <a:cxn ang="0">
                    <a:pos x="T2" y="T3"/>
                  </a:cxn>
                  <a:cxn ang="0">
                    <a:pos x="T4" y="T5"/>
                  </a:cxn>
                  <a:cxn ang="0">
                    <a:pos x="T6" y="T7"/>
                  </a:cxn>
                </a:cxnLst>
                <a:rect l="0" t="0" r="r" b="b"/>
                <a:pathLst>
                  <a:path w="5664" h="624">
                    <a:moveTo>
                      <a:pt x="0" y="0"/>
                    </a:moveTo>
                    <a:lnTo>
                      <a:pt x="0" y="624"/>
                    </a:lnTo>
                    <a:lnTo>
                      <a:pt x="5664" y="624"/>
                    </a:lnTo>
                    <a:lnTo>
                      <a:pt x="5664" y="0"/>
                    </a:lnTo>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sp>
          <p:nvSpPr>
            <p:cNvPr id="46131" name="Line 52"/>
            <p:cNvSpPr>
              <a:spLocks noChangeShapeType="1"/>
            </p:cNvSpPr>
            <p:nvPr/>
          </p:nvSpPr>
          <p:spPr bwMode="auto">
            <a:xfrm>
              <a:off x="4060821" y="3317537"/>
              <a:ext cx="0" cy="6840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dirty="0">
                <a:solidFill>
                  <a:schemeClr val="accent2">
                    <a:lumMod val="50000"/>
                  </a:schemeClr>
                </a:solidFill>
                <a:latin typeface="+mn-lt"/>
              </a:endParaRPr>
            </a:p>
          </p:txBody>
        </p:sp>
        <p:sp>
          <p:nvSpPr>
            <p:cNvPr id="46132" name="Line 53"/>
            <p:cNvSpPr>
              <a:spLocks noChangeShapeType="1"/>
            </p:cNvSpPr>
            <p:nvPr/>
          </p:nvSpPr>
          <p:spPr bwMode="auto">
            <a:xfrm>
              <a:off x="5361849" y="3317537"/>
              <a:ext cx="0" cy="6840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dirty="0">
                <a:solidFill>
                  <a:schemeClr val="accent2">
                    <a:lumMod val="50000"/>
                  </a:schemeClr>
                </a:solidFill>
                <a:latin typeface="+mn-lt"/>
              </a:endParaRPr>
            </a:p>
          </p:txBody>
        </p:sp>
        <p:sp>
          <p:nvSpPr>
            <p:cNvPr id="46133" name="Line 54"/>
            <p:cNvSpPr>
              <a:spLocks noChangeShapeType="1"/>
            </p:cNvSpPr>
            <p:nvPr/>
          </p:nvSpPr>
          <p:spPr bwMode="auto">
            <a:xfrm>
              <a:off x="6666473" y="3296989"/>
              <a:ext cx="0" cy="684000"/>
            </a:xfrm>
            <a:prstGeom prst="line">
              <a:avLst/>
            </a:prstGeom>
            <a:noFill/>
            <a:ln w="1270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schemeClr val="accent2">
                    <a:lumMod val="50000"/>
                  </a:schemeClr>
                </a:solidFill>
                <a:latin typeface="+mn-lt"/>
              </a:endParaRPr>
            </a:p>
          </p:txBody>
        </p:sp>
      </p:grpSp>
      <p:sp>
        <p:nvSpPr>
          <p:cNvPr id="15415" name="Rectangle 55" descr="底色1"/>
          <p:cNvSpPr>
            <a:spLocks noChangeArrowheads="1"/>
          </p:cNvSpPr>
          <p:nvPr/>
        </p:nvSpPr>
        <p:spPr bwMode="auto">
          <a:xfrm>
            <a:off x="4201918" y="2803189"/>
            <a:ext cx="9925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三角</a:t>
            </a:r>
            <a:r>
              <a:rPr lang="zh-CN" altLang="en-US" sz="2100" b="1" dirty="0" smtClean="0">
                <a:solidFill>
                  <a:srgbClr val="FF0000"/>
                </a:solidFill>
                <a:latin typeface="+mn-lt"/>
                <a:ea typeface="仿宋" panose="02010609060101010101" pitchFamily="49" charset="-122"/>
              </a:rPr>
              <a:t>形</a:t>
            </a:r>
            <a:endParaRPr lang="en-US" altLang="zh-CN" sz="2100" b="1" dirty="0" smtClean="0">
              <a:solidFill>
                <a:srgbClr val="FF0000"/>
              </a:solidFill>
              <a:latin typeface="+mn-lt"/>
              <a:ea typeface="仿宋" panose="02010609060101010101" pitchFamily="49" charset="-122"/>
            </a:endParaRPr>
          </a:p>
          <a:p>
            <a:pPr algn="ctr" eaLnBrk="0" hangingPunct="0"/>
            <a:r>
              <a:rPr lang="zh-CN" altLang="en-US" sz="2100" b="1" dirty="0" smtClean="0">
                <a:solidFill>
                  <a:srgbClr val="FF0000"/>
                </a:solidFill>
                <a:latin typeface="+mn-lt"/>
                <a:ea typeface="仿宋" panose="02010609060101010101" pitchFamily="49" charset="-122"/>
              </a:rPr>
              <a:t>内</a:t>
            </a:r>
            <a:r>
              <a:rPr lang="zh-CN" altLang="en-US" sz="2100" b="1" dirty="0">
                <a:solidFill>
                  <a:srgbClr val="FF0000"/>
                </a:solidFill>
                <a:latin typeface="+mn-lt"/>
                <a:ea typeface="仿宋" panose="02010609060101010101" pitchFamily="49" charset="-122"/>
              </a:rPr>
              <a:t>部</a:t>
            </a:r>
            <a:endParaRPr lang="en-US" altLang="zh-CN" sz="2100" b="1" dirty="0">
              <a:solidFill>
                <a:srgbClr val="FF0000"/>
              </a:solidFill>
              <a:latin typeface="+mn-lt"/>
              <a:ea typeface="仿宋" panose="02010609060101010101" pitchFamily="49" charset="-122"/>
            </a:endParaRPr>
          </a:p>
        </p:txBody>
      </p:sp>
      <p:sp>
        <p:nvSpPr>
          <p:cNvPr id="15416" name="Rectangle 56" descr="底色1"/>
          <p:cNvSpPr>
            <a:spLocks noChangeArrowheads="1"/>
          </p:cNvSpPr>
          <p:nvPr/>
        </p:nvSpPr>
        <p:spPr bwMode="auto">
          <a:xfrm>
            <a:off x="5384855" y="2979358"/>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直角顶点</a:t>
            </a:r>
            <a:endParaRPr lang="en-US" altLang="zh-CN" sz="2100" b="1" dirty="0">
              <a:solidFill>
                <a:srgbClr val="FF0000"/>
              </a:solidFill>
              <a:latin typeface="+mn-lt"/>
              <a:ea typeface="仿宋" panose="02010609060101010101" pitchFamily="49" charset="-122"/>
            </a:endParaRPr>
          </a:p>
        </p:txBody>
      </p:sp>
      <p:sp>
        <p:nvSpPr>
          <p:cNvPr id="15417" name="Rectangle 57" descr="底色1"/>
          <p:cNvSpPr>
            <a:spLocks noChangeArrowheads="1"/>
          </p:cNvSpPr>
          <p:nvPr/>
        </p:nvSpPr>
        <p:spPr bwMode="auto">
          <a:xfrm>
            <a:off x="6830599" y="2806488"/>
            <a:ext cx="9925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100" b="1" dirty="0">
                <a:solidFill>
                  <a:srgbClr val="FF0000"/>
                </a:solidFill>
                <a:latin typeface="+mn-lt"/>
                <a:ea typeface="仿宋" panose="02010609060101010101" pitchFamily="49" charset="-122"/>
              </a:rPr>
              <a:t>三角</a:t>
            </a:r>
            <a:r>
              <a:rPr lang="zh-CN" altLang="en-US" sz="2100" b="1" dirty="0" smtClean="0">
                <a:solidFill>
                  <a:srgbClr val="FF0000"/>
                </a:solidFill>
                <a:latin typeface="+mn-lt"/>
                <a:ea typeface="仿宋" panose="02010609060101010101" pitchFamily="49" charset="-122"/>
              </a:rPr>
              <a:t>形</a:t>
            </a:r>
            <a:endParaRPr lang="en-US" altLang="zh-CN" sz="2100" b="1" dirty="0" smtClean="0">
              <a:solidFill>
                <a:srgbClr val="FF0000"/>
              </a:solidFill>
              <a:latin typeface="+mn-lt"/>
              <a:ea typeface="仿宋" panose="02010609060101010101" pitchFamily="49" charset="-122"/>
            </a:endParaRPr>
          </a:p>
          <a:p>
            <a:pPr algn="ctr" eaLnBrk="0" hangingPunct="0"/>
            <a:r>
              <a:rPr lang="zh-CN" altLang="en-US" sz="2100" b="1" dirty="0" smtClean="0">
                <a:solidFill>
                  <a:srgbClr val="FF0000"/>
                </a:solidFill>
                <a:latin typeface="+mn-lt"/>
                <a:ea typeface="仿宋" panose="02010609060101010101" pitchFamily="49" charset="-122"/>
              </a:rPr>
              <a:t>外</a:t>
            </a:r>
            <a:r>
              <a:rPr lang="zh-CN" altLang="en-US" sz="2100" b="1" dirty="0">
                <a:solidFill>
                  <a:srgbClr val="FF0000"/>
                </a:solidFill>
                <a:latin typeface="+mn-lt"/>
                <a:ea typeface="仿宋" panose="02010609060101010101" pitchFamily="49" charset="-122"/>
              </a:rPr>
              <a:t>部</a:t>
            </a:r>
            <a:endParaRPr lang="en-US" altLang="zh-CN" sz="2100" b="1" dirty="0">
              <a:solidFill>
                <a:srgbClr val="FF0000"/>
              </a:solidFill>
              <a:latin typeface="+mn-lt"/>
              <a:ea typeface="仿宋" panose="02010609060101010101" pitchFamily="49" charset="-122"/>
            </a:endParaRPr>
          </a:p>
        </p:txBody>
      </p:sp>
      <p:grpSp>
        <p:nvGrpSpPr>
          <p:cNvPr id="66" name="组合 2"/>
          <p:cNvGrpSpPr/>
          <p:nvPr/>
        </p:nvGrpSpPr>
        <p:grpSpPr bwMode="auto">
          <a:xfrm>
            <a:off x="-3175" y="-57150"/>
            <a:ext cx="2006600" cy="478473"/>
            <a:chOff x="123" y="40"/>
            <a:chExt cx="3160" cy="753"/>
          </a:xfrm>
        </p:grpSpPr>
        <p:cxnSp>
          <p:nvCxnSpPr>
            <p:cNvPr id="6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8"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6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399"/>
                                        </p:tgtEl>
                                        <p:attrNameLst>
                                          <p:attrName>style.visibility</p:attrName>
                                        </p:attrNameLst>
                                      </p:cBhvr>
                                      <p:to>
                                        <p:strVal val="visible"/>
                                      </p:to>
                                    </p:set>
                                    <p:anim calcmode="lin" valueType="num">
                                      <p:cBhvr>
                                        <p:cTn id="12" dur="500" fill="hold"/>
                                        <p:tgtEl>
                                          <p:spTgt spid="15399"/>
                                        </p:tgtEl>
                                        <p:attrNameLst>
                                          <p:attrName>ppt_x</p:attrName>
                                        </p:attrNameLst>
                                      </p:cBhvr>
                                      <p:tavLst>
                                        <p:tav tm="0">
                                          <p:val>
                                            <p:strVal val="0-#ppt_w/2"/>
                                          </p:val>
                                        </p:tav>
                                        <p:tav tm="100000">
                                          <p:val>
                                            <p:strVal val="#ppt_x"/>
                                          </p:val>
                                        </p:tav>
                                      </p:tavLst>
                                    </p:anim>
                                    <p:anim calcmode="lin" valueType="num">
                                      <p:cBhvr>
                                        <p:cTn id="13" dur="500" fill="hold"/>
                                        <p:tgtEl>
                                          <p:spTgt spid="1539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5400"/>
                                        </p:tgtEl>
                                        <p:attrNameLst>
                                          <p:attrName>style.visibility</p:attrName>
                                        </p:attrNameLst>
                                      </p:cBhvr>
                                      <p:to>
                                        <p:strVal val="visible"/>
                                      </p:to>
                                    </p:set>
                                    <p:anim calcmode="lin" valueType="num">
                                      <p:cBhvr>
                                        <p:cTn id="18" dur="500" fill="hold"/>
                                        <p:tgtEl>
                                          <p:spTgt spid="15400"/>
                                        </p:tgtEl>
                                        <p:attrNameLst>
                                          <p:attrName>ppt_x</p:attrName>
                                        </p:attrNameLst>
                                      </p:cBhvr>
                                      <p:tavLst>
                                        <p:tav tm="0">
                                          <p:val>
                                            <p:strVal val="0-#ppt_w/2"/>
                                          </p:val>
                                        </p:tav>
                                        <p:tav tm="100000">
                                          <p:val>
                                            <p:strVal val="#ppt_x"/>
                                          </p:val>
                                        </p:tav>
                                      </p:tavLst>
                                    </p:anim>
                                    <p:anim calcmode="lin" valueType="num">
                                      <p:cBhvr>
                                        <p:cTn id="19" dur="500" fill="hold"/>
                                        <p:tgtEl>
                                          <p:spTgt spid="1540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5401"/>
                                        </p:tgtEl>
                                        <p:attrNameLst>
                                          <p:attrName>style.visibility</p:attrName>
                                        </p:attrNameLst>
                                      </p:cBhvr>
                                      <p:to>
                                        <p:strVal val="visible"/>
                                      </p:to>
                                    </p:set>
                                    <p:anim calcmode="lin" valueType="num">
                                      <p:cBhvr>
                                        <p:cTn id="24" dur="500" fill="hold"/>
                                        <p:tgtEl>
                                          <p:spTgt spid="15401"/>
                                        </p:tgtEl>
                                        <p:attrNameLst>
                                          <p:attrName>ppt_x</p:attrName>
                                        </p:attrNameLst>
                                      </p:cBhvr>
                                      <p:tavLst>
                                        <p:tav tm="0">
                                          <p:val>
                                            <p:strVal val="0-#ppt_w/2"/>
                                          </p:val>
                                        </p:tav>
                                        <p:tav tm="100000">
                                          <p:val>
                                            <p:strVal val="#ppt_x"/>
                                          </p:val>
                                        </p:tav>
                                      </p:tavLst>
                                    </p:anim>
                                    <p:anim calcmode="lin" valueType="num">
                                      <p:cBhvr>
                                        <p:cTn id="25" dur="500" fill="hold"/>
                                        <p:tgtEl>
                                          <p:spTgt spid="15401"/>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5402"/>
                                        </p:tgtEl>
                                        <p:attrNameLst>
                                          <p:attrName>style.visibility</p:attrName>
                                        </p:attrNameLst>
                                      </p:cBhvr>
                                      <p:to>
                                        <p:strVal val="visible"/>
                                      </p:to>
                                    </p:set>
                                    <p:anim calcmode="lin" valueType="num">
                                      <p:cBhvr>
                                        <p:cTn id="30" dur="500" fill="hold"/>
                                        <p:tgtEl>
                                          <p:spTgt spid="15402"/>
                                        </p:tgtEl>
                                        <p:attrNameLst>
                                          <p:attrName>ppt_x</p:attrName>
                                        </p:attrNameLst>
                                      </p:cBhvr>
                                      <p:tavLst>
                                        <p:tav tm="0">
                                          <p:val>
                                            <p:strVal val="0-#ppt_w/2"/>
                                          </p:val>
                                        </p:tav>
                                        <p:tav tm="100000">
                                          <p:val>
                                            <p:strVal val="#ppt_x"/>
                                          </p:val>
                                        </p:tav>
                                      </p:tavLst>
                                    </p:anim>
                                    <p:anim calcmode="lin" valueType="num">
                                      <p:cBhvr>
                                        <p:cTn id="31" dur="500" fill="hold"/>
                                        <p:tgtEl>
                                          <p:spTgt spid="15402"/>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5403"/>
                                        </p:tgtEl>
                                        <p:attrNameLst>
                                          <p:attrName>style.visibility</p:attrName>
                                        </p:attrNameLst>
                                      </p:cBhvr>
                                      <p:to>
                                        <p:strVal val="visible"/>
                                      </p:to>
                                    </p:set>
                                    <p:anim calcmode="lin" valueType="num">
                                      <p:cBhvr>
                                        <p:cTn id="36" dur="500" fill="hold"/>
                                        <p:tgtEl>
                                          <p:spTgt spid="15403"/>
                                        </p:tgtEl>
                                        <p:attrNameLst>
                                          <p:attrName>ppt_x</p:attrName>
                                        </p:attrNameLst>
                                      </p:cBhvr>
                                      <p:tavLst>
                                        <p:tav tm="0">
                                          <p:val>
                                            <p:strVal val="0-#ppt_w/2"/>
                                          </p:val>
                                        </p:tav>
                                        <p:tav tm="100000">
                                          <p:val>
                                            <p:strVal val="#ppt_x"/>
                                          </p:val>
                                        </p:tav>
                                      </p:tavLst>
                                    </p:anim>
                                    <p:anim calcmode="lin" valueType="num">
                                      <p:cBhvr>
                                        <p:cTn id="37" dur="500" fill="hold"/>
                                        <p:tgtEl>
                                          <p:spTgt spid="15403"/>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5404"/>
                                        </p:tgtEl>
                                        <p:attrNameLst>
                                          <p:attrName>style.visibility</p:attrName>
                                        </p:attrNameLst>
                                      </p:cBhvr>
                                      <p:to>
                                        <p:strVal val="visible"/>
                                      </p:to>
                                    </p:set>
                                    <p:anim calcmode="lin" valueType="num">
                                      <p:cBhvr>
                                        <p:cTn id="42" dur="500" fill="hold"/>
                                        <p:tgtEl>
                                          <p:spTgt spid="15404"/>
                                        </p:tgtEl>
                                        <p:attrNameLst>
                                          <p:attrName>ppt_x</p:attrName>
                                        </p:attrNameLst>
                                      </p:cBhvr>
                                      <p:tavLst>
                                        <p:tav tm="0">
                                          <p:val>
                                            <p:strVal val="0-#ppt_w/2"/>
                                          </p:val>
                                        </p:tav>
                                        <p:tav tm="100000">
                                          <p:val>
                                            <p:strVal val="#ppt_x"/>
                                          </p:val>
                                        </p:tav>
                                      </p:tavLst>
                                    </p:anim>
                                    <p:anim calcmode="lin" valueType="num">
                                      <p:cBhvr>
                                        <p:cTn id="43" dur="500" fill="hold"/>
                                        <p:tgtEl>
                                          <p:spTgt spid="1540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5405"/>
                                        </p:tgtEl>
                                        <p:attrNameLst>
                                          <p:attrName>style.visibility</p:attrName>
                                        </p:attrNameLst>
                                      </p:cBhvr>
                                      <p:to>
                                        <p:strVal val="visible"/>
                                      </p:to>
                                    </p:set>
                                    <p:anim calcmode="lin" valueType="num">
                                      <p:cBhvr>
                                        <p:cTn id="48" dur="500" fill="hold"/>
                                        <p:tgtEl>
                                          <p:spTgt spid="15405"/>
                                        </p:tgtEl>
                                        <p:attrNameLst>
                                          <p:attrName>ppt_x</p:attrName>
                                        </p:attrNameLst>
                                      </p:cBhvr>
                                      <p:tavLst>
                                        <p:tav tm="0">
                                          <p:val>
                                            <p:strVal val="0-#ppt_w/2"/>
                                          </p:val>
                                        </p:tav>
                                        <p:tav tm="100000">
                                          <p:val>
                                            <p:strVal val="#ppt_x"/>
                                          </p:val>
                                        </p:tav>
                                      </p:tavLst>
                                    </p:anim>
                                    <p:anim calcmode="lin" valueType="num">
                                      <p:cBhvr>
                                        <p:cTn id="49" dur="500" fill="hold"/>
                                        <p:tgtEl>
                                          <p:spTgt spid="15405"/>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5406"/>
                                        </p:tgtEl>
                                        <p:attrNameLst>
                                          <p:attrName>style.visibility</p:attrName>
                                        </p:attrNameLst>
                                      </p:cBhvr>
                                      <p:to>
                                        <p:strVal val="visible"/>
                                      </p:to>
                                    </p:set>
                                    <p:anim calcmode="lin" valueType="num">
                                      <p:cBhvr>
                                        <p:cTn id="54" dur="500" fill="hold"/>
                                        <p:tgtEl>
                                          <p:spTgt spid="15406"/>
                                        </p:tgtEl>
                                        <p:attrNameLst>
                                          <p:attrName>ppt_x</p:attrName>
                                        </p:attrNameLst>
                                      </p:cBhvr>
                                      <p:tavLst>
                                        <p:tav tm="0">
                                          <p:val>
                                            <p:strVal val="0-#ppt_w/2"/>
                                          </p:val>
                                        </p:tav>
                                        <p:tav tm="100000">
                                          <p:val>
                                            <p:strVal val="#ppt_x"/>
                                          </p:val>
                                        </p:tav>
                                      </p:tavLst>
                                    </p:anim>
                                    <p:anim calcmode="lin" valueType="num">
                                      <p:cBhvr>
                                        <p:cTn id="55" dur="500" fill="hold"/>
                                        <p:tgtEl>
                                          <p:spTgt spid="15406"/>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5407"/>
                                        </p:tgtEl>
                                        <p:attrNameLst>
                                          <p:attrName>style.visibility</p:attrName>
                                        </p:attrNameLst>
                                      </p:cBhvr>
                                      <p:to>
                                        <p:strVal val="visible"/>
                                      </p:to>
                                    </p:set>
                                    <p:anim calcmode="lin" valueType="num">
                                      <p:cBhvr>
                                        <p:cTn id="60" dur="500" fill="hold"/>
                                        <p:tgtEl>
                                          <p:spTgt spid="15407"/>
                                        </p:tgtEl>
                                        <p:attrNameLst>
                                          <p:attrName>ppt_x</p:attrName>
                                        </p:attrNameLst>
                                      </p:cBhvr>
                                      <p:tavLst>
                                        <p:tav tm="0">
                                          <p:val>
                                            <p:strVal val="0-#ppt_w/2"/>
                                          </p:val>
                                        </p:tav>
                                        <p:tav tm="100000">
                                          <p:val>
                                            <p:strVal val="#ppt_x"/>
                                          </p:val>
                                        </p:tav>
                                      </p:tavLst>
                                    </p:anim>
                                    <p:anim calcmode="lin" valueType="num">
                                      <p:cBhvr>
                                        <p:cTn id="61" dur="500" fill="hold"/>
                                        <p:tgtEl>
                                          <p:spTgt spid="15407"/>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2" presetClass="entr" presetSubtype="1" fill="hold" grpId="0" nodeType="clickEffect">
                                  <p:stCondLst>
                                    <p:cond delay="0"/>
                                  </p:stCondLst>
                                  <p:childTnLst>
                                    <p:set>
                                      <p:cBhvr>
                                        <p:cTn id="65" dur="1" fill="hold">
                                          <p:stCondLst>
                                            <p:cond delay="0"/>
                                          </p:stCondLst>
                                        </p:cTn>
                                        <p:tgtEl>
                                          <p:spTgt spid="15415"/>
                                        </p:tgtEl>
                                        <p:attrNameLst>
                                          <p:attrName>style.visibility</p:attrName>
                                        </p:attrNameLst>
                                      </p:cBhvr>
                                      <p:to>
                                        <p:strVal val="visible"/>
                                      </p:to>
                                    </p:set>
                                    <p:animEffect transition="in" filter="slide(fromTop)">
                                      <p:cBhvr>
                                        <p:cTn id="66" dur="500"/>
                                        <p:tgtEl>
                                          <p:spTgt spid="15415"/>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1" fill="hold" grpId="0" nodeType="clickEffect">
                                  <p:stCondLst>
                                    <p:cond delay="0"/>
                                  </p:stCondLst>
                                  <p:childTnLst>
                                    <p:set>
                                      <p:cBhvr>
                                        <p:cTn id="70" dur="1" fill="hold">
                                          <p:stCondLst>
                                            <p:cond delay="0"/>
                                          </p:stCondLst>
                                        </p:cTn>
                                        <p:tgtEl>
                                          <p:spTgt spid="15416"/>
                                        </p:tgtEl>
                                        <p:attrNameLst>
                                          <p:attrName>style.visibility</p:attrName>
                                        </p:attrNameLst>
                                      </p:cBhvr>
                                      <p:to>
                                        <p:strVal val="visible"/>
                                      </p:to>
                                    </p:set>
                                    <p:animEffect transition="in" filter="slide(fromTop)">
                                      <p:cBhvr>
                                        <p:cTn id="71" dur="500"/>
                                        <p:tgtEl>
                                          <p:spTgt spid="15416"/>
                                        </p:tgtEl>
                                      </p:cBhvr>
                                    </p:animEffect>
                                  </p:childTnLst>
                                </p:cTn>
                              </p:par>
                            </p:childTnLst>
                          </p:cTn>
                        </p:par>
                      </p:childTnLst>
                    </p:cTn>
                  </p:par>
                  <p:par>
                    <p:cTn id="72" fill="hold">
                      <p:stCondLst>
                        <p:cond delay="indefinite"/>
                      </p:stCondLst>
                      <p:childTnLst>
                        <p:par>
                          <p:cTn id="73" fill="hold">
                            <p:stCondLst>
                              <p:cond delay="0"/>
                            </p:stCondLst>
                            <p:childTnLst>
                              <p:par>
                                <p:cTn id="74" presetID="12" presetClass="entr" presetSubtype="1" fill="hold" grpId="0" nodeType="clickEffect">
                                  <p:stCondLst>
                                    <p:cond delay="0"/>
                                  </p:stCondLst>
                                  <p:childTnLst>
                                    <p:set>
                                      <p:cBhvr>
                                        <p:cTn id="75" dur="1" fill="hold">
                                          <p:stCondLst>
                                            <p:cond delay="0"/>
                                          </p:stCondLst>
                                        </p:cTn>
                                        <p:tgtEl>
                                          <p:spTgt spid="15417"/>
                                        </p:tgtEl>
                                        <p:attrNameLst>
                                          <p:attrName>style.visibility</p:attrName>
                                        </p:attrNameLst>
                                      </p:cBhvr>
                                      <p:to>
                                        <p:strVal val="visible"/>
                                      </p:to>
                                    </p:set>
                                    <p:animEffect transition="in" filter="slide(fromTop)">
                                      <p:cBhvr>
                                        <p:cTn id="76" dur="500"/>
                                        <p:tgtEl>
                                          <p:spTgt spid="15417"/>
                                        </p:tgtEl>
                                      </p:cBhvr>
                                    </p:animEffect>
                                  </p:childTnLst>
                                </p:cTn>
                              </p:par>
                            </p:childTnLst>
                          </p:cTn>
                        </p:par>
                      </p:childTnLst>
                    </p:cTn>
                  </p:par>
                  <p:par>
                    <p:cTn id="77" fill="hold">
                      <p:stCondLst>
                        <p:cond delay="indefinite"/>
                      </p:stCondLst>
                      <p:childTnLst>
                        <p:par>
                          <p:cTn id="78" fill="hold">
                            <p:stCondLst>
                              <p:cond delay="0"/>
                            </p:stCondLst>
                            <p:childTnLst>
                              <p:par>
                                <p:cTn id="79" presetID="23" presetClass="entr" presetSubtype="528" fill="hold" grpId="0" nodeType="clickEffect">
                                  <p:stCondLst>
                                    <p:cond delay="0"/>
                                  </p:stCondLst>
                                  <p:childTnLst>
                                    <p:set>
                                      <p:cBhvr>
                                        <p:cTn id="80" dur="1" fill="hold">
                                          <p:stCondLst>
                                            <p:cond delay="0"/>
                                          </p:stCondLst>
                                        </p:cTn>
                                        <p:tgtEl>
                                          <p:spTgt spid="15408"/>
                                        </p:tgtEl>
                                        <p:attrNameLst>
                                          <p:attrName>style.visibility</p:attrName>
                                        </p:attrNameLst>
                                      </p:cBhvr>
                                      <p:to>
                                        <p:strVal val="visible"/>
                                      </p:to>
                                    </p:set>
                                    <p:anim calcmode="lin" valueType="num">
                                      <p:cBhvr>
                                        <p:cTn id="81" dur="500" fill="hold"/>
                                        <p:tgtEl>
                                          <p:spTgt spid="15408"/>
                                        </p:tgtEl>
                                        <p:attrNameLst>
                                          <p:attrName>ppt_w</p:attrName>
                                        </p:attrNameLst>
                                      </p:cBhvr>
                                      <p:tavLst>
                                        <p:tav tm="0">
                                          <p:val>
                                            <p:fltVal val="0"/>
                                          </p:val>
                                        </p:tav>
                                        <p:tav tm="100000">
                                          <p:val>
                                            <p:strVal val="#ppt_w"/>
                                          </p:val>
                                        </p:tav>
                                      </p:tavLst>
                                    </p:anim>
                                    <p:anim calcmode="lin" valueType="num">
                                      <p:cBhvr>
                                        <p:cTn id="82" dur="500" fill="hold"/>
                                        <p:tgtEl>
                                          <p:spTgt spid="15408"/>
                                        </p:tgtEl>
                                        <p:attrNameLst>
                                          <p:attrName>ppt_h</p:attrName>
                                        </p:attrNameLst>
                                      </p:cBhvr>
                                      <p:tavLst>
                                        <p:tav tm="0">
                                          <p:val>
                                            <p:fltVal val="0"/>
                                          </p:val>
                                        </p:tav>
                                        <p:tav tm="100000">
                                          <p:val>
                                            <p:strVal val="#ppt_h"/>
                                          </p:val>
                                        </p:tav>
                                      </p:tavLst>
                                    </p:anim>
                                    <p:anim calcmode="lin" valueType="num">
                                      <p:cBhvr>
                                        <p:cTn id="83" dur="500" fill="hold"/>
                                        <p:tgtEl>
                                          <p:spTgt spid="15408"/>
                                        </p:tgtEl>
                                        <p:attrNameLst>
                                          <p:attrName>ppt_x</p:attrName>
                                        </p:attrNameLst>
                                      </p:cBhvr>
                                      <p:tavLst>
                                        <p:tav tm="0">
                                          <p:val>
                                            <p:fltVal val="0.5"/>
                                          </p:val>
                                        </p:tav>
                                        <p:tav tm="100000">
                                          <p:val>
                                            <p:strVal val="#ppt_x"/>
                                          </p:val>
                                        </p:tav>
                                      </p:tavLst>
                                    </p:anim>
                                    <p:anim calcmode="lin" valueType="num">
                                      <p:cBhvr>
                                        <p:cTn id="84" dur="500" fill="hold"/>
                                        <p:tgtEl>
                                          <p:spTgt spid="154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9" grpId="0"/>
      <p:bldP spid="15400" grpId="0"/>
      <p:bldP spid="15401" grpId="0" bldLvl="0"/>
      <p:bldP spid="15402" grpId="0" bldLvl="0"/>
      <p:bldP spid="15403" grpId="0"/>
      <p:bldP spid="15404" grpId="0"/>
      <p:bldP spid="15405" grpId="0"/>
      <p:bldP spid="15406" grpId="0"/>
      <p:bldP spid="15407" grpId="0"/>
      <p:bldP spid="15408" grpId="0" bldLvl="0" animBg="1"/>
      <p:bldP spid="15415" grpId="0"/>
      <p:bldP spid="15416" grpId="0"/>
      <p:bldP spid="1541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78855" y="1544013"/>
            <a:ext cx="3813721" cy="2589618"/>
          </a:xfrm>
          <a:prstGeom prst="rect">
            <a:avLst/>
          </a:prstGeom>
        </p:spPr>
      </p:pic>
      <p:sp>
        <p:nvSpPr>
          <p:cNvPr id="3" name="圆角矩形 2"/>
          <p:cNvSpPr/>
          <p:nvPr/>
        </p:nvSpPr>
        <p:spPr>
          <a:xfrm>
            <a:off x="925513" y="4119937"/>
            <a:ext cx="7673958" cy="94522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11265" name="文本框 99"/>
          <p:cNvSpPr txBox="1">
            <a:spLocks noChangeArrowheads="1"/>
          </p:cNvSpPr>
          <p:nvPr/>
        </p:nvSpPr>
        <p:spPr bwMode="auto">
          <a:xfrm>
            <a:off x="186251" y="1120442"/>
            <a:ext cx="839893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2" charset="-122"/>
                <a:ea typeface="黑体" panose="02010609060101010101" pitchFamily="2" charset="-122"/>
              </a:rPr>
              <a:t>例</a:t>
            </a:r>
            <a:r>
              <a:rPr lang="en-US" altLang="zh-CN" sz="2400" b="1" dirty="0">
                <a:solidFill>
                  <a:srgbClr val="0000FF"/>
                </a:solidFill>
                <a:latin typeface="+mn-lt"/>
                <a:ea typeface="楷体" panose="02010609060101010101" pitchFamily="49" charset="-122"/>
              </a:rPr>
              <a:t>1  </a:t>
            </a:r>
            <a:r>
              <a:rPr lang="zh-CN" altLang="en-US" sz="2400" b="1" dirty="0">
                <a:latin typeface="+mn-lt"/>
                <a:ea typeface="楷体" panose="02010609060101010101" pitchFamily="49" charset="-122"/>
              </a:rPr>
              <a:t>作</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的边</a:t>
            </a:r>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上的</a:t>
            </a:r>
            <a:r>
              <a:rPr lang="zh-CN" altLang="en-US" sz="2400" b="1" dirty="0" smtClean="0">
                <a:latin typeface="+mn-lt"/>
                <a:ea typeface="楷体" panose="02010609060101010101" pitchFamily="49" charset="-122"/>
              </a:rPr>
              <a:t>高，下</a:t>
            </a:r>
            <a:r>
              <a:rPr lang="zh-CN" altLang="en-US" sz="2400" b="1" dirty="0">
                <a:latin typeface="+mn-lt"/>
                <a:ea typeface="楷体" panose="02010609060101010101" pitchFamily="49" charset="-122"/>
              </a:rPr>
              <a:t>列作法</a:t>
            </a:r>
            <a:r>
              <a:rPr lang="zh-CN" altLang="en-US" sz="2400" b="1" dirty="0" smtClean="0">
                <a:latin typeface="+mn-lt"/>
                <a:ea typeface="楷体" panose="02010609060101010101" pitchFamily="49" charset="-122"/>
              </a:rPr>
              <a:t>中，正</a:t>
            </a:r>
            <a:r>
              <a:rPr lang="zh-CN" altLang="en-US" sz="2400" b="1" dirty="0">
                <a:latin typeface="+mn-lt"/>
                <a:ea typeface="楷体" panose="02010609060101010101" pitchFamily="49" charset="-122"/>
              </a:rPr>
              <a:t>确的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1270" name="文本框 1"/>
          <p:cNvSpPr txBox="1">
            <a:spLocks noChangeArrowheads="1"/>
          </p:cNvSpPr>
          <p:nvPr/>
        </p:nvSpPr>
        <p:spPr bwMode="auto">
          <a:xfrm>
            <a:off x="1017864" y="4244644"/>
            <a:ext cx="76785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r>
              <a:rPr lang="zh-CN" altLang="en-US" sz="2100" b="1" dirty="0" smtClean="0">
                <a:solidFill>
                  <a:srgbClr val="0000FF"/>
                </a:solidFill>
                <a:latin typeface="黑体" panose="02010609060101010101" pitchFamily="2" charset="-122"/>
                <a:ea typeface="黑体" panose="02010609060101010101" pitchFamily="2" charset="-122"/>
              </a:rPr>
              <a:t>方法</a:t>
            </a:r>
            <a:r>
              <a:rPr lang="zh-CN" altLang="en-US" sz="2100" b="1" dirty="0">
                <a:solidFill>
                  <a:srgbClr val="0000FF"/>
                </a:solidFill>
                <a:latin typeface="黑体" panose="02010609060101010101" pitchFamily="2" charset="-122"/>
                <a:ea typeface="黑体" panose="02010609060101010101" pitchFamily="2" charset="-122"/>
              </a:rPr>
              <a:t>总结：</a:t>
            </a:r>
            <a:r>
              <a:rPr lang="zh-CN" altLang="en-US" sz="2100" b="1" dirty="0">
                <a:latin typeface="+mn-lt"/>
              </a:rPr>
              <a:t>三角形任意一边上的高必须满足</a:t>
            </a:r>
            <a:r>
              <a:rPr lang="zh-CN" altLang="en-US" sz="2100" b="1" dirty="0" smtClean="0">
                <a:latin typeface="+mn-lt"/>
              </a:rPr>
              <a:t>：</a:t>
            </a:r>
            <a:r>
              <a:rPr lang="en-US" altLang="zh-CN" sz="2100" b="1" dirty="0" smtClean="0">
                <a:latin typeface="+mn-lt"/>
              </a:rPr>
              <a:t>(1)</a:t>
            </a:r>
            <a:r>
              <a:rPr lang="zh-CN" altLang="en-US" sz="2100" b="1" dirty="0" smtClean="0">
                <a:latin typeface="+mn-lt"/>
              </a:rPr>
              <a:t>过</a:t>
            </a:r>
            <a:r>
              <a:rPr lang="zh-CN" altLang="en-US" sz="2100" b="1" dirty="0">
                <a:latin typeface="+mn-lt"/>
              </a:rPr>
              <a:t>三角形的</a:t>
            </a:r>
            <a:r>
              <a:rPr lang="zh-CN" altLang="en-US" sz="2100" b="1" dirty="0">
                <a:solidFill>
                  <a:srgbClr val="FF0000"/>
                </a:solidFill>
                <a:latin typeface="+mn-lt"/>
              </a:rPr>
              <a:t>一个顶点</a:t>
            </a:r>
            <a:r>
              <a:rPr lang="zh-CN" altLang="en-US" sz="2100" b="1" dirty="0" smtClean="0">
                <a:latin typeface="+mn-lt"/>
              </a:rPr>
              <a:t>；</a:t>
            </a:r>
            <a:r>
              <a:rPr lang="en-US" altLang="zh-CN" sz="2100" b="1" dirty="0" smtClean="0">
                <a:latin typeface="+mn-lt"/>
              </a:rPr>
              <a:t>(2)</a:t>
            </a:r>
            <a:r>
              <a:rPr lang="zh-CN" altLang="en-US" sz="2100" b="1" dirty="0" smtClean="0">
                <a:latin typeface="+mn-lt"/>
              </a:rPr>
              <a:t>为</a:t>
            </a:r>
            <a:r>
              <a:rPr lang="zh-CN" altLang="en-US" sz="2100" b="1" dirty="0">
                <a:latin typeface="+mn-lt"/>
              </a:rPr>
              <a:t>顶点到其</a:t>
            </a:r>
            <a:r>
              <a:rPr lang="zh-CN" altLang="en-US" sz="2100" b="1" dirty="0">
                <a:solidFill>
                  <a:srgbClr val="FF0000"/>
                </a:solidFill>
                <a:latin typeface="+mn-lt"/>
              </a:rPr>
              <a:t>对边</a:t>
            </a:r>
            <a:r>
              <a:rPr lang="zh-CN" altLang="en-US" sz="2100" b="1" dirty="0">
                <a:latin typeface="+mn-lt"/>
              </a:rPr>
              <a:t>所在直线的垂线段</a:t>
            </a:r>
            <a:r>
              <a:rPr lang="en-US" altLang="zh-CN" sz="2100" b="1" dirty="0">
                <a:latin typeface="+mn-lt"/>
              </a:rPr>
              <a:t>.</a:t>
            </a:r>
            <a:endParaRPr lang="en-US" altLang="zh-CN" sz="2100" b="1" dirty="0">
              <a:latin typeface="+mn-lt"/>
            </a:endParaRPr>
          </a:p>
        </p:txBody>
      </p:sp>
      <p:sp>
        <p:nvSpPr>
          <p:cNvPr id="11271" name="文本框 4"/>
          <p:cNvSpPr txBox="1">
            <a:spLocks noChangeArrowheads="1"/>
          </p:cNvSpPr>
          <p:nvPr/>
        </p:nvSpPr>
        <p:spPr bwMode="auto">
          <a:xfrm>
            <a:off x="8001336" y="1145412"/>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Times New Roman" panose="02020603050405020304" pitchFamily="18" charset="0"/>
              </a:rPr>
              <a:t>D</a:t>
            </a:r>
            <a:endParaRPr lang="en-US" altLang="zh-CN" sz="2400" b="1" dirty="0">
              <a:solidFill>
                <a:srgbClr val="FF0000"/>
              </a:solidFill>
              <a:latin typeface="Times New Roman" panose="02020603050405020304" pitchFamily="18" charset="0"/>
            </a:endParaRPr>
          </a:p>
        </p:txBody>
      </p:sp>
      <p:grpSp>
        <p:nvGrpSpPr>
          <p:cNvPr id="5" name="组合 4"/>
          <p:cNvGrpSpPr/>
          <p:nvPr/>
        </p:nvGrpSpPr>
        <p:grpSpPr>
          <a:xfrm>
            <a:off x="457200" y="544513"/>
            <a:ext cx="5022322" cy="492125"/>
            <a:chOff x="457200" y="544513"/>
            <a:chExt cx="5022322" cy="492125"/>
          </a:xfrm>
        </p:grpSpPr>
        <p:grpSp>
          <p:nvGrpSpPr>
            <p:cNvPr id="47110" name="组合 6"/>
            <p:cNvGrpSpPr/>
            <p:nvPr/>
          </p:nvGrpSpPr>
          <p:grpSpPr bwMode="auto">
            <a:xfrm>
              <a:off x="457200" y="544513"/>
              <a:ext cx="1858963" cy="492125"/>
              <a:chOff x="427462" y="558483"/>
              <a:chExt cx="1858351" cy="492443"/>
            </a:xfrm>
          </p:grpSpPr>
          <p:grpSp>
            <p:nvGrpSpPr>
              <p:cNvPr id="47111" name="组合 5"/>
              <p:cNvGrpSpPr/>
              <p:nvPr/>
            </p:nvGrpSpPr>
            <p:grpSpPr bwMode="auto">
              <a:xfrm>
                <a:off x="468915" y="591581"/>
                <a:ext cx="1816898" cy="426248"/>
                <a:chOff x="2177651" y="-557614"/>
                <a:chExt cx="1816898" cy="426248"/>
              </a:xfrm>
            </p:grpSpPr>
            <p:sp>
              <p:nvSpPr>
                <p:cNvPr id="4" name="椭圆 3"/>
                <p:cNvSpPr/>
                <p:nvPr/>
              </p:nvSpPr>
              <p:spPr>
                <a:xfrm>
                  <a:off x="2177459"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p:cNvSpPr/>
                <p:nvPr/>
              </p:nvSpPr>
              <p:spPr>
                <a:xfrm>
                  <a:off x="2507550"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p:cNvSpPr/>
                <p:nvPr/>
              </p:nvSpPr>
              <p:spPr>
                <a:xfrm>
                  <a:off x="2837642"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p:cNvSpPr/>
                <p:nvPr/>
              </p:nvSpPr>
              <p:spPr>
                <a:xfrm>
                  <a:off x="3167733" y="-557354"/>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p:cNvSpPr/>
                <p:nvPr/>
              </p:nvSpPr>
              <p:spPr>
                <a:xfrm>
                  <a:off x="3567652" y="-557354"/>
                  <a:ext cx="426897" cy="425725"/>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47117" name="文本框 11"/>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a:solidFill>
                      <a:schemeClr val="bg1"/>
                    </a:solidFill>
                    <a:latin typeface="+mn-lt"/>
                  </a:rPr>
                  <a:t>1</a:t>
                </a:r>
                <a:endParaRPr lang="zh-CN" altLang="en-US" sz="2600" b="1" dirty="0">
                  <a:solidFill>
                    <a:schemeClr val="bg1"/>
                  </a:solidFill>
                  <a:latin typeface="+mn-lt"/>
                </a:endParaRPr>
              </a:p>
            </p:txBody>
          </p:sp>
        </p:grpSp>
        <p:sp>
          <p:nvSpPr>
            <p:cNvPr id="47122" name="文本框 1"/>
            <p:cNvSpPr txBox="1">
              <a:spLocks noChangeArrowheads="1"/>
            </p:cNvSpPr>
            <p:nvPr/>
          </p:nvSpPr>
          <p:spPr bwMode="auto">
            <a:xfrm>
              <a:off x="2525184" y="552449"/>
              <a:ext cx="29543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2" charset="-122"/>
                  <a:ea typeface="黑体" panose="02010609060101010101" pitchFamily="2" charset="-122"/>
                </a:rPr>
                <a:t>识别三角形的高</a:t>
              </a:r>
              <a:endParaRPr lang="zh-CN" altLang="en-US" sz="2400" b="1" dirty="0">
                <a:latin typeface="黑体" panose="02010609060101010101" pitchFamily="2" charset="-122"/>
                <a:ea typeface="黑体" panose="02010609060101010101" pitchFamily="2" charset="-122"/>
              </a:endParaRPr>
            </a:p>
          </p:txBody>
        </p:sp>
      </p:grpSp>
      <p:grpSp>
        <p:nvGrpSpPr>
          <p:cNvPr id="32" name="组合 2"/>
          <p:cNvGrpSpPr/>
          <p:nvPr/>
        </p:nvGrpSpPr>
        <p:grpSpPr bwMode="auto">
          <a:xfrm>
            <a:off x="-3175" y="-57150"/>
            <a:ext cx="2006600" cy="478473"/>
            <a:chOff x="123" y="40"/>
            <a:chExt cx="3160" cy="753"/>
          </a:xfrm>
        </p:grpSpPr>
        <p:cxnSp>
          <p:nvCxnSpPr>
            <p:cNvPr id="3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 calcmode="lin" valueType="num">
                                      <p:cBhvr>
                                        <p:cTn id="7" dur="500" fill="hold"/>
                                        <p:tgtEl>
                                          <p:spTgt spid="11271"/>
                                        </p:tgtEl>
                                        <p:attrNameLst>
                                          <p:attrName>ppt_x</p:attrName>
                                        </p:attrNameLst>
                                      </p:cBhvr>
                                      <p:tavLst>
                                        <p:tav tm="0">
                                          <p:val>
                                            <p:strVal val="#ppt_x"/>
                                          </p:val>
                                        </p:tav>
                                        <p:tav tm="100000">
                                          <p:val>
                                            <p:strVal val="#ppt_x"/>
                                          </p:val>
                                        </p:tav>
                                      </p:tavLst>
                                    </p:anim>
                                    <p:anim calcmode="lin" valueType="num">
                                      <p:cBhvr>
                                        <p:cTn id="8" dur="500" fill="hold"/>
                                        <p:tgtEl>
                                          <p:spTgt spid="1127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270"/>
                                        </p:tgtEl>
                                        <p:attrNameLst>
                                          <p:attrName>style.visibility</p:attrName>
                                        </p:attrNameLst>
                                      </p:cBhvr>
                                      <p:to>
                                        <p:strVal val="visible"/>
                                      </p:to>
                                    </p:set>
                                    <p:anim calcmode="lin" valueType="num">
                                      <p:cBhvr>
                                        <p:cTn id="17" dur="500" fill="hold"/>
                                        <p:tgtEl>
                                          <p:spTgt spid="11270"/>
                                        </p:tgtEl>
                                        <p:attrNameLst>
                                          <p:attrName>ppt_x</p:attrName>
                                        </p:attrNameLst>
                                      </p:cBhvr>
                                      <p:tavLst>
                                        <p:tav tm="0">
                                          <p:val>
                                            <p:strVal val="#ppt_x"/>
                                          </p:val>
                                        </p:tav>
                                        <p:tav tm="100000">
                                          <p:val>
                                            <p:strVal val="#ppt_x"/>
                                          </p:val>
                                        </p:tav>
                                      </p:tavLst>
                                    </p:anim>
                                    <p:anim calcmode="lin" valueType="num">
                                      <p:cBhvr>
                                        <p:cTn id="18"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1270" grpId="0"/>
      <p:bldP spid="1127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29" name="Rectangle 13"/>
          <p:cNvSpPr>
            <a:spLocks noChangeArrowheads="1"/>
          </p:cNvSpPr>
          <p:nvPr/>
        </p:nvSpPr>
        <p:spPr bwMode="auto">
          <a:xfrm>
            <a:off x="896770" y="619125"/>
            <a:ext cx="88249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smtClean="0">
                <a:latin typeface="+mn-lt"/>
                <a:ea typeface="楷体" panose="02010609060101010101" pitchFamily="49" charset="-122"/>
              </a:rPr>
              <a:t>在</a:t>
            </a:r>
            <a:r>
              <a:rPr lang="zh-CN" altLang="en-US" sz="2400" b="1" dirty="0">
                <a:latin typeface="+mn-lt"/>
                <a:ea typeface="楷体" panose="02010609060101010101" pitchFamily="49" charset="-122"/>
              </a:rPr>
              <a:t>下图</a:t>
            </a:r>
            <a:r>
              <a:rPr lang="zh-CN" altLang="en-US" sz="2400" b="1" dirty="0" smtClean="0">
                <a:latin typeface="+mn-lt"/>
                <a:ea typeface="楷体" panose="02010609060101010101" pitchFamily="49" charset="-122"/>
              </a:rPr>
              <a:t>中，正</a:t>
            </a:r>
            <a:r>
              <a:rPr lang="zh-CN" altLang="en-US" sz="2400" b="1" dirty="0">
                <a:latin typeface="+mn-lt"/>
                <a:ea typeface="楷体" panose="02010609060101010101" pitchFamily="49" charset="-122"/>
              </a:rPr>
              <a:t>确画出△</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中边</a:t>
            </a:r>
            <a:r>
              <a:rPr lang="en-US" altLang="zh-CN" sz="2400" b="1" i="1" dirty="0">
                <a:latin typeface="+mn-lt"/>
                <a:ea typeface="楷体" panose="02010609060101010101" pitchFamily="49" charset="-122"/>
              </a:rPr>
              <a:t>BC </a:t>
            </a:r>
            <a:r>
              <a:rPr lang="zh-CN" altLang="en-US" sz="2400" b="1" dirty="0">
                <a:latin typeface="+mn-lt"/>
                <a:ea typeface="楷体" panose="02010609060101010101" pitchFamily="49" charset="-122"/>
              </a:rPr>
              <a:t>上高的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mn-lt"/>
              <a:ea typeface="楷体" panose="02010609060101010101" pitchFamily="49" charset="-122"/>
            </a:endParaRPr>
          </a:p>
        </p:txBody>
      </p:sp>
      <p:grpSp>
        <p:nvGrpSpPr>
          <p:cNvPr id="48130" name="Group 85"/>
          <p:cNvGrpSpPr/>
          <p:nvPr/>
        </p:nvGrpSpPr>
        <p:grpSpPr bwMode="auto">
          <a:xfrm>
            <a:off x="715963" y="1084267"/>
            <a:ext cx="8428038" cy="3649666"/>
            <a:chOff x="406" y="1709"/>
            <a:chExt cx="5309" cy="2299"/>
          </a:xfrm>
        </p:grpSpPr>
        <p:sp>
          <p:nvSpPr>
            <p:cNvPr id="48131" name="Rectangle 73"/>
            <p:cNvSpPr>
              <a:spLocks noChangeArrowheads="1"/>
            </p:cNvSpPr>
            <p:nvPr/>
          </p:nvSpPr>
          <p:spPr bwMode="auto">
            <a:xfrm>
              <a:off x="1278" y="2514"/>
              <a:ext cx="101" cy="102"/>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en-US" sz="1600" b="1">
                <a:latin typeface="+mn-lt"/>
                <a:ea typeface="微软雅黑" panose="020B0503020204020204" pitchFamily="34" charset="-122"/>
              </a:endParaRPr>
            </a:p>
          </p:txBody>
        </p:sp>
        <p:pic>
          <p:nvPicPr>
            <p:cNvPr id="48132" name="Picture 7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4" y="1895"/>
              <a:ext cx="1641"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3" name="Rectangle 13"/>
            <p:cNvSpPr>
              <a:spLocks noChangeArrowheads="1"/>
            </p:cNvSpPr>
            <p:nvPr/>
          </p:nvSpPr>
          <p:spPr bwMode="auto">
            <a:xfrm>
              <a:off x="406" y="2053"/>
              <a:ext cx="5309" cy="1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A</a:t>
              </a:r>
              <a:r>
                <a:rPr lang="en-US" altLang="zh-CN" sz="2400" b="1" i="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B</a:t>
              </a:r>
              <a:endParaRPr lang="en-US" altLang="zh-CN" sz="2400" b="1" i="1" dirty="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endParaRPr lang="en-US" altLang="zh-CN" sz="2400" b="1" i="1" dirty="0" smtClean="0">
                <a:latin typeface="+mn-lt"/>
                <a:ea typeface="微软雅黑" panose="020B0503020204020204" pitchFamily="34" charset="-122"/>
              </a:endParaRPr>
            </a:p>
            <a:p>
              <a:endParaRPr lang="en-US" altLang="zh-CN" sz="2400" b="1" i="1" dirty="0">
                <a:latin typeface="+mn-lt"/>
                <a:ea typeface="微软雅黑" panose="020B0503020204020204" pitchFamily="34" charset="-122"/>
              </a:endParaRPr>
            </a:p>
            <a:p>
              <a:r>
                <a:rPr lang="en-US" altLang="zh-CN" sz="2400" b="1" i="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C</a:t>
              </a:r>
              <a:r>
                <a:rPr lang="en-US" altLang="zh-CN" sz="2400" b="1" i="1" dirty="0" smtClean="0">
                  <a:latin typeface="+mn-lt"/>
                  <a:ea typeface="微软雅黑" panose="020B0503020204020204" pitchFamily="34" charset="-122"/>
                </a:rPr>
                <a:t>  </a:t>
              </a:r>
              <a:r>
                <a:rPr lang="en-US" altLang="zh-CN" sz="2400" b="1" i="1" dirty="0">
                  <a:latin typeface="+mn-lt"/>
                  <a:ea typeface="微软雅黑" panose="020B0503020204020204" pitchFamily="34" charset="-122"/>
                </a:rPr>
                <a:t>			                 </a:t>
              </a:r>
              <a:r>
                <a:rPr lang="en-US" altLang="zh-CN" sz="2400" b="1" dirty="0">
                  <a:latin typeface="+mn-lt"/>
                  <a:ea typeface="微软雅黑" panose="020B0503020204020204" pitchFamily="34" charset="-122"/>
                </a:rPr>
                <a:t>	</a:t>
              </a:r>
              <a:r>
                <a:rPr lang="en-US" altLang="zh-CN" sz="2400" b="1" dirty="0" smtClean="0">
                  <a:latin typeface="+mn-lt"/>
                  <a:ea typeface="微软雅黑" panose="020B0503020204020204" pitchFamily="34" charset="-122"/>
                </a:rPr>
                <a:t>D</a:t>
              </a:r>
              <a:endParaRPr lang="en-US" altLang="zh-CN" sz="2400" b="1" dirty="0">
                <a:latin typeface="+mn-lt"/>
                <a:ea typeface="微软雅黑" panose="020B0503020204020204" pitchFamily="34" charset="-122"/>
              </a:endParaRPr>
            </a:p>
          </p:txBody>
        </p:sp>
        <p:pic>
          <p:nvPicPr>
            <p:cNvPr id="48134" name="Picture 8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70" y="3072"/>
              <a:ext cx="1766" cy="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5" name="Rectangle 57"/>
            <p:cNvSpPr>
              <a:spLocks noChangeArrowheads="1"/>
            </p:cNvSpPr>
            <p:nvPr/>
          </p:nvSpPr>
          <p:spPr bwMode="auto">
            <a:xfrm>
              <a:off x="3655" y="2930"/>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36" name="Rectangle 58"/>
            <p:cNvSpPr>
              <a:spLocks noChangeArrowheads="1"/>
            </p:cNvSpPr>
            <p:nvPr/>
          </p:nvSpPr>
          <p:spPr bwMode="auto">
            <a:xfrm>
              <a:off x="3442" y="375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37" name="Rectangle 59"/>
            <p:cNvSpPr>
              <a:spLocks noChangeArrowheads="1"/>
            </p:cNvSpPr>
            <p:nvPr/>
          </p:nvSpPr>
          <p:spPr bwMode="auto">
            <a:xfrm>
              <a:off x="4117" y="3775"/>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38" name="Rectangle 60"/>
            <p:cNvSpPr>
              <a:spLocks noChangeArrowheads="1"/>
            </p:cNvSpPr>
            <p:nvPr/>
          </p:nvSpPr>
          <p:spPr bwMode="auto">
            <a:xfrm>
              <a:off x="5227" y="370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sp>
          <p:nvSpPr>
            <p:cNvPr id="48139" name="Rectangle 20"/>
            <p:cNvSpPr>
              <a:spLocks noChangeArrowheads="1"/>
            </p:cNvSpPr>
            <p:nvPr/>
          </p:nvSpPr>
          <p:spPr bwMode="auto">
            <a:xfrm>
              <a:off x="831" y="1709"/>
              <a:ext cx="4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40" name="Rectangle 21"/>
            <p:cNvSpPr>
              <a:spLocks noChangeArrowheads="1"/>
            </p:cNvSpPr>
            <p:nvPr/>
          </p:nvSpPr>
          <p:spPr bwMode="auto">
            <a:xfrm>
              <a:off x="1191" y="1855"/>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a:latin typeface="+mn-lt"/>
                  <a:ea typeface="微软雅黑" panose="020B0503020204020204" pitchFamily="34" charset="-122"/>
                </a:rPr>
                <a:t>D</a:t>
              </a:r>
              <a:endParaRPr lang="zh-CN" altLang="en-US" b="1" i="1">
                <a:latin typeface="+mn-lt"/>
                <a:ea typeface="微软雅黑" panose="020B0503020204020204" pitchFamily="34" charset="-122"/>
              </a:endParaRPr>
            </a:p>
          </p:txBody>
        </p:sp>
        <p:sp>
          <p:nvSpPr>
            <p:cNvPr id="48141" name="Rectangle 22"/>
            <p:cNvSpPr>
              <a:spLocks noChangeArrowheads="1"/>
            </p:cNvSpPr>
            <p:nvPr/>
          </p:nvSpPr>
          <p:spPr bwMode="auto">
            <a:xfrm>
              <a:off x="1136" y="2595"/>
              <a:ext cx="35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42" name="Rectangle 23"/>
            <p:cNvSpPr>
              <a:spLocks noChangeArrowheads="1"/>
            </p:cNvSpPr>
            <p:nvPr/>
          </p:nvSpPr>
          <p:spPr bwMode="auto">
            <a:xfrm>
              <a:off x="2457" y="2468"/>
              <a:ext cx="35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sp>
          <p:nvSpPr>
            <p:cNvPr id="48143" name="Rectangle 32"/>
            <p:cNvSpPr>
              <a:spLocks noChangeArrowheads="1"/>
            </p:cNvSpPr>
            <p:nvPr/>
          </p:nvSpPr>
          <p:spPr bwMode="auto">
            <a:xfrm>
              <a:off x="3460" y="1782"/>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44" name="Rectangle 33"/>
            <p:cNvSpPr>
              <a:spLocks noChangeArrowheads="1"/>
            </p:cNvSpPr>
            <p:nvPr/>
          </p:nvSpPr>
          <p:spPr bwMode="auto">
            <a:xfrm>
              <a:off x="4117" y="2611"/>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45" name="Rectangle 34"/>
            <p:cNvSpPr>
              <a:spLocks noChangeArrowheads="1"/>
            </p:cNvSpPr>
            <p:nvPr/>
          </p:nvSpPr>
          <p:spPr bwMode="auto">
            <a:xfrm>
              <a:off x="3833" y="2601"/>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46" name="Rectangle 35"/>
            <p:cNvSpPr>
              <a:spLocks noChangeArrowheads="1"/>
            </p:cNvSpPr>
            <p:nvPr/>
          </p:nvSpPr>
          <p:spPr bwMode="auto">
            <a:xfrm>
              <a:off x="5120" y="2526"/>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pic>
          <p:nvPicPr>
            <p:cNvPr id="48147" name="Picture 7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19" y="1953"/>
              <a:ext cx="1556" cy="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8" name="Rectangle 44"/>
            <p:cNvSpPr>
              <a:spLocks noChangeArrowheads="1"/>
            </p:cNvSpPr>
            <p:nvPr/>
          </p:nvSpPr>
          <p:spPr bwMode="auto">
            <a:xfrm>
              <a:off x="929" y="3613"/>
              <a:ext cx="101" cy="101"/>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sz="1600" b="1">
                <a:latin typeface="+mn-lt"/>
                <a:ea typeface="微软雅黑" panose="020B0503020204020204" pitchFamily="34" charset="-122"/>
              </a:endParaRPr>
            </a:p>
          </p:txBody>
        </p:sp>
        <p:sp>
          <p:nvSpPr>
            <p:cNvPr id="48149" name="Rectangle 45"/>
            <p:cNvSpPr>
              <a:spLocks noChangeArrowheads="1"/>
            </p:cNvSpPr>
            <p:nvPr/>
          </p:nvSpPr>
          <p:spPr bwMode="auto">
            <a:xfrm>
              <a:off x="738" y="2926"/>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dirty="0">
                  <a:latin typeface="+mn-lt"/>
                  <a:ea typeface="微软雅黑" panose="020B0503020204020204" pitchFamily="34" charset="-122"/>
                </a:rPr>
                <a:t>A</a:t>
              </a:r>
              <a:endParaRPr lang="zh-CN" altLang="en-US" b="1" i="1" dirty="0">
                <a:latin typeface="+mn-lt"/>
                <a:ea typeface="微软雅黑" panose="020B0503020204020204" pitchFamily="34" charset="-122"/>
              </a:endParaRPr>
            </a:p>
          </p:txBody>
        </p:sp>
        <p:sp>
          <p:nvSpPr>
            <p:cNvPr id="48150" name="Rectangle 46"/>
            <p:cNvSpPr>
              <a:spLocks noChangeArrowheads="1"/>
            </p:cNvSpPr>
            <p:nvPr/>
          </p:nvSpPr>
          <p:spPr bwMode="auto">
            <a:xfrm>
              <a:off x="846" y="3704"/>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D</a:t>
              </a:r>
              <a:endParaRPr lang="zh-CN" altLang="en-US" b="1" i="1" dirty="0">
                <a:latin typeface="+mn-lt"/>
                <a:ea typeface="微软雅黑" panose="020B0503020204020204" pitchFamily="34" charset="-122"/>
              </a:endParaRPr>
            </a:p>
          </p:txBody>
        </p:sp>
        <p:sp>
          <p:nvSpPr>
            <p:cNvPr id="48151" name="Rectangle 47"/>
            <p:cNvSpPr>
              <a:spLocks noChangeArrowheads="1"/>
            </p:cNvSpPr>
            <p:nvPr/>
          </p:nvSpPr>
          <p:spPr bwMode="auto">
            <a:xfrm>
              <a:off x="1148" y="3702"/>
              <a:ext cx="21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C</a:t>
              </a:r>
              <a:endParaRPr lang="zh-CN" altLang="en-US" b="1" i="1" dirty="0">
                <a:latin typeface="+mn-lt"/>
                <a:ea typeface="微软雅黑" panose="020B0503020204020204" pitchFamily="34" charset="-122"/>
              </a:endParaRPr>
            </a:p>
          </p:txBody>
        </p:sp>
        <p:sp>
          <p:nvSpPr>
            <p:cNvPr id="48152" name="Rectangle 48"/>
            <p:cNvSpPr>
              <a:spLocks noChangeArrowheads="1"/>
            </p:cNvSpPr>
            <p:nvPr/>
          </p:nvSpPr>
          <p:spPr bwMode="auto">
            <a:xfrm>
              <a:off x="2244" y="3702"/>
              <a:ext cx="2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dirty="0">
                  <a:latin typeface="+mn-lt"/>
                  <a:ea typeface="微软雅黑" panose="020B0503020204020204" pitchFamily="34" charset="-122"/>
                </a:rPr>
                <a:t>B</a:t>
              </a:r>
              <a:endParaRPr lang="zh-CN" altLang="en-US" b="1" i="1" dirty="0">
                <a:latin typeface="+mn-lt"/>
                <a:ea typeface="微软雅黑" panose="020B0503020204020204" pitchFamily="34" charset="-122"/>
              </a:endParaRPr>
            </a:p>
          </p:txBody>
        </p:sp>
        <p:pic>
          <p:nvPicPr>
            <p:cNvPr id="48153" name="Picture 7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4" y="3072"/>
              <a:ext cx="1476" cy="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a:spLocks noChangeArrowheads="1"/>
          </p:cNvSpPr>
          <p:nvPr/>
        </p:nvSpPr>
        <p:spPr bwMode="auto">
          <a:xfrm>
            <a:off x="7472032" y="620113"/>
            <a:ext cx="4175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rPr>
              <a:t>C</a:t>
            </a:r>
            <a:endParaRPr lang="zh-CN" altLang="en-US" sz="2400" dirty="0">
              <a:latin typeface="+mn-lt"/>
            </a:endParaRPr>
          </a:p>
        </p:txBody>
      </p:sp>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344" y="619125"/>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7" name="组合 2"/>
          <p:cNvGrpSpPr/>
          <p:nvPr/>
        </p:nvGrpSpPr>
        <p:grpSpPr bwMode="auto">
          <a:xfrm>
            <a:off x="-14287" y="-50794"/>
            <a:ext cx="2006600" cy="478473"/>
            <a:chOff x="153" y="55"/>
            <a:chExt cx="3160" cy="753"/>
          </a:xfrm>
        </p:grpSpPr>
        <p:cxnSp>
          <p:nvCxnSpPr>
            <p:cNvPr id="38"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solidFill>
                    <a:prstClr val="black"/>
                  </a:solidFill>
                </a:rPr>
                <a:t>巩固练习</a:t>
              </a:r>
              <a:endParaRPr lang="zh-CN" altLang="en-US" dirty="0">
                <a:solidFill>
                  <a:prstClr val="black"/>
                </a:solidFill>
              </a:endParaRPr>
            </a:p>
          </p:txBody>
        </p:sp>
        <p:sp>
          <p:nvSpPr>
            <p:cNvPr id="40"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panose="02020603050405020304"/>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文本框 99"/>
          <p:cNvSpPr txBox="1">
            <a:spLocks noChangeArrowheads="1"/>
          </p:cNvSpPr>
          <p:nvPr/>
        </p:nvSpPr>
        <p:spPr bwMode="auto">
          <a:xfrm>
            <a:off x="625243" y="976692"/>
            <a:ext cx="819158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2" charset="-122"/>
                <a:ea typeface="黑体" panose="02010609060101010101" pitchFamily="2" charset="-122"/>
              </a:rPr>
              <a:t>例</a:t>
            </a:r>
            <a:r>
              <a:rPr lang="en-US" altLang="zh-CN" sz="2400" b="1" dirty="0">
                <a:solidFill>
                  <a:srgbClr val="0000FF"/>
                </a:solidFill>
                <a:latin typeface="+mn-lt"/>
                <a:ea typeface="楷体" panose="02010609060101010101" pitchFamily="49" charset="-122"/>
              </a:rPr>
              <a:t>2  </a:t>
            </a:r>
            <a:r>
              <a:rPr lang="zh-CN" altLang="en-US" sz="2400" b="1" dirty="0">
                <a:latin typeface="+mn-lt"/>
                <a:ea typeface="楷体" panose="02010609060101010101" pitchFamily="49" charset="-122"/>
              </a:rPr>
              <a:t>如图所</a:t>
            </a:r>
            <a:r>
              <a:rPr lang="zh-CN" altLang="en-US" sz="2400" b="1" dirty="0" smtClean="0">
                <a:latin typeface="+mn-lt"/>
                <a:ea typeface="楷体" panose="02010609060101010101" pitchFamily="49" charset="-122"/>
              </a:rPr>
              <a:t>示，在</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en-US" altLang="zh-CN" sz="2400" b="1" i="1" dirty="0" smtClean="0">
                <a:latin typeface="+mn-lt"/>
                <a:ea typeface="楷体" panose="02010609060101010101" pitchFamily="49" charset="-122"/>
              </a:rPr>
              <a:t>AB</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5</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BC</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6</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AD</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于点</a:t>
            </a:r>
            <a:r>
              <a:rPr lang="en-US" altLang="zh-CN" sz="2400" b="1" i="1" dirty="0" smtClean="0">
                <a:latin typeface="+mn-lt"/>
                <a:ea typeface="楷体" panose="02010609060101010101" pitchFamily="49" charset="-122"/>
              </a:rPr>
              <a:t>D</a:t>
            </a:r>
            <a:r>
              <a:rPr lang="zh-CN" altLang="en-US" sz="2400" b="1" dirty="0" smtClean="0">
                <a:latin typeface="+mn-lt"/>
                <a:ea typeface="楷体" panose="02010609060101010101" pitchFamily="49" charset="-122"/>
              </a:rPr>
              <a:t>，且</a:t>
            </a:r>
            <a:r>
              <a:rPr lang="en-US" altLang="zh-CN" sz="2400" b="1" i="1" dirty="0">
                <a:latin typeface="+mn-lt"/>
                <a:ea typeface="楷体" panose="02010609060101010101" pitchFamily="49" charset="-122"/>
              </a:rPr>
              <a:t>AD</a:t>
            </a:r>
            <a:r>
              <a:rPr lang="zh-CN" altLang="en-US" sz="2400" b="1" dirty="0">
                <a:latin typeface="+mn-lt"/>
                <a:ea typeface="楷体" panose="02010609060101010101" pitchFamily="49" charset="-122"/>
              </a:rPr>
              <a:t>＝</a:t>
            </a:r>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，若</a:t>
            </a:r>
            <a:r>
              <a:rPr lang="zh-CN" altLang="en-US" sz="2400" b="1" dirty="0">
                <a:latin typeface="+mn-lt"/>
                <a:ea typeface="楷体" panose="02010609060101010101" pitchFamily="49" charset="-122"/>
              </a:rPr>
              <a:t>点</a:t>
            </a:r>
            <a:r>
              <a:rPr lang="en-US" altLang="zh-CN" sz="2400" b="1" i="1" dirty="0">
                <a:latin typeface="+mn-lt"/>
                <a:ea typeface="楷体" panose="02010609060101010101" pitchFamily="49" charset="-122"/>
              </a:rPr>
              <a:t>P</a:t>
            </a:r>
            <a:r>
              <a:rPr lang="zh-CN" altLang="en-US" sz="2400" b="1" dirty="0">
                <a:latin typeface="+mn-lt"/>
                <a:ea typeface="楷体" panose="02010609060101010101" pitchFamily="49" charset="-122"/>
              </a:rPr>
              <a:t>在边</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上移</a:t>
            </a:r>
            <a:r>
              <a:rPr lang="zh-CN" altLang="en-US" sz="2400" b="1" dirty="0" smtClean="0">
                <a:latin typeface="+mn-lt"/>
                <a:ea typeface="楷体" panose="02010609060101010101" pitchFamily="49" charset="-122"/>
              </a:rPr>
              <a:t>动，则</a:t>
            </a:r>
            <a:r>
              <a:rPr lang="en-US" altLang="zh-CN" sz="2400" b="1" i="1" dirty="0">
                <a:latin typeface="+mn-lt"/>
                <a:ea typeface="楷体" panose="02010609060101010101" pitchFamily="49" charset="-122"/>
              </a:rPr>
              <a:t>BP</a:t>
            </a:r>
            <a:r>
              <a:rPr lang="zh-CN" altLang="en-US" sz="2400" b="1" dirty="0">
                <a:latin typeface="+mn-lt"/>
                <a:ea typeface="楷体" panose="02010609060101010101" pitchFamily="49" charset="-122"/>
              </a:rPr>
              <a:t>的最小值为</a:t>
            </a:r>
            <a:r>
              <a:rPr lang="en-US" altLang="zh-CN" sz="2400" b="1" dirty="0">
                <a:latin typeface="+mn-lt"/>
                <a:ea typeface="楷体" panose="02010609060101010101" pitchFamily="49" charset="-122"/>
              </a:rPr>
              <a:t>____</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grpSp>
        <p:nvGrpSpPr>
          <p:cNvPr id="4" name="组合 3"/>
          <p:cNvGrpSpPr/>
          <p:nvPr/>
        </p:nvGrpSpPr>
        <p:grpSpPr bwMode="auto">
          <a:xfrm>
            <a:off x="625243" y="4244553"/>
            <a:ext cx="7706479" cy="831694"/>
            <a:chOff x="767" y="8234"/>
            <a:chExt cx="12782" cy="1744"/>
          </a:xfrm>
        </p:grpSpPr>
        <p:sp>
          <p:nvSpPr>
            <p:cNvPr id="3" name="圆角矩形 2"/>
            <p:cNvSpPr/>
            <p:nvPr/>
          </p:nvSpPr>
          <p:spPr>
            <a:xfrm>
              <a:off x="767" y="8234"/>
              <a:ext cx="12782" cy="1701"/>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noProof="1"/>
            </a:p>
          </p:txBody>
        </p:sp>
        <p:sp>
          <p:nvSpPr>
            <p:cNvPr id="49157" name="文本框 1"/>
            <p:cNvSpPr txBox="1">
              <a:spLocks noChangeArrowheads="1"/>
            </p:cNvSpPr>
            <p:nvPr/>
          </p:nvSpPr>
          <p:spPr bwMode="auto">
            <a:xfrm>
              <a:off x="840" y="8294"/>
              <a:ext cx="12693" cy="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0">
                <a:lnSpc>
                  <a:spcPct val="110000"/>
                </a:lnSpc>
              </a:pPr>
              <a:r>
                <a:rPr lang="zh-CN" altLang="en-US" sz="2100" b="1" dirty="0" smtClean="0">
                  <a:solidFill>
                    <a:srgbClr val="0000FF"/>
                  </a:solidFill>
                  <a:latin typeface="黑体" panose="02010609060101010101" pitchFamily="2" charset="-122"/>
                  <a:ea typeface="黑体" panose="02010609060101010101" pitchFamily="2" charset="-122"/>
                </a:rPr>
                <a:t>方法</a:t>
              </a:r>
              <a:r>
                <a:rPr lang="zh-CN" altLang="en-US" sz="2100" b="1" dirty="0">
                  <a:solidFill>
                    <a:srgbClr val="0000FF"/>
                  </a:solidFill>
                  <a:latin typeface="黑体" panose="02010609060101010101" pitchFamily="2" charset="-122"/>
                  <a:ea typeface="黑体" panose="02010609060101010101" pitchFamily="2" charset="-122"/>
                </a:rPr>
                <a:t>总结：</a:t>
              </a:r>
              <a:r>
                <a:rPr lang="zh-CN" altLang="en-US" sz="2100" b="1" dirty="0">
                  <a:latin typeface="宋体" panose="02010600030101010101" pitchFamily="2" charset="-122"/>
                </a:rPr>
                <a:t>可利用</a:t>
              </a:r>
              <a:r>
                <a:rPr lang="zh-CN" altLang="en-US" sz="2100" b="1" dirty="0">
                  <a:solidFill>
                    <a:srgbClr val="FF0000"/>
                  </a:solidFill>
                  <a:latin typeface="宋体" panose="02010600030101010101" pitchFamily="2" charset="-122"/>
                </a:rPr>
                <a:t>面积相等</a:t>
              </a:r>
              <a:r>
                <a:rPr lang="zh-CN" altLang="en-US" sz="2100" b="1" dirty="0">
                  <a:latin typeface="宋体" panose="02010600030101010101" pitchFamily="2" charset="-122"/>
                </a:rPr>
                <a:t>作桥</a:t>
              </a:r>
              <a:r>
                <a:rPr lang="zh-CN" altLang="en-US" sz="2100" b="1" dirty="0" smtClean="0">
                  <a:latin typeface="宋体" panose="02010600030101010101" pitchFamily="2" charset="-122"/>
                </a:rPr>
                <a:t>梁</a:t>
              </a:r>
              <a:r>
                <a:rPr lang="en-US" altLang="zh-CN" sz="2100" b="1" dirty="0" smtClean="0">
                  <a:latin typeface="宋体" panose="02010600030101010101" pitchFamily="2" charset="-122"/>
                </a:rPr>
                <a:t>(</a:t>
              </a:r>
              <a:r>
                <a:rPr lang="zh-CN" altLang="en-US" sz="2100" b="1" dirty="0" smtClean="0">
                  <a:latin typeface="宋体" panose="02010600030101010101" pitchFamily="2" charset="-122"/>
                </a:rPr>
                <a:t>但</a:t>
              </a:r>
              <a:r>
                <a:rPr lang="zh-CN" altLang="en-US" sz="2100" b="1" dirty="0">
                  <a:latin typeface="宋体" panose="02010600030101010101" pitchFamily="2" charset="-122"/>
                </a:rPr>
                <a:t>不求面</a:t>
              </a:r>
              <a:r>
                <a:rPr lang="zh-CN" altLang="en-US" sz="2100" b="1" dirty="0" smtClean="0">
                  <a:latin typeface="宋体" panose="02010600030101010101" pitchFamily="2" charset="-122"/>
                </a:rPr>
                <a:t>积</a:t>
              </a:r>
              <a:r>
                <a:rPr lang="en-US" altLang="zh-CN" sz="2100" b="1" dirty="0" smtClean="0">
                  <a:latin typeface="宋体" panose="02010600030101010101" pitchFamily="2" charset="-122"/>
                </a:rPr>
                <a:t>)</a:t>
              </a:r>
              <a:r>
                <a:rPr lang="zh-CN" altLang="en-US" sz="2100" b="1" dirty="0" smtClean="0">
                  <a:latin typeface="宋体" panose="02010600030101010101" pitchFamily="2" charset="-122"/>
                </a:rPr>
                <a:t>求</a:t>
              </a:r>
              <a:r>
                <a:rPr lang="zh-CN" altLang="en-US" sz="2100" b="1" dirty="0">
                  <a:latin typeface="宋体" panose="02010600030101010101" pitchFamily="2" charset="-122"/>
                </a:rPr>
                <a:t>三角形的</a:t>
              </a:r>
              <a:r>
                <a:rPr lang="zh-CN" altLang="en-US" sz="2100" b="1" dirty="0" smtClean="0">
                  <a:latin typeface="宋体" panose="02010600030101010101" pitchFamily="2" charset="-122"/>
                </a:rPr>
                <a:t>高， 此</a:t>
              </a:r>
              <a:r>
                <a:rPr lang="zh-CN" altLang="en-US" sz="2100" b="1" dirty="0">
                  <a:latin typeface="宋体" panose="02010600030101010101" pitchFamily="2" charset="-122"/>
                </a:rPr>
                <a:t>解题方法通常称为“</a:t>
              </a:r>
              <a:r>
                <a:rPr lang="zh-CN" altLang="en-US" sz="2100" b="1" dirty="0">
                  <a:solidFill>
                    <a:srgbClr val="FF0000"/>
                  </a:solidFill>
                  <a:latin typeface="宋体" panose="02010600030101010101" pitchFamily="2" charset="-122"/>
                </a:rPr>
                <a:t>面积法</a:t>
              </a:r>
              <a:r>
                <a:rPr lang="zh-CN" altLang="en-US" sz="2100" b="1" dirty="0">
                  <a:latin typeface="宋体" panose="02010600030101010101" pitchFamily="2" charset="-122"/>
                </a:rPr>
                <a:t>”．</a:t>
              </a:r>
              <a:endParaRPr lang="zh-CN" altLang="en-US" sz="2100" b="1" dirty="0">
                <a:latin typeface="宋体" panose="02010600030101010101" pitchFamily="2" charset="-122"/>
              </a:endParaRPr>
            </a:p>
          </p:txBody>
        </p:sp>
      </p:grpSp>
      <p:graphicFrame>
        <p:nvGraphicFramePr>
          <p:cNvPr id="2" name="对象 1">
            <a:hlinkClick r:id="" action="ppaction://ole?verb=1"/>
          </p:cNvPr>
          <p:cNvGraphicFramePr>
            <a:graphicFrameLocks noChangeAspect="1"/>
          </p:cNvGraphicFramePr>
          <p:nvPr/>
        </p:nvGraphicFramePr>
        <p:xfrm>
          <a:off x="2085975" y="1757736"/>
          <a:ext cx="342900" cy="590550"/>
        </p:xfrm>
        <a:graphic>
          <a:graphicData uri="http://schemas.openxmlformats.org/presentationml/2006/ole">
            <mc:AlternateContent xmlns:mc="http://schemas.openxmlformats.org/markup-compatibility/2006">
              <mc:Choice xmlns:v="urn:schemas-microsoft-com:vml" Requires="v">
                <p:oleObj spid="_x0000_s49964" name="" r:id="rId1" imgW="228600" imgH="393700" progId="Equation.DSMT4">
                  <p:embed/>
                </p:oleObj>
              </mc:Choice>
              <mc:Fallback>
                <p:oleObj name="" r:id="rId1" imgW="228600" imgH="393700" progId="Equation.DSMT4">
                  <p:embed/>
                  <p:pic>
                    <p:nvPicPr>
                      <p:cNvPr id="0" name="对象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5975" y="1757736"/>
                        <a:ext cx="3429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49163" name="组合 6"/>
          <p:cNvGrpSpPr/>
          <p:nvPr/>
        </p:nvGrpSpPr>
        <p:grpSpPr bwMode="auto">
          <a:xfrm>
            <a:off x="457200" y="544513"/>
            <a:ext cx="1858963" cy="492125"/>
            <a:chOff x="427462" y="558483"/>
            <a:chExt cx="1858351" cy="491808"/>
          </a:xfrm>
        </p:grpSpPr>
        <p:grpSp>
          <p:nvGrpSpPr>
            <p:cNvPr id="49164" name="组合 5"/>
            <p:cNvGrpSpPr/>
            <p:nvPr/>
          </p:nvGrpSpPr>
          <p:grpSpPr bwMode="auto">
            <a:xfrm>
              <a:off x="468915" y="591581"/>
              <a:ext cx="1816898" cy="426248"/>
              <a:chOff x="2177651" y="-557614"/>
              <a:chExt cx="1816898" cy="426248"/>
            </a:xfrm>
          </p:grpSpPr>
          <p:sp>
            <p:nvSpPr>
              <p:cNvPr id="6" name="椭圆 5"/>
              <p:cNvSpPr/>
              <p:nvPr/>
            </p:nvSpPr>
            <p:spPr>
              <a:xfrm>
                <a:off x="2177459"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6" name="椭圆 25"/>
              <p:cNvSpPr/>
              <p:nvPr/>
            </p:nvSpPr>
            <p:spPr>
              <a:xfrm>
                <a:off x="2507550"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7" name="椭圆 26"/>
              <p:cNvSpPr/>
              <p:nvPr/>
            </p:nvSpPr>
            <p:spPr>
              <a:xfrm>
                <a:off x="2837642"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8" name="椭圆 27"/>
              <p:cNvSpPr/>
              <p:nvPr/>
            </p:nvSpPr>
            <p:spPr>
              <a:xfrm>
                <a:off x="3167733"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9" name="椭圆 28"/>
              <p:cNvSpPr/>
              <p:nvPr/>
            </p:nvSpPr>
            <p:spPr>
              <a:xfrm>
                <a:off x="3567652" y="-557396"/>
                <a:ext cx="426897" cy="426763"/>
              </a:xfrm>
              <a:prstGeom prst="ellips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49170" name="文本框 11"/>
            <p:cNvSpPr txBox="1">
              <a:spLocks noChangeArrowheads="1"/>
            </p:cNvSpPr>
            <p:nvPr/>
          </p:nvSpPr>
          <p:spPr bwMode="auto">
            <a:xfrm>
              <a:off x="427462" y="558483"/>
              <a:ext cx="1829953" cy="49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a:solidFill>
                    <a:schemeClr val="bg1"/>
                  </a:solidFill>
                  <a:latin typeface="+mn-lt"/>
                </a:rPr>
                <a:t>2</a:t>
              </a:r>
              <a:endParaRPr lang="zh-CN" altLang="en-US" sz="2600" b="1" dirty="0">
                <a:solidFill>
                  <a:schemeClr val="bg1"/>
                </a:solidFill>
                <a:latin typeface="+mn-lt"/>
              </a:endParaRPr>
            </a:p>
          </p:txBody>
        </p:sp>
      </p:grpSp>
      <p:sp>
        <p:nvSpPr>
          <p:cNvPr id="49171" name="文本框 16"/>
          <p:cNvSpPr txBox="1">
            <a:spLocks noChangeArrowheads="1"/>
          </p:cNvSpPr>
          <p:nvPr/>
        </p:nvSpPr>
        <p:spPr bwMode="auto">
          <a:xfrm>
            <a:off x="2428875" y="537872"/>
            <a:ext cx="4656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2" charset="-122"/>
                <a:ea typeface="黑体" panose="02010609060101010101" pitchFamily="2" charset="-122"/>
              </a:rPr>
              <a:t>利用三角形的高求值</a:t>
            </a:r>
            <a:endParaRPr lang="zh-CN" altLang="en-US" sz="2400" b="1" dirty="0">
              <a:latin typeface="黑体" panose="02010609060101010101" pitchFamily="2" charset="-122"/>
              <a:ea typeface="黑体" panose="02010609060101010101" pitchFamily="2" charset="-122"/>
            </a:endParaRPr>
          </a:p>
        </p:txBody>
      </p:sp>
      <p:sp>
        <p:nvSpPr>
          <p:cNvPr id="49173" name="文本框 6"/>
          <p:cNvSpPr txBox="1">
            <a:spLocks noChangeArrowheads="1"/>
          </p:cNvSpPr>
          <p:nvPr/>
        </p:nvSpPr>
        <p:spPr bwMode="auto">
          <a:xfrm>
            <a:off x="767897" y="2289243"/>
            <a:ext cx="5911442" cy="1939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a:solidFill>
                  <a:srgbClr val="0000FF"/>
                </a:solidFill>
                <a:latin typeface="+mn-lt"/>
                <a:ea typeface="黑体" panose="02010609060101010101" pitchFamily="2" charset="-122"/>
              </a:rPr>
              <a:t>解析：</a:t>
            </a:r>
            <a:r>
              <a:rPr lang="zh-CN" altLang="en-US" sz="2000" b="1" dirty="0">
                <a:latin typeface="+mn-lt"/>
                <a:ea typeface="仿宋" panose="02010609060101010101" pitchFamily="49" charset="-122"/>
              </a:rPr>
              <a:t>当</a:t>
            </a:r>
            <a:r>
              <a:rPr lang="en-US" altLang="zh-CN" sz="2000" b="1" i="1" dirty="0">
                <a:latin typeface="+mn-lt"/>
                <a:ea typeface="仿宋" panose="02010609060101010101" pitchFamily="49" charset="-122"/>
              </a:rPr>
              <a:t>BP</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AC</a:t>
            </a:r>
            <a:r>
              <a:rPr lang="zh-CN" altLang="en-US" sz="2000" b="1" dirty="0" smtClean="0">
                <a:latin typeface="+mn-lt"/>
                <a:ea typeface="仿宋" panose="02010609060101010101" pitchFamily="49" charset="-122"/>
              </a:rPr>
              <a:t>时，</a:t>
            </a:r>
            <a:r>
              <a:rPr lang="en-US" altLang="zh-CN" sz="2000" b="1" i="1" dirty="0" smtClean="0">
                <a:latin typeface="+mn-lt"/>
                <a:ea typeface="仿宋" panose="02010609060101010101" pitchFamily="49" charset="-122"/>
              </a:rPr>
              <a:t>BP</a:t>
            </a:r>
            <a:r>
              <a:rPr lang="zh-CN" altLang="en-US" sz="2000" b="1" dirty="0">
                <a:latin typeface="+mn-lt"/>
                <a:ea typeface="仿宋" panose="02010609060101010101" pitchFamily="49" charset="-122"/>
              </a:rPr>
              <a:t>的值最小</a:t>
            </a:r>
            <a:r>
              <a:rPr lang="en-US" altLang="zh-CN" sz="2000" b="1" dirty="0">
                <a:latin typeface="+mn-lt"/>
                <a:ea typeface="仿宋" panose="02010609060101010101" pitchFamily="49" charset="-122"/>
              </a:rPr>
              <a:t>.</a:t>
            </a:r>
            <a:endParaRPr lang="en-US" altLang="zh-CN" sz="2000" b="1" dirty="0">
              <a:latin typeface="+mn-lt"/>
              <a:ea typeface="仿宋" panose="02010609060101010101" pitchFamily="49" charset="-122"/>
            </a:endParaRPr>
          </a:p>
          <a:p>
            <a:pPr>
              <a:lnSpc>
                <a:spcPct val="150000"/>
              </a:lnSpc>
            </a:pP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S</a:t>
            </a:r>
            <a:r>
              <a:rPr lang="en-US" altLang="zh-CN" sz="2000" b="1" baseline="-25000" dirty="0">
                <a:latin typeface="+mn-lt"/>
                <a:ea typeface="仿宋" panose="02010609060101010101" pitchFamily="49" charset="-122"/>
              </a:rPr>
              <a:t>△</a:t>
            </a:r>
            <a:r>
              <a:rPr lang="en-US" altLang="zh-CN" sz="2000" b="1" i="1" baseline="-25000" dirty="0">
                <a:latin typeface="+mn-lt"/>
                <a:ea typeface="仿宋" panose="02010609060101010101" pitchFamily="49" charset="-122"/>
              </a:rPr>
              <a:t>ABC</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rPr>
              <a:t>BC</a:t>
            </a:r>
            <a:r>
              <a:rPr lang="en-US" altLang="zh-CN"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AD</a:t>
            </a:r>
            <a:r>
              <a:rPr lang="zh-CN" altLang="en-US"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S</a:t>
            </a:r>
            <a:r>
              <a:rPr lang="en-US" altLang="zh-CN" sz="2000" b="1" baseline="-25000" dirty="0">
                <a:latin typeface="+mn-lt"/>
                <a:ea typeface="仿宋" panose="02010609060101010101" pitchFamily="49" charset="-122"/>
              </a:rPr>
              <a:t>△</a:t>
            </a:r>
            <a:r>
              <a:rPr lang="en-US" altLang="zh-CN" sz="2000" b="1" i="1" baseline="-25000" dirty="0">
                <a:latin typeface="+mn-lt"/>
                <a:ea typeface="仿宋" panose="02010609060101010101" pitchFamily="49" charset="-122"/>
              </a:rPr>
              <a:t>ABC</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rPr>
              <a:t>AC</a:t>
            </a:r>
            <a:r>
              <a:rPr lang="en-US" altLang="zh-CN" sz="2000" b="1" dirty="0" smtClean="0">
                <a:latin typeface="+mn-lt"/>
                <a:ea typeface="仿宋" panose="02010609060101010101" pitchFamily="49" charset="-122"/>
              </a:rPr>
              <a:t>·</a:t>
            </a:r>
            <a:r>
              <a:rPr lang="en-US" altLang="zh-CN" sz="2000" b="1" i="1" dirty="0" smtClean="0">
                <a:latin typeface="+mn-lt"/>
                <a:ea typeface="仿宋" panose="02010609060101010101" pitchFamily="49" charset="-122"/>
              </a:rPr>
              <a:t>BP</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50000"/>
              </a:lnSpc>
            </a:pPr>
            <a:r>
              <a:rPr lang="en-US" altLang="zh-CN" sz="2000" b="1" dirty="0">
                <a:latin typeface="+mn-lt"/>
                <a:ea typeface="仿宋" panose="02010609060101010101" pitchFamily="49" charset="-122"/>
              </a:rPr>
              <a:t>∴   </a:t>
            </a:r>
            <a:r>
              <a:rPr lang="en-US" altLang="zh-CN" sz="2000" b="1" i="1" dirty="0">
                <a:latin typeface="+mn-lt"/>
                <a:ea typeface="仿宋" panose="02010609060101010101" pitchFamily="49" charset="-122"/>
              </a:rPr>
              <a:t>BC</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AD</a:t>
            </a:r>
            <a:r>
              <a:rPr lang="en-US" altLang="zh-CN" sz="2000" b="1" dirty="0">
                <a:latin typeface="+mn-lt"/>
                <a:ea typeface="仿宋" panose="02010609060101010101" pitchFamily="49" charset="-122"/>
              </a:rPr>
              <a:t>=    </a:t>
            </a:r>
            <a:r>
              <a:rPr lang="en-US" altLang="zh-CN" sz="2000" b="1" i="1" dirty="0" smtClean="0">
                <a:latin typeface="+mn-lt"/>
                <a:ea typeface="仿宋" panose="02010609060101010101" pitchFamily="49" charset="-122"/>
                <a:sym typeface="微软雅黑" panose="020B0503020204020204" pitchFamily="34" charset="-122"/>
              </a:rPr>
              <a:t>AC·BP    </a:t>
            </a:r>
            <a:r>
              <a:rPr lang="en-US" altLang="zh-CN" sz="2000" b="1" dirty="0" smtClean="0">
                <a:latin typeface="+mn-lt"/>
                <a:ea typeface="仿宋" panose="02010609060101010101" pitchFamily="49" charset="-122"/>
                <a:sym typeface="微软雅黑" panose="020B0503020204020204" pitchFamily="34" charset="-122"/>
              </a:rPr>
              <a:t>∴</a:t>
            </a:r>
            <a:r>
              <a:rPr lang="en-US" altLang="zh-CN" sz="2000" b="1" i="1" dirty="0">
                <a:latin typeface="+mn-lt"/>
                <a:ea typeface="仿宋" panose="02010609060101010101" pitchFamily="49" charset="-122"/>
                <a:sym typeface="微软雅黑" panose="020B0503020204020204" pitchFamily="34" charset="-122"/>
              </a:rPr>
              <a:t>BC·AD=AC·BP</a:t>
            </a:r>
            <a:endParaRPr lang="en-US" altLang="zh-CN" sz="2000" b="1" i="1" dirty="0">
              <a:latin typeface="+mn-lt"/>
              <a:ea typeface="仿宋" panose="02010609060101010101" pitchFamily="49" charset="-122"/>
              <a:sym typeface="微软雅黑" panose="020B0503020204020204" pitchFamily="34" charset="-122"/>
            </a:endParaRPr>
          </a:p>
          <a:p>
            <a:pPr>
              <a:lnSpc>
                <a:spcPct val="150000"/>
              </a:lnSpc>
            </a:pPr>
            <a:r>
              <a:rPr lang="en-US" altLang="zh-CN" sz="2000" b="1" dirty="0">
                <a:latin typeface="+mn-lt"/>
                <a:ea typeface="仿宋" panose="02010609060101010101" pitchFamily="49" charset="-122"/>
                <a:sym typeface="微软雅黑" panose="020B0503020204020204" pitchFamily="34" charset="-122"/>
              </a:rPr>
              <a:t>∴</a:t>
            </a:r>
            <a:r>
              <a:rPr lang="en-US" altLang="zh-CN" sz="2000" b="1" dirty="0" smtClean="0">
                <a:latin typeface="+mn-lt"/>
                <a:ea typeface="仿宋" panose="02010609060101010101" pitchFamily="49" charset="-122"/>
                <a:sym typeface="微软雅黑" panose="020B0503020204020204" pitchFamily="34" charset="-122"/>
              </a:rPr>
              <a:t>6×4=5</a:t>
            </a:r>
            <a:r>
              <a:rPr lang="en-US" altLang="zh-CN" sz="2000" b="1" i="1" dirty="0" smtClean="0">
                <a:latin typeface="+mn-lt"/>
                <a:ea typeface="仿宋" panose="02010609060101010101" pitchFamily="49" charset="-122"/>
                <a:sym typeface="微软雅黑" panose="020B0503020204020204" pitchFamily="34" charset="-122"/>
              </a:rPr>
              <a:t>BP</a:t>
            </a:r>
            <a:r>
              <a:rPr lang="zh-CN" altLang="en-US" sz="2000" b="1" i="1" dirty="0" smtClean="0">
                <a:latin typeface="+mn-lt"/>
                <a:ea typeface="仿宋" panose="02010609060101010101" pitchFamily="49" charset="-122"/>
                <a:sym typeface="微软雅黑" panose="020B0503020204020204" pitchFamily="34" charset="-122"/>
              </a:rPr>
              <a:t>，</a:t>
            </a:r>
            <a:r>
              <a:rPr lang="en-US" altLang="zh-CN" sz="2000" b="1" i="1" dirty="0" smtClean="0">
                <a:latin typeface="+mn-lt"/>
                <a:ea typeface="仿宋" panose="02010609060101010101" pitchFamily="49" charset="-122"/>
                <a:sym typeface="微软雅黑" panose="020B0503020204020204" pitchFamily="34" charset="-122"/>
              </a:rPr>
              <a:t>   BP</a:t>
            </a:r>
            <a:r>
              <a:rPr lang="en-US" altLang="zh-CN" sz="2000" b="1" dirty="0" smtClean="0">
                <a:latin typeface="+mn-lt"/>
                <a:ea typeface="仿宋" panose="02010609060101010101" pitchFamily="49" charset="-122"/>
                <a:sym typeface="微软雅黑" panose="020B0503020204020204" pitchFamily="34" charset="-122"/>
              </a:rPr>
              <a:t>=            </a:t>
            </a:r>
            <a:r>
              <a:rPr lang="zh-CN" altLang="en-US" sz="2000" b="1" dirty="0" smtClean="0">
                <a:latin typeface="+mn-lt"/>
                <a:ea typeface="仿宋" panose="02010609060101010101" pitchFamily="49" charset="-122"/>
                <a:sym typeface="微软雅黑" panose="020B0503020204020204" pitchFamily="34" charset="-122"/>
              </a:rPr>
              <a:t>所</a:t>
            </a:r>
            <a:r>
              <a:rPr lang="zh-CN" altLang="en-US" sz="2000" b="1" dirty="0">
                <a:latin typeface="+mn-lt"/>
                <a:ea typeface="仿宋" panose="02010609060101010101" pitchFamily="49" charset="-122"/>
                <a:sym typeface="微软雅黑" panose="020B0503020204020204" pitchFamily="34" charset="-122"/>
              </a:rPr>
              <a:t>以</a:t>
            </a:r>
            <a:r>
              <a:rPr lang="en-US" altLang="zh-CN" sz="2000" b="1" i="1" dirty="0">
                <a:latin typeface="+mn-lt"/>
                <a:ea typeface="仿宋" panose="02010609060101010101" pitchFamily="49" charset="-122"/>
                <a:sym typeface="微软雅黑" panose="020B0503020204020204" pitchFamily="34" charset="-122"/>
              </a:rPr>
              <a:t>BP</a:t>
            </a:r>
            <a:r>
              <a:rPr lang="zh-CN" altLang="en-US" sz="2000" b="1" dirty="0">
                <a:latin typeface="+mn-lt"/>
                <a:ea typeface="仿宋" panose="02010609060101010101" pitchFamily="49" charset="-122"/>
                <a:sym typeface="微软雅黑" panose="020B0503020204020204" pitchFamily="34" charset="-122"/>
              </a:rPr>
              <a:t>的最小值为</a:t>
            </a:r>
            <a:endParaRPr lang="zh-CN" altLang="en-US" sz="2000" b="1" dirty="0">
              <a:latin typeface="+mn-lt"/>
              <a:ea typeface="仿宋" panose="02010609060101010101" pitchFamily="49" charset="-122"/>
              <a:sym typeface="微软雅黑" panose="020B0503020204020204" pitchFamily="34" charset="-122"/>
            </a:endParaRPr>
          </a:p>
        </p:txBody>
      </p:sp>
      <p:graphicFrame>
        <p:nvGraphicFramePr>
          <p:cNvPr id="49174" name="对象 7">
            <a:hlinkClick r:id="" action="ppaction://ole?verb=1"/>
          </p:cNvPr>
          <p:cNvGraphicFramePr>
            <a:graphicFrameLocks noChangeAspect="1"/>
          </p:cNvGraphicFramePr>
          <p:nvPr/>
        </p:nvGraphicFramePr>
        <p:xfrm>
          <a:off x="3974968" y="2834708"/>
          <a:ext cx="188513" cy="393700"/>
        </p:xfrm>
        <a:graphic>
          <a:graphicData uri="http://schemas.openxmlformats.org/presentationml/2006/ole">
            <mc:AlternateContent xmlns:mc="http://schemas.openxmlformats.org/markup-compatibility/2006">
              <mc:Choice xmlns:v="urn:schemas-microsoft-com:vml" Requires="v">
                <p:oleObj spid="_x0000_s49965" name="" r:id="rId3" imgW="152400" imgH="393700" progId="Equation.KSEE3">
                  <p:embed/>
                </p:oleObj>
              </mc:Choice>
              <mc:Fallback>
                <p:oleObj name="" r:id="rId3" imgW="152400" imgH="393700" progId="Equation.KSEE3">
                  <p:embed/>
                  <p:pic>
                    <p:nvPicPr>
                      <p:cNvPr id="0" name="对象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4968" y="2834708"/>
                        <a:ext cx="1885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5" name="对象 8">
            <a:hlinkClick r:id="" action="ppaction://ole?verb=1"/>
          </p:cNvPr>
          <p:cNvGraphicFramePr>
            <a:graphicFrameLocks noChangeAspect="1"/>
          </p:cNvGraphicFramePr>
          <p:nvPr/>
        </p:nvGraphicFramePr>
        <p:xfrm>
          <a:off x="1925679" y="2865188"/>
          <a:ext cx="188513" cy="393700"/>
        </p:xfrm>
        <a:graphic>
          <a:graphicData uri="http://schemas.openxmlformats.org/presentationml/2006/ole">
            <mc:AlternateContent xmlns:mc="http://schemas.openxmlformats.org/markup-compatibility/2006">
              <mc:Choice xmlns:v="urn:schemas-microsoft-com:vml" Requires="v">
                <p:oleObj spid="_x0000_s49966" name="" r:id="rId5" imgW="152400" imgH="393700" progId="Equation.KSEE3">
                  <p:embed/>
                </p:oleObj>
              </mc:Choice>
              <mc:Fallback>
                <p:oleObj name="" r:id="rId5" imgW="152400" imgH="393700" progId="Equation.KSEE3">
                  <p:embed/>
                  <p:pic>
                    <p:nvPicPr>
                      <p:cNvPr id="0" name="对象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5679" y="2865188"/>
                        <a:ext cx="1885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6" name="对象 9">
            <a:hlinkClick r:id="" action="ppaction://ole?verb=1"/>
          </p:cNvPr>
          <p:cNvGraphicFramePr>
            <a:graphicFrameLocks noChangeAspect="1"/>
          </p:cNvGraphicFramePr>
          <p:nvPr/>
        </p:nvGraphicFramePr>
        <p:xfrm>
          <a:off x="2299562" y="3309053"/>
          <a:ext cx="188513" cy="393700"/>
        </p:xfrm>
        <a:graphic>
          <a:graphicData uri="http://schemas.openxmlformats.org/presentationml/2006/ole">
            <mc:AlternateContent xmlns:mc="http://schemas.openxmlformats.org/markup-compatibility/2006">
              <mc:Choice xmlns:v="urn:schemas-microsoft-com:vml" Requires="v">
                <p:oleObj spid="_x0000_s49967" name="Equation" r:id="rId6" imgW="152400" imgH="393700" progId="Equation.DSMT4">
                  <p:embed/>
                </p:oleObj>
              </mc:Choice>
              <mc:Fallback>
                <p:oleObj name="Equation" r:id="rId6" imgW="152400" imgH="393700" progId="Equation.DSMT4">
                  <p:embed/>
                  <p:pic>
                    <p:nvPicPr>
                      <p:cNvPr id="0" name="对象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9562" y="3309053"/>
                        <a:ext cx="1885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7" name="对象 11">
            <a:hlinkClick r:id="" action="ppaction://ole?verb=1"/>
          </p:cNvPr>
          <p:cNvGraphicFramePr>
            <a:graphicFrameLocks noChangeAspect="1"/>
          </p:cNvGraphicFramePr>
          <p:nvPr/>
        </p:nvGraphicFramePr>
        <p:xfrm>
          <a:off x="1118216" y="3295718"/>
          <a:ext cx="188513" cy="393700"/>
        </p:xfrm>
        <a:graphic>
          <a:graphicData uri="http://schemas.openxmlformats.org/presentationml/2006/ole">
            <mc:AlternateContent xmlns:mc="http://schemas.openxmlformats.org/markup-compatibility/2006">
              <mc:Choice xmlns:v="urn:schemas-microsoft-com:vml" Requires="v">
                <p:oleObj spid="_x0000_s49968" name="" r:id="rId7" imgW="152400" imgH="393700" progId="Equation.KSEE3">
                  <p:embed/>
                </p:oleObj>
              </mc:Choice>
              <mc:Fallback>
                <p:oleObj name="" r:id="rId7" imgW="152400" imgH="393700" progId="Equation.KSEE3">
                  <p:embed/>
                  <p:pic>
                    <p:nvPicPr>
                      <p:cNvPr id="0" name="对象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8216" y="3295718"/>
                        <a:ext cx="188513"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178" name="对象 14">
            <a:hlinkClick r:id="" action="ppaction://ole?verb=1"/>
          </p:cNvPr>
          <p:cNvGraphicFramePr>
            <a:graphicFrameLocks noChangeAspect="1"/>
          </p:cNvGraphicFramePr>
          <p:nvPr/>
        </p:nvGraphicFramePr>
        <p:xfrm>
          <a:off x="6021901" y="3702753"/>
          <a:ext cx="378596" cy="527050"/>
        </p:xfrm>
        <a:graphic>
          <a:graphicData uri="http://schemas.openxmlformats.org/presentationml/2006/ole">
            <mc:AlternateContent xmlns:mc="http://schemas.openxmlformats.org/markup-compatibility/2006">
              <mc:Choice xmlns:v="urn:schemas-microsoft-com:vml" Requires="v">
                <p:oleObj spid="_x0000_s49969" name="" r:id="rId8" imgW="228600" imgH="393700" progId="Equation.DSMT4">
                  <p:embed/>
                </p:oleObj>
              </mc:Choice>
              <mc:Fallback>
                <p:oleObj name="" r:id="rId8" imgW="228600" imgH="393700" progId="Equation.DSMT4">
                  <p:embed/>
                  <p:pic>
                    <p:nvPicPr>
                      <p:cNvPr id="0" name="对象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1901" y="3702753"/>
                        <a:ext cx="378596" cy="527050"/>
                      </a:xfrm>
                      <a:prstGeom prst="rect">
                        <a:avLst/>
                      </a:prstGeom>
                      <a:noFill/>
                      <a:ln>
                        <a:noFill/>
                      </a:ln>
                    </p:spPr>
                  </p:pic>
                </p:oleObj>
              </mc:Fallback>
            </mc:AlternateContent>
          </a:graphicData>
        </a:graphic>
      </p:graphicFrame>
      <p:graphicFrame>
        <p:nvGraphicFramePr>
          <p:cNvPr id="49179" name="对象 6">
            <a:hlinkClick r:id="" action="ppaction://ole?verb=1"/>
          </p:cNvPr>
          <p:cNvGraphicFramePr>
            <a:graphicFrameLocks noChangeAspect="1"/>
          </p:cNvGraphicFramePr>
          <p:nvPr/>
        </p:nvGraphicFramePr>
        <p:xfrm>
          <a:off x="3143156" y="3689418"/>
          <a:ext cx="402160" cy="560070"/>
        </p:xfrm>
        <a:graphic>
          <a:graphicData uri="http://schemas.openxmlformats.org/presentationml/2006/ole">
            <mc:AlternateContent xmlns:mc="http://schemas.openxmlformats.org/markup-compatibility/2006">
              <mc:Choice xmlns:v="urn:schemas-microsoft-com:vml" Requires="v">
                <p:oleObj spid="_x0000_s49970" name="" r:id="rId9" imgW="228600" imgH="393700" progId="Equation.DSMT4">
                  <p:embed/>
                </p:oleObj>
              </mc:Choice>
              <mc:Fallback>
                <p:oleObj name="" r:id="rId9" imgW="228600" imgH="393700" progId="Equation.DSMT4">
                  <p:embed/>
                  <p:pic>
                    <p:nvPicPr>
                      <p:cNvPr id="0" name="对象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156" y="3689418"/>
                        <a:ext cx="402160" cy="560070"/>
                      </a:xfrm>
                      <a:prstGeom prst="rect">
                        <a:avLst/>
                      </a:prstGeom>
                      <a:noFill/>
                      <a:ln>
                        <a:noFill/>
                      </a:ln>
                    </p:spPr>
                  </p:pic>
                </p:oleObj>
              </mc:Fallback>
            </mc:AlternateContent>
          </a:graphicData>
        </a:graphic>
      </p:graphicFrame>
      <p:grpSp>
        <p:nvGrpSpPr>
          <p:cNvPr id="34" name="组合 2"/>
          <p:cNvGrpSpPr/>
          <p:nvPr/>
        </p:nvGrpSpPr>
        <p:grpSpPr bwMode="auto">
          <a:xfrm>
            <a:off x="-3175" y="-57150"/>
            <a:ext cx="2006600" cy="478473"/>
            <a:chOff x="123" y="40"/>
            <a:chExt cx="3160" cy="753"/>
          </a:xfrm>
        </p:grpSpPr>
        <p:cxnSp>
          <p:nvCxnSpPr>
            <p:cNvPr id="35"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6"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573966" y="2090625"/>
            <a:ext cx="1928348" cy="1581449"/>
          </a:xfrm>
          <a:prstGeom prst="rect">
            <a:avLst/>
          </a:prstGeom>
        </p:spPr>
      </p:pic>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9173">
                                            <p:txEl>
                                              <p:pRg st="0" end="0"/>
                                            </p:txEl>
                                          </p:spTgt>
                                        </p:tgtEl>
                                        <p:attrNameLst>
                                          <p:attrName>style.visibility</p:attrName>
                                        </p:attrNameLst>
                                      </p:cBhvr>
                                      <p:to>
                                        <p:strVal val="visible"/>
                                      </p:to>
                                    </p:set>
                                    <p:anim calcmode="lin" valueType="num">
                                      <p:cBhvr additive="base">
                                        <p:cTn id="7" dur="500" fill="hold"/>
                                        <p:tgtEl>
                                          <p:spTgt spid="4917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91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9173">
                                            <p:txEl>
                                              <p:pRg st="1" end="1"/>
                                            </p:txEl>
                                          </p:spTgt>
                                        </p:tgtEl>
                                        <p:attrNameLst>
                                          <p:attrName>style.visibility</p:attrName>
                                        </p:attrNameLst>
                                      </p:cBhvr>
                                      <p:to>
                                        <p:strVal val="visible"/>
                                      </p:to>
                                    </p:set>
                                    <p:anim calcmode="lin" valueType="num">
                                      <p:cBhvr additive="base">
                                        <p:cTn id="13" dur="500" fill="hold"/>
                                        <p:tgtEl>
                                          <p:spTgt spid="4917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917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9175"/>
                                        </p:tgtEl>
                                        <p:attrNameLst>
                                          <p:attrName>style.visibility</p:attrName>
                                        </p:attrNameLst>
                                      </p:cBhvr>
                                      <p:to>
                                        <p:strVal val="visible"/>
                                      </p:to>
                                    </p:set>
                                    <p:anim calcmode="lin" valueType="num">
                                      <p:cBhvr additive="base">
                                        <p:cTn id="17" dur="500" fill="hold"/>
                                        <p:tgtEl>
                                          <p:spTgt spid="49175"/>
                                        </p:tgtEl>
                                        <p:attrNameLst>
                                          <p:attrName>ppt_x</p:attrName>
                                        </p:attrNameLst>
                                      </p:cBhvr>
                                      <p:tavLst>
                                        <p:tav tm="0">
                                          <p:val>
                                            <p:strVal val="#ppt_x"/>
                                          </p:val>
                                        </p:tav>
                                        <p:tav tm="100000">
                                          <p:val>
                                            <p:strVal val="#ppt_x"/>
                                          </p:val>
                                        </p:tav>
                                      </p:tavLst>
                                    </p:anim>
                                    <p:anim calcmode="lin" valueType="num">
                                      <p:cBhvr additive="base">
                                        <p:cTn id="18" dur="500" fill="hold"/>
                                        <p:tgtEl>
                                          <p:spTgt spid="4917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9174"/>
                                        </p:tgtEl>
                                        <p:attrNameLst>
                                          <p:attrName>style.visibility</p:attrName>
                                        </p:attrNameLst>
                                      </p:cBhvr>
                                      <p:to>
                                        <p:strVal val="visible"/>
                                      </p:to>
                                    </p:set>
                                    <p:anim calcmode="lin" valueType="num">
                                      <p:cBhvr additive="base">
                                        <p:cTn id="21" dur="500" fill="hold"/>
                                        <p:tgtEl>
                                          <p:spTgt spid="49174"/>
                                        </p:tgtEl>
                                        <p:attrNameLst>
                                          <p:attrName>ppt_x</p:attrName>
                                        </p:attrNameLst>
                                      </p:cBhvr>
                                      <p:tavLst>
                                        <p:tav tm="0">
                                          <p:val>
                                            <p:strVal val="#ppt_x"/>
                                          </p:val>
                                        </p:tav>
                                        <p:tav tm="100000">
                                          <p:val>
                                            <p:strVal val="#ppt_x"/>
                                          </p:val>
                                        </p:tav>
                                      </p:tavLst>
                                    </p:anim>
                                    <p:anim calcmode="lin" valueType="num">
                                      <p:cBhvr additive="base">
                                        <p:cTn id="22" dur="500" fill="hold"/>
                                        <p:tgtEl>
                                          <p:spTgt spid="4917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9173">
                                            <p:txEl>
                                              <p:pRg st="2" end="2"/>
                                            </p:txEl>
                                          </p:spTgt>
                                        </p:tgtEl>
                                        <p:attrNameLst>
                                          <p:attrName>style.visibility</p:attrName>
                                        </p:attrNameLst>
                                      </p:cBhvr>
                                      <p:to>
                                        <p:strVal val="visible"/>
                                      </p:to>
                                    </p:set>
                                    <p:anim calcmode="lin" valueType="num">
                                      <p:cBhvr additive="base">
                                        <p:cTn id="27" dur="500" fill="hold"/>
                                        <p:tgtEl>
                                          <p:spTgt spid="4917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9173">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9177"/>
                                        </p:tgtEl>
                                        <p:attrNameLst>
                                          <p:attrName>style.visibility</p:attrName>
                                        </p:attrNameLst>
                                      </p:cBhvr>
                                      <p:to>
                                        <p:strVal val="visible"/>
                                      </p:to>
                                    </p:set>
                                    <p:anim calcmode="lin" valueType="num">
                                      <p:cBhvr additive="base">
                                        <p:cTn id="31" dur="500" fill="hold"/>
                                        <p:tgtEl>
                                          <p:spTgt spid="49177"/>
                                        </p:tgtEl>
                                        <p:attrNameLst>
                                          <p:attrName>ppt_x</p:attrName>
                                        </p:attrNameLst>
                                      </p:cBhvr>
                                      <p:tavLst>
                                        <p:tav tm="0">
                                          <p:val>
                                            <p:strVal val="#ppt_x"/>
                                          </p:val>
                                        </p:tav>
                                        <p:tav tm="100000">
                                          <p:val>
                                            <p:strVal val="#ppt_x"/>
                                          </p:val>
                                        </p:tav>
                                      </p:tavLst>
                                    </p:anim>
                                    <p:anim calcmode="lin" valueType="num">
                                      <p:cBhvr additive="base">
                                        <p:cTn id="32" dur="500" fill="hold"/>
                                        <p:tgtEl>
                                          <p:spTgt spid="4917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9176"/>
                                        </p:tgtEl>
                                        <p:attrNameLst>
                                          <p:attrName>style.visibility</p:attrName>
                                        </p:attrNameLst>
                                      </p:cBhvr>
                                      <p:to>
                                        <p:strVal val="visible"/>
                                      </p:to>
                                    </p:set>
                                    <p:anim calcmode="lin" valueType="num">
                                      <p:cBhvr additive="base">
                                        <p:cTn id="35" dur="500" fill="hold"/>
                                        <p:tgtEl>
                                          <p:spTgt spid="49176"/>
                                        </p:tgtEl>
                                        <p:attrNameLst>
                                          <p:attrName>ppt_x</p:attrName>
                                        </p:attrNameLst>
                                      </p:cBhvr>
                                      <p:tavLst>
                                        <p:tav tm="0">
                                          <p:val>
                                            <p:strVal val="#ppt_x"/>
                                          </p:val>
                                        </p:tav>
                                        <p:tav tm="100000">
                                          <p:val>
                                            <p:strVal val="#ppt_x"/>
                                          </p:val>
                                        </p:tav>
                                      </p:tavLst>
                                    </p:anim>
                                    <p:anim calcmode="lin" valueType="num">
                                      <p:cBhvr additive="base">
                                        <p:cTn id="36" dur="500" fill="hold"/>
                                        <p:tgtEl>
                                          <p:spTgt spid="4917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49173">
                                            <p:txEl>
                                              <p:pRg st="3" end="3"/>
                                            </p:txEl>
                                          </p:spTgt>
                                        </p:tgtEl>
                                        <p:attrNameLst>
                                          <p:attrName>style.visibility</p:attrName>
                                        </p:attrNameLst>
                                      </p:cBhvr>
                                      <p:to>
                                        <p:strVal val="visible"/>
                                      </p:to>
                                    </p:set>
                                    <p:anim calcmode="lin" valueType="num">
                                      <p:cBhvr additive="base">
                                        <p:cTn id="41" dur="500" fill="hold"/>
                                        <p:tgtEl>
                                          <p:spTgt spid="49173">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9173">
                                            <p:txEl>
                                              <p:pRg st="3" end="3"/>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9179"/>
                                        </p:tgtEl>
                                        <p:attrNameLst>
                                          <p:attrName>style.visibility</p:attrName>
                                        </p:attrNameLst>
                                      </p:cBhvr>
                                      <p:to>
                                        <p:strVal val="visible"/>
                                      </p:to>
                                    </p:set>
                                    <p:anim calcmode="lin" valueType="num">
                                      <p:cBhvr additive="base">
                                        <p:cTn id="45" dur="500" fill="hold"/>
                                        <p:tgtEl>
                                          <p:spTgt spid="49179"/>
                                        </p:tgtEl>
                                        <p:attrNameLst>
                                          <p:attrName>ppt_x</p:attrName>
                                        </p:attrNameLst>
                                      </p:cBhvr>
                                      <p:tavLst>
                                        <p:tav tm="0">
                                          <p:val>
                                            <p:strVal val="#ppt_x"/>
                                          </p:val>
                                        </p:tav>
                                        <p:tav tm="100000">
                                          <p:val>
                                            <p:strVal val="#ppt_x"/>
                                          </p:val>
                                        </p:tav>
                                      </p:tavLst>
                                    </p:anim>
                                    <p:anim calcmode="lin" valueType="num">
                                      <p:cBhvr additive="base">
                                        <p:cTn id="46" dur="500" fill="hold"/>
                                        <p:tgtEl>
                                          <p:spTgt spid="49179"/>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49178"/>
                                        </p:tgtEl>
                                        <p:attrNameLst>
                                          <p:attrName>style.visibility</p:attrName>
                                        </p:attrNameLst>
                                      </p:cBhvr>
                                      <p:to>
                                        <p:strVal val="visible"/>
                                      </p:to>
                                    </p:set>
                                    <p:anim calcmode="lin" valueType="num">
                                      <p:cBhvr additive="base">
                                        <p:cTn id="49" dur="500" fill="hold"/>
                                        <p:tgtEl>
                                          <p:spTgt spid="49178"/>
                                        </p:tgtEl>
                                        <p:attrNameLst>
                                          <p:attrName>ppt_x</p:attrName>
                                        </p:attrNameLst>
                                      </p:cBhvr>
                                      <p:tavLst>
                                        <p:tav tm="0">
                                          <p:val>
                                            <p:strVal val="#ppt_x"/>
                                          </p:val>
                                        </p:tav>
                                        <p:tav tm="100000">
                                          <p:val>
                                            <p:strVal val="#ppt_x"/>
                                          </p:val>
                                        </p:tav>
                                      </p:tavLst>
                                    </p:anim>
                                    <p:anim calcmode="lin" valueType="num">
                                      <p:cBhvr additive="base">
                                        <p:cTn id="50" dur="500" fill="hold"/>
                                        <p:tgtEl>
                                          <p:spTgt spid="4917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wipe(down)">
                                      <p:cBhvr>
                                        <p:cTn id="55" dur="5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500" fill="hold"/>
                                        <p:tgtEl>
                                          <p:spTgt spid="4"/>
                                        </p:tgtEl>
                                        <p:attrNameLst>
                                          <p:attrName>ppt_x</p:attrName>
                                        </p:attrNameLst>
                                      </p:cBhvr>
                                      <p:tavLst>
                                        <p:tav tm="0">
                                          <p:val>
                                            <p:strVal val="#ppt_x"/>
                                          </p:val>
                                        </p:tav>
                                        <p:tav tm="100000">
                                          <p:val>
                                            <p:strVal val="#ppt_x"/>
                                          </p:val>
                                        </p:tav>
                                      </p:tavLst>
                                    </p:anim>
                                    <p:anim calcmode="lin" valueType="num">
                                      <p:cBhvr>
                                        <p:cTn id="6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5" name="Rectangle 13"/>
          <p:cNvSpPr>
            <a:spLocks noChangeArrowheads="1"/>
          </p:cNvSpPr>
          <p:nvPr/>
        </p:nvSpPr>
        <p:spPr bwMode="auto">
          <a:xfrm>
            <a:off x="931780" y="548237"/>
            <a:ext cx="801397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50000"/>
              </a:lnSpc>
              <a:buFontTx/>
              <a:buNone/>
              <a:defRPr/>
            </a:pPr>
            <a:r>
              <a:rPr lang="zh-CN" altLang="en-US" sz="2400" dirty="0" smtClean="0">
                <a:latin typeface="+mn-lt"/>
                <a:ea typeface="楷体" panose="02010609060101010101" pitchFamily="49" charset="-122"/>
              </a:rPr>
              <a:t>如图，</a:t>
            </a:r>
            <a:r>
              <a:rPr lang="en-US" altLang="zh-CN" sz="2400" dirty="0" smtClean="0">
                <a:latin typeface="+mn-lt"/>
                <a:ea typeface="楷体" panose="02010609060101010101" pitchFamily="49" charset="-122"/>
              </a:rPr>
              <a:t>(1)</a:t>
            </a:r>
            <a:r>
              <a:rPr lang="zh-CN" altLang="en-US" sz="2400" dirty="0" smtClean="0">
                <a:latin typeface="+mn-lt"/>
                <a:ea typeface="楷体" panose="02010609060101010101" pitchFamily="49" charset="-122"/>
              </a:rPr>
              <a:t>写</a:t>
            </a:r>
            <a:r>
              <a:rPr lang="zh-CN" altLang="en-US" sz="2400" dirty="0">
                <a:latin typeface="+mn-lt"/>
                <a:ea typeface="楷体" panose="02010609060101010101" pitchFamily="49" charset="-122"/>
              </a:rPr>
              <a:t>出以</a:t>
            </a:r>
            <a:r>
              <a:rPr lang="en-US" altLang="zh-CN" sz="2400" i="1" dirty="0">
                <a:latin typeface="+mn-lt"/>
                <a:ea typeface="楷体" panose="02010609060101010101" pitchFamily="49" charset="-122"/>
              </a:rPr>
              <a:t>AE</a:t>
            </a:r>
            <a:r>
              <a:rPr lang="zh-CN" altLang="en-US" sz="2400" dirty="0">
                <a:latin typeface="+mn-lt"/>
                <a:ea typeface="楷体" panose="02010609060101010101" pitchFamily="49" charset="-122"/>
              </a:rPr>
              <a:t>为高的三角</a:t>
            </a:r>
            <a:r>
              <a:rPr lang="zh-CN" altLang="en-US" sz="2400" dirty="0" smtClean="0">
                <a:latin typeface="+mn-lt"/>
                <a:ea typeface="楷体" panose="02010609060101010101" pitchFamily="49" charset="-122"/>
              </a:rPr>
              <a:t>形</a:t>
            </a:r>
            <a:r>
              <a:rPr lang="en-US" altLang="zh-CN" sz="2400" dirty="0" smtClean="0">
                <a:latin typeface="+mn-lt"/>
                <a:ea typeface="楷体" panose="02010609060101010101" pitchFamily="49" charset="-122"/>
              </a:rPr>
              <a:t>;(2)</a:t>
            </a:r>
            <a:r>
              <a:rPr lang="zh-CN" altLang="en-US" sz="2400" dirty="0" smtClean="0">
                <a:latin typeface="+mn-lt"/>
                <a:ea typeface="楷体" panose="02010609060101010101" pitchFamily="49" charset="-122"/>
              </a:rPr>
              <a:t>当</a:t>
            </a:r>
            <a:r>
              <a:rPr lang="en-US" altLang="zh-CN" sz="2400" i="1" dirty="0" smtClean="0">
                <a:latin typeface="+mn-lt"/>
                <a:ea typeface="楷体" panose="02010609060101010101" pitchFamily="49" charset="-122"/>
              </a:rPr>
              <a:t>BC</a:t>
            </a:r>
            <a:r>
              <a:rPr lang="en-US" altLang="zh-CN" sz="2400" dirty="0" smtClean="0">
                <a:latin typeface="+mn-lt"/>
                <a:ea typeface="楷体" panose="02010609060101010101" pitchFamily="49" charset="-122"/>
              </a:rPr>
              <a:t>=8</a:t>
            </a:r>
            <a:r>
              <a:rPr lang="zh-CN" altLang="en-US" sz="2400" dirty="0" smtClean="0">
                <a:latin typeface="+mn-lt"/>
                <a:ea typeface="楷体" panose="02010609060101010101" pitchFamily="49" charset="-122"/>
              </a:rPr>
              <a:t>，</a:t>
            </a:r>
            <a:r>
              <a:rPr lang="en-US" altLang="zh-CN" sz="2400" i="1" dirty="0" smtClean="0">
                <a:latin typeface="+mn-lt"/>
                <a:ea typeface="楷体" panose="02010609060101010101" pitchFamily="49" charset="-122"/>
              </a:rPr>
              <a:t>AE</a:t>
            </a:r>
            <a:r>
              <a:rPr lang="en-US" altLang="zh-CN" sz="2400" dirty="0" smtClean="0">
                <a:latin typeface="+mn-lt"/>
                <a:ea typeface="楷体" panose="02010609060101010101" pitchFamily="49" charset="-122"/>
              </a:rPr>
              <a:t>=3</a:t>
            </a:r>
            <a:r>
              <a:rPr lang="zh-CN" altLang="en-US" sz="2400" dirty="0" smtClean="0">
                <a:latin typeface="+mn-lt"/>
                <a:ea typeface="楷体" panose="02010609060101010101" pitchFamily="49" charset="-122"/>
              </a:rPr>
              <a:t>，</a:t>
            </a:r>
            <a:r>
              <a:rPr lang="en-US" altLang="zh-CN" sz="2400" i="1" dirty="0" smtClean="0">
                <a:latin typeface="+mn-lt"/>
                <a:ea typeface="楷体" panose="02010609060101010101" pitchFamily="49" charset="-122"/>
              </a:rPr>
              <a:t>AB</a:t>
            </a:r>
            <a:r>
              <a:rPr lang="en-US" altLang="zh-CN" sz="2400" dirty="0" smtClean="0">
                <a:latin typeface="+mn-lt"/>
                <a:ea typeface="楷体" panose="02010609060101010101" pitchFamily="49" charset="-122"/>
              </a:rPr>
              <a:t>=6</a:t>
            </a:r>
            <a:r>
              <a:rPr lang="zh-CN" altLang="en-US" sz="2400" dirty="0" smtClean="0">
                <a:latin typeface="+mn-lt"/>
                <a:ea typeface="楷体" panose="02010609060101010101" pitchFamily="49" charset="-122"/>
              </a:rPr>
              <a:t>时，求</a:t>
            </a:r>
            <a:r>
              <a:rPr lang="en-US" altLang="zh-CN" sz="2400" i="1" dirty="0">
                <a:latin typeface="+mn-lt"/>
                <a:ea typeface="楷体" panose="02010609060101010101" pitchFamily="49" charset="-122"/>
              </a:rPr>
              <a:t>AB</a:t>
            </a:r>
            <a:r>
              <a:rPr lang="zh-CN" altLang="en-US" sz="2400" dirty="0">
                <a:latin typeface="+mn-lt"/>
                <a:ea typeface="楷体" panose="02010609060101010101" pitchFamily="49" charset="-122"/>
              </a:rPr>
              <a:t>边上的高的长度</a:t>
            </a:r>
            <a:r>
              <a:rPr lang="en-US" altLang="zh-CN" sz="2400" dirty="0" smtClean="0">
                <a:latin typeface="+mn-lt"/>
                <a:ea typeface="楷体" panose="02010609060101010101" pitchFamily="49" charset="-122"/>
              </a:rPr>
              <a:t>.</a:t>
            </a:r>
            <a:endParaRPr lang="en-US" altLang="zh-CN" sz="2400" dirty="0">
              <a:latin typeface="+mn-lt"/>
              <a:ea typeface="楷体" panose="02010609060101010101" pitchFamily="49" charset="-122"/>
            </a:endParaRPr>
          </a:p>
        </p:txBody>
      </p:sp>
      <p:pic>
        <p:nvPicPr>
          <p:cNvPr id="50178" name="Picture 5" descr="E:\R八数上\人八数导学案\AA010.tif"/>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327555" y="1748566"/>
            <a:ext cx="319405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3"/>
          <p:cNvSpPr>
            <a:spLocks noChangeArrowheads="1"/>
          </p:cNvSpPr>
          <p:nvPr/>
        </p:nvSpPr>
        <p:spPr bwMode="auto">
          <a:xfrm>
            <a:off x="931779" y="1721135"/>
            <a:ext cx="459571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50000"/>
              </a:lnSpc>
              <a:buFontTx/>
              <a:buNone/>
              <a:defRPr/>
            </a:pPr>
            <a:r>
              <a:rPr lang="zh-CN" altLang="en-US" sz="2400" dirty="0">
                <a:solidFill>
                  <a:srgbClr val="0000FF"/>
                </a:solidFill>
                <a:latin typeface="+mn-lt"/>
              </a:rPr>
              <a:t>解</a:t>
            </a:r>
            <a:r>
              <a:rPr lang="zh-CN" altLang="en-US" sz="2400" dirty="0" smtClean="0">
                <a:solidFill>
                  <a:srgbClr val="0000FF"/>
                </a:solidFill>
                <a:latin typeface="+mn-lt"/>
              </a:rPr>
              <a:t>：</a:t>
            </a:r>
            <a:r>
              <a:rPr lang="en-US" altLang="zh-CN" sz="2400" dirty="0" smtClean="0">
                <a:latin typeface="+mn-lt"/>
              </a:rPr>
              <a:t>(1)</a:t>
            </a:r>
            <a:r>
              <a:rPr lang="zh-CN" altLang="en-US" sz="2400" dirty="0" smtClean="0">
                <a:latin typeface="+mn-lt"/>
              </a:rPr>
              <a:t>△</a:t>
            </a:r>
            <a:r>
              <a:rPr lang="en-US" altLang="zh-CN" sz="2400" i="1" dirty="0" smtClean="0">
                <a:latin typeface="+mn-lt"/>
              </a:rPr>
              <a:t>ABE</a:t>
            </a:r>
            <a:r>
              <a:rPr lang="zh-CN" altLang="en-US" sz="2400" dirty="0" smtClean="0">
                <a:latin typeface="+mn-lt"/>
              </a:rPr>
              <a:t>，△</a:t>
            </a:r>
            <a:r>
              <a:rPr lang="en-US" altLang="zh-CN" sz="2400" i="1" dirty="0" smtClean="0">
                <a:latin typeface="+mn-lt"/>
              </a:rPr>
              <a:t>ABD</a:t>
            </a:r>
            <a:r>
              <a:rPr lang="zh-CN" altLang="en-US" sz="2400" dirty="0" smtClean="0">
                <a:latin typeface="+mn-lt"/>
              </a:rPr>
              <a:t>，</a:t>
            </a:r>
            <a:r>
              <a:rPr lang="en-US" altLang="zh-CN" sz="2400" dirty="0" smtClean="0">
                <a:latin typeface="+mn-lt"/>
              </a:rPr>
              <a:t>△</a:t>
            </a:r>
            <a:r>
              <a:rPr lang="en-US" altLang="zh-CN" sz="2400" i="1" dirty="0" smtClean="0">
                <a:latin typeface="+mn-lt"/>
              </a:rPr>
              <a:t>ABC</a:t>
            </a:r>
            <a:r>
              <a:rPr lang="zh-CN" altLang="en-US" sz="2400" dirty="0" smtClean="0">
                <a:latin typeface="+mn-lt"/>
              </a:rPr>
              <a:t>，</a:t>
            </a:r>
            <a:r>
              <a:rPr lang="en-US" altLang="zh-CN" sz="2400" dirty="0" smtClean="0">
                <a:latin typeface="+mn-lt"/>
              </a:rPr>
              <a:t>△</a:t>
            </a:r>
            <a:r>
              <a:rPr lang="en-US" altLang="zh-CN" sz="2400" i="1" dirty="0" smtClean="0">
                <a:latin typeface="+mn-lt"/>
              </a:rPr>
              <a:t>AED</a:t>
            </a:r>
            <a:r>
              <a:rPr lang="zh-CN" altLang="en-US" sz="2400" dirty="0" smtClean="0">
                <a:latin typeface="+mn-lt"/>
              </a:rPr>
              <a:t>，</a:t>
            </a:r>
            <a:r>
              <a:rPr lang="en-US" altLang="zh-CN" sz="2400" dirty="0" smtClean="0">
                <a:latin typeface="+mn-lt"/>
              </a:rPr>
              <a:t>△</a:t>
            </a:r>
            <a:r>
              <a:rPr lang="en-US" altLang="zh-CN" sz="2400" i="1" dirty="0" smtClean="0">
                <a:latin typeface="+mn-lt"/>
              </a:rPr>
              <a:t>AEC</a:t>
            </a:r>
            <a:r>
              <a:rPr lang="zh-CN" altLang="en-US" sz="2400" dirty="0" smtClean="0">
                <a:latin typeface="+mn-lt"/>
              </a:rPr>
              <a:t>，</a:t>
            </a:r>
            <a:r>
              <a:rPr lang="en-US" altLang="zh-CN" sz="2400" dirty="0" smtClean="0">
                <a:latin typeface="+mn-lt"/>
              </a:rPr>
              <a:t>△</a:t>
            </a:r>
            <a:r>
              <a:rPr lang="en-US" altLang="zh-CN" sz="2400" i="1" dirty="0">
                <a:latin typeface="+mn-lt"/>
              </a:rPr>
              <a:t>ADC</a:t>
            </a:r>
            <a:r>
              <a:rPr lang="en-US" altLang="zh-CN" sz="2400" dirty="0">
                <a:latin typeface="+mn-lt"/>
              </a:rPr>
              <a:t>.</a:t>
            </a:r>
            <a:endParaRPr lang="en-US" altLang="zh-CN" sz="2400" dirty="0">
              <a:latin typeface="+mn-lt"/>
            </a:endParaRPr>
          </a:p>
          <a:p>
            <a:pPr eaLnBrk="1" hangingPunct="1">
              <a:lnSpc>
                <a:spcPct val="150000"/>
              </a:lnSpc>
              <a:buFontTx/>
              <a:buNone/>
              <a:defRPr/>
            </a:pPr>
            <a:r>
              <a:rPr lang="en-US" altLang="zh-CN" sz="2400" dirty="0" smtClean="0">
                <a:latin typeface="+mn-lt"/>
              </a:rPr>
              <a:t>(2)</a:t>
            </a:r>
            <a:r>
              <a:rPr lang="zh-CN" altLang="en-US" sz="2400" dirty="0" smtClean="0">
                <a:latin typeface="+mn-lt"/>
                <a:ea typeface="仿宋" panose="02010609060101010101" pitchFamily="49" charset="-122"/>
              </a:rPr>
              <a:t>设</a:t>
            </a:r>
            <a:r>
              <a:rPr lang="en-US" altLang="zh-CN" sz="2400" i="1" dirty="0">
                <a:latin typeface="+mn-lt"/>
                <a:ea typeface="仿宋" panose="02010609060101010101" pitchFamily="49" charset="-122"/>
              </a:rPr>
              <a:t>AB</a:t>
            </a:r>
            <a:r>
              <a:rPr lang="zh-CN" altLang="en-US" sz="2400" dirty="0">
                <a:latin typeface="+mn-lt"/>
                <a:ea typeface="仿宋" panose="02010609060101010101" pitchFamily="49" charset="-122"/>
              </a:rPr>
              <a:t>边上的高为</a:t>
            </a:r>
            <a:r>
              <a:rPr lang="en-US" altLang="zh-CN" sz="2400" i="1" dirty="0" smtClean="0">
                <a:latin typeface="+mn-lt"/>
                <a:ea typeface="仿宋" panose="02010609060101010101" pitchFamily="49" charset="-122"/>
              </a:rPr>
              <a:t>x</a:t>
            </a:r>
            <a:r>
              <a:rPr lang="zh-CN" altLang="en-US" sz="2400" dirty="0" smtClean="0">
                <a:latin typeface="+mn-lt"/>
                <a:ea typeface="仿宋" panose="02010609060101010101" pitchFamily="49" charset="-122"/>
              </a:rPr>
              <a:t>，</a:t>
            </a:r>
            <a:endParaRPr lang="en-US" altLang="zh-CN" sz="2400" dirty="0">
              <a:latin typeface="+mn-lt"/>
              <a:ea typeface="仿宋" panose="02010609060101010101" pitchFamily="49" charset="-122"/>
            </a:endParaRPr>
          </a:p>
          <a:p>
            <a:pPr eaLnBrk="1" hangingPunct="1">
              <a:lnSpc>
                <a:spcPct val="150000"/>
              </a:lnSpc>
              <a:buFontTx/>
              <a:buNone/>
              <a:defRPr/>
            </a:pPr>
            <a:r>
              <a:rPr lang="en-US" altLang="zh-CN" sz="2400" dirty="0">
                <a:latin typeface="+mn-lt"/>
                <a:ea typeface="仿宋" panose="02010609060101010101" pitchFamily="49" charset="-122"/>
              </a:rPr>
              <a:t>∵</a:t>
            </a:r>
            <a:r>
              <a:rPr lang="en-US" altLang="zh-CN" sz="2400" i="1" dirty="0">
                <a:latin typeface="+mn-lt"/>
                <a:ea typeface="仿宋" panose="02010609060101010101" pitchFamily="49" charset="-122"/>
              </a:rPr>
              <a:t>S</a:t>
            </a:r>
            <a:r>
              <a:rPr lang="en-US" altLang="zh-CN" sz="2400" baseline="-25000" dirty="0">
                <a:latin typeface="+mn-lt"/>
                <a:ea typeface="仿宋" panose="02010609060101010101" pitchFamily="49" charset="-122"/>
              </a:rPr>
              <a:t>△</a:t>
            </a:r>
            <a:r>
              <a:rPr lang="en-US" altLang="zh-CN" sz="2400" i="1" baseline="-25000" dirty="0">
                <a:latin typeface="+mn-lt"/>
                <a:ea typeface="仿宋" panose="02010609060101010101" pitchFamily="49" charset="-122"/>
              </a:rPr>
              <a:t>ABC</a:t>
            </a:r>
            <a:r>
              <a:rPr lang="en-US" altLang="zh-CN" sz="2400" dirty="0">
                <a:latin typeface="+mn-lt"/>
                <a:ea typeface="仿宋" panose="02010609060101010101" pitchFamily="49" charset="-122"/>
              </a:rPr>
              <a:t>=  </a:t>
            </a:r>
            <a:r>
              <a:rPr lang="en-US" altLang="zh-CN" sz="2400" i="1" dirty="0">
                <a:latin typeface="+mn-lt"/>
                <a:ea typeface="仿宋" panose="02010609060101010101" pitchFamily="49" charset="-122"/>
              </a:rPr>
              <a:t>BC</a:t>
            </a:r>
            <a:r>
              <a:rPr lang="en-US" altLang="zh-CN" sz="2400" dirty="0">
                <a:latin typeface="+mn-lt"/>
                <a:ea typeface="仿宋" panose="02010609060101010101" pitchFamily="49" charset="-122"/>
              </a:rPr>
              <a:t>·</a:t>
            </a:r>
            <a:r>
              <a:rPr lang="en-US" altLang="zh-CN" sz="2400" i="1" dirty="0">
                <a:latin typeface="+mn-lt"/>
                <a:ea typeface="仿宋" panose="02010609060101010101" pitchFamily="49" charset="-122"/>
              </a:rPr>
              <a:t>AE</a:t>
            </a:r>
            <a:r>
              <a:rPr lang="en-US" altLang="zh-CN" sz="2400" dirty="0">
                <a:latin typeface="+mn-lt"/>
                <a:ea typeface="仿宋" panose="02010609060101010101" pitchFamily="49" charset="-122"/>
              </a:rPr>
              <a:t>=   </a:t>
            </a:r>
            <a:r>
              <a:rPr lang="en-US" altLang="zh-CN" sz="2400" i="1" dirty="0">
                <a:latin typeface="+mn-lt"/>
                <a:ea typeface="仿宋" panose="02010609060101010101" pitchFamily="49" charset="-122"/>
              </a:rPr>
              <a:t>AB·x</a:t>
            </a:r>
            <a:endParaRPr lang="en-US" altLang="zh-CN" sz="2400" i="1" dirty="0">
              <a:latin typeface="+mn-lt"/>
              <a:ea typeface="仿宋" panose="02010609060101010101" pitchFamily="49" charset="-122"/>
            </a:endParaRPr>
          </a:p>
          <a:p>
            <a:pPr eaLnBrk="1" hangingPunct="1">
              <a:lnSpc>
                <a:spcPct val="150000"/>
              </a:lnSpc>
              <a:buFontTx/>
              <a:buNone/>
              <a:defRPr/>
            </a:pPr>
            <a:r>
              <a:rPr lang="en-US" altLang="zh-CN" sz="2400" dirty="0">
                <a:latin typeface="+mn-lt"/>
                <a:ea typeface="仿宋" panose="02010609060101010101" pitchFamily="49" charset="-122"/>
              </a:rPr>
              <a:t>∴</a:t>
            </a:r>
            <a:r>
              <a:rPr lang="en-US" altLang="zh-CN" sz="2400" i="1" dirty="0" smtClean="0">
                <a:solidFill>
                  <a:srgbClr val="FF0000"/>
                </a:solidFill>
                <a:latin typeface="+mn-lt"/>
                <a:ea typeface="仿宋" panose="02010609060101010101" pitchFamily="49" charset="-122"/>
              </a:rPr>
              <a:t>BC·AE</a:t>
            </a:r>
            <a:r>
              <a:rPr lang="en-US" altLang="zh-CN" sz="2400" dirty="0" smtClean="0">
                <a:solidFill>
                  <a:srgbClr val="FF0000"/>
                </a:solidFill>
                <a:latin typeface="+mn-lt"/>
                <a:ea typeface="仿宋" panose="02010609060101010101" pitchFamily="49" charset="-122"/>
              </a:rPr>
              <a:t>=</a:t>
            </a:r>
            <a:r>
              <a:rPr lang="en-US" altLang="zh-CN" sz="2400" i="1" dirty="0" smtClean="0">
                <a:solidFill>
                  <a:srgbClr val="FF0000"/>
                </a:solidFill>
                <a:latin typeface="+mn-lt"/>
                <a:ea typeface="仿宋" panose="02010609060101010101" pitchFamily="49" charset="-122"/>
              </a:rPr>
              <a:t>AB·x</a:t>
            </a:r>
            <a:r>
              <a:rPr lang="zh-CN" altLang="en-US" sz="2400" dirty="0" smtClean="0">
                <a:latin typeface="+mn-lt"/>
                <a:ea typeface="仿宋" panose="02010609060101010101" pitchFamily="49" charset="-122"/>
              </a:rPr>
              <a:t>，</a:t>
            </a:r>
            <a:r>
              <a:rPr lang="en-US" altLang="zh-CN" sz="2400" dirty="0" smtClean="0">
                <a:latin typeface="+mn-lt"/>
                <a:ea typeface="仿宋" panose="02010609060101010101" pitchFamily="49" charset="-122"/>
              </a:rPr>
              <a:t>8×3=6</a:t>
            </a:r>
            <a:r>
              <a:rPr lang="en-US" altLang="zh-CN" sz="2400" i="1" dirty="0" smtClean="0">
                <a:latin typeface="+mn-lt"/>
                <a:ea typeface="仿宋" panose="02010609060101010101" pitchFamily="49" charset="-122"/>
              </a:rPr>
              <a:t>x</a:t>
            </a:r>
            <a:endParaRPr lang="en-US" altLang="zh-CN" sz="2400" i="1" dirty="0">
              <a:latin typeface="+mn-lt"/>
              <a:ea typeface="仿宋" panose="02010609060101010101" pitchFamily="49" charset="-122"/>
            </a:endParaRPr>
          </a:p>
          <a:p>
            <a:pPr eaLnBrk="1" hangingPunct="1">
              <a:lnSpc>
                <a:spcPct val="150000"/>
              </a:lnSpc>
              <a:buFontTx/>
              <a:buNone/>
              <a:defRPr/>
            </a:pPr>
            <a:r>
              <a:rPr lang="zh-CN" altLang="en-US" sz="2400" dirty="0">
                <a:latin typeface="+mn-lt"/>
                <a:ea typeface="仿宋" panose="02010609060101010101" pitchFamily="49" charset="-122"/>
              </a:rPr>
              <a:t>解得</a:t>
            </a:r>
            <a:r>
              <a:rPr lang="en-US" altLang="zh-CN" sz="2400" i="1" dirty="0">
                <a:solidFill>
                  <a:srgbClr val="FF0000"/>
                </a:solidFill>
                <a:latin typeface="+mn-lt"/>
                <a:ea typeface="仿宋" panose="02010609060101010101" pitchFamily="49" charset="-122"/>
              </a:rPr>
              <a:t>x</a:t>
            </a:r>
            <a:r>
              <a:rPr lang="en-US" altLang="zh-CN" sz="2400" dirty="0">
                <a:solidFill>
                  <a:srgbClr val="FF0000"/>
                </a:solidFill>
                <a:latin typeface="+mn-lt"/>
                <a:ea typeface="仿宋" panose="02010609060101010101" pitchFamily="49" charset="-122"/>
              </a:rPr>
              <a:t>=4</a:t>
            </a:r>
            <a:r>
              <a:rPr lang="en-US" altLang="zh-CN" sz="2400" dirty="0">
                <a:latin typeface="+mn-lt"/>
                <a:ea typeface="仿宋" panose="02010609060101010101" pitchFamily="49" charset="-122"/>
              </a:rPr>
              <a:t>.</a:t>
            </a:r>
            <a:endParaRPr lang="en-US" altLang="zh-CN" sz="2400" dirty="0">
              <a:latin typeface="+mn-lt"/>
              <a:ea typeface="仿宋" panose="02010609060101010101" pitchFamily="49" charset="-122"/>
            </a:endParaRPr>
          </a:p>
        </p:txBody>
      </p:sp>
      <p:graphicFrame>
        <p:nvGraphicFramePr>
          <p:cNvPr id="50185" name="对象 2">
            <a:hlinkClick r:id="" action="ppaction://ole?verb=1"/>
          </p:cNvPr>
          <p:cNvGraphicFramePr>
            <a:graphicFrameLocks noChangeAspect="1"/>
          </p:cNvGraphicFramePr>
          <p:nvPr/>
        </p:nvGraphicFramePr>
        <p:xfrm>
          <a:off x="2265961" y="3387844"/>
          <a:ext cx="233779" cy="603930"/>
        </p:xfrm>
        <a:graphic>
          <a:graphicData uri="http://schemas.openxmlformats.org/presentationml/2006/ole">
            <mc:AlternateContent xmlns:mc="http://schemas.openxmlformats.org/markup-compatibility/2006">
              <mc:Choice xmlns:v="urn:schemas-microsoft-com:vml" Requires="v">
                <p:oleObj spid="_x0000_s50413" name="" r:id="rId2" imgW="152400" imgH="393700" progId="Equation.KSEE3">
                  <p:embed/>
                </p:oleObj>
              </mc:Choice>
              <mc:Fallback>
                <p:oleObj name="" r:id="rId2" imgW="152400" imgH="393700" progId="Equation.KSEE3">
                  <p:embed/>
                  <p:pic>
                    <p:nvPicPr>
                      <p:cNvPr id="0" name="对象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5961" y="3387844"/>
                        <a:ext cx="233779" cy="603930"/>
                      </a:xfrm>
                      <a:prstGeom prst="rect">
                        <a:avLst/>
                      </a:prstGeom>
                      <a:noFill/>
                      <a:ln>
                        <a:noFill/>
                      </a:ln>
                    </p:spPr>
                  </p:pic>
                </p:oleObj>
              </mc:Fallback>
            </mc:AlternateContent>
          </a:graphicData>
        </a:graphic>
      </p:graphicFrame>
      <p:graphicFrame>
        <p:nvGraphicFramePr>
          <p:cNvPr id="50186" name="对象 3">
            <a:hlinkClick r:id="" action="ppaction://ole?verb=1"/>
          </p:cNvPr>
          <p:cNvGraphicFramePr>
            <a:graphicFrameLocks noChangeAspect="1"/>
          </p:cNvGraphicFramePr>
          <p:nvPr/>
        </p:nvGraphicFramePr>
        <p:xfrm>
          <a:off x="3522733" y="3376133"/>
          <a:ext cx="241590" cy="624108"/>
        </p:xfrm>
        <a:graphic>
          <a:graphicData uri="http://schemas.openxmlformats.org/presentationml/2006/ole">
            <mc:AlternateContent xmlns:mc="http://schemas.openxmlformats.org/markup-compatibility/2006">
              <mc:Choice xmlns:v="urn:schemas-microsoft-com:vml" Requires="v">
                <p:oleObj spid="_x0000_s50414" name="" r:id="rId4" imgW="152400" imgH="393700" progId="Equation.KSEE3">
                  <p:embed/>
                </p:oleObj>
              </mc:Choice>
              <mc:Fallback>
                <p:oleObj name="" r:id="rId4" imgW="152400" imgH="393700" progId="Equation.KSEE3">
                  <p:embed/>
                  <p:pic>
                    <p:nvPicPr>
                      <p:cNvPr id="0" name="对象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2733" y="3376133"/>
                        <a:ext cx="241590" cy="624108"/>
                      </a:xfrm>
                      <a:prstGeom prst="rect">
                        <a:avLst/>
                      </a:prstGeom>
                      <a:noFill/>
                      <a:ln>
                        <a:noFill/>
                      </a:ln>
                    </p:spPr>
                  </p:pic>
                </p:oleObj>
              </mc:Fallback>
            </mc:AlternateContent>
          </a:graphicData>
        </a:graphic>
      </p:graphicFrame>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7344" y="619125"/>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组合 2"/>
          <p:cNvGrpSpPr/>
          <p:nvPr/>
        </p:nvGrpSpPr>
        <p:grpSpPr bwMode="auto">
          <a:xfrm>
            <a:off x="-14287" y="-50794"/>
            <a:ext cx="2006600" cy="478473"/>
            <a:chOff x="153" y="55"/>
            <a:chExt cx="3160" cy="753"/>
          </a:xfrm>
        </p:grpSpPr>
        <p:cxnSp>
          <p:nvCxnSpPr>
            <p:cNvPr id="18"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9"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solidFill>
                    <a:prstClr val="black"/>
                  </a:solidFill>
                </a:rPr>
                <a:t>巩固练习</a:t>
              </a:r>
              <a:endParaRPr lang="zh-CN" altLang="en-US" dirty="0">
                <a:solidFill>
                  <a:prstClr val="black"/>
                </a:solidFill>
              </a:endParaRPr>
            </a:p>
          </p:txBody>
        </p:sp>
        <p:sp>
          <p:nvSpPr>
            <p:cNvPr id="20"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panose="02020603050405020304"/>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0185"/>
                                        </p:tgtEl>
                                        <p:attrNameLst>
                                          <p:attrName>style.visibility</p:attrName>
                                        </p:attrNameLst>
                                      </p:cBhvr>
                                      <p:to>
                                        <p:strVal val="visible"/>
                                      </p:to>
                                    </p:set>
                                    <p:animEffect transition="in" filter="fade">
                                      <p:cBhvr>
                                        <p:cTn id="18" dur="500"/>
                                        <p:tgtEl>
                                          <p:spTgt spid="50185"/>
                                        </p:tgtEl>
                                      </p:cBhvr>
                                    </p:animEffect>
                                  </p:childTnLst>
                                </p:cTn>
                              </p:par>
                              <p:par>
                                <p:cTn id="19" presetID="10" presetClass="entr" presetSubtype="0" fill="hold" nodeType="withEffect">
                                  <p:stCondLst>
                                    <p:cond delay="0"/>
                                  </p:stCondLst>
                                  <p:childTnLst>
                                    <p:set>
                                      <p:cBhvr>
                                        <p:cTn id="20" dur="1" fill="hold">
                                          <p:stCondLst>
                                            <p:cond delay="0"/>
                                          </p:stCondLst>
                                        </p:cTn>
                                        <p:tgtEl>
                                          <p:spTgt spid="50186"/>
                                        </p:tgtEl>
                                        <p:attrNameLst>
                                          <p:attrName>style.visibility</p:attrName>
                                        </p:attrNameLst>
                                      </p:cBhvr>
                                      <p:to>
                                        <p:strVal val="visible"/>
                                      </p:to>
                                    </p:set>
                                    <p:animEffect transition="in" filter="fade">
                                      <p:cBhvr>
                                        <p:cTn id="21" dur="500"/>
                                        <p:tgtEl>
                                          <p:spTgt spid="5018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
                                            <p:txEl>
                                              <p:pRg st="3" end="3"/>
                                            </p:txEl>
                                          </p:spTgt>
                                        </p:tgtEl>
                                        <p:attrNameLst>
                                          <p:attrName>style.visibility</p:attrName>
                                        </p:attrNameLst>
                                      </p:cBhvr>
                                      <p:to>
                                        <p:strVal val="visible"/>
                                      </p:to>
                                    </p:set>
                                    <p:animEffect transition="in" filter="fade">
                                      <p:cBhvr>
                                        <p:cTn id="26" dur="500"/>
                                        <p:tgtEl>
                                          <p:spTgt spid="2">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Effect transition="in" filter="fade">
                                      <p:cBhvr>
                                        <p:cTn id="3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 Box 11"/>
          <p:cNvSpPr txBox="1">
            <a:spLocks noChangeArrowheads="1"/>
          </p:cNvSpPr>
          <p:nvPr/>
        </p:nvSpPr>
        <p:spPr bwMode="auto">
          <a:xfrm>
            <a:off x="761942" y="1494012"/>
            <a:ext cx="7997825"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2800" dirty="0" smtClean="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我们</a:t>
            </a:r>
            <a:r>
              <a:rPr lang="zh-CN" altLang="en-US" sz="2800" b="1" dirty="0">
                <a:latin typeface="楷体" panose="02010609060101010101" pitchFamily="49" charset="-122"/>
                <a:ea typeface="楷体" panose="02010609060101010101" pitchFamily="49" charset="-122"/>
              </a:rPr>
              <a:t>学习了三角形的</a:t>
            </a:r>
            <a:r>
              <a:rPr lang="zh-CN" altLang="en-US" sz="2800" b="1" dirty="0" smtClean="0">
                <a:latin typeface="楷体" panose="02010609060101010101" pitchFamily="49" charset="-122"/>
                <a:ea typeface="楷体" panose="02010609060101010101" pitchFamily="49" charset="-122"/>
              </a:rPr>
              <a:t>高，我</a:t>
            </a:r>
            <a:r>
              <a:rPr lang="zh-CN" altLang="en-US" sz="2800" b="1" dirty="0">
                <a:latin typeface="楷体" panose="02010609060101010101" pitchFamily="49" charset="-122"/>
                <a:ea typeface="楷体" panose="02010609060101010101" pitchFamily="49" charset="-122"/>
              </a:rPr>
              <a:t>们已经知道了三角形的面积公</a:t>
            </a:r>
            <a:r>
              <a:rPr lang="zh-CN" altLang="en-US" sz="2800" b="1" dirty="0" smtClean="0">
                <a:latin typeface="楷体" panose="02010609060101010101" pitchFamily="49" charset="-122"/>
                <a:ea typeface="楷体" panose="02010609060101010101" pitchFamily="49" charset="-122"/>
              </a:rPr>
              <a:t>式，你</a:t>
            </a:r>
            <a:r>
              <a:rPr lang="zh-CN" altLang="en-US" sz="2800" b="1" dirty="0">
                <a:latin typeface="楷体" panose="02010609060101010101" pitchFamily="49" charset="-122"/>
                <a:ea typeface="楷体" panose="02010609060101010101" pitchFamily="49" charset="-122"/>
              </a:rPr>
              <a:t>能经过三角形的一个顶点画一条线</a:t>
            </a:r>
            <a:r>
              <a:rPr lang="zh-CN" altLang="en-US" sz="2800" b="1" dirty="0" smtClean="0">
                <a:latin typeface="楷体" panose="02010609060101010101" pitchFamily="49" charset="-122"/>
                <a:ea typeface="楷体" panose="02010609060101010101" pitchFamily="49" charset="-122"/>
              </a:rPr>
              <a:t>段，将</a:t>
            </a:r>
            <a:r>
              <a:rPr lang="zh-CN" altLang="en-US" sz="2800" b="1" dirty="0">
                <a:latin typeface="楷体" panose="02010609060101010101" pitchFamily="49" charset="-122"/>
                <a:ea typeface="楷体" panose="02010609060101010101" pitchFamily="49" charset="-122"/>
              </a:rPr>
              <a:t>这个三角形分为</a:t>
            </a:r>
            <a:r>
              <a:rPr lang="zh-CN" altLang="en-US" sz="2800" b="1" dirty="0">
                <a:solidFill>
                  <a:srgbClr val="FF0000"/>
                </a:solidFill>
                <a:latin typeface="楷体" panose="02010609060101010101" pitchFamily="49" charset="-122"/>
                <a:ea typeface="楷体" panose="02010609060101010101" pitchFamily="49" charset="-122"/>
              </a:rPr>
              <a:t>面积相等的两个三角形</a:t>
            </a:r>
            <a:r>
              <a:rPr lang="zh-CN" altLang="en-US" sz="2800" b="1" dirty="0">
                <a:latin typeface="楷体" panose="02010609060101010101" pitchFamily="49" charset="-122"/>
                <a:ea typeface="楷体" panose="02010609060101010101" pitchFamily="49" charset="-122"/>
              </a:rPr>
              <a:t>吗？</a:t>
            </a:r>
            <a:endParaRPr lang="zh-CN" altLang="en-US" sz="2800" b="1" dirty="0">
              <a:latin typeface="楷体" panose="02010609060101010101" pitchFamily="49" charset="-122"/>
              <a:ea typeface="楷体" panose="02010609060101010101" pitchFamily="49" charset="-122"/>
            </a:endParaRPr>
          </a:p>
        </p:txBody>
      </p:sp>
      <p:sp>
        <p:nvSpPr>
          <p:cNvPr id="4" name="矩形 4"/>
          <p:cNvSpPr>
            <a:spLocks noChangeArrowheads="1"/>
          </p:cNvSpPr>
          <p:nvPr/>
        </p:nvSpPr>
        <p:spPr bwMode="auto">
          <a:xfrm>
            <a:off x="4024567" y="613475"/>
            <a:ext cx="5278437" cy="460375"/>
          </a:xfrm>
          <a:prstGeom prst="rect">
            <a:avLst/>
          </a:prstGeom>
          <a:noFill/>
          <a:ln w="9525">
            <a:noFill/>
            <a:miter lim="800000"/>
          </a:ln>
          <a:effectLst/>
        </p:spPr>
        <p:txBody>
          <a:bodyPr>
            <a:spAutoFit/>
          </a:bodyPr>
          <a:lstStyle>
            <a:lvl1pPr eaLnBrk="0" hangingPunct="0">
              <a:lnSpc>
                <a:spcPct val="120000"/>
              </a:lnSpc>
              <a:defRPr sz="2400" b="1">
                <a:solidFill>
                  <a:schemeClr val="tx1"/>
                </a:solidFill>
                <a:latin typeface="宋体" panose="02010600030101010101" pitchFamily="2" charset="-122"/>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9pPr>
          </a:lstStyle>
          <a:p>
            <a:pPr eaLnBrk="1" hangingPunct="1">
              <a:lnSpc>
                <a:spcPct val="100000"/>
              </a:lnSpc>
              <a:buFontTx/>
              <a:buNone/>
              <a:defRPr/>
            </a:pPr>
            <a:r>
              <a:rPr lang="zh-CN" altLang="en-US" dirty="0">
                <a:latin typeface="Times New Roman" panose="02020603050405020304" pitchFamily="18" charset="0"/>
                <a:ea typeface="黑体" panose="02010609060101010101" pitchFamily="2" charset="-122"/>
              </a:rPr>
              <a:t>三角形中线的概念</a:t>
            </a:r>
            <a:endParaRPr lang="zh-CN" altLang="en-US" dirty="0">
              <a:latin typeface="Times New Roman" panose="02020603050405020304" pitchFamily="18" charset="0"/>
              <a:ea typeface="黑体" panose="02010609060101010101" pitchFamily="2" charset="-122"/>
            </a:endParaRPr>
          </a:p>
        </p:txBody>
      </p:sp>
      <p:grpSp>
        <p:nvGrpSpPr>
          <p:cNvPr id="51203" name="组合 4"/>
          <p:cNvGrpSpPr/>
          <p:nvPr/>
        </p:nvGrpSpPr>
        <p:grpSpPr bwMode="auto">
          <a:xfrm>
            <a:off x="2304774" y="616650"/>
            <a:ext cx="1685925" cy="410275"/>
            <a:chOff x="3485" y="1168"/>
            <a:chExt cx="2654" cy="647"/>
          </a:xfrm>
        </p:grpSpPr>
        <p:sp>
          <p:nvSpPr>
            <p:cNvPr id="2" name="圆角矩形 1"/>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51205" name="矩形 1"/>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2" charset="-122"/>
                </a:rPr>
                <a:t>知识点 </a:t>
              </a:r>
              <a:r>
                <a:rPr lang="en-US" altLang="zh-CN" sz="2400" b="1" dirty="0">
                  <a:solidFill>
                    <a:schemeClr val="bg1"/>
                  </a:solidFill>
                  <a:latin typeface="Times New Roman" panose="02020603050405020304" pitchFamily="18" charset="0"/>
                  <a:ea typeface="黑体" panose="02010609060101010101" pitchFamily="2" charset="-122"/>
                </a:rPr>
                <a:t>2</a:t>
              </a:r>
              <a:endParaRPr lang="zh-CN" altLang="en-US" sz="2400" b="1" dirty="0">
                <a:solidFill>
                  <a:schemeClr val="bg1"/>
                </a:solidFill>
                <a:latin typeface="Times New Roman" panose="02020603050405020304" pitchFamily="18" charset="0"/>
                <a:ea typeface="黑体" panose="02010609060101010101" pitchFamily="2" charset="-122"/>
              </a:endParaRPr>
            </a:p>
          </p:txBody>
        </p:sp>
      </p:grpSp>
      <p:grpSp>
        <p:nvGrpSpPr>
          <p:cNvPr id="20" name="组合 2"/>
          <p:cNvGrpSpPr/>
          <p:nvPr/>
        </p:nvGrpSpPr>
        <p:grpSpPr bwMode="auto">
          <a:xfrm>
            <a:off x="-3175" y="-57150"/>
            <a:ext cx="2006600" cy="478473"/>
            <a:chOff x="123" y="40"/>
            <a:chExt cx="3160" cy="753"/>
          </a:xfrm>
        </p:grpSpPr>
        <p:cxnSp>
          <p:nvCxnSpPr>
            <p:cNvPr id="2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410" name="Picture 3" descr="E:\R八数上\resource\8s111\jpg\00503007.jpg"/>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49788" y="1863725"/>
            <a:ext cx="4256087"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 Box 20"/>
          <p:cNvSpPr txBox="1">
            <a:spLocks noChangeArrowheads="1"/>
          </p:cNvSpPr>
          <p:nvPr/>
        </p:nvSpPr>
        <p:spPr bwMode="auto">
          <a:xfrm>
            <a:off x="217487" y="2322511"/>
            <a:ext cx="447357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buFontTx/>
              <a:buNone/>
              <a:defRPr/>
            </a:pPr>
            <a:r>
              <a:rPr lang="zh-CN" altLang="en-US" sz="2400" b="1" dirty="0">
                <a:latin typeface="+mn-lt"/>
              </a:rPr>
              <a:t>　　如</a:t>
            </a:r>
            <a:r>
              <a:rPr lang="zh-CN" altLang="en-US" sz="2400" b="1" dirty="0" smtClean="0">
                <a:latin typeface="+mn-lt"/>
              </a:rPr>
              <a:t>图， </a:t>
            </a:r>
            <a:r>
              <a:rPr lang="zh-CN" altLang="en-US" sz="2400" b="1" dirty="0">
                <a:latin typeface="+mn-lt"/>
              </a:rPr>
              <a:t>点</a:t>
            </a:r>
            <a:r>
              <a:rPr lang="en-US" altLang="zh-CN" sz="2400" b="1" i="1" dirty="0">
                <a:latin typeface="+mn-lt"/>
              </a:rPr>
              <a:t>D </a:t>
            </a:r>
            <a:r>
              <a:rPr lang="zh-CN" altLang="en-US" sz="2400" b="1" dirty="0">
                <a:latin typeface="+mn-lt"/>
              </a:rPr>
              <a:t>是</a:t>
            </a:r>
            <a:r>
              <a:rPr lang="en-US" altLang="zh-CN" sz="2400" b="1" i="1" dirty="0">
                <a:latin typeface="+mn-lt"/>
              </a:rPr>
              <a:t>BC </a:t>
            </a:r>
            <a:r>
              <a:rPr lang="zh-CN" altLang="en-US" sz="2400" b="1" dirty="0">
                <a:latin typeface="+mn-lt"/>
              </a:rPr>
              <a:t>的中</a:t>
            </a:r>
            <a:r>
              <a:rPr lang="zh-CN" altLang="en-US" sz="2400" b="1" dirty="0" smtClean="0">
                <a:latin typeface="+mn-lt"/>
              </a:rPr>
              <a:t>点，</a:t>
            </a:r>
            <a:endParaRPr lang="zh-CN" altLang="en-US" sz="2400" b="1" dirty="0">
              <a:latin typeface="+mn-lt"/>
            </a:endParaRPr>
          </a:p>
          <a:p>
            <a:pPr eaLnBrk="1" hangingPunct="1">
              <a:spcBef>
                <a:spcPct val="20000"/>
              </a:spcBef>
              <a:buFontTx/>
              <a:buNone/>
              <a:defRPr/>
            </a:pPr>
            <a:r>
              <a:rPr lang="zh-CN" altLang="en-US" sz="2400" b="1" dirty="0">
                <a:latin typeface="+mn-lt"/>
              </a:rPr>
              <a:t>则线段</a:t>
            </a:r>
            <a:r>
              <a:rPr lang="en-US" altLang="zh-CN" sz="2400" b="1" i="1" dirty="0">
                <a:latin typeface="+mn-lt"/>
              </a:rPr>
              <a:t>AD </a:t>
            </a:r>
            <a:r>
              <a:rPr lang="zh-CN" altLang="en-US" sz="2400" b="1" dirty="0">
                <a:latin typeface="+mn-lt"/>
              </a:rPr>
              <a:t>是△</a:t>
            </a:r>
            <a:r>
              <a:rPr lang="en-US" altLang="zh-CN" sz="2400" b="1" i="1" dirty="0">
                <a:latin typeface="+mn-lt"/>
              </a:rPr>
              <a:t>ABC </a:t>
            </a:r>
            <a:r>
              <a:rPr lang="zh-CN" altLang="en-US" sz="2400" b="1" dirty="0">
                <a:latin typeface="+mn-lt"/>
              </a:rPr>
              <a:t>的中</a:t>
            </a:r>
            <a:r>
              <a:rPr lang="zh-CN" altLang="en-US" sz="2400" b="1" dirty="0" smtClean="0">
                <a:latin typeface="+mn-lt"/>
              </a:rPr>
              <a:t>线，    </a:t>
            </a:r>
            <a:endParaRPr lang="zh-CN" altLang="en-US" sz="2400" b="1" dirty="0">
              <a:latin typeface="+mn-lt"/>
            </a:endParaRPr>
          </a:p>
        </p:txBody>
      </p:sp>
      <p:grpSp>
        <p:nvGrpSpPr>
          <p:cNvPr id="52228" name="Group 22"/>
          <p:cNvGrpSpPr/>
          <p:nvPr/>
        </p:nvGrpSpPr>
        <p:grpSpPr bwMode="auto">
          <a:xfrm>
            <a:off x="274637" y="3346449"/>
            <a:ext cx="4579938" cy="801688"/>
            <a:chOff x="372" y="3560"/>
            <a:chExt cx="2885" cy="505"/>
          </a:xfrm>
        </p:grpSpPr>
        <p:graphicFrame>
          <p:nvGraphicFramePr>
            <p:cNvPr id="52229" name="Object 4"/>
            <p:cNvGraphicFramePr>
              <a:graphicFrameLocks noChangeAspect="1"/>
            </p:cNvGraphicFramePr>
            <p:nvPr/>
          </p:nvGraphicFramePr>
          <p:xfrm>
            <a:off x="2315" y="3560"/>
            <a:ext cx="154" cy="505"/>
          </p:xfrm>
          <a:graphic>
            <a:graphicData uri="http://schemas.openxmlformats.org/presentationml/2006/ole">
              <mc:AlternateContent xmlns:mc="http://schemas.openxmlformats.org/markup-compatibility/2006">
                <mc:Choice xmlns:v="urn:schemas-microsoft-com:vml" Requires="v">
                  <p:oleObj spid="_x0000_s52353" name="Equation" r:id="rId2" imgW="6400800" imgH="21031200" progId="Equation.DSMT4">
                    <p:embed/>
                  </p:oleObj>
                </mc:Choice>
                <mc:Fallback>
                  <p:oleObj name="Equation" r:id="rId2" imgW="6400800" imgH="21031200" progId="Equation.DSMT4">
                    <p:embed/>
                    <p:pic>
                      <p:nvPicPr>
                        <p:cNvPr id="0" name="Object 4"/>
                        <p:cNvPicPr>
                          <a:picLocks noChangeAspect="1" noChangeArrowheads="1"/>
                        </p:cNvPicPr>
                        <p:nvPr/>
                      </p:nvPicPr>
                      <p:blipFill>
                        <a:blip r:embed="rId3"/>
                        <a:srcRect/>
                        <a:stretch>
                          <a:fillRect/>
                        </a:stretch>
                      </p:blipFill>
                      <p:spPr bwMode="auto">
                        <a:xfrm>
                          <a:off x="2315" y="3560"/>
                          <a:ext cx="154" cy="505"/>
                        </a:xfrm>
                        <a:prstGeom prst="rect">
                          <a:avLst/>
                        </a:prstGeom>
                        <a:noFill/>
                        <a:ln>
                          <a:noFill/>
                        </a:ln>
                      </p:spPr>
                    </p:pic>
                  </p:oleObj>
                </mc:Fallback>
              </mc:AlternateContent>
            </a:graphicData>
          </a:graphic>
        </p:graphicFrame>
        <p:sp>
          <p:nvSpPr>
            <p:cNvPr id="17416" name="Text Box 21"/>
            <p:cNvSpPr txBox="1">
              <a:spLocks noChangeArrowheads="1"/>
            </p:cNvSpPr>
            <p:nvPr/>
          </p:nvSpPr>
          <p:spPr bwMode="auto">
            <a:xfrm>
              <a:off x="372" y="3647"/>
              <a:ext cx="288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Tx/>
                <a:buNone/>
                <a:defRPr/>
              </a:pPr>
              <a:r>
                <a:rPr lang="zh-CN" altLang="en-US" sz="2400" b="1" dirty="0">
                  <a:solidFill>
                    <a:srgbClr val="0000FF"/>
                  </a:solidFill>
                  <a:latin typeface="+mn-lt"/>
                  <a:ea typeface="黑体" panose="02010609060101010101" pitchFamily="2" charset="-122"/>
                </a:rPr>
                <a:t>几何语言</a:t>
              </a:r>
              <a:r>
                <a:rPr lang="zh-CN" altLang="en-US" sz="2800" b="1" dirty="0">
                  <a:solidFill>
                    <a:srgbClr val="0000FF"/>
                  </a:solidFill>
                  <a:latin typeface="+mn-lt"/>
                  <a:ea typeface="黑体" panose="02010609060101010101" pitchFamily="2" charset="-122"/>
                </a:rPr>
                <a:t>：</a:t>
              </a:r>
              <a:r>
                <a:rPr lang="en-US" altLang="zh-CN" sz="2400" b="1" i="1" dirty="0">
                  <a:solidFill>
                    <a:srgbClr val="FF0000"/>
                  </a:solidFill>
                  <a:latin typeface="+mn-lt"/>
                  <a:ea typeface="黑体" panose="02010609060101010101" pitchFamily="2" charset="-122"/>
                </a:rPr>
                <a:t>BD </a:t>
              </a:r>
              <a:r>
                <a:rPr lang="en-US" altLang="zh-CN" sz="2400" b="1" dirty="0">
                  <a:solidFill>
                    <a:srgbClr val="FF0000"/>
                  </a:solidFill>
                  <a:latin typeface="+mn-lt"/>
                  <a:ea typeface="黑体" panose="02010609060101010101" pitchFamily="2" charset="-122"/>
                </a:rPr>
                <a:t>=</a:t>
              </a:r>
              <a:r>
                <a:rPr lang="en-US" altLang="zh-CN" sz="2400" b="1" i="1" dirty="0">
                  <a:solidFill>
                    <a:srgbClr val="FF0000"/>
                  </a:solidFill>
                  <a:latin typeface="+mn-lt"/>
                  <a:ea typeface="黑体" panose="02010609060101010101" pitchFamily="2" charset="-122"/>
                </a:rPr>
                <a:t>DC =    BC</a:t>
              </a:r>
              <a:r>
                <a:rPr lang="zh-CN" altLang="en-US" sz="2800" b="1" dirty="0">
                  <a:solidFill>
                    <a:srgbClr val="FF0000"/>
                  </a:solidFill>
                  <a:latin typeface="+mn-lt"/>
                  <a:ea typeface="黑体" panose="02010609060101010101" pitchFamily="2" charset="-122"/>
                </a:rPr>
                <a:t>．    </a:t>
              </a:r>
              <a:endParaRPr lang="zh-CN" altLang="en-US" b="1" dirty="0">
                <a:solidFill>
                  <a:srgbClr val="FF0000"/>
                </a:solidFill>
                <a:latin typeface="+mn-lt"/>
                <a:ea typeface="黑体" panose="02010609060101010101" pitchFamily="2" charset="-122"/>
              </a:endParaRPr>
            </a:p>
          </p:txBody>
        </p:sp>
      </p:grpSp>
      <p:sp>
        <p:nvSpPr>
          <p:cNvPr id="13" name="Text Box 24"/>
          <p:cNvSpPr txBox="1">
            <a:spLocks noChangeArrowheads="1"/>
          </p:cNvSpPr>
          <p:nvPr/>
        </p:nvSpPr>
        <p:spPr bwMode="auto">
          <a:xfrm>
            <a:off x="274637" y="1115619"/>
            <a:ext cx="8269646" cy="1092607"/>
          </a:xfrm>
          <a:prstGeom prst="rect">
            <a:avLst/>
          </a:prstGeom>
          <a:noFill/>
          <a:ln>
            <a:noFill/>
          </a:ln>
        </p:spPr>
        <p:txBody>
          <a:bodyPr wrap="square">
            <a:spAutoFit/>
          </a:bodyPr>
          <a:lstStyle/>
          <a:p>
            <a:pPr>
              <a:lnSpc>
                <a:spcPct val="125000"/>
              </a:lnSpc>
              <a:spcBef>
                <a:spcPct val="20000"/>
              </a:spcBef>
            </a:pPr>
            <a:r>
              <a:rPr lang="zh-CN" altLang="en-US" sz="2800" b="1" dirty="0" smtClean="0">
                <a:latin typeface="+mn-lt"/>
              </a:rPr>
              <a:t>       </a:t>
            </a:r>
            <a:r>
              <a:rPr lang="zh-CN" altLang="en-US" sz="2400" b="1" dirty="0" smtClean="0">
                <a:latin typeface="+mn-lt"/>
              </a:rPr>
              <a:t>在</a:t>
            </a:r>
            <a:r>
              <a:rPr lang="zh-CN" altLang="en-US" sz="2400" b="1" dirty="0">
                <a:latin typeface="+mn-lt"/>
              </a:rPr>
              <a:t>三角形</a:t>
            </a:r>
            <a:r>
              <a:rPr lang="zh-CN" altLang="en-US" sz="2400" b="1" dirty="0" smtClean="0">
                <a:latin typeface="+mn-lt"/>
              </a:rPr>
              <a:t>中，连</a:t>
            </a:r>
            <a:r>
              <a:rPr lang="zh-CN" altLang="en-US" sz="2400" b="1" dirty="0">
                <a:latin typeface="+mn-lt"/>
              </a:rPr>
              <a:t>接一个</a:t>
            </a:r>
            <a:r>
              <a:rPr lang="zh-CN" altLang="en-US" sz="2400" b="1" dirty="0">
                <a:solidFill>
                  <a:srgbClr val="FF0000"/>
                </a:solidFill>
                <a:latin typeface="+mn-lt"/>
              </a:rPr>
              <a:t>顶点</a:t>
            </a:r>
            <a:r>
              <a:rPr lang="zh-CN" altLang="en-US" sz="2400" b="1" dirty="0">
                <a:latin typeface="+mn-lt"/>
              </a:rPr>
              <a:t>与它</a:t>
            </a:r>
            <a:r>
              <a:rPr lang="zh-CN" altLang="en-US" sz="2400" b="1" dirty="0">
                <a:solidFill>
                  <a:srgbClr val="FF0000"/>
                </a:solidFill>
                <a:latin typeface="+mn-lt"/>
              </a:rPr>
              <a:t>对边的中点</a:t>
            </a:r>
            <a:r>
              <a:rPr lang="zh-CN" altLang="en-US" sz="2400" b="1" dirty="0">
                <a:latin typeface="+mn-lt"/>
              </a:rPr>
              <a:t>的线段叫做</a:t>
            </a:r>
            <a:r>
              <a:rPr lang="zh-CN" altLang="en-US" sz="2400" b="1" dirty="0">
                <a:solidFill>
                  <a:srgbClr val="FF0000"/>
                </a:solidFill>
                <a:latin typeface="+mn-lt"/>
              </a:rPr>
              <a:t>三角形的中线</a:t>
            </a:r>
            <a:r>
              <a:rPr lang="zh-CN" altLang="en-US" sz="2400" b="1" dirty="0">
                <a:latin typeface="+mn-lt"/>
              </a:rPr>
              <a:t>．</a:t>
            </a:r>
            <a:endParaRPr lang="zh-CN" altLang="en-US" sz="2400" b="1" dirty="0">
              <a:latin typeface="+mn-lt"/>
            </a:endParaRPr>
          </a:p>
        </p:txBody>
      </p:sp>
      <p:sp>
        <p:nvSpPr>
          <p:cNvPr id="18" name="矩形 12290"/>
          <p:cNvSpPr>
            <a:spLocks noChangeArrowheads="1"/>
          </p:cNvSpPr>
          <p:nvPr/>
        </p:nvSpPr>
        <p:spPr bwMode="auto">
          <a:xfrm>
            <a:off x="-2382" y="557211"/>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2" charset="-122"/>
                <a:cs typeface="黑体" panose="02010609060101010101" pitchFamily="2" charset="-122"/>
              </a:rPr>
              <a:t>三角形的中线的定</a:t>
            </a:r>
            <a:r>
              <a:rPr lang="zh-CN" altLang="en-US" sz="2400" b="1" spc="100" noProof="1" smtClean="0">
                <a:solidFill>
                  <a:srgbClr val="0000FF"/>
                </a:solidFill>
                <a:latin typeface="+mn-lt"/>
                <a:ea typeface="黑体" panose="02010609060101010101" pitchFamily="2" charset="-122"/>
                <a:cs typeface="黑体" panose="02010609060101010101" pitchFamily="2" charset="-122"/>
              </a:rPr>
              <a:t>义</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grpSp>
        <p:nvGrpSpPr>
          <p:cNvPr id="19" name="组合 2"/>
          <p:cNvGrpSpPr/>
          <p:nvPr/>
        </p:nvGrpSpPr>
        <p:grpSpPr bwMode="auto">
          <a:xfrm>
            <a:off x="-3175" y="-57150"/>
            <a:ext cx="2006600" cy="478473"/>
            <a:chOff x="123" y="40"/>
            <a:chExt cx="3160" cy="753"/>
          </a:xfrm>
        </p:grpSpPr>
        <p:cxnSp>
          <p:nvCxnSpPr>
            <p:cNvPr id="2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7413"/>
                                        </p:tgtEl>
                                        <p:attrNameLst>
                                          <p:attrName>style.visibility</p:attrName>
                                        </p:attrNameLst>
                                      </p:cBhvr>
                                      <p:to>
                                        <p:strVal val="visible"/>
                                      </p:to>
                                    </p:set>
                                    <p:animEffect transition="in" filter="barn(inVertical)">
                                      <p:cBhvr>
                                        <p:cTn id="12" dur="500"/>
                                        <p:tgtEl>
                                          <p:spTgt spid="17413"/>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7410"/>
                                        </p:tgtEl>
                                        <p:attrNameLst>
                                          <p:attrName>style.visibility</p:attrName>
                                        </p:attrNameLst>
                                      </p:cBhvr>
                                      <p:to>
                                        <p:strVal val="visible"/>
                                      </p:to>
                                    </p:set>
                                    <p:animEffect transition="in" filter="fade">
                                      <p:cBhvr>
                                        <p:cTn id="16" dur="500"/>
                                        <p:tgtEl>
                                          <p:spTgt spid="17410"/>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52228"/>
                                        </p:tgtEl>
                                        <p:attrNameLst>
                                          <p:attrName>style.visibility</p:attrName>
                                        </p:attrNameLst>
                                      </p:cBhvr>
                                      <p:to>
                                        <p:strVal val="visible"/>
                                      </p:to>
                                    </p:set>
                                    <p:animEffect transition="in" filter="barn(inVertical)">
                                      <p:cBhvr>
                                        <p:cTn id="21" dur="500"/>
                                        <p:tgtEl>
                                          <p:spTgt spid="52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4" name="Picture 2" descr="E:\R八数上\resource\8s111\jpg\00503008.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212975" y="1910958"/>
            <a:ext cx="4275138" cy="260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0" name="Text Box 6"/>
          <p:cNvSpPr txBox="1">
            <a:spLocks noChangeArrowheads="1"/>
          </p:cNvSpPr>
          <p:nvPr/>
        </p:nvSpPr>
        <p:spPr bwMode="auto">
          <a:xfrm>
            <a:off x="715963" y="652919"/>
            <a:ext cx="785495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2800" b="1" dirty="0" smtClean="0">
                <a:latin typeface="+mn-lt"/>
                <a:ea typeface="楷体" panose="02010609060101010101" pitchFamily="49" charset="-122"/>
              </a:rPr>
              <a:t>          如上</a:t>
            </a:r>
            <a:r>
              <a:rPr lang="zh-CN" altLang="en-US" sz="2800" b="1" dirty="0">
                <a:latin typeface="+mn-lt"/>
                <a:ea typeface="楷体" panose="02010609060101010101" pitchFamily="49" charset="-122"/>
              </a:rPr>
              <a:t>页</a:t>
            </a:r>
            <a:r>
              <a:rPr lang="zh-CN" altLang="en-US" sz="2800" b="1" dirty="0" smtClean="0">
                <a:latin typeface="+mn-lt"/>
                <a:ea typeface="楷体" panose="02010609060101010101" pitchFamily="49" charset="-122"/>
              </a:rPr>
              <a:t>图，画</a:t>
            </a:r>
            <a:r>
              <a:rPr lang="zh-CN" altLang="en-US" sz="2800" b="1" dirty="0">
                <a:latin typeface="+mn-lt"/>
                <a:ea typeface="楷体" panose="02010609060101010101" pitchFamily="49" charset="-122"/>
              </a:rPr>
              <a:t>出△</a:t>
            </a:r>
            <a:r>
              <a:rPr lang="en-US" altLang="zh-CN" sz="2800" b="1" i="1" dirty="0">
                <a:latin typeface="+mn-lt"/>
                <a:ea typeface="楷体" panose="02010609060101010101" pitchFamily="49" charset="-122"/>
              </a:rPr>
              <a:t>ABC </a:t>
            </a:r>
            <a:r>
              <a:rPr lang="zh-CN" altLang="en-US" sz="2800" b="1" dirty="0">
                <a:latin typeface="+mn-lt"/>
                <a:ea typeface="楷体" panose="02010609060101010101" pitchFamily="49" charset="-122"/>
              </a:rPr>
              <a:t>的另两条中</a:t>
            </a:r>
            <a:r>
              <a:rPr lang="zh-CN" altLang="en-US" sz="2800" b="1" dirty="0" smtClean="0">
                <a:latin typeface="+mn-lt"/>
                <a:ea typeface="楷体" panose="02010609060101010101" pitchFamily="49" charset="-122"/>
              </a:rPr>
              <a:t>线，观</a:t>
            </a:r>
            <a:r>
              <a:rPr lang="zh-CN" altLang="en-US" sz="2800" b="1" dirty="0">
                <a:latin typeface="+mn-lt"/>
                <a:ea typeface="楷体" panose="02010609060101010101" pitchFamily="49" charset="-122"/>
              </a:rPr>
              <a:t>察三条中</a:t>
            </a:r>
            <a:r>
              <a:rPr lang="zh-CN" altLang="en-US" sz="2800" b="1" dirty="0" smtClean="0">
                <a:latin typeface="+mn-lt"/>
                <a:ea typeface="楷体" panose="02010609060101010101" pitchFamily="49" charset="-122"/>
              </a:rPr>
              <a:t>线，你</a:t>
            </a:r>
            <a:r>
              <a:rPr lang="zh-CN" altLang="en-US" sz="2800" b="1" dirty="0">
                <a:latin typeface="+mn-lt"/>
                <a:ea typeface="楷体" panose="02010609060101010101" pitchFamily="49" charset="-122"/>
              </a:rPr>
              <a:t>有什么发现？</a:t>
            </a:r>
            <a:endParaRPr lang="zh-CN" altLang="en-US" sz="2800" b="1" dirty="0">
              <a:latin typeface="+mn-lt"/>
              <a:ea typeface="楷体" panose="02010609060101010101" pitchFamily="49" charset="-122"/>
            </a:endParaRPr>
          </a:p>
        </p:txBody>
      </p:sp>
      <p:grpSp>
        <p:nvGrpSpPr>
          <p:cNvPr id="15" name="组合 2"/>
          <p:cNvGrpSpPr/>
          <p:nvPr/>
        </p:nvGrpSpPr>
        <p:grpSpPr bwMode="auto">
          <a:xfrm>
            <a:off x="-3175" y="-57150"/>
            <a:ext cx="2006600" cy="478473"/>
            <a:chOff x="123" y="40"/>
            <a:chExt cx="3160" cy="753"/>
          </a:xfrm>
        </p:grpSpPr>
        <p:cxnSp>
          <p:nvCxnSpPr>
            <p:cNvPr id="1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7"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1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458" name="Picture 4" descr="E:\R八数上\人八数导学案\AA012.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90794" y="1656097"/>
            <a:ext cx="778668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7"/>
          <p:cNvSpPr txBox="1">
            <a:spLocks noChangeArrowheads="1"/>
          </p:cNvSpPr>
          <p:nvPr/>
        </p:nvSpPr>
        <p:spPr bwMode="auto">
          <a:xfrm>
            <a:off x="738188" y="585788"/>
            <a:ext cx="7724775" cy="112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spcBef>
                <a:spcPts val="0"/>
              </a:spcBef>
              <a:buFontTx/>
              <a:buNone/>
              <a:defRPr/>
            </a:pPr>
            <a:r>
              <a:rPr lang="zh-CN" altLang="en-US" dirty="0">
                <a:latin typeface="楷体" panose="02010609060101010101" pitchFamily="49" charset="-122"/>
                <a:ea typeface="楷体" panose="02010609060101010101" pitchFamily="49" charset="-122"/>
              </a:rPr>
              <a:t>　　画一个锐角三角形、直角三角形、钝角三角</a:t>
            </a:r>
            <a:r>
              <a:rPr lang="zh-CN" altLang="en-US" dirty="0" smtClean="0">
                <a:latin typeface="楷体" panose="02010609060101010101" pitchFamily="49" charset="-122"/>
                <a:ea typeface="楷体" panose="02010609060101010101" pitchFamily="49" charset="-122"/>
              </a:rPr>
              <a:t>形，再</a:t>
            </a:r>
            <a:r>
              <a:rPr lang="zh-CN" altLang="en-US" dirty="0">
                <a:latin typeface="楷体" panose="02010609060101010101" pitchFamily="49" charset="-122"/>
                <a:ea typeface="楷体" panose="02010609060101010101" pitchFamily="49" charset="-122"/>
              </a:rPr>
              <a:t>分别画出这三个三角形的三条中线</a:t>
            </a:r>
            <a:r>
              <a:rPr lang="en-US" altLang="zh-CN" dirty="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2" name="Text Box 7"/>
          <p:cNvSpPr txBox="1">
            <a:spLocks noChangeArrowheads="1"/>
          </p:cNvSpPr>
          <p:nvPr/>
        </p:nvSpPr>
        <p:spPr bwMode="auto">
          <a:xfrm>
            <a:off x="693955" y="3847488"/>
            <a:ext cx="7980363" cy="1311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400" b="1" dirty="0" smtClean="0">
                <a:solidFill>
                  <a:srgbClr val="FF0000"/>
                </a:solidFill>
                <a:latin typeface="黑体" panose="02010609060101010101" pitchFamily="2" charset="-122"/>
                <a:ea typeface="黑体" panose="02010609060101010101" pitchFamily="2" charset="-122"/>
              </a:rPr>
              <a:t>    </a:t>
            </a:r>
            <a:r>
              <a:rPr lang="zh-CN" altLang="en-US" sz="2400" b="1" dirty="0" smtClean="0">
                <a:latin typeface="黑体" panose="02010609060101010101" pitchFamily="2" charset="-122"/>
                <a:ea typeface="黑体" panose="02010609060101010101" pitchFamily="2" charset="-122"/>
              </a:rPr>
              <a:t>三</a:t>
            </a:r>
            <a:r>
              <a:rPr lang="zh-CN" altLang="en-US" sz="2400" b="1" dirty="0">
                <a:latin typeface="黑体" panose="02010609060101010101" pitchFamily="2" charset="-122"/>
                <a:ea typeface="黑体" panose="02010609060101010101" pitchFamily="2" charset="-122"/>
              </a:rPr>
              <a:t>角形的三条中线</a:t>
            </a:r>
            <a:r>
              <a:rPr lang="zh-CN" altLang="en-US" sz="2400" b="1" dirty="0">
                <a:solidFill>
                  <a:srgbClr val="FF0000"/>
                </a:solidFill>
                <a:latin typeface="黑体" panose="02010609060101010101" pitchFamily="2" charset="-122"/>
                <a:ea typeface="黑体" panose="02010609060101010101" pitchFamily="2" charset="-122"/>
              </a:rPr>
              <a:t>相交于一</a:t>
            </a:r>
            <a:r>
              <a:rPr lang="zh-CN" altLang="en-US" sz="2400" b="1" dirty="0" smtClean="0">
                <a:solidFill>
                  <a:srgbClr val="FF0000"/>
                </a:solidFill>
                <a:latin typeface="黑体" panose="02010609060101010101" pitchFamily="2" charset="-122"/>
                <a:ea typeface="黑体" panose="02010609060101010101" pitchFamily="2" charset="-122"/>
              </a:rPr>
              <a:t>点，</a:t>
            </a:r>
            <a:r>
              <a:rPr lang="zh-CN" altLang="en-US" sz="2400" b="1" dirty="0" smtClean="0">
                <a:latin typeface="黑体" panose="02010609060101010101" pitchFamily="2" charset="-122"/>
                <a:ea typeface="黑体" panose="02010609060101010101" pitchFamily="2" charset="-122"/>
              </a:rPr>
              <a:t>三</a:t>
            </a:r>
            <a:r>
              <a:rPr lang="zh-CN" altLang="en-US" sz="2400" b="1" dirty="0">
                <a:latin typeface="黑体" panose="02010609060101010101" pitchFamily="2" charset="-122"/>
                <a:ea typeface="黑体" panose="02010609060101010101" pitchFamily="2" charset="-122"/>
              </a:rPr>
              <a:t>角形三条中线的交点叫做</a:t>
            </a:r>
            <a:r>
              <a:rPr lang="zh-CN" altLang="en-US" sz="2400" b="1" dirty="0">
                <a:solidFill>
                  <a:srgbClr val="FF0000"/>
                </a:solidFill>
                <a:latin typeface="黑体" panose="02010609060101010101" pitchFamily="2" charset="-122"/>
                <a:ea typeface="黑体" panose="02010609060101010101" pitchFamily="2" charset="-122"/>
              </a:rPr>
              <a:t>三角形的重心</a:t>
            </a:r>
            <a:r>
              <a:rPr lang="zh-CN" altLang="en-US" sz="2400" b="1" dirty="0" smtClean="0">
                <a:solidFill>
                  <a:srgbClr val="FF0000"/>
                </a:solidFill>
                <a:latin typeface="黑体" panose="02010609060101010101" pitchFamily="2" charset="-122"/>
                <a:ea typeface="黑体" panose="02010609060101010101" pitchFamily="2" charset="-122"/>
              </a:rPr>
              <a:t>．</a:t>
            </a:r>
            <a:endParaRPr lang="en-US" altLang="zh-CN" sz="2400" b="1" dirty="0" smtClean="0">
              <a:solidFill>
                <a:srgbClr val="FF0000"/>
              </a:solidFill>
              <a:latin typeface="黑体" panose="02010609060101010101" pitchFamily="2" charset="-122"/>
              <a:ea typeface="黑体" panose="02010609060101010101" pitchFamily="2" charset="-122"/>
            </a:endParaRPr>
          </a:p>
          <a:p>
            <a:pPr>
              <a:lnSpc>
                <a:spcPct val="110000"/>
              </a:lnSpc>
            </a:pPr>
            <a:r>
              <a:rPr lang="en-US" altLang="zh-CN" sz="2400" b="1" dirty="0">
                <a:solidFill>
                  <a:srgbClr val="FF0000"/>
                </a:solidFill>
                <a:latin typeface="黑体" panose="02010609060101010101" pitchFamily="2" charset="-122"/>
                <a:ea typeface="黑体" panose="02010609060101010101" pitchFamily="2" charset="-122"/>
              </a:rPr>
              <a:t> </a:t>
            </a:r>
            <a:r>
              <a:rPr lang="en-US" altLang="zh-CN" sz="2400" b="1" dirty="0" smtClean="0">
                <a:solidFill>
                  <a:srgbClr val="FF0000"/>
                </a:solidFill>
                <a:latin typeface="黑体" panose="02010609060101010101" pitchFamily="2" charset="-122"/>
                <a:ea typeface="黑体" panose="02010609060101010101" pitchFamily="2" charset="-122"/>
              </a:rPr>
              <a:t>   </a:t>
            </a:r>
            <a:r>
              <a:rPr lang="zh-CN" altLang="en-US" sz="2400" b="1" dirty="0" smtClean="0">
                <a:solidFill>
                  <a:srgbClr val="0000FF"/>
                </a:solidFill>
                <a:latin typeface="黑体" panose="02010609060101010101" pitchFamily="2" charset="-122"/>
                <a:ea typeface="黑体" panose="02010609060101010101" pitchFamily="2" charset="-122"/>
              </a:rPr>
              <a:t>三</a:t>
            </a:r>
            <a:r>
              <a:rPr lang="zh-CN" altLang="en-US" sz="2400" b="1" dirty="0">
                <a:solidFill>
                  <a:srgbClr val="0000FF"/>
                </a:solidFill>
                <a:latin typeface="黑体" panose="02010609060101010101" pitchFamily="2" charset="-122"/>
                <a:ea typeface="黑体" panose="02010609060101010101" pitchFamily="2" charset="-122"/>
              </a:rPr>
              <a:t>角形的中线把三角形分成两个面积相等的三角形</a:t>
            </a:r>
            <a:r>
              <a:rPr lang="en-US" altLang="zh-CN" sz="2400" b="1" dirty="0">
                <a:solidFill>
                  <a:srgbClr val="0000FF"/>
                </a:solidFill>
                <a:latin typeface="黑体" panose="02010609060101010101" pitchFamily="2" charset="-122"/>
                <a:ea typeface="黑体" panose="02010609060101010101" pitchFamily="2" charset="-122"/>
              </a:rPr>
              <a:t>.</a:t>
            </a:r>
            <a:endParaRPr lang="en-US" altLang="zh-CN" sz="2400" b="1" dirty="0">
              <a:solidFill>
                <a:srgbClr val="0000FF"/>
              </a:solidFill>
              <a:latin typeface="黑体" panose="02010609060101010101" pitchFamily="2" charset="-122"/>
              <a:ea typeface="黑体" panose="02010609060101010101" pitchFamily="2" charset="-122"/>
            </a:endParaRPr>
          </a:p>
        </p:txBody>
      </p:sp>
      <p:grpSp>
        <p:nvGrpSpPr>
          <p:cNvPr id="13" name="组合 2"/>
          <p:cNvGrpSpPr/>
          <p:nvPr/>
        </p:nvGrpSpPr>
        <p:grpSpPr bwMode="auto">
          <a:xfrm>
            <a:off x="-3175" y="-57150"/>
            <a:ext cx="2006600" cy="478473"/>
            <a:chOff x="123" y="40"/>
            <a:chExt cx="3160" cy="753"/>
          </a:xfrm>
        </p:grpSpPr>
        <p:cxnSp>
          <p:nvCxnSpPr>
            <p:cNvPr id="1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16"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500"/>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2">
                                            <p:txEl>
                                              <p:pRg st="1" end="1"/>
                                            </p:txEl>
                                          </p:spTgt>
                                        </p:tgtEl>
                                        <p:attrNameLst>
                                          <p:attrName>style.visibility</p:attrName>
                                        </p:attrNameLst>
                                      </p:cBhvr>
                                      <p:to>
                                        <p:strVal val="visible"/>
                                      </p:to>
                                    </p:set>
                                    <p:animEffect transition="in" filter="barn(inVertical)">
                                      <p:cBhvr>
                                        <p:cTn id="16"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1" name="Rectangle 4" descr="D:\7年级\七年级(下)\第三章\底色1.bmp"/>
          <p:cNvSpPr>
            <a:spLocks noChangeArrowheads="1"/>
          </p:cNvSpPr>
          <p:nvPr/>
        </p:nvSpPr>
        <p:spPr bwMode="auto">
          <a:xfrm>
            <a:off x="835732" y="831910"/>
            <a:ext cx="489948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400" b="1" dirty="0" smtClean="0">
                <a:solidFill>
                  <a:srgbClr val="000000"/>
                </a:solidFill>
                <a:latin typeface="楷体" panose="02010609060101010101" pitchFamily="49" charset="-122"/>
                <a:ea typeface="楷体" panose="02010609060101010101" pitchFamily="49" charset="-122"/>
              </a:rPr>
              <a:t>    你</a:t>
            </a:r>
            <a:r>
              <a:rPr lang="zh-CN" altLang="en-US" sz="2400" b="1" dirty="0">
                <a:solidFill>
                  <a:srgbClr val="000000"/>
                </a:solidFill>
                <a:latin typeface="楷体" panose="02010609060101010101" pitchFamily="49" charset="-122"/>
                <a:ea typeface="楷体" panose="02010609060101010101" pitchFamily="49" charset="-122"/>
              </a:rPr>
              <a:t>还记得 “过一点画已知直线的垂线” 吗</a:t>
            </a:r>
            <a:r>
              <a:rPr lang="en-US" altLang="zh-CN" sz="2400" b="1" dirty="0">
                <a:solidFill>
                  <a:srgbClr val="000000"/>
                </a:solidFill>
                <a:latin typeface="楷体" panose="02010609060101010101" pitchFamily="49" charset="-122"/>
                <a:ea typeface="楷体" panose="02010609060101010101" pitchFamily="49" charset="-122"/>
              </a:rPr>
              <a:t>?</a:t>
            </a:r>
            <a:endParaRPr lang="en-US" altLang="zh-CN" sz="2400" b="1" dirty="0">
              <a:solidFill>
                <a:srgbClr val="000000"/>
              </a:solidFill>
              <a:latin typeface="楷体" panose="02010609060101010101" pitchFamily="49" charset="-122"/>
              <a:ea typeface="楷体" panose="02010609060101010101" pitchFamily="49" charset="-122"/>
            </a:endParaRPr>
          </a:p>
        </p:txBody>
      </p:sp>
      <p:sp>
        <p:nvSpPr>
          <p:cNvPr id="5122" name="Line 675"/>
          <p:cNvSpPr>
            <a:spLocks noChangeShapeType="1"/>
          </p:cNvSpPr>
          <p:nvPr/>
        </p:nvSpPr>
        <p:spPr bwMode="auto">
          <a:xfrm>
            <a:off x="5822485" y="2827338"/>
            <a:ext cx="3028950" cy="0"/>
          </a:xfrm>
          <a:prstGeom prst="line">
            <a:avLst/>
          </a:prstGeom>
          <a:noFill/>
          <a:ln w="38100">
            <a:solidFill>
              <a:srgbClr val="000066"/>
            </a:solidFill>
            <a:round/>
          </a:ln>
          <a:extLst>
            <a:ext uri="{909E8E84-426E-40DD-AFC4-6F175D3DCCD1}">
              <a14:hiddenFill xmlns:a14="http://schemas.microsoft.com/office/drawing/2010/main">
                <a:noFill/>
              </a14:hiddenFill>
            </a:ext>
          </a:extLst>
        </p:spPr>
        <p:txBody>
          <a:bodyPr/>
          <a:lstStyle/>
          <a:p>
            <a:endParaRPr lang="zh-CN" altLang="en-US"/>
          </a:p>
        </p:txBody>
      </p:sp>
      <p:sp>
        <p:nvSpPr>
          <p:cNvPr id="5123" name="Oval 692"/>
          <p:cNvSpPr>
            <a:spLocks noChangeAspect="1" noChangeArrowheads="1"/>
          </p:cNvSpPr>
          <p:nvPr/>
        </p:nvSpPr>
        <p:spPr bwMode="auto">
          <a:xfrm>
            <a:off x="7651285" y="1741488"/>
            <a:ext cx="80963"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type="none" w="sm" len="sm"/>
            <a:tailEnd type="none" w="sm" len="sm"/>
          </a:ln>
        </p:spPr>
        <p:txBody>
          <a:bodyPr wrap="none" anchor="ctr"/>
          <a:lstStyle/>
          <a:p>
            <a:endParaRPr lang="zh-CN" altLang="en-US" sz="100"/>
          </a:p>
        </p:txBody>
      </p:sp>
      <p:grpSp>
        <p:nvGrpSpPr>
          <p:cNvPr id="2" name="Group 695"/>
          <p:cNvGrpSpPr/>
          <p:nvPr/>
        </p:nvGrpSpPr>
        <p:grpSpPr bwMode="auto">
          <a:xfrm>
            <a:off x="5566898" y="2027238"/>
            <a:ext cx="2655887" cy="2138362"/>
            <a:chOff x="265" y="1296"/>
            <a:chExt cx="2231" cy="1796"/>
          </a:xfrm>
        </p:grpSpPr>
        <p:sp>
          <p:nvSpPr>
            <p:cNvPr id="36869" name="Freeform 696"/>
            <p:cNvSpPr>
              <a:spLocks noChangeArrowheads="1"/>
            </p:cNvSpPr>
            <p:nvPr/>
          </p:nvSpPr>
          <p:spPr bwMode="auto">
            <a:xfrm rot="-8845963">
              <a:off x="384" y="1296"/>
              <a:ext cx="2112" cy="1344"/>
            </a:xfrm>
            <a:custGeom>
              <a:avLst/>
              <a:gdLst>
                <a:gd name="T0" fmla="*/ 0 w 2112"/>
                <a:gd name="T1" fmla="*/ 0 h 1344"/>
                <a:gd name="T2" fmla="*/ 0 w 2112"/>
                <a:gd name="T3" fmla="*/ 1344 h 1344"/>
                <a:gd name="T4" fmla="*/ 2112 w 2112"/>
                <a:gd name="T5" fmla="*/ 0 h 1344"/>
                <a:gd name="T6" fmla="*/ 0 w 2112"/>
                <a:gd name="T7" fmla="*/ 0 h 1344"/>
              </a:gdLst>
              <a:ahLst/>
              <a:cxnLst>
                <a:cxn ang="0">
                  <a:pos x="T0" y="T1"/>
                </a:cxn>
                <a:cxn ang="0">
                  <a:pos x="T2" y="T3"/>
                </a:cxn>
                <a:cxn ang="0">
                  <a:pos x="T4" y="T5"/>
                </a:cxn>
                <a:cxn ang="0">
                  <a:pos x="T6" y="T7"/>
                </a:cxn>
              </a:cxnLst>
              <a:rect l="0" t="0" r="r" b="b"/>
              <a:pathLst>
                <a:path w="2112" h="1344">
                  <a:moveTo>
                    <a:pt x="0" y="0"/>
                  </a:moveTo>
                  <a:lnTo>
                    <a:pt x="0" y="1344"/>
                  </a:lnTo>
                  <a:lnTo>
                    <a:pt x="2112" y="0"/>
                  </a:lnTo>
                  <a:lnTo>
                    <a:pt x="0" y="0"/>
                  </a:lnTo>
                  <a:close/>
                </a:path>
              </a:pathLst>
            </a:custGeom>
            <a:solidFill>
              <a:srgbClr val="DDF2FF">
                <a:alpha val="50194"/>
              </a:srgbClr>
            </a:solidFill>
            <a:ln w="19050">
              <a:solidFill>
                <a:srgbClr val="003366"/>
              </a:solidFill>
              <a:round/>
              <a:headEnd type="none" w="sm" len="sm"/>
              <a:tailEnd type="none" w="sm" len="sm"/>
            </a:ln>
          </p:spPr>
          <p:txBody>
            <a:bodyPr/>
            <a:lstStyle/>
            <a:p>
              <a:endParaRPr lang="zh-CN" altLang="en-US"/>
            </a:p>
          </p:txBody>
        </p:sp>
        <p:grpSp>
          <p:nvGrpSpPr>
            <p:cNvPr id="36870" name="Group 697"/>
            <p:cNvGrpSpPr/>
            <p:nvPr/>
          </p:nvGrpSpPr>
          <p:grpSpPr bwMode="auto">
            <a:xfrm rot="7354037">
              <a:off x="1649" y="2433"/>
              <a:ext cx="1104" cy="212"/>
              <a:chOff x="192" y="1824"/>
              <a:chExt cx="1104" cy="212"/>
            </a:xfrm>
          </p:grpSpPr>
          <p:grpSp>
            <p:nvGrpSpPr>
              <p:cNvPr id="36871" name="Group 698"/>
              <p:cNvGrpSpPr/>
              <p:nvPr/>
            </p:nvGrpSpPr>
            <p:grpSpPr bwMode="auto">
              <a:xfrm>
                <a:off x="240" y="1824"/>
                <a:ext cx="952" cy="48"/>
                <a:chOff x="240" y="2208"/>
                <a:chExt cx="952" cy="29"/>
              </a:xfrm>
            </p:grpSpPr>
            <p:sp>
              <p:nvSpPr>
                <p:cNvPr id="36872" name="Line 699"/>
                <p:cNvSpPr>
                  <a:spLocks noChangeAspect="1" noChangeShapeType="1"/>
                </p:cNvSpPr>
                <p:nvPr/>
              </p:nvSpPr>
              <p:spPr bwMode="auto">
                <a:xfrm>
                  <a:off x="240" y="2208"/>
                  <a:ext cx="0" cy="2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3" name="Line 700"/>
                <p:cNvSpPr>
                  <a:spLocks noChangeAspect="1" noChangeShapeType="1"/>
                </p:cNvSpPr>
                <p:nvPr/>
              </p:nvSpPr>
              <p:spPr bwMode="auto">
                <a:xfrm>
                  <a:off x="25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4" name="Line 701"/>
                <p:cNvSpPr>
                  <a:spLocks noChangeAspect="1" noChangeShapeType="1"/>
                </p:cNvSpPr>
                <p:nvPr/>
              </p:nvSpPr>
              <p:spPr bwMode="auto">
                <a:xfrm>
                  <a:off x="27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5" name="Line 702"/>
                <p:cNvSpPr>
                  <a:spLocks noChangeAspect="1" noChangeShapeType="1"/>
                </p:cNvSpPr>
                <p:nvPr/>
              </p:nvSpPr>
              <p:spPr bwMode="auto">
                <a:xfrm>
                  <a:off x="28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6" name="Line 703"/>
                <p:cNvSpPr>
                  <a:spLocks noChangeAspect="1" noChangeShapeType="1"/>
                </p:cNvSpPr>
                <p:nvPr/>
              </p:nvSpPr>
              <p:spPr bwMode="auto">
                <a:xfrm>
                  <a:off x="30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7" name="Line 704"/>
                <p:cNvSpPr>
                  <a:spLocks noChangeAspect="1" noChangeShapeType="1"/>
                </p:cNvSpPr>
                <p:nvPr/>
              </p:nvSpPr>
              <p:spPr bwMode="auto">
                <a:xfrm>
                  <a:off x="322"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8" name="Line 705"/>
                <p:cNvSpPr>
                  <a:spLocks noChangeAspect="1" noChangeShapeType="1"/>
                </p:cNvSpPr>
                <p:nvPr/>
              </p:nvSpPr>
              <p:spPr bwMode="auto">
                <a:xfrm>
                  <a:off x="33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79" name="Line 706"/>
                <p:cNvSpPr>
                  <a:spLocks noChangeAspect="1" noChangeShapeType="1"/>
                </p:cNvSpPr>
                <p:nvPr/>
              </p:nvSpPr>
              <p:spPr bwMode="auto">
                <a:xfrm>
                  <a:off x="35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0" name="Line 707"/>
                <p:cNvSpPr>
                  <a:spLocks noChangeAspect="1" noChangeShapeType="1"/>
                </p:cNvSpPr>
                <p:nvPr/>
              </p:nvSpPr>
              <p:spPr bwMode="auto">
                <a:xfrm>
                  <a:off x="37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1" name="Line 708"/>
                <p:cNvSpPr>
                  <a:spLocks noChangeAspect="1" noChangeShapeType="1"/>
                </p:cNvSpPr>
                <p:nvPr/>
              </p:nvSpPr>
              <p:spPr bwMode="auto">
                <a:xfrm>
                  <a:off x="38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2" name="Line 709"/>
                <p:cNvSpPr>
                  <a:spLocks noChangeAspect="1" noChangeShapeType="1"/>
                </p:cNvSpPr>
                <p:nvPr/>
              </p:nvSpPr>
              <p:spPr bwMode="auto">
                <a:xfrm>
                  <a:off x="404" y="2208"/>
                  <a:ext cx="0" cy="2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3" name="Line 710"/>
                <p:cNvSpPr>
                  <a:spLocks noChangeAspect="1" noChangeShapeType="1"/>
                </p:cNvSpPr>
                <p:nvPr/>
              </p:nvSpPr>
              <p:spPr bwMode="auto">
                <a:xfrm>
                  <a:off x="42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4" name="Line 711"/>
                <p:cNvSpPr>
                  <a:spLocks noChangeAspect="1" noChangeShapeType="1"/>
                </p:cNvSpPr>
                <p:nvPr/>
              </p:nvSpPr>
              <p:spPr bwMode="auto">
                <a:xfrm>
                  <a:off x="43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5" name="Line 712"/>
                <p:cNvSpPr>
                  <a:spLocks noChangeAspect="1" noChangeShapeType="1"/>
                </p:cNvSpPr>
                <p:nvPr/>
              </p:nvSpPr>
              <p:spPr bwMode="auto">
                <a:xfrm>
                  <a:off x="45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6" name="Line 713"/>
                <p:cNvSpPr>
                  <a:spLocks noChangeAspect="1" noChangeShapeType="1"/>
                </p:cNvSpPr>
                <p:nvPr/>
              </p:nvSpPr>
              <p:spPr bwMode="auto">
                <a:xfrm>
                  <a:off x="470"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7" name="Line 714"/>
                <p:cNvSpPr>
                  <a:spLocks noChangeAspect="1" noChangeShapeType="1"/>
                </p:cNvSpPr>
                <p:nvPr/>
              </p:nvSpPr>
              <p:spPr bwMode="auto">
                <a:xfrm>
                  <a:off x="48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8" name="Line 715"/>
                <p:cNvSpPr>
                  <a:spLocks noChangeAspect="1" noChangeShapeType="1"/>
                </p:cNvSpPr>
                <p:nvPr/>
              </p:nvSpPr>
              <p:spPr bwMode="auto">
                <a:xfrm>
                  <a:off x="50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89" name="Line 716"/>
                <p:cNvSpPr>
                  <a:spLocks noChangeAspect="1" noChangeShapeType="1"/>
                </p:cNvSpPr>
                <p:nvPr/>
              </p:nvSpPr>
              <p:spPr bwMode="auto">
                <a:xfrm>
                  <a:off x="51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0" name="Line 717"/>
                <p:cNvSpPr>
                  <a:spLocks noChangeAspect="1" noChangeShapeType="1"/>
                </p:cNvSpPr>
                <p:nvPr/>
              </p:nvSpPr>
              <p:spPr bwMode="auto">
                <a:xfrm>
                  <a:off x="536"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1" name="Line 718"/>
                <p:cNvSpPr>
                  <a:spLocks noChangeAspect="1" noChangeShapeType="1"/>
                </p:cNvSpPr>
                <p:nvPr/>
              </p:nvSpPr>
              <p:spPr bwMode="auto">
                <a:xfrm>
                  <a:off x="552"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2" name="Line 719"/>
                <p:cNvSpPr>
                  <a:spLocks noChangeAspect="1" noChangeShapeType="1"/>
                </p:cNvSpPr>
                <p:nvPr/>
              </p:nvSpPr>
              <p:spPr bwMode="auto">
                <a:xfrm>
                  <a:off x="56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3" name="Line 720"/>
                <p:cNvSpPr>
                  <a:spLocks noChangeAspect="1" noChangeShapeType="1"/>
                </p:cNvSpPr>
                <p:nvPr/>
              </p:nvSpPr>
              <p:spPr bwMode="auto">
                <a:xfrm>
                  <a:off x="58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4" name="Line 721"/>
                <p:cNvSpPr>
                  <a:spLocks noChangeAspect="1" noChangeShapeType="1"/>
                </p:cNvSpPr>
                <p:nvPr/>
              </p:nvSpPr>
              <p:spPr bwMode="auto">
                <a:xfrm>
                  <a:off x="60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5" name="Line 722"/>
                <p:cNvSpPr>
                  <a:spLocks noChangeAspect="1" noChangeShapeType="1"/>
                </p:cNvSpPr>
                <p:nvPr/>
              </p:nvSpPr>
              <p:spPr bwMode="auto">
                <a:xfrm>
                  <a:off x="61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6" name="Line 723"/>
                <p:cNvSpPr>
                  <a:spLocks noChangeAspect="1" noChangeShapeType="1"/>
                </p:cNvSpPr>
                <p:nvPr/>
              </p:nvSpPr>
              <p:spPr bwMode="auto">
                <a:xfrm>
                  <a:off x="634"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7" name="Line 724"/>
                <p:cNvSpPr>
                  <a:spLocks noChangeAspect="1" noChangeShapeType="1"/>
                </p:cNvSpPr>
                <p:nvPr/>
              </p:nvSpPr>
              <p:spPr bwMode="auto">
                <a:xfrm>
                  <a:off x="65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8" name="Line 725"/>
                <p:cNvSpPr>
                  <a:spLocks noChangeAspect="1" noChangeShapeType="1"/>
                </p:cNvSpPr>
                <p:nvPr/>
              </p:nvSpPr>
              <p:spPr bwMode="auto">
                <a:xfrm>
                  <a:off x="66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899" name="Line 726"/>
                <p:cNvSpPr>
                  <a:spLocks noChangeAspect="1" noChangeShapeType="1"/>
                </p:cNvSpPr>
                <p:nvPr/>
              </p:nvSpPr>
              <p:spPr bwMode="auto">
                <a:xfrm>
                  <a:off x="68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0" name="Line 727"/>
                <p:cNvSpPr>
                  <a:spLocks noChangeAspect="1" noChangeShapeType="1"/>
                </p:cNvSpPr>
                <p:nvPr/>
              </p:nvSpPr>
              <p:spPr bwMode="auto">
                <a:xfrm>
                  <a:off x="70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1" name="Line 728"/>
                <p:cNvSpPr>
                  <a:spLocks noChangeAspect="1" noChangeShapeType="1"/>
                </p:cNvSpPr>
                <p:nvPr/>
              </p:nvSpPr>
              <p:spPr bwMode="auto">
                <a:xfrm>
                  <a:off x="716"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2" name="Line 729"/>
                <p:cNvSpPr>
                  <a:spLocks noChangeAspect="1" noChangeShapeType="1"/>
                </p:cNvSpPr>
                <p:nvPr/>
              </p:nvSpPr>
              <p:spPr bwMode="auto">
                <a:xfrm>
                  <a:off x="73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3" name="Line 730"/>
                <p:cNvSpPr>
                  <a:spLocks noChangeAspect="1" noChangeShapeType="1"/>
                </p:cNvSpPr>
                <p:nvPr/>
              </p:nvSpPr>
              <p:spPr bwMode="auto">
                <a:xfrm>
                  <a:off x="74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4" name="Line 731"/>
                <p:cNvSpPr>
                  <a:spLocks noChangeAspect="1" noChangeShapeType="1"/>
                </p:cNvSpPr>
                <p:nvPr/>
              </p:nvSpPr>
              <p:spPr bwMode="auto">
                <a:xfrm>
                  <a:off x="76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5" name="Line 732"/>
                <p:cNvSpPr>
                  <a:spLocks noChangeAspect="1" noChangeShapeType="1"/>
                </p:cNvSpPr>
                <p:nvPr/>
              </p:nvSpPr>
              <p:spPr bwMode="auto">
                <a:xfrm>
                  <a:off x="782"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6" name="Line 733"/>
                <p:cNvSpPr>
                  <a:spLocks noChangeAspect="1" noChangeShapeType="1"/>
                </p:cNvSpPr>
                <p:nvPr/>
              </p:nvSpPr>
              <p:spPr bwMode="auto">
                <a:xfrm>
                  <a:off x="79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7" name="Line 734"/>
                <p:cNvSpPr>
                  <a:spLocks noChangeAspect="1" noChangeShapeType="1"/>
                </p:cNvSpPr>
                <p:nvPr/>
              </p:nvSpPr>
              <p:spPr bwMode="auto">
                <a:xfrm>
                  <a:off x="81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8" name="Line 735"/>
                <p:cNvSpPr>
                  <a:spLocks noChangeAspect="1" noChangeShapeType="1"/>
                </p:cNvSpPr>
                <p:nvPr/>
              </p:nvSpPr>
              <p:spPr bwMode="auto">
                <a:xfrm>
                  <a:off x="83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09" name="Line 736"/>
                <p:cNvSpPr>
                  <a:spLocks noChangeAspect="1" noChangeShapeType="1"/>
                </p:cNvSpPr>
                <p:nvPr/>
              </p:nvSpPr>
              <p:spPr bwMode="auto">
                <a:xfrm>
                  <a:off x="848"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0" name="Line 737"/>
                <p:cNvSpPr>
                  <a:spLocks noChangeAspect="1" noChangeShapeType="1"/>
                </p:cNvSpPr>
                <p:nvPr/>
              </p:nvSpPr>
              <p:spPr bwMode="auto">
                <a:xfrm>
                  <a:off x="864"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1" name="Line 738"/>
                <p:cNvSpPr>
                  <a:spLocks noChangeAspect="1" noChangeShapeType="1"/>
                </p:cNvSpPr>
                <p:nvPr/>
              </p:nvSpPr>
              <p:spPr bwMode="auto">
                <a:xfrm>
                  <a:off x="88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2" name="Line 739"/>
                <p:cNvSpPr>
                  <a:spLocks noChangeAspect="1" noChangeShapeType="1"/>
                </p:cNvSpPr>
                <p:nvPr/>
              </p:nvSpPr>
              <p:spPr bwMode="auto">
                <a:xfrm>
                  <a:off x="89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3" name="Line 740"/>
                <p:cNvSpPr>
                  <a:spLocks noChangeAspect="1" noChangeShapeType="1"/>
                </p:cNvSpPr>
                <p:nvPr/>
              </p:nvSpPr>
              <p:spPr bwMode="auto">
                <a:xfrm>
                  <a:off x="91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4" name="Line 741"/>
                <p:cNvSpPr>
                  <a:spLocks noChangeAspect="1" noChangeShapeType="1"/>
                </p:cNvSpPr>
                <p:nvPr/>
              </p:nvSpPr>
              <p:spPr bwMode="auto">
                <a:xfrm>
                  <a:off x="93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5" name="Line 742"/>
                <p:cNvSpPr>
                  <a:spLocks noChangeAspect="1" noChangeShapeType="1"/>
                </p:cNvSpPr>
                <p:nvPr/>
              </p:nvSpPr>
              <p:spPr bwMode="auto">
                <a:xfrm>
                  <a:off x="946"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6" name="Line 743"/>
                <p:cNvSpPr>
                  <a:spLocks noChangeAspect="1" noChangeShapeType="1"/>
                </p:cNvSpPr>
                <p:nvPr/>
              </p:nvSpPr>
              <p:spPr bwMode="auto">
                <a:xfrm>
                  <a:off x="96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7" name="Line 744"/>
                <p:cNvSpPr>
                  <a:spLocks noChangeAspect="1" noChangeShapeType="1"/>
                </p:cNvSpPr>
                <p:nvPr/>
              </p:nvSpPr>
              <p:spPr bwMode="auto">
                <a:xfrm>
                  <a:off x="97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8" name="Line 745"/>
                <p:cNvSpPr>
                  <a:spLocks noChangeAspect="1" noChangeShapeType="1"/>
                </p:cNvSpPr>
                <p:nvPr/>
              </p:nvSpPr>
              <p:spPr bwMode="auto">
                <a:xfrm>
                  <a:off x="99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19" name="Line 746"/>
                <p:cNvSpPr>
                  <a:spLocks noChangeAspect="1" noChangeShapeType="1"/>
                </p:cNvSpPr>
                <p:nvPr/>
              </p:nvSpPr>
              <p:spPr bwMode="auto">
                <a:xfrm>
                  <a:off x="101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0" name="Line 747"/>
                <p:cNvSpPr>
                  <a:spLocks noChangeAspect="1" noChangeShapeType="1"/>
                </p:cNvSpPr>
                <p:nvPr/>
              </p:nvSpPr>
              <p:spPr bwMode="auto">
                <a:xfrm>
                  <a:off x="1028" y="2208"/>
                  <a:ext cx="0" cy="2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1" name="Line 748"/>
                <p:cNvSpPr>
                  <a:spLocks noChangeAspect="1" noChangeShapeType="1"/>
                </p:cNvSpPr>
                <p:nvPr/>
              </p:nvSpPr>
              <p:spPr bwMode="auto">
                <a:xfrm>
                  <a:off x="1045"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2" name="Line 749"/>
                <p:cNvSpPr>
                  <a:spLocks noChangeAspect="1" noChangeShapeType="1"/>
                </p:cNvSpPr>
                <p:nvPr/>
              </p:nvSpPr>
              <p:spPr bwMode="auto">
                <a:xfrm>
                  <a:off x="1061"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3" name="Line 750"/>
                <p:cNvSpPr>
                  <a:spLocks noChangeAspect="1" noChangeShapeType="1"/>
                </p:cNvSpPr>
                <p:nvPr/>
              </p:nvSpPr>
              <p:spPr bwMode="auto">
                <a:xfrm>
                  <a:off x="107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4" name="Line 751"/>
                <p:cNvSpPr>
                  <a:spLocks noChangeAspect="1" noChangeShapeType="1"/>
                </p:cNvSpPr>
                <p:nvPr/>
              </p:nvSpPr>
              <p:spPr bwMode="auto">
                <a:xfrm>
                  <a:off x="1094" y="2208"/>
                  <a:ext cx="0" cy="2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5" name="Line 752"/>
                <p:cNvSpPr>
                  <a:spLocks noChangeAspect="1" noChangeShapeType="1"/>
                </p:cNvSpPr>
                <p:nvPr/>
              </p:nvSpPr>
              <p:spPr bwMode="auto">
                <a:xfrm>
                  <a:off x="1110"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6" name="Line 753"/>
                <p:cNvSpPr>
                  <a:spLocks noChangeAspect="1" noChangeShapeType="1"/>
                </p:cNvSpPr>
                <p:nvPr/>
              </p:nvSpPr>
              <p:spPr bwMode="auto">
                <a:xfrm>
                  <a:off x="1127"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7" name="Line 754"/>
                <p:cNvSpPr>
                  <a:spLocks noChangeAspect="1" noChangeShapeType="1"/>
                </p:cNvSpPr>
                <p:nvPr/>
              </p:nvSpPr>
              <p:spPr bwMode="auto">
                <a:xfrm>
                  <a:off x="1143"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8" name="Line 755"/>
                <p:cNvSpPr>
                  <a:spLocks noChangeAspect="1" noChangeShapeType="1"/>
                </p:cNvSpPr>
                <p:nvPr/>
              </p:nvSpPr>
              <p:spPr bwMode="auto">
                <a:xfrm>
                  <a:off x="1159"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29" name="Line 756"/>
                <p:cNvSpPr>
                  <a:spLocks noChangeAspect="1" noChangeShapeType="1"/>
                </p:cNvSpPr>
                <p:nvPr/>
              </p:nvSpPr>
              <p:spPr bwMode="auto">
                <a:xfrm>
                  <a:off x="1176" y="2208"/>
                  <a:ext cx="0" cy="2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0" name="Line 757"/>
                <p:cNvSpPr>
                  <a:spLocks noChangeAspect="1" noChangeShapeType="1"/>
                </p:cNvSpPr>
                <p:nvPr/>
              </p:nvSpPr>
              <p:spPr bwMode="auto">
                <a:xfrm>
                  <a:off x="1192" y="2208"/>
                  <a:ext cx="0" cy="14"/>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502" name="Rectangle 758"/>
              <p:cNvSpPr>
                <a:spLocks noChangeArrowheads="1"/>
              </p:cNvSpPr>
              <p:nvPr/>
            </p:nvSpPr>
            <p:spPr bwMode="auto">
              <a:xfrm>
                <a:off x="191" y="1862"/>
                <a:ext cx="1104"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a:t>
                </a:r>
                <a:endParaRPr lang="en-US">
                  <a:solidFill>
                    <a:srgbClr val="040000"/>
                  </a:solidFill>
                  <a:effectLst>
                    <a:outerShdw blurRad="38100" dist="38100" dir="2700000" algn="tl">
                      <a:srgbClr val="FFFFFF"/>
                    </a:outerShdw>
                  </a:effectLst>
                  <a:latin typeface="Times New Roman" panose="02020603050405020304" pitchFamily="18" charset="0"/>
                </a:endParaRPr>
              </a:p>
            </p:txBody>
          </p:sp>
        </p:grpSp>
        <p:grpSp>
          <p:nvGrpSpPr>
            <p:cNvPr id="36932" name="Group 759"/>
            <p:cNvGrpSpPr/>
            <p:nvPr/>
          </p:nvGrpSpPr>
          <p:grpSpPr bwMode="auto">
            <a:xfrm rot="-8845963">
              <a:off x="265" y="2366"/>
              <a:ext cx="1828" cy="199"/>
              <a:chOff x="-47" y="3324"/>
              <a:chExt cx="1828" cy="199"/>
            </a:xfrm>
          </p:grpSpPr>
          <p:grpSp>
            <p:nvGrpSpPr>
              <p:cNvPr id="36933" name="Group 760"/>
              <p:cNvGrpSpPr/>
              <p:nvPr/>
            </p:nvGrpSpPr>
            <p:grpSpPr bwMode="auto">
              <a:xfrm>
                <a:off x="24" y="3324"/>
                <a:ext cx="1560" cy="36"/>
                <a:chOff x="288" y="3658"/>
                <a:chExt cx="4560" cy="86"/>
              </a:xfrm>
            </p:grpSpPr>
            <p:grpSp>
              <p:nvGrpSpPr>
                <p:cNvPr id="36934" name="Group 761"/>
                <p:cNvGrpSpPr/>
                <p:nvPr/>
              </p:nvGrpSpPr>
              <p:grpSpPr bwMode="auto">
                <a:xfrm>
                  <a:off x="288" y="3658"/>
                  <a:ext cx="4464" cy="86"/>
                  <a:chOff x="288" y="3658"/>
                  <a:chExt cx="4464" cy="86"/>
                </a:xfrm>
              </p:grpSpPr>
              <p:sp>
                <p:nvSpPr>
                  <p:cNvPr id="36935" name="Line 762"/>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6" name="Line 763"/>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7" name="Line 764"/>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8" name="Line 765"/>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39" name="Line 766"/>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0" name="Line 767"/>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1" name="Line 768"/>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2" name="Line 769"/>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3" name="Line 770"/>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4" name="Line 771"/>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5" name="Line 772"/>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6" name="Line 773"/>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7" name="Line 774"/>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8" name="Line 775"/>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49" name="Line 776"/>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0" name="Line 777"/>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1" name="Line 778"/>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2" name="Line 779"/>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3" name="Line 780"/>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4" name="Line 781"/>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5" name="Line 782"/>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6" name="Line 783"/>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7" name="Line 784"/>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8" name="Line 785"/>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59" name="Line 786"/>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0" name="Line 787"/>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1" name="Line 788"/>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2" name="Line 789"/>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3" name="Line 790"/>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4" name="Line 791"/>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5" name="Line 792"/>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6" name="Line 793"/>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7" name="Line 794"/>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8" name="Line 795"/>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69" name="Line 796"/>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0" name="Line 797"/>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1" name="Line 798"/>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2" name="Line 799"/>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3" name="Line 800"/>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4" name="Line 801"/>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5" name="Line 802"/>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6" name="Line 803"/>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7" name="Line 804"/>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8" name="Line 805"/>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79" name="Line 806"/>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0" name="Line 807"/>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1" name="Line 808"/>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2" name="Line 809"/>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3" name="Line 810"/>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4" name="Line 811"/>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5" name="Line 812"/>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6" name="Line 813"/>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7" name="Line 814"/>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8" name="Line 815"/>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89" name="Line 816"/>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0" name="Line 817"/>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1" name="Line 818"/>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2" name="Line 819"/>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3" name="Line 820"/>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4" name="Line 821"/>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5" name="Line 822"/>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6" name="Line 823"/>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7" name="Line 824"/>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8" name="Line 825"/>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6999" name="Line 826"/>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0" name="Line 827"/>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1" name="Line 828"/>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2" name="Line 829"/>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3" name="Line 830"/>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4" name="Line 831"/>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5" name="Line 832"/>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6" name="Line 833"/>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7" name="Line 834"/>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8" name="Line 835"/>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09" name="Line 836"/>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0" name="Line 837"/>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1" name="Line 838"/>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2" name="Line 839"/>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3" name="Line 840"/>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4" name="Line 841"/>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5" name="Line 842"/>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6" name="Line 843"/>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7" name="Line 844"/>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8" name="Line 845"/>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19" name="Line 846"/>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0" name="Line 847"/>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1" name="Line 848"/>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2" name="Line 849"/>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3" name="Line 850"/>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4" name="Line 851"/>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5" name="Line 852"/>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6" name="Line 853"/>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7" name="Line 854"/>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28" name="Line 855"/>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029" name="Line 856"/>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0" name="Line 857"/>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602" name="Rectangle 858"/>
              <p:cNvSpPr>
                <a:spLocks noChangeArrowheads="1"/>
              </p:cNvSpPr>
              <p:nvPr/>
            </p:nvSpPr>
            <p:spPr bwMode="auto">
              <a:xfrm rot="21600000">
                <a:off x="-47" y="3348"/>
                <a:ext cx="1828"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0     1      2     3      4      5      6       7     8      9     10</a:t>
                </a:r>
                <a:endParaRPr lang="en-US" sz="750" b="1">
                  <a:solidFill>
                    <a:srgbClr val="040000"/>
                  </a:solidFill>
                  <a:effectLst>
                    <a:outerShdw blurRad="38100" dist="38100" dir="2700000" algn="tl">
                      <a:srgbClr val="FFFFFF"/>
                    </a:outerShdw>
                  </a:effectLst>
                  <a:latin typeface="Times New Roman" panose="02020603050405020304" pitchFamily="18" charset="0"/>
                </a:endParaRPr>
              </a:p>
            </p:txBody>
          </p:sp>
        </p:grpSp>
        <p:grpSp>
          <p:nvGrpSpPr>
            <p:cNvPr id="37032" name="Group 859"/>
            <p:cNvGrpSpPr/>
            <p:nvPr/>
          </p:nvGrpSpPr>
          <p:grpSpPr bwMode="auto">
            <a:xfrm>
              <a:off x="668" y="1980"/>
              <a:ext cx="1828" cy="199"/>
              <a:chOff x="-48" y="3324"/>
              <a:chExt cx="1828" cy="199"/>
            </a:xfrm>
          </p:grpSpPr>
          <p:grpSp>
            <p:nvGrpSpPr>
              <p:cNvPr id="37033" name="Group 860"/>
              <p:cNvGrpSpPr/>
              <p:nvPr/>
            </p:nvGrpSpPr>
            <p:grpSpPr bwMode="auto">
              <a:xfrm>
                <a:off x="24" y="3324"/>
                <a:ext cx="1560" cy="36"/>
                <a:chOff x="288" y="3658"/>
                <a:chExt cx="4560" cy="86"/>
              </a:xfrm>
            </p:grpSpPr>
            <p:grpSp>
              <p:nvGrpSpPr>
                <p:cNvPr id="37034" name="Group 861"/>
                <p:cNvGrpSpPr/>
                <p:nvPr/>
              </p:nvGrpSpPr>
              <p:grpSpPr bwMode="auto">
                <a:xfrm>
                  <a:off x="288" y="3658"/>
                  <a:ext cx="4464" cy="86"/>
                  <a:chOff x="288" y="3658"/>
                  <a:chExt cx="4464" cy="86"/>
                </a:xfrm>
              </p:grpSpPr>
              <p:sp>
                <p:nvSpPr>
                  <p:cNvPr id="37035" name="Line 862"/>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6" name="Line 863"/>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7" name="Line 864"/>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8" name="Line 865"/>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39" name="Line 866"/>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0" name="Line 867"/>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1" name="Line 868"/>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2" name="Line 869"/>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3" name="Line 870"/>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4" name="Line 871"/>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5" name="Line 872"/>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6" name="Line 873"/>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7" name="Line 874"/>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8" name="Line 875"/>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49" name="Line 876"/>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0" name="Line 877"/>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1" name="Line 878"/>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2" name="Line 879"/>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3" name="Line 880"/>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4" name="Line 881"/>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5" name="Line 882"/>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6" name="Line 883"/>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7" name="Line 884"/>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8" name="Line 885"/>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59" name="Line 886"/>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0" name="Line 887"/>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1" name="Line 888"/>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2" name="Line 889"/>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3" name="Line 890"/>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4" name="Line 891"/>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5" name="Line 892"/>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6" name="Line 893"/>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7" name="Line 894"/>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8" name="Line 895"/>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69" name="Line 896"/>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0" name="Line 897"/>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1" name="Line 898"/>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2" name="Line 899"/>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3" name="Line 900"/>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4" name="Line 901"/>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5" name="Line 902"/>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6" name="Line 903"/>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7" name="Line 904"/>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8" name="Line 905"/>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79" name="Line 906"/>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0" name="Line 907"/>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1" name="Line 908"/>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2" name="Line 909"/>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3" name="Line 910"/>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4" name="Line 911"/>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5" name="Line 912"/>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6" name="Line 913"/>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7" name="Line 914"/>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8" name="Line 915"/>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89" name="Line 916"/>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0" name="Line 917"/>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1" name="Line 918"/>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2" name="Line 919"/>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3" name="Line 920"/>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4" name="Line 921"/>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5" name="Line 922"/>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6" name="Line 923"/>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7" name="Line 924"/>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8" name="Line 925"/>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099" name="Line 926"/>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0" name="Line 927"/>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1" name="Line 928"/>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2" name="Line 929"/>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3" name="Line 930"/>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4" name="Line 931"/>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5" name="Line 932"/>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6" name="Line 933"/>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7" name="Line 934"/>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8" name="Line 935"/>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09" name="Line 936"/>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0" name="Line 937"/>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1" name="Line 938"/>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2" name="Line 939"/>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3" name="Line 940"/>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4" name="Line 941"/>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5" name="Line 942"/>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6" name="Line 943"/>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7" name="Line 944"/>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8" name="Line 945"/>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19" name="Line 946"/>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0" name="Line 947"/>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1" name="Line 948"/>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2" name="Line 949"/>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3" name="Line 950"/>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4" name="Line 951"/>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5" name="Line 952"/>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6" name="Line 953"/>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7" name="Line 954"/>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28" name="Line 955"/>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129" name="Line 956"/>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30" name="Line 957"/>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416702" name="Rectangle 958" descr="D:\剪贴画\PE03255_.WMF"/>
              <p:cNvSpPr>
                <a:spLocks noChangeArrowheads="1"/>
              </p:cNvSpPr>
              <p:nvPr/>
            </p:nvSpPr>
            <p:spPr bwMode="auto">
              <a:xfrm rot="21600000">
                <a:off x="-48" y="3349"/>
                <a:ext cx="1828" cy="173"/>
              </a:xfrm>
              <a:prstGeom prst="rect">
                <a:avLst/>
              </a:prstGeom>
              <a:noFill/>
              <a:ln w="9525">
                <a:noFill/>
                <a:miter lim="800000"/>
                <a:headEnd type="none" w="sm" len="sm"/>
                <a:tailEnd type="none" w="sm" len="sm"/>
              </a:ln>
              <a:effectLst/>
            </p:spPr>
            <p:txBody>
              <a:bodyPr>
                <a:spAutoFit/>
              </a:bodyPr>
              <a:lstStyle/>
              <a:p>
                <a:pPr eaLnBrk="0" hangingPunct="0">
                  <a:buFontTx/>
                  <a:buNone/>
                  <a:defRPr/>
                </a:pPr>
                <a:r>
                  <a:rPr lang="en-US" sz="750" b="1">
                    <a:solidFill>
                      <a:srgbClr val="040000"/>
                    </a:solidFill>
                    <a:effectLst>
                      <a:outerShdw blurRad="38100" dist="38100" dir="2700000" algn="tl">
                        <a:srgbClr val="FFFFFF"/>
                      </a:outerShdw>
                    </a:effectLst>
                    <a:latin typeface="Times New Roman" panose="02020603050405020304" pitchFamily="18" charset="0"/>
                  </a:rPr>
                  <a:t>0     1      2     3      4      5      6       7     8      9     10</a:t>
                </a:r>
                <a:endParaRPr lang="en-US" sz="750" b="1">
                  <a:solidFill>
                    <a:srgbClr val="040000"/>
                  </a:solidFill>
                  <a:effectLst>
                    <a:outerShdw blurRad="38100" dist="38100" dir="2700000" algn="tl">
                      <a:srgbClr val="FFFFFF"/>
                    </a:outerShdw>
                  </a:effectLst>
                  <a:latin typeface="Times New Roman" panose="02020603050405020304" pitchFamily="18" charset="0"/>
                </a:endParaRPr>
              </a:p>
            </p:txBody>
          </p:sp>
        </p:grpSp>
        <p:sp>
          <p:nvSpPr>
            <p:cNvPr id="37132" name="Freeform 959"/>
            <p:cNvSpPr>
              <a:spLocks noChangeAspect="1" noChangeArrowheads="1"/>
            </p:cNvSpPr>
            <p:nvPr/>
          </p:nvSpPr>
          <p:spPr bwMode="auto">
            <a:xfrm rot="-8845963">
              <a:off x="1216" y="1963"/>
              <a:ext cx="848" cy="540"/>
            </a:xfrm>
            <a:custGeom>
              <a:avLst/>
              <a:gdLst>
                <a:gd name="T0" fmla="*/ 0 w 2112"/>
                <a:gd name="T1" fmla="*/ 0 h 1344"/>
                <a:gd name="T2" fmla="*/ 0 w 2112"/>
                <a:gd name="T3" fmla="*/ 1344 h 1344"/>
                <a:gd name="T4" fmla="*/ 2112 w 2112"/>
                <a:gd name="T5" fmla="*/ 0 h 1344"/>
                <a:gd name="T6" fmla="*/ 0 w 2112"/>
                <a:gd name="T7" fmla="*/ 0 h 1344"/>
              </a:gdLst>
              <a:ahLst/>
              <a:cxnLst>
                <a:cxn ang="0">
                  <a:pos x="T0" y="T1"/>
                </a:cxn>
                <a:cxn ang="0">
                  <a:pos x="T2" y="T3"/>
                </a:cxn>
                <a:cxn ang="0">
                  <a:pos x="T4" y="T5"/>
                </a:cxn>
                <a:cxn ang="0">
                  <a:pos x="T6" y="T7"/>
                </a:cxn>
              </a:cxnLst>
              <a:rect l="0" t="0" r="r" b="b"/>
              <a:pathLst>
                <a:path w="2112" h="1344">
                  <a:moveTo>
                    <a:pt x="0" y="0"/>
                  </a:moveTo>
                  <a:lnTo>
                    <a:pt x="0" y="1344"/>
                  </a:lnTo>
                  <a:lnTo>
                    <a:pt x="2112" y="0"/>
                  </a:lnTo>
                  <a:lnTo>
                    <a:pt x="0" y="0"/>
                  </a:lnTo>
                  <a:close/>
                </a:path>
              </a:pathLst>
            </a:custGeom>
            <a:solidFill>
              <a:schemeClr val="bg1">
                <a:alpha val="50194"/>
              </a:schemeClr>
            </a:solidFill>
            <a:ln w="19050">
              <a:solidFill>
                <a:srgbClr val="003366"/>
              </a:solidFill>
              <a:round/>
              <a:headEnd type="none" w="sm" len="sm"/>
              <a:tailEnd type="none" w="sm" len="sm"/>
            </a:ln>
          </p:spPr>
          <p:txBody>
            <a:bodyPr/>
            <a:lstStyle/>
            <a:p>
              <a:endParaRPr lang="zh-CN" altLang="en-US"/>
            </a:p>
          </p:txBody>
        </p:sp>
      </p:grpSp>
      <p:grpSp>
        <p:nvGrpSpPr>
          <p:cNvPr id="11" name="Group 1225"/>
          <p:cNvGrpSpPr/>
          <p:nvPr/>
        </p:nvGrpSpPr>
        <p:grpSpPr bwMode="auto">
          <a:xfrm rot="5400000">
            <a:off x="5108110" y="885826"/>
            <a:ext cx="1792287" cy="2036762"/>
            <a:chOff x="768" y="2152"/>
            <a:chExt cx="1505" cy="1711"/>
          </a:xfrm>
        </p:grpSpPr>
        <p:sp>
          <p:nvSpPr>
            <p:cNvPr id="37134" name="Freeform 1226"/>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ln>
          </p:spPr>
          <p:txBody>
            <a:bodyPr/>
            <a:lstStyle/>
            <a:p>
              <a:endParaRPr lang="zh-CN" altLang="en-US"/>
            </a:p>
          </p:txBody>
        </p:sp>
        <p:sp>
          <p:nvSpPr>
            <p:cNvPr id="37135" name="Freeform 1227"/>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136" name="Group 1228"/>
            <p:cNvGrpSpPr/>
            <p:nvPr/>
          </p:nvGrpSpPr>
          <p:grpSpPr bwMode="auto">
            <a:xfrm>
              <a:off x="1403" y="2152"/>
              <a:ext cx="347" cy="1711"/>
              <a:chOff x="1737" y="1048"/>
              <a:chExt cx="347" cy="1711"/>
            </a:xfrm>
          </p:grpSpPr>
          <p:grpSp>
            <p:nvGrpSpPr>
              <p:cNvPr id="37137" name="Group 1229"/>
              <p:cNvGrpSpPr/>
              <p:nvPr/>
            </p:nvGrpSpPr>
            <p:grpSpPr bwMode="auto">
              <a:xfrm rot="-8100000">
                <a:off x="1153" y="1955"/>
                <a:ext cx="1560" cy="48"/>
                <a:chOff x="288" y="3658"/>
                <a:chExt cx="4560" cy="86"/>
              </a:xfrm>
            </p:grpSpPr>
            <p:grpSp>
              <p:nvGrpSpPr>
                <p:cNvPr id="37138" name="Group 1230"/>
                <p:cNvGrpSpPr/>
                <p:nvPr/>
              </p:nvGrpSpPr>
              <p:grpSpPr bwMode="auto">
                <a:xfrm>
                  <a:off x="288" y="3658"/>
                  <a:ext cx="4464" cy="86"/>
                  <a:chOff x="288" y="3658"/>
                  <a:chExt cx="4464" cy="86"/>
                </a:xfrm>
              </p:grpSpPr>
              <p:sp>
                <p:nvSpPr>
                  <p:cNvPr id="37139" name="Line 1231"/>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0" name="Line 1232"/>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1" name="Line 1233"/>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2" name="Line 1234"/>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3" name="Line 1235"/>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4" name="Line 1236"/>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5" name="Line 1237"/>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6" name="Line 1238"/>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7" name="Line 1239"/>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8" name="Line 1240"/>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49" name="Line 1241"/>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0" name="Line 1242"/>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1" name="Line 1243"/>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2" name="Line 1244"/>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3" name="Line 1245"/>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4" name="Line 1246"/>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5" name="Line 1247"/>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6" name="Line 1248"/>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7" name="Line 1249"/>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8" name="Line 1250"/>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59" name="Line 1251"/>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0" name="Line 1252"/>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1" name="Line 1253"/>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2" name="Line 1254"/>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3" name="Line 1255"/>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4" name="Line 1256"/>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5" name="Line 1257"/>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6" name="Line 1258"/>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7" name="Line 1259"/>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8" name="Line 1260"/>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69" name="Line 1261"/>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0" name="Line 1262"/>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1" name="Line 1263"/>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2" name="Line 1264"/>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3" name="Line 1265"/>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4" name="Line 1266"/>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5" name="Line 1267"/>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6" name="Line 1268"/>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7" name="Line 1269"/>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8" name="Line 1270"/>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79" name="Line 1271"/>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0" name="Line 1272"/>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1" name="Line 1273"/>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2" name="Line 1274"/>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3" name="Line 1275"/>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4" name="Line 1276"/>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5" name="Line 1277"/>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6" name="Line 1278"/>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7" name="Line 1279"/>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8" name="Line 1280"/>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89" name="Line 1281"/>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0" name="Line 1282"/>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1" name="Line 1283"/>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2" name="Line 1284"/>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3" name="Line 1285"/>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4" name="Line 1286"/>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5" name="Line 1287"/>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6" name="Line 1288"/>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7" name="Line 1289"/>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8" name="Line 1290"/>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199" name="Line 1291"/>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0" name="Line 1292"/>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1" name="Line 1293"/>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2" name="Line 1294"/>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3" name="Line 1295"/>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4" name="Line 1296"/>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5" name="Line 1297"/>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6" name="Line 1298"/>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7" name="Line 1299"/>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8" name="Line 1300"/>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09" name="Line 1301"/>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0" name="Line 1302"/>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1" name="Line 1303"/>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2" name="Line 1304"/>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3" name="Line 1305"/>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4" name="Line 1306"/>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5" name="Line 1307"/>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6" name="Line 1308"/>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7" name="Line 1309"/>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8" name="Line 1310"/>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19" name="Line 1311"/>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0" name="Line 1312"/>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1" name="Line 1313"/>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2" name="Line 1314"/>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3" name="Line 1315"/>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4" name="Line 1316"/>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5" name="Line 1317"/>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6" name="Line 1318"/>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7" name="Line 1319"/>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8" name="Line 1320"/>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29" name="Line 1321"/>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0" name="Line 1322"/>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1" name="Line 1323"/>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2" name="Line 1324"/>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233" name="Line 1325"/>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34" name="Line 1326"/>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0851" name="Text Box 1327" descr="D:\剪贴画\PE03255_.WMF"/>
              <p:cNvSpPr txBox="1"/>
              <p:nvPr/>
            </p:nvSpPr>
            <p:spPr>
              <a:xfrm rot="8109606">
                <a:off x="1737" y="1047"/>
                <a:ext cx="348" cy="1683"/>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endParaRPr lang="en-US" altLang="zh-CN" sz="750" b="1" noProof="1">
                  <a:solidFill>
                    <a:srgbClr val="000000"/>
                  </a:solidFill>
                  <a:latin typeface="Times New Roman" panose="02020603050405020304" pitchFamily="18" charset="0"/>
                </a:endParaRPr>
              </a:p>
            </p:txBody>
          </p:sp>
        </p:grpSp>
        <p:grpSp>
          <p:nvGrpSpPr>
            <p:cNvPr id="37236" name="Group 1328"/>
            <p:cNvGrpSpPr/>
            <p:nvPr/>
          </p:nvGrpSpPr>
          <p:grpSpPr bwMode="auto">
            <a:xfrm>
              <a:off x="2068" y="2499"/>
              <a:ext cx="188" cy="961"/>
              <a:chOff x="2546" y="1468"/>
              <a:chExt cx="188" cy="961"/>
            </a:xfrm>
          </p:grpSpPr>
          <p:sp>
            <p:nvSpPr>
              <p:cNvPr id="20853" name="Rectangle 1329" descr="D:\剪贴画\PE03255_.WMF"/>
              <p:cNvSpPr/>
              <p:nvPr/>
            </p:nvSpPr>
            <p:spPr>
              <a:xfrm rot="5400000">
                <a:off x="2148" y="1858"/>
                <a:ext cx="962"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238" name="Group 1330"/>
              <p:cNvGrpSpPr/>
              <p:nvPr/>
            </p:nvGrpSpPr>
            <p:grpSpPr bwMode="auto">
              <a:xfrm rot="5400000">
                <a:off x="2266" y="1954"/>
                <a:ext cx="888" cy="48"/>
                <a:chOff x="4104" y="2256"/>
                <a:chExt cx="888" cy="48"/>
              </a:xfrm>
            </p:grpSpPr>
            <p:sp>
              <p:nvSpPr>
                <p:cNvPr id="37239" name="Line 1331"/>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0" name="Line 1332"/>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1" name="Line 1333"/>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2" name="Line 1334"/>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3" name="Line 1335"/>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4" name="Line 1336"/>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5" name="Line 1337"/>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6" name="Line 1338"/>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7" name="Line 1339"/>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8" name="Line 1340"/>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49" name="Line 1341"/>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0" name="Line 1342"/>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1" name="Line 1343"/>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2" name="Line 1344"/>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3" name="Line 1345"/>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4" name="Line 1346"/>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5" name="Line 1347"/>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6" name="Line 1348"/>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7" name="Line 1349"/>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8" name="Line 1350"/>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59" name="Line 1351"/>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0" name="Line 1352"/>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1" name="Line 1353"/>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2" name="Line 1354"/>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3" name="Line 1355"/>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4" name="Line 1356"/>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5" name="Line 1357"/>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6" name="Line 1358"/>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7" name="Line 1359"/>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8" name="Line 1360"/>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69" name="Line 1361"/>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0" name="Line 1362"/>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1" name="Line 1363"/>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2" name="Line 1364"/>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3" name="Line 1365"/>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4" name="Line 1366"/>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5" name="Line 1367"/>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6" name="Line 1368"/>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7" name="Line 1369"/>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8" name="Line 1370"/>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79" name="Line 1371"/>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0" name="Line 1372"/>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1" name="Line 1373"/>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2" name="Line 1374"/>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3" name="Line 1375"/>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4" name="Line 1376"/>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5" name="Line 1377"/>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6" name="Line 1378"/>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7" name="Line 1379"/>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8" name="Line 1380"/>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89" name="Line 1381"/>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0" name="Line 1382"/>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1" name="Line 1383"/>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2" name="Line 1384"/>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3" name="Line 1385"/>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294" name="Group 1386"/>
            <p:cNvGrpSpPr/>
            <p:nvPr/>
          </p:nvGrpSpPr>
          <p:grpSpPr bwMode="auto">
            <a:xfrm>
              <a:off x="1174" y="2317"/>
              <a:ext cx="961" cy="183"/>
              <a:chOff x="1652" y="1286"/>
              <a:chExt cx="961" cy="183"/>
            </a:xfrm>
          </p:grpSpPr>
          <p:sp>
            <p:nvSpPr>
              <p:cNvPr id="20911" name="Rectangle 1387" descr="D:\剪贴画\PE03255_.WMF"/>
              <p:cNvSpPr/>
              <p:nvPr/>
            </p:nvSpPr>
            <p:spPr>
              <a:xfrm>
                <a:off x="1653" y="1294"/>
                <a:ext cx="960"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296" name="Group 1388"/>
              <p:cNvGrpSpPr/>
              <p:nvPr/>
            </p:nvGrpSpPr>
            <p:grpSpPr bwMode="auto">
              <a:xfrm>
                <a:off x="1704" y="1286"/>
                <a:ext cx="888" cy="48"/>
                <a:chOff x="4104" y="2256"/>
                <a:chExt cx="888" cy="48"/>
              </a:xfrm>
            </p:grpSpPr>
            <p:sp>
              <p:nvSpPr>
                <p:cNvPr id="37297" name="Line 1389"/>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8" name="Line 1390"/>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299" name="Line 1391"/>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0" name="Line 1392"/>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1" name="Line 1393"/>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2" name="Line 1394"/>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3" name="Line 1395"/>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4" name="Line 1396"/>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5" name="Line 1397"/>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6" name="Line 1398"/>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7" name="Line 1399"/>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8" name="Line 1400"/>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09" name="Line 1401"/>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0" name="Line 1402"/>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1" name="Line 1403"/>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2" name="Line 1404"/>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3" name="Line 1405"/>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4" name="Line 1406"/>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5" name="Line 1407"/>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6" name="Line 1408"/>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7" name="Line 1409"/>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8" name="Line 1410"/>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19" name="Line 1411"/>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0" name="Line 1412"/>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1" name="Line 1413"/>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2" name="Line 1414"/>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3" name="Line 1415"/>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4" name="Line 1416"/>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5" name="Line 1417"/>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6" name="Line 1418"/>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7" name="Line 1419"/>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8" name="Line 1420"/>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29" name="Line 1421"/>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0" name="Line 1422"/>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1" name="Line 1423"/>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2" name="Line 1424"/>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3" name="Line 1425"/>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4" name="Line 1426"/>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5" name="Line 1427"/>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6" name="Line 1428"/>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7" name="Line 1429"/>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8" name="Line 1430"/>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39" name="Line 1431"/>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0" name="Line 1432"/>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1" name="Line 1433"/>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2" name="Line 1434"/>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3" name="Line 1435"/>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4" name="Line 1436"/>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5" name="Line 1437"/>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6" name="Line 1438"/>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7" name="Line 1439"/>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8" name="Line 1440"/>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49" name="Line 1441"/>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50" name="Line 1442"/>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51" name="Line 1443"/>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417202" name="Rectangle 1458" descr="D:\7年级\七年级(下)\第三章\底色1.bmp"/>
          <p:cNvSpPr>
            <a:spLocks noChangeArrowheads="1"/>
          </p:cNvSpPr>
          <p:nvPr/>
        </p:nvSpPr>
        <p:spPr bwMode="auto">
          <a:xfrm>
            <a:off x="1481138" y="2193925"/>
            <a:ext cx="715962"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2" charset="-122"/>
                <a:ea typeface="黑体" panose="02010609060101010101" pitchFamily="2" charset="-122"/>
              </a:rPr>
              <a:t>放、</a:t>
            </a:r>
            <a:endParaRPr lang="zh-CN" altLang="en-US" sz="2100" dirty="0">
              <a:solidFill>
                <a:srgbClr val="FF0000"/>
              </a:solidFill>
              <a:latin typeface="黑体" panose="02010609060101010101" pitchFamily="2" charset="-122"/>
              <a:ea typeface="黑体" panose="02010609060101010101" pitchFamily="2" charset="-122"/>
            </a:endParaRPr>
          </a:p>
        </p:txBody>
      </p:sp>
      <p:sp>
        <p:nvSpPr>
          <p:cNvPr id="417203" name="Rectangle 1459" descr="D:\7年级\七年级(下)\第三章\底色1.bmp"/>
          <p:cNvSpPr>
            <a:spLocks noChangeArrowheads="1"/>
          </p:cNvSpPr>
          <p:nvPr/>
        </p:nvSpPr>
        <p:spPr bwMode="auto">
          <a:xfrm>
            <a:off x="1944688" y="2193925"/>
            <a:ext cx="717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2" charset="-122"/>
                <a:ea typeface="黑体" panose="02010609060101010101" pitchFamily="2" charset="-122"/>
              </a:rPr>
              <a:t>靠、</a:t>
            </a:r>
            <a:endParaRPr lang="zh-CN" altLang="en-US" sz="2100" dirty="0">
              <a:solidFill>
                <a:srgbClr val="FF0000"/>
              </a:solidFill>
              <a:latin typeface="黑体" panose="02010609060101010101" pitchFamily="2" charset="-122"/>
              <a:ea typeface="黑体" panose="02010609060101010101" pitchFamily="2" charset="-122"/>
            </a:endParaRPr>
          </a:p>
        </p:txBody>
      </p:sp>
      <p:sp>
        <p:nvSpPr>
          <p:cNvPr id="417426" name="Rectangle 1682" descr="D:\7年级\七年级(下)\第三章\底色1.bmp"/>
          <p:cNvSpPr>
            <a:spLocks noChangeArrowheads="1"/>
          </p:cNvSpPr>
          <p:nvPr/>
        </p:nvSpPr>
        <p:spPr bwMode="auto">
          <a:xfrm>
            <a:off x="2382838" y="2181225"/>
            <a:ext cx="7175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a:solidFill>
                  <a:srgbClr val="FF0000"/>
                </a:solidFill>
                <a:latin typeface="黑体" panose="02010609060101010101" pitchFamily="2" charset="-122"/>
                <a:ea typeface="黑体" panose="02010609060101010101" pitchFamily="2" charset="-122"/>
              </a:rPr>
              <a:t>过、</a:t>
            </a:r>
            <a:endParaRPr lang="zh-CN" altLang="en-US" sz="2100">
              <a:solidFill>
                <a:srgbClr val="FF0000"/>
              </a:solidFill>
              <a:latin typeface="黑体" panose="02010609060101010101" pitchFamily="2" charset="-122"/>
              <a:ea typeface="黑体" panose="02010609060101010101" pitchFamily="2" charset="-122"/>
            </a:endParaRPr>
          </a:p>
        </p:txBody>
      </p:sp>
      <p:grpSp>
        <p:nvGrpSpPr>
          <p:cNvPr id="19" name="Group 2121"/>
          <p:cNvGrpSpPr/>
          <p:nvPr/>
        </p:nvGrpSpPr>
        <p:grpSpPr bwMode="auto">
          <a:xfrm>
            <a:off x="5022385" y="971550"/>
            <a:ext cx="2400300" cy="1849438"/>
            <a:chOff x="2448" y="816"/>
            <a:chExt cx="2016" cy="1553"/>
          </a:xfrm>
        </p:grpSpPr>
        <p:sp>
          <p:nvSpPr>
            <p:cNvPr id="37356" name="Freeform 2122"/>
            <p:cNvSpPr>
              <a:spLocks noChangeArrowheads="1"/>
            </p:cNvSpPr>
            <p:nvPr/>
          </p:nvSpPr>
          <p:spPr bwMode="auto">
            <a:xfrm>
              <a:off x="2448" y="816"/>
              <a:ext cx="1536" cy="1536"/>
            </a:xfrm>
            <a:custGeom>
              <a:avLst/>
              <a:gdLst>
                <a:gd name="T0" fmla="*/ 0 w 1536"/>
                <a:gd name="T1" fmla="*/ 1536 h 1536"/>
                <a:gd name="T2" fmla="*/ 1536 w 1536"/>
                <a:gd name="T3" fmla="*/ 0 h 1536"/>
                <a:gd name="T4" fmla="*/ 1536 w 1536"/>
                <a:gd name="T5" fmla="*/ 1536 h 1536"/>
                <a:gd name="T6" fmla="*/ 0 w 1536"/>
                <a:gd name="T7" fmla="*/ 1536 h 1536"/>
              </a:gdLst>
              <a:ahLst/>
              <a:cxnLst>
                <a:cxn ang="0">
                  <a:pos x="T0" y="T1"/>
                </a:cxn>
                <a:cxn ang="0">
                  <a:pos x="T2" y="T3"/>
                </a:cxn>
                <a:cxn ang="0">
                  <a:pos x="T4" y="T5"/>
                </a:cxn>
                <a:cxn ang="0">
                  <a:pos x="T6" y="T7"/>
                </a:cxn>
              </a:cxnLst>
              <a:rect l="0" t="0" r="r" b="b"/>
              <a:pathLst>
                <a:path w="1536" h="1536">
                  <a:moveTo>
                    <a:pt x="0" y="1536"/>
                  </a:moveTo>
                  <a:lnTo>
                    <a:pt x="1536" y="0"/>
                  </a:lnTo>
                  <a:lnTo>
                    <a:pt x="1536" y="1536"/>
                  </a:lnTo>
                  <a:lnTo>
                    <a:pt x="0" y="1536"/>
                  </a:lnTo>
                  <a:close/>
                </a:path>
              </a:pathLst>
            </a:custGeom>
            <a:gradFill rotWithShape="0">
              <a:gsLst>
                <a:gs pos="0">
                  <a:srgbClr val="D5F0FF"/>
                </a:gs>
                <a:gs pos="100000">
                  <a:schemeClr val="bg1"/>
                </a:gs>
              </a:gsLst>
              <a:lin ang="5400000" scaled="1"/>
            </a:gradFill>
            <a:ln w="38100">
              <a:solidFill>
                <a:srgbClr val="D5F0FF"/>
              </a:solidFill>
              <a:round/>
            </a:ln>
          </p:spPr>
          <p:txBody>
            <a:bodyPr/>
            <a:lstStyle/>
            <a:p>
              <a:endParaRPr lang="zh-CN" altLang="en-US"/>
            </a:p>
          </p:txBody>
        </p:sp>
        <p:grpSp>
          <p:nvGrpSpPr>
            <p:cNvPr id="37357" name="Group 2123"/>
            <p:cNvGrpSpPr/>
            <p:nvPr/>
          </p:nvGrpSpPr>
          <p:grpSpPr bwMode="auto">
            <a:xfrm rot="5400000">
              <a:off x="2846" y="751"/>
              <a:ext cx="1505" cy="1711"/>
              <a:chOff x="768" y="2152"/>
              <a:chExt cx="1505" cy="1711"/>
            </a:xfrm>
          </p:grpSpPr>
          <p:sp>
            <p:nvSpPr>
              <p:cNvPr id="37358" name="Freeform 2124"/>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ln>
            </p:spPr>
            <p:txBody>
              <a:bodyPr/>
              <a:lstStyle/>
              <a:p>
                <a:endParaRPr lang="zh-CN" altLang="en-US"/>
              </a:p>
            </p:txBody>
          </p:sp>
          <p:sp>
            <p:nvSpPr>
              <p:cNvPr id="37359" name="Freeform 2125"/>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360" name="Group 2126"/>
              <p:cNvGrpSpPr/>
              <p:nvPr/>
            </p:nvGrpSpPr>
            <p:grpSpPr bwMode="auto">
              <a:xfrm>
                <a:off x="1403" y="2152"/>
                <a:ext cx="347" cy="1711"/>
                <a:chOff x="1737" y="1048"/>
                <a:chExt cx="347" cy="1711"/>
              </a:xfrm>
            </p:grpSpPr>
            <p:grpSp>
              <p:nvGrpSpPr>
                <p:cNvPr id="37361" name="Group 2127"/>
                <p:cNvGrpSpPr/>
                <p:nvPr/>
              </p:nvGrpSpPr>
              <p:grpSpPr bwMode="auto">
                <a:xfrm rot="-8100000">
                  <a:off x="1153" y="1955"/>
                  <a:ext cx="1560" cy="48"/>
                  <a:chOff x="288" y="3658"/>
                  <a:chExt cx="4560" cy="86"/>
                </a:xfrm>
              </p:grpSpPr>
              <p:grpSp>
                <p:nvGrpSpPr>
                  <p:cNvPr id="37362" name="Group 2128"/>
                  <p:cNvGrpSpPr/>
                  <p:nvPr/>
                </p:nvGrpSpPr>
                <p:grpSpPr bwMode="auto">
                  <a:xfrm>
                    <a:off x="288" y="3658"/>
                    <a:ext cx="4464" cy="86"/>
                    <a:chOff x="288" y="3658"/>
                    <a:chExt cx="4464" cy="86"/>
                  </a:xfrm>
                </p:grpSpPr>
                <p:sp>
                  <p:nvSpPr>
                    <p:cNvPr id="37363" name="Line 2129"/>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4" name="Line 2130"/>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5" name="Line 2131"/>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6" name="Line 2132"/>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7" name="Line 2133"/>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8" name="Line 2134"/>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69" name="Line 2135"/>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0" name="Line 2136"/>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1" name="Line 2137"/>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2" name="Line 2138"/>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3" name="Line 2139"/>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4" name="Line 2140"/>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5" name="Line 2141"/>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6" name="Line 2142"/>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7" name="Line 2143"/>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8" name="Line 2144"/>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79" name="Line 2145"/>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0" name="Line 2146"/>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1" name="Line 2147"/>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2" name="Line 2148"/>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3" name="Line 2149"/>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4" name="Line 2150"/>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5" name="Line 2151"/>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6" name="Line 2152"/>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7" name="Line 2153"/>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8" name="Line 2154"/>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89" name="Line 2155"/>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0" name="Line 2156"/>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1" name="Line 2157"/>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2" name="Line 2158"/>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3" name="Line 2159"/>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4" name="Line 2160"/>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5" name="Line 2161"/>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6" name="Line 2162"/>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7" name="Line 2163"/>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8" name="Line 2164"/>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399" name="Line 2165"/>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0" name="Line 2166"/>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1" name="Line 2167"/>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2" name="Line 2168"/>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3" name="Line 2169"/>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4" name="Line 2170"/>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5" name="Line 2171"/>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6" name="Line 2172"/>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7" name="Line 2173"/>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8" name="Line 2174"/>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09" name="Line 2175"/>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0" name="Line 2176"/>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1" name="Line 2177"/>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2" name="Line 2178"/>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3" name="Line 2179"/>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4" name="Line 2180"/>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5" name="Line 2181"/>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6" name="Line 2182"/>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7" name="Line 2183"/>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8" name="Line 2184"/>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19" name="Line 2185"/>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0" name="Line 2186"/>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1" name="Line 2187"/>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2" name="Line 2188"/>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3" name="Line 2189"/>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4" name="Line 2190"/>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5" name="Line 2191"/>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6" name="Line 2192"/>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7" name="Line 2193"/>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8" name="Line 2194"/>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29" name="Line 2195"/>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0" name="Line 2196"/>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1" name="Line 2197"/>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2" name="Line 2198"/>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3" name="Line 2199"/>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4" name="Line 2200"/>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5" name="Line 2201"/>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6" name="Line 2202"/>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7" name="Line 2203"/>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8" name="Line 2204"/>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39" name="Line 2205"/>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0" name="Line 2206"/>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1" name="Line 2207"/>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2" name="Line 2208"/>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3" name="Line 2209"/>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4" name="Line 2210"/>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5" name="Line 2211"/>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6" name="Line 2212"/>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7" name="Line 2213"/>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8" name="Line 2214"/>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49" name="Line 2215"/>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0" name="Line 2216"/>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1" name="Line 2217"/>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2" name="Line 2218"/>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3" name="Line 2219"/>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4" name="Line 2220"/>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5" name="Line 2221"/>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6" name="Line 2222"/>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457" name="Line 2223"/>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58" name="Line 2224"/>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1075" name="Text Box 2225" descr="D:\剪贴画\PE03255_.WMF"/>
                <p:cNvSpPr txBox="1"/>
                <p:nvPr/>
              </p:nvSpPr>
              <p:spPr>
                <a:xfrm rot="8109606">
                  <a:off x="1737" y="1049"/>
                  <a:ext cx="347" cy="1684"/>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endParaRPr lang="en-US" altLang="zh-CN" sz="750" b="1" noProof="1">
                    <a:solidFill>
                      <a:srgbClr val="000000"/>
                    </a:solidFill>
                    <a:latin typeface="Times New Roman" panose="02020603050405020304" pitchFamily="18" charset="0"/>
                  </a:endParaRPr>
                </a:p>
              </p:txBody>
            </p:sp>
          </p:grpSp>
          <p:grpSp>
            <p:nvGrpSpPr>
              <p:cNvPr id="37460" name="Group 2226"/>
              <p:cNvGrpSpPr/>
              <p:nvPr/>
            </p:nvGrpSpPr>
            <p:grpSpPr bwMode="auto">
              <a:xfrm>
                <a:off x="2068" y="2499"/>
                <a:ext cx="188" cy="961"/>
                <a:chOff x="2546" y="1468"/>
                <a:chExt cx="188" cy="961"/>
              </a:xfrm>
            </p:grpSpPr>
            <p:sp>
              <p:nvSpPr>
                <p:cNvPr id="21077" name="Rectangle 2227" descr="D:\剪贴画\PE03255_.WMF"/>
                <p:cNvSpPr/>
                <p:nvPr/>
              </p:nvSpPr>
              <p:spPr>
                <a:xfrm rot="5400000">
                  <a:off x="2146" y="1858"/>
                  <a:ext cx="963"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462" name="Group 2228"/>
                <p:cNvGrpSpPr/>
                <p:nvPr/>
              </p:nvGrpSpPr>
              <p:grpSpPr bwMode="auto">
                <a:xfrm rot="5400000">
                  <a:off x="2266" y="1954"/>
                  <a:ext cx="888" cy="48"/>
                  <a:chOff x="4104" y="2256"/>
                  <a:chExt cx="888" cy="48"/>
                </a:xfrm>
              </p:grpSpPr>
              <p:sp>
                <p:nvSpPr>
                  <p:cNvPr id="37463" name="Line 2229"/>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4" name="Line 2230"/>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5" name="Line 2231"/>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6" name="Line 2232"/>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7" name="Line 2233"/>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8" name="Line 2234"/>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69" name="Line 2235"/>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0" name="Line 2236"/>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1" name="Line 2237"/>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2" name="Line 2238"/>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3" name="Line 2239"/>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4" name="Line 2240"/>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5" name="Line 2241"/>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6" name="Line 2242"/>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7" name="Line 2243"/>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8" name="Line 2244"/>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79" name="Line 2245"/>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0" name="Line 2246"/>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1" name="Line 2247"/>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2" name="Line 2248"/>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3" name="Line 2249"/>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4" name="Line 2250"/>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5" name="Line 2251"/>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6" name="Line 2252"/>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7" name="Line 2253"/>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8" name="Line 2254"/>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89" name="Line 2255"/>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0" name="Line 2256"/>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1" name="Line 2257"/>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2" name="Line 2258"/>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3" name="Line 2259"/>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4" name="Line 2260"/>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5" name="Line 2261"/>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6" name="Line 2262"/>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7" name="Line 2263"/>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8" name="Line 2264"/>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499" name="Line 2265"/>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0" name="Line 2266"/>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1" name="Line 2267"/>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2" name="Line 2268"/>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3" name="Line 2269"/>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4" name="Line 2270"/>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5" name="Line 2271"/>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6" name="Line 2272"/>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7" name="Line 2273"/>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8" name="Line 2274"/>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09" name="Line 2275"/>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0" name="Line 2276"/>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1" name="Line 2277"/>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2" name="Line 2278"/>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3" name="Line 2279"/>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4" name="Line 2280"/>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5" name="Line 2281"/>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6" name="Line 2282"/>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17" name="Line 2283"/>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518" name="Group 2284"/>
              <p:cNvGrpSpPr/>
              <p:nvPr/>
            </p:nvGrpSpPr>
            <p:grpSpPr bwMode="auto">
              <a:xfrm>
                <a:off x="1174" y="2317"/>
                <a:ext cx="961" cy="183"/>
                <a:chOff x="1652" y="1286"/>
                <a:chExt cx="961" cy="183"/>
              </a:xfrm>
            </p:grpSpPr>
            <p:sp>
              <p:nvSpPr>
                <p:cNvPr id="21135" name="Rectangle 2285" descr="D:\剪贴画\PE03255_.WMF"/>
                <p:cNvSpPr/>
                <p:nvPr/>
              </p:nvSpPr>
              <p:spPr>
                <a:xfrm>
                  <a:off x="1652" y="1295"/>
                  <a:ext cx="961"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520" name="Group 2286"/>
                <p:cNvGrpSpPr/>
                <p:nvPr/>
              </p:nvGrpSpPr>
              <p:grpSpPr bwMode="auto">
                <a:xfrm>
                  <a:off x="1704" y="1286"/>
                  <a:ext cx="888" cy="48"/>
                  <a:chOff x="4104" y="2256"/>
                  <a:chExt cx="888" cy="48"/>
                </a:xfrm>
              </p:grpSpPr>
              <p:sp>
                <p:nvSpPr>
                  <p:cNvPr id="37521" name="Line 2287"/>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2" name="Line 2288"/>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3" name="Line 2289"/>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4" name="Line 2290"/>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5" name="Line 2291"/>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6" name="Line 2292"/>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7" name="Line 2293"/>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8" name="Line 2294"/>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29" name="Line 2295"/>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0" name="Line 2296"/>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1" name="Line 2297"/>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2" name="Line 2298"/>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3" name="Line 2299"/>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4" name="Line 2300"/>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5" name="Line 2301"/>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6" name="Line 2302"/>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7" name="Line 2303"/>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8" name="Line 2304"/>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39" name="Line 2305"/>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0" name="Line 2306"/>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1" name="Line 2307"/>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2" name="Line 2308"/>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3" name="Line 2309"/>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4" name="Line 2310"/>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5" name="Line 2311"/>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6" name="Line 2312"/>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7" name="Line 2313"/>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8" name="Line 2314"/>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49" name="Line 2315"/>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0" name="Line 2316"/>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1" name="Line 2317"/>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2" name="Line 2318"/>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3" name="Line 2319"/>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4" name="Line 2320"/>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5" name="Line 2321"/>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6" name="Line 2322"/>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7" name="Line 2323"/>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8" name="Line 2324"/>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59" name="Line 2325"/>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0" name="Line 2326"/>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1" name="Line 2327"/>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2" name="Line 2328"/>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3" name="Line 2329"/>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4" name="Line 2330"/>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5" name="Line 2331"/>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6" name="Line 2332"/>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7" name="Line 2333"/>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8" name="Line 2334"/>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69" name="Line 2335"/>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0" name="Line 2336"/>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1" name="Line 2337"/>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2" name="Line 2338"/>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3" name="Line 2339"/>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4" name="Line 2340"/>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75" name="Line 2341"/>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grpSp>
      <p:grpSp>
        <p:nvGrpSpPr>
          <p:cNvPr id="28" name="Group 2342"/>
          <p:cNvGrpSpPr/>
          <p:nvPr/>
        </p:nvGrpSpPr>
        <p:grpSpPr bwMode="auto">
          <a:xfrm>
            <a:off x="5479585" y="971550"/>
            <a:ext cx="2400300" cy="1849438"/>
            <a:chOff x="2448" y="816"/>
            <a:chExt cx="2016" cy="1553"/>
          </a:xfrm>
        </p:grpSpPr>
        <p:sp>
          <p:nvSpPr>
            <p:cNvPr id="37577" name="Freeform 2343"/>
            <p:cNvSpPr>
              <a:spLocks noChangeArrowheads="1"/>
            </p:cNvSpPr>
            <p:nvPr/>
          </p:nvSpPr>
          <p:spPr bwMode="auto">
            <a:xfrm>
              <a:off x="2448" y="816"/>
              <a:ext cx="1536" cy="1536"/>
            </a:xfrm>
            <a:custGeom>
              <a:avLst/>
              <a:gdLst>
                <a:gd name="T0" fmla="*/ 0 w 1536"/>
                <a:gd name="T1" fmla="*/ 1536 h 1536"/>
                <a:gd name="T2" fmla="*/ 1536 w 1536"/>
                <a:gd name="T3" fmla="*/ 0 h 1536"/>
                <a:gd name="T4" fmla="*/ 1536 w 1536"/>
                <a:gd name="T5" fmla="*/ 1536 h 1536"/>
                <a:gd name="T6" fmla="*/ 0 w 1536"/>
                <a:gd name="T7" fmla="*/ 1536 h 1536"/>
              </a:gdLst>
              <a:ahLst/>
              <a:cxnLst>
                <a:cxn ang="0">
                  <a:pos x="T0" y="T1"/>
                </a:cxn>
                <a:cxn ang="0">
                  <a:pos x="T2" y="T3"/>
                </a:cxn>
                <a:cxn ang="0">
                  <a:pos x="T4" y="T5"/>
                </a:cxn>
                <a:cxn ang="0">
                  <a:pos x="T6" y="T7"/>
                </a:cxn>
              </a:cxnLst>
              <a:rect l="0" t="0" r="r" b="b"/>
              <a:pathLst>
                <a:path w="1536" h="1536">
                  <a:moveTo>
                    <a:pt x="0" y="1536"/>
                  </a:moveTo>
                  <a:lnTo>
                    <a:pt x="1536" y="0"/>
                  </a:lnTo>
                  <a:lnTo>
                    <a:pt x="1536" y="1536"/>
                  </a:lnTo>
                  <a:lnTo>
                    <a:pt x="0" y="1536"/>
                  </a:lnTo>
                  <a:close/>
                </a:path>
              </a:pathLst>
            </a:custGeom>
            <a:gradFill rotWithShape="0">
              <a:gsLst>
                <a:gs pos="0">
                  <a:srgbClr val="D5F0FF"/>
                </a:gs>
                <a:gs pos="100000">
                  <a:schemeClr val="bg1"/>
                </a:gs>
              </a:gsLst>
              <a:lin ang="5400000" scaled="1"/>
            </a:gradFill>
            <a:ln w="38100">
              <a:solidFill>
                <a:srgbClr val="D5F0FF"/>
              </a:solidFill>
              <a:round/>
            </a:ln>
          </p:spPr>
          <p:txBody>
            <a:bodyPr/>
            <a:lstStyle/>
            <a:p>
              <a:endParaRPr lang="zh-CN" altLang="en-US"/>
            </a:p>
          </p:txBody>
        </p:sp>
        <p:grpSp>
          <p:nvGrpSpPr>
            <p:cNvPr id="37578" name="Group 2344"/>
            <p:cNvGrpSpPr/>
            <p:nvPr/>
          </p:nvGrpSpPr>
          <p:grpSpPr bwMode="auto">
            <a:xfrm rot="5400000">
              <a:off x="2846" y="751"/>
              <a:ext cx="1505" cy="1711"/>
              <a:chOff x="768" y="2152"/>
              <a:chExt cx="1505" cy="1711"/>
            </a:xfrm>
          </p:grpSpPr>
          <p:sp>
            <p:nvSpPr>
              <p:cNvPr id="37579" name="Freeform 2345"/>
              <p:cNvSpPr>
                <a:spLocks noChangeAspect="1" noChangeArrowheads="1"/>
              </p:cNvSpPr>
              <p:nvPr/>
            </p:nvSpPr>
            <p:spPr bwMode="auto">
              <a:xfrm rot="10800000">
                <a:off x="768" y="2310"/>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ln>
            </p:spPr>
            <p:txBody>
              <a:bodyPr/>
              <a:lstStyle/>
              <a:p>
                <a:endParaRPr lang="zh-CN" altLang="en-US"/>
              </a:p>
            </p:txBody>
          </p:sp>
          <p:sp>
            <p:nvSpPr>
              <p:cNvPr id="37580" name="Freeform 2346"/>
              <p:cNvSpPr>
                <a:spLocks noChangeArrowheads="1"/>
              </p:cNvSpPr>
              <p:nvPr/>
            </p:nvSpPr>
            <p:spPr bwMode="auto">
              <a:xfrm rot="10800000">
                <a:off x="1488" y="2598"/>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37581" name="Group 2347"/>
              <p:cNvGrpSpPr/>
              <p:nvPr/>
            </p:nvGrpSpPr>
            <p:grpSpPr bwMode="auto">
              <a:xfrm>
                <a:off x="1403" y="2152"/>
                <a:ext cx="347" cy="1711"/>
                <a:chOff x="1737" y="1048"/>
                <a:chExt cx="347" cy="1711"/>
              </a:xfrm>
            </p:grpSpPr>
            <p:grpSp>
              <p:nvGrpSpPr>
                <p:cNvPr id="37582" name="Group 2348"/>
                <p:cNvGrpSpPr/>
                <p:nvPr/>
              </p:nvGrpSpPr>
              <p:grpSpPr bwMode="auto">
                <a:xfrm rot="-8100000">
                  <a:off x="1153" y="1955"/>
                  <a:ext cx="1560" cy="48"/>
                  <a:chOff x="288" y="3658"/>
                  <a:chExt cx="4560" cy="86"/>
                </a:xfrm>
              </p:grpSpPr>
              <p:grpSp>
                <p:nvGrpSpPr>
                  <p:cNvPr id="37583" name="Group 2349"/>
                  <p:cNvGrpSpPr/>
                  <p:nvPr/>
                </p:nvGrpSpPr>
                <p:grpSpPr bwMode="auto">
                  <a:xfrm>
                    <a:off x="288" y="3658"/>
                    <a:ext cx="4464" cy="86"/>
                    <a:chOff x="288" y="3658"/>
                    <a:chExt cx="4464" cy="86"/>
                  </a:xfrm>
                </p:grpSpPr>
                <p:sp>
                  <p:nvSpPr>
                    <p:cNvPr id="37584" name="Line 2350"/>
                    <p:cNvSpPr>
                      <a:spLocks noChangeShapeType="1"/>
                    </p:cNvSpPr>
                    <p:nvPr/>
                  </p:nvSpPr>
                  <p:spPr bwMode="auto">
                    <a:xfrm>
                      <a:off x="288" y="3658"/>
                      <a:ext cx="0" cy="77"/>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5" name="Line 2351"/>
                    <p:cNvSpPr>
                      <a:spLocks noChangeShapeType="1"/>
                    </p:cNvSpPr>
                    <p:nvPr/>
                  </p:nvSpPr>
                  <p:spPr bwMode="auto">
                    <a:xfrm>
                      <a:off x="3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6" name="Line 2352"/>
                    <p:cNvSpPr>
                      <a:spLocks noChangeShapeType="1"/>
                    </p:cNvSpPr>
                    <p:nvPr/>
                  </p:nvSpPr>
                  <p:spPr bwMode="auto">
                    <a:xfrm>
                      <a:off x="3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7" name="Line 2353"/>
                    <p:cNvSpPr>
                      <a:spLocks noChangeShapeType="1"/>
                    </p:cNvSpPr>
                    <p:nvPr/>
                  </p:nvSpPr>
                  <p:spPr bwMode="auto">
                    <a:xfrm>
                      <a:off x="4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8" name="Line 2354"/>
                    <p:cNvSpPr>
                      <a:spLocks noChangeShapeType="1"/>
                    </p:cNvSpPr>
                    <p:nvPr/>
                  </p:nvSpPr>
                  <p:spPr bwMode="auto">
                    <a:xfrm>
                      <a:off x="4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89" name="Line 2355"/>
                    <p:cNvSpPr>
                      <a:spLocks noChangeShapeType="1"/>
                    </p:cNvSpPr>
                    <p:nvPr/>
                  </p:nvSpPr>
                  <p:spPr bwMode="auto">
                    <a:xfrm>
                      <a:off x="52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0" name="Line 2356"/>
                    <p:cNvSpPr>
                      <a:spLocks noChangeShapeType="1"/>
                    </p:cNvSpPr>
                    <p:nvPr/>
                  </p:nvSpPr>
                  <p:spPr bwMode="auto">
                    <a:xfrm>
                      <a:off x="57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1" name="Line 2357"/>
                    <p:cNvSpPr>
                      <a:spLocks noChangeShapeType="1"/>
                    </p:cNvSpPr>
                    <p:nvPr/>
                  </p:nvSpPr>
                  <p:spPr bwMode="auto">
                    <a:xfrm>
                      <a:off x="6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2" name="Line 2358"/>
                    <p:cNvSpPr>
                      <a:spLocks noChangeShapeType="1"/>
                    </p:cNvSpPr>
                    <p:nvPr/>
                  </p:nvSpPr>
                  <p:spPr bwMode="auto">
                    <a:xfrm>
                      <a:off x="6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3" name="Line 2359"/>
                    <p:cNvSpPr>
                      <a:spLocks noChangeShapeType="1"/>
                    </p:cNvSpPr>
                    <p:nvPr/>
                  </p:nvSpPr>
                  <p:spPr bwMode="auto">
                    <a:xfrm>
                      <a:off x="7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4" name="Line 2360"/>
                    <p:cNvSpPr>
                      <a:spLocks noChangeShapeType="1"/>
                    </p:cNvSpPr>
                    <p:nvPr/>
                  </p:nvSpPr>
                  <p:spPr bwMode="auto">
                    <a:xfrm>
                      <a:off x="768"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5" name="Line 2361"/>
                    <p:cNvSpPr>
                      <a:spLocks noChangeShapeType="1"/>
                    </p:cNvSpPr>
                    <p:nvPr/>
                  </p:nvSpPr>
                  <p:spPr bwMode="auto">
                    <a:xfrm>
                      <a:off x="8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6" name="Line 2362"/>
                    <p:cNvSpPr>
                      <a:spLocks noChangeShapeType="1"/>
                    </p:cNvSpPr>
                    <p:nvPr/>
                  </p:nvSpPr>
                  <p:spPr bwMode="auto">
                    <a:xfrm>
                      <a:off x="8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7" name="Line 2363"/>
                    <p:cNvSpPr>
                      <a:spLocks noChangeShapeType="1"/>
                    </p:cNvSpPr>
                    <p:nvPr/>
                  </p:nvSpPr>
                  <p:spPr bwMode="auto">
                    <a:xfrm>
                      <a:off x="9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8" name="Line 2364"/>
                    <p:cNvSpPr>
                      <a:spLocks noChangeShapeType="1"/>
                    </p:cNvSpPr>
                    <p:nvPr/>
                  </p:nvSpPr>
                  <p:spPr bwMode="auto">
                    <a:xfrm>
                      <a:off x="96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599" name="Line 2365"/>
                    <p:cNvSpPr>
                      <a:spLocks noChangeShapeType="1"/>
                    </p:cNvSpPr>
                    <p:nvPr/>
                  </p:nvSpPr>
                  <p:spPr bwMode="auto">
                    <a:xfrm>
                      <a:off x="10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0" name="Line 2366"/>
                    <p:cNvSpPr>
                      <a:spLocks noChangeShapeType="1"/>
                    </p:cNvSpPr>
                    <p:nvPr/>
                  </p:nvSpPr>
                  <p:spPr bwMode="auto">
                    <a:xfrm>
                      <a:off x="10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1" name="Line 2367"/>
                    <p:cNvSpPr>
                      <a:spLocks noChangeShapeType="1"/>
                    </p:cNvSpPr>
                    <p:nvPr/>
                  </p:nvSpPr>
                  <p:spPr bwMode="auto">
                    <a:xfrm>
                      <a:off x="11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2" name="Line 2368"/>
                    <p:cNvSpPr>
                      <a:spLocks noChangeShapeType="1"/>
                    </p:cNvSpPr>
                    <p:nvPr/>
                  </p:nvSpPr>
                  <p:spPr bwMode="auto">
                    <a:xfrm>
                      <a:off x="11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3" name="Line 2369"/>
                    <p:cNvSpPr>
                      <a:spLocks noChangeShapeType="1"/>
                    </p:cNvSpPr>
                    <p:nvPr/>
                  </p:nvSpPr>
                  <p:spPr bwMode="auto">
                    <a:xfrm>
                      <a:off x="120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4" name="Line 2370"/>
                    <p:cNvSpPr>
                      <a:spLocks noChangeShapeType="1"/>
                    </p:cNvSpPr>
                    <p:nvPr/>
                  </p:nvSpPr>
                  <p:spPr bwMode="auto">
                    <a:xfrm>
                      <a:off x="12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5" name="Line 2371"/>
                    <p:cNvSpPr>
                      <a:spLocks noChangeShapeType="1"/>
                    </p:cNvSpPr>
                    <p:nvPr/>
                  </p:nvSpPr>
                  <p:spPr bwMode="auto">
                    <a:xfrm>
                      <a:off x="129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6" name="Line 2372"/>
                    <p:cNvSpPr>
                      <a:spLocks noChangeShapeType="1"/>
                    </p:cNvSpPr>
                    <p:nvPr/>
                  </p:nvSpPr>
                  <p:spPr bwMode="auto">
                    <a:xfrm>
                      <a:off x="13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7" name="Line 2373"/>
                    <p:cNvSpPr>
                      <a:spLocks noChangeShapeType="1"/>
                    </p:cNvSpPr>
                    <p:nvPr/>
                  </p:nvSpPr>
                  <p:spPr bwMode="auto">
                    <a:xfrm>
                      <a:off x="13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8" name="Line 2374"/>
                    <p:cNvSpPr>
                      <a:spLocks noChangeShapeType="1"/>
                    </p:cNvSpPr>
                    <p:nvPr/>
                  </p:nvSpPr>
                  <p:spPr bwMode="auto">
                    <a:xfrm>
                      <a:off x="1440"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09" name="Line 2375"/>
                    <p:cNvSpPr>
                      <a:spLocks noChangeShapeType="1"/>
                    </p:cNvSpPr>
                    <p:nvPr/>
                  </p:nvSpPr>
                  <p:spPr bwMode="auto">
                    <a:xfrm>
                      <a:off x="14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0" name="Line 2376"/>
                    <p:cNvSpPr>
                      <a:spLocks noChangeShapeType="1"/>
                    </p:cNvSpPr>
                    <p:nvPr/>
                  </p:nvSpPr>
                  <p:spPr bwMode="auto">
                    <a:xfrm>
                      <a:off x="15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1" name="Line 2377"/>
                    <p:cNvSpPr>
                      <a:spLocks noChangeShapeType="1"/>
                    </p:cNvSpPr>
                    <p:nvPr/>
                  </p:nvSpPr>
                  <p:spPr bwMode="auto">
                    <a:xfrm>
                      <a:off x="15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2" name="Line 2378"/>
                    <p:cNvSpPr>
                      <a:spLocks noChangeShapeType="1"/>
                    </p:cNvSpPr>
                    <p:nvPr/>
                  </p:nvSpPr>
                  <p:spPr bwMode="auto">
                    <a:xfrm>
                      <a:off x="16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3" name="Line 2379"/>
                    <p:cNvSpPr>
                      <a:spLocks noChangeShapeType="1"/>
                    </p:cNvSpPr>
                    <p:nvPr/>
                  </p:nvSpPr>
                  <p:spPr bwMode="auto">
                    <a:xfrm>
                      <a:off x="1680"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4" name="Line 2380"/>
                    <p:cNvSpPr>
                      <a:spLocks noChangeShapeType="1"/>
                    </p:cNvSpPr>
                    <p:nvPr/>
                  </p:nvSpPr>
                  <p:spPr bwMode="auto">
                    <a:xfrm>
                      <a:off x="17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5" name="Line 2381"/>
                    <p:cNvSpPr>
                      <a:spLocks noChangeShapeType="1"/>
                    </p:cNvSpPr>
                    <p:nvPr/>
                  </p:nvSpPr>
                  <p:spPr bwMode="auto">
                    <a:xfrm>
                      <a:off x="17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6" name="Line 2382"/>
                    <p:cNvSpPr>
                      <a:spLocks noChangeShapeType="1"/>
                    </p:cNvSpPr>
                    <p:nvPr/>
                  </p:nvSpPr>
                  <p:spPr bwMode="auto">
                    <a:xfrm>
                      <a:off x="182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7" name="Line 2383"/>
                    <p:cNvSpPr>
                      <a:spLocks noChangeShapeType="1"/>
                    </p:cNvSpPr>
                    <p:nvPr/>
                  </p:nvSpPr>
                  <p:spPr bwMode="auto">
                    <a:xfrm>
                      <a:off x="187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8" name="Line 2384"/>
                    <p:cNvSpPr>
                      <a:spLocks noChangeShapeType="1"/>
                    </p:cNvSpPr>
                    <p:nvPr/>
                  </p:nvSpPr>
                  <p:spPr bwMode="auto">
                    <a:xfrm>
                      <a:off x="19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19" name="Line 2385"/>
                    <p:cNvSpPr>
                      <a:spLocks noChangeShapeType="1"/>
                    </p:cNvSpPr>
                    <p:nvPr/>
                  </p:nvSpPr>
                  <p:spPr bwMode="auto">
                    <a:xfrm>
                      <a:off x="19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0" name="Line 2386"/>
                    <p:cNvSpPr>
                      <a:spLocks noChangeShapeType="1"/>
                    </p:cNvSpPr>
                    <p:nvPr/>
                  </p:nvSpPr>
                  <p:spPr bwMode="auto">
                    <a:xfrm>
                      <a:off x="20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1" name="Line 2387"/>
                    <p:cNvSpPr>
                      <a:spLocks noChangeShapeType="1"/>
                    </p:cNvSpPr>
                    <p:nvPr/>
                  </p:nvSpPr>
                  <p:spPr bwMode="auto">
                    <a:xfrm>
                      <a:off x="20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2" name="Line 2388"/>
                    <p:cNvSpPr>
                      <a:spLocks noChangeShapeType="1"/>
                    </p:cNvSpPr>
                    <p:nvPr/>
                  </p:nvSpPr>
                  <p:spPr bwMode="auto">
                    <a:xfrm>
                      <a:off x="2112"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3" name="Line 2389"/>
                    <p:cNvSpPr>
                      <a:spLocks noChangeShapeType="1"/>
                    </p:cNvSpPr>
                    <p:nvPr/>
                  </p:nvSpPr>
                  <p:spPr bwMode="auto">
                    <a:xfrm>
                      <a:off x="21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4" name="Line 2390"/>
                    <p:cNvSpPr>
                      <a:spLocks noChangeShapeType="1"/>
                    </p:cNvSpPr>
                    <p:nvPr/>
                  </p:nvSpPr>
                  <p:spPr bwMode="auto">
                    <a:xfrm>
                      <a:off x="22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5" name="Line 2391"/>
                    <p:cNvSpPr>
                      <a:spLocks noChangeShapeType="1"/>
                    </p:cNvSpPr>
                    <p:nvPr/>
                  </p:nvSpPr>
                  <p:spPr bwMode="auto">
                    <a:xfrm>
                      <a:off x="22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6" name="Line 2392"/>
                    <p:cNvSpPr>
                      <a:spLocks noChangeShapeType="1"/>
                    </p:cNvSpPr>
                    <p:nvPr/>
                  </p:nvSpPr>
                  <p:spPr bwMode="auto">
                    <a:xfrm>
                      <a:off x="23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7" name="Line 2393"/>
                    <p:cNvSpPr>
                      <a:spLocks noChangeShapeType="1"/>
                    </p:cNvSpPr>
                    <p:nvPr/>
                  </p:nvSpPr>
                  <p:spPr bwMode="auto">
                    <a:xfrm>
                      <a:off x="2352"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8" name="Line 2394"/>
                    <p:cNvSpPr>
                      <a:spLocks noChangeShapeType="1"/>
                    </p:cNvSpPr>
                    <p:nvPr/>
                  </p:nvSpPr>
                  <p:spPr bwMode="auto">
                    <a:xfrm>
                      <a:off x="240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29" name="Line 2395"/>
                    <p:cNvSpPr>
                      <a:spLocks noChangeShapeType="1"/>
                    </p:cNvSpPr>
                    <p:nvPr/>
                  </p:nvSpPr>
                  <p:spPr bwMode="auto">
                    <a:xfrm>
                      <a:off x="244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0" name="Line 2396"/>
                    <p:cNvSpPr>
                      <a:spLocks noChangeShapeType="1"/>
                    </p:cNvSpPr>
                    <p:nvPr/>
                  </p:nvSpPr>
                  <p:spPr bwMode="auto">
                    <a:xfrm>
                      <a:off x="2496"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1" name="Line 2397"/>
                    <p:cNvSpPr>
                      <a:spLocks noChangeShapeType="1"/>
                    </p:cNvSpPr>
                    <p:nvPr/>
                  </p:nvSpPr>
                  <p:spPr bwMode="auto">
                    <a:xfrm>
                      <a:off x="254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2" name="Line 2398"/>
                    <p:cNvSpPr>
                      <a:spLocks noChangeShapeType="1"/>
                    </p:cNvSpPr>
                    <p:nvPr/>
                  </p:nvSpPr>
                  <p:spPr bwMode="auto">
                    <a:xfrm>
                      <a:off x="2592"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3" name="Line 2399"/>
                    <p:cNvSpPr>
                      <a:spLocks noChangeShapeType="1"/>
                    </p:cNvSpPr>
                    <p:nvPr/>
                  </p:nvSpPr>
                  <p:spPr bwMode="auto">
                    <a:xfrm>
                      <a:off x="26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4" name="Line 2400"/>
                    <p:cNvSpPr>
                      <a:spLocks noChangeShapeType="1"/>
                    </p:cNvSpPr>
                    <p:nvPr/>
                  </p:nvSpPr>
                  <p:spPr bwMode="auto">
                    <a:xfrm>
                      <a:off x="26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5" name="Line 2401"/>
                    <p:cNvSpPr>
                      <a:spLocks noChangeShapeType="1"/>
                    </p:cNvSpPr>
                    <p:nvPr/>
                  </p:nvSpPr>
                  <p:spPr bwMode="auto">
                    <a:xfrm>
                      <a:off x="273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6" name="Line 2402"/>
                    <p:cNvSpPr>
                      <a:spLocks noChangeShapeType="1"/>
                    </p:cNvSpPr>
                    <p:nvPr/>
                  </p:nvSpPr>
                  <p:spPr bwMode="auto">
                    <a:xfrm>
                      <a:off x="278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7" name="Line 2403"/>
                    <p:cNvSpPr>
                      <a:spLocks noChangeShapeType="1"/>
                    </p:cNvSpPr>
                    <p:nvPr/>
                  </p:nvSpPr>
                  <p:spPr bwMode="auto">
                    <a:xfrm>
                      <a:off x="28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8" name="Line 2404"/>
                    <p:cNvSpPr>
                      <a:spLocks noChangeShapeType="1"/>
                    </p:cNvSpPr>
                    <p:nvPr/>
                  </p:nvSpPr>
                  <p:spPr bwMode="auto">
                    <a:xfrm>
                      <a:off x="28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39" name="Line 2405"/>
                    <p:cNvSpPr>
                      <a:spLocks noChangeShapeType="1"/>
                    </p:cNvSpPr>
                    <p:nvPr/>
                  </p:nvSpPr>
                  <p:spPr bwMode="auto">
                    <a:xfrm>
                      <a:off x="29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0" name="Line 2406"/>
                    <p:cNvSpPr>
                      <a:spLocks noChangeShapeType="1"/>
                    </p:cNvSpPr>
                    <p:nvPr/>
                  </p:nvSpPr>
                  <p:spPr bwMode="auto">
                    <a:xfrm>
                      <a:off x="297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1" name="Line 2407"/>
                    <p:cNvSpPr>
                      <a:spLocks noChangeShapeType="1"/>
                    </p:cNvSpPr>
                    <p:nvPr/>
                  </p:nvSpPr>
                  <p:spPr bwMode="auto">
                    <a:xfrm>
                      <a:off x="302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2" name="Line 2408"/>
                    <p:cNvSpPr>
                      <a:spLocks noChangeShapeType="1"/>
                    </p:cNvSpPr>
                    <p:nvPr/>
                  </p:nvSpPr>
                  <p:spPr bwMode="auto">
                    <a:xfrm>
                      <a:off x="307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3" name="Line 2409"/>
                    <p:cNvSpPr>
                      <a:spLocks noChangeShapeType="1"/>
                    </p:cNvSpPr>
                    <p:nvPr/>
                  </p:nvSpPr>
                  <p:spPr bwMode="auto">
                    <a:xfrm>
                      <a:off x="312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4" name="Line 2410"/>
                    <p:cNvSpPr>
                      <a:spLocks noChangeShapeType="1"/>
                    </p:cNvSpPr>
                    <p:nvPr/>
                  </p:nvSpPr>
                  <p:spPr bwMode="auto">
                    <a:xfrm>
                      <a:off x="316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5" name="Line 2411"/>
                    <p:cNvSpPr>
                      <a:spLocks noChangeShapeType="1"/>
                    </p:cNvSpPr>
                    <p:nvPr/>
                  </p:nvSpPr>
                  <p:spPr bwMode="auto">
                    <a:xfrm>
                      <a:off x="321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6" name="Line 2412"/>
                    <p:cNvSpPr>
                      <a:spLocks noChangeShapeType="1"/>
                    </p:cNvSpPr>
                    <p:nvPr/>
                  </p:nvSpPr>
                  <p:spPr bwMode="auto">
                    <a:xfrm>
                      <a:off x="3264"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7" name="Line 2413"/>
                    <p:cNvSpPr>
                      <a:spLocks noChangeShapeType="1"/>
                    </p:cNvSpPr>
                    <p:nvPr/>
                  </p:nvSpPr>
                  <p:spPr bwMode="auto">
                    <a:xfrm>
                      <a:off x="33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8" name="Line 2414"/>
                    <p:cNvSpPr>
                      <a:spLocks noChangeShapeType="1"/>
                    </p:cNvSpPr>
                    <p:nvPr/>
                  </p:nvSpPr>
                  <p:spPr bwMode="auto">
                    <a:xfrm>
                      <a:off x="33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49" name="Line 2415"/>
                    <p:cNvSpPr>
                      <a:spLocks noChangeShapeType="1"/>
                    </p:cNvSpPr>
                    <p:nvPr/>
                  </p:nvSpPr>
                  <p:spPr bwMode="auto">
                    <a:xfrm>
                      <a:off x="340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0" name="Line 2416"/>
                    <p:cNvSpPr>
                      <a:spLocks noChangeShapeType="1"/>
                    </p:cNvSpPr>
                    <p:nvPr/>
                  </p:nvSpPr>
                  <p:spPr bwMode="auto">
                    <a:xfrm>
                      <a:off x="34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1" name="Line 2417"/>
                    <p:cNvSpPr>
                      <a:spLocks noChangeShapeType="1"/>
                    </p:cNvSpPr>
                    <p:nvPr/>
                  </p:nvSpPr>
                  <p:spPr bwMode="auto">
                    <a:xfrm>
                      <a:off x="3504"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2" name="Line 2418"/>
                    <p:cNvSpPr>
                      <a:spLocks noChangeShapeType="1"/>
                    </p:cNvSpPr>
                    <p:nvPr/>
                  </p:nvSpPr>
                  <p:spPr bwMode="auto">
                    <a:xfrm>
                      <a:off x="35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3" name="Line 2419"/>
                    <p:cNvSpPr>
                      <a:spLocks noChangeShapeType="1"/>
                    </p:cNvSpPr>
                    <p:nvPr/>
                  </p:nvSpPr>
                  <p:spPr bwMode="auto">
                    <a:xfrm>
                      <a:off x="36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4" name="Line 2420"/>
                    <p:cNvSpPr>
                      <a:spLocks noChangeShapeType="1"/>
                    </p:cNvSpPr>
                    <p:nvPr/>
                  </p:nvSpPr>
                  <p:spPr bwMode="auto">
                    <a:xfrm>
                      <a:off x="364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5" name="Line 2421"/>
                    <p:cNvSpPr>
                      <a:spLocks noChangeShapeType="1"/>
                    </p:cNvSpPr>
                    <p:nvPr/>
                  </p:nvSpPr>
                  <p:spPr bwMode="auto">
                    <a:xfrm>
                      <a:off x="369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6" name="Line 2422"/>
                    <p:cNvSpPr>
                      <a:spLocks noChangeShapeType="1"/>
                    </p:cNvSpPr>
                    <p:nvPr/>
                  </p:nvSpPr>
                  <p:spPr bwMode="auto">
                    <a:xfrm>
                      <a:off x="374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7" name="Line 2423"/>
                    <p:cNvSpPr>
                      <a:spLocks noChangeShapeType="1"/>
                    </p:cNvSpPr>
                    <p:nvPr/>
                  </p:nvSpPr>
                  <p:spPr bwMode="auto">
                    <a:xfrm>
                      <a:off x="379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8" name="Line 2424"/>
                    <p:cNvSpPr>
                      <a:spLocks noChangeShapeType="1"/>
                    </p:cNvSpPr>
                    <p:nvPr/>
                  </p:nvSpPr>
                  <p:spPr bwMode="auto">
                    <a:xfrm>
                      <a:off x="384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59" name="Line 2425"/>
                    <p:cNvSpPr>
                      <a:spLocks noChangeShapeType="1"/>
                    </p:cNvSpPr>
                    <p:nvPr/>
                  </p:nvSpPr>
                  <p:spPr bwMode="auto">
                    <a:xfrm>
                      <a:off x="388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0" name="Line 2426"/>
                    <p:cNvSpPr>
                      <a:spLocks noChangeShapeType="1"/>
                    </p:cNvSpPr>
                    <p:nvPr/>
                  </p:nvSpPr>
                  <p:spPr bwMode="auto">
                    <a:xfrm>
                      <a:off x="3936"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1" name="Line 2427"/>
                    <p:cNvSpPr>
                      <a:spLocks noChangeShapeType="1"/>
                    </p:cNvSpPr>
                    <p:nvPr/>
                  </p:nvSpPr>
                  <p:spPr bwMode="auto">
                    <a:xfrm>
                      <a:off x="398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2" name="Line 2428"/>
                    <p:cNvSpPr>
                      <a:spLocks noChangeShapeType="1"/>
                    </p:cNvSpPr>
                    <p:nvPr/>
                  </p:nvSpPr>
                  <p:spPr bwMode="auto">
                    <a:xfrm>
                      <a:off x="403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3" name="Line 2429"/>
                    <p:cNvSpPr>
                      <a:spLocks noChangeShapeType="1"/>
                    </p:cNvSpPr>
                    <p:nvPr/>
                  </p:nvSpPr>
                  <p:spPr bwMode="auto">
                    <a:xfrm>
                      <a:off x="408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4" name="Line 2430"/>
                    <p:cNvSpPr>
                      <a:spLocks noChangeShapeType="1"/>
                    </p:cNvSpPr>
                    <p:nvPr/>
                  </p:nvSpPr>
                  <p:spPr bwMode="auto">
                    <a:xfrm>
                      <a:off x="4128"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5" name="Line 2431"/>
                    <p:cNvSpPr>
                      <a:spLocks noChangeShapeType="1"/>
                    </p:cNvSpPr>
                    <p:nvPr/>
                  </p:nvSpPr>
                  <p:spPr bwMode="auto">
                    <a:xfrm>
                      <a:off x="4176"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6" name="Line 2432"/>
                    <p:cNvSpPr>
                      <a:spLocks noChangeShapeType="1"/>
                    </p:cNvSpPr>
                    <p:nvPr/>
                  </p:nvSpPr>
                  <p:spPr bwMode="auto">
                    <a:xfrm>
                      <a:off x="4224"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7" name="Line 2433"/>
                    <p:cNvSpPr>
                      <a:spLocks noChangeShapeType="1"/>
                    </p:cNvSpPr>
                    <p:nvPr/>
                  </p:nvSpPr>
                  <p:spPr bwMode="auto">
                    <a:xfrm>
                      <a:off x="4272"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8" name="Line 2434"/>
                    <p:cNvSpPr>
                      <a:spLocks noChangeShapeType="1"/>
                    </p:cNvSpPr>
                    <p:nvPr/>
                  </p:nvSpPr>
                  <p:spPr bwMode="auto">
                    <a:xfrm>
                      <a:off x="4320"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69" name="Line 2435"/>
                    <p:cNvSpPr>
                      <a:spLocks noChangeShapeType="1"/>
                    </p:cNvSpPr>
                    <p:nvPr/>
                  </p:nvSpPr>
                  <p:spPr bwMode="auto">
                    <a:xfrm>
                      <a:off x="4368" y="3658"/>
                      <a:ext cx="0" cy="42"/>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0" name="Line 2436"/>
                    <p:cNvSpPr>
                      <a:spLocks noChangeShapeType="1"/>
                    </p:cNvSpPr>
                    <p:nvPr/>
                  </p:nvSpPr>
                  <p:spPr bwMode="auto">
                    <a:xfrm>
                      <a:off x="4416" y="3658"/>
                      <a:ext cx="0" cy="6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1" name="Line 2437"/>
                    <p:cNvSpPr>
                      <a:spLocks noChangeShapeType="1"/>
                    </p:cNvSpPr>
                    <p:nvPr/>
                  </p:nvSpPr>
                  <p:spPr bwMode="auto">
                    <a:xfrm>
                      <a:off x="446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2" name="Line 2438"/>
                    <p:cNvSpPr>
                      <a:spLocks noChangeShapeType="1"/>
                    </p:cNvSpPr>
                    <p:nvPr/>
                  </p:nvSpPr>
                  <p:spPr bwMode="auto">
                    <a:xfrm>
                      <a:off x="451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3" name="Line 2439"/>
                    <p:cNvSpPr>
                      <a:spLocks noChangeShapeType="1"/>
                    </p:cNvSpPr>
                    <p:nvPr/>
                  </p:nvSpPr>
                  <p:spPr bwMode="auto">
                    <a:xfrm>
                      <a:off x="456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4" name="Line 2440"/>
                    <p:cNvSpPr>
                      <a:spLocks noChangeShapeType="1"/>
                    </p:cNvSpPr>
                    <p:nvPr/>
                  </p:nvSpPr>
                  <p:spPr bwMode="auto">
                    <a:xfrm>
                      <a:off x="4608" y="3658"/>
                      <a:ext cx="0" cy="6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5" name="Line 2441"/>
                    <p:cNvSpPr>
                      <a:spLocks noChangeShapeType="1"/>
                    </p:cNvSpPr>
                    <p:nvPr/>
                  </p:nvSpPr>
                  <p:spPr bwMode="auto">
                    <a:xfrm>
                      <a:off x="4656"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6" name="Line 2442"/>
                    <p:cNvSpPr>
                      <a:spLocks noChangeShapeType="1"/>
                    </p:cNvSpPr>
                    <p:nvPr/>
                  </p:nvSpPr>
                  <p:spPr bwMode="auto">
                    <a:xfrm>
                      <a:off x="4704"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7" name="Line 2443"/>
                    <p:cNvSpPr>
                      <a:spLocks noChangeShapeType="1"/>
                    </p:cNvSpPr>
                    <p:nvPr/>
                  </p:nvSpPr>
                  <p:spPr bwMode="auto">
                    <a:xfrm>
                      <a:off x="4752"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37678" name="Line 2444"/>
                  <p:cNvSpPr>
                    <a:spLocks noChangeShapeType="1"/>
                  </p:cNvSpPr>
                  <p:nvPr/>
                </p:nvSpPr>
                <p:spPr bwMode="auto">
                  <a:xfrm>
                    <a:off x="4800" y="3658"/>
                    <a:ext cx="0" cy="41"/>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79" name="Line 2445"/>
                  <p:cNvSpPr>
                    <a:spLocks noChangeShapeType="1"/>
                  </p:cNvSpPr>
                  <p:nvPr/>
                </p:nvSpPr>
                <p:spPr bwMode="auto">
                  <a:xfrm>
                    <a:off x="4848" y="3658"/>
                    <a:ext cx="0" cy="86"/>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sp>
              <p:nvSpPr>
                <p:cNvPr id="21296" name="Text Box 2446" descr="D:\剪贴画\PE03255_.WMF"/>
                <p:cNvSpPr txBox="1"/>
                <p:nvPr/>
              </p:nvSpPr>
              <p:spPr>
                <a:xfrm rot="8109606">
                  <a:off x="1737" y="1049"/>
                  <a:ext cx="347" cy="1684"/>
                </a:xfrm>
                <a:prstGeom prst="rect">
                  <a:avLst/>
                </a:prstGeom>
                <a:noFill/>
                <a:ln w="9525">
                  <a:noFill/>
                </a:ln>
              </p:spPr>
              <p:txBody>
                <a:bodyPr vert="eaVert">
                  <a:spAutoFit/>
                </a:bodyPr>
                <a:lstStyle/>
                <a:p>
                  <a:r>
                    <a:rPr lang="en-US" altLang="zh-CN" sz="750" b="1" noProof="1">
                      <a:solidFill>
                        <a:srgbClr val="000000"/>
                      </a:solidFill>
                      <a:latin typeface="Times New Roman" panose="02020603050405020304" pitchFamily="18" charset="0"/>
                    </a:rPr>
                    <a:t>0     1      2     3      4      5     6      7      8      9     10</a:t>
                  </a:r>
                  <a:endParaRPr lang="en-US" altLang="zh-CN" sz="750" b="1" noProof="1">
                    <a:solidFill>
                      <a:srgbClr val="000000"/>
                    </a:solidFill>
                    <a:latin typeface="Times New Roman" panose="02020603050405020304" pitchFamily="18" charset="0"/>
                  </a:endParaRPr>
                </a:p>
              </p:txBody>
            </p:sp>
          </p:grpSp>
          <p:grpSp>
            <p:nvGrpSpPr>
              <p:cNvPr id="37681" name="Group 2447"/>
              <p:cNvGrpSpPr/>
              <p:nvPr/>
            </p:nvGrpSpPr>
            <p:grpSpPr bwMode="auto">
              <a:xfrm>
                <a:off x="2068" y="2499"/>
                <a:ext cx="188" cy="961"/>
                <a:chOff x="2546" y="1468"/>
                <a:chExt cx="188" cy="961"/>
              </a:xfrm>
            </p:grpSpPr>
            <p:sp>
              <p:nvSpPr>
                <p:cNvPr id="21298" name="Rectangle 2448" descr="D:\剪贴画\PE03255_.WMF"/>
                <p:cNvSpPr/>
                <p:nvPr/>
              </p:nvSpPr>
              <p:spPr>
                <a:xfrm rot="5400000">
                  <a:off x="2146" y="1858"/>
                  <a:ext cx="963"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683" name="Group 2449"/>
                <p:cNvGrpSpPr/>
                <p:nvPr/>
              </p:nvGrpSpPr>
              <p:grpSpPr bwMode="auto">
                <a:xfrm rot="5400000">
                  <a:off x="2266" y="1954"/>
                  <a:ext cx="888" cy="48"/>
                  <a:chOff x="4104" y="2256"/>
                  <a:chExt cx="888" cy="48"/>
                </a:xfrm>
              </p:grpSpPr>
              <p:sp>
                <p:nvSpPr>
                  <p:cNvPr id="37684" name="Line 2450"/>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5" name="Line 2451"/>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6" name="Line 2452"/>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7" name="Line 2453"/>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8" name="Line 2454"/>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89" name="Line 2455"/>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0" name="Line 2456"/>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1" name="Line 2457"/>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2" name="Line 2458"/>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3" name="Line 2459"/>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4" name="Line 2460"/>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5" name="Line 2461"/>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6" name="Line 2462"/>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7" name="Line 2463"/>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8" name="Line 2464"/>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699" name="Line 2465"/>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0" name="Line 2466"/>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1" name="Line 2467"/>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2" name="Line 2468"/>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3" name="Line 2469"/>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4" name="Line 2470"/>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5" name="Line 2471"/>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6" name="Line 2472"/>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7" name="Line 2473"/>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8" name="Line 2474"/>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09" name="Line 2475"/>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0" name="Line 2476"/>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1" name="Line 2477"/>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2" name="Line 2478"/>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3" name="Line 2479"/>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4" name="Line 2480"/>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5" name="Line 2481"/>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6" name="Line 2482"/>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7" name="Line 2483"/>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8" name="Line 2484"/>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19" name="Line 2485"/>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0" name="Line 2486"/>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1" name="Line 2487"/>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2" name="Line 2488"/>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3" name="Line 2489"/>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4" name="Line 2490"/>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5" name="Line 2491"/>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6" name="Line 2492"/>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7" name="Line 2493"/>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8" name="Line 2494"/>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29" name="Line 2495"/>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0" name="Line 2496"/>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1" name="Line 2497"/>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2" name="Line 2498"/>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3" name="Line 2499"/>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4" name="Line 2500"/>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5" name="Line 2501"/>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6" name="Line 2502"/>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7" name="Line 2503"/>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38" name="Line 2504"/>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37739" name="Group 2505"/>
              <p:cNvGrpSpPr/>
              <p:nvPr/>
            </p:nvGrpSpPr>
            <p:grpSpPr bwMode="auto">
              <a:xfrm>
                <a:off x="1174" y="2317"/>
                <a:ext cx="961" cy="183"/>
                <a:chOff x="1652" y="1286"/>
                <a:chExt cx="961" cy="183"/>
              </a:xfrm>
            </p:grpSpPr>
            <p:sp>
              <p:nvSpPr>
                <p:cNvPr id="21356" name="Rectangle 2506" descr="D:\剪贴画\PE03255_.WMF"/>
                <p:cNvSpPr/>
                <p:nvPr/>
              </p:nvSpPr>
              <p:spPr>
                <a:xfrm>
                  <a:off x="1652" y="1295"/>
                  <a:ext cx="961" cy="173"/>
                </a:xfrm>
                <a:prstGeom prst="rect">
                  <a:avLst/>
                </a:prstGeom>
                <a:noFill/>
                <a:ln w="9525">
                  <a:noFill/>
                </a:ln>
              </p:spPr>
              <p:txBody>
                <a:bodyPr wrap="none">
                  <a:spAutoFit/>
                </a:bodyPr>
                <a:lstStyle/>
                <a:p>
                  <a:r>
                    <a:rPr lang="en-US" altLang="zh-CN" sz="750" b="1" noProof="1">
                      <a:solidFill>
                        <a:srgbClr val="000000"/>
                      </a:solidFill>
                      <a:latin typeface="Times New Roman" panose="02020603050405020304" pitchFamily="18" charset="0"/>
                    </a:rPr>
                    <a:t>0     1      2     3      4      5</a:t>
                  </a:r>
                  <a:endParaRPr lang="en-US" altLang="zh-CN" sz="750" b="1" noProof="1">
                    <a:solidFill>
                      <a:srgbClr val="000000"/>
                    </a:solidFill>
                    <a:latin typeface="Times New Roman" panose="02020603050405020304" pitchFamily="18" charset="0"/>
                  </a:endParaRPr>
                </a:p>
              </p:txBody>
            </p:sp>
            <p:grpSp>
              <p:nvGrpSpPr>
                <p:cNvPr id="37741" name="Group 2507"/>
                <p:cNvGrpSpPr/>
                <p:nvPr/>
              </p:nvGrpSpPr>
              <p:grpSpPr bwMode="auto">
                <a:xfrm>
                  <a:off x="1704" y="1286"/>
                  <a:ext cx="888" cy="48"/>
                  <a:chOff x="4104" y="2256"/>
                  <a:chExt cx="888" cy="48"/>
                </a:xfrm>
              </p:grpSpPr>
              <p:sp>
                <p:nvSpPr>
                  <p:cNvPr id="37742" name="Line 2508"/>
                  <p:cNvSpPr>
                    <a:spLocks noChangeShapeType="1"/>
                  </p:cNvSpPr>
                  <p:nvPr/>
                </p:nvSpPr>
                <p:spPr bwMode="auto">
                  <a:xfrm>
                    <a:off x="4104" y="2256"/>
                    <a:ext cx="0" cy="43"/>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3" name="Line 2509"/>
                  <p:cNvSpPr>
                    <a:spLocks noChangeShapeType="1"/>
                  </p:cNvSpPr>
                  <p:nvPr/>
                </p:nvSpPr>
                <p:spPr bwMode="auto">
                  <a:xfrm>
                    <a:off x="412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4" name="Line 2510"/>
                  <p:cNvSpPr>
                    <a:spLocks noChangeShapeType="1"/>
                  </p:cNvSpPr>
                  <p:nvPr/>
                </p:nvSpPr>
                <p:spPr bwMode="auto">
                  <a:xfrm>
                    <a:off x="413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5" name="Line 2511"/>
                  <p:cNvSpPr>
                    <a:spLocks noChangeShapeType="1"/>
                  </p:cNvSpPr>
                  <p:nvPr/>
                </p:nvSpPr>
                <p:spPr bwMode="auto">
                  <a:xfrm>
                    <a:off x="415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6" name="Line 2512"/>
                  <p:cNvSpPr>
                    <a:spLocks noChangeShapeType="1"/>
                  </p:cNvSpPr>
                  <p:nvPr/>
                </p:nvSpPr>
                <p:spPr bwMode="auto">
                  <a:xfrm>
                    <a:off x="417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7" name="Line 2513"/>
                  <p:cNvSpPr>
                    <a:spLocks noChangeShapeType="1"/>
                  </p:cNvSpPr>
                  <p:nvPr/>
                </p:nvSpPr>
                <p:spPr bwMode="auto">
                  <a:xfrm>
                    <a:off x="418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8" name="Line 2514"/>
                  <p:cNvSpPr>
                    <a:spLocks noChangeShapeType="1"/>
                  </p:cNvSpPr>
                  <p:nvPr/>
                </p:nvSpPr>
                <p:spPr bwMode="auto">
                  <a:xfrm>
                    <a:off x="420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49" name="Line 2515"/>
                  <p:cNvSpPr>
                    <a:spLocks noChangeShapeType="1"/>
                  </p:cNvSpPr>
                  <p:nvPr/>
                </p:nvSpPr>
                <p:spPr bwMode="auto">
                  <a:xfrm>
                    <a:off x="421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0" name="Line 2516"/>
                  <p:cNvSpPr>
                    <a:spLocks noChangeShapeType="1"/>
                  </p:cNvSpPr>
                  <p:nvPr/>
                </p:nvSpPr>
                <p:spPr bwMode="auto">
                  <a:xfrm>
                    <a:off x="423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1" name="Line 2517"/>
                  <p:cNvSpPr>
                    <a:spLocks noChangeShapeType="1"/>
                  </p:cNvSpPr>
                  <p:nvPr/>
                </p:nvSpPr>
                <p:spPr bwMode="auto">
                  <a:xfrm>
                    <a:off x="425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2" name="Line 2518"/>
                  <p:cNvSpPr>
                    <a:spLocks noChangeShapeType="1"/>
                  </p:cNvSpPr>
                  <p:nvPr/>
                </p:nvSpPr>
                <p:spPr bwMode="auto">
                  <a:xfrm>
                    <a:off x="4268"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3" name="Line 2519"/>
                  <p:cNvSpPr>
                    <a:spLocks noChangeShapeType="1"/>
                  </p:cNvSpPr>
                  <p:nvPr/>
                </p:nvSpPr>
                <p:spPr bwMode="auto">
                  <a:xfrm>
                    <a:off x="428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4" name="Line 2520"/>
                  <p:cNvSpPr>
                    <a:spLocks noChangeShapeType="1"/>
                  </p:cNvSpPr>
                  <p:nvPr/>
                </p:nvSpPr>
                <p:spPr bwMode="auto">
                  <a:xfrm>
                    <a:off x="430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5" name="Line 2521"/>
                  <p:cNvSpPr>
                    <a:spLocks noChangeShapeType="1"/>
                  </p:cNvSpPr>
                  <p:nvPr/>
                </p:nvSpPr>
                <p:spPr bwMode="auto">
                  <a:xfrm>
                    <a:off x="431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6" name="Line 2522"/>
                  <p:cNvSpPr>
                    <a:spLocks noChangeShapeType="1"/>
                  </p:cNvSpPr>
                  <p:nvPr/>
                </p:nvSpPr>
                <p:spPr bwMode="auto">
                  <a:xfrm>
                    <a:off x="4334"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7" name="Line 2523"/>
                  <p:cNvSpPr>
                    <a:spLocks noChangeShapeType="1"/>
                  </p:cNvSpPr>
                  <p:nvPr/>
                </p:nvSpPr>
                <p:spPr bwMode="auto">
                  <a:xfrm>
                    <a:off x="435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8" name="Line 2524"/>
                  <p:cNvSpPr>
                    <a:spLocks noChangeShapeType="1"/>
                  </p:cNvSpPr>
                  <p:nvPr/>
                </p:nvSpPr>
                <p:spPr bwMode="auto">
                  <a:xfrm>
                    <a:off x="436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59" name="Line 2525"/>
                  <p:cNvSpPr>
                    <a:spLocks noChangeShapeType="1"/>
                  </p:cNvSpPr>
                  <p:nvPr/>
                </p:nvSpPr>
                <p:spPr bwMode="auto">
                  <a:xfrm>
                    <a:off x="438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0" name="Line 2526"/>
                  <p:cNvSpPr>
                    <a:spLocks noChangeShapeType="1"/>
                  </p:cNvSpPr>
                  <p:nvPr/>
                </p:nvSpPr>
                <p:spPr bwMode="auto">
                  <a:xfrm>
                    <a:off x="4400"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1" name="Line 2527"/>
                  <p:cNvSpPr>
                    <a:spLocks noChangeShapeType="1"/>
                  </p:cNvSpPr>
                  <p:nvPr/>
                </p:nvSpPr>
                <p:spPr bwMode="auto">
                  <a:xfrm>
                    <a:off x="4416"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2" name="Line 2528"/>
                  <p:cNvSpPr>
                    <a:spLocks noChangeShapeType="1"/>
                  </p:cNvSpPr>
                  <p:nvPr/>
                </p:nvSpPr>
                <p:spPr bwMode="auto">
                  <a:xfrm>
                    <a:off x="443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3" name="Line 2529"/>
                  <p:cNvSpPr>
                    <a:spLocks noChangeShapeType="1"/>
                  </p:cNvSpPr>
                  <p:nvPr/>
                </p:nvSpPr>
                <p:spPr bwMode="auto">
                  <a:xfrm>
                    <a:off x="444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4" name="Line 2530"/>
                  <p:cNvSpPr>
                    <a:spLocks noChangeShapeType="1"/>
                  </p:cNvSpPr>
                  <p:nvPr/>
                </p:nvSpPr>
                <p:spPr bwMode="auto">
                  <a:xfrm>
                    <a:off x="446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5" name="Line 2531"/>
                  <p:cNvSpPr>
                    <a:spLocks noChangeShapeType="1"/>
                  </p:cNvSpPr>
                  <p:nvPr/>
                </p:nvSpPr>
                <p:spPr bwMode="auto">
                  <a:xfrm>
                    <a:off x="448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6" name="Line 2532"/>
                  <p:cNvSpPr>
                    <a:spLocks noChangeShapeType="1"/>
                  </p:cNvSpPr>
                  <p:nvPr/>
                </p:nvSpPr>
                <p:spPr bwMode="auto">
                  <a:xfrm>
                    <a:off x="449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7" name="Line 2533"/>
                  <p:cNvSpPr>
                    <a:spLocks noChangeShapeType="1"/>
                  </p:cNvSpPr>
                  <p:nvPr/>
                </p:nvSpPr>
                <p:spPr bwMode="auto">
                  <a:xfrm>
                    <a:off x="451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8" name="Line 2534"/>
                  <p:cNvSpPr>
                    <a:spLocks noChangeShapeType="1"/>
                  </p:cNvSpPr>
                  <p:nvPr/>
                </p:nvSpPr>
                <p:spPr bwMode="auto">
                  <a:xfrm>
                    <a:off x="453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69" name="Line 2535"/>
                  <p:cNvSpPr>
                    <a:spLocks noChangeShapeType="1"/>
                  </p:cNvSpPr>
                  <p:nvPr/>
                </p:nvSpPr>
                <p:spPr bwMode="auto">
                  <a:xfrm>
                    <a:off x="454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0" name="Line 2536"/>
                  <p:cNvSpPr>
                    <a:spLocks noChangeShapeType="1"/>
                  </p:cNvSpPr>
                  <p:nvPr/>
                </p:nvSpPr>
                <p:spPr bwMode="auto">
                  <a:xfrm>
                    <a:off x="456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1" name="Line 2537"/>
                  <p:cNvSpPr>
                    <a:spLocks noChangeShapeType="1"/>
                  </p:cNvSpPr>
                  <p:nvPr/>
                </p:nvSpPr>
                <p:spPr bwMode="auto">
                  <a:xfrm>
                    <a:off x="4580"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2" name="Line 2538"/>
                  <p:cNvSpPr>
                    <a:spLocks noChangeShapeType="1"/>
                  </p:cNvSpPr>
                  <p:nvPr/>
                </p:nvSpPr>
                <p:spPr bwMode="auto">
                  <a:xfrm>
                    <a:off x="459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3" name="Line 2539"/>
                  <p:cNvSpPr>
                    <a:spLocks noChangeShapeType="1"/>
                  </p:cNvSpPr>
                  <p:nvPr/>
                </p:nvSpPr>
                <p:spPr bwMode="auto">
                  <a:xfrm>
                    <a:off x="461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4" name="Line 2540"/>
                  <p:cNvSpPr>
                    <a:spLocks noChangeShapeType="1"/>
                  </p:cNvSpPr>
                  <p:nvPr/>
                </p:nvSpPr>
                <p:spPr bwMode="auto">
                  <a:xfrm>
                    <a:off x="462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5" name="Line 2541"/>
                  <p:cNvSpPr>
                    <a:spLocks noChangeShapeType="1"/>
                  </p:cNvSpPr>
                  <p:nvPr/>
                </p:nvSpPr>
                <p:spPr bwMode="auto">
                  <a:xfrm>
                    <a:off x="4646"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6" name="Line 2542"/>
                  <p:cNvSpPr>
                    <a:spLocks noChangeShapeType="1"/>
                  </p:cNvSpPr>
                  <p:nvPr/>
                </p:nvSpPr>
                <p:spPr bwMode="auto">
                  <a:xfrm>
                    <a:off x="466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7" name="Line 2543"/>
                  <p:cNvSpPr>
                    <a:spLocks noChangeShapeType="1"/>
                  </p:cNvSpPr>
                  <p:nvPr/>
                </p:nvSpPr>
                <p:spPr bwMode="auto">
                  <a:xfrm>
                    <a:off x="467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8" name="Line 2544"/>
                  <p:cNvSpPr>
                    <a:spLocks noChangeShapeType="1"/>
                  </p:cNvSpPr>
                  <p:nvPr/>
                </p:nvSpPr>
                <p:spPr bwMode="auto">
                  <a:xfrm>
                    <a:off x="469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79" name="Line 2545"/>
                  <p:cNvSpPr>
                    <a:spLocks noChangeShapeType="1"/>
                  </p:cNvSpPr>
                  <p:nvPr/>
                </p:nvSpPr>
                <p:spPr bwMode="auto">
                  <a:xfrm>
                    <a:off x="4712"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0" name="Line 2546"/>
                  <p:cNvSpPr>
                    <a:spLocks noChangeShapeType="1"/>
                  </p:cNvSpPr>
                  <p:nvPr/>
                </p:nvSpPr>
                <p:spPr bwMode="auto">
                  <a:xfrm>
                    <a:off x="4728" y="2256"/>
                    <a:ext cx="0" cy="48"/>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1" name="Line 2547"/>
                  <p:cNvSpPr>
                    <a:spLocks noChangeShapeType="1"/>
                  </p:cNvSpPr>
                  <p:nvPr/>
                </p:nvSpPr>
                <p:spPr bwMode="auto">
                  <a:xfrm>
                    <a:off x="474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2" name="Line 2548"/>
                  <p:cNvSpPr>
                    <a:spLocks noChangeShapeType="1"/>
                  </p:cNvSpPr>
                  <p:nvPr/>
                </p:nvSpPr>
                <p:spPr bwMode="auto">
                  <a:xfrm>
                    <a:off x="476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3" name="Line 2549"/>
                  <p:cNvSpPr>
                    <a:spLocks noChangeShapeType="1"/>
                  </p:cNvSpPr>
                  <p:nvPr/>
                </p:nvSpPr>
                <p:spPr bwMode="auto">
                  <a:xfrm>
                    <a:off x="4777"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4" name="Line 2550"/>
                  <p:cNvSpPr>
                    <a:spLocks noChangeShapeType="1"/>
                  </p:cNvSpPr>
                  <p:nvPr/>
                </p:nvSpPr>
                <p:spPr bwMode="auto">
                  <a:xfrm>
                    <a:off x="479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5" name="Line 2551"/>
                  <p:cNvSpPr>
                    <a:spLocks noChangeShapeType="1"/>
                  </p:cNvSpPr>
                  <p:nvPr/>
                </p:nvSpPr>
                <p:spPr bwMode="auto">
                  <a:xfrm>
                    <a:off x="4810"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6" name="Line 2552"/>
                  <p:cNvSpPr>
                    <a:spLocks noChangeShapeType="1"/>
                  </p:cNvSpPr>
                  <p:nvPr/>
                </p:nvSpPr>
                <p:spPr bwMode="auto">
                  <a:xfrm>
                    <a:off x="482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7" name="Line 2553"/>
                  <p:cNvSpPr>
                    <a:spLocks noChangeShapeType="1"/>
                  </p:cNvSpPr>
                  <p:nvPr/>
                </p:nvSpPr>
                <p:spPr bwMode="auto">
                  <a:xfrm>
                    <a:off x="4843"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8" name="Line 2554"/>
                  <p:cNvSpPr>
                    <a:spLocks noChangeShapeType="1"/>
                  </p:cNvSpPr>
                  <p:nvPr/>
                </p:nvSpPr>
                <p:spPr bwMode="auto">
                  <a:xfrm>
                    <a:off x="485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89" name="Line 2555"/>
                  <p:cNvSpPr>
                    <a:spLocks noChangeShapeType="1"/>
                  </p:cNvSpPr>
                  <p:nvPr/>
                </p:nvSpPr>
                <p:spPr bwMode="auto">
                  <a:xfrm>
                    <a:off x="4876"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0" name="Line 2556"/>
                  <p:cNvSpPr>
                    <a:spLocks noChangeShapeType="1"/>
                  </p:cNvSpPr>
                  <p:nvPr/>
                </p:nvSpPr>
                <p:spPr bwMode="auto">
                  <a:xfrm>
                    <a:off x="4892" y="2256"/>
                    <a:ext cx="0" cy="39"/>
                  </a:xfrm>
                  <a:prstGeom prst="line">
                    <a:avLst/>
                  </a:prstGeom>
                  <a:noFill/>
                  <a:ln w="6350">
                    <a:solidFill>
                      <a:schemeClr val="hlink"/>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1" name="Line 2557"/>
                  <p:cNvSpPr>
                    <a:spLocks noChangeShapeType="1"/>
                  </p:cNvSpPr>
                  <p:nvPr/>
                </p:nvSpPr>
                <p:spPr bwMode="auto">
                  <a:xfrm>
                    <a:off x="4909"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2" name="Line 2558"/>
                  <p:cNvSpPr>
                    <a:spLocks noChangeShapeType="1"/>
                  </p:cNvSpPr>
                  <p:nvPr/>
                </p:nvSpPr>
                <p:spPr bwMode="auto">
                  <a:xfrm>
                    <a:off x="4925"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3" name="Line 2559"/>
                  <p:cNvSpPr>
                    <a:spLocks noChangeShapeType="1"/>
                  </p:cNvSpPr>
                  <p:nvPr/>
                </p:nvSpPr>
                <p:spPr bwMode="auto">
                  <a:xfrm>
                    <a:off x="4941"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4" name="Line 2560"/>
                  <p:cNvSpPr>
                    <a:spLocks noChangeShapeType="1"/>
                  </p:cNvSpPr>
                  <p:nvPr/>
                </p:nvSpPr>
                <p:spPr bwMode="auto">
                  <a:xfrm>
                    <a:off x="4958" y="2256"/>
                    <a:ext cx="0" cy="35"/>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5" name="Line 2561"/>
                  <p:cNvSpPr>
                    <a:spLocks noChangeShapeType="1"/>
                  </p:cNvSpPr>
                  <p:nvPr/>
                </p:nvSpPr>
                <p:spPr bwMode="auto">
                  <a:xfrm>
                    <a:off x="4974" y="2256"/>
                    <a:ext cx="0" cy="23"/>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37796" name="Line 2562"/>
                  <p:cNvSpPr>
                    <a:spLocks noChangeShapeType="1"/>
                  </p:cNvSpPr>
                  <p:nvPr/>
                </p:nvSpPr>
                <p:spPr bwMode="auto">
                  <a:xfrm>
                    <a:off x="4991" y="2256"/>
                    <a:ext cx="1" cy="0"/>
                  </a:xfrm>
                  <a:prstGeom prst="line">
                    <a:avLst/>
                  </a:prstGeom>
                  <a:noFill/>
                  <a:ln w="6350">
                    <a:solidFill>
                      <a:srgbClr val="0033CC"/>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grpSp>
          </p:grpSp>
        </p:grpSp>
      </p:grpSp>
      <p:sp>
        <p:nvSpPr>
          <p:cNvPr id="420355" name="Rectangle 2563" descr="D:\7年级\七年级(下)\第三章\底色1.bmp"/>
          <p:cNvSpPr>
            <a:spLocks noChangeArrowheads="1"/>
          </p:cNvSpPr>
          <p:nvPr/>
        </p:nvSpPr>
        <p:spPr bwMode="auto">
          <a:xfrm>
            <a:off x="2816225" y="2193925"/>
            <a:ext cx="58261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dirty="0">
                <a:solidFill>
                  <a:srgbClr val="FF0000"/>
                </a:solidFill>
                <a:latin typeface="黑体" panose="02010609060101010101" pitchFamily="2" charset="-122"/>
                <a:ea typeface="黑体" panose="02010609060101010101" pitchFamily="2" charset="-122"/>
              </a:rPr>
              <a:t>画</a:t>
            </a:r>
            <a:r>
              <a:rPr lang="en-US" altLang="zh-CN" sz="2100" dirty="0">
                <a:solidFill>
                  <a:srgbClr val="FF0000"/>
                </a:solidFill>
                <a:latin typeface="黑体" panose="02010609060101010101" pitchFamily="2" charset="-122"/>
                <a:ea typeface="黑体" panose="02010609060101010101" pitchFamily="2" charset="-122"/>
              </a:rPr>
              <a:t>.</a:t>
            </a:r>
            <a:endParaRPr lang="en-US" altLang="zh-CN" sz="2100" dirty="0">
              <a:solidFill>
                <a:srgbClr val="FF0000"/>
              </a:solidFill>
              <a:latin typeface="黑体" panose="02010609060101010101" pitchFamily="2" charset="-122"/>
              <a:ea typeface="黑体" panose="02010609060101010101" pitchFamily="2" charset="-122"/>
            </a:endParaRPr>
          </a:p>
        </p:txBody>
      </p:sp>
      <p:sp>
        <p:nvSpPr>
          <p:cNvPr id="6054" name="Rectangle 1444" descr="D:\7年级\七年级(下)\第三章\底色1.bmp"/>
          <p:cNvSpPr>
            <a:spLocks noChangeArrowheads="1"/>
          </p:cNvSpPr>
          <p:nvPr/>
        </p:nvSpPr>
        <p:spPr bwMode="auto">
          <a:xfrm>
            <a:off x="1028144" y="3051497"/>
            <a:ext cx="490057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smtClean="0">
                <a:solidFill>
                  <a:srgbClr val="000000"/>
                </a:solidFill>
                <a:latin typeface="楷体" panose="02010609060101010101" pitchFamily="49" charset="-122"/>
                <a:ea typeface="楷体" panose="02010609060101010101" pitchFamily="49" charset="-122"/>
              </a:rPr>
              <a:t>      过</a:t>
            </a:r>
            <a:r>
              <a:rPr lang="zh-CN" altLang="en-US" sz="2400" b="1" dirty="0">
                <a:solidFill>
                  <a:srgbClr val="000000"/>
                </a:solidFill>
                <a:latin typeface="楷体" panose="02010609060101010101" pitchFamily="49" charset="-122"/>
                <a:ea typeface="楷体" panose="02010609060101010101" pitchFamily="49" charset="-122"/>
              </a:rPr>
              <a:t>三角形的一个顶</a:t>
            </a:r>
            <a:r>
              <a:rPr lang="zh-CN" altLang="en-US" sz="2400" b="1" dirty="0" smtClean="0">
                <a:solidFill>
                  <a:srgbClr val="000000"/>
                </a:solidFill>
                <a:latin typeface="楷体" panose="02010609060101010101" pitchFamily="49" charset="-122"/>
                <a:ea typeface="楷体" panose="02010609060101010101" pitchFamily="49" charset="-122"/>
              </a:rPr>
              <a:t>点，你</a:t>
            </a:r>
            <a:r>
              <a:rPr lang="zh-CN" altLang="en-US" sz="2400" b="1" dirty="0">
                <a:solidFill>
                  <a:srgbClr val="000000"/>
                </a:solidFill>
                <a:latin typeface="楷体" panose="02010609060101010101" pitchFamily="49" charset="-122"/>
                <a:ea typeface="楷体" panose="02010609060101010101" pitchFamily="49" charset="-122"/>
              </a:rPr>
              <a:t>能画出它的对边的垂线吗</a:t>
            </a:r>
            <a:r>
              <a:rPr lang="en-US" altLang="zh-CN" sz="2400" b="1" dirty="0">
                <a:solidFill>
                  <a:srgbClr val="000000"/>
                </a:solidFill>
                <a:latin typeface="楷体" panose="02010609060101010101" pitchFamily="49" charset="-122"/>
                <a:ea typeface="楷体" panose="02010609060101010101" pitchFamily="49" charset="-122"/>
              </a:rPr>
              <a:t>?</a:t>
            </a:r>
            <a:endParaRPr lang="en-US" altLang="zh-CN" sz="2400" b="1" dirty="0">
              <a:solidFill>
                <a:srgbClr val="000000"/>
              </a:solidFill>
              <a:latin typeface="楷体" panose="02010609060101010101" pitchFamily="49" charset="-122"/>
              <a:ea typeface="楷体" panose="02010609060101010101" pitchFamily="49" charset="-122"/>
            </a:endParaRPr>
          </a:p>
        </p:txBody>
      </p:sp>
      <p:sp>
        <p:nvSpPr>
          <p:cNvPr id="420366" name="Line 2574"/>
          <p:cNvSpPr>
            <a:spLocks noChangeShapeType="1"/>
          </p:cNvSpPr>
          <p:nvPr/>
        </p:nvSpPr>
        <p:spPr bwMode="auto">
          <a:xfrm>
            <a:off x="7708435" y="1143000"/>
            <a:ext cx="0" cy="1657350"/>
          </a:xfrm>
          <a:prstGeom prst="line">
            <a:avLst/>
          </a:prstGeom>
          <a:noFill/>
          <a:ln w="38100">
            <a:solidFill>
              <a:srgbClr val="99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943" name="组合 942"/>
          <p:cNvGrpSpPr/>
          <p:nvPr/>
        </p:nvGrpSpPr>
        <p:grpSpPr>
          <a:xfrm>
            <a:off x="439943" y="3191771"/>
            <a:ext cx="1757157" cy="488722"/>
            <a:chOff x="1745942" y="3955571"/>
            <a:chExt cx="1757157" cy="488722"/>
          </a:xfrm>
        </p:grpSpPr>
        <p:grpSp>
          <p:nvGrpSpPr>
            <p:cNvPr id="944" name="组合 943"/>
            <p:cNvGrpSpPr/>
            <p:nvPr/>
          </p:nvGrpSpPr>
          <p:grpSpPr>
            <a:xfrm>
              <a:off x="1923628" y="3955571"/>
              <a:ext cx="1579471" cy="461665"/>
              <a:chOff x="835069" y="767230"/>
              <a:chExt cx="1579471" cy="461665"/>
            </a:xfrm>
          </p:grpSpPr>
          <p:sp>
            <p:nvSpPr>
              <p:cNvPr id="946" name="流程图: 库存数据 945"/>
              <p:cNvSpPr/>
              <p:nvPr/>
            </p:nvSpPr>
            <p:spPr>
              <a:xfrm rot="10800000">
                <a:off x="835069" y="816408"/>
                <a:ext cx="1334716" cy="387320"/>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smtClean="0">
                  <a:solidFill>
                    <a:prstClr val="white"/>
                  </a:solidFill>
                  <a:latin typeface="Times New Roman" panose="02020603050405020304"/>
                  <a:ea typeface="微软雅黑" panose="020B0503020204020204" pitchFamily="34" charset="-122"/>
                </a:endParaRPr>
              </a:p>
            </p:txBody>
          </p:sp>
          <p:sp>
            <p:nvSpPr>
              <p:cNvPr id="947" name="TextBox 946"/>
              <p:cNvSpPr txBox="1"/>
              <p:nvPr/>
            </p:nvSpPr>
            <p:spPr>
              <a:xfrm>
                <a:off x="985586" y="767230"/>
                <a:ext cx="1428954" cy="461665"/>
              </a:xfrm>
              <a:prstGeom prst="rect">
                <a:avLst/>
              </a:prstGeom>
              <a:noFill/>
            </p:spPr>
            <p:txBody>
              <a:bodyPr wrap="square" rtlCol="0">
                <a:spAutoFit/>
              </a:bodyPr>
              <a:lstStyle/>
              <a:p>
                <a:pPr>
                  <a:defRPr/>
                </a:pPr>
                <a:r>
                  <a:rPr lang="zh-CN" altLang="en-US" sz="2400" b="1" kern="0" dirty="0" smtClean="0">
                    <a:solidFill>
                      <a:prstClr val="white"/>
                    </a:solidFill>
                    <a:latin typeface="黑体" panose="02010609060101010101" pitchFamily="2" charset="-122"/>
                    <a:ea typeface="黑体" panose="02010609060101010101" pitchFamily="2" charset="-122"/>
                  </a:rPr>
                  <a:t>想一想</a:t>
                </a:r>
                <a:endParaRPr lang="zh-CN" altLang="en-US" sz="2400" b="1" kern="0" dirty="0" smtClean="0">
                  <a:solidFill>
                    <a:prstClr val="white"/>
                  </a:solidFill>
                  <a:latin typeface="黑体" panose="02010609060101010101" pitchFamily="2" charset="-122"/>
                  <a:ea typeface="黑体" panose="02010609060101010101" pitchFamily="2" charset="-122"/>
                </a:endParaRPr>
              </a:p>
            </p:txBody>
          </p:sp>
        </p:grpSp>
        <p:pic>
          <p:nvPicPr>
            <p:cNvPr id="945"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16102" t="8041" r="13842" b="5246"/>
            <a:stretch>
              <a:fillRect/>
            </a:stretch>
          </p:blipFill>
          <p:spPr bwMode="auto">
            <a:xfrm>
              <a:off x="1745942" y="4008572"/>
              <a:ext cx="395789" cy="435721"/>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53" name="Picture 682" descr="直线平行的条件p5403"/>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98327" y="501811"/>
            <a:ext cx="622600" cy="660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48" name="组合 1"/>
          <p:cNvGrpSpPr/>
          <p:nvPr/>
        </p:nvGrpSpPr>
        <p:grpSpPr bwMode="auto">
          <a:xfrm>
            <a:off x="0" y="-33349"/>
            <a:ext cx="2035175" cy="493712"/>
            <a:chOff x="100" y="70"/>
            <a:chExt cx="3205" cy="778"/>
          </a:xfrm>
        </p:grpSpPr>
        <p:cxnSp>
          <p:nvCxnSpPr>
            <p:cNvPr id="949"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50" name="文本框 18"/>
            <p:cNvSpPr txBox="1">
              <a:spLocks noChangeArrowheads="1"/>
            </p:cNvSpPr>
            <p:nvPr/>
          </p:nvSpPr>
          <p:spPr bwMode="auto">
            <a:xfrm>
              <a:off x="915" y="7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导入新知</a:t>
              </a:r>
              <a:endParaRPr lang="zh-CN" altLang="en-US" sz="2500" b="1" dirty="0">
                <a:latin typeface="宋体" panose="02010600030101010101" pitchFamily="2" charset="-122"/>
                <a:cs typeface="Yuanti SC"/>
              </a:endParaRPr>
            </a:p>
          </p:txBody>
        </p:sp>
        <p:sp>
          <p:nvSpPr>
            <p:cNvPr id="951" name="Freeform 74"/>
            <p:cNvSpPr>
              <a:spLocks noChangeAspect="1" noEditPoints="1"/>
            </p:cNvSpPr>
            <p:nvPr/>
          </p:nvSpPr>
          <p:spPr bwMode="auto">
            <a:xfrm>
              <a:off x="233" y="203"/>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ppt_x</p:attrName>
                                        </p:attrNameLst>
                                      </p:cBhvr>
                                      <p:tavLst>
                                        <p:tav tm="0">
                                          <p:val>
                                            <p:strVal val="#ppt_x"/>
                                          </p:val>
                                        </p:tav>
                                        <p:tav tm="100000">
                                          <p:val>
                                            <p:strVal val="#ppt_x"/>
                                          </p:val>
                                        </p:tav>
                                      </p:tavLst>
                                    </p:anim>
                                    <p:anim calcmode="lin" valueType="num">
                                      <p:cBhvr>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3"/>
                                        </p:tgtEl>
                                        <p:attrNameLst>
                                          <p:attrName>style.visibility</p:attrName>
                                        </p:attrNameLst>
                                      </p:cBhvr>
                                      <p:to>
                                        <p:strVal val="visible"/>
                                      </p:to>
                                    </p:set>
                                    <p:anim calcmode="lin" valueType="num">
                                      <p:cBhvr>
                                        <p:cTn id="13" dur="500" fill="hold"/>
                                        <p:tgtEl>
                                          <p:spTgt spid="5123"/>
                                        </p:tgtEl>
                                        <p:attrNameLst>
                                          <p:attrName>ppt_x</p:attrName>
                                        </p:attrNameLst>
                                      </p:cBhvr>
                                      <p:tavLst>
                                        <p:tav tm="0">
                                          <p:val>
                                            <p:strVal val="#ppt_x"/>
                                          </p:val>
                                        </p:tav>
                                        <p:tav tm="100000">
                                          <p:val>
                                            <p:strVal val="#ppt_x"/>
                                          </p:val>
                                        </p:tav>
                                      </p:tavLst>
                                    </p:anim>
                                    <p:anim calcmode="lin" valueType="num">
                                      <p:cBhvr>
                                        <p:cTn id="14"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5" fill="hold" grpId="0" nodeType="clickEffect">
                                  <p:stCondLst>
                                    <p:cond delay="0"/>
                                  </p:stCondLst>
                                  <p:childTnLst>
                                    <p:set>
                                      <p:cBhvr>
                                        <p:cTn id="18" dur="1" fill="hold">
                                          <p:stCondLst>
                                            <p:cond delay="0"/>
                                          </p:stCondLst>
                                        </p:cTn>
                                        <p:tgtEl>
                                          <p:spTgt spid="417202"/>
                                        </p:tgtEl>
                                        <p:attrNameLst>
                                          <p:attrName>style.visibility</p:attrName>
                                        </p:attrNameLst>
                                      </p:cBhvr>
                                      <p:to>
                                        <p:strVal val="visible"/>
                                      </p:to>
                                    </p:set>
                                    <p:animEffect transition="in" filter="checkerboard(down)">
                                      <p:cBhvr>
                                        <p:cTn id="19" dur="500"/>
                                        <p:tgtEl>
                                          <p:spTgt spid="417202"/>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lide(fromBottom)">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5" fill="hold" grpId="0" nodeType="clickEffect">
                                  <p:stCondLst>
                                    <p:cond delay="0"/>
                                  </p:stCondLst>
                                  <p:childTnLst>
                                    <p:set>
                                      <p:cBhvr>
                                        <p:cTn id="28" dur="1" fill="hold">
                                          <p:stCondLst>
                                            <p:cond delay="0"/>
                                          </p:stCondLst>
                                        </p:cTn>
                                        <p:tgtEl>
                                          <p:spTgt spid="417203"/>
                                        </p:tgtEl>
                                        <p:attrNameLst>
                                          <p:attrName>style.visibility</p:attrName>
                                        </p:attrNameLst>
                                      </p:cBhvr>
                                      <p:to>
                                        <p:strVal val="visible"/>
                                      </p:to>
                                    </p:set>
                                    <p:animEffect transition="in" filter="checkerboard(down)">
                                      <p:cBhvr>
                                        <p:cTn id="29" dur="500"/>
                                        <p:tgtEl>
                                          <p:spTgt spid="41720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slide(fromTop)">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5" fill="hold" grpId="0" nodeType="clickEffect">
                                  <p:stCondLst>
                                    <p:cond delay="0"/>
                                  </p:stCondLst>
                                  <p:childTnLst>
                                    <p:set>
                                      <p:cBhvr>
                                        <p:cTn id="38" dur="1" fill="hold">
                                          <p:stCondLst>
                                            <p:cond delay="0"/>
                                          </p:stCondLst>
                                        </p:cTn>
                                        <p:tgtEl>
                                          <p:spTgt spid="417426"/>
                                        </p:tgtEl>
                                        <p:attrNameLst>
                                          <p:attrName>style.visibility</p:attrName>
                                        </p:attrNameLst>
                                      </p:cBhvr>
                                      <p:to>
                                        <p:strVal val="visible"/>
                                      </p:to>
                                    </p:set>
                                    <p:animEffect transition="in" filter="checkerboard(down)">
                                      <p:cBhvr>
                                        <p:cTn id="39" dur="500"/>
                                        <p:tgtEl>
                                          <p:spTgt spid="417426"/>
                                        </p:tgtEl>
                                      </p:cBhvr>
                                    </p:animEffect>
                                  </p:childTnLst>
                                </p:cTn>
                              </p:par>
                            </p:childTnLst>
                          </p:cTn>
                        </p:par>
                        <p:par>
                          <p:cTn id="40" fill="hold">
                            <p:stCondLst>
                              <p:cond delay="500"/>
                            </p:stCondLst>
                            <p:childTnLst>
                              <p:par>
                                <p:cTn id="41" presetID="1" presetClass="entr" presetSubtype="0" fill="hold" nodeType="afterEffect">
                                  <p:stCondLst>
                                    <p:cond delay="0"/>
                                  </p:stCondLst>
                                  <p:childTnLst>
                                    <p:set>
                                      <p:cBhvr>
                                        <p:cTn id="42" dur="1" fill="hold">
                                          <p:stCondLst>
                                            <p:cond delay="499"/>
                                          </p:stCondLst>
                                        </p:cTn>
                                        <p:tgtEl>
                                          <p:spTgt spid="19"/>
                                        </p:tgtEl>
                                        <p:attrNameLst>
                                          <p:attrName>style.visibility</p:attrName>
                                        </p:attrNameLst>
                                      </p:cBhvr>
                                      <p:to>
                                        <p:strVal val="visible"/>
                                      </p:to>
                                    </p:set>
                                  </p:childTnLst>
                                </p:cTn>
                              </p:par>
                            </p:childTnLst>
                          </p:cTn>
                        </p:par>
                        <p:par>
                          <p:cTn id="43" fill="hold">
                            <p:stCondLst>
                              <p:cond delay="1000"/>
                            </p:stCondLst>
                            <p:childTnLst>
                              <p:par>
                                <p:cTn id="44" presetID="1" presetClass="entr" presetSubtype="0" fill="hold" nodeType="afterEffect">
                                  <p:stCondLst>
                                    <p:cond delay="0"/>
                                  </p:stCondLst>
                                  <p:childTnLst>
                                    <p:set>
                                      <p:cBhvr>
                                        <p:cTn id="45" dur="1" fill="hold">
                                          <p:stCondLst>
                                            <p:cond delay="499"/>
                                          </p:stCondLst>
                                        </p:cTn>
                                        <p:tgtEl>
                                          <p:spTgt spid="28"/>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5" presetClass="entr" presetSubtype="5" fill="hold" grpId="0" nodeType="clickEffect">
                                  <p:stCondLst>
                                    <p:cond delay="0"/>
                                  </p:stCondLst>
                                  <p:childTnLst>
                                    <p:set>
                                      <p:cBhvr>
                                        <p:cTn id="49" dur="1" fill="hold">
                                          <p:stCondLst>
                                            <p:cond delay="0"/>
                                          </p:stCondLst>
                                        </p:cTn>
                                        <p:tgtEl>
                                          <p:spTgt spid="420355"/>
                                        </p:tgtEl>
                                        <p:attrNameLst>
                                          <p:attrName>style.visibility</p:attrName>
                                        </p:attrNameLst>
                                      </p:cBhvr>
                                      <p:to>
                                        <p:strVal val="visible"/>
                                      </p:to>
                                    </p:set>
                                    <p:animEffect transition="in" filter="checkerboard(down)">
                                      <p:cBhvr>
                                        <p:cTn id="50" dur="500"/>
                                        <p:tgtEl>
                                          <p:spTgt spid="42035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420366"/>
                                        </p:tgtEl>
                                        <p:attrNameLst>
                                          <p:attrName>style.visibility</p:attrName>
                                        </p:attrNameLst>
                                      </p:cBhvr>
                                      <p:to>
                                        <p:strVal val="visible"/>
                                      </p:to>
                                    </p:set>
                                    <p:animEffect transition="in" filter="wipe(up)">
                                      <p:cBhvr>
                                        <p:cTn id="55" dur="2000"/>
                                        <p:tgtEl>
                                          <p:spTgt spid="420366"/>
                                        </p:tgtEl>
                                      </p:cBhvr>
                                    </p:animEffect>
                                  </p:childTnLst>
                                </p:cTn>
                              </p:par>
                              <p:par>
                                <p:cTn id="56" presetID="22" presetClass="entr" presetSubtype="4" fill="hold" nodeType="withEffect">
                                  <p:stCondLst>
                                    <p:cond delay="0"/>
                                  </p:stCondLst>
                                  <p:childTnLst>
                                    <p:set>
                                      <p:cBhvr>
                                        <p:cTn id="57" dur="1" fill="hold">
                                          <p:stCondLst>
                                            <p:cond delay="0"/>
                                          </p:stCondLst>
                                        </p:cTn>
                                        <p:tgtEl>
                                          <p:spTgt spid="953"/>
                                        </p:tgtEl>
                                        <p:attrNameLst>
                                          <p:attrName>style.visibility</p:attrName>
                                        </p:attrNameLst>
                                      </p:cBhvr>
                                      <p:to>
                                        <p:strVal val="visible"/>
                                      </p:to>
                                    </p:set>
                                    <p:animEffect transition="in" filter="wipe(down)">
                                      <p:cBhvr>
                                        <p:cTn id="58" dur="500"/>
                                        <p:tgtEl>
                                          <p:spTgt spid="953"/>
                                        </p:tgtEl>
                                      </p:cBhvr>
                                    </p:animEffect>
                                  </p:childTnLst>
                                </p:cTn>
                              </p:par>
                              <p:par>
                                <p:cTn id="59" presetID="42" presetClass="path" presetSubtype="0" accel="50000" decel="50000" fill="hold" nodeType="withEffect">
                                  <p:stCondLst>
                                    <p:cond delay="0"/>
                                  </p:stCondLst>
                                  <p:childTnLst>
                                    <p:animMotion origin="layout" path="M 0 0  L 0 0.33333  E" pathEditMode="relative" rAng="0" ptsTypes="">
                                      <p:cBhvr>
                                        <p:cTn id="60" dur="2000" fill="hold"/>
                                        <p:tgtEl>
                                          <p:spTgt spid="953"/>
                                        </p:tgtEl>
                                        <p:attrNameLst>
                                          <p:attrName>ppt_x</p:attrName>
                                          <p:attrName>ppt_y</p:attrName>
                                        </p:attrNameLst>
                                      </p:cBhvr>
                                      <p:rCtr x="0" y="0"/>
                                    </p:animMotion>
                                  </p:childTnLst>
                                </p:cTn>
                              </p:par>
                            </p:childTnLst>
                          </p:cTn>
                        </p:par>
                        <p:par>
                          <p:cTn id="61" fill="hold">
                            <p:stCondLst>
                              <p:cond delay="2000"/>
                            </p:stCondLst>
                            <p:childTnLst>
                              <p:par>
                                <p:cTn id="62" presetID="1" presetClass="exit" presetSubtype="0" fill="hold" nodeType="afterEffect">
                                  <p:stCondLst>
                                    <p:cond delay="0"/>
                                  </p:stCondLst>
                                  <p:childTnLst>
                                    <p:set>
                                      <p:cBhvr>
                                        <p:cTn id="63" dur="1" fill="hold">
                                          <p:stCondLst>
                                            <p:cond delay="0"/>
                                          </p:stCondLst>
                                        </p:cTn>
                                        <p:tgtEl>
                                          <p:spTgt spid="953"/>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grpId="0" nodeType="clickEffect">
                                  <p:stCondLst>
                                    <p:cond delay="0"/>
                                  </p:stCondLst>
                                  <p:childTnLst>
                                    <p:set>
                                      <p:cBhvr>
                                        <p:cTn id="67" dur="1" fill="hold">
                                          <p:stCondLst>
                                            <p:cond delay="0"/>
                                          </p:stCondLst>
                                        </p:cTn>
                                        <p:tgtEl>
                                          <p:spTgt spid="6054"/>
                                        </p:tgtEl>
                                        <p:attrNameLst>
                                          <p:attrName>style.visibility</p:attrName>
                                        </p:attrNameLst>
                                      </p:cBhvr>
                                      <p:to>
                                        <p:strVal val="visible"/>
                                      </p:to>
                                    </p:set>
                                    <p:anim calcmode="lin" valueType="num">
                                      <p:cBhvr>
                                        <p:cTn id="68" dur="500" fill="hold"/>
                                        <p:tgtEl>
                                          <p:spTgt spid="6054"/>
                                        </p:tgtEl>
                                        <p:attrNameLst>
                                          <p:attrName>ppt_x</p:attrName>
                                        </p:attrNameLst>
                                      </p:cBhvr>
                                      <p:tavLst>
                                        <p:tav tm="0">
                                          <p:val>
                                            <p:strVal val="#ppt_x"/>
                                          </p:val>
                                        </p:tav>
                                        <p:tav tm="100000">
                                          <p:val>
                                            <p:strVal val="#ppt_x"/>
                                          </p:val>
                                        </p:tav>
                                      </p:tavLst>
                                    </p:anim>
                                    <p:anim calcmode="lin" valueType="num">
                                      <p:cBhvr>
                                        <p:cTn id="69" dur="500" fill="hold"/>
                                        <p:tgtEl>
                                          <p:spTgt spid="6054"/>
                                        </p:tgtEl>
                                        <p:attrNameLst>
                                          <p:attrName>ppt_y</p:attrName>
                                        </p:attrNameLst>
                                      </p:cBhvr>
                                      <p:tavLst>
                                        <p:tav tm="0">
                                          <p:val>
                                            <p:strVal val="1+#ppt_h/2"/>
                                          </p:val>
                                        </p:tav>
                                        <p:tav tm="100000">
                                          <p:val>
                                            <p:strVal val="#ppt_y"/>
                                          </p:val>
                                        </p:tav>
                                      </p:tavLst>
                                    </p:anim>
                                  </p:childTnLst>
                                </p:cTn>
                              </p:par>
                              <p:par>
                                <p:cTn id="70" presetID="1" presetClass="entr" presetSubtype="0" fill="hold" nodeType="withEffect">
                                  <p:stCondLst>
                                    <p:cond delay="0"/>
                                  </p:stCondLst>
                                  <p:childTnLst>
                                    <p:set>
                                      <p:cBhvr>
                                        <p:cTn id="71" dur="1" fill="hold">
                                          <p:stCondLst>
                                            <p:cond delay="0"/>
                                          </p:stCondLst>
                                        </p:cTn>
                                        <p:tgtEl>
                                          <p:spTgt spid="9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ldLvl="0" animBg="1"/>
      <p:bldP spid="417202" grpId="0"/>
      <p:bldP spid="417203" grpId="0"/>
      <p:bldP spid="417426" grpId="0"/>
      <p:bldP spid="420355" grpId="0"/>
      <p:bldP spid="605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文本框 2"/>
          <p:cNvSpPr txBox="1"/>
          <p:nvPr/>
        </p:nvSpPr>
        <p:spPr>
          <a:xfrm>
            <a:off x="760756" y="1292890"/>
            <a:ext cx="7870138" cy="3046988"/>
          </a:xfrm>
          <a:prstGeom prst="rect">
            <a:avLst/>
          </a:prstGeom>
          <a:noFill/>
        </p:spPr>
        <p:txBody>
          <a:bodyPr wrap="square">
            <a:spAutoFit/>
            <a:scene3d>
              <a:camera prst="orthographicFront"/>
              <a:lightRig rig="threePt" dir="t"/>
            </a:scene3d>
          </a:bodyPr>
          <a:lstStyle/>
          <a:p>
            <a:pPr>
              <a:lnSpc>
                <a:spcPct val="120000"/>
              </a:lnSpc>
            </a:pPr>
            <a:r>
              <a:rPr lang="en-US" altLang="zh-CN" sz="2000" b="1" noProof="1">
                <a:latin typeface="+mn-lt"/>
                <a:cs typeface="宋体" panose="02010600030101010101" pitchFamily="2" charset="-122"/>
              </a:rPr>
              <a:t>1.</a:t>
            </a:r>
            <a:r>
              <a:rPr lang="zh-CN" altLang="en-US" sz="2000" b="1" noProof="1">
                <a:latin typeface="+mn-lt"/>
                <a:cs typeface="宋体" panose="02010600030101010101" pitchFamily="2" charset="-122"/>
              </a:rPr>
              <a:t>定义：在三角形</a:t>
            </a:r>
            <a:r>
              <a:rPr lang="zh-CN" altLang="en-US" sz="2000" b="1" noProof="1" smtClean="0">
                <a:latin typeface="+mn-lt"/>
                <a:cs typeface="宋体" panose="02010600030101010101" pitchFamily="2" charset="-122"/>
              </a:rPr>
              <a:t>中，连</a:t>
            </a:r>
            <a:r>
              <a:rPr lang="zh-CN" altLang="en-US" sz="2000" b="1" noProof="1">
                <a:latin typeface="+mn-lt"/>
                <a:cs typeface="宋体" panose="02010600030101010101" pitchFamily="2" charset="-122"/>
              </a:rPr>
              <a:t>接一个顶点和所对边的中点的线段叫做三角形的</a:t>
            </a:r>
            <a:r>
              <a:rPr lang="zh-CN" altLang="en-US" sz="2000" b="1" noProof="1">
                <a:solidFill>
                  <a:srgbClr val="FF0000"/>
                </a:solidFill>
                <a:latin typeface="+mn-lt"/>
                <a:cs typeface="宋体" panose="02010600030101010101" pitchFamily="2" charset="-122"/>
              </a:rPr>
              <a:t>中线</a:t>
            </a:r>
            <a:r>
              <a:rPr lang="en-US" altLang="zh-CN" sz="2000" b="1" noProof="1">
                <a:solidFill>
                  <a:srgbClr val="FF0000"/>
                </a:solidFill>
                <a:latin typeface="+mn-lt"/>
                <a:cs typeface="宋体" panose="02010600030101010101" pitchFamily="2" charset="-122"/>
              </a:rPr>
              <a:t>.</a:t>
            </a:r>
            <a:endParaRPr lang="en-US" altLang="zh-CN" sz="2000" b="1" noProof="1">
              <a:solidFill>
                <a:srgbClr val="FF0000"/>
              </a:solidFill>
              <a:latin typeface="+mn-lt"/>
              <a:cs typeface="宋体" panose="02010600030101010101" pitchFamily="2" charset="-122"/>
            </a:endParaRPr>
          </a:p>
          <a:p>
            <a:pPr>
              <a:lnSpc>
                <a:spcPct val="120000"/>
              </a:lnSpc>
            </a:pPr>
            <a:r>
              <a:rPr lang="en-US" altLang="zh-CN" sz="2000" b="1" noProof="1">
                <a:latin typeface="+mn-lt"/>
                <a:cs typeface="宋体" panose="02010600030101010101" pitchFamily="2" charset="-122"/>
              </a:rPr>
              <a:t>2.</a:t>
            </a:r>
            <a:r>
              <a:rPr lang="zh-CN" altLang="en-US" sz="2000" b="1" noProof="1">
                <a:latin typeface="+mn-lt"/>
                <a:cs typeface="宋体" panose="02010600030101010101" pitchFamily="2" charset="-122"/>
              </a:rPr>
              <a:t>三角形的</a:t>
            </a:r>
            <a:r>
              <a:rPr lang="zh-CN" altLang="en-US" sz="2000" b="1" noProof="1">
                <a:solidFill>
                  <a:srgbClr val="FF0000"/>
                </a:solidFill>
                <a:latin typeface="+mn-lt"/>
                <a:cs typeface="宋体" panose="02010600030101010101" pitchFamily="2" charset="-122"/>
              </a:rPr>
              <a:t>重心</a:t>
            </a:r>
            <a:r>
              <a:rPr lang="zh-CN" altLang="en-US" sz="2000" b="1" noProof="1">
                <a:latin typeface="+mn-lt"/>
                <a:cs typeface="宋体" panose="02010600030101010101" pitchFamily="2" charset="-122"/>
              </a:rPr>
              <a:t>：三角形三条</a:t>
            </a:r>
            <a:r>
              <a:rPr lang="zh-CN" altLang="en-US" sz="2000" b="1" noProof="1">
                <a:solidFill>
                  <a:srgbClr val="FF0000"/>
                </a:solidFill>
                <a:latin typeface="+mn-lt"/>
                <a:cs typeface="宋体" panose="02010600030101010101" pitchFamily="2" charset="-122"/>
              </a:rPr>
              <a:t>中线的交</a:t>
            </a:r>
            <a:r>
              <a:rPr lang="zh-CN" altLang="en-US" sz="2000" b="1" noProof="1" smtClean="0">
                <a:solidFill>
                  <a:srgbClr val="FF0000"/>
                </a:solidFill>
                <a:latin typeface="+mn-lt"/>
                <a:cs typeface="宋体" panose="02010600030101010101" pitchFamily="2" charset="-122"/>
              </a:rPr>
              <a:t>点</a:t>
            </a:r>
            <a:r>
              <a:rPr lang="en-US" altLang="zh-CN" sz="2000" b="1" noProof="1">
                <a:latin typeface="+mn-lt"/>
                <a:cs typeface="宋体" panose="02010600030101010101" pitchFamily="2" charset="-122"/>
              </a:rPr>
              <a:t>.</a:t>
            </a:r>
            <a:endParaRPr lang="zh-CN" altLang="en-US" sz="2000" b="1" noProof="1">
              <a:latin typeface="+mn-lt"/>
              <a:cs typeface="宋体" panose="02010600030101010101" pitchFamily="2" charset="-122"/>
            </a:endParaRPr>
          </a:p>
          <a:p>
            <a:pPr>
              <a:lnSpc>
                <a:spcPct val="120000"/>
              </a:lnSpc>
            </a:pPr>
            <a:r>
              <a:rPr lang="en-US" altLang="zh-CN" sz="2000" b="1" noProof="1">
                <a:latin typeface="+mn-lt"/>
                <a:cs typeface="宋体" panose="02010600030101010101" pitchFamily="2" charset="-122"/>
              </a:rPr>
              <a:t>3.</a:t>
            </a:r>
            <a:r>
              <a:rPr lang="zh-CN" altLang="en-US" sz="2000" b="1" noProof="1">
                <a:latin typeface="+mn-lt"/>
                <a:cs typeface="宋体" panose="02010600030101010101" pitchFamily="2" charset="-122"/>
              </a:rPr>
              <a:t>三角形的重心在各三角形中的位置：在三角形</a:t>
            </a:r>
            <a:r>
              <a:rPr lang="zh-CN" altLang="en-US" sz="2000" b="1" noProof="1">
                <a:solidFill>
                  <a:srgbClr val="FF0000"/>
                </a:solidFill>
                <a:latin typeface="+mn-lt"/>
                <a:cs typeface="宋体" panose="02010600030101010101" pitchFamily="2" charset="-122"/>
              </a:rPr>
              <a:t>内部</a:t>
            </a:r>
            <a:r>
              <a:rPr lang="en-US" altLang="zh-CN" sz="2000" b="1" noProof="1">
                <a:latin typeface="+mn-lt"/>
                <a:cs typeface="宋体" panose="02010600030101010101" pitchFamily="2" charset="-122"/>
              </a:rPr>
              <a:t>.</a:t>
            </a:r>
            <a:endParaRPr lang="en-US" altLang="zh-CN" sz="2000" b="1" noProof="1">
              <a:latin typeface="+mn-lt"/>
              <a:cs typeface="宋体" panose="02010600030101010101" pitchFamily="2" charset="-122"/>
            </a:endParaRPr>
          </a:p>
          <a:p>
            <a:pPr>
              <a:lnSpc>
                <a:spcPct val="120000"/>
              </a:lnSpc>
            </a:pPr>
            <a:r>
              <a:rPr lang="en-US" altLang="zh-CN" sz="2000" b="1" noProof="1">
                <a:latin typeface="+mn-lt"/>
                <a:cs typeface="宋体" panose="02010600030101010101" pitchFamily="2" charset="-122"/>
              </a:rPr>
              <a:t>4.</a:t>
            </a:r>
            <a:r>
              <a:rPr lang="zh-CN" altLang="en-US" sz="2000" b="1" noProof="1">
                <a:latin typeface="+mn-lt"/>
                <a:cs typeface="宋体" panose="02010600030101010101" pitchFamily="2" charset="-122"/>
              </a:rPr>
              <a:t>三角形的任何一条中线把三角形分成</a:t>
            </a:r>
            <a:r>
              <a:rPr lang="zh-CN" altLang="en-US" sz="2000" b="1" noProof="1">
                <a:solidFill>
                  <a:srgbClr val="FF0000"/>
                </a:solidFill>
                <a:latin typeface="+mn-lt"/>
                <a:cs typeface="宋体" panose="02010600030101010101" pitchFamily="2" charset="-122"/>
              </a:rPr>
              <a:t>面积相等</a:t>
            </a:r>
            <a:r>
              <a:rPr lang="zh-CN" altLang="en-US" sz="2000" b="1" noProof="1">
                <a:latin typeface="+mn-lt"/>
                <a:cs typeface="宋体" panose="02010600030101010101" pitchFamily="2" charset="-122"/>
              </a:rPr>
              <a:t>的两个三角形</a:t>
            </a:r>
            <a:r>
              <a:rPr lang="en-US" altLang="zh-CN" sz="2000" b="1" noProof="1">
                <a:latin typeface="+mn-lt"/>
                <a:cs typeface="宋体" panose="02010600030101010101" pitchFamily="2" charset="-122"/>
              </a:rPr>
              <a:t>.</a:t>
            </a:r>
            <a:r>
              <a:rPr lang="zh-CN" altLang="en-US" sz="2000" b="1" noProof="1" smtClean="0">
                <a:latin typeface="+mn-lt"/>
                <a:cs typeface="宋体" panose="02010600030101010101" pitchFamily="2" charset="-122"/>
              </a:rPr>
              <a:t>如</a:t>
            </a:r>
            <a:r>
              <a:rPr lang="zh-CN" altLang="en-US" sz="2000" b="1" noProof="1">
                <a:latin typeface="+mn-lt"/>
                <a:cs typeface="宋体" panose="02010600030101010101" pitchFamily="2" charset="-122"/>
              </a:rPr>
              <a:t>上</a:t>
            </a:r>
            <a:r>
              <a:rPr lang="zh-CN" altLang="en-US" sz="2000" b="1" noProof="1" smtClean="0">
                <a:latin typeface="+mn-lt"/>
                <a:cs typeface="宋体" panose="02010600030101010101" pitchFamily="2" charset="-122"/>
              </a:rPr>
              <a:t>图</a:t>
            </a:r>
            <a:r>
              <a:rPr lang="zh-CN" altLang="en-US" sz="2000" b="1" noProof="1">
                <a:latin typeface="+mn-lt"/>
                <a:cs typeface="宋体" panose="02010600030101010101" pitchFamily="2" charset="-122"/>
              </a:rPr>
              <a:t>：</a:t>
            </a:r>
            <a:r>
              <a:rPr lang="en-US" altLang="zh-CN" sz="2000" b="1" i="1" noProof="1">
                <a:latin typeface="+mn-lt"/>
                <a:cs typeface="宋体" panose="02010600030101010101" pitchFamily="2" charset="-122"/>
              </a:rPr>
              <a:t>AD</a:t>
            </a:r>
            <a:r>
              <a:rPr lang="zh-CN" altLang="en-US" sz="2000" b="1" noProof="1">
                <a:latin typeface="+mn-lt"/>
                <a:cs typeface="宋体" panose="02010600030101010101" pitchFamily="2" charset="-122"/>
              </a:rPr>
              <a:t>为中</a:t>
            </a:r>
            <a:r>
              <a:rPr lang="zh-CN" altLang="en-US" sz="2000" b="1" noProof="1" smtClean="0">
                <a:latin typeface="+mn-lt"/>
                <a:cs typeface="宋体" panose="02010600030101010101" pitchFamily="2" charset="-122"/>
              </a:rPr>
              <a:t>线，则</a:t>
            </a:r>
            <a:r>
              <a:rPr lang="en-US" altLang="zh-CN" sz="2000" b="1" i="1" noProof="1">
                <a:solidFill>
                  <a:srgbClr val="FF0000"/>
                </a:solidFill>
                <a:latin typeface="+mn-lt"/>
                <a:cs typeface="宋体" panose="02010600030101010101" pitchFamily="2" charset="-122"/>
              </a:rPr>
              <a:t>S</a:t>
            </a:r>
            <a:r>
              <a:rPr lang="en-US" altLang="zh-CN" sz="2000" b="1" baseline="-25000" noProof="1">
                <a:solidFill>
                  <a:srgbClr val="FF0000"/>
                </a:solidFill>
                <a:latin typeface="+mn-lt"/>
                <a:cs typeface="宋体" panose="02010600030101010101" pitchFamily="2" charset="-122"/>
              </a:rPr>
              <a:t>△</a:t>
            </a:r>
            <a:r>
              <a:rPr lang="en-US" altLang="zh-CN" sz="2000" b="1" i="1" baseline="-25000" noProof="1">
                <a:solidFill>
                  <a:srgbClr val="FF0000"/>
                </a:solidFill>
                <a:latin typeface="+mn-lt"/>
                <a:cs typeface="宋体" panose="02010600030101010101" pitchFamily="2" charset="-122"/>
              </a:rPr>
              <a:t>ABD</a:t>
            </a:r>
            <a:r>
              <a:rPr lang="en-US" altLang="zh-CN" sz="2000" b="1" noProof="1">
                <a:solidFill>
                  <a:srgbClr val="FF0000"/>
                </a:solidFill>
                <a:latin typeface="+mn-lt"/>
                <a:cs typeface="宋体" panose="02010600030101010101" pitchFamily="2" charset="-122"/>
              </a:rPr>
              <a:t>=</a:t>
            </a:r>
            <a:r>
              <a:rPr lang="en-US" altLang="zh-CN" sz="2000" b="1" i="1" noProof="1">
                <a:solidFill>
                  <a:srgbClr val="FF0000"/>
                </a:solidFill>
                <a:latin typeface="+mn-lt"/>
                <a:cs typeface="宋体" panose="02010600030101010101" pitchFamily="2" charset="-122"/>
                <a:sym typeface="+mn-ea"/>
              </a:rPr>
              <a:t>S</a:t>
            </a:r>
            <a:r>
              <a:rPr lang="en-US" altLang="zh-CN" sz="2000" b="1" baseline="-25000" noProof="1">
                <a:solidFill>
                  <a:srgbClr val="FF0000"/>
                </a:solidFill>
                <a:latin typeface="+mn-lt"/>
                <a:cs typeface="宋体" panose="02010600030101010101" pitchFamily="2" charset="-122"/>
                <a:sym typeface="+mn-ea"/>
              </a:rPr>
              <a:t>△</a:t>
            </a:r>
            <a:r>
              <a:rPr lang="en-US" altLang="zh-CN" sz="2000" b="1" i="1" baseline="-25000" noProof="1">
                <a:solidFill>
                  <a:srgbClr val="FF0000"/>
                </a:solidFill>
                <a:latin typeface="+mn-lt"/>
                <a:cs typeface="宋体" panose="02010600030101010101" pitchFamily="2" charset="-122"/>
                <a:sym typeface="+mn-ea"/>
              </a:rPr>
              <a:t>ACD</a:t>
            </a:r>
            <a:r>
              <a:rPr lang="en-US" altLang="zh-CN" sz="2000" b="1" noProof="1">
                <a:latin typeface="+mn-lt"/>
                <a:cs typeface="宋体" panose="02010600030101010101" pitchFamily="2" charset="-122"/>
                <a:sym typeface="+mn-ea"/>
              </a:rPr>
              <a:t>.</a:t>
            </a:r>
            <a:endParaRPr lang="en-US" altLang="zh-CN" sz="2000" b="1" noProof="1">
              <a:latin typeface="+mn-lt"/>
              <a:cs typeface="宋体" panose="02010600030101010101" pitchFamily="2" charset="-122"/>
              <a:sym typeface="+mn-ea"/>
            </a:endParaRPr>
          </a:p>
          <a:p>
            <a:pPr>
              <a:lnSpc>
                <a:spcPct val="120000"/>
              </a:lnSpc>
            </a:pPr>
            <a:r>
              <a:rPr lang="en-US" altLang="zh-CN" sz="2000" b="1" noProof="1">
                <a:latin typeface="+mn-lt"/>
                <a:cs typeface="宋体" panose="02010600030101010101" pitchFamily="2" charset="-122"/>
              </a:rPr>
              <a:t>5.</a:t>
            </a:r>
            <a:r>
              <a:rPr lang="zh-CN" altLang="en-US" sz="2000" b="1" noProof="1">
                <a:latin typeface="+mn-lt"/>
                <a:cs typeface="宋体" panose="02010600030101010101" pitchFamily="2" charset="-122"/>
              </a:rPr>
              <a:t>三角形任何一边上的中线把三角形分成的两个小三角形周长之差等于原三角形长边与短边之差</a:t>
            </a:r>
            <a:r>
              <a:rPr lang="en-US" altLang="zh-CN" sz="2000" b="1" noProof="1">
                <a:latin typeface="+mn-lt"/>
                <a:cs typeface="宋体" panose="02010600030101010101" pitchFamily="2" charset="-122"/>
              </a:rPr>
              <a:t>.</a:t>
            </a:r>
            <a:r>
              <a:rPr lang="en-US" altLang="zh-CN" sz="2000" b="1" noProof="1">
                <a:solidFill>
                  <a:srgbClr val="FF0000"/>
                </a:solidFill>
                <a:latin typeface="+mn-lt"/>
                <a:cs typeface="宋体" panose="02010600030101010101" pitchFamily="2" charset="-122"/>
                <a:sym typeface="+mn-ea"/>
              </a:rPr>
              <a:t>△</a:t>
            </a:r>
            <a:r>
              <a:rPr lang="en-US" altLang="zh-CN" sz="2000" b="1" i="1" noProof="1">
                <a:solidFill>
                  <a:srgbClr val="FF0000"/>
                </a:solidFill>
                <a:latin typeface="+mn-lt"/>
                <a:cs typeface="宋体" panose="02010600030101010101" pitchFamily="2" charset="-122"/>
                <a:sym typeface="+mn-ea"/>
              </a:rPr>
              <a:t>ABD</a:t>
            </a:r>
            <a:r>
              <a:rPr lang="zh-CN" altLang="en-US" sz="2000" b="1" noProof="1">
                <a:solidFill>
                  <a:srgbClr val="FF0000"/>
                </a:solidFill>
                <a:latin typeface="+mn-lt"/>
                <a:cs typeface="宋体" panose="02010600030101010101" pitchFamily="2" charset="-122"/>
                <a:sym typeface="+mn-ea"/>
              </a:rPr>
              <a:t>的周</a:t>
            </a:r>
            <a:r>
              <a:rPr lang="zh-CN" altLang="en-US" sz="2000" b="1" noProof="1" smtClean="0">
                <a:solidFill>
                  <a:srgbClr val="FF0000"/>
                </a:solidFill>
                <a:latin typeface="+mn-lt"/>
                <a:cs typeface="宋体" panose="02010600030101010101" pitchFamily="2" charset="-122"/>
                <a:sym typeface="+mn-ea"/>
              </a:rPr>
              <a:t>长</a:t>
            </a:r>
            <a:r>
              <a:rPr lang="en-US" altLang="zh-CN" sz="2000" b="1" noProof="1" smtClean="0">
                <a:solidFill>
                  <a:srgbClr val="FF0000"/>
                </a:solidFill>
                <a:latin typeface="+mn-lt"/>
                <a:cs typeface="宋体" panose="02010600030101010101" pitchFamily="2" charset="-122"/>
                <a:sym typeface="+mn-ea"/>
              </a:rPr>
              <a:t>–△</a:t>
            </a:r>
            <a:r>
              <a:rPr lang="en-US" altLang="zh-CN" sz="2000" b="1" i="1" noProof="1">
                <a:solidFill>
                  <a:srgbClr val="FF0000"/>
                </a:solidFill>
                <a:latin typeface="+mn-lt"/>
                <a:cs typeface="宋体" panose="02010600030101010101" pitchFamily="2" charset="-122"/>
                <a:sym typeface="+mn-ea"/>
              </a:rPr>
              <a:t>ACD</a:t>
            </a:r>
            <a:r>
              <a:rPr lang="zh-CN" altLang="en-US" sz="2000" b="1" noProof="1">
                <a:solidFill>
                  <a:srgbClr val="FF0000"/>
                </a:solidFill>
                <a:latin typeface="+mn-lt"/>
                <a:cs typeface="宋体" panose="02010600030101010101" pitchFamily="2" charset="-122"/>
                <a:sym typeface="+mn-ea"/>
              </a:rPr>
              <a:t>的周长</a:t>
            </a:r>
            <a:r>
              <a:rPr lang="en-US" altLang="zh-CN" sz="2000" b="1" noProof="1">
                <a:solidFill>
                  <a:srgbClr val="FF0000"/>
                </a:solidFill>
                <a:latin typeface="+mn-lt"/>
                <a:cs typeface="宋体" panose="02010600030101010101" pitchFamily="2" charset="-122"/>
                <a:sym typeface="+mn-ea"/>
              </a:rPr>
              <a:t>=</a:t>
            </a:r>
            <a:r>
              <a:rPr lang="en-US" altLang="zh-CN" sz="2000" b="1" i="1" noProof="1" smtClean="0">
                <a:solidFill>
                  <a:srgbClr val="FF0000"/>
                </a:solidFill>
                <a:latin typeface="+mn-lt"/>
                <a:cs typeface="宋体" panose="02010600030101010101" pitchFamily="2" charset="-122"/>
                <a:sym typeface="+mn-ea"/>
              </a:rPr>
              <a:t>AB</a:t>
            </a:r>
            <a:r>
              <a:rPr lang="en-US" altLang="zh-CN" sz="2000" b="1" noProof="1" smtClean="0">
                <a:solidFill>
                  <a:srgbClr val="FF0000"/>
                </a:solidFill>
                <a:latin typeface="+mn-lt"/>
                <a:cs typeface="宋体" panose="02010600030101010101" pitchFamily="2" charset="-122"/>
                <a:sym typeface="+mn-ea"/>
              </a:rPr>
              <a:t>–</a:t>
            </a:r>
            <a:r>
              <a:rPr lang="en-US" altLang="zh-CN" sz="2000" b="1" i="1" noProof="1" smtClean="0">
                <a:solidFill>
                  <a:srgbClr val="FF0000"/>
                </a:solidFill>
                <a:latin typeface="+mn-lt"/>
                <a:cs typeface="宋体" panose="02010600030101010101" pitchFamily="2" charset="-122"/>
                <a:sym typeface="+mn-ea"/>
              </a:rPr>
              <a:t>AC</a:t>
            </a:r>
            <a:r>
              <a:rPr lang="en-US" altLang="zh-CN" sz="2000" b="1" noProof="1">
                <a:latin typeface="+mn-lt"/>
                <a:cs typeface="宋体" panose="02010600030101010101" pitchFamily="2" charset="-122"/>
                <a:sym typeface="+mn-ea"/>
              </a:rPr>
              <a:t>.</a:t>
            </a:r>
            <a:endParaRPr lang="en-US" altLang="zh-CN" sz="2000" b="1" noProof="1">
              <a:latin typeface="+mn-lt"/>
              <a:cs typeface="宋体" panose="02010600030101010101" pitchFamily="2" charset="-122"/>
              <a:sym typeface="+mn-ea"/>
            </a:endParaRPr>
          </a:p>
        </p:txBody>
      </p:sp>
      <p:pic>
        <p:nvPicPr>
          <p:cNvPr id="55303" name="B11128.eps" descr="id:2147505708;FounderCES"/>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244899" y="2046330"/>
            <a:ext cx="996950"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552450" y="466724"/>
            <a:ext cx="8286750" cy="4057651"/>
            <a:chOff x="552450" y="466725"/>
            <a:chExt cx="8286750" cy="4057650"/>
          </a:xfrm>
        </p:grpSpPr>
        <p:sp>
          <p:nvSpPr>
            <p:cNvPr id="14" name="剪去同侧角的矩形 1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smtClean="0">
                <a:ln>
                  <a:noFill/>
                </a:ln>
                <a:solidFill>
                  <a:prstClr val="white"/>
                </a:solidFill>
                <a:effectLst/>
                <a:uLnTx/>
                <a:uFillTx/>
                <a:latin typeface="+mn-lt"/>
                <a:ea typeface="宋体" panose="02010600030101010101" pitchFamily="2" charset="-122"/>
              </a:endParaRPr>
            </a:p>
          </p:txBody>
        </p:sp>
        <p:grpSp>
          <p:nvGrpSpPr>
            <p:cNvPr id="15" name="组合 14"/>
            <p:cNvGrpSpPr/>
            <p:nvPr/>
          </p:nvGrpSpPr>
          <p:grpSpPr>
            <a:xfrm>
              <a:off x="3347864" y="466725"/>
              <a:ext cx="2440363" cy="647699"/>
              <a:chOff x="3131762" y="248416"/>
              <a:chExt cx="2440363" cy="647699"/>
            </a:xfrm>
          </p:grpSpPr>
          <p:sp>
            <p:nvSpPr>
              <p:cNvPr id="16" name="圆角矩形 1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black"/>
                    </a:solidFill>
                    <a:effectLst/>
                    <a:uLnTx/>
                    <a:uFillTx/>
                    <a:latin typeface="+mn-lt"/>
                    <a:ea typeface="黑体" panose="02010609060101010101" pitchFamily="2" charset="-122"/>
                  </a:rPr>
                  <a:t>  归纳总结</a:t>
                </a:r>
                <a:endParaRPr kumimoji="0" lang="zh-CN" altLang="en-US" sz="2400" b="1" i="0" u="none" strike="noStrike" kern="0" cap="none" spc="0" normalizeH="0" baseline="0" noProof="0" dirty="0" smtClean="0">
                  <a:ln>
                    <a:noFill/>
                  </a:ln>
                  <a:solidFill>
                    <a:prstClr val="black"/>
                  </a:solidFill>
                  <a:effectLst/>
                  <a:uLnTx/>
                  <a:uFillTx/>
                  <a:latin typeface="+mn-lt"/>
                  <a:ea typeface="黑体" panose="02010609060101010101" pitchFamily="2" charset="-122"/>
                </a:endParaRPr>
              </a:p>
            </p:txBody>
          </p:sp>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23860" t="22977" r="30278" b="33898"/>
              <a:stretch>
                <a:fillRect/>
              </a:stretch>
            </p:blipFill>
            <p:spPr>
              <a:xfrm>
                <a:off x="3131762" y="248416"/>
                <a:ext cx="687763" cy="647699"/>
              </a:xfrm>
              <a:prstGeom prst="roundRect">
                <a:avLst/>
              </a:prstGeom>
            </p:spPr>
          </p:pic>
        </p:grpSp>
      </p:grpSp>
      <p:grpSp>
        <p:nvGrpSpPr>
          <p:cNvPr id="18" name="组合 2"/>
          <p:cNvGrpSpPr/>
          <p:nvPr/>
        </p:nvGrpSpPr>
        <p:grpSpPr bwMode="auto">
          <a:xfrm>
            <a:off x="-3175" y="-57150"/>
            <a:ext cx="2006600" cy="478473"/>
            <a:chOff x="123" y="40"/>
            <a:chExt cx="3160" cy="753"/>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anim calcmode="lin" valueType="num">
                                      <p:cBhvr>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anim calcmode="lin" valueType="num">
                                      <p:cBhvr>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anim calcmode="lin" valueType="num">
                                      <p:cBhvr>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0"/>
                                  </p:stCondLst>
                                  <p:childTnLst>
                                    <p:set>
                                      <p:cBhvr>
                                        <p:cTn id="32" dur="1" fill="hold">
                                          <p:stCondLst>
                                            <p:cond delay="0"/>
                                          </p:stCondLst>
                                        </p:cTn>
                                        <p:tgtEl>
                                          <p:spTgt spid="55303"/>
                                        </p:tgtEl>
                                        <p:attrNameLst>
                                          <p:attrName>style.visibility</p:attrName>
                                        </p:attrNameLst>
                                      </p:cBhvr>
                                      <p:to>
                                        <p:strVal val="visible"/>
                                      </p:to>
                                    </p:set>
                                    <p:animEffect transition="in" filter="fade">
                                      <p:cBhvr>
                                        <p:cTn id="33" dur="500"/>
                                        <p:tgtEl>
                                          <p:spTgt spid="55303"/>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500"/>
                                        <p:tgtEl>
                                          <p:spTgt spid="3">
                                            <p:txEl>
                                              <p:pRg st="4" end="4"/>
                                            </p:txEl>
                                          </p:spTgt>
                                        </p:tgtEl>
                                      </p:cBhvr>
                                    </p:animEffect>
                                    <p:anim calcmode="lin" valueType="num">
                                      <p:cBhvr>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31189" y="2079650"/>
            <a:ext cx="1754306" cy="1170087"/>
          </a:xfrm>
          <a:prstGeom prst="rect">
            <a:avLst/>
          </a:prstGeom>
        </p:spPr>
      </p:pic>
      <p:sp>
        <p:nvSpPr>
          <p:cNvPr id="56321" name="Text Box 2"/>
          <p:cNvSpPr txBox="1">
            <a:spLocks noChangeArrowheads="1"/>
          </p:cNvSpPr>
          <p:nvPr/>
        </p:nvSpPr>
        <p:spPr bwMode="auto">
          <a:xfrm>
            <a:off x="681831" y="1111250"/>
            <a:ext cx="788643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25000"/>
              </a:lnSpc>
              <a:spcBef>
                <a:spcPts val="0"/>
              </a:spcBef>
            </a:pPr>
            <a:r>
              <a:rPr lang="zh-CN" altLang="en-US" sz="2400" b="1" dirty="0" smtClean="0">
                <a:solidFill>
                  <a:srgbClr val="0000FF"/>
                </a:solidFill>
                <a:latin typeface="黑体" panose="02010609060101010101" pitchFamily="2" charset="-122"/>
                <a:ea typeface="黑体" panose="02010609060101010101" pitchFamily="2" charset="-122"/>
              </a:rPr>
              <a:t>例</a:t>
            </a:r>
            <a:r>
              <a:rPr lang="zh-CN" altLang="en-US" sz="2400" b="1" dirty="0" smtClean="0">
                <a:solidFill>
                  <a:srgbClr val="0000FF"/>
                </a:solidFill>
                <a:latin typeface="+mn-lt"/>
                <a:ea typeface="楷体" panose="02010609060101010101" pitchFamily="49" charset="-122"/>
              </a:rPr>
              <a:t>  </a:t>
            </a:r>
            <a:r>
              <a:rPr lang="zh-CN" altLang="zh-CN" sz="2400" b="1" dirty="0" smtClean="0">
                <a:latin typeface="+mn-lt"/>
                <a:ea typeface="楷体" panose="02010609060101010101" pitchFamily="49" charset="-122"/>
              </a:rPr>
              <a:t>如</a:t>
            </a:r>
            <a:r>
              <a:rPr lang="zh-CN" altLang="zh-CN" sz="2400" b="1" dirty="0">
                <a:latin typeface="+mn-lt"/>
                <a:ea typeface="楷体" panose="02010609060101010101" pitchFamily="49" charset="-122"/>
              </a:rPr>
              <a:t>图所</a:t>
            </a:r>
            <a:r>
              <a:rPr lang="zh-CN" altLang="zh-CN" sz="2400" b="1" dirty="0" smtClean="0">
                <a:latin typeface="+mn-lt"/>
                <a:ea typeface="楷体" panose="02010609060101010101" pitchFamily="49" charset="-122"/>
              </a:rPr>
              <a:t>示</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AD</a:t>
            </a:r>
            <a:r>
              <a:rPr lang="zh-CN" altLang="zh-CN" sz="2400" b="1" dirty="0">
                <a:latin typeface="+mn-lt"/>
                <a:ea typeface="楷体" panose="02010609060101010101" pitchFamily="49" charset="-122"/>
              </a:rPr>
              <a:t>是△</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的中</a:t>
            </a:r>
            <a:r>
              <a:rPr lang="zh-CN" altLang="zh-CN" sz="2400" b="1" dirty="0" smtClean="0">
                <a:latin typeface="+mn-lt"/>
                <a:ea typeface="楷体" panose="02010609060101010101" pitchFamily="49" charset="-122"/>
              </a:rPr>
              <a:t>线</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已</a:t>
            </a:r>
            <a:r>
              <a:rPr lang="zh-CN" altLang="zh-CN" sz="2400" b="1" dirty="0">
                <a:latin typeface="+mn-lt"/>
                <a:ea typeface="楷体" panose="02010609060101010101" pitchFamily="49" charset="-122"/>
              </a:rPr>
              <a:t>知△</a:t>
            </a:r>
            <a:r>
              <a:rPr lang="zh-CN" altLang="zh-CN" sz="2400" b="1" i="1" dirty="0">
                <a:latin typeface="+mn-lt"/>
                <a:ea typeface="楷体" panose="02010609060101010101" pitchFamily="49" charset="-122"/>
              </a:rPr>
              <a:t>ABD</a:t>
            </a:r>
            <a:r>
              <a:rPr lang="zh-CN" altLang="zh-CN" sz="2400" b="1" dirty="0">
                <a:latin typeface="+mn-lt"/>
                <a:ea typeface="楷体" panose="02010609060101010101" pitchFamily="49" charset="-122"/>
              </a:rPr>
              <a:t>的周长为25 </a:t>
            </a:r>
            <a:r>
              <a:rPr lang="zh-CN" altLang="zh-CN" sz="2400" b="1" dirty="0" smtClean="0">
                <a:latin typeface="+mn-lt"/>
                <a:ea typeface="楷体" panose="02010609060101010101" pitchFamily="49" charset="-122"/>
              </a:rPr>
              <a:t>cm</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AB</a:t>
            </a:r>
            <a:r>
              <a:rPr lang="zh-CN" altLang="zh-CN" sz="2400" b="1" dirty="0">
                <a:latin typeface="+mn-lt"/>
                <a:ea typeface="楷体" panose="02010609060101010101" pitchFamily="49" charset="-122"/>
              </a:rPr>
              <a:t>比</a:t>
            </a:r>
            <a:r>
              <a:rPr lang="zh-CN" altLang="zh-CN" sz="2400" b="1" i="1" dirty="0">
                <a:latin typeface="+mn-lt"/>
                <a:ea typeface="楷体" panose="02010609060101010101" pitchFamily="49" charset="-122"/>
              </a:rPr>
              <a:t>AC</a:t>
            </a:r>
            <a:r>
              <a:rPr lang="zh-CN" altLang="zh-CN" sz="2400" b="1" dirty="0">
                <a:latin typeface="+mn-lt"/>
                <a:ea typeface="楷体" panose="02010609060101010101" pitchFamily="49" charset="-122"/>
              </a:rPr>
              <a:t>长6 </a:t>
            </a:r>
            <a:r>
              <a:rPr lang="zh-CN" altLang="zh-CN" sz="2400" b="1" dirty="0" smtClean="0">
                <a:latin typeface="+mn-lt"/>
                <a:ea typeface="楷体" panose="02010609060101010101" pitchFamily="49" charset="-122"/>
              </a:rPr>
              <a:t>cm</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ACD</a:t>
            </a:r>
            <a:r>
              <a:rPr lang="zh-CN" altLang="zh-CN" sz="2400" b="1" dirty="0">
                <a:latin typeface="+mn-lt"/>
                <a:ea typeface="楷体" panose="02010609060101010101" pitchFamily="49" charset="-122"/>
              </a:rPr>
              <a:t>的周长</a:t>
            </a:r>
            <a:r>
              <a:rPr lang="zh-CN" altLang="zh-CN" sz="2400" b="1" dirty="0" smtClean="0">
                <a:latin typeface="+mn-lt"/>
                <a:ea typeface="楷体" panose="02010609060101010101" pitchFamily="49" charset="-122"/>
              </a:rPr>
              <a:t>为</a:t>
            </a:r>
            <a:r>
              <a:rPr lang="en-US" altLang="zh-CN" sz="2400" b="1" dirty="0" smtClean="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en-US" altLang="zh-CN" sz="2400" b="1" dirty="0" smtClean="0">
              <a:latin typeface="楷体" panose="02010609060101010101" pitchFamily="49" charset="-122"/>
              <a:ea typeface="楷体" panose="02010609060101010101" pitchFamily="49" charset="-122"/>
            </a:endParaRPr>
          </a:p>
          <a:p>
            <a:pPr eaLnBrk="0" hangingPunct="0">
              <a:lnSpc>
                <a:spcPct val="125000"/>
              </a:lnSpc>
              <a:spcBef>
                <a:spcPts val="0"/>
              </a:spcBef>
            </a:pPr>
            <a:r>
              <a:rPr lang="zh-CN" altLang="zh-CN" sz="2400" b="1" dirty="0" smtClean="0">
                <a:latin typeface="+mn-lt"/>
                <a:ea typeface="楷体" panose="02010609060101010101" pitchFamily="49" charset="-122"/>
              </a:rPr>
              <a:t>A.19 </a:t>
            </a:r>
            <a:r>
              <a:rPr lang="zh-CN" altLang="zh-CN" sz="2400" b="1" dirty="0">
                <a:latin typeface="+mn-lt"/>
                <a:ea typeface="楷体" panose="02010609060101010101" pitchFamily="49" charset="-122"/>
              </a:rPr>
              <a:t>cm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B.22 </a:t>
            </a:r>
            <a:r>
              <a:rPr lang="zh-CN" altLang="zh-CN" sz="2400" b="1" dirty="0">
                <a:latin typeface="+mn-lt"/>
                <a:ea typeface="楷体" panose="02010609060101010101" pitchFamily="49" charset="-122"/>
              </a:rPr>
              <a:t>cm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C.25 cm</a:t>
            </a:r>
            <a:r>
              <a:rPr lang="en-US" altLang="zh-CN" sz="2400" b="1" dirty="0" smtClean="0">
                <a:latin typeface="+mn-lt"/>
                <a:ea typeface="楷体" panose="02010609060101010101" pitchFamily="49" charset="-122"/>
              </a:rPr>
              <a:t>      </a:t>
            </a:r>
            <a:r>
              <a:rPr lang="zh-CN" altLang="zh-CN" sz="2400" b="1" dirty="0">
                <a:latin typeface="+mn-lt"/>
                <a:ea typeface="楷体" panose="02010609060101010101" pitchFamily="49" charset="-122"/>
              </a:rPr>
              <a:t>　D.31 cm</a:t>
            </a:r>
            <a:endParaRPr lang="zh-CN" altLang="zh-CN" sz="2400" b="1" dirty="0">
              <a:latin typeface="+mn-lt"/>
              <a:ea typeface="楷体" panose="02010609060101010101" pitchFamily="49" charset="-122"/>
            </a:endParaRPr>
          </a:p>
        </p:txBody>
      </p:sp>
      <p:sp>
        <p:nvSpPr>
          <p:cNvPr id="46088" name="文本框 46087"/>
          <p:cNvSpPr txBox="1">
            <a:spLocks noChangeArrowheads="1"/>
          </p:cNvSpPr>
          <p:nvPr/>
        </p:nvSpPr>
        <p:spPr bwMode="auto">
          <a:xfrm>
            <a:off x="681831" y="2575544"/>
            <a:ext cx="8520892"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30000"/>
              </a:lnSpc>
            </a:pPr>
            <a:r>
              <a:rPr lang="zh-CN" altLang="en-US" sz="2000" b="1" dirty="0" smtClean="0">
                <a:solidFill>
                  <a:srgbClr val="0000FF"/>
                </a:solidFill>
                <a:latin typeface="黑体" panose="02010609060101010101" pitchFamily="2" charset="-122"/>
                <a:ea typeface="黑体" panose="02010609060101010101" pitchFamily="2" charset="-122"/>
              </a:rPr>
              <a:t>解：</a:t>
            </a:r>
            <a:r>
              <a:rPr lang="zh-CN" altLang="zh-CN" sz="2000" b="1" dirty="0">
                <a:solidFill>
                  <a:srgbClr val="FF0000"/>
                </a:solidFill>
                <a:latin typeface="+mn-lt"/>
                <a:ea typeface="仿宋" panose="02010609060101010101" pitchFamily="49" charset="-122"/>
              </a:rPr>
              <a:t>∵</a:t>
            </a:r>
            <a:r>
              <a:rPr lang="zh-CN" altLang="zh-CN" sz="2000" b="1" i="1" dirty="0">
                <a:solidFill>
                  <a:srgbClr val="FF0000"/>
                </a:solidFill>
                <a:latin typeface="+mn-lt"/>
                <a:ea typeface="仿宋" panose="02010609060101010101" pitchFamily="49" charset="-122"/>
              </a:rPr>
              <a:t>AD</a:t>
            </a:r>
            <a:r>
              <a:rPr lang="zh-CN" altLang="zh-CN" sz="2000" b="1" dirty="0">
                <a:solidFill>
                  <a:srgbClr val="FF0000"/>
                </a:solidFill>
                <a:latin typeface="+mn-lt"/>
                <a:ea typeface="仿宋" panose="02010609060101010101" pitchFamily="49" charset="-122"/>
              </a:rPr>
              <a:t>是</a:t>
            </a:r>
            <a:r>
              <a:rPr lang="zh-CN" altLang="zh-CN" sz="2000" b="1" i="1" dirty="0">
                <a:solidFill>
                  <a:srgbClr val="FF0000"/>
                </a:solidFill>
                <a:latin typeface="+mn-lt"/>
                <a:ea typeface="仿宋" panose="02010609060101010101" pitchFamily="49" charset="-122"/>
              </a:rPr>
              <a:t>BC</a:t>
            </a:r>
            <a:r>
              <a:rPr lang="zh-CN" altLang="zh-CN" sz="2000" b="1" dirty="0">
                <a:solidFill>
                  <a:srgbClr val="FF0000"/>
                </a:solidFill>
                <a:latin typeface="+mn-lt"/>
                <a:ea typeface="仿宋" panose="02010609060101010101" pitchFamily="49" charset="-122"/>
              </a:rPr>
              <a:t>边上的中</a:t>
            </a:r>
            <a:r>
              <a:rPr lang="zh-CN" altLang="zh-CN" sz="2000" b="1" dirty="0" smtClean="0">
                <a:solidFill>
                  <a:srgbClr val="FF0000"/>
                </a:solidFill>
                <a:latin typeface="+mn-lt"/>
                <a:ea typeface="仿宋" panose="02010609060101010101" pitchFamily="49" charset="-122"/>
              </a:rPr>
              <a:t>线</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a:latin typeface="+mn-lt"/>
                <a:ea typeface="仿宋" panose="02010609060101010101" pitchFamily="49" charset="-122"/>
              </a:rPr>
              <a:t> </a:t>
            </a:r>
            <a:r>
              <a:rPr lang="en-US" altLang="zh-CN" sz="2000" b="1" dirty="0" smtClean="0">
                <a:latin typeface="+mn-lt"/>
                <a:ea typeface="仿宋" panose="02010609060101010101" pitchFamily="49" charset="-122"/>
              </a:rPr>
              <a:t>       </a:t>
            </a:r>
            <a:r>
              <a:rPr lang="zh-CN"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BD</a:t>
            </a:r>
            <a:r>
              <a:rPr lang="zh-CN"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CD</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a:latin typeface="+mn-lt"/>
                <a:ea typeface="仿宋" panose="02010609060101010101" pitchFamily="49" charset="-122"/>
              </a:rPr>
              <a:t> </a:t>
            </a: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ABD</a:t>
            </a:r>
            <a:r>
              <a:rPr lang="zh-CN" altLang="zh-CN" sz="2000" b="1" dirty="0">
                <a:latin typeface="+mn-lt"/>
                <a:ea typeface="仿宋" panose="02010609060101010101" pitchFamily="49" charset="-122"/>
              </a:rPr>
              <a:t>和△</a:t>
            </a:r>
            <a:r>
              <a:rPr lang="zh-CN" altLang="zh-CN" sz="2000" b="1" i="1" dirty="0">
                <a:latin typeface="+mn-lt"/>
                <a:ea typeface="仿宋" panose="02010609060101010101" pitchFamily="49" charset="-122"/>
              </a:rPr>
              <a:t>ACD</a:t>
            </a:r>
            <a:r>
              <a:rPr lang="zh-CN" altLang="zh-CN" sz="2000" b="1" dirty="0">
                <a:latin typeface="+mn-lt"/>
                <a:ea typeface="仿宋" panose="02010609060101010101" pitchFamily="49" charset="-122"/>
              </a:rPr>
              <a:t>周长的差</a:t>
            </a:r>
            <a:r>
              <a:rPr lang="zh-CN" altLang="zh-CN"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AB</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BD</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AD</a:t>
            </a:r>
            <a:r>
              <a:rPr lang="en-US"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AC</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CD</a:t>
            </a:r>
            <a:r>
              <a:rPr lang="zh-CN" altLang="zh-CN"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AD</a:t>
            </a:r>
            <a:r>
              <a:rPr lang="en-US" altLang="zh-CN" sz="2000" b="1" dirty="0" smtClean="0">
                <a:latin typeface="+mn-lt"/>
                <a:ea typeface="仿宋" panose="02010609060101010101" pitchFamily="49" charset="-122"/>
              </a:rPr>
              <a:t>)</a:t>
            </a:r>
            <a:r>
              <a:rPr lang="zh-CN" altLang="zh-CN" sz="2000" b="1" dirty="0" smtClean="0">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AB</a:t>
            </a:r>
            <a:r>
              <a:rPr lang="en-US" altLang="zh-CN" sz="2000" b="1" i="1" dirty="0" smtClean="0">
                <a:solidFill>
                  <a:srgbClr val="FF0000"/>
                </a:solidFill>
                <a:latin typeface="+mn-lt"/>
                <a:ea typeface="仿宋" panose="02010609060101010101" pitchFamily="49" charset="-122"/>
              </a:rPr>
              <a:t> </a:t>
            </a:r>
            <a:r>
              <a:rPr lang="en-US" altLang="zh-CN" sz="2000" b="1" dirty="0" smtClean="0">
                <a:solidFill>
                  <a:srgbClr val="FF0000"/>
                </a:solidFill>
                <a:latin typeface="+mn-lt"/>
                <a:ea typeface="仿宋" panose="02010609060101010101" pitchFamily="49" charset="-122"/>
              </a:rPr>
              <a:t>–</a:t>
            </a:r>
            <a:r>
              <a:rPr lang="zh-CN" altLang="zh-CN" sz="2000" b="1" i="1" dirty="0" smtClean="0">
                <a:solidFill>
                  <a:srgbClr val="FF0000"/>
                </a:solidFill>
                <a:latin typeface="+mn-lt"/>
                <a:ea typeface="仿宋" panose="02010609060101010101" pitchFamily="49" charset="-122"/>
              </a:rPr>
              <a:t>AC</a:t>
            </a:r>
            <a:r>
              <a:rPr lang="zh-CN" altLang="zh-CN"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ABD</a:t>
            </a:r>
            <a:r>
              <a:rPr lang="zh-CN" altLang="zh-CN" sz="2000" b="1" dirty="0">
                <a:latin typeface="+mn-lt"/>
                <a:ea typeface="仿宋" panose="02010609060101010101" pitchFamily="49" charset="-122"/>
              </a:rPr>
              <a:t>的周长为25 </a:t>
            </a:r>
            <a:r>
              <a:rPr lang="zh-CN" altLang="zh-CN" sz="2000" b="1" dirty="0" smtClean="0">
                <a:latin typeface="+mn-lt"/>
                <a:ea typeface="仿宋" panose="02010609060101010101" pitchFamily="49" charset="-122"/>
              </a:rPr>
              <a:t>cm</a:t>
            </a:r>
            <a:r>
              <a:rPr lang="zh-CN" altLang="en-US" sz="2000" b="1" dirty="0" smtClean="0">
                <a:latin typeface="+mn-lt"/>
                <a:ea typeface="仿宋" panose="02010609060101010101" pitchFamily="49" charset="-122"/>
              </a:rPr>
              <a:t>，</a:t>
            </a:r>
            <a:r>
              <a:rPr lang="zh-CN" altLang="zh-CN" sz="2000" b="1" i="1" dirty="0" smtClean="0">
                <a:latin typeface="+mn-lt"/>
                <a:ea typeface="仿宋" panose="02010609060101010101" pitchFamily="49" charset="-122"/>
              </a:rPr>
              <a:t>AB</a:t>
            </a:r>
            <a:r>
              <a:rPr lang="zh-CN" altLang="zh-CN" sz="2000" b="1" dirty="0">
                <a:latin typeface="+mn-lt"/>
                <a:ea typeface="仿宋" panose="02010609060101010101" pitchFamily="49" charset="-122"/>
              </a:rPr>
              <a:t>比</a:t>
            </a:r>
            <a:r>
              <a:rPr lang="zh-CN" altLang="zh-CN" sz="2000" b="1" i="1" dirty="0">
                <a:latin typeface="+mn-lt"/>
                <a:ea typeface="仿宋" panose="02010609060101010101" pitchFamily="49" charset="-122"/>
              </a:rPr>
              <a:t>AC</a:t>
            </a:r>
            <a:r>
              <a:rPr lang="zh-CN" altLang="zh-CN" sz="2000" b="1" dirty="0">
                <a:latin typeface="+mn-lt"/>
                <a:ea typeface="仿宋" panose="02010609060101010101" pitchFamily="49" charset="-122"/>
              </a:rPr>
              <a:t>长6 </a:t>
            </a:r>
            <a:r>
              <a:rPr lang="zh-CN" altLang="zh-CN" sz="2000" b="1" dirty="0" smtClean="0">
                <a:latin typeface="+mn-lt"/>
                <a:ea typeface="仿宋" panose="02010609060101010101" pitchFamily="49" charset="-122"/>
              </a:rPr>
              <a:t>cm</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0" hangingPunct="0">
              <a:lnSpc>
                <a:spcPct val="130000"/>
              </a:lnSpc>
            </a:pPr>
            <a:r>
              <a:rPr lang="en-US" altLang="zh-CN" sz="2000" b="1" dirty="0" smtClean="0">
                <a:latin typeface="+mn-lt"/>
                <a:ea typeface="仿宋" panose="02010609060101010101" pitchFamily="49" charset="-122"/>
              </a:rPr>
              <a:t>        </a:t>
            </a:r>
            <a:r>
              <a:rPr lang="zh-CN" altLang="zh-CN" sz="2000" b="1" dirty="0" smtClean="0">
                <a:latin typeface="+mn-lt"/>
                <a:ea typeface="仿宋" panose="02010609060101010101" pitchFamily="49" charset="-122"/>
              </a:rPr>
              <a:t>∴△</a:t>
            </a:r>
            <a:r>
              <a:rPr lang="zh-CN" altLang="zh-CN" sz="2000" b="1" i="1" dirty="0">
                <a:latin typeface="+mn-lt"/>
                <a:ea typeface="仿宋" panose="02010609060101010101" pitchFamily="49" charset="-122"/>
              </a:rPr>
              <a:t>ACD</a:t>
            </a:r>
            <a:r>
              <a:rPr lang="zh-CN" altLang="zh-CN" sz="2000" b="1" dirty="0">
                <a:latin typeface="+mn-lt"/>
                <a:ea typeface="仿宋" panose="02010609060101010101" pitchFamily="49" charset="-122"/>
              </a:rPr>
              <a:t>的周长为</a:t>
            </a:r>
            <a:r>
              <a:rPr lang="zh-CN" altLang="zh-CN" sz="2000" b="1" dirty="0" smtClean="0">
                <a:solidFill>
                  <a:srgbClr val="FF0000"/>
                </a:solidFill>
                <a:latin typeface="+mn-lt"/>
                <a:ea typeface="仿宋" panose="02010609060101010101" pitchFamily="49" charset="-122"/>
              </a:rPr>
              <a:t>25</a:t>
            </a:r>
            <a:r>
              <a:rPr lang="en-US" altLang="zh-CN" sz="2000" b="1" dirty="0" smtClean="0">
                <a:solidFill>
                  <a:srgbClr val="FF0000"/>
                </a:solidFill>
                <a:latin typeface="+mn-lt"/>
                <a:ea typeface="仿宋" panose="02010609060101010101" pitchFamily="49" charset="-122"/>
              </a:rPr>
              <a:t>–</a:t>
            </a:r>
            <a:r>
              <a:rPr lang="zh-CN" altLang="zh-CN" sz="2000" b="1" dirty="0" smtClean="0">
                <a:solidFill>
                  <a:srgbClr val="FF0000"/>
                </a:solidFill>
                <a:latin typeface="+mn-lt"/>
                <a:ea typeface="仿宋" panose="02010609060101010101" pitchFamily="49" charset="-122"/>
              </a:rPr>
              <a:t>6=19</a:t>
            </a:r>
            <a:r>
              <a:rPr lang="en-US" altLang="zh-CN" sz="2000" b="1" dirty="0" smtClean="0">
                <a:solidFill>
                  <a:srgbClr val="FF0000"/>
                </a:solidFill>
                <a:latin typeface="+mn-lt"/>
                <a:ea typeface="仿宋" panose="02010609060101010101" pitchFamily="49" charset="-122"/>
              </a:rPr>
              <a:t>(</a:t>
            </a:r>
            <a:r>
              <a:rPr lang="zh-CN" altLang="zh-CN" sz="2000" b="1" dirty="0" smtClean="0">
                <a:solidFill>
                  <a:srgbClr val="FF0000"/>
                </a:solidFill>
                <a:latin typeface="+mn-lt"/>
                <a:ea typeface="仿宋" panose="02010609060101010101" pitchFamily="49" charset="-122"/>
              </a:rPr>
              <a:t>cm</a:t>
            </a:r>
            <a:r>
              <a:rPr lang="en-US" altLang="zh-CN" sz="2000" b="1" dirty="0" smtClean="0">
                <a:solidFill>
                  <a:srgbClr val="FF0000"/>
                </a:solidFill>
                <a:latin typeface="+mn-lt"/>
                <a:ea typeface="仿宋" panose="02010609060101010101" pitchFamily="49" charset="-122"/>
              </a:rPr>
              <a:t>)</a:t>
            </a:r>
            <a:r>
              <a:rPr lang="zh-CN" altLang="zh-CN" sz="2000" b="1" dirty="0" smtClean="0">
                <a:latin typeface="+mn-lt"/>
                <a:ea typeface="仿宋" panose="02010609060101010101" pitchFamily="49" charset="-122"/>
              </a:rPr>
              <a:t>.</a:t>
            </a:r>
            <a:endParaRPr lang="zh-CN" altLang="zh-CN" sz="2000" b="1" dirty="0">
              <a:latin typeface="+mn-lt"/>
              <a:ea typeface="仿宋" panose="02010609060101010101" pitchFamily="49" charset="-122"/>
            </a:endParaRPr>
          </a:p>
        </p:txBody>
      </p:sp>
      <p:grpSp>
        <p:nvGrpSpPr>
          <p:cNvPr id="3" name="组合 2"/>
          <p:cNvGrpSpPr/>
          <p:nvPr/>
        </p:nvGrpSpPr>
        <p:grpSpPr>
          <a:xfrm>
            <a:off x="647180" y="598488"/>
            <a:ext cx="8496820" cy="493184"/>
            <a:chOff x="647180" y="598488"/>
            <a:chExt cx="8496820" cy="493184"/>
          </a:xfrm>
        </p:grpSpPr>
        <p:sp>
          <p:nvSpPr>
            <p:cNvPr id="56323" name="TextBox 7"/>
            <p:cNvSpPr txBox="1">
              <a:spLocks noChangeArrowheads="1"/>
            </p:cNvSpPr>
            <p:nvPr/>
          </p:nvSpPr>
          <p:spPr bwMode="auto">
            <a:xfrm>
              <a:off x="2276475" y="598488"/>
              <a:ext cx="6867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b="1" dirty="0">
                  <a:solidFill>
                    <a:srgbClr val="FF0000"/>
                  </a:solidFill>
                </a:rPr>
                <a:t>  </a:t>
              </a:r>
              <a:r>
                <a:rPr lang="zh-CN" altLang="en-US" sz="2400" b="1" dirty="0">
                  <a:latin typeface="黑体" panose="02010609060101010101" pitchFamily="2" charset="-122"/>
                  <a:ea typeface="黑体" panose="02010609060101010101" pitchFamily="2" charset="-122"/>
                </a:rPr>
                <a:t>利用三角形的中线求线段的值</a:t>
              </a:r>
              <a:endParaRPr lang="zh-CN" altLang="en-US" sz="2400" b="1" dirty="0">
                <a:latin typeface="黑体" panose="02010609060101010101" pitchFamily="2" charset="-122"/>
                <a:ea typeface="黑体" panose="02010609060101010101" pitchFamily="2" charset="-122"/>
              </a:endParaRPr>
            </a:p>
          </p:txBody>
        </p:sp>
        <p:grpSp>
          <p:nvGrpSpPr>
            <p:cNvPr id="56324" name="组合 6"/>
            <p:cNvGrpSpPr/>
            <p:nvPr/>
          </p:nvGrpSpPr>
          <p:grpSpPr bwMode="auto">
            <a:xfrm>
              <a:off x="647180" y="599547"/>
              <a:ext cx="1830555" cy="492125"/>
              <a:chOff x="427462" y="558483"/>
              <a:chExt cx="1829953" cy="491808"/>
            </a:xfrm>
          </p:grpSpPr>
          <p:grpSp>
            <p:nvGrpSpPr>
              <p:cNvPr id="56325" name="组合 5"/>
              <p:cNvGrpSpPr/>
              <p:nvPr/>
            </p:nvGrpSpPr>
            <p:grpSpPr bwMode="auto">
              <a:xfrm>
                <a:off x="468723" y="591799"/>
                <a:ext cx="1417172" cy="426763"/>
                <a:chOff x="2177459" y="-557396"/>
                <a:chExt cx="1417172" cy="426763"/>
              </a:xfrm>
            </p:grpSpPr>
            <p:sp>
              <p:nvSpPr>
                <p:cNvPr id="15" name="椭圆 14"/>
                <p:cNvSpPr/>
                <p:nvPr/>
              </p:nvSpPr>
              <p:spPr>
                <a:xfrm>
                  <a:off x="2177459"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6" name="椭圆 15"/>
                <p:cNvSpPr/>
                <p:nvPr/>
              </p:nvSpPr>
              <p:spPr>
                <a:xfrm>
                  <a:off x="2507551"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7" name="椭圆 16"/>
                <p:cNvSpPr/>
                <p:nvPr/>
              </p:nvSpPr>
              <p:spPr>
                <a:xfrm>
                  <a:off x="2837642"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8" name="椭圆 17"/>
                <p:cNvSpPr/>
                <p:nvPr/>
              </p:nvSpPr>
              <p:spPr>
                <a:xfrm>
                  <a:off x="3167734" y="-557396"/>
                  <a:ext cx="426897" cy="426763"/>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56331" name="文本框 11"/>
              <p:cNvSpPr txBox="1">
                <a:spLocks noChangeArrowheads="1"/>
              </p:cNvSpPr>
              <p:nvPr/>
            </p:nvSpPr>
            <p:spPr bwMode="auto">
              <a:xfrm>
                <a:off x="427462" y="558483"/>
                <a:ext cx="1829953" cy="491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a:t>
                </a:r>
                <a:r>
                  <a:rPr lang="zh-CN" altLang="en-US" sz="2600" b="1" dirty="0" smtClean="0">
                    <a:solidFill>
                      <a:schemeClr val="bg1"/>
                    </a:solidFill>
                  </a:rPr>
                  <a:t>考点 </a:t>
                </a:r>
                <a:r>
                  <a:rPr lang="en-US" altLang="zh-CN" sz="2600" b="1" dirty="0" smtClean="0">
                    <a:solidFill>
                      <a:schemeClr val="bg1"/>
                    </a:solidFill>
                  </a:rPr>
                  <a:t>3</a:t>
                </a:r>
                <a:endParaRPr lang="zh-CN" altLang="en-US" sz="2600" b="1" dirty="0">
                  <a:solidFill>
                    <a:schemeClr val="bg1"/>
                  </a:solidFill>
                </a:endParaRPr>
              </a:p>
            </p:txBody>
          </p:sp>
        </p:grpSp>
      </p:grpSp>
      <p:sp>
        <p:nvSpPr>
          <p:cNvPr id="2" name="文本框 1"/>
          <p:cNvSpPr txBox="1">
            <a:spLocks noChangeArrowheads="1"/>
          </p:cNvSpPr>
          <p:nvPr/>
        </p:nvSpPr>
        <p:spPr bwMode="auto">
          <a:xfrm>
            <a:off x="7168152" y="1617985"/>
            <a:ext cx="39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ea typeface="黑体" panose="02010609060101010101" pitchFamily="2" charset="-122"/>
              </a:rPr>
              <a:t>A</a:t>
            </a:r>
            <a:endParaRPr lang="zh-CN" altLang="en-US" sz="2400" b="1" dirty="0">
              <a:latin typeface="+mn-lt"/>
            </a:endParaRPr>
          </a:p>
        </p:txBody>
      </p:sp>
      <p:grpSp>
        <p:nvGrpSpPr>
          <p:cNvPr id="21" name="组合 2"/>
          <p:cNvGrpSpPr/>
          <p:nvPr/>
        </p:nvGrpSpPr>
        <p:grpSpPr bwMode="auto">
          <a:xfrm>
            <a:off x="-3175" y="-57150"/>
            <a:ext cx="2006600" cy="478473"/>
            <a:chOff x="123" y="40"/>
            <a:chExt cx="3160" cy="753"/>
          </a:xfrm>
        </p:grpSpPr>
        <p:cxnSp>
          <p:nvCxnSpPr>
            <p:cNvPr id="2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6"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8">
                                            <p:txEl>
                                              <p:pRg st="0" end="0"/>
                                            </p:txEl>
                                          </p:spTgt>
                                        </p:tgtEl>
                                        <p:attrNameLst>
                                          <p:attrName>style.visibility</p:attrName>
                                        </p:attrNameLst>
                                      </p:cBhvr>
                                      <p:to>
                                        <p:strVal val="visible"/>
                                      </p:to>
                                    </p:set>
                                    <p:anim calcmode="lin" valueType="num">
                                      <p:cBhvr additive="base">
                                        <p:cTn id="7" dur="500" fill="hold"/>
                                        <p:tgtEl>
                                          <p:spTgt spid="460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60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8">
                                            <p:txEl>
                                              <p:pRg st="1" end="1"/>
                                            </p:txEl>
                                          </p:spTgt>
                                        </p:tgtEl>
                                        <p:attrNameLst>
                                          <p:attrName>style.visibility</p:attrName>
                                        </p:attrNameLst>
                                      </p:cBhvr>
                                      <p:to>
                                        <p:strVal val="visible"/>
                                      </p:to>
                                    </p:set>
                                    <p:anim calcmode="lin" valueType="num">
                                      <p:cBhvr additive="base">
                                        <p:cTn id="13" dur="500" fill="hold"/>
                                        <p:tgtEl>
                                          <p:spTgt spid="4608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608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088">
                                            <p:txEl>
                                              <p:pRg st="2" end="2"/>
                                            </p:txEl>
                                          </p:spTgt>
                                        </p:tgtEl>
                                        <p:attrNameLst>
                                          <p:attrName>style.visibility</p:attrName>
                                        </p:attrNameLst>
                                      </p:cBhvr>
                                      <p:to>
                                        <p:strVal val="visible"/>
                                      </p:to>
                                    </p:set>
                                    <p:anim calcmode="lin" valueType="num">
                                      <p:cBhvr additive="base">
                                        <p:cTn id="19" dur="500" fill="hold"/>
                                        <p:tgtEl>
                                          <p:spTgt spid="4608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608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6088">
                                            <p:txEl>
                                              <p:pRg st="3" end="3"/>
                                            </p:txEl>
                                          </p:spTgt>
                                        </p:tgtEl>
                                        <p:attrNameLst>
                                          <p:attrName>style.visibility</p:attrName>
                                        </p:attrNameLst>
                                      </p:cBhvr>
                                      <p:to>
                                        <p:strVal val="visible"/>
                                      </p:to>
                                    </p:set>
                                    <p:anim calcmode="lin" valueType="num">
                                      <p:cBhvr additive="base">
                                        <p:cTn id="25" dur="500" fill="hold"/>
                                        <p:tgtEl>
                                          <p:spTgt spid="4608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608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6088">
                                            <p:txEl>
                                              <p:pRg st="4" end="4"/>
                                            </p:txEl>
                                          </p:spTgt>
                                        </p:tgtEl>
                                        <p:attrNameLst>
                                          <p:attrName>style.visibility</p:attrName>
                                        </p:attrNameLst>
                                      </p:cBhvr>
                                      <p:to>
                                        <p:strVal val="visible"/>
                                      </p:to>
                                    </p:set>
                                    <p:anim calcmode="lin" valueType="num">
                                      <p:cBhvr additive="base">
                                        <p:cTn id="31" dur="500" fill="hold"/>
                                        <p:tgtEl>
                                          <p:spTgt spid="4608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608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checkerboard(across)">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9" name="矩形 13319"/>
          <p:cNvSpPr>
            <a:spLocks noChangeArrowheads="1"/>
          </p:cNvSpPr>
          <p:nvPr/>
        </p:nvSpPr>
        <p:spPr bwMode="auto">
          <a:xfrm>
            <a:off x="928334" y="675014"/>
            <a:ext cx="7888495"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 </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的三条中线．</a:t>
            </a:r>
            <a:endParaRPr lang="zh-CN" altLang="en-US" sz="2400" b="1" dirty="0">
              <a:latin typeface="+mn-lt"/>
              <a:ea typeface="楷体" panose="02010609060101010101" pitchFamily="49" charset="-122"/>
            </a:endParaRPr>
          </a:p>
          <a:p>
            <a:pPr>
              <a:lnSpc>
                <a:spcPct val="150000"/>
              </a:lnSpc>
              <a:spcBef>
                <a:spcPct val="20000"/>
              </a:spcBef>
            </a:pP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(1)</a:t>
            </a:r>
            <a:r>
              <a:rPr lang="en-US" altLang="zh-CN" sz="2400" b="1" i="1" dirty="0" smtClean="0">
                <a:latin typeface="+mn-lt"/>
                <a:ea typeface="楷体" panose="02010609060101010101" pitchFamily="49" charset="-122"/>
              </a:rPr>
              <a:t>AC </a:t>
            </a:r>
            <a:r>
              <a:rPr lang="en-US" altLang="zh-CN" sz="2400" b="1" dirty="0">
                <a:latin typeface="+mn-lt"/>
                <a:ea typeface="楷体" panose="02010609060101010101" pitchFamily="49" charset="-122"/>
              </a:rPr>
              <a:t>= </a:t>
            </a:r>
            <a:r>
              <a:rPr lang="en-US" altLang="zh-CN" sz="2400" b="1" u="sng" dirty="0">
                <a:latin typeface="+mn-lt"/>
                <a:ea typeface="楷体" panose="02010609060101010101" pitchFamily="49" charset="-122"/>
              </a:rPr>
              <a:t>      </a:t>
            </a:r>
            <a:r>
              <a:rPr lang="en-US" altLang="zh-CN" sz="2400" b="1" i="1" dirty="0">
                <a:latin typeface="+mn-lt"/>
                <a:ea typeface="楷体" panose="02010609060101010101" pitchFamily="49" charset="-122"/>
              </a:rPr>
              <a:t>AE </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AE</a:t>
            </a:r>
            <a:r>
              <a:rPr lang="en-US" altLang="zh-CN" sz="2400" b="1" dirty="0">
                <a:latin typeface="+mn-lt"/>
                <a:ea typeface="楷体" panose="02010609060101010101" pitchFamily="49" charset="-122"/>
              </a:rPr>
              <a:t>=_____</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a:p>
            <a:pPr>
              <a:lnSpc>
                <a:spcPct val="150000"/>
              </a:lnSpc>
              <a:spcBef>
                <a:spcPct val="20000"/>
              </a:spcBef>
            </a:pPr>
            <a:r>
              <a:rPr lang="en-US" altLang="zh-CN" sz="2400" b="1" dirty="0">
                <a:latin typeface="+mn-lt"/>
                <a:ea typeface="楷体" panose="02010609060101010101" pitchFamily="49" charset="-122"/>
              </a:rPr>
              <a:t>         </a:t>
            </a:r>
            <a:r>
              <a:rPr lang="en-US" altLang="zh-CN" sz="2400" b="1" i="1" dirty="0">
                <a:latin typeface="+mn-lt"/>
                <a:ea typeface="楷体" panose="02010609060101010101" pitchFamily="49" charset="-122"/>
              </a:rPr>
              <a:t>CD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 </a:t>
            </a:r>
            <a:endParaRPr lang="en-US" altLang="zh-CN" sz="2400" b="1" i="1" dirty="0">
              <a:latin typeface="+mn-lt"/>
              <a:ea typeface="楷体" panose="02010609060101010101" pitchFamily="49" charset="-122"/>
            </a:endParaRPr>
          </a:p>
          <a:p>
            <a:pPr>
              <a:lnSpc>
                <a:spcPct val="150000"/>
              </a:lnSpc>
              <a:spcBef>
                <a:spcPct val="20000"/>
              </a:spcBef>
            </a:pPr>
            <a:r>
              <a:rPr lang="en-US" altLang="zh-CN" sz="2400" b="1" i="1" dirty="0">
                <a:latin typeface="+mn-lt"/>
                <a:ea typeface="楷体" panose="02010609060101010101" pitchFamily="49" charset="-122"/>
              </a:rPr>
              <a:t>         AF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en-US" altLang="zh-CN" sz="2400" b="1" i="1" dirty="0">
                <a:latin typeface="+mn-lt"/>
                <a:ea typeface="楷体" panose="02010609060101010101" pitchFamily="49" charset="-122"/>
              </a:rPr>
              <a:t>AB</a:t>
            </a:r>
            <a:r>
              <a:rPr lang="zh-CN" altLang="en-US"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(2)</a:t>
            </a:r>
            <a:r>
              <a:rPr lang="zh-CN" altLang="en-US" sz="2400" b="1" dirty="0" smtClean="0">
                <a:latin typeface="+mn-lt"/>
                <a:ea typeface="楷体" panose="02010609060101010101" pitchFamily="49" charset="-122"/>
              </a:rPr>
              <a:t>若</a:t>
            </a:r>
            <a:r>
              <a:rPr lang="en-US" altLang="zh-CN" sz="2400" b="1" i="1" dirty="0">
                <a:latin typeface="+mn-lt"/>
                <a:ea typeface="楷体" panose="02010609060101010101" pitchFamily="49" charset="-122"/>
              </a:rPr>
              <a:t>S</a:t>
            </a:r>
            <a:r>
              <a:rPr lang="en-US" altLang="zh-CN" sz="2400" b="1" baseline="-25000" dirty="0">
                <a:latin typeface="+mn-lt"/>
                <a:ea typeface="楷体" panose="02010609060101010101" pitchFamily="49" charset="-122"/>
              </a:rPr>
              <a:t>△</a:t>
            </a:r>
            <a:r>
              <a:rPr lang="en-US" altLang="zh-CN" sz="2400" b="1" i="1" baseline="-25000" dirty="0">
                <a:latin typeface="+mn-lt"/>
                <a:ea typeface="楷体" panose="02010609060101010101" pitchFamily="49" charset="-122"/>
              </a:rPr>
              <a:t>ABC</a:t>
            </a:r>
            <a:r>
              <a:rPr lang="en-US" altLang="zh-CN" sz="2400" b="1" i="1" dirty="0">
                <a:latin typeface="+mn-lt"/>
                <a:ea typeface="楷体" panose="02010609060101010101" pitchFamily="49" charset="-122"/>
              </a:rPr>
              <a:t> </a:t>
            </a:r>
            <a:r>
              <a:rPr lang="en-US" altLang="zh-CN" sz="2400" b="1" dirty="0">
                <a:latin typeface="+mn-lt"/>
                <a:ea typeface="楷体" panose="02010609060101010101" pitchFamily="49" charset="-122"/>
              </a:rPr>
              <a:t>= 12 </a:t>
            </a:r>
            <a:r>
              <a:rPr lang="en-US" altLang="zh-CN" sz="2400" b="1" dirty="0" smtClean="0">
                <a:latin typeface="+mn-lt"/>
                <a:ea typeface="楷体" panose="02010609060101010101" pitchFamily="49" charset="-122"/>
              </a:rPr>
              <a:t>cm</a:t>
            </a:r>
            <a:r>
              <a:rPr lang="en-US" altLang="zh-CN" sz="2400" b="1" baseline="30000" dirty="0" smtClean="0">
                <a:latin typeface="+mn-lt"/>
                <a:ea typeface="楷体" panose="02010609060101010101" pitchFamily="49" charset="-122"/>
              </a:rPr>
              <a:t>2</a:t>
            </a:r>
            <a:r>
              <a:rPr lang="zh-CN" altLang="en-US"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en-US"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en-US" sz="2400" b="1" dirty="0" smtClean="0">
                <a:latin typeface="+mn-lt"/>
                <a:ea typeface="楷体" panose="02010609060101010101" pitchFamily="49" charset="-122"/>
              </a:rPr>
              <a:t>则</a:t>
            </a:r>
            <a:r>
              <a:rPr lang="en-US" altLang="zh-CN" sz="2400" b="1" i="1" dirty="0">
                <a:latin typeface="+mn-lt"/>
                <a:ea typeface="楷体" panose="02010609060101010101" pitchFamily="49" charset="-122"/>
              </a:rPr>
              <a:t>S</a:t>
            </a:r>
            <a:r>
              <a:rPr lang="en-US" altLang="zh-CN" sz="2400" b="1" baseline="-25000" dirty="0">
                <a:latin typeface="+mn-lt"/>
                <a:ea typeface="楷体" panose="02010609060101010101" pitchFamily="49" charset="-122"/>
              </a:rPr>
              <a:t>△</a:t>
            </a:r>
            <a:r>
              <a:rPr lang="en-US" altLang="zh-CN" sz="2400" b="1" i="1" baseline="-25000" dirty="0">
                <a:latin typeface="+mn-lt"/>
                <a:ea typeface="楷体" panose="02010609060101010101" pitchFamily="49" charset="-122"/>
              </a:rPr>
              <a:t>ABD </a:t>
            </a:r>
            <a:r>
              <a:rPr lang="en-US" altLang="zh-CN" sz="2400" b="1" dirty="0">
                <a:latin typeface="+mn-lt"/>
                <a:ea typeface="楷体" panose="02010609060101010101" pitchFamily="49" charset="-122"/>
              </a:rPr>
              <a:t>=</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sp>
        <p:nvSpPr>
          <p:cNvPr id="57365" name="文本框 2"/>
          <p:cNvSpPr txBox="1">
            <a:spLocks noChangeArrowheads="1"/>
          </p:cNvSpPr>
          <p:nvPr/>
        </p:nvSpPr>
        <p:spPr bwMode="auto">
          <a:xfrm>
            <a:off x="1338107" y="3866086"/>
            <a:ext cx="72606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smtClean="0">
                <a:solidFill>
                  <a:prstClr val="black"/>
                </a:solidFill>
                <a:latin typeface="+mn-lt"/>
                <a:ea typeface="楷体" panose="02010609060101010101" pitchFamily="49" charset="-122"/>
              </a:rPr>
              <a:t>(3)</a:t>
            </a:r>
            <a:r>
              <a:rPr lang="zh-CN" altLang="en-US" sz="2400" b="1" dirty="0" smtClean="0">
                <a:latin typeface="+mn-lt"/>
                <a:ea typeface="楷体" panose="02010609060101010101" pitchFamily="49" charset="-122"/>
              </a:rPr>
              <a:t>若</a:t>
            </a:r>
            <a:r>
              <a:rPr lang="en-US" altLang="zh-CN" sz="2400" b="1" i="1" dirty="0" smtClean="0">
                <a:latin typeface="+mn-lt"/>
                <a:ea typeface="楷体" panose="02010609060101010101" pitchFamily="49" charset="-122"/>
              </a:rPr>
              <a:t>AB</a:t>
            </a:r>
            <a:r>
              <a:rPr lang="en-US" altLang="zh-CN" sz="2400" b="1" dirty="0" smtClean="0">
                <a:latin typeface="+mn-lt"/>
                <a:ea typeface="楷体" panose="02010609060101010101" pitchFamily="49" charset="-122"/>
              </a:rPr>
              <a:t>=4</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AC</a:t>
            </a:r>
            <a:r>
              <a:rPr lang="en-US" altLang="zh-CN" sz="2400" b="1" dirty="0" smtClean="0">
                <a:latin typeface="+mn-lt"/>
                <a:ea typeface="楷体" panose="02010609060101010101" pitchFamily="49" charset="-122"/>
              </a:rPr>
              <a:t>=3</a:t>
            </a:r>
            <a:r>
              <a:rPr lang="zh-CN" altLang="en-US" sz="2400" b="1" dirty="0" smtClean="0">
                <a:latin typeface="+mn-lt"/>
                <a:ea typeface="楷体" panose="02010609060101010101" pitchFamily="49" charset="-122"/>
              </a:rPr>
              <a:t>，则</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ABD</a:t>
            </a:r>
            <a:r>
              <a:rPr lang="zh-CN" altLang="en-US" sz="2400" b="1" dirty="0">
                <a:latin typeface="+mn-lt"/>
                <a:ea typeface="楷体" panose="02010609060101010101" pitchFamily="49" charset="-122"/>
              </a:rPr>
              <a:t>的周长与△</a:t>
            </a:r>
            <a:r>
              <a:rPr lang="en-US" altLang="zh-CN" sz="2400" b="1" i="1" dirty="0">
                <a:latin typeface="+mn-lt"/>
                <a:ea typeface="楷体" panose="02010609060101010101" pitchFamily="49" charset="-122"/>
              </a:rPr>
              <a:t>ACD</a:t>
            </a:r>
            <a:r>
              <a:rPr lang="zh-CN" altLang="en-US" sz="2400" b="1" dirty="0">
                <a:latin typeface="+mn-lt"/>
                <a:ea typeface="楷体" panose="02010609060101010101" pitchFamily="49" charset="-122"/>
              </a:rPr>
              <a:t>的周长之差是</a:t>
            </a:r>
            <a:r>
              <a:rPr lang="en-US" altLang="zh-CN" sz="2400" b="1" dirty="0">
                <a:latin typeface="+mn-lt"/>
                <a:ea typeface="楷体" panose="02010609060101010101" pitchFamily="49" charset="-122"/>
              </a:rPr>
              <a:t>___.</a:t>
            </a:r>
            <a:endParaRPr lang="en-US" altLang="zh-CN" sz="2400" b="1" dirty="0">
              <a:latin typeface="+mn-lt"/>
              <a:ea typeface="楷体" panose="02010609060101010101" pitchFamily="49" charset="-122"/>
            </a:endParaRPr>
          </a:p>
        </p:txBody>
      </p:sp>
      <p:pic>
        <p:nvPicPr>
          <p:cNvPr id="2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54332" y="588964"/>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Text Box 5"/>
          <p:cNvSpPr txBox="1">
            <a:spLocks noChangeArrowheads="1"/>
          </p:cNvSpPr>
          <p:nvPr/>
        </p:nvSpPr>
        <p:spPr bwMode="auto">
          <a:xfrm>
            <a:off x="2486350" y="1162954"/>
            <a:ext cx="3385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mn-lt"/>
              </a:rPr>
              <a:t>2</a:t>
            </a:r>
            <a:endParaRPr lang="en-US" altLang="zh-CN" sz="2400" b="1" dirty="0">
              <a:solidFill>
                <a:srgbClr val="FF0000"/>
              </a:solidFill>
              <a:latin typeface="+mn-lt"/>
            </a:endParaRPr>
          </a:p>
        </p:txBody>
      </p:sp>
      <p:sp>
        <p:nvSpPr>
          <p:cNvPr id="13316" name="Text Box 7"/>
          <p:cNvSpPr txBox="1">
            <a:spLocks noChangeArrowheads="1"/>
          </p:cNvSpPr>
          <p:nvPr/>
        </p:nvSpPr>
        <p:spPr bwMode="auto">
          <a:xfrm>
            <a:off x="2336669" y="1777058"/>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i="1" dirty="0">
                <a:solidFill>
                  <a:srgbClr val="FF0000"/>
                </a:solidFill>
                <a:latin typeface="+mn-lt"/>
              </a:rPr>
              <a:t>BD</a:t>
            </a:r>
            <a:endParaRPr lang="en-US" altLang="zh-CN" sz="2400" b="1" i="1" dirty="0">
              <a:solidFill>
                <a:srgbClr val="FF0000"/>
              </a:solidFill>
              <a:latin typeface="+mn-lt"/>
            </a:endParaRPr>
          </a:p>
        </p:txBody>
      </p:sp>
      <p:sp>
        <p:nvSpPr>
          <p:cNvPr id="13317" name="Text Box 14"/>
          <p:cNvSpPr txBox="1">
            <a:spLocks noChangeArrowheads="1"/>
          </p:cNvSpPr>
          <p:nvPr/>
        </p:nvSpPr>
        <p:spPr bwMode="auto">
          <a:xfrm>
            <a:off x="2794004" y="3427330"/>
            <a:ext cx="1192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400" b="1" dirty="0">
                <a:solidFill>
                  <a:srgbClr val="FF0000"/>
                </a:solidFill>
                <a:latin typeface="+mn-lt"/>
              </a:rPr>
              <a:t>6 cm²</a:t>
            </a:r>
            <a:endParaRPr lang="en-US" altLang="zh-CN" sz="2400" b="1" dirty="0">
              <a:solidFill>
                <a:srgbClr val="FF0000"/>
              </a:solidFill>
              <a:latin typeface="+mn-lt"/>
            </a:endParaRPr>
          </a:p>
        </p:txBody>
      </p:sp>
      <p:graphicFrame>
        <p:nvGraphicFramePr>
          <p:cNvPr id="13321" name="对象 13320"/>
          <p:cNvGraphicFramePr>
            <a:graphicFrameLocks noChangeAspect="1"/>
          </p:cNvGraphicFramePr>
          <p:nvPr/>
        </p:nvGraphicFramePr>
        <p:xfrm>
          <a:off x="2462028" y="2238723"/>
          <a:ext cx="180975" cy="638175"/>
        </p:xfrm>
        <a:graphic>
          <a:graphicData uri="http://schemas.openxmlformats.org/presentationml/2006/ole">
            <mc:AlternateContent xmlns:mc="http://schemas.openxmlformats.org/markup-compatibility/2006">
              <mc:Choice xmlns:v="urn:schemas-microsoft-com:vml" Requires="v">
                <p:oleObj spid="_x0000_s57482" name="Equation" r:id="rId2" imgW="5791200" imgH="20421600" progId="Equation.DSMT4">
                  <p:embed/>
                </p:oleObj>
              </mc:Choice>
              <mc:Fallback>
                <p:oleObj name="Equation" r:id="rId2" imgW="5791200" imgH="20421600" progId="Equation.DSMT4">
                  <p:embed/>
                  <p:pic>
                    <p:nvPicPr>
                      <p:cNvPr id="0" name="对象 13320"/>
                      <p:cNvPicPr>
                        <a:picLocks noChangeAspect="1" noChangeArrowheads="1"/>
                      </p:cNvPicPr>
                      <p:nvPr/>
                    </p:nvPicPr>
                    <p:blipFill>
                      <a:blip r:embed="rId3"/>
                      <a:srcRect/>
                      <a:stretch>
                        <a:fillRect/>
                      </a:stretch>
                    </p:blipFill>
                    <p:spPr bwMode="auto">
                      <a:xfrm>
                        <a:off x="2462028" y="2238723"/>
                        <a:ext cx="180975" cy="638175"/>
                      </a:xfrm>
                      <a:prstGeom prst="rect">
                        <a:avLst/>
                      </a:prstGeom>
                      <a:solidFill>
                        <a:schemeClr val="bg1"/>
                      </a:solidFill>
                      <a:ln>
                        <a:solidFill>
                          <a:schemeClr val="bg1"/>
                        </a:solidFill>
                      </a:ln>
                    </p:spPr>
                  </p:pic>
                </p:oleObj>
              </mc:Fallback>
            </mc:AlternateContent>
          </a:graphicData>
        </a:graphic>
      </p:graphicFrame>
      <p:grpSp>
        <p:nvGrpSpPr>
          <p:cNvPr id="57351" name="组合 13321"/>
          <p:cNvGrpSpPr/>
          <p:nvPr/>
        </p:nvGrpSpPr>
        <p:grpSpPr bwMode="auto">
          <a:xfrm>
            <a:off x="5540075" y="1103396"/>
            <a:ext cx="3250007" cy="2855913"/>
            <a:chOff x="0" y="0"/>
            <a:chExt cx="2730" cy="2399"/>
          </a:xfrm>
        </p:grpSpPr>
        <p:sp>
          <p:nvSpPr>
            <p:cNvPr id="57352" name="矩形 13322"/>
            <p:cNvSpPr>
              <a:spLocks noChangeArrowheads="1"/>
            </p:cNvSpPr>
            <p:nvPr/>
          </p:nvSpPr>
          <p:spPr bwMode="auto">
            <a:xfrm>
              <a:off x="0" y="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A</a:t>
              </a:r>
              <a:endParaRPr lang="zh-CN" altLang="en-US" sz="2100" b="1" i="1">
                <a:latin typeface="+mn-lt"/>
              </a:endParaRPr>
            </a:p>
          </p:txBody>
        </p:sp>
        <p:sp>
          <p:nvSpPr>
            <p:cNvPr id="57353" name="矩形 13323"/>
            <p:cNvSpPr>
              <a:spLocks noChangeArrowheads="1"/>
            </p:cNvSpPr>
            <p:nvPr/>
          </p:nvSpPr>
          <p:spPr bwMode="auto">
            <a:xfrm>
              <a:off x="2424" y="1891"/>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B</a:t>
              </a:r>
              <a:endParaRPr lang="zh-CN" altLang="en-US" sz="2100" b="1" i="1">
                <a:latin typeface="+mn-lt"/>
              </a:endParaRPr>
            </a:p>
          </p:txBody>
        </p:sp>
        <p:sp>
          <p:nvSpPr>
            <p:cNvPr id="57354" name="矩形 13324"/>
            <p:cNvSpPr>
              <a:spLocks noChangeArrowheads="1"/>
            </p:cNvSpPr>
            <p:nvPr/>
          </p:nvSpPr>
          <p:spPr bwMode="auto">
            <a:xfrm>
              <a:off x="296" y="1891"/>
              <a:ext cx="30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C</a:t>
              </a:r>
              <a:endParaRPr lang="zh-CN" altLang="en-US" sz="2100" b="1" i="1">
                <a:latin typeface="+mn-lt"/>
              </a:endParaRPr>
            </a:p>
          </p:txBody>
        </p:sp>
        <p:sp>
          <p:nvSpPr>
            <p:cNvPr id="57355" name="矩形 13325"/>
            <p:cNvSpPr>
              <a:spLocks noChangeArrowheads="1"/>
            </p:cNvSpPr>
            <p:nvPr/>
          </p:nvSpPr>
          <p:spPr bwMode="auto">
            <a:xfrm>
              <a:off x="1379" y="2051"/>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dirty="0">
                  <a:latin typeface="+mn-lt"/>
                </a:rPr>
                <a:t>D</a:t>
              </a:r>
              <a:endParaRPr lang="zh-CN" altLang="en-US" sz="2100" b="1" i="1" dirty="0">
                <a:latin typeface="+mn-lt"/>
              </a:endParaRPr>
            </a:p>
          </p:txBody>
        </p:sp>
        <p:sp>
          <p:nvSpPr>
            <p:cNvPr id="57356" name="矩形 13326"/>
            <p:cNvSpPr>
              <a:spLocks noChangeArrowheads="1"/>
            </p:cNvSpPr>
            <p:nvPr/>
          </p:nvSpPr>
          <p:spPr bwMode="auto">
            <a:xfrm>
              <a:off x="91" y="1011"/>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E</a:t>
              </a:r>
              <a:endParaRPr lang="zh-CN" altLang="en-US" sz="2100" b="1" i="1">
                <a:latin typeface="+mn-lt"/>
              </a:endParaRPr>
            </a:p>
          </p:txBody>
        </p:sp>
        <p:sp>
          <p:nvSpPr>
            <p:cNvPr id="57357" name="矩形 13327"/>
            <p:cNvSpPr>
              <a:spLocks noChangeArrowheads="1"/>
            </p:cNvSpPr>
            <p:nvPr/>
          </p:nvSpPr>
          <p:spPr bwMode="auto">
            <a:xfrm>
              <a:off x="1227" y="915"/>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F</a:t>
              </a:r>
              <a:endParaRPr lang="zh-CN" altLang="en-US" sz="2100" b="1" i="1">
                <a:latin typeface="+mn-lt"/>
              </a:endParaRPr>
            </a:p>
          </p:txBody>
        </p:sp>
        <p:sp>
          <p:nvSpPr>
            <p:cNvPr id="57358" name="矩形 13328"/>
            <p:cNvSpPr>
              <a:spLocks noChangeArrowheads="1"/>
            </p:cNvSpPr>
            <p:nvPr/>
          </p:nvSpPr>
          <p:spPr bwMode="auto">
            <a:xfrm>
              <a:off x="891" y="1499"/>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G</a:t>
              </a:r>
              <a:endParaRPr lang="zh-CN" altLang="en-US" sz="2100" b="1" i="1">
                <a:latin typeface="+mn-lt"/>
              </a:endParaRPr>
            </a:p>
          </p:txBody>
        </p:sp>
        <p:pic>
          <p:nvPicPr>
            <p:cNvPr id="57359" name="图片 13329"/>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 y="248"/>
              <a:ext cx="2418" cy="1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文本框 1"/>
          <p:cNvSpPr txBox="1">
            <a:spLocks noChangeArrowheads="1"/>
          </p:cNvSpPr>
          <p:nvPr/>
        </p:nvSpPr>
        <p:spPr bwMode="auto">
          <a:xfrm>
            <a:off x="4552950" y="1212670"/>
            <a:ext cx="603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dirty="0">
                <a:solidFill>
                  <a:srgbClr val="FF0000"/>
                </a:solidFill>
                <a:latin typeface="+mn-lt"/>
              </a:rPr>
              <a:t>EC</a:t>
            </a:r>
            <a:endParaRPr lang="en-US" altLang="zh-CN" sz="2400" b="1" i="1" dirty="0">
              <a:solidFill>
                <a:srgbClr val="FF0000"/>
              </a:solidFill>
              <a:latin typeface="+mn-lt"/>
            </a:endParaRPr>
          </a:p>
        </p:txBody>
      </p:sp>
      <p:sp>
        <p:nvSpPr>
          <p:cNvPr id="4" name="文本框 3"/>
          <p:cNvSpPr txBox="1">
            <a:spLocks noChangeArrowheads="1"/>
          </p:cNvSpPr>
          <p:nvPr/>
        </p:nvSpPr>
        <p:spPr bwMode="auto">
          <a:xfrm>
            <a:off x="2446870" y="4503657"/>
            <a:ext cx="225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mn-lt"/>
              </a:rPr>
              <a:t>1</a:t>
            </a:r>
            <a:endParaRPr lang="en-US" altLang="zh-CN" sz="2400" b="1" dirty="0">
              <a:solidFill>
                <a:srgbClr val="FF0000"/>
              </a:solidFill>
              <a:latin typeface="+mn-lt"/>
            </a:endParaRPr>
          </a:p>
        </p:txBody>
      </p:sp>
      <p:grpSp>
        <p:nvGrpSpPr>
          <p:cNvPr id="29" name="组合 2"/>
          <p:cNvGrpSpPr/>
          <p:nvPr/>
        </p:nvGrpSpPr>
        <p:grpSpPr bwMode="auto">
          <a:xfrm>
            <a:off x="-14287" y="-50794"/>
            <a:ext cx="2006600" cy="478473"/>
            <a:chOff x="153" y="55"/>
            <a:chExt cx="3160" cy="753"/>
          </a:xfrm>
        </p:grpSpPr>
        <p:cxnSp>
          <p:nvCxnSpPr>
            <p:cNvPr id="30"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solidFill>
                    <a:prstClr val="black"/>
                  </a:solidFill>
                </a:rPr>
                <a:t>巩固练习</a:t>
              </a:r>
              <a:endParaRPr lang="zh-CN" altLang="en-US" dirty="0">
                <a:solidFill>
                  <a:prstClr val="black"/>
                </a:solidFill>
              </a:endParaRPr>
            </a:p>
          </p:txBody>
        </p:sp>
        <p:sp>
          <p:nvSpPr>
            <p:cNvPr id="32"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panose="02020603050405020304"/>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ircle(i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331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32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31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7"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ppt_x"/>
                                          </p:val>
                                        </p:tav>
                                        <p:tav tm="100000">
                                          <p:val>
                                            <p:strVal val="#ppt_x"/>
                                          </p:val>
                                        </p:tav>
                                      </p:tavLst>
                                    </p:anim>
                                    <p:anim calcmode="lin" valueType="num">
                                      <p:cBhvr additive="base">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6" grpId="0"/>
      <p:bldP spid="13317" grpId="0"/>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文本框 3"/>
          <p:cNvSpPr txBox="1">
            <a:spLocks noChangeArrowheads="1"/>
          </p:cNvSpPr>
          <p:nvPr/>
        </p:nvSpPr>
        <p:spPr bwMode="auto">
          <a:xfrm>
            <a:off x="889233" y="1681163"/>
            <a:ext cx="749136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800" b="1" dirty="0" smtClean="0">
                <a:solidFill>
                  <a:srgbClr val="000000"/>
                </a:solidFill>
                <a:latin typeface="楷体" panose="02010609060101010101" pitchFamily="49" charset="-122"/>
                <a:ea typeface="楷体" panose="02010609060101010101" pitchFamily="49" charset="-122"/>
              </a:rPr>
              <a:t>    </a:t>
            </a:r>
            <a:r>
              <a:rPr lang="en-US" altLang="zh-CN" sz="2800" b="1" dirty="0" err="1" smtClean="0">
                <a:solidFill>
                  <a:srgbClr val="000000"/>
                </a:solidFill>
                <a:latin typeface="楷体" panose="02010609060101010101" pitchFamily="49" charset="-122"/>
                <a:ea typeface="楷体" panose="02010609060101010101" pitchFamily="49" charset="-122"/>
              </a:rPr>
              <a:t>在一张薄纸上任意画一个三角形</a:t>
            </a:r>
            <a:r>
              <a:rPr lang="zh-CN" altLang="en-US" sz="2800" b="1" dirty="0" smtClean="0">
                <a:solidFill>
                  <a:srgbClr val="000000"/>
                </a:solidFill>
                <a:latin typeface="楷体" panose="02010609060101010101" pitchFamily="49" charset="-122"/>
                <a:ea typeface="楷体" panose="02010609060101010101" pitchFamily="49" charset="-122"/>
              </a:rPr>
              <a:t>，</a:t>
            </a:r>
            <a:r>
              <a:rPr lang="en-US" altLang="zh-CN" sz="2800" b="1" dirty="0" smtClean="0">
                <a:solidFill>
                  <a:srgbClr val="000000"/>
                </a:solidFill>
                <a:latin typeface="楷体" panose="02010609060101010101" pitchFamily="49" charset="-122"/>
                <a:ea typeface="楷体" panose="02010609060101010101" pitchFamily="49" charset="-122"/>
              </a:rPr>
              <a:t>你能设法画出它的一个内角的平分线吗</a:t>
            </a:r>
            <a:r>
              <a:rPr lang="en-US" altLang="zh-CN" sz="2800" b="1" dirty="0">
                <a:solidFill>
                  <a:srgbClr val="000000"/>
                </a:solidFill>
                <a:latin typeface="楷体" panose="02010609060101010101" pitchFamily="49" charset="-122"/>
                <a:ea typeface="楷体" panose="02010609060101010101" pitchFamily="49" charset="-122"/>
              </a:rPr>
              <a:t>?你能通过折纸的方法得到它吗?</a:t>
            </a:r>
            <a:endParaRPr lang="en-US" altLang="zh-CN" sz="2800" b="1" dirty="0">
              <a:solidFill>
                <a:srgbClr val="000000"/>
              </a:solidFill>
              <a:latin typeface="楷体" panose="02010609060101010101" pitchFamily="49" charset="-122"/>
              <a:ea typeface="楷体" panose="02010609060101010101" pitchFamily="49" charset="-122"/>
            </a:endParaRPr>
          </a:p>
        </p:txBody>
      </p:sp>
      <p:grpSp>
        <p:nvGrpSpPr>
          <p:cNvPr id="58375" name="组合 4"/>
          <p:cNvGrpSpPr/>
          <p:nvPr/>
        </p:nvGrpSpPr>
        <p:grpSpPr bwMode="auto">
          <a:xfrm>
            <a:off x="2021164" y="760720"/>
            <a:ext cx="1685925" cy="410275"/>
            <a:chOff x="3485" y="1168"/>
            <a:chExt cx="2654" cy="647"/>
          </a:xfrm>
        </p:grpSpPr>
        <p:sp>
          <p:nvSpPr>
            <p:cNvPr id="18" name="圆角矩形 17"/>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58377" name="矩形 1"/>
            <p:cNvSpPr>
              <a:spLocks noChangeArrowheads="1"/>
            </p:cNvSpPr>
            <p:nvPr/>
          </p:nvSpPr>
          <p:spPr bwMode="auto">
            <a:xfrm>
              <a:off x="3759" y="1203"/>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Times New Roman" panose="02020603050405020304" pitchFamily="18" charset="0"/>
                  <a:ea typeface="黑体" panose="02010609060101010101" pitchFamily="2" charset="-122"/>
                </a:rPr>
                <a:t>知识点 </a:t>
              </a:r>
              <a:r>
                <a:rPr lang="en-US" altLang="zh-CN" sz="2400" b="1" dirty="0" smtClean="0">
                  <a:solidFill>
                    <a:schemeClr val="bg1"/>
                  </a:solidFill>
                  <a:latin typeface="Times New Roman" panose="02020603050405020304" pitchFamily="18" charset="0"/>
                  <a:ea typeface="黑体" panose="02010609060101010101" pitchFamily="2" charset="-122"/>
                </a:rPr>
                <a:t>3</a:t>
              </a:r>
              <a:endParaRPr lang="zh-CN" altLang="en-US" sz="2400" b="1" dirty="0">
                <a:solidFill>
                  <a:schemeClr val="bg1"/>
                </a:solidFill>
                <a:latin typeface="Times New Roman" panose="02020603050405020304" pitchFamily="18" charset="0"/>
                <a:ea typeface="黑体" panose="02010609060101010101" pitchFamily="2" charset="-122"/>
              </a:endParaRPr>
            </a:p>
          </p:txBody>
        </p:sp>
      </p:grpSp>
      <p:sp>
        <p:nvSpPr>
          <p:cNvPr id="58378" name="文本框 1"/>
          <p:cNvSpPr txBox="1">
            <a:spLocks noChangeArrowheads="1"/>
          </p:cNvSpPr>
          <p:nvPr/>
        </p:nvSpPr>
        <p:spPr bwMode="auto">
          <a:xfrm>
            <a:off x="3861077" y="722621"/>
            <a:ext cx="3795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2" charset="-122"/>
                <a:ea typeface="黑体" panose="02010609060101010101" pitchFamily="2" charset="-122"/>
              </a:rPr>
              <a:t>三角形的角平分线</a:t>
            </a:r>
            <a:endParaRPr lang="zh-CN" altLang="en-US" sz="2400" b="1" dirty="0">
              <a:latin typeface="黑体" panose="02010609060101010101" pitchFamily="2" charset="-122"/>
              <a:ea typeface="黑体" panose="02010609060101010101" pitchFamily="2" charset="-122"/>
            </a:endParaRPr>
          </a:p>
        </p:txBody>
      </p:sp>
      <p:grpSp>
        <p:nvGrpSpPr>
          <p:cNvPr id="17" name="组合 2"/>
          <p:cNvGrpSpPr/>
          <p:nvPr/>
        </p:nvGrpSpPr>
        <p:grpSpPr bwMode="auto">
          <a:xfrm>
            <a:off x="-3175" y="-57150"/>
            <a:ext cx="2006600" cy="478473"/>
            <a:chOff x="123" y="40"/>
            <a:chExt cx="3160" cy="753"/>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6"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393" name="Freeform 129" descr="底色1"/>
          <p:cNvSpPr>
            <a:spLocks noChangeArrowheads="1"/>
          </p:cNvSpPr>
          <p:nvPr/>
        </p:nvSpPr>
        <p:spPr bwMode="auto">
          <a:xfrm>
            <a:off x="4972050" y="914400"/>
            <a:ext cx="2686050" cy="1371600"/>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59394" name="Rectangle 130" descr="底色1"/>
          <p:cNvSpPr>
            <a:spLocks noChangeArrowheads="1"/>
          </p:cNvSpPr>
          <p:nvPr/>
        </p:nvSpPr>
        <p:spPr bwMode="auto">
          <a:xfrm>
            <a:off x="4697413" y="2125663"/>
            <a:ext cx="33178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100" b="1" i="1">
                <a:solidFill>
                  <a:srgbClr val="000066"/>
                </a:solidFill>
                <a:latin typeface="+mn-lt"/>
                <a:ea typeface="华文中宋" panose="02010600040101010101" pitchFamily="2" charset="-122"/>
              </a:rPr>
              <a:t>B</a:t>
            </a:r>
            <a:endParaRPr lang="en-US" altLang="zh-CN" sz="2100" b="1" i="1">
              <a:solidFill>
                <a:srgbClr val="000066"/>
              </a:solidFill>
              <a:latin typeface="+mn-lt"/>
              <a:ea typeface="华文中宋" panose="02010600040101010101" pitchFamily="2" charset="-122"/>
            </a:endParaRPr>
          </a:p>
        </p:txBody>
      </p:sp>
      <p:sp>
        <p:nvSpPr>
          <p:cNvPr id="59395" name="Rectangle 131" descr="底色1"/>
          <p:cNvSpPr>
            <a:spLocks noChangeArrowheads="1"/>
          </p:cNvSpPr>
          <p:nvPr/>
        </p:nvSpPr>
        <p:spPr bwMode="auto">
          <a:xfrm>
            <a:off x="6686550" y="525463"/>
            <a:ext cx="3746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latin typeface="+mn-lt"/>
                <a:ea typeface="华文中宋" panose="02010600040101010101" pitchFamily="2" charset="-122"/>
              </a:rPr>
              <a:t>A</a:t>
            </a:r>
            <a:endParaRPr lang="en-US" altLang="zh-CN" sz="2100" b="1" i="1">
              <a:solidFill>
                <a:srgbClr val="000066"/>
              </a:solidFill>
              <a:latin typeface="+mn-lt"/>
              <a:ea typeface="华文中宋" panose="02010600040101010101" pitchFamily="2" charset="-122"/>
            </a:endParaRPr>
          </a:p>
        </p:txBody>
      </p:sp>
      <p:sp>
        <p:nvSpPr>
          <p:cNvPr id="59396" name="Rectangle 132" descr="底色1"/>
          <p:cNvSpPr>
            <a:spLocks noChangeArrowheads="1"/>
          </p:cNvSpPr>
          <p:nvPr/>
        </p:nvSpPr>
        <p:spPr bwMode="auto">
          <a:xfrm>
            <a:off x="7561263" y="2114550"/>
            <a:ext cx="376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latin typeface="+mn-lt"/>
                <a:ea typeface="华文中宋" panose="02010600040101010101" pitchFamily="2" charset="-122"/>
              </a:rPr>
              <a:t>C</a:t>
            </a:r>
            <a:endParaRPr lang="en-US" altLang="zh-CN" sz="2100" b="1" i="1">
              <a:solidFill>
                <a:srgbClr val="000066"/>
              </a:solidFill>
              <a:latin typeface="+mn-lt"/>
              <a:ea typeface="华文中宋" panose="02010600040101010101" pitchFamily="2" charset="-122"/>
            </a:endParaRPr>
          </a:p>
        </p:txBody>
      </p:sp>
      <p:sp>
        <p:nvSpPr>
          <p:cNvPr id="326793" name="Rectangle 137" descr="底色1"/>
          <p:cNvSpPr>
            <a:spLocks noChangeArrowheads="1"/>
          </p:cNvSpPr>
          <p:nvPr/>
        </p:nvSpPr>
        <p:spPr bwMode="auto">
          <a:xfrm>
            <a:off x="1138444" y="1158875"/>
            <a:ext cx="45006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solidFill>
                  <a:srgbClr val="FF0000"/>
                </a:solidFill>
                <a:latin typeface="仿宋" panose="02010609060101010101" pitchFamily="49" charset="-122"/>
                <a:ea typeface="仿宋" panose="02010609060101010101" pitchFamily="49" charset="-122"/>
              </a:rPr>
              <a:t>用量角器画最简</a:t>
            </a:r>
            <a:r>
              <a:rPr lang="zh-CN" altLang="en-US" sz="2400" b="1" dirty="0" smtClean="0">
                <a:solidFill>
                  <a:srgbClr val="FF0000"/>
                </a:solidFill>
                <a:latin typeface="仿宋" panose="02010609060101010101" pitchFamily="49" charset="-122"/>
                <a:ea typeface="仿宋" panose="02010609060101010101" pitchFamily="49" charset="-122"/>
              </a:rPr>
              <a:t>便，用</a:t>
            </a:r>
            <a:r>
              <a:rPr lang="zh-CN" altLang="en-US" sz="2400" b="1" dirty="0">
                <a:solidFill>
                  <a:srgbClr val="FF0000"/>
                </a:solidFill>
                <a:latin typeface="仿宋" panose="02010609060101010101" pitchFamily="49" charset="-122"/>
                <a:ea typeface="仿宋" panose="02010609060101010101" pitchFamily="49" charset="-122"/>
              </a:rPr>
              <a:t>圆规也能</a:t>
            </a:r>
            <a:r>
              <a:rPr lang="en-US" altLang="zh-CN" sz="2400" b="1" dirty="0">
                <a:solidFill>
                  <a:srgbClr val="FF0000"/>
                </a:solidFill>
                <a:latin typeface="仿宋" panose="02010609060101010101" pitchFamily="49" charset="-122"/>
                <a:ea typeface="仿宋" panose="02010609060101010101" pitchFamily="49" charset="-122"/>
              </a:rPr>
              <a:t>.</a:t>
            </a:r>
            <a:endParaRPr lang="en-US" altLang="zh-CN" sz="2400" b="1" dirty="0">
              <a:solidFill>
                <a:srgbClr val="FF0000"/>
              </a:solidFill>
              <a:latin typeface="仿宋" panose="02010609060101010101" pitchFamily="49" charset="-122"/>
              <a:ea typeface="仿宋" panose="02010609060101010101" pitchFamily="49" charset="-122"/>
            </a:endParaRPr>
          </a:p>
        </p:txBody>
      </p:sp>
      <p:sp>
        <p:nvSpPr>
          <p:cNvPr id="326797" name="Arc 141"/>
          <p:cNvSpPr>
            <a:spLocks noChangeAspect="1" noChangeArrowheads="1"/>
          </p:cNvSpPr>
          <p:nvPr/>
        </p:nvSpPr>
        <p:spPr bwMode="auto">
          <a:xfrm>
            <a:off x="6810375" y="892175"/>
            <a:ext cx="790575" cy="822325"/>
          </a:xfrm>
          <a:custGeom>
            <a:avLst/>
            <a:gdLst>
              <a:gd name="T0" fmla="*/ 18715 w 18716"/>
              <a:gd name="T1" fmla="*/ 10782 h 21600"/>
              <a:gd name="T2" fmla="*/ 0 w 18716"/>
              <a:gd name="T3" fmla="*/ 21600 h 21600"/>
              <a:gd name="T4" fmla="*/ 18715 w 18716"/>
              <a:gd name="T5" fmla="*/ 10782 h 21600"/>
              <a:gd name="T6" fmla="*/ 0 w 18716"/>
              <a:gd name="T7" fmla="*/ 21600 h 21600"/>
              <a:gd name="T8" fmla="*/ 0 w 18716"/>
              <a:gd name="T9" fmla="*/ 0 h 21600"/>
            </a:gdLst>
            <a:ahLst/>
            <a:cxnLst>
              <a:cxn ang="0">
                <a:pos x="T0" y="T1"/>
              </a:cxn>
              <a:cxn ang="0">
                <a:pos x="T2" y="T3"/>
              </a:cxn>
              <a:cxn ang="0">
                <a:pos x="T4" y="T5"/>
              </a:cxn>
              <a:cxn ang="0">
                <a:pos x="T6" y="T7"/>
              </a:cxn>
              <a:cxn ang="0">
                <a:pos x="T8" y="T9"/>
              </a:cxn>
            </a:cxnLst>
            <a:rect l="0" t="0" r="r" b="b"/>
            <a:pathLst>
              <a:path w="18716" h="21600" fill="none">
                <a:moveTo>
                  <a:pt x="18715" y="10782"/>
                </a:moveTo>
                <a:cubicBezTo>
                  <a:pt x="14860" y="17475"/>
                  <a:pt x="7723" y="21599"/>
                  <a:pt x="0" y="21600"/>
                </a:cubicBezTo>
              </a:path>
              <a:path w="18716" h="21600" stroke="0">
                <a:moveTo>
                  <a:pt x="18715" y="10782"/>
                </a:moveTo>
                <a:cubicBezTo>
                  <a:pt x="14860" y="17475"/>
                  <a:pt x="7723" y="21599"/>
                  <a:pt x="0" y="21600"/>
                </a:cubicBezTo>
                <a:lnTo>
                  <a:pt x="0" y="0"/>
                </a:lnTo>
                <a:close/>
              </a:path>
            </a:pathLst>
          </a:custGeom>
          <a:noFill/>
          <a:ln w="38100">
            <a:solidFill>
              <a:srgbClr val="00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798" name="Arc 142"/>
          <p:cNvSpPr>
            <a:spLocks noChangeAspect="1" noChangeArrowheads="1"/>
          </p:cNvSpPr>
          <p:nvPr/>
        </p:nvSpPr>
        <p:spPr bwMode="auto">
          <a:xfrm rot="751923">
            <a:off x="5943600" y="742950"/>
            <a:ext cx="792163" cy="822325"/>
          </a:xfrm>
          <a:custGeom>
            <a:avLst/>
            <a:gdLst>
              <a:gd name="T0" fmla="*/ 18716 w 18716"/>
              <a:gd name="T1" fmla="*/ 21600 h 21600"/>
              <a:gd name="T2" fmla="*/ 0 w 18716"/>
              <a:gd name="T3" fmla="*/ 10782 h 21600"/>
              <a:gd name="T4" fmla="*/ 18716 w 18716"/>
              <a:gd name="T5" fmla="*/ 21600 h 21600"/>
              <a:gd name="T6" fmla="*/ 0 w 18716"/>
              <a:gd name="T7" fmla="*/ 10782 h 21600"/>
              <a:gd name="T8" fmla="*/ 18716 w 18716"/>
              <a:gd name="T9" fmla="*/ 0 h 21600"/>
            </a:gdLst>
            <a:ahLst/>
            <a:cxnLst>
              <a:cxn ang="0">
                <a:pos x="T0" y="T1"/>
              </a:cxn>
              <a:cxn ang="0">
                <a:pos x="T2" y="T3"/>
              </a:cxn>
              <a:cxn ang="0">
                <a:pos x="T4" y="T5"/>
              </a:cxn>
              <a:cxn ang="0">
                <a:pos x="T6" y="T7"/>
              </a:cxn>
              <a:cxn ang="0">
                <a:pos x="T8" y="T9"/>
              </a:cxn>
            </a:cxnLst>
            <a:rect l="0" t="0" r="r" b="b"/>
            <a:pathLst>
              <a:path w="18716" h="21600" fill="none">
                <a:moveTo>
                  <a:pt x="18716" y="21600"/>
                </a:moveTo>
                <a:cubicBezTo>
                  <a:pt x="10992" y="21600"/>
                  <a:pt x="3855" y="17475"/>
                  <a:pt x="0" y="10782"/>
                </a:cubicBezTo>
              </a:path>
              <a:path w="18716" h="21600" stroke="0">
                <a:moveTo>
                  <a:pt x="18716" y="21600"/>
                </a:moveTo>
                <a:cubicBezTo>
                  <a:pt x="10992" y="21600"/>
                  <a:pt x="3855" y="17475"/>
                  <a:pt x="0" y="10782"/>
                </a:cubicBezTo>
                <a:lnTo>
                  <a:pt x="18716" y="0"/>
                </a:lnTo>
                <a:close/>
              </a:path>
            </a:pathLst>
          </a:custGeom>
          <a:noFill/>
          <a:ln w="38100">
            <a:solidFill>
              <a:srgbClr val="00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799" name="Arc 143"/>
          <p:cNvSpPr>
            <a:spLocks noChangeAspect="1" noChangeArrowheads="1"/>
          </p:cNvSpPr>
          <p:nvPr/>
        </p:nvSpPr>
        <p:spPr bwMode="auto">
          <a:xfrm rot="-6991335">
            <a:off x="5894388" y="1360488"/>
            <a:ext cx="917575" cy="822325"/>
          </a:xfrm>
          <a:custGeom>
            <a:avLst/>
            <a:gdLst>
              <a:gd name="T0" fmla="*/ 2884 w 21600"/>
              <a:gd name="T1" fmla="*/ 21565 h 21566"/>
              <a:gd name="T2" fmla="*/ 0 w 21600"/>
              <a:gd name="T3" fmla="*/ 10783 h 21566"/>
              <a:gd name="T4" fmla="*/ 2884 w 21600"/>
              <a:gd name="T5" fmla="*/ 0 h 21566"/>
              <a:gd name="T6" fmla="*/ 2884 w 21600"/>
              <a:gd name="T7" fmla="*/ 21565 h 21566"/>
              <a:gd name="T8" fmla="*/ 0 w 21600"/>
              <a:gd name="T9" fmla="*/ 10783 h 21566"/>
              <a:gd name="T10" fmla="*/ 2884 w 21600"/>
              <a:gd name="T11" fmla="*/ 0 h 21566"/>
              <a:gd name="T12" fmla="*/ 21600 w 21600"/>
              <a:gd name="T13" fmla="*/ 10783 h 21566"/>
            </a:gdLst>
            <a:ahLst/>
            <a:cxnLst>
              <a:cxn ang="0">
                <a:pos x="T0" y="T1"/>
              </a:cxn>
              <a:cxn ang="0">
                <a:pos x="T2" y="T3"/>
              </a:cxn>
              <a:cxn ang="0">
                <a:pos x="T4" y="T5"/>
              </a:cxn>
              <a:cxn ang="0">
                <a:pos x="T6" y="T7"/>
              </a:cxn>
              <a:cxn ang="0">
                <a:pos x="T8" y="T9"/>
              </a:cxn>
              <a:cxn ang="0">
                <a:pos x="T10" y="T11"/>
              </a:cxn>
              <a:cxn ang="0">
                <a:pos x="T12" y="T13"/>
              </a:cxn>
            </a:cxnLst>
            <a:rect l="0" t="0" r="r" b="b"/>
            <a:pathLst>
              <a:path w="21600" h="21566" fill="none">
                <a:moveTo>
                  <a:pt x="2884" y="21565"/>
                </a:moveTo>
                <a:cubicBezTo>
                  <a:pt x="994" y="18286"/>
                  <a:pt x="0" y="14567"/>
                  <a:pt x="0" y="10783"/>
                </a:cubicBezTo>
                <a:cubicBezTo>
                  <a:pt x="-1" y="6998"/>
                  <a:pt x="994" y="3279"/>
                  <a:pt x="2884" y="0"/>
                </a:cubicBezTo>
              </a:path>
              <a:path w="21600" h="21566" stroke="0">
                <a:moveTo>
                  <a:pt x="2884" y="21565"/>
                </a:moveTo>
                <a:cubicBezTo>
                  <a:pt x="994" y="18286"/>
                  <a:pt x="0" y="14567"/>
                  <a:pt x="0" y="10783"/>
                </a:cubicBezTo>
                <a:cubicBezTo>
                  <a:pt x="-1" y="6998"/>
                  <a:pt x="994" y="3279"/>
                  <a:pt x="2884" y="0"/>
                </a:cubicBezTo>
                <a:lnTo>
                  <a:pt x="21600" y="10783"/>
                </a:lnTo>
                <a:close/>
              </a:path>
            </a:pathLst>
          </a:custGeom>
          <a:noFill/>
          <a:ln w="38100">
            <a:solidFill>
              <a:srgbClr val="00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800" name="Arc 144"/>
          <p:cNvSpPr>
            <a:spLocks noChangeAspect="1" noChangeArrowheads="1"/>
          </p:cNvSpPr>
          <p:nvPr/>
        </p:nvSpPr>
        <p:spPr bwMode="auto">
          <a:xfrm rot="-6534153">
            <a:off x="6577013" y="1687513"/>
            <a:ext cx="793750" cy="825500"/>
          </a:xfrm>
          <a:custGeom>
            <a:avLst/>
            <a:gdLst>
              <a:gd name="T0" fmla="*/ 0 w 18716"/>
              <a:gd name="T1" fmla="*/ 10817 h 21600"/>
              <a:gd name="T2" fmla="*/ 18715 w 18716"/>
              <a:gd name="T3" fmla="*/ 0 h 21600"/>
              <a:gd name="T4" fmla="*/ 0 w 18716"/>
              <a:gd name="T5" fmla="*/ 10817 h 21600"/>
              <a:gd name="T6" fmla="*/ 18715 w 18716"/>
              <a:gd name="T7" fmla="*/ 0 h 21600"/>
              <a:gd name="T8" fmla="*/ 18716 w 18716"/>
              <a:gd name="T9" fmla="*/ 21600 h 21600"/>
            </a:gdLst>
            <a:ahLst/>
            <a:cxnLst>
              <a:cxn ang="0">
                <a:pos x="T0" y="T1"/>
              </a:cxn>
              <a:cxn ang="0">
                <a:pos x="T2" y="T3"/>
              </a:cxn>
              <a:cxn ang="0">
                <a:pos x="T4" y="T5"/>
              </a:cxn>
              <a:cxn ang="0">
                <a:pos x="T6" y="T7"/>
              </a:cxn>
              <a:cxn ang="0">
                <a:pos x="T8" y="T9"/>
              </a:cxn>
            </a:cxnLst>
            <a:rect l="0" t="0" r="r" b="b"/>
            <a:pathLst>
              <a:path w="18716" h="21600" fill="none">
                <a:moveTo>
                  <a:pt x="0" y="10817"/>
                </a:moveTo>
                <a:cubicBezTo>
                  <a:pt x="3855" y="4124"/>
                  <a:pt x="10992" y="0"/>
                  <a:pt x="18715" y="0"/>
                </a:cubicBezTo>
              </a:path>
              <a:path w="18716" h="21600" stroke="0">
                <a:moveTo>
                  <a:pt x="0" y="10817"/>
                </a:moveTo>
                <a:cubicBezTo>
                  <a:pt x="3855" y="4124"/>
                  <a:pt x="10992" y="0"/>
                  <a:pt x="18715" y="0"/>
                </a:cubicBezTo>
                <a:lnTo>
                  <a:pt x="18716" y="21600"/>
                </a:lnTo>
                <a:close/>
              </a:path>
            </a:pathLst>
          </a:custGeom>
          <a:noFill/>
          <a:ln w="38100">
            <a:solidFill>
              <a:srgbClr val="00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326801" name="Oval 145"/>
          <p:cNvSpPr>
            <a:spLocks noChangeAspect="1" noChangeArrowheads="1"/>
          </p:cNvSpPr>
          <p:nvPr/>
        </p:nvSpPr>
        <p:spPr bwMode="auto">
          <a:xfrm>
            <a:off x="6743700" y="857250"/>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ln>
        </p:spPr>
        <p:txBody>
          <a:bodyPr/>
          <a:lstStyle/>
          <a:p>
            <a:endParaRPr lang="zh-CN" altLang="en-US" sz="100">
              <a:latin typeface="+mn-lt"/>
            </a:endParaRPr>
          </a:p>
        </p:txBody>
      </p:sp>
      <p:sp>
        <p:nvSpPr>
          <p:cNvPr id="326802" name="Oval 146"/>
          <p:cNvSpPr>
            <a:spLocks noChangeAspect="1" noChangeArrowheads="1"/>
          </p:cNvSpPr>
          <p:nvPr/>
        </p:nvSpPr>
        <p:spPr bwMode="auto">
          <a:xfrm>
            <a:off x="7188200" y="1546225"/>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ln>
        </p:spPr>
        <p:txBody>
          <a:bodyPr/>
          <a:lstStyle/>
          <a:p>
            <a:endParaRPr lang="zh-CN" altLang="en-US" sz="100">
              <a:latin typeface="+mn-lt"/>
            </a:endParaRPr>
          </a:p>
        </p:txBody>
      </p:sp>
      <p:sp>
        <p:nvSpPr>
          <p:cNvPr id="326803" name="Oval 147"/>
          <p:cNvSpPr>
            <a:spLocks noChangeAspect="1" noChangeArrowheads="1"/>
          </p:cNvSpPr>
          <p:nvPr/>
        </p:nvSpPr>
        <p:spPr bwMode="auto">
          <a:xfrm>
            <a:off x="6115050" y="1314450"/>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ln>
        </p:spPr>
        <p:txBody>
          <a:bodyPr/>
          <a:lstStyle/>
          <a:p>
            <a:endParaRPr lang="zh-CN" altLang="en-US" sz="100">
              <a:latin typeface="+mn-lt"/>
            </a:endParaRPr>
          </a:p>
        </p:txBody>
      </p:sp>
      <p:sp>
        <p:nvSpPr>
          <p:cNvPr id="326804" name="Oval 148"/>
          <p:cNvSpPr>
            <a:spLocks noChangeAspect="1" noChangeArrowheads="1"/>
          </p:cNvSpPr>
          <p:nvPr/>
        </p:nvSpPr>
        <p:spPr bwMode="auto">
          <a:xfrm>
            <a:off x="6559550" y="2060575"/>
            <a:ext cx="127000" cy="111125"/>
          </a:xfrm>
          <a:prstGeom prst="ellipse">
            <a:avLst/>
          </a:prstGeom>
          <a:gradFill rotWithShape="0">
            <a:gsLst>
              <a:gs pos="0">
                <a:srgbClr val="FFFFFF"/>
              </a:gs>
              <a:gs pos="100000">
                <a:schemeClr val="folHlink"/>
              </a:gs>
            </a:gsLst>
            <a:path path="shape">
              <a:fillToRect l="50000" t="50000" r="50000" b="50000"/>
            </a:path>
          </a:gradFill>
          <a:ln w="12700">
            <a:solidFill>
              <a:srgbClr val="CC3300"/>
            </a:solidFill>
            <a:round/>
          </a:ln>
        </p:spPr>
        <p:txBody>
          <a:bodyPr/>
          <a:lstStyle/>
          <a:p>
            <a:endParaRPr lang="zh-CN" altLang="en-US" sz="100">
              <a:latin typeface="+mn-lt"/>
            </a:endParaRPr>
          </a:p>
        </p:txBody>
      </p:sp>
      <p:sp>
        <p:nvSpPr>
          <p:cNvPr id="326805" name="Line 149"/>
          <p:cNvSpPr>
            <a:spLocks noChangeShapeType="1"/>
          </p:cNvSpPr>
          <p:nvPr/>
        </p:nvSpPr>
        <p:spPr bwMode="auto">
          <a:xfrm flipH="1">
            <a:off x="6515100" y="914400"/>
            <a:ext cx="285750" cy="1885950"/>
          </a:xfrm>
          <a:prstGeom prst="line">
            <a:avLst/>
          </a:prstGeom>
          <a:noFill/>
          <a:ln w="38100">
            <a:solidFill>
              <a:srgbClr val="000066"/>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26824" name="Rectangle 168" descr="底色1"/>
          <p:cNvSpPr>
            <a:spLocks noChangeArrowheads="1"/>
          </p:cNvSpPr>
          <p:nvPr/>
        </p:nvSpPr>
        <p:spPr bwMode="auto">
          <a:xfrm>
            <a:off x="518021" y="2051688"/>
            <a:ext cx="4053979"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Aft>
                <a:spcPct val="15000"/>
              </a:spcAft>
            </a:pPr>
            <a:r>
              <a:rPr lang="en-US" altLang="zh-CN" sz="2400" b="1" dirty="0">
                <a:solidFill>
                  <a:srgbClr val="000000"/>
                </a:solidFill>
                <a:latin typeface="+mn-lt"/>
              </a:rPr>
              <a:t>    </a:t>
            </a:r>
            <a:r>
              <a:rPr lang="en-US" altLang="zh-CN" sz="2400" b="1" dirty="0" smtClean="0">
                <a:solidFill>
                  <a:srgbClr val="000000"/>
                </a:solidFill>
                <a:latin typeface="+mn-lt"/>
              </a:rPr>
              <a:t>    </a:t>
            </a:r>
            <a:r>
              <a:rPr lang="zh-CN" altLang="en-US" sz="2400" b="1" dirty="0" smtClean="0">
                <a:solidFill>
                  <a:srgbClr val="000000"/>
                </a:solidFill>
                <a:latin typeface="+mn-lt"/>
              </a:rPr>
              <a:t>在</a:t>
            </a:r>
            <a:r>
              <a:rPr lang="zh-CN" altLang="en-US" sz="2400" b="1" dirty="0">
                <a:solidFill>
                  <a:srgbClr val="000000"/>
                </a:solidFill>
                <a:latin typeface="+mn-lt"/>
              </a:rPr>
              <a:t>一张纸上画出一</a:t>
            </a:r>
            <a:r>
              <a:rPr lang="zh-CN" altLang="en-US" sz="2400" b="1" dirty="0" smtClean="0">
                <a:solidFill>
                  <a:srgbClr val="000000"/>
                </a:solidFill>
                <a:latin typeface="+mn-lt"/>
              </a:rPr>
              <a:t>个三角形</a:t>
            </a:r>
            <a:r>
              <a:rPr lang="zh-CN" altLang="en-US" sz="2400" b="1" dirty="0">
                <a:solidFill>
                  <a:srgbClr val="000000"/>
                </a:solidFill>
                <a:latin typeface="+mn-lt"/>
              </a:rPr>
              <a:t>并剪</a:t>
            </a:r>
            <a:r>
              <a:rPr lang="zh-CN" altLang="en-US" sz="2400" b="1" dirty="0" smtClean="0">
                <a:solidFill>
                  <a:srgbClr val="000000"/>
                </a:solidFill>
                <a:latin typeface="+mn-lt"/>
              </a:rPr>
              <a:t>下，将</a:t>
            </a:r>
            <a:r>
              <a:rPr lang="zh-CN" altLang="en-US" sz="2400" b="1" dirty="0">
                <a:solidFill>
                  <a:srgbClr val="000000"/>
                </a:solidFill>
                <a:latin typeface="+mn-lt"/>
              </a:rPr>
              <a:t>它的一个角对</a:t>
            </a:r>
            <a:r>
              <a:rPr lang="zh-CN" altLang="en-US" sz="2400" b="1" dirty="0" smtClean="0">
                <a:solidFill>
                  <a:srgbClr val="000000"/>
                </a:solidFill>
                <a:latin typeface="+mn-lt"/>
              </a:rPr>
              <a:t>折，使</a:t>
            </a:r>
            <a:r>
              <a:rPr lang="zh-CN" altLang="en-US" sz="2400" b="1" dirty="0">
                <a:solidFill>
                  <a:srgbClr val="000000"/>
                </a:solidFill>
                <a:latin typeface="+mn-lt"/>
              </a:rPr>
              <a:t>其两边重合</a:t>
            </a:r>
            <a:r>
              <a:rPr lang="en-US" altLang="zh-CN" sz="2400" b="1" dirty="0">
                <a:solidFill>
                  <a:srgbClr val="000000"/>
                </a:solidFill>
                <a:latin typeface="+mn-lt"/>
              </a:rPr>
              <a:t>.</a:t>
            </a:r>
            <a:endParaRPr lang="en-US" altLang="zh-CN" sz="2400" b="1" dirty="0">
              <a:solidFill>
                <a:srgbClr val="000000"/>
              </a:solidFill>
              <a:latin typeface="+mn-lt"/>
            </a:endParaRPr>
          </a:p>
        </p:txBody>
      </p:sp>
      <p:sp>
        <p:nvSpPr>
          <p:cNvPr id="59408" name="Rectangle 169" descr="底色1"/>
          <p:cNvSpPr>
            <a:spLocks noChangeArrowheads="1"/>
          </p:cNvSpPr>
          <p:nvPr/>
        </p:nvSpPr>
        <p:spPr bwMode="auto">
          <a:xfrm>
            <a:off x="1143000" y="3055938"/>
            <a:ext cx="6858000"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sz="100">
              <a:latin typeface="+mn-lt"/>
            </a:endParaRPr>
          </a:p>
        </p:txBody>
      </p:sp>
      <p:sp>
        <p:nvSpPr>
          <p:cNvPr id="326827" name="Rectangle 171" descr="底色1"/>
          <p:cNvSpPr>
            <a:spLocks noChangeArrowheads="1"/>
          </p:cNvSpPr>
          <p:nvPr/>
        </p:nvSpPr>
        <p:spPr bwMode="auto">
          <a:xfrm>
            <a:off x="832947" y="4329785"/>
            <a:ext cx="4972050"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90000"/>
              </a:lnSpc>
              <a:spcAft>
                <a:spcPct val="15000"/>
              </a:spcAft>
            </a:pPr>
            <a:r>
              <a:rPr lang="zh-CN" altLang="en-US" sz="2400" b="1" dirty="0">
                <a:solidFill>
                  <a:srgbClr val="FF0000"/>
                </a:solidFill>
                <a:latin typeface="+mn-lt"/>
                <a:ea typeface="仿宋" panose="02010609060101010101" pitchFamily="49" charset="-122"/>
              </a:rPr>
              <a:t>折痕</a:t>
            </a:r>
            <a:r>
              <a:rPr lang="en-US" altLang="zh-CN" sz="2400" b="1" i="1" dirty="0">
                <a:solidFill>
                  <a:srgbClr val="FF0000"/>
                </a:solidFill>
                <a:latin typeface="+mn-lt"/>
                <a:ea typeface="仿宋" panose="02010609060101010101" pitchFamily="49" charset="-122"/>
              </a:rPr>
              <a:t>AD</a:t>
            </a:r>
            <a:r>
              <a:rPr lang="zh-CN" altLang="en-US" sz="2400" b="1" dirty="0">
                <a:solidFill>
                  <a:srgbClr val="FF0000"/>
                </a:solidFill>
                <a:latin typeface="+mn-lt"/>
                <a:ea typeface="仿宋" panose="02010609060101010101" pitchFamily="49" charset="-122"/>
              </a:rPr>
              <a:t>即为三角形的</a:t>
            </a:r>
            <a:r>
              <a:rPr lang="zh-CN" altLang="en-US" sz="2400" b="1" i="1" dirty="0">
                <a:solidFill>
                  <a:srgbClr val="FF0000"/>
                </a:solidFill>
                <a:latin typeface="+mn-lt"/>
                <a:ea typeface="仿宋" panose="02010609060101010101" pitchFamily="49" charset="-122"/>
              </a:rPr>
              <a:t>∠</a:t>
            </a:r>
            <a:r>
              <a:rPr lang="en-US" altLang="zh-CN" sz="2400" b="1" i="1" dirty="0">
                <a:solidFill>
                  <a:srgbClr val="FF0000"/>
                </a:solidFill>
                <a:latin typeface="+mn-lt"/>
                <a:ea typeface="仿宋" panose="02010609060101010101" pitchFamily="49" charset="-122"/>
              </a:rPr>
              <a:t>A</a:t>
            </a:r>
            <a:r>
              <a:rPr lang="zh-CN" altLang="en-US" sz="2400" b="1" dirty="0">
                <a:solidFill>
                  <a:srgbClr val="FF0000"/>
                </a:solidFill>
                <a:latin typeface="+mn-lt"/>
                <a:ea typeface="仿宋" panose="02010609060101010101" pitchFamily="49" charset="-122"/>
              </a:rPr>
              <a:t>的平分线</a:t>
            </a:r>
            <a:r>
              <a:rPr lang="en-US" altLang="zh-CN" sz="2400" b="1" dirty="0">
                <a:solidFill>
                  <a:srgbClr val="FF0000"/>
                </a:solidFill>
                <a:latin typeface="+mn-lt"/>
                <a:ea typeface="仿宋" panose="02010609060101010101" pitchFamily="49" charset="-122"/>
              </a:rPr>
              <a:t>.</a:t>
            </a:r>
            <a:endParaRPr lang="en-US" altLang="zh-CN" sz="2400" b="1" dirty="0">
              <a:solidFill>
                <a:srgbClr val="FF0000"/>
              </a:solidFill>
              <a:latin typeface="+mn-lt"/>
              <a:ea typeface="仿宋" panose="02010609060101010101" pitchFamily="49" charset="-122"/>
            </a:endParaRPr>
          </a:p>
        </p:txBody>
      </p:sp>
      <p:grpSp>
        <p:nvGrpSpPr>
          <p:cNvPr id="2" name="Group 178"/>
          <p:cNvGrpSpPr/>
          <p:nvPr/>
        </p:nvGrpSpPr>
        <p:grpSpPr bwMode="auto">
          <a:xfrm>
            <a:off x="4800600" y="2776538"/>
            <a:ext cx="3003550" cy="1633537"/>
            <a:chOff x="3072" y="2537"/>
            <a:chExt cx="2523" cy="1372"/>
          </a:xfrm>
        </p:grpSpPr>
        <p:sp>
          <p:nvSpPr>
            <p:cNvPr id="59411" name="Freeform 173"/>
            <p:cNvSpPr>
              <a:spLocks noChangeArrowheads="1"/>
            </p:cNvSpPr>
            <p:nvPr/>
          </p:nvSpPr>
          <p:spPr bwMode="auto">
            <a:xfrm>
              <a:off x="3312" y="2832"/>
              <a:ext cx="2016" cy="816"/>
            </a:xfrm>
            <a:custGeom>
              <a:avLst/>
              <a:gdLst>
                <a:gd name="T0" fmla="*/ 1056 w 2016"/>
                <a:gd name="T1" fmla="*/ 0 h 816"/>
                <a:gd name="T2" fmla="*/ 2016 w 2016"/>
                <a:gd name="T3" fmla="*/ 816 h 816"/>
                <a:gd name="T4" fmla="*/ 0 w 2016"/>
                <a:gd name="T5" fmla="*/ 816 h 816"/>
                <a:gd name="T6" fmla="*/ 1056 w 2016"/>
                <a:gd name="T7" fmla="*/ 0 h 816"/>
              </a:gdLst>
              <a:ahLst/>
              <a:cxnLst>
                <a:cxn ang="0">
                  <a:pos x="T0" y="T1"/>
                </a:cxn>
                <a:cxn ang="0">
                  <a:pos x="T2" y="T3"/>
                </a:cxn>
                <a:cxn ang="0">
                  <a:pos x="T4" y="T5"/>
                </a:cxn>
                <a:cxn ang="0">
                  <a:pos x="T6" y="T7"/>
                </a:cxn>
              </a:cxnLst>
              <a:rect l="0" t="0" r="r" b="b"/>
              <a:pathLst>
                <a:path w="2016" h="816">
                  <a:moveTo>
                    <a:pt x="1056" y="0"/>
                  </a:moveTo>
                  <a:lnTo>
                    <a:pt x="2016" y="816"/>
                  </a:lnTo>
                  <a:lnTo>
                    <a:pt x="0" y="816"/>
                  </a:lnTo>
                  <a:lnTo>
                    <a:pt x="1056" y="0"/>
                  </a:lnTo>
                  <a:close/>
                </a:path>
              </a:pathLst>
            </a:custGeom>
            <a:solidFill>
              <a:srgbClr val="808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effectLst>
                  <a:outerShdw blurRad="38100" dist="38100" dir="2700000" algn="tl">
                    <a:srgbClr val="000000">
                      <a:alpha val="43137"/>
                    </a:srgbClr>
                  </a:outerShdw>
                </a:effectLst>
                <a:latin typeface="+mn-lt"/>
              </a:endParaRPr>
            </a:p>
          </p:txBody>
        </p:sp>
        <p:sp>
          <p:nvSpPr>
            <p:cNvPr id="59412" name="Rectangle 174" descr="底色1"/>
            <p:cNvSpPr>
              <a:spLocks noChangeArrowheads="1"/>
            </p:cNvSpPr>
            <p:nvPr/>
          </p:nvSpPr>
          <p:spPr bwMode="auto">
            <a:xfrm>
              <a:off x="3072" y="3513"/>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rPr>
                <a:t>A</a:t>
              </a:r>
              <a:endPar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endParaRPr>
            </a:p>
          </p:txBody>
        </p:sp>
        <p:sp>
          <p:nvSpPr>
            <p:cNvPr id="59413" name="Rectangle 175" descr="底色1"/>
            <p:cNvSpPr>
              <a:spLocks noChangeArrowheads="1"/>
            </p:cNvSpPr>
            <p:nvPr/>
          </p:nvSpPr>
          <p:spPr bwMode="auto">
            <a:xfrm>
              <a:off x="5280" y="3561"/>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rPr>
                <a:t>B</a:t>
              </a:r>
              <a:endPar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endParaRPr>
            </a:p>
          </p:txBody>
        </p:sp>
        <p:sp>
          <p:nvSpPr>
            <p:cNvPr id="59414" name="Rectangle 176" descr="底色1"/>
            <p:cNvSpPr>
              <a:spLocks noChangeArrowheads="1"/>
            </p:cNvSpPr>
            <p:nvPr/>
          </p:nvSpPr>
          <p:spPr bwMode="auto">
            <a:xfrm>
              <a:off x="4286" y="2537"/>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rPr>
                <a:t>C</a:t>
              </a:r>
              <a:endParaRPr lang="en-US" altLang="zh-CN" sz="2100" b="1" i="1">
                <a:solidFill>
                  <a:srgbClr val="000066"/>
                </a:solidFill>
                <a:effectLst>
                  <a:outerShdw blurRad="38100" dist="38100" dir="2700000" algn="tl">
                    <a:srgbClr val="000000">
                      <a:alpha val="43137"/>
                    </a:srgbClr>
                  </a:outerShdw>
                </a:effectLst>
                <a:latin typeface="+mn-lt"/>
                <a:ea typeface="华文中宋" panose="02010600040101010101" pitchFamily="2" charset="-122"/>
              </a:endParaRPr>
            </a:p>
          </p:txBody>
        </p:sp>
      </p:grpSp>
      <p:sp>
        <p:nvSpPr>
          <p:cNvPr id="326837" name="Freeform 181"/>
          <p:cNvSpPr>
            <a:spLocks noChangeArrowheads="1"/>
          </p:cNvSpPr>
          <p:nvPr/>
        </p:nvSpPr>
        <p:spPr bwMode="auto">
          <a:xfrm>
            <a:off x="5086350" y="3595688"/>
            <a:ext cx="2400300" cy="514350"/>
          </a:xfrm>
          <a:custGeom>
            <a:avLst/>
            <a:gdLst>
              <a:gd name="T0" fmla="*/ 2016 w 2016"/>
              <a:gd name="T1" fmla="*/ 432 h 432"/>
              <a:gd name="T2" fmla="*/ 0 w 2016"/>
              <a:gd name="T3" fmla="*/ 432 h 432"/>
              <a:gd name="T4" fmla="*/ 1536 w 2016"/>
              <a:gd name="T5" fmla="*/ 0 h 432"/>
              <a:gd name="T6" fmla="*/ 2016 w 2016"/>
              <a:gd name="T7" fmla="*/ 432 h 432"/>
            </a:gdLst>
            <a:ahLst/>
            <a:cxnLst>
              <a:cxn ang="0">
                <a:pos x="T0" y="T1"/>
              </a:cxn>
              <a:cxn ang="0">
                <a:pos x="T2" y="T3"/>
              </a:cxn>
              <a:cxn ang="0">
                <a:pos x="T4" y="T5"/>
              </a:cxn>
              <a:cxn ang="0">
                <a:pos x="T6" y="T7"/>
              </a:cxn>
            </a:cxnLst>
            <a:rect l="0" t="0" r="r" b="b"/>
            <a:pathLst>
              <a:path w="2016" h="432">
                <a:moveTo>
                  <a:pt x="2016" y="432"/>
                </a:moveTo>
                <a:lnTo>
                  <a:pt x="0" y="432"/>
                </a:lnTo>
                <a:lnTo>
                  <a:pt x="1536" y="0"/>
                </a:lnTo>
                <a:lnTo>
                  <a:pt x="2016" y="4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ndParaRPr>
          </a:p>
        </p:txBody>
      </p:sp>
      <p:sp>
        <p:nvSpPr>
          <p:cNvPr id="326839" name="Freeform 183"/>
          <p:cNvSpPr>
            <a:spLocks noChangeArrowheads="1"/>
          </p:cNvSpPr>
          <p:nvPr/>
        </p:nvSpPr>
        <p:spPr bwMode="auto">
          <a:xfrm>
            <a:off x="5086350" y="2852738"/>
            <a:ext cx="2171700" cy="1257300"/>
          </a:xfrm>
          <a:custGeom>
            <a:avLst/>
            <a:gdLst>
              <a:gd name="T0" fmla="*/ 0 w 1824"/>
              <a:gd name="T1" fmla="*/ 1056 h 1056"/>
              <a:gd name="T2" fmla="*/ 1488 w 1824"/>
              <a:gd name="T3" fmla="*/ 624 h 1056"/>
              <a:gd name="T4" fmla="*/ 1824 w 1824"/>
              <a:gd name="T5" fmla="*/ 0 h 1056"/>
              <a:gd name="T6" fmla="*/ 0 w 1824"/>
              <a:gd name="T7" fmla="*/ 1056 h 1056"/>
            </a:gdLst>
            <a:ahLst/>
            <a:cxnLst>
              <a:cxn ang="0">
                <a:pos x="T0" y="T1"/>
              </a:cxn>
              <a:cxn ang="0">
                <a:pos x="T2" y="T3"/>
              </a:cxn>
              <a:cxn ang="0">
                <a:pos x="T4" y="T5"/>
              </a:cxn>
              <a:cxn ang="0">
                <a:pos x="T6" y="T7"/>
              </a:cxn>
            </a:cxnLst>
            <a:rect l="0" t="0" r="r" b="b"/>
            <a:pathLst>
              <a:path w="1824" h="1056">
                <a:moveTo>
                  <a:pt x="0" y="1056"/>
                </a:moveTo>
                <a:lnTo>
                  <a:pt x="1488" y="624"/>
                </a:lnTo>
                <a:lnTo>
                  <a:pt x="1824" y="0"/>
                </a:lnTo>
                <a:lnTo>
                  <a:pt x="0" y="1056"/>
                </a:lnTo>
                <a:close/>
              </a:path>
            </a:pathLst>
          </a:custGeom>
          <a:solidFill>
            <a:srgbClr val="808000"/>
          </a:solidFill>
          <a:ln w="38100">
            <a:solidFill>
              <a:schemeClr val="tx2"/>
            </a:solidFill>
            <a:round/>
            <a:headEnd type="none" w="sm" len="sm"/>
            <a:tailEnd type="none" w="sm" len="sm"/>
          </a:ln>
        </p:spPr>
        <p:txBody>
          <a:bodyPr/>
          <a:lstStyle/>
          <a:p>
            <a:endParaRPr lang="zh-CN" altLang="en-US">
              <a:latin typeface="+mn-lt"/>
            </a:endParaRPr>
          </a:p>
        </p:txBody>
      </p:sp>
      <p:sp>
        <p:nvSpPr>
          <p:cNvPr id="326840" name="Freeform 184"/>
          <p:cNvSpPr>
            <a:spLocks noChangeArrowheads="1"/>
          </p:cNvSpPr>
          <p:nvPr/>
        </p:nvSpPr>
        <p:spPr bwMode="auto">
          <a:xfrm>
            <a:off x="5086350" y="3138488"/>
            <a:ext cx="1771650" cy="971550"/>
          </a:xfrm>
          <a:custGeom>
            <a:avLst/>
            <a:gdLst>
              <a:gd name="T0" fmla="*/ 0 w 1488"/>
              <a:gd name="T1" fmla="*/ 816 h 816"/>
              <a:gd name="T2" fmla="*/ 1488 w 1488"/>
              <a:gd name="T3" fmla="*/ 384 h 816"/>
              <a:gd name="T4" fmla="*/ 1056 w 1488"/>
              <a:gd name="T5" fmla="*/ 0 h 816"/>
              <a:gd name="T6" fmla="*/ 0 w 1488"/>
              <a:gd name="T7" fmla="*/ 816 h 816"/>
            </a:gdLst>
            <a:ahLst/>
            <a:cxnLst>
              <a:cxn ang="0">
                <a:pos x="T0" y="T1"/>
              </a:cxn>
              <a:cxn ang="0">
                <a:pos x="T2" y="T3"/>
              </a:cxn>
              <a:cxn ang="0">
                <a:pos x="T4" y="T5"/>
              </a:cxn>
              <a:cxn ang="0">
                <a:pos x="T6" y="T7"/>
              </a:cxn>
            </a:cxnLst>
            <a:rect l="0" t="0" r="r" b="b"/>
            <a:pathLst>
              <a:path w="1488" h="816">
                <a:moveTo>
                  <a:pt x="0" y="816"/>
                </a:moveTo>
                <a:lnTo>
                  <a:pt x="1488" y="384"/>
                </a:lnTo>
                <a:lnTo>
                  <a:pt x="1056" y="0"/>
                </a:lnTo>
                <a:lnTo>
                  <a:pt x="0" y="816"/>
                </a:lnTo>
                <a:close/>
              </a:path>
            </a:pathLst>
          </a:custGeom>
          <a:solidFill>
            <a:srgbClr val="808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ndParaRPr>
          </a:p>
        </p:txBody>
      </p:sp>
      <p:grpSp>
        <p:nvGrpSpPr>
          <p:cNvPr id="3" name="Group 197"/>
          <p:cNvGrpSpPr/>
          <p:nvPr/>
        </p:nvGrpSpPr>
        <p:grpSpPr bwMode="auto">
          <a:xfrm>
            <a:off x="5086350" y="2841625"/>
            <a:ext cx="2400300" cy="1257300"/>
            <a:chOff x="1200" y="1968"/>
            <a:chExt cx="2016" cy="1056"/>
          </a:xfrm>
        </p:grpSpPr>
        <p:grpSp>
          <p:nvGrpSpPr>
            <p:cNvPr id="59419" name="Group 198"/>
            <p:cNvGrpSpPr/>
            <p:nvPr/>
          </p:nvGrpSpPr>
          <p:grpSpPr bwMode="auto">
            <a:xfrm>
              <a:off x="1200" y="1968"/>
              <a:ext cx="2016" cy="1056"/>
              <a:chOff x="1200" y="2736"/>
              <a:chExt cx="2016" cy="1056"/>
            </a:xfrm>
          </p:grpSpPr>
          <p:sp>
            <p:nvSpPr>
              <p:cNvPr id="59420" name="Freeform 199"/>
              <p:cNvSpPr>
                <a:spLocks noChangeArrowheads="1"/>
              </p:cNvSpPr>
              <p:nvPr/>
            </p:nvSpPr>
            <p:spPr bwMode="auto">
              <a:xfrm>
                <a:off x="1200" y="2736"/>
                <a:ext cx="2016" cy="1056"/>
              </a:xfrm>
              <a:custGeom>
                <a:avLst/>
                <a:gdLst>
                  <a:gd name="T0" fmla="*/ 0 w 2016"/>
                  <a:gd name="T1" fmla="*/ 1056 h 1056"/>
                  <a:gd name="T2" fmla="*/ 2016 w 2016"/>
                  <a:gd name="T3" fmla="*/ 1056 h 1056"/>
                  <a:gd name="T4" fmla="*/ 1824 w 2016"/>
                  <a:gd name="T5" fmla="*/ 0 h 1056"/>
                  <a:gd name="T6" fmla="*/ 1056 w 2016"/>
                  <a:gd name="T7" fmla="*/ 240 h 1056"/>
                  <a:gd name="T8" fmla="*/ 0 w 2016"/>
                  <a:gd name="T9" fmla="*/ 1056 h 1056"/>
                </a:gdLst>
                <a:ahLst/>
                <a:cxnLst>
                  <a:cxn ang="0">
                    <a:pos x="T0" y="T1"/>
                  </a:cxn>
                  <a:cxn ang="0">
                    <a:pos x="T2" y="T3"/>
                  </a:cxn>
                  <a:cxn ang="0">
                    <a:pos x="T4" y="T5"/>
                  </a:cxn>
                  <a:cxn ang="0">
                    <a:pos x="T6" y="T7"/>
                  </a:cxn>
                  <a:cxn ang="0">
                    <a:pos x="T8" y="T9"/>
                  </a:cxn>
                </a:cxnLst>
                <a:rect l="0" t="0" r="r" b="b"/>
                <a:pathLst>
                  <a:path w="2016" h="1056">
                    <a:moveTo>
                      <a:pt x="0" y="1056"/>
                    </a:moveTo>
                    <a:lnTo>
                      <a:pt x="2016" y="1056"/>
                    </a:lnTo>
                    <a:lnTo>
                      <a:pt x="1824" y="0"/>
                    </a:lnTo>
                    <a:lnTo>
                      <a:pt x="1056" y="240"/>
                    </a:lnTo>
                    <a:lnTo>
                      <a:pt x="0" y="1056"/>
                    </a:lnTo>
                    <a:close/>
                  </a:path>
                </a:pathLst>
              </a:custGeom>
              <a:solidFill>
                <a:srgbClr val="F3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mn-lt"/>
                </a:endParaRPr>
              </a:p>
            </p:txBody>
          </p:sp>
          <p:sp>
            <p:nvSpPr>
              <p:cNvPr id="59421" name="Freeform 200"/>
              <p:cNvSpPr>
                <a:spLocks noChangeArrowheads="1"/>
              </p:cNvSpPr>
              <p:nvPr/>
            </p:nvSpPr>
            <p:spPr bwMode="auto">
              <a:xfrm>
                <a:off x="1200" y="2976"/>
                <a:ext cx="1488" cy="816"/>
              </a:xfrm>
              <a:custGeom>
                <a:avLst/>
                <a:gdLst>
                  <a:gd name="T0" fmla="*/ 0 w 1488"/>
                  <a:gd name="T1" fmla="*/ 816 h 816"/>
                  <a:gd name="T2" fmla="*/ 1488 w 1488"/>
                  <a:gd name="T3" fmla="*/ 384 h 816"/>
                  <a:gd name="T4" fmla="*/ 1104 w 1488"/>
                  <a:gd name="T5" fmla="*/ 0 h 816"/>
                  <a:gd name="T6" fmla="*/ 0 w 1488"/>
                  <a:gd name="T7" fmla="*/ 816 h 816"/>
                </a:gdLst>
                <a:ahLst/>
                <a:cxnLst>
                  <a:cxn ang="0">
                    <a:pos x="T0" y="T1"/>
                  </a:cxn>
                  <a:cxn ang="0">
                    <a:pos x="T2" y="T3"/>
                  </a:cxn>
                  <a:cxn ang="0">
                    <a:pos x="T4" y="T5"/>
                  </a:cxn>
                  <a:cxn ang="0">
                    <a:pos x="T6" y="T7"/>
                  </a:cxn>
                </a:cxnLst>
                <a:rect l="0" t="0" r="r" b="b"/>
                <a:pathLst>
                  <a:path w="1488" h="816">
                    <a:moveTo>
                      <a:pt x="0" y="816"/>
                    </a:moveTo>
                    <a:lnTo>
                      <a:pt x="1488" y="384"/>
                    </a:lnTo>
                    <a:lnTo>
                      <a:pt x="1104" y="0"/>
                    </a:lnTo>
                    <a:lnTo>
                      <a:pt x="0" y="816"/>
                    </a:lnTo>
                    <a:close/>
                  </a:path>
                </a:pathLst>
              </a:custGeom>
              <a:solidFill>
                <a:srgbClr val="CCCCFF"/>
              </a:solidFill>
              <a:ln w="38100">
                <a:solidFill>
                  <a:schemeClr val="tx2"/>
                </a:solidFill>
                <a:round/>
                <a:headEnd type="none" w="sm" len="sm"/>
                <a:tailEnd type="none" w="sm" len="sm"/>
              </a:ln>
            </p:spPr>
            <p:txBody>
              <a:bodyPr/>
              <a:lstStyle/>
              <a:p>
                <a:endParaRPr lang="zh-CN" altLang="en-US">
                  <a:latin typeface="+mn-lt"/>
                </a:endParaRPr>
              </a:p>
            </p:txBody>
          </p:sp>
        </p:grpSp>
        <p:sp>
          <p:nvSpPr>
            <p:cNvPr id="59422" name="Freeform 201" descr="PE03255_"/>
            <p:cNvSpPr>
              <a:spLocks noChangeArrowheads="1"/>
            </p:cNvSpPr>
            <p:nvPr/>
          </p:nvSpPr>
          <p:spPr bwMode="auto">
            <a:xfrm>
              <a:off x="1200" y="2592"/>
              <a:ext cx="1968" cy="432"/>
            </a:xfrm>
            <a:custGeom>
              <a:avLst/>
              <a:gdLst>
                <a:gd name="T0" fmla="*/ 0 w 1968"/>
                <a:gd name="T1" fmla="*/ 432 h 432"/>
                <a:gd name="T2" fmla="*/ 1968 w 1968"/>
                <a:gd name="T3" fmla="*/ 432 h 432"/>
                <a:gd name="T4" fmla="*/ 1488 w 1968"/>
                <a:gd name="T5" fmla="*/ 0 h 432"/>
                <a:gd name="T6" fmla="*/ 0 w 1968"/>
                <a:gd name="T7" fmla="*/ 432 h 432"/>
              </a:gdLst>
              <a:ahLst/>
              <a:cxnLst>
                <a:cxn ang="0">
                  <a:pos x="T0" y="T1"/>
                </a:cxn>
                <a:cxn ang="0">
                  <a:pos x="T2" y="T3"/>
                </a:cxn>
                <a:cxn ang="0">
                  <a:pos x="T4" y="T5"/>
                </a:cxn>
                <a:cxn ang="0">
                  <a:pos x="T6" y="T7"/>
                </a:cxn>
              </a:cxnLst>
              <a:rect l="0" t="0" r="r" b="b"/>
              <a:pathLst>
                <a:path w="1968" h="432">
                  <a:moveTo>
                    <a:pt x="0" y="432"/>
                  </a:moveTo>
                  <a:lnTo>
                    <a:pt x="1968" y="432"/>
                  </a:lnTo>
                  <a:lnTo>
                    <a:pt x="1488" y="0"/>
                  </a:lnTo>
                  <a:lnTo>
                    <a:pt x="0" y="432"/>
                  </a:lnTo>
                  <a:close/>
                </a:path>
              </a:pathLst>
            </a:custGeom>
            <a:noFill/>
            <a:ln w="38100">
              <a:solidFill>
                <a:schemeClr val="tx2"/>
              </a:solidFill>
              <a:prstDash val="sysDot"/>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grpSp>
        <p:nvGrpSpPr>
          <p:cNvPr id="5" name="Group 202"/>
          <p:cNvGrpSpPr/>
          <p:nvPr/>
        </p:nvGrpSpPr>
        <p:grpSpPr bwMode="auto">
          <a:xfrm>
            <a:off x="5143500" y="3298824"/>
            <a:ext cx="2457450" cy="790295"/>
            <a:chOff x="3504" y="1929"/>
            <a:chExt cx="2064" cy="663"/>
          </a:xfrm>
        </p:grpSpPr>
        <p:sp>
          <p:nvSpPr>
            <p:cNvPr id="326860" name="Rectangle 204" descr="PE03255_"/>
            <p:cNvSpPr>
              <a:spLocks noChangeArrowheads="1"/>
            </p:cNvSpPr>
            <p:nvPr/>
          </p:nvSpPr>
          <p:spPr bwMode="auto">
            <a:xfrm>
              <a:off x="4992" y="1929"/>
              <a:ext cx="315" cy="348"/>
            </a:xfrm>
            <a:prstGeom prst="rect">
              <a:avLst/>
            </a:prstGeom>
            <a:noFill/>
            <a:ln w="9525">
              <a:noFill/>
              <a:miter lim="800000"/>
              <a:headEnd type="none" w="sm" len="sm"/>
              <a:tailEnd type="none" w="sm" len="sm"/>
            </a:ln>
            <a:effectLst/>
          </p:spPr>
          <p:txBody>
            <a:bodyPr wrap="none">
              <a:spAutoFit/>
            </a:bodyPr>
            <a:lstStyle/>
            <a:p>
              <a:r>
                <a:rPr lang="en-US" altLang="zh-CN" sz="2100" b="1" i="1" noProof="1">
                  <a:effectLst>
                    <a:outerShdw blurRad="38100" dist="38100" dir="2700000">
                      <a:srgbClr val="C0C0C0"/>
                    </a:outerShdw>
                  </a:effectLst>
                  <a:latin typeface="+mn-lt"/>
                  <a:ea typeface="华文中宋" panose="02010600040101010101" pitchFamily="2" charset="-122"/>
                </a:rPr>
                <a:t>D</a:t>
              </a:r>
              <a:endParaRPr lang="en-US" altLang="zh-CN" sz="2100" b="1" i="1" noProof="1">
                <a:effectLst>
                  <a:outerShdw blurRad="38100" dist="38100" dir="2700000">
                    <a:srgbClr val="C0C0C0"/>
                  </a:outerShdw>
                </a:effectLst>
                <a:latin typeface="+mn-lt"/>
                <a:ea typeface="华文中宋" panose="02010600040101010101" pitchFamily="2" charset="-122"/>
              </a:endParaRPr>
            </a:p>
          </p:txBody>
        </p:sp>
        <p:sp>
          <p:nvSpPr>
            <p:cNvPr id="59426" name="Line 205"/>
            <p:cNvSpPr>
              <a:spLocks noChangeShapeType="1"/>
            </p:cNvSpPr>
            <p:nvPr/>
          </p:nvSpPr>
          <p:spPr bwMode="auto">
            <a:xfrm flipV="1">
              <a:off x="3504" y="2016"/>
              <a:ext cx="2064" cy="576"/>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nvGrpSpPr>
          <p:cNvPr id="40" name="组合 2"/>
          <p:cNvGrpSpPr/>
          <p:nvPr/>
        </p:nvGrpSpPr>
        <p:grpSpPr bwMode="auto">
          <a:xfrm>
            <a:off x="-3175" y="-57150"/>
            <a:ext cx="2006600" cy="478473"/>
            <a:chOff x="123" y="40"/>
            <a:chExt cx="3160" cy="753"/>
          </a:xfrm>
        </p:grpSpPr>
        <p:cxnSp>
          <p:nvCxnSpPr>
            <p:cNvPr id="4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4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326793"/>
                                        </p:tgtEl>
                                        <p:attrNameLst>
                                          <p:attrName>style.visibility</p:attrName>
                                        </p:attrNameLst>
                                      </p:cBhvr>
                                      <p:to>
                                        <p:strVal val="visible"/>
                                      </p:to>
                                    </p:set>
                                    <p:anim calcmode="lin" valueType="num">
                                      <p:cBhvr>
                                        <p:cTn id="7" dur="500" fill="hold"/>
                                        <p:tgtEl>
                                          <p:spTgt spid="326793"/>
                                        </p:tgtEl>
                                        <p:attrNameLst>
                                          <p:attrName>ppt_x</p:attrName>
                                        </p:attrNameLst>
                                      </p:cBhvr>
                                      <p:tavLst>
                                        <p:tav tm="0">
                                          <p:val>
                                            <p:strVal val="1+#ppt_w/2"/>
                                          </p:val>
                                        </p:tav>
                                        <p:tav tm="100000">
                                          <p:val>
                                            <p:strVal val="#ppt_x"/>
                                          </p:val>
                                        </p:tav>
                                      </p:tavLst>
                                    </p:anim>
                                    <p:anim calcmode="lin" valueType="num">
                                      <p:cBhvr>
                                        <p:cTn id="8" dur="500" fill="hold"/>
                                        <p:tgtEl>
                                          <p:spTgt spid="32679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6801"/>
                                        </p:tgtEl>
                                        <p:attrNameLst>
                                          <p:attrName>style.visibility</p:attrName>
                                        </p:attrNameLst>
                                      </p:cBhvr>
                                      <p:to>
                                        <p:strVal val="visible"/>
                                      </p:to>
                                    </p:set>
                                    <p:anim calcmode="lin" valueType="num">
                                      <p:cBhvr>
                                        <p:cTn id="13" dur="500" fill="hold"/>
                                        <p:tgtEl>
                                          <p:spTgt spid="326801"/>
                                        </p:tgtEl>
                                        <p:attrNameLst>
                                          <p:attrName>ppt_x</p:attrName>
                                        </p:attrNameLst>
                                      </p:cBhvr>
                                      <p:tavLst>
                                        <p:tav tm="0">
                                          <p:val>
                                            <p:strVal val="#ppt_x"/>
                                          </p:val>
                                        </p:tav>
                                        <p:tav tm="100000">
                                          <p:val>
                                            <p:strVal val="#ppt_x"/>
                                          </p:val>
                                        </p:tav>
                                      </p:tavLst>
                                    </p:anim>
                                    <p:anim calcmode="lin" valueType="num">
                                      <p:cBhvr>
                                        <p:cTn id="14" dur="500" fill="hold"/>
                                        <p:tgtEl>
                                          <p:spTgt spid="3268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326797"/>
                                        </p:tgtEl>
                                        <p:attrNameLst>
                                          <p:attrName>style.visibility</p:attrName>
                                        </p:attrNameLst>
                                      </p:cBhvr>
                                      <p:to>
                                        <p:strVal val="visible"/>
                                      </p:to>
                                    </p:set>
                                    <p:animEffect transition="in" filter="wipe(right)">
                                      <p:cBhvr>
                                        <p:cTn id="19" dur="500"/>
                                        <p:tgtEl>
                                          <p:spTgt spid="32679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326798"/>
                                        </p:tgtEl>
                                        <p:attrNameLst>
                                          <p:attrName>style.visibility</p:attrName>
                                        </p:attrNameLst>
                                      </p:cBhvr>
                                      <p:to>
                                        <p:strVal val="visible"/>
                                      </p:to>
                                    </p:set>
                                    <p:animEffect transition="in" filter="wipe(right)">
                                      <p:cBhvr>
                                        <p:cTn id="24" dur="500"/>
                                        <p:tgtEl>
                                          <p:spTgt spid="32679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26802"/>
                                        </p:tgtEl>
                                        <p:attrNameLst>
                                          <p:attrName>style.visibility</p:attrName>
                                        </p:attrNameLst>
                                      </p:cBhvr>
                                      <p:to>
                                        <p:strVal val="visible"/>
                                      </p:to>
                                    </p:set>
                                    <p:anim calcmode="lin" valueType="num">
                                      <p:cBhvr>
                                        <p:cTn id="29" dur="500" fill="hold"/>
                                        <p:tgtEl>
                                          <p:spTgt spid="326802"/>
                                        </p:tgtEl>
                                        <p:attrNameLst>
                                          <p:attrName>ppt_x</p:attrName>
                                        </p:attrNameLst>
                                      </p:cBhvr>
                                      <p:tavLst>
                                        <p:tav tm="0">
                                          <p:val>
                                            <p:strVal val="#ppt_x"/>
                                          </p:val>
                                        </p:tav>
                                        <p:tav tm="100000">
                                          <p:val>
                                            <p:strVal val="#ppt_x"/>
                                          </p:val>
                                        </p:tav>
                                      </p:tavLst>
                                    </p:anim>
                                    <p:anim calcmode="lin" valueType="num">
                                      <p:cBhvr>
                                        <p:cTn id="30" dur="500" fill="hold"/>
                                        <p:tgtEl>
                                          <p:spTgt spid="32680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nodeType="clickEffect">
                                  <p:stCondLst>
                                    <p:cond delay="0"/>
                                  </p:stCondLst>
                                  <p:childTnLst>
                                    <p:set>
                                      <p:cBhvr>
                                        <p:cTn id="34" dur="1" fill="hold">
                                          <p:stCondLst>
                                            <p:cond delay="0"/>
                                          </p:stCondLst>
                                        </p:cTn>
                                        <p:tgtEl>
                                          <p:spTgt spid="326800"/>
                                        </p:tgtEl>
                                        <p:attrNameLst>
                                          <p:attrName>style.visibility</p:attrName>
                                        </p:attrNameLst>
                                      </p:cBhvr>
                                      <p:to>
                                        <p:strVal val="visible"/>
                                      </p:to>
                                    </p:set>
                                    <p:animEffect transition="in" filter="wipe(right)">
                                      <p:cBhvr>
                                        <p:cTn id="35" dur="500"/>
                                        <p:tgtEl>
                                          <p:spTgt spid="326800"/>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26803"/>
                                        </p:tgtEl>
                                        <p:attrNameLst>
                                          <p:attrName>style.visibility</p:attrName>
                                        </p:attrNameLst>
                                      </p:cBhvr>
                                      <p:to>
                                        <p:strVal val="visible"/>
                                      </p:to>
                                    </p:set>
                                    <p:anim calcmode="lin" valueType="num">
                                      <p:cBhvr>
                                        <p:cTn id="40" dur="500" fill="hold"/>
                                        <p:tgtEl>
                                          <p:spTgt spid="326803"/>
                                        </p:tgtEl>
                                        <p:attrNameLst>
                                          <p:attrName>ppt_x</p:attrName>
                                        </p:attrNameLst>
                                      </p:cBhvr>
                                      <p:tavLst>
                                        <p:tav tm="0">
                                          <p:val>
                                            <p:strVal val="#ppt_x"/>
                                          </p:val>
                                        </p:tav>
                                        <p:tav tm="100000">
                                          <p:val>
                                            <p:strVal val="#ppt_x"/>
                                          </p:val>
                                        </p:tav>
                                      </p:tavLst>
                                    </p:anim>
                                    <p:anim calcmode="lin" valueType="num">
                                      <p:cBhvr>
                                        <p:cTn id="41" dur="500" fill="hold"/>
                                        <p:tgtEl>
                                          <p:spTgt spid="32680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26799"/>
                                        </p:tgtEl>
                                        <p:attrNameLst>
                                          <p:attrName>style.visibility</p:attrName>
                                        </p:attrNameLst>
                                      </p:cBhvr>
                                      <p:to>
                                        <p:strVal val="visible"/>
                                      </p:to>
                                    </p:set>
                                    <p:animEffect transition="in" filter="wipe(up)">
                                      <p:cBhvr>
                                        <p:cTn id="46" dur="500"/>
                                        <p:tgtEl>
                                          <p:spTgt spid="32679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1" fill="hold" grpId="0" nodeType="clickEffect">
                                  <p:stCondLst>
                                    <p:cond delay="0"/>
                                  </p:stCondLst>
                                  <p:childTnLst>
                                    <p:set>
                                      <p:cBhvr>
                                        <p:cTn id="50" dur="1" fill="hold">
                                          <p:stCondLst>
                                            <p:cond delay="0"/>
                                          </p:stCondLst>
                                        </p:cTn>
                                        <p:tgtEl>
                                          <p:spTgt spid="326804"/>
                                        </p:tgtEl>
                                        <p:attrNameLst>
                                          <p:attrName>style.visibility</p:attrName>
                                        </p:attrNameLst>
                                      </p:cBhvr>
                                      <p:to>
                                        <p:strVal val="visible"/>
                                      </p:to>
                                    </p:set>
                                    <p:anim calcmode="lin" valueType="num">
                                      <p:cBhvr>
                                        <p:cTn id="51" dur="500" fill="hold"/>
                                        <p:tgtEl>
                                          <p:spTgt spid="326804"/>
                                        </p:tgtEl>
                                        <p:attrNameLst>
                                          <p:attrName>ppt_x</p:attrName>
                                        </p:attrNameLst>
                                      </p:cBhvr>
                                      <p:tavLst>
                                        <p:tav tm="0">
                                          <p:val>
                                            <p:strVal val="#ppt_x"/>
                                          </p:val>
                                        </p:tav>
                                        <p:tav tm="100000">
                                          <p:val>
                                            <p:strVal val="#ppt_x"/>
                                          </p:val>
                                        </p:tav>
                                      </p:tavLst>
                                    </p:anim>
                                    <p:anim calcmode="lin" valueType="num">
                                      <p:cBhvr>
                                        <p:cTn id="52" dur="500" fill="hold"/>
                                        <p:tgtEl>
                                          <p:spTgt spid="326804"/>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26805"/>
                                        </p:tgtEl>
                                        <p:attrNameLst>
                                          <p:attrName>style.visibility</p:attrName>
                                        </p:attrNameLst>
                                      </p:cBhvr>
                                      <p:to>
                                        <p:strVal val="visible"/>
                                      </p:to>
                                    </p:set>
                                    <p:animEffect transition="in" filter="wipe(up)">
                                      <p:cBhvr>
                                        <p:cTn id="57" dur="500"/>
                                        <p:tgtEl>
                                          <p:spTgt spid="326805"/>
                                        </p:tgtEl>
                                      </p:cBhvr>
                                    </p:animEffect>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499"/>
                                          </p:stCondLst>
                                        </p:cTn>
                                        <p:tgtEl>
                                          <p:spTgt spid="326824"/>
                                        </p:tgtEl>
                                        <p:attrNameLst>
                                          <p:attrName>style.visibility</p:attrName>
                                        </p:attrNameLst>
                                      </p:cBhvr>
                                      <p:to>
                                        <p:strVal val="visible"/>
                                      </p:to>
                                    </p:set>
                                    <p:anim calcmode="lin" valueType="num">
                                      <p:cBhvr>
                                        <p:cTn id="62" dur="1" fill="hold"/>
                                        <p:tgtEl>
                                          <p:spTgt spid="326824"/>
                                        </p:tgtEl>
                                      </p:cBhvr>
                                    </p:anim>
                                  </p:childTnLst>
                                </p:cTn>
                              </p:par>
                            </p:childTnLst>
                          </p:cTn>
                        </p:par>
                      </p:childTnLst>
                    </p:cTn>
                  </p:par>
                  <p:par>
                    <p:cTn id="63" fill="hold">
                      <p:stCondLst>
                        <p:cond delay="indefinite"/>
                      </p:stCondLst>
                      <p:childTnLst>
                        <p:par>
                          <p:cTn id="64" fill="hold">
                            <p:stCondLst>
                              <p:cond delay="0"/>
                            </p:stCondLst>
                            <p:childTnLst>
                              <p:par>
                                <p:cTn id="65" presetID="17" presetClass="entr" presetSubtype="10"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 calcmode="lin" valueType="num">
                                      <p:cBhvr>
                                        <p:cTn id="67" dur="500" fill="hold"/>
                                        <p:tgtEl>
                                          <p:spTgt spid="2"/>
                                        </p:tgtEl>
                                        <p:attrNameLst>
                                          <p:attrName>ppt_w</p:attrName>
                                        </p:attrNameLst>
                                      </p:cBhvr>
                                      <p:tavLst>
                                        <p:tav tm="0">
                                          <p:val>
                                            <p:fltVal val="0"/>
                                          </p:val>
                                        </p:tav>
                                        <p:tav tm="100000">
                                          <p:val>
                                            <p:strVal val="#ppt_w"/>
                                          </p:val>
                                        </p:tav>
                                      </p:tavLst>
                                    </p:anim>
                                    <p:anim calcmode="lin" valueType="num">
                                      <p:cBhvr>
                                        <p:cTn id="68" dur="500" fill="hold"/>
                                        <p:tgtEl>
                                          <p:spTgt spid="2"/>
                                        </p:tgtEl>
                                        <p:attrNameLst>
                                          <p:attrName>ppt_h</p:attrName>
                                        </p:attrNameLst>
                                      </p:cBhvr>
                                      <p:tavLst>
                                        <p:tav tm="0">
                                          <p:val>
                                            <p:strVal val="#ppt_h"/>
                                          </p:val>
                                        </p:tav>
                                        <p:tav tm="100000">
                                          <p:val>
                                            <p:strVal val="#ppt_h"/>
                                          </p:val>
                                        </p:tav>
                                      </p:tavLst>
                                    </p:anim>
                                  </p:childTnLst>
                                </p:cTn>
                              </p:par>
                            </p:childTnLst>
                          </p:cTn>
                        </p:par>
                        <p:par>
                          <p:cTn id="69" fill="hold">
                            <p:stCondLst>
                              <p:cond delay="500"/>
                            </p:stCondLst>
                            <p:childTnLst>
                              <p:par>
                                <p:cTn id="70" presetID="4" presetClass="entr" presetSubtype="16" fill="hold" nodeType="afterEffect">
                                  <p:stCondLst>
                                    <p:cond delay="0"/>
                                  </p:stCondLst>
                                  <p:childTnLst>
                                    <p:set>
                                      <p:cBhvr>
                                        <p:cTn id="71" dur="1" fill="hold">
                                          <p:stCondLst>
                                            <p:cond delay="0"/>
                                          </p:stCondLst>
                                        </p:cTn>
                                        <p:tgtEl>
                                          <p:spTgt spid="326837"/>
                                        </p:tgtEl>
                                        <p:attrNameLst>
                                          <p:attrName>style.visibility</p:attrName>
                                        </p:attrNameLst>
                                      </p:cBhvr>
                                      <p:to>
                                        <p:strVal val="visible"/>
                                      </p:to>
                                    </p:set>
                                    <p:animEffect transition="in" filter="box(in)">
                                      <p:cBhvr>
                                        <p:cTn id="72" dur="500"/>
                                        <p:tgtEl>
                                          <p:spTgt spid="326837"/>
                                        </p:tgtEl>
                                      </p:cBhvr>
                                    </p:animEffect>
                                  </p:childTnLst>
                                </p:cTn>
                              </p:par>
                            </p:childTnLst>
                          </p:cTn>
                        </p:par>
                        <p:par>
                          <p:cTn id="73" fill="hold">
                            <p:stCondLst>
                              <p:cond delay="1000"/>
                            </p:stCondLst>
                            <p:childTnLst>
                              <p:par>
                                <p:cTn id="74" presetID="3" presetClass="entr" presetSubtype="10" fill="hold" nodeType="afterEffect">
                                  <p:stCondLst>
                                    <p:cond delay="0"/>
                                  </p:stCondLst>
                                  <p:childTnLst>
                                    <p:set>
                                      <p:cBhvr>
                                        <p:cTn id="75" dur="1" fill="hold">
                                          <p:stCondLst>
                                            <p:cond delay="0"/>
                                          </p:stCondLst>
                                        </p:cTn>
                                        <p:tgtEl>
                                          <p:spTgt spid="326840"/>
                                        </p:tgtEl>
                                        <p:attrNameLst>
                                          <p:attrName>style.visibility</p:attrName>
                                        </p:attrNameLst>
                                      </p:cBhvr>
                                      <p:to>
                                        <p:strVal val="visible"/>
                                      </p:to>
                                    </p:set>
                                    <p:animEffect transition="in" filter="blinds(horizontal)">
                                      <p:cBhvr>
                                        <p:cTn id="76" dur="500"/>
                                        <p:tgtEl>
                                          <p:spTgt spid="326840"/>
                                        </p:tgtEl>
                                      </p:cBhvr>
                                    </p:animEffect>
                                  </p:childTnLst>
                                </p:cTn>
                              </p:par>
                            </p:childTnLst>
                          </p:cTn>
                        </p:par>
                        <p:par>
                          <p:cTn id="77" fill="hold">
                            <p:stCondLst>
                              <p:cond delay="1500"/>
                            </p:stCondLst>
                            <p:childTnLst>
                              <p:par>
                                <p:cTn id="78" presetID="17" presetClass="entr" presetSubtype="4" fill="hold" nodeType="afterEffect">
                                  <p:stCondLst>
                                    <p:cond delay="0"/>
                                  </p:stCondLst>
                                  <p:childTnLst>
                                    <p:set>
                                      <p:cBhvr>
                                        <p:cTn id="79" dur="1" fill="hold">
                                          <p:stCondLst>
                                            <p:cond delay="0"/>
                                          </p:stCondLst>
                                        </p:cTn>
                                        <p:tgtEl>
                                          <p:spTgt spid="326839"/>
                                        </p:tgtEl>
                                        <p:attrNameLst>
                                          <p:attrName>style.visibility</p:attrName>
                                        </p:attrNameLst>
                                      </p:cBhvr>
                                      <p:to>
                                        <p:strVal val="visible"/>
                                      </p:to>
                                    </p:set>
                                    <p:anim calcmode="lin" valueType="num">
                                      <p:cBhvr>
                                        <p:cTn id="80" dur="500" fill="hold"/>
                                        <p:tgtEl>
                                          <p:spTgt spid="326839"/>
                                        </p:tgtEl>
                                        <p:attrNameLst>
                                          <p:attrName>ppt_x</p:attrName>
                                        </p:attrNameLst>
                                      </p:cBhvr>
                                      <p:tavLst>
                                        <p:tav tm="0">
                                          <p:val>
                                            <p:strVal val="#ppt_x"/>
                                          </p:val>
                                        </p:tav>
                                        <p:tav tm="100000">
                                          <p:val>
                                            <p:strVal val="#ppt_x"/>
                                          </p:val>
                                        </p:tav>
                                      </p:tavLst>
                                    </p:anim>
                                    <p:anim calcmode="lin" valueType="num">
                                      <p:cBhvr>
                                        <p:cTn id="81" dur="500" fill="hold"/>
                                        <p:tgtEl>
                                          <p:spTgt spid="326839"/>
                                        </p:tgtEl>
                                        <p:attrNameLst>
                                          <p:attrName>ppt_y</p:attrName>
                                        </p:attrNameLst>
                                      </p:cBhvr>
                                      <p:tavLst>
                                        <p:tav tm="0">
                                          <p:val>
                                            <p:strVal val="#ppt_y+#ppt_h/2"/>
                                          </p:val>
                                        </p:tav>
                                        <p:tav tm="100000">
                                          <p:val>
                                            <p:strVal val="#ppt_y"/>
                                          </p:val>
                                        </p:tav>
                                      </p:tavLst>
                                    </p:anim>
                                    <p:anim calcmode="lin" valueType="num">
                                      <p:cBhvr>
                                        <p:cTn id="82" dur="500" fill="hold"/>
                                        <p:tgtEl>
                                          <p:spTgt spid="326839"/>
                                        </p:tgtEl>
                                        <p:attrNameLst>
                                          <p:attrName>ppt_w</p:attrName>
                                        </p:attrNameLst>
                                      </p:cBhvr>
                                      <p:tavLst>
                                        <p:tav tm="0">
                                          <p:val>
                                            <p:strVal val="#ppt_w"/>
                                          </p:val>
                                        </p:tav>
                                        <p:tav tm="100000">
                                          <p:val>
                                            <p:strVal val="#ppt_w"/>
                                          </p:val>
                                        </p:tav>
                                      </p:tavLst>
                                    </p:anim>
                                    <p:anim calcmode="lin" valueType="num">
                                      <p:cBhvr>
                                        <p:cTn id="83" dur="500" fill="hold"/>
                                        <p:tgtEl>
                                          <p:spTgt spid="326839"/>
                                        </p:tgtEl>
                                        <p:attrNameLst>
                                          <p:attrName>ppt_h</p:attrName>
                                        </p:attrNameLst>
                                      </p:cBhvr>
                                      <p:tavLst>
                                        <p:tav tm="0">
                                          <p:val>
                                            <p:fltVal val="0"/>
                                          </p:val>
                                        </p:tav>
                                        <p:tav tm="100000">
                                          <p:val>
                                            <p:strVal val="#ppt_h"/>
                                          </p:val>
                                        </p:tav>
                                      </p:tavLst>
                                    </p:anim>
                                  </p:childTnLst>
                                  <p:subTnLst>
                                    <p:animClr clrSpc="rgb" dir="cw">
                                      <p:cBhvr override="childStyle">
                                        <p:cTn dur="1" fill="hold" display="0" masterRel="nextClick" afterEffect="1"/>
                                        <p:tgtEl>
                                          <p:spTgt spid="326839"/>
                                        </p:tgtEl>
                                        <p:attrNameLst>
                                          <p:attrName>ppt_c</p:attrName>
                                        </p:attrNameLst>
                                      </p:cBhvr>
                                      <p:to>
                                        <a:srgbClr val="F3FFFF"/>
                                      </p:to>
                                    </p:animClr>
                                  </p:subTnLst>
                                </p:cTn>
                              </p:par>
                            </p:childTnLst>
                          </p:cTn>
                        </p:par>
                        <p:par>
                          <p:cTn id="84" fill="hold">
                            <p:stCondLst>
                              <p:cond delay="2000"/>
                            </p:stCondLst>
                            <p:childTnLst>
                              <p:par>
                                <p:cTn id="85" presetID="22" presetClass="entr" presetSubtype="4" fill="hold" nodeType="afterEffect">
                                  <p:stCondLst>
                                    <p:cond delay="0"/>
                                  </p:stCondLst>
                                  <p:childTnLst>
                                    <p:set>
                                      <p:cBhvr>
                                        <p:cTn id="86" dur="1" fill="hold">
                                          <p:stCondLst>
                                            <p:cond delay="0"/>
                                          </p:stCondLst>
                                        </p:cTn>
                                        <p:tgtEl>
                                          <p:spTgt spid="3"/>
                                        </p:tgtEl>
                                        <p:attrNameLst>
                                          <p:attrName>style.visibility</p:attrName>
                                        </p:attrNameLst>
                                      </p:cBhvr>
                                      <p:to>
                                        <p:strVal val="visible"/>
                                      </p:to>
                                    </p:set>
                                    <p:animEffect transition="in" filter="wipe(down)">
                                      <p:cBhvr>
                                        <p:cTn id="87" dur="500"/>
                                        <p:tgtEl>
                                          <p:spTgt spid="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down)">
                                      <p:cBhvr>
                                        <p:cTn id="92" dur="500"/>
                                        <p:tgtEl>
                                          <p:spTgt spid="5"/>
                                        </p:tgtEl>
                                      </p:cBhvr>
                                    </p:animEffect>
                                  </p:childTnLst>
                                </p:cTn>
                              </p:par>
                            </p:childTnLst>
                          </p:cTn>
                        </p:par>
                      </p:childTnLst>
                    </p:cTn>
                  </p:par>
                  <p:par>
                    <p:cTn id="93" fill="hold">
                      <p:stCondLst>
                        <p:cond delay="indefinite"/>
                      </p:stCondLst>
                      <p:childTnLst>
                        <p:par>
                          <p:cTn id="94" fill="hold">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326827"/>
                                        </p:tgtEl>
                                        <p:attrNameLst>
                                          <p:attrName>style.visibility</p:attrName>
                                        </p:attrNameLst>
                                      </p:cBhvr>
                                      <p:to>
                                        <p:strVal val="visible"/>
                                      </p:to>
                                    </p:set>
                                    <p:anim calcmode="lin" valueType="num">
                                      <p:cBhvr>
                                        <p:cTn id="97" dur="500" fill="hold"/>
                                        <p:tgtEl>
                                          <p:spTgt spid="326827"/>
                                        </p:tgtEl>
                                        <p:attrNameLst>
                                          <p:attrName>ppt_x</p:attrName>
                                        </p:attrNameLst>
                                      </p:cBhvr>
                                      <p:tavLst>
                                        <p:tav tm="0">
                                          <p:val>
                                            <p:strVal val="1+#ppt_w/2"/>
                                          </p:val>
                                        </p:tav>
                                        <p:tav tm="100000">
                                          <p:val>
                                            <p:strVal val="#ppt_x"/>
                                          </p:val>
                                        </p:tav>
                                      </p:tavLst>
                                    </p:anim>
                                    <p:anim calcmode="lin" valueType="num">
                                      <p:cBhvr>
                                        <p:cTn id="98" dur="500" fill="hold"/>
                                        <p:tgtEl>
                                          <p:spTgt spid="3268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793" grpId="0"/>
      <p:bldP spid="326801" grpId="0" bldLvl="0" animBg="1"/>
      <p:bldP spid="326802" grpId="0" bldLvl="0" animBg="1"/>
      <p:bldP spid="326803" grpId="0" bldLvl="0" animBg="1"/>
      <p:bldP spid="326804" grpId="0" bldLvl="0" animBg="1"/>
      <p:bldP spid="326824" grpId="0"/>
      <p:bldP spid="32682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03" name="矩形 4202"/>
          <p:cNvSpPr>
            <a:spLocks noChangeArrowheads="1"/>
          </p:cNvSpPr>
          <p:nvPr/>
        </p:nvSpPr>
        <p:spPr bwMode="auto">
          <a:xfrm>
            <a:off x="488909" y="1222375"/>
            <a:ext cx="451489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square">
            <a:spAutoFit/>
          </a:bodyPr>
          <a:lstStyle/>
          <a:p>
            <a:pPr>
              <a:lnSpc>
                <a:spcPct val="150000"/>
              </a:lnSpc>
              <a:spcAft>
                <a:spcPct val="15000"/>
              </a:spcAft>
            </a:pPr>
            <a:r>
              <a:rPr lang="zh-CN" altLang="en-US" sz="2400" b="1" dirty="0">
                <a:latin typeface="宋体" panose="02010600030101010101" pitchFamily="2" charset="-122"/>
              </a:rPr>
              <a:t>    在三角形</a:t>
            </a:r>
            <a:r>
              <a:rPr lang="zh-CN" altLang="en-US" sz="2400" b="1" dirty="0" smtClean="0">
                <a:latin typeface="宋体" panose="02010600030101010101" pitchFamily="2" charset="-122"/>
              </a:rPr>
              <a:t>中，一</a:t>
            </a:r>
            <a:r>
              <a:rPr lang="zh-CN" altLang="en-US" sz="2400" b="1" dirty="0">
                <a:latin typeface="宋体" panose="02010600030101010101" pitchFamily="2" charset="-122"/>
              </a:rPr>
              <a:t>个</a:t>
            </a:r>
            <a:r>
              <a:rPr lang="zh-CN" altLang="en-US" sz="2400" b="1" dirty="0">
                <a:solidFill>
                  <a:srgbClr val="FF0000"/>
                </a:solidFill>
                <a:latin typeface="宋体" panose="02010600030101010101" pitchFamily="2" charset="-122"/>
              </a:rPr>
              <a:t>内角的平分线</a:t>
            </a:r>
            <a:r>
              <a:rPr lang="zh-CN" altLang="en-US" sz="2400" b="1" dirty="0">
                <a:latin typeface="宋体" panose="02010600030101010101" pitchFamily="2" charset="-122"/>
              </a:rPr>
              <a:t>与它的</a:t>
            </a:r>
            <a:r>
              <a:rPr lang="zh-CN" altLang="en-US" sz="2400" b="1" dirty="0">
                <a:solidFill>
                  <a:srgbClr val="FF0000"/>
                </a:solidFill>
                <a:latin typeface="宋体" panose="02010600030101010101" pitchFamily="2" charset="-122"/>
              </a:rPr>
              <a:t>对边相</a:t>
            </a:r>
            <a:r>
              <a:rPr lang="zh-CN" altLang="en-US" sz="2400" b="1" dirty="0" smtClean="0">
                <a:solidFill>
                  <a:srgbClr val="FF0000"/>
                </a:solidFill>
                <a:latin typeface="宋体" panose="02010600030101010101" pitchFamily="2" charset="-122"/>
              </a:rPr>
              <a:t>交</a:t>
            </a:r>
            <a:r>
              <a:rPr lang="zh-CN" altLang="en-US" sz="2400" b="1" dirty="0" smtClean="0">
                <a:latin typeface="宋体" panose="02010600030101010101" pitchFamily="2" charset="-122"/>
              </a:rPr>
              <a:t>，这</a:t>
            </a:r>
            <a:r>
              <a:rPr lang="zh-CN" altLang="en-US" sz="2400" b="1" dirty="0">
                <a:latin typeface="宋体" panose="02010600030101010101" pitchFamily="2" charset="-122"/>
              </a:rPr>
              <a:t>个角的顶点与交点之间的线段叫</a:t>
            </a:r>
            <a:r>
              <a:rPr lang="zh-CN" altLang="en-US" sz="2400" b="1" dirty="0">
                <a:solidFill>
                  <a:srgbClr val="FF0000"/>
                </a:solidFill>
                <a:latin typeface="宋体" panose="02010600030101010101" pitchFamily="2" charset="-122"/>
              </a:rPr>
              <a:t>三角形的角平分线</a:t>
            </a:r>
            <a:r>
              <a:rPr lang="en-US" altLang="zh-CN" sz="2400" b="1" dirty="0">
                <a:solidFill>
                  <a:srgbClr val="FF0000"/>
                </a:solidFill>
                <a:latin typeface="宋体" panose="02010600030101010101" pitchFamily="2" charset="-122"/>
              </a:rPr>
              <a:t>.</a:t>
            </a:r>
            <a:endParaRPr lang="en-US" altLang="zh-CN" sz="2400" b="1" dirty="0">
              <a:solidFill>
                <a:srgbClr val="FF0000"/>
              </a:solidFill>
              <a:latin typeface="宋体" panose="02010600030101010101" pitchFamily="2" charset="-122"/>
            </a:endParaRPr>
          </a:p>
        </p:txBody>
      </p:sp>
      <p:sp>
        <p:nvSpPr>
          <p:cNvPr id="60419" name="任意多边形 4196"/>
          <p:cNvSpPr>
            <a:spLocks noChangeArrowheads="1"/>
          </p:cNvSpPr>
          <p:nvPr/>
        </p:nvSpPr>
        <p:spPr bwMode="auto">
          <a:xfrm>
            <a:off x="5438775" y="1449694"/>
            <a:ext cx="2686050" cy="1371600"/>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0" name="直接连接符 4197"/>
          <p:cNvSpPr>
            <a:spLocks noChangeShapeType="1"/>
          </p:cNvSpPr>
          <p:nvPr/>
        </p:nvSpPr>
        <p:spPr bwMode="auto">
          <a:xfrm flipH="1">
            <a:off x="7059613" y="1449694"/>
            <a:ext cx="207962" cy="1371600"/>
          </a:xfrm>
          <a:prstGeom prst="line">
            <a:avLst/>
          </a:prstGeom>
          <a:noFill/>
          <a:ln w="38100">
            <a:solidFill>
              <a:srgbClr val="3333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60421" name="矩形 4198"/>
          <p:cNvSpPr>
            <a:spLocks noChangeArrowheads="1"/>
          </p:cNvSpPr>
          <p:nvPr/>
        </p:nvSpPr>
        <p:spPr bwMode="auto">
          <a:xfrm>
            <a:off x="6783388" y="1849744"/>
            <a:ext cx="2968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a:latin typeface="Times New Roman" panose="02020603050405020304" pitchFamily="18" charset="0"/>
                <a:ea typeface="黑体" panose="02010609060101010101" pitchFamily="2" charset="-122"/>
                <a:sym typeface="MT Extra" panose="05050102010205020202" pitchFamily="82"/>
              </a:rPr>
              <a:t>1</a:t>
            </a:r>
            <a:endParaRPr lang="en-US" altLang="zh-CN">
              <a:latin typeface="Times New Roman" panose="02020603050405020304" pitchFamily="18" charset="0"/>
              <a:ea typeface="黑体" panose="02010609060101010101" pitchFamily="2" charset="-122"/>
              <a:sym typeface="MT Extra" panose="05050102010205020202" pitchFamily="82"/>
            </a:endParaRPr>
          </a:p>
        </p:txBody>
      </p:sp>
      <p:sp>
        <p:nvSpPr>
          <p:cNvPr id="60422" name="任意多边形 4199"/>
          <p:cNvSpPr>
            <a:spLocks noChangeAspect="1" noChangeArrowheads="1"/>
          </p:cNvSpPr>
          <p:nvPr/>
        </p:nvSpPr>
        <p:spPr bwMode="auto">
          <a:xfrm rot="1077442">
            <a:off x="7275513" y="1416356"/>
            <a:ext cx="323850" cy="509588"/>
          </a:xfrm>
          <a:custGeom>
            <a:avLst/>
            <a:gdLst>
              <a:gd name="T0" fmla="*/ 13599 w 13600"/>
              <a:gd name="T1" fmla="*/ 16781 h 21600"/>
              <a:gd name="T2" fmla="*/ 0 w 13600"/>
              <a:gd name="T3" fmla="*/ 21600 h 21600"/>
              <a:gd name="T4" fmla="*/ 13599 w 13600"/>
              <a:gd name="T5" fmla="*/ 16781 h 21600"/>
              <a:gd name="T6" fmla="*/ 0 w 13600"/>
              <a:gd name="T7" fmla="*/ 21600 h 21600"/>
              <a:gd name="T8" fmla="*/ 0 w 13600"/>
              <a:gd name="T9" fmla="*/ 0 h 21600"/>
            </a:gdLst>
            <a:ahLst/>
            <a:cxnLst>
              <a:cxn ang="0">
                <a:pos x="T0" y="T1"/>
              </a:cxn>
              <a:cxn ang="0">
                <a:pos x="T2" y="T3"/>
              </a:cxn>
              <a:cxn ang="0">
                <a:pos x="T4" y="T5"/>
              </a:cxn>
              <a:cxn ang="0">
                <a:pos x="T6" y="T7"/>
              </a:cxn>
              <a:cxn ang="0">
                <a:pos x="T8" y="T9"/>
              </a:cxn>
            </a:cxnLst>
            <a:rect l="0" t="0" r="r" b="b"/>
            <a:pathLst>
              <a:path w="13600" h="21600" fill="none">
                <a:moveTo>
                  <a:pt x="13599" y="16781"/>
                </a:moveTo>
                <a:cubicBezTo>
                  <a:pt x="9887" y="19795"/>
                  <a:pt x="5154" y="21600"/>
                  <a:pt x="0" y="21600"/>
                </a:cubicBezTo>
              </a:path>
              <a:path w="13600" h="21600" stroke="0">
                <a:moveTo>
                  <a:pt x="13599" y="16781"/>
                </a:moveTo>
                <a:cubicBezTo>
                  <a:pt x="9887" y="19795"/>
                  <a:pt x="5154" y="21600"/>
                  <a:pt x="0" y="21600"/>
                </a:cubicBezTo>
                <a:lnTo>
                  <a:pt x="0" y="0"/>
                </a:lnTo>
                <a:close/>
              </a:path>
            </a:pathLst>
          </a:custGeom>
          <a:noFill/>
          <a:ln w="38100">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3" name="任意多边形 4200"/>
          <p:cNvSpPr>
            <a:spLocks noChangeAspect="1" noChangeArrowheads="1"/>
          </p:cNvSpPr>
          <p:nvPr/>
        </p:nvSpPr>
        <p:spPr bwMode="auto">
          <a:xfrm>
            <a:off x="6945313" y="1470331"/>
            <a:ext cx="396875" cy="431800"/>
          </a:xfrm>
          <a:custGeom>
            <a:avLst/>
            <a:gdLst>
              <a:gd name="T0" fmla="*/ 12370 w 18716"/>
              <a:gd name="T1" fmla="*/ 20646 h 20647"/>
              <a:gd name="T2" fmla="*/ -2 w 18716"/>
              <a:gd name="T3" fmla="*/ 10786 h 20647"/>
              <a:gd name="T4" fmla="*/ 12370 w 18716"/>
              <a:gd name="T5" fmla="*/ 20646 h 20647"/>
              <a:gd name="T6" fmla="*/ -2 w 18716"/>
              <a:gd name="T7" fmla="*/ 10786 h 20647"/>
              <a:gd name="T8" fmla="*/ 18716 w 18716"/>
              <a:gd name="T9" fmla="*/ 0 h 20647"/>
            </a:gdLst>
            <a:ahLst/>
            <a:cxnLst>
              <a:cxn ang="0">
                <a:pos x="T0" y="T1"/>
              </a:cxn>
              <a:cxn ang="0">
                <a:pos x="T2" y="T3"/>
              </a:cxn>
              <a:cxn ang="0">
                <a:pos x="T4" y="T5"/>
              </a:cxn>
              <a:cxn ang="0">
                <a:pos x="T6" y="T7"/>
              </a:cxn>
              <a:cxn ang="0">
                <a:pos x="T8" y="T9"/>
              </a:cxn>
            </a:cxnLst>
            <a:rect l="0" t="0" r="r" b="b"/>
            <a:pathLst>
              <a:path w="18716" h="20647" fill="none">
                <a:moveTo>
                  <a:pt x="12370" y="20646"/>
                </a:moveTo>
                <a:cubicBezTo>
                  <a:pt x="7101" y="19032"/>
                  <a:pt x="2698" y="15462"/>
                  <a:pt x="-2" y="10786"/>
                </a:cubicBezTo>
              </a:path>
              <a:path w="18716" h="20647" stroke="0">
                <a:moveTo>
                  <a:pt x="12370" y="20646"/>
                </a:moveTo>
                <a:cubicBezTo>
                  <a:pt x="7101" y="19032"/>
                  <a:pt x="2698" y="15462"/>
                  <a:pt x="-2" y="10786"/>
                </a:cubicBezTo>
                <a:lnTo>
                  <a:pt x="18716" y="0"/>
                </a:lnTo>
                <a:close/>
              </a:path>
            </a:pathLst>
          </a:custGeom>
          <a:noFill/>
          <a:ln w="38100">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0424" name="矩形 4201"/>
          <p:cNvSpPr>
            <a:spLocks noChangeArrowheads="1"/>
          </p:cNvSpPr>
          <p:nvPr/>
        </p:nvSpPr>
        <p:spPr bwMode="auto">
          <a:xfrm>
            <a:off x="7305675" y="1902131"/>
            <a:ext cx="296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a:latin typeface="Times New Roman" panose="02020603050405020304" pitchFamily="18" charset="0"/>
                <a:ea typeface="黑体" panose="02010609060101010101" pitchFamily="2" charset="-122"/>
                <a:sym typeface="MT Extra" panose="05050102010205020202" pitchFamily="82"/>
              </a:rPr>
              <a:t>2</a:t>
            </a:r>
            <a:endParaRPr lang="en-US" altLang="zh-CN">
              <a:latin typeface="Times New Roman" panose="02020603050405020304" pitchFamily="18" charset="0"/>
              <a:ea typeface="黑体" panose="02010609060101010101" pitchFamily="2" charset="-122"/>
              <a:sym typeface="MT Extra" panose="05050102010205020202" pitchFamily="82"/>
            </a:endParaRPr>
          </a:p>
        </p:txBody>
      </p:sp>
      <p:sp>
        <p:nvSpPr>
          <p:cNvPr id="60425" name="矩形 4203"/>
          <p:cNvSpPr>
            <a:spLocks noChangeArrowheads="1"/>
          </p:cNvSpPr>
          <p:nvPr/>
        </p:nvSpPr>
        <p:spPr bwMode="auto">
          <a:xfrm>
            <a:off x="7197245" y="1153763"/>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dirty="0">
                <a:solidFill>
                  <a:srgbClr val="3333FF"/>
                </a:solidFill>
                <a:latin typeface="Times New Roman" panose="02020603050405020304" pitchFamily="18" charset="0"/>
                <a:ea typeface="黑体" panose="02010609060101010101" pitchFamily="2" charset="-122"/>
              </a:rPr>
              <a:t>A</a:t>
            </a:r>
            <a:endParaRPr lang="en-US" altLang="zh-CN" sz="2400" b="1" i="1" dirty="0">
              <a:solidFill>
                <a:srgbClr val="3333FF"/>
              </a:solidFill>
              <a:latin typeface="Times New Roman" panose="02020603050405020304" pitchFamily="18" charset="0"/>
              <a:ea typeface="黑体" panose="02010609060101010101" pitchFamily="2" charset="-122"/>
            </a:endParaRPr>
          </a:p>
        </p:txBody>
      </p:sp>
      <p:sp>
        <p:nvSpPr>
          <p:cNvPr id="4205" name="矩形 4204"/>
          <p:cNvSpPr>
            <a:spLocks noChangeArrowheads="1"/>
          </p:cNvSpPr>
          <p:nvPr/>
        </p:nvSpPr>
        <p:spPr bwMode="auto">
          <a:xfrm>
            <a:off x="5222875" y="2783194"/>
            <a:ext cx="3317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400" b="1" i="1">
                <a:solidFill>
                  <a:srgbClr val="000066"/>
                </a:solidFill>
                <a:latin typeface="Times New Roman" panose="02020603050405020304" pitchFamily="18" charset="0"/>
                <a:ea typeface="黑体" panose="02010609060101010101" pitchFamily="2" charset="-122"/>
              </a:rPr>
              <a:t>B</a:t>
            </a:r>
            <a:endParaRPr lang="en-US" altLang="zh-CN" sz="2400" b="1" i="1">
              <a:solidFill>
                <a:srgbClr val="000066"/>
              </a:solidFill>
              <a:latin typeface="Times New Roman" panose="02020603050405020304" pitchFamily="18" charset="0"/>
              <a:ea typeface="黑体" panose="02010609060101010101" pitchFamily="2" charset="-122"/>
            </a:endParaRPr>
          </a:p>
        </p:txBody>
      </p:sp>
      <p:sp>
        <p:nvSpPr>
          <p:cNvPr id="4206" name="矩形 4205"/>
          <p:cNvSpPr>
            <a:spLocks noChangeArrowheads="1"/>
          </p:cNvSpPr>
          <p:nvPr/>
        </p:nvSpPr>
        <p:spPr bwMode="auto">
          <a:xfrm>
            <a:off x="7946569" y="2835581"/>
            <a:ext cx="389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a:solidFill>
                  <a:srgbClr val="000066"/>
                </a:solidFill>
                <a:latin typeface="Times New Roman" panose="02020603050405020304" pitchFamily="18" charset="0"/>
                <a:ea typeface="黑体" panose="02010609060101010101" pitchFamily="2" charset="-122"/>
              </a:rPr>
              <a:t>C</a:t>
            </a:r>
            <a:endParaRPr lang="en-US" altLang="zh-CN" sz="2400" b="1" i="1">
              <a:solidFill>
                <a:srgbClr val="000066"/>
              </a:solidFill>
              <a:latin typeface="Times New Roman" panose="02020603050405020304" pitchFamily="18" charset="0"/>
              <a:ea typeface="黑体" panose="02010609060101010101" pitchFamily="2" charset="-122"/>
            </a:endParaRPr>
          </a:p>
        </p:txBody>
      </p:sp>
      <p:sp>
        <p:nvSpPr>
          <p:cNvPr id="4207" name="矩形 4206"/>
          <p:cNvSpPr>
            <a:spLocks noChangeArrowheads="1"/>
          </p:cNvSpPr>
          <p:nvPr/>
        </p:nvSpPr>
        <p:spPr bwMode="auto">
          <a:xfrm>
            <a:off x="6858252" y="2835581"/>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400" b="1" i="1">
                <a:solidFill>
                  <a:srgbClr val="3333FF"/>
                </a:solidFill>
                <a:latin typeface="Times New Roman" panose="02020603050405020304" pitchFamily="18" charset="0"/>
                <a:ea typeface="黑体" panose="02010609060101010101" pitchFamily="2" charset="-122"/>
              </a:rPr>
              <a:t>D</a:t>
            </a:r>
            <a:endParaRPr lang="en-US" altLang="zh-CN" sz="2400" b="1" i="1">
              <a:solidFill>
                <a:srgbClr val="3333FF"/>
              </a:solidFill>
              <a:latin typeface="Times New Roman" panose="02020603050405020304" pitchFamily="18" charset="0"/>
              <a:ea typeface="黑体" panose="02010609060101010101" pitchFamily="2" charset="-122"/>
            </a:endParaRPr>
          </a:p>
        </p:txBody>
      </p:sp>
      <p:sp>
        <p:nvSpPr>
          <p:cNvPr id="4208" name="矩形 4207"/>
          <p:cNvSpPr>
            <a:spLocks noChangeArrowheads="1"/>
          </p:cNvSpPr>
          <p:nvPr/>
        </p:nvSpPr>
        <p:spPr bwMode="auto">
          <a:xfrm>
            <a:off x="1893451" y="4116694"/>
            <a:ext cx="496480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dirty="0" smtClean="0">
                <a:solidFill>
                  <a:srgbClr val="FF0000"/>
                </a:solidFill>
                <a:latin typeface="黑体" panose="02010609060101010101" pitchFamily="2" charset="-122"/>
                <a:ea typeface="黑体" panose="02010609060101010101" pitchFamily="2" charset="-122"/>
              </a:rPr>
              <a:t>“</a:t>
            </a:r>
            <a:r>
              <a:rPr lang="zh-CN" altLang="en-US" sz="2400" dirty="0">
                <a:solidFill>
                  <a:srgbClr val="FF0000"/>
                </a:solidFill>
                <a:latin typeface="黑体" panose="02010609060101010101" pitchFamily="2" charset="-122"/>
                <a:ea typeface="黑体" panose="02010609060101010101" pitchFamily="2" charset="-122"/>
              </a:rPr>
              <a:t>三角形的角平分线”是一条线段</a:t>
            </a:r>
            <a:r>
              <a:rPr lang="en-US" altLang="zh-CN" sz="2400" dirty="0">
                <a:solidFill>
                  <a:srgbClr val="0000FF"/>
                </a:solidFill>
                <a:latin typeface="黑体" panose="02010609060101010101" pitchFamily="2" charset="-122"/>
                <a:ea typeface="黑体" panose="02010609060101010101" pitchFamily="2" charset="-122"/>
              </a:rPr>
              <a:t>.</a:t>
            </a:r>
            <a:endParaRPr lang="en-US" altLang="zh-CN" sz="2400" dirty="0">
              <a:solidFill>
                <a:srgbClr val="0000FF"/>
              </a:solidFill>
              <a:latin typeface="黑体" panose="02010609060101010101" pitchFamily="2" charset="-122"/>
              <a:ea typeface="黑体" panose="02010609060101010101" pitchFamily="2" charset="-122"/>
            </a:endParaRPr>
          </a:p>
        </p:txBody>
      </p:sp>
      <p:grpSp>
        <p:nvGrpSpPr>
          <p:cNvPr id="2" name="组合 1"/>
          <p:cNvGrpSpPr/>
          <p:nvPr/>
        </p:nvGrpSpPr>
        <p:grpSpPr bwMode="auto">
          <a:xfrm>
            <a:off x="915380" y="3506387"/>
            <a:ext cx="4230332" cy="520700"/>
            <a:chOff x="6856" y="5025"/>
            <a:chExt cx="6664" cy="820"/>
          </a:xfrm>
        </p:grpSpPr>
        <p:sp>
          <p:nvSpPr>
            <p:cNvPr id="60435" name="矩形 4208"/>
            <p:cNvSpPr>
              <a:spLocks noChangeArrowheads="1"/>
            </p:cNvSpPr>
            <p:nvPr/>
          </p:nvSpPr>
          <p:spPr bwMode="auto">
            <a:xfrm>
              <a:off x="6856" y="5072"/>
              <a:ext cx="6664"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dirty="0">
                  <a:solidFill>
                    <a:srgbClr val="0000FF"/>
                  </a:solidFill>
                  <a:latin typeface="Times New Roman" panose="02020603050405020304" pitchFamily="18" charset="0"/>
                  <a:ea typeface="黑体" panose="02010609060101010101" pitchFamily="2" charset="-122"/>
                  <a:sym typeface="MT Extra" panose="05050102010205020202" pitchFamily="82"/>
                </a:rPr>
                <a:t>几何语言</a:t>
              </a:r>
              <a:r>
                <a:rPr lang="zh-CN" altLang="en-US" sz="2400" dirty="0">
                  <a:latin typeface="Times New Roman" panose="02020603050405020304" pitchFamily="18" charset="0"/>
                  <a:ea typeface="黑体" panose="02010609060101010101" pitchFamily="2" charset="-122"/>
                  <a:sym typeface="MT Extra" panose="05050102010205020202" pitchFamily="82"/>
                </a:rPr>
                <a:t>：∠</a:t>
              </a:r>
              <a:r>
                <a:rPr lang="en-US" altLang="zh-CN" sz="2400" b="1" dirty="0">
                  <a:latin typeface="Times New Roman" panose="02020603050405020304" pitchFamily="18" charset="0"/>
                  <a:ea typeface="黑体" panose="02010609060101010101" pitchFamily="2" charset="-122"/>
                  <a:sym typeface="MT Extra" panose="05050102010205020202" pitchFamily="82"/>
                </a:rPr>
                <a:t>1=∠2</a:t>
              </a:r>
              <a:r>
                <a:rPr lang="en-US" altLang="zh-CN" sz="2400" b="1" dirty="0" smtClean="0">
                  <a:latin typeface="Times New Roman" panose="02020603050405020304" pitchFamily="18" charset="0"/>
                  <a:ea typeface="黑体" panose="02010609060101010101" pitchFamily="2" charset="-122"/>
                  <a:sym typeface="MT Extra" panose="05050102010205020202" pitchFamily="82"/>
                </a:rPr>
                <a:t>=   </a:t>
              </a:r>
              <a:r>
                <a:rPr lang="en-US" altLang="zh-CN" sz="2400" b="1" dirty="0">
                  <a:latin typeface="Times New Roman" panose="02020603050405020304" pitchFamily="18" charset="0"/>
                  <a:ea typeface="黑体" panose="02010609060101010101" pitchFamily="2" charset="-122"/>
                  <a:sym typeface="MT Extra" panose="05050102010205020202" pitchFamily="82"/>
                </a:rPr>
                <a:t>∠</a:t>
              </a:r>
              <a:r>
                <a:rPr lang="en-US" altLang="zh-CN" sz="2400" b="1" i="1" dirty="0">
                  <a:latin typeface="Times New Roman" panose="02020603050405020304" pitchFamily="18" charset="0"/>
                  <a:ea typeface="黑体" panose="02010609060101010101" pitchFamily="2" charset="-122"/>
                  <a:sym typeface="MT Extra" panose="05050102010205020202" pitchFamily="82"/>
                </a:rPr>
                <a:t>BAC </a:t>
              </a:r>
              <a:endParaRPr lang="en-US" altLang="zh-CN" sz="2400" b="1" i="1" dirty="0">
                <a:latin typeface="Times New Roman" panose="02020603050405020304" pitchFamily="18" charset="0"/>
                <a:ea typeface="黑体" panose="02010609060101010101" pitchFamily="2" charset="-122"/>
                <a:sym typeface="MT Extra" panose="05050102010205020202" pitchFamily="82"/>
              </a:endParaRPr>
            </a:p>
          </p:txBody>
        </p:sp>
        <p:graphicFrame>
          <p:nvGraphicFramePr>
            <p:cNvPr id="60436" name="对象 1">
              <a:hlinkClick r:id="" action="ppaction://ole?verb=1"/>
            </p:cNvPr>
            <p:cNvGraphicFramePr>
              <a:graphicFrameLocks noChangeAspect="1"/>
            </p:cNvGraphicFramePr>
            <p:nvPr/>
          </p:nvGraphicFramePr>
          <p:xfrm>
            <a:off x="11450" y="5025"/>
            <a:ext cx="318" cy="820"/>
          </p:xfrm>
          <a:graphic>
            <a:graphicData uri="http://schemas.openxmlformats.org/presentationml/2006/ole">
              <mc:AlternateContent xmlns:mc="http://schemas.openxmlformats.org/markup-compatibility/2006">
                <mc:Choice xmlns:v="urn:schemas-microsoft-com:vml" Requires="v">
                  <p:oleObj spid="_x0000_s60549" name="" r:id="rId1" imgW="152400" imgH="393700" progId="Equation.KSEE3">
                    <p:embed/>
                  </p:oleObj>
                </mc:Choice>
                <mc:Fallback>
                  <p:oleObj name="" r:id="rId1" imgW="152400" imgH="393700" progId="Equation.KSEE3">
                    <p:embed/>
                    <p:pic>
                      <p:nvPicPr>
                        <p:cNvPr id="0" name="对象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50" y="5025"/>
                          <a:ext cx="318" cy="820"/>
                        </a:xfrm>
                        <a:prstGeom prst="rect">
                          <a:avLst/>
                        </a:prstGeom>
                        <a:noFill/>
                        <a:ln>
                          <a:noFill/>
                        </a:ln>
                      </p:spPr>
                    </p:pic>
                  </p:oleObj>
                </mc:Fallback>
              </mc:AlternateContent>
            </a:graphicData>
          </a:graphic>
        </p:graphicFrame>
      </p:grpSp>
      <p:sp>
        <p:nvSpPr>
          <p:cNvPr id="26" name="矩形 12290"/>
          <p:cNvSpPr>
            <a:spLocks noChangeArrowheads="1"/>
          </p:cNvSpPr>
          <p:nvPr/>
        </p:nvSpPr>
        <p:spPr bwMode="auto">
          <a:xfrm>
            <a:off x="-2382" y="557211"/>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2" charset="-122"/>
                <a:cs typeface="黑体" panose="02010609060101010101" pitchFamily="2" charset="-122"/>
              </a:rPr>
              <a:t>三角形的角平分线的定</a:t>
            </a:r>
            <a:r>
              <a:rPr lang="zh-CN" altLang="en-US" sz="2400" b="1" spc="100" noProof="1" smtClean="0">
                <a:solidFill>
                  <a:srgbClr val="0000FF"/>
                </a:solidFill>
                <a:latin typeface="+mn-lt"/>
                <a:ea typeface="黑体" panose="02010609060101010101" pitchFamily="2" charset="-122"/>
                <a:cs typeface="黑体" panose="02010609060101010101" pitchFamily="2" charset="-122"/>
              </a:rPr>
              <a:t>义</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grpSp>
        <p:nvGrpSpPr>
          <p:cNvPr id="23" name="组合 2"/>
          <p:cNvGrpSpPr/>
          <p:nvPr/>
        </p:nvGrpSpPr>
        <p:grpSpPr bwMode="auto">
          <a:xfrm>
            <a:off x="-3175" y="-57150"/>
            <a:ext cx="2006600" cy="478473"/>
            <a:chOff x="123" y="40"/>
            <a:chExt cx="3160" cy="753"/>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500"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208"/>
                                        </p:tgtEl>
                                        <p:attrNameLst>
                                          <p:attrName>style.visibility</p:attrName>
                                        </p:attrNameLst>
                                      </p:cBhvr>
                                      <p:to>
                                        <p:strVal val="visible"/>
                                      </p:to>
                                    </p:set>
                                    <p:animEffect transition="in" filter="blinds(horizontal)">
                                      <p:cBhvr>
                                        <p:cTn id="13" dur="500"/>
                                        <p:tgtEl>
                                          <p:spTgt spid="4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5" name="矩形 5393"/>
          <p:cNvSpPr>
            <a:spLocks noChangeArrowheads="1"/>
          </p:cNvSpPr>
          <p:nvPr/>
        </p:nvSpPr>
        <p:spPr bwMode="auto">
          <a:xfrm>
            <a:off x="1143000" y="0"/>
            <a:ext cx="6858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sz="100">
              <a:latin typeface="+mn-lt"/>
            </a:endParaRPr>
          </a:p>
        </p:txBody>
      </p:sp>
      <p:sp>
        <p:nvSpPr>
          <p:cNvPr id="5492" name="矩形 5491"/>
          <p:cNvSpPr/>
          <p:nvPr/>
        </p:nvSpPr>
        <p:spPr>
          <a:xfrm>
            <a:off x="21258" y="1039087"/>
            <a:ext cx="8958358" cy="3394075"/>
          </a:xfrm>
          <a:prstGeom prst="rect">
            <a:avLst/>
          </a:prstGeom>
          <a:noFill/>
          <a:ln w="9525">
            <a:noFill/>
          </a:ln>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nSpc>
                <a:spcPct val="140000"/>
              </a:lnSpc>
              <a:buFont typeface="Arial" panose="020B0604020202020204" pitchFamily="34" charset="0"/>
              <a:buNone/>
              <a:defRPr/>
            </a:pPr>
            <a:r>
              <a:rPr lang="en-US" altLang="x-none" sz="2100" noProof="1">
                <a:ea typeface="黑体" panose="02010609060101010101" pitchFamily="2" charset="-122"/>
              </a:rPr>
              <a:t>     </a:t>
            </a:r>
            <a:r>
              <a:rPr lang="en-US" altLang="x-none" sz="2100" noProof="1" smtClean="0">
                <a:ea typeface="黑体" panose="02010609060101010101" pitchFamily="2" charset="-122"/>
              </a:rPr>
              <a:t>        </a:t>
            </a:r>
            <a:r>
              <a:rPr lang="en-US" altLang="x-none" sz="2400" b="1" noProof="1" smtClean="0">
                <a:ea typeface="楷体" panose="02010609060101010101" pitchFamily="49" charset="-122"/>
              </a:rPr>
              <a:t>每人准备锐角三角形</a:t>
            </a:r>
            <a:r>
              <a:rPr lang="en-US" altLang="x-none" sz="2400" b="1" noProof="1">
                <a:ea typeface="楷体" panose="02010609060101010101" pitchFamily="49" charset="-122"/>
              </a:rPr>
              <a:t>、</a:t>
            </a:r>
            <a:r>
              <a:rPr lang="en-US" altLang="x-none" sz="2400" b="1" noProof="1" smtClean="0">
                <a:ea typeface="楷体" panose="02010609060101010101" pitchFamily="49" charset="-122"/>
              </a:rPr>
              <a:t>钝角三角形和直角三角形纸片各一个</a:t>
            </a:r>
            <a:r>
              <a:rPr lang="en-US" altLang="zh-CN" sz="2400" b="1" noProof="1">
                <a:ea typeface="楷体" panose="02010609060101010101" pitchFamily="49" charset="-122"/>
              </a:rPr>
              <a:t>.</a:t>
            </a:r>
            <a:endParaRPr lang="en-US" altLang="x-none" sz="2400" b="1" noProof="1">
              <a:ea typeface="楷体" panose="02010609060101010101" pitchFamily="49" charset="-122"/>
            </a:endParaRPr>
          </a:p>
          <a:p>
            <a:pPr>
              <a:lnSpc>
                <a:spcPct val="140000"/>
              </a:lnSpc>
              <a:buFont typeface="Arial" panose="020B0604020202020204" pitchFamily="34" charset="0"/>
              <a:buNone/>
              <a:defRPr/>
            </a:pPr>
            <a:r>
              <a:rPr lang="zh-CN" altLang="en-US" sz="2400" b="1" noProof="1">
                <a:ea typeface="楷体" panose="02010609060101010101" pitchFamily="49" charset="-122"/>
              </a:rPr>
              <a:t>     </a:t>
            </a:r>
            <a:r>
              <a:rPr lang="en-US" altLang="x-none" sz="2400" b="1" noProof="1" smtClean="0">
                <a:ea typeface="楷体" panose="02010609060101010101" pitchFamily="49" charset="-122"/>
              </a:rPr>
              <a:t>(1) </a:t>
            </a:r>
            <a:r>
              <a:rPr lang="en-US" altLang="x-none" sz="2400" b="1" noProof="1">
                <a:ea typeface="楷体" panose="02010609060101010101" pitchFamily="49" charset="-122"/>
              </a:rPr>
              <a:t>你能分别画出这三个三角形的三条角平分线吗?</a:t>
            </a:r>
            <a:endParaRPr lang="en-US" altLang="x-none" sz="2400" b="1" noProof="1">
              <a:ea typeface="楷体" panose="02010609060101010101" pitchFamily="49" charset="-122"/>
            </a:endParaRPr>
          </a:p>
          <a:p>
            <a:pPr>
              <a:lnSpc>
                <a:spcPct val="140000"/>
              </a:lnSpc>
              <a:buFont typeface="Arial" panose="020B0604020202020204" pitchFamily="34" charset="0"/>
              <a:buNone/>
              <a:defRPr/>
            </a:pPr>
            <a:r>
              <a:rPr lang="en-US" altLang="zh-CN" sz="2400" b="1" noProof="1">
                <a:ea typeface="楷体" panose="02010609060101010101" pitchFamily="49" charset="-122"/>
              </a:rPr>
              <a:t>     </a:t>
            </a:r>
            <a:r>
              <a:rPr lang="en-US" altLang="x-none" sz="2400" b="1" noProof="1" smtClean="0">
                <a:ea typeface="楷体" panose="02010609060101010101" pitchFamily="49" charset="-122"/>
              </a:rPr>
              <a:t>(2) </a:t>
            </a:r>
            <a:r>
              <a:rPr lang="en-US" altLang="x-none" sz="2400" b="1" noProof="1">
                <a:ea typeface="楷体" panose="02010609060101010101" pitchFamily="49" charset="-122"/>
              </a:rPr>
              <a:t>你能用折纸的办法得到它们吗</a:t>
            </a:r>
            <a:r>
              <a:rPr lang="en-US" altLang="x-none" sz="2400" b="1" noProof="1">
                <a:effectLst>
                  <a:outerShdw blurRad="38100" dist="38100" dir="2700000">
                    <a:srgbClr val="FFFFFF"/>
                  </a:outerShdw>
                </a:effectLst>
                <a:ea typeface="楷体" panose="02010609060101010101" pitchFamily="49" charset="-122"/>
              </a:rPr>
              <a:t>?</a:t>
            </a:r>
            <a:endParaRPr lang="en-US" altLang="x-none" sz="2400" b="1" noProof="1">
              <a:effectLst>
                <a:outerShdw blurRad="38100" dist="38100" dir="2700000">
                  <a:srgbClr val="FFFFFF"/>
                </a:outerShdw>
              </a:effectLst>
              <a:ea typeface="楷体" panose="02010609060101010101" pitchFamily="49" charset="-122"/>
            </a:endParaRPr>
          </a:p>
          <a:p>
            <a:pPr>
              <a:lnSpc>
                <a:spcPct val="140000"/>
              </a:lnSpc>
              <a:spcBef>
                <a:spcPct val="0"/>
              </a:spcBef>
              <a:buClr>
                <a:srgbClr val="000000"/>
              </a:buClr>
              <a:buFont typeface="Arial" panose="020B0604020202020204" pitchFamily="34" charset="0"/>
              <a:buNone/>
              <a:defRPr/>
            </a:pPr>
            <a:r>
              <a:rPr lang="en-US" altLang="zh-CN" sz="2400" b="1" noProof="1">
                <a:ea typeface="楷体" panose="02010609060101010101" pitchFamily="49" charset="-122"/>
              </a:rPr>
              <a:t>     </a:t>
            </a:r>
            <a:r>
              <a:rPr lang="en-US" altLang="zh-CN" sz="2400" b="1" noProof="1" smtClean="0">
                <a:ea typeface="楷体" panose="02010609060101010101" pitchFamily="49" charset="-122"/>
              </a:rPr>
              <a:t>(3) </a:t>
            </a:r>
            <a:r>
              <a:rPr lang="zh-CN" altLang="en-US" sz="2400" b="1" noProof="1">
                <a:ea typeface="楷体" panose="02010609060101010101" pitchFamily="49" charset="-122"/>
              </a:rPr>
              <a:t>在每个三角形</a:t>
            </a:r>
            <a:r>
              <a:rPr lang="zh-CN" altLang="en-US" sz="2400" b="1" noProof="1" smtClean="0">
                <a:ea typeface="楷体" panose="02010609060101010101" pitchFamily="49" charset="-122"/>
              </a:rPr>
              <a:t>中，这</a:t>
            </a:r>
            <a:r>
              <a:rPr lang="zh-CN" altLang="en-US" sz="2400" b="1" noProof="1">
                <a:ea typeface="楷体" panose="02010609060101010101" pitchFamily="49" charset="-122"/>
              </a:rPr>
              <a:t>三条角平分线之间有怎样</a:t>
            </a:r>
            <a:r>
              <a:rPr lang="zh-CN" altLang="en-US" sz="2400" b="1" noProof="1" smtClean="0">
                <a:ea typeface="楷体" panose="02010609060101010101" pitchFamily="49" charset="-122"/>
              </a:rPr>
              <a:t>的位</a:t>
            </a:r>
            <a:r>
              <a:rPr lang="zh-CN" altLang="en-US" sz="2400" b="1" noProof="1">
                <a:ea typeface="楷体" panose="02010609060101010101" pitchFamily="49" charset="-122"/>
              </a:rPr>
              <a:t>置关系 </a:t>
            </a:r>
            <a:r>
              <a:rPr lang="en-US" altLang="zh-CN" sz="2400" b="1" noProof="1">
                <a:ea typeface="楷体" panose="02010609060101010101" pitchFamily="49" charset="-122"/>
              </a:rPr>
              <a:t>?</a:t>
            </a:r>
            <a:endParaRPr lang="en-US" altLang="zh-CN" sz="2400" b="1" noProof="1">
              <a:ea typeface="楷体" panose="02010609060101010101" pitchFamily="49" charset="-122"/>
            </a:endParaRPr>
          </a:p>
          <a:p>
            <a:pPr>
              <a:lnSpc>
                <a:spcPct val="150000"/>
              </a:lnSpc>
              <a:buFont typeface="Arial" panose="020B0604020202020204" pitchFamily="34" charset="0"/>
              <a:buNone/>
              <a:defRPr/>
            </a:pPr>
            <a:endParaRPr lang="en-US" altLang="x-none" sz="2400" b="1" noProof="1">
              <a:effectLst>
                <a:outerShdw blurRad="38100" dist="38100" dir="2700000">
                  <a:srgbClr val="FFFFFF"/>
                </a:outerShdw>
              </a:effectLst>
              <a:ea typeface="楷体" panose="02010609060101010101" pitchFamily="49" charset="-122"/>
            </a:endParaRPr>
          </a:p>
        </p:txBody>
      </p:sp>
      <p:sp>
        <p:nvSpPr>
          <p:cNvPr id="16" name="圆角矩形 31"/>
          <p:cNvSpPr>
            <a:spLocks noChangeArrowheads="1"/>
          </p:cNvSpPr>
          <p:nvPr/>
        </p:nvSpPr>
        <p:spPr bwMode="auto">
          <a:xfrm>
            <a:off x="3564355" y="539233"/>
            <a:ext cx="1244600" cy="387351"/>
          </a:xfrm>
          <a:prstGeom prst="roundRect">
            <a:avLst>
              <a:gd name="adj" fmla="val 16667"/>
            </a:avLst>
          </a:prstGeom>
          <a:noFill/>
          <a:ln w="25400">
            <a:noFill/>
            <a:rou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0000FF"/>
                </a:solidFill>
                <a:latin typeface="+mn-lt"/>
                <a:ea typeface="黑体" panose="02010609060101010101" pitchFamily="2" charset="-122"/>
                <a:sym typeface="微软雅黑" panose="020B0503020204020204" pitchFamily="34" charset="-122"/>
              </a:rPr>
              <a:t>做一做</a:t>
            </a:r>
            <a:endParaRPr lang="zh-CN" altLang="en-US" sz="2400" b="1" dirty="0">
              <a:solidFill>
                <a:srgbClr val="0000FF"/>
              </a:solidFill>
              <a:latin typeface="+mn-lt"/>
              <a:ea typeface="黑体" panose="02010609060101010101" pitchFamily="2" charset="-122"/>
              <a:sym typeface="微软雅黑" panose="020B0503020204020204" pitchFamily="34" charset="-122"/>
            </a:endParaRPr>
          </a:p>
        </p:txBody>
      </p:sp>
      <p:grpSp>
        <p:nvGrpSpPr>
          <p:cNvPr id="11" name="组合 2"/>
          <p:cNvGrpSpPr/>
          <p:nvPr/>
        </p:nvGrpSpPr>
        <p:grpSpPr bwMode="auto">
          <a:xfrm>
            <a:off x="-3175" y="-57150"/>
            <a:ext cx="2006600" cy="478473"/>
            <a:chOff x="123" y="40"/>
            <a:chExt cx="3160" cy="753"/>
          </a:xfrm>
        </p:grpSpPr>
        <p:cxnSp>
          <p:nvCxnSpPr>
            <p:cNvPr id="1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743" name="直接连接符 45742"/>
          <p:cNvSpPr>
            <a:spLocks noChangeShapeType="1"/>
          </p:cNvSpPr>
          <p:nvPr/>
        </p:nvSpPr>
        <p:spPr bwMode="auto">
          <a:xfrm flipV="1">
            <a:off x="1325567" y="2517775"/>
            <a:ext cx="1543050" cy="595313"/>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44" name="任意多边形 45743"/>
          <p:cNvSpPr>
            <a:spLocks noChangeArrowheads="1"/>
          </p:cNvSpPr>
          <p:nvPr/>
        </p:nvSpPr>
        <p:spPr bwMode="auto">
          <a:xfrm>
            <a:off x="1325567" y="1924050"/>
            <a:ext cx="1828800" cy="1200150"/>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5" name="任意多边形 45744"/>
          <p:cNvSpPr>
            <a:spLocks noChangeArrowheads="1"/>
          </p:cNvSpPr>
          <p:nvPr/>
        </p:nvSpPr>
        <p:spPr bwMode="auto">
          <a:xfrm>
            <a:off x="3970937" y="1630112"/>
            <a:ext cx="1314450" cy="1485900"/>
          </a:xfrm>
          <a:custGeom>
            <a:avLst/>
            <a:gdLst>
              <a:gd name="T0" fmla="*/ 0 w 1104"/>
              <a:gd name="T1" fmla="*/ 1248 h 1248"/>
              <a:gd name="T2" fmla="*/ 1104 w 1104"/>
              <a:gd name="T3" fmla="*/ 1248 h 1248"/>
              <a:gd name="T4" fmla="*/ 1104 w 1104"/>
              <a:gd name="T5" fmla="*/ 0 h 1248"/>
              <a:gd name="T6" fmla="*/ 0 w 1104"/>
              <a:gd name="T7" fmla="*/ 1248 h 1248"/>
            </a:gdLst>
            <a:ahLst/>
            <a:cxnLst>
              <a:cxn ang="0">
                <a:pos x="T0" y="T1"/>
              </a:cxn>
              <a:cxn ang="0">
                <a:pos x="T2" y="T3"/>
              </a:cxn>
              <a:cxn ang="0">
                <a:pos x="T4" y="T5"/>
              </a:cxn>
              <a:cxn ang="0">
                <a:pos x="T6" y="T7"/>
              </a:cxn>
            </a:cxnLst>
            <a:rect l="0" t="0" r="r" b="b"/>
            <a:pathLst>
              <a:path w="1104" h="1248">
                <a:moveTo>
                  <a:pt x="0" y="1248"/>
                </a:moveTo>
                <a:lnTo>
                  <a:pt x="1104" y="1248"/>
                </a:lnTo>
                <a:lnTo>
                  <a:pt x="1104" y="0"/>
                </a:lnTo>
                <a:lnTo>
                  <a:pt x="0" y="1248"/>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6" name="任意多边形 45745"/>
          <p:cNvSpPr>
            <a:spLocks noChangeArrowheads="1"/>
          </p:cNvSpPr>
          <p:nvPr/>
        </p:nvSpPr>
        <p:spPr bwMode="auto">
          <a:xfrm>
            <a:off x="6034679" y="2102203"/>
            <a:ext cx="2228850" cy="1028700"/>
          </a:xfrm>
          <a:custGeom>
            <a:avLst/>
            <a:gdLst>
              <a:gd name="T0" fmla="*/ 0 w 1872"/>
              <a:gd name="T1" fmla="*/ 864 h 864"/>
              <a:gd name="T2" fmla="*/ 912 w 1872"/>
              <a:gd name="T3" fmla="*/ 864 h 864"/>
              <a:gd name="T4" fmla="*/ 1872 w 1872"/>
              <a:gd name="T5" fmla="*/ 0 h 864"/>
              <a:gd name="T6" fmla="*/ 0 w 1872"/>
              <a:gd name="T7" fmla="*/ 864 h 864"/>
            </a:gdLst>
            <a:ahLst/>
            <a:cxnLst>
              <a:cxn ang="0">
                <a:pos x="T0" y="T1"/>
              </a:cxn>
              <a:cxn ang="0">
                <a:pos x="T2" y="T3"/>
              </a:cxn>
              <a:cxn ang="0">
                <a:pos x="T4" y="T5"/>
              </a:cxn>
              <a:cxn ang="0">
                <a:pos x="T6" y="T7"/>
              </a:cxn>
            </a:cxnLst>
            <a:rect l="0" t="0" r="r" b="b"/>
            <a:pathLst>
              <a:path w="1872" h="864">
                <a:moveTo>
                  <a:pt x="0" y="864"/>
                </a:moveTo>
                <a:lnTo>
                  <a:pt x="912" y="864"/>
                </a:lnTo>
                <a:lnTo>
                  <a:pt x="1872" y="0"/>
                </a:lnTo>
                <a:lnTo>
                  <a:pt x="0" y="864"/>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747" name="直接连接符 45746"/>
          <p:cNvSpPr>
            <a:spLocks noChangeShapeType="1"/>
          </p:cNvSpPr>
          <p:nvPr/>
        </p:nvSpPr>
        <p:spPr bwMode="auto">
          <a:xfrm flipH="1">
            <a:off x="2351092" y="1924050"/>
            <a:ext cx="228600" cy="120015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48" name="直接连接符 45747"/>
          <p:cNvSpPr>
            <a:spLocks noChangeShapeType="1"/>
          </p:cNvSpPr>
          <p:nvPr/>
        </p:nvSpPr>
        <p:spPr bwMode="auto">
          <a:xfrm flipH="1" flipV="1">
            <a:off x="1973267" y="2463800"/>
            <a:ext cx="1187450" cy="649288"/>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49" name="直接连接符 45748"/>
          <p:cNvSpPr>
            <a:spLocks noChangeShapeType="1"/>
          </p:cNvSpPr>
          <p:nvPr/>
        </p:nvSpPr>
        <p:spPr bwMode="auto">
          <a:xfrm flipH="1" flipV="1">
            <a:off x="4564662" y="2441324"/>
            <a:ext cx="703263" cy="6477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0" name="直接连接符 45749"/>
          <p:cNvSpPr>
            <a:spLocks noChangeShapeType="1"/>
          </p:cNvSpPr>
          <p:nvPr/>
        </p:nvSpPr>
        <p:spPr bwMode="auto">
          <a:xfrm flipV="1">
            <a:off x="3970937" y="2549274"/>
            <a:ext cx="1314450" cy="5715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1" name="直接连接符 45750"/>
          <p:cNvSpPr>
            <a:spLocks noChangeShapeType="1"/>
          </p:cNvSpPr>
          <p:nvPr/>
        </p:nvSpPr>
        <p:spPr bwMode="auto">
          <a:xfrm flipH="1">
            <a:off x="4726587" y="1630112"/>
            <a:ext cx="571500" cy="14859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2" name="直接连接符 45751"/>
          <p:cNvSpPr>
            <a:spLocks noChangeShapeType="1"/>
          </p:cNvSpPr>
          <p:nvPr/>
        </p:nvSpPr>
        <p:spPr bwMode="auto">
          <a:xfrm flipH="1">
            <a:off x="6682379" y="2102203"/>
            <a:ext cx="1566863" cy="10287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3" name="直接连接符 45752"/>
          <p:cNvSpPr>
            <a:spLocks noChangeShapeType="1"/>
          </p:cNvSpPr>
          <p:nvPr/>
        </p:nvSpPr>
        <p:spPr bwMode="auto">
          <a:xfrm flipV="1">
            <a:off x="6088654" y="2751490"/>
            <a:ext cx="1485900" cy="3429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4" name="直接连接符 45753"/>
          <p:cNvSpPr>
            <a:spLocks noChangeShapeType="1"/>
          </p:cNvSpPr>
          <p:nvPr/>
        </p:nvSpPr>
        <p:spPr bwMode="auto">
          <a:xfrm flipH="1" flipV="1">
            <a:off x="7007817" y="2697515"/>
            <a:ext cx="114300" cy="457200"/>
          </a:xfrm>
          <a:prstGeom prst="line">
            <a:avLst/>
          </a:prstGeom>
          <a:noFill/>
          <a:ln w="38100">
            <a:solidFill>
              <a:schemeClr val="accent2"/>
            </a:solidFill>
            <a:round/>
          </a:ln>
          <a:extLst>
            <a:ext uri="{909E8E84-426E-40DD-AFC4-6F175D3DCCD1}">
              <a14:hiddenFill xmlns:a14="http://schemas.microsoft.com/office/drawing/2010/main">
                <a:noFill/>
              </a14:hiddenFill>
            </a:ext>
          </a:extLst>
        </p:spPr>
        <p:txBody>
          <a:bodyPr/>
          <a:lstStyle/>
          <a:p>
            <a:endParaRPr lang="zh-CN" altLang="en-US"/>
          </a:p>
        </p:txBody>
      </p:sp>
      <p:sp>
        <p:nvSpPr>
          <p:cNvPr id="45755" name="矩形 45754"/>
          <p:cNvSpPr>
            <a:spLocks noChangeArrowheads="1"/>
          </p:cNvSpPr>
          <p:nvPr/>
        </p:nvSpPr>
        <p:spPr bwMode="auto">
          <a:xfrm>
            <a:off x="1017864" y="3838070"/>
            <a:ext cx="7448433" cy="461665"/>
          </a:xfrm>
          <a:prstGeom prst="rect">
            <a:avLst/>
          </a:prstGeom>
          <a:solidFill>
            <a:srgbClr val="9ED3D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宋体" panose="02010600030101010101" pitchFamily="2" charset="-122"/>
              </a:rPr>
              <a:t>三角形共有三条内角平分</a:t>
            </a:r>
            <a:r>
              <a:rPr lang="zh-CN" altLang="en-US" sz="2400" b="1" dirty="0" smtClean="0">
                <a:latin typeface="宋体" panose="02010600030101010101" pitchFamily="2" charset="-122"/>
              </a:rPr>
              <a:t>线，它</a:t>
            </a:r>
            <a:r>
              <a:rPr lang="zh-CN" altLang="en-US" sz="2400" b="1" dirty="0">
                <a:latin typeface="宋体" panose="02010600030101010101" pitchFamily="2" charset="-122"/>
              </a:rPr>
              <a:t>们交于三角形内一点</a:t>
            </a:r>
            <a:r>
              <a:rPr lang="en-US" altLang="zh-CN" sz="2400" b="1" dirty="0">
                <a:latin typeface="宋体" panose="02010600030101010101" pitchFamily="2" charset="-122"/>
              </a:rPr>
              <a:t>.</a:t>
            </a:r>
            <a:endParaRPr lang="en-US" altLang="zh-CN" sz="2400" b="1" dirty="0">
              <a:latin typeface="宋体" panose="02010600030101010101" pitchFamily="2" charset="-122"/>
            </a:endParaRPr>
          </a:p>
        </p:txBody>
      </p:sp>
      <p:sp>
        <p:nvSpPr>
          <p:cNvPr id="64526" name="矩形 5490"/>
          <p:cNvSpPr>
            <a:spLocks noChangeArrowheads="1"/>
          </p:cNvSpPr>
          <p:nvPr/>
        </p:nvSpPr>
        <p:spPr bwMode="auto">
          <a:xfrm>
            <a:off x="2840038" y="627063"/>
            <a:ext cx="3842116" cy="379412"/>
          </a:xfrm>
          <a:prstGeom prst="rect">
            <a:avLst/>
          </a:prstGeom>
          <a:solidFill>
            <a:schemeClr val="bg1"/>
          </a:solidFill>
          <a:ln w="9525">
            <a:solidFill>
              <a:schemeClr val="bg1"/>
            </a:solidFill>
            <a:miter lim="800000"/>
          </a:ln>
        </p:spPr>
        <p:txBody>
          <a:bodyPr anchor="ctr"/>
          <a:lstStyle/>
          <a:p>
            <a:pPr algn="ctr" eaLnBrk="0" hangingPunct="0"/>
            <a:r>
              <a:rPr lang="zh-CN" altLang="en-US" sz="2400" b="1" dirty="0">
                <a:solidFill>
                  <a:srgbClr val="0000FF"/>
                </a:solidFill>
                <a:latin typeface="黑体" panose="02010609060101010101" pitchFamily="2" charset="-122"/>
                <a:ea typeface="黑体" panose="02010609060101010101" pitchFamily="2" charset="-122"/>
              </a:rPr>
              <a:t>三角形角平分线的性质</a:t>
            </a:r>
            <a:endParaRPr lang="zh-CN" altLang="en-US" sz="2400" b="1" dirty="0">
              <a:solidFill>
                <a:srgbClr val="0000FF"/>
              </a:solidFill>
              <a:latin typeface="黑体" panose="02010609060101010101" pitchFamily="2" charset="-122"/>
              <a:ea typeface="黑体" panose="02010609060101010101" pitchFamily="2" charset="-122"/>
            </a:endParaRPr>
          </a:p>
        </p:txBody>
      </p:sp>
      <p:grpSp>
        <p:nvGrpSpPr>
          <p:cNvPr id="20" name="组合 2"/>
          <p:cNvGrpSpPr/>
          <p:nvPr/>
        </p:nvGrpSpPr>
        <p:grpSpPr bwMode="auto">
          <a:xfrm>
            <a:off x="-3175" y="-57150"/>
            <a:ext cx="2006600" cy="478473"/>
            <a:chOff x="123" y="40"/>
            <a:chExt cx="3160" cy="753"/>
          </a:xfrm>
        </p:grpSpPr>
        <p:cxnSp>
          <p:nvCxnSpPr>
            <p:cNvPr id="2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5743"/>
                                        </p:tgtEl>
                                        <p:attrNameLst>
                                          <p:attrName>style.visibility</p:attrName>
                                        </p:attrNameLst>
                                      </p:cBhvr>
                                      <p:to>
                                        <p:strVal val="visible"/>
                                      </p:to>
                                    </p:set>
                                    <p:animEffect transition="in" filter="wipe(left)">
                                      <p:cBhvr>
                                        <p:cTn id="7" dur="500"/>
                                        <p:tgtEl>
                                          <p:spTgt spid="457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5747"/>
                                        </p:tgtEl>
                                        <p:attrNameLst>
                                          <p:attrName>style.visibility</p:attrName>
                                        </p:attrNameLst>
                                      </p:cBhvr>
                                      <p:to>
                                        <p:strVal val="visible"/>
                                      </p:to>
                                    </p:set>
                                    <p:animEffect transition="in" filter="wipe(up)">
                                      <p:cBhvr>
                                        <p:cTn id="12" dur="500"/>
                                        <p:tgtEl>
                                          <p:spTgt spid="4574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5748"/>
                                        </p:tgtEl>
                                        <p:attrNameLst>
                                          <p:attrName>style.visibility</p:attrName>
                                        </p:attrNameLst>
                                      </p:cBhvr>
                                      <p:to>
                                        <p:strVal val="visible"/>
                                      </p:to>
                                    </p:set>
                                    <p:animEffect transition="in" filter="wipe(down)">
                                      <p:cBhvr>
                                        <p:cTn id="17" dur="500"/>
                                        <p:tgtEl>
                                          <p:spTgt spid="457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5749"/>
                                        </p:tgtEl>
                                        <p:attrNameLst>
                                          <p:attrName>style.visibility</p:attrName>
                                        </p:attrNameLst>
                                      </p:cBhvr>
                                      <p:to>
                                        <p:strVal val="visible"/>
                                      </p:to>
                                    </p:set>
                                    <p:animEffect transition="in" filter="wipe(down)">
                                      <p:cBhvr>
                                        <p:cTn id="22" dur="500"/>
                                        <p:tgtEl>
                                          <p:spTgt spid="4574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5750"/>
                                        </p:tgtEl>
                                        <p:attrNameLst>
                                          <p:attrName>style.visibility</p:attrName>
                                        </p:attrNameLst>
                                      </p:cBhvr>
                                      <p:to>
                                        <p:strVal val="visible"/>
                                      </p:to>
                                    </p:set>
                                    <p:animEffect transition="in" filter="wipe(left)">
                                      <p:cBhvr>
                                        <p:cTn id="27" dur="500"/>
                                        <p:tgtEl>
                                          <p:spTgt spid="457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45751"/>
                                        </p:tgtEl>
                                        <p:attrNameLst>
                                          <p:attrName>style.visibility</p:attrName>
                                        </p:attrNameLst>
                                      </p:cBhvr>
                                      <p:to>
                                        <p:strVal val="visible"/>
                                      </p:to>
                                    </p:set>
                                    <p:animEffect transition="in" filter="wipe(up)">
                                      <p:cBhvr>
                                        <p:cTn id="32" dur="500"/>
                                        <p:tgtEl>
                                          <p:spTgt spid="4575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5752"/>
                                        </p:tgtEl>
                                        <p:attrNameLst>
                                          <p:attrName>style.visibility</p:attrName>
                                        </p:attrNameLst>
                                      </p:cBhvr>
                                      <p:to>
                                        <p:strVal val="visible"/>
                                      </p:to>
                                    </p:set>
                                    <p:animEffect transition="in" filter="wipe(up)">
                                      <p:cBhvr>
                                        <p:cTn id="37" dur="500"/>
                                        <p:tgtEl>
                                          <p:spTgt spid="4575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45753"/>
                                        </p:tgtEl>
                                        <p:attrNameLst>
                                          <p:attrName>style.visibility</p:attrName>
                                        </p:attrNameLst>
                                      </p:cBhvr>
                                      <p:to>
                                        <p:strVal val="visible"/>
                                      </p:to>
                                    </p:set>
                                    <p:animEffect transition="in" filter="wipe(left)">
                                      <p:cBhvr>
                                        <p:cTn id="42" dur="500"/>
                                        <p:tgtEl>
                                          <p:spTgt spid="4575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5754"/>
                                        </p:tgtEl>
                                        <p:attrNameLst>
                                          <p:attrName>style.visibility</p:attrName>
                                        </p:attrNameLst>
                                      </p:cBhvr>
                                      <p:to>
                                        <p:strVal val="visible"/>
                                      </p:to>
                                    </p:set>
                                    <p:animEffect transition="in" filter="wipe(down)">
                                      <p:cBhvr>
                                        <p:cTn id="47" dur="500"/>
                                        <p:tgtEl>
                                          <p:spTgt spid="45754"/>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45755"/>
                                        </p:tgtEl>
                                        <p:attrNameLst>
                                          <p:attrName>style.visibility</p:attrName>
                                        </p:attrNameLst>
                                      </p:cBhvr>
                                      <p:to>
                                        <p:strVal val="visible"/>
                                      </p:to>
                                    </p:set>
                                    <p:anim calcmode="lin" valueType="num">
                                      <p:cBhvr>
                                        <p:cTn id="52" dur="500" fill="hold"/>
                                        <p:tgtEl>
                                          <p:spTgt spid="45755"/>
                                        </p:tgtEl>
                                        <p:attrNameLst>
                                          <p:attrName>ppt_x</p:attrName>
                                        </p:attrNameLst>
                                      </p:cBhvr>
                                      <p:tavLst>
                                        <p:tav tm="0">
                                          <p:val>
                                            <p:strVal val="#ppt_x"/>
                                          </p:val>
                                        </p:tav>
                                        <p:tav tm="100000">
                                          <p:val>
                                            <p:strVal val="#ppt_x"/>
                                          </p:val>
                                        </p:tav>
                                      </p:tavLst>
                                    </p:anim>
                                    <p:anim calcmode="lin" valueType="num">
                                      <p:cBhvr>
                                        <p:cTn id="53" dur="500" fill="hold"/>
                                        <p:tgtEl>
                                          <p:spTgt spid="457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5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9" name="文本框 100"/>
          <p:cNvSpPr txBox="1">
            <a:spLocks noChangeArrowheads="1"/>
          </p:cNvSpPr>
          <p:nvPr/>
        </p:nvSpPr>
        <p:spPr bwMode="auto">
          <a:xfrm>
            <a:off x="792163" y="2365073"/>
            <a:ext cx="7199304"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2667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400" b="1" dirty="0">
                <a:solidFill>
                  <a:srgbClr val="0000FF"/>
                </a:solidFill>
                <a:latin typeface="黑体" panose="02010609060101010101" pitchFamily="2" charset="-122"/>
                <a:ea typeface="黑体" panose="02010609060101010101" pitchFamily="2" charset="-122"/>
              </a:rPr>
              <a:t>解：</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AD</a:t>
            </a:r>
            <a:r>
              <a:rPr lang="zh-CN" altLang="en-US" sz="2400" b="1" dirty="0">
                <a:latin typeface="+mn-lt"/>
                <a:ea typeface="仿宋" panose="02010609060101010101" pitchFamily="49" charset="-122"/>
              </a:rPr>
              <a:t>是</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的角平分</a:t>
            </a:r>
            <a:r>
              <a:rPr lang="zh-CN" altLang="en-US" sz="2400" b="1" dirty="0" smtClean="0">
                <a:latin typeface="+mn-lt"/>
                <a:ea typeface="仿宋" panose="02010609060101010101" pitchFamily="49" charset="-122"/>
              </a:rPr>
              <a:t>线，</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BAC</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68</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20000"/>
              </a:lnSpc>
            </a:pPr>
            <a:r>
              <a:rPr lang="zh-CN" altLang="en-US" sz="2400" b="1" dirty="0">
                <a:latin typeface="+mn-lt"/>
                <a:ea typeface="仿宋" panose="02010609060101010101" pitchFamily="49" charset="-122"/>
              </a:rPr>
              <a:t>        </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DAC</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BAD</a:t>
            </a:r>
            <a:r>
              <a:rPr lang="zh-CN" altLang="en-US" sz="2400" b="1" dirty="0">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34°</a:t>
            </a:r>
            <a:r>
              <a:rPr lang="en-US" altLang="zh-CN" sz="2400" b="1" dirty="0">
                <a:latin typeface="+mn-lt"/>
                <a:ea typeface="仿宋" panose="02010609060101010101" pitchFamily="49" charset="-122"/>
              </a:rPr>
              <a:t>.</a:t>
            </a:r>
            <a:endParaRPr lang="en-US" altLang="zh-CN" sz="2400" b="1" dirty="0">
              <a:latin typeface="+mn-lt"/>
              <a:ea typeface="仿宋" panose="02010609060101010101" pitchFamily="49" charset="-122"/>
            </a:endParaRPr>
          </a:p>
          <a:p>
            <a:pPr>
              <a:lnSpc>
                <a:spcPct val="120000"/>
              </a:lnSpc>
            </a:pPr>
            <a:r>
              <a:rPr lang="en-US" altLang="zh-CN" sz="2400" b="1" dirty="0">
                <a:latin typeface="+mn-lt"/>
                <a:ea typeface="仿宋" panose="02010609060101010101" pitchFamily="49" charset="-122"/>
              </a:rPr>
              <a:t>       </a:t>
            </a:r>
            <a:r>
              <a:rPr lang="zh-CN" altLang="en-US" sz="2400" b="1" dirty="0">
                <a:latin typeface="+mn-lt"/>
                <a:ea typeface="仿宋" panose="02010609060101010101" pitchFamily="49" charset="-122"/>
              </a:rPr>
              <a:t>在</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ABD</a:t>
            </a:r>
            <a:r>
              <a:rPr lang="zh-CN" altLang="en-US" sz="2400" b="1" dirty="0" smtClean="0">
                <a:latin typeface="+mn-lt"/>
                <a:ea typeface="仿宋" panose="02010609060101010101" pitchFamily="49" charset="-122"/>
              </a:rPr>
              <a:t>中，</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ADB</a:t>
            </a:r>
            <a:r>
              <a:rPr lang="en-US" altLang="zh-CN" sz="2400" b="1" dirty="0">
                <a:latin typeface="+mn-lt"/>
                <a:ea typeface="仿宋" panose="02010609060101010101" pitchFamily="49" charset="-122"/>
              </a:rPr>
              <a:t>+∠</a:t>
            </a:r>
            <a:r>
              <a:rPr lang="en-US" altLang="zh-CN" sz="2400" b="1" i="1" dirty="0">
                <a:latin typeface="+mn-lt"/>
                <a:ea typeface="仿宋" panose="02010609060101010101" pitchFamily="49" charset="-122"/>
              </a:rPr>
              <a:t>BAD</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20000"/>
              </a:lnSpc>
            </a:pPr>
            <a:r>
              <a:rPr lang="en-US" altLang="zh-CN" sz="2400" b="1" dirty="0">
                <a:latin typeface="+mn-lt"/>
                <a:ea typeface="仿宋" panose="02010609060101010101" pitchFamily="49" charset="-122"/>
              </a:rPr>
              <a:t>   ∴∠</a:t>
            </a:r>
            <a:r>
              <a:rPr lang="en-US" altLang="zh-CN" sz="2400" b="1" i="1" dirty="0">
                <a:latin typeface="+mn-lt"/>
                <a:ea typeface="仿宋" panose="02010609060101010101" pitchFamily="49" charset="-122"/>
              </a:rPr>
              <a:t>ADB</a:t>
            </a:r>
            <a:r>
              <a:rPr lang="zh-CN" altLang="en-US" sz="2400" b="1" dirty="0">
                <a:latin typeface="+mn-lt"/>
                <a:ea typeface="仿宋" panose="02010609060101010101" pitchFamily="49" charset="-122"/>
              </a:rPr>
              <a:t>＝</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a:t>
            </a:r>
            <a:r>
              <a:rPr lang="en-US" altLang="zh-CN" sz="2400" b="1" i="1" dirty="0" smtClean="0">
                <a:latin typeface="+mn-lt"/>
                <a:ea typeface="仿宋" panose="02010609060101010101" pitchFamily="49" charset="-122"/>
              </a:rPr>
              <a:t>B</a:t>
            </a:r>
            <a:r>
              <a:rPr lang="en-US" altLang="zh-CN" sz="2400" b="1" dirty="0" smtClean="0">
                <a:latin typeface="+mn-lt"/>
                <a:ea typeface="仿宋" panose="02010609060101010101" pitchFamily="49" charset="-122"/>
              </a:rPr>
              <a:t>–∠</a:t>
            </a:r>
            <a:r>
              <a:rPr lang="en-US" altLang="zh-CN" sz="2400" b="1" i="1" dirty="0">
                <a:latin typeface="+mn-lt"/>
                <a:ea typeface="仿宋" panose="02010609060101010101" pitchFamily="49" charset="-122"/>
              </a:rPr>
              <a:t>BAD</a:t>
            </a:r>
            <a:endParaRPr lang="en-US" altLang="zh-CN" sz="2400" b="1" i="1" dirty="0">
              <a:latin typeface="+mn-lt"/>
              <a:ea typeface="仿宋" panose="02010609060101010101" pitchFamily="49" charset="-122"/>
            </a:endParaRPr>
          </a:p>
          <a:p>
            <a:pPr>
              <a:lnSpc>
                <a:spcPct val="120000"/>
              </a:lnSpc>
            </a:pPr>
            <a:r>
              <a:rPr lang="zh-CN" altLang="en-US" sz="2400" b="1" dirty="0" smtClean="0">
                <a:latin typeface="+mn-lt"/>
                <a:ea typeface="仿宋" panose="02010609060101010101" pitchFamily="49" charset="-122"/>
              </a:rPr>
              <a:t>                   ＝</a:t>
            </a:r>
            <a:r>
              <a:rPr lang="en-US" altLang="zh-CN" sz="2400" b="1" dirty="0">
                <a:latin typeface="+mn-lt"/>
                <a:ea typeface="仿宋" panose="02010609060101010101" pitchFamily="49" charset="-122"/>
              </a:rPr>
              <a:t>180</a:t>
            </a:r>
            <a:r>
              <a:rPr lang="en-US" altLang="zh-CN" sz="2400" b="1" dirty="0" smtClean="0">
                <a:latin typeface="+mn-lt"/>
                <a:ea typeface="仿宋" panose="02010609060101010101" pitchFamily="49" charset="-122"/>
              </a:rPr>
              <a:t>°–36°–34°</a:t>
            </a:r>
            <a:endParaRPr lang="en-US" altLang="zh-CN" sz="2400" b="1" dirty="0" smtClean="0">
              <a:latin typeface="+mn-lt"/>
              <a:ea typeface="仿宋" panose="02010609060101010101" pitchFamily="49" charset="-122"/>
            </a:endParaRPr>
          </a:p>
          <a:p>
            <a:pPr>
              <a:lnSpc>
                <a:spcPct val="120000"/>
              </a:lnSpc>
            </a:pPr>
            <a:r>
              <a:rPr lang="en-US" altLang="zh-CN" sz="2400" b="1" dirty="0">
                <a:latin typeface="+mn-lt"/>
                <a:ea typeface="仿宋" panose="02010609060101010101" pitchFamily="49" charset="-122"/>
              </a:rPr>
              <a:t> </a:t>
            </a:r>
            <a:r>
              <a:rPr lang="en-US" altLang="zh-CN" sz="2400" b="1" dirty="0" smtClean="0">
                <a:latin typeface="+mn-lt"/>
                <a:ea typeface="仿宋" panose="02010609060101010101" pitchFamily="49" charset="-122"/>
              </a:rPr>
              <a:t>                  </a:t>
            </a:r>
            <a:r>
              <a:rPr lang="zh-CN" altLang="en-US" sz="2400" b="1" dirty="0" smtClean="0">
                <a:solidFill>
                  <a:srgbClr val="FF0000"/>
                </a:solidFill>
                <a:latin typeface="+mn-lt"/>
                <a:ea typeface="仿宋" panose="02010609060101010101" pitchFamily="49" charset="-122"/>
              </a:rPr>
              <a:t>＝</a:t>
            </a:r>
            <a:r>
              <a:rPr lang="en-US" altLang="zh-CN" sz="2400" b="1" dirty="0">
                <a:solidFill>
                  <a:srgbClr val="FF0000"/>
                </a:solidFill>
                <a:latin typeface="+mn-lt"/>
                <a:ea typeface="仿宋" panose="02010609060101010101" pitchFamily="49" charset="-122"/>
              </a:rPr>
              <a:t>110°.</a:t>
            </a:r>
            <a:endParaRPr lang="en-US" altLang="zh-CN" sz="2400" b="1" dirty="0">
              <a:solidFill>
                <a:srgbClr val="FF0000"/>
              </a:solidFill>
              <a:latin typeface="+mn-lt"/>
              <a:ea typeface="仿宋" panose="02010609060101010101" pitchFamily="49" charset="-122"/>
            </a:endParaRPr>
          </a:p>
        </p:txBody>
      </p:sp>
      <p:sp>
        <p:nvSpPr>
          <p:cNvPr id="17409" name="Rectangle 3"/>
          <p:cNvSpPr>
            <a:spLocks noGrp="1" noChangeArrowheads="1"/>
          </p:cNvSpPr>
          <p:nvPr>
            <p:ph idx="4294967295"/>
          </p:nvPr>
        </p:nvSpPr>
        <p:spPr bwMode="auto">
          <a:xfrm>
            <a:off x="274279" y="1254125"/>
            <a:ext cx="8685163" cy="7715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a:lnSpc>
                <a:spcPct val="150000"/>
              </a:lnSpc>
              <a:buFont typeface="Arial" panose="020B0604020202020204" pitchFamily="34" charset="0"/>
              <a:buNone/>
            </a:pPr>
            <a:r>
              <a:rPr lang="zh-CN" altLang="en-US" b="1" dirty="0">
                <a:solidFill>
                  <a:srgbClr val="0000FF"/>
                </a:solidFill>
                <a:latin typeface="黑体" panose="02010609060101010101" pitchFamily="2" charset="-122"/>
                <a:ea typeface="黑体" panose="02010609060101010101" pitchFamily="2" charset="-122"/>
              </a:rPr>
              <a:t> </a:t>
            </a:r>
            <a:r>
              <a:rPr lang="zh-CN" altLang="en-US" b="1" dirty="0" smtClean="0">
                <a:solidFill>
                  <a:srgbClr val="0000FF"/>
                </a:solidFill>
                <a:latin typeface="黑体" panose="02010609060101010101" pitchFamily="2" charset="-122"/>
                <a:ea typeface="黑体" panose="02010609060101010101" pitchFamily="2" charset="-122"/>
              </a:rPr>
              <a:t>例</a:t>
            </a:r>
            <a:r>
              <a:rPr lang="en-US" altLang="zh-CN" b="1" dirty="0" smtClean="0">
                <a:solidFill>
                  <a:srgbClr val="0000FF"/>
                </a:solidFill>
                <a:ea typeface="楷体" panose="02010609060101010101" pitchFamily="49" charset="-122"/>
              </a:rPr>
              <a:t>  </a:t>
            </a:r>
            <a:r>
              <a:rPr lang="zh-CN" altLang="zh-CN" b="1" dirty="0">
                <a:ea typeface="楷体" panose="02010609060101010101" pitchFamily="49" charset="-122"/>
              </a:rPr>
              <a:t>如</a:t>
            </a:r>
            <a:r>
              <a:rPr lang="zh-CN" altLang="zh-CN" b="1" dirty="0" smtClean="0">
                <a:ea typeface="楷体" panose="02010609060101010101" pitchFamily="49" charset="-122"/>
              </a:rPr>
              <a:t>图</a:t>
            </a:r>
            <a:r>
              <a:rPr lang="zh-CN" altLang="en-US" b="1" dirty="0" smtClean="0">
                <a:ea typeface="楷体" panose="02010609060101010101" pitchFamily="49" charset="-122"/>
              </a:rPr>
              <a:t>，</a:t>
            </a:r>
            <a:r>
              <a:rPr lang="zh-CN" altLang="zh-CN" b="1" dirty="0" smtClean="0">
                <a:ea typeface="楷体" panose="02010609060101010101" pitchFamily="49" charset="-122"/>
              </a:rPr>
              <a:t>在</a:t>
            </a:r>
            <a:r>
              <a:rPr lang="zh-CN" altLang="zh-CN" b="1" dirty="0">
                <a:ea typeface="楷体" panose="02010609060101010101" pitchFamily="49" charset="-122"/>
              </a:rPr>
              <a:t>△</a:t>
            </a:r>
            <a:r>
              <a:rPr lang="zh-CN" altLang="zh-CN" b="1" i="1" dirty="0">
                <a:ea typeface="楷体" panose="02010609060101010101" pitchFamily="49" charset="-122"/>
              </a:rPr>
              <a:t>ABC</a:t>
            </a:r>
            <a:r>
              <a:rPr lang="zh-CN" altLang="zh-CN" b="1" dirty="0" smtClean="0">
                <a:ea typeface="楷体" panose="02010609060101010101" pitchFamily="49" charset="-122"/>
              </a:rPr>
              <a:t>中</a:t>
            </a:r>
            <a:r>
              <a:rPr lang="zh-CN" altLang="en-US" b="1" dirty="0" smtClean="0">
                <a:ea typeface="楷体" panose="02010609060101010101" pitchFamily="49" charset="-122"/>
              </a:rPr>
              <a:t>，</a:t>
            </a:r>
            <a:r>
              <a:rPr lang="zh-CN" altLang="zh-CN" b="1" dirty="0" smtClean="0">
                <a:ea typeface="楷体" panose="02010609060101010101" pitchFamily="49" charset="-122"/>
              </a:rPr>
              <a:t>∠</a:t>
            </a:r>
            <a:r>
              <a:rPr lang="zh-CN" altLang="zh-CN" b="1" i="1" dirty="0">
                <a:ea typeface="楷体" panose="02010609060101010101" pitchFamily="49" charset="-122"/>
              </a:rPr>
              <a:t>BAC</a:t>
            </a:r>
            <a:r>
              <a:rPr lang="zh-CN" altLang="zh-CN" b="1" dirty="0">
                <a:ea typeface="楷体" panose="02010609060101010101" pitchFamily="49" charset="-122"/>
              </a:rPr>
              <a:t>=</a:t>
            </a:r>
            <a:r>
              <a:rPr lang="zh-CN" altLang="en-US" b="1" dirty="0">
                <a:ea typeface="楷体" panose="02010609060101010101" pitchFamily="49" charset="-122"/>
              </a:rPr>
              <a:t>6</a:t>
            </a:r>
            <a:r>
              <a:rPr lang="en-US" altLang="zh-CN" b="1" dirty="0">
                <a:ea typeface="楷体" panose="02010609060101010101" pitchFamily="49" charset="-122"/>
              </a:rPr>
              <a:t>8</a:t>
            </a:r>
            <a:r>
              <a:rPr lang="zh-CN" altLang="zh-CN" b="1" dirty="0" smtClean="0">
                <a:ea typeface="楷体" panose="02010609060101010101" pitchFamily="49" charset="-122"/>
              </a:rPr>
              <a:t>°</a:t>
            </a:r>
            <a:r>
              <a:rPr lang="zh-CN" altLang="en-US" b="1" dirty="0" smtClean="0">
                <a:ea typeface="楷体" panose="02010609060101010101" pitchFamily="49" charset="-122"/>
              </a:rPr>
              <a:t>，</a:t>
            </a:r>
            <a:r>
              <a:rPr lang="zh-CN" altLang="zh-CN" b="1" dirty="0" smtClean="0">
                <a:ea typeface="楷体" panose="02010609060101010101" pitchFamily="49" charset="-122"/>
              </a:rPr>
              <a:t>∠</a:t>
            </a:r>
            <a:r>
              <a:rPr lang="zh-CN" altLang="zh-CN" b="1" i="1" dirty="0">
                <a:ea typeface="楷体" panose="02010609060101010101" pitchFamily="49" charset="-122"/>
              </a:rPr>
              <a:t>B</a:t>
            </a:r>
            <a:r>
              <a:rPr lang="zh-CN" altLang="zh-CN" b="1" dirty="0">
                <a:ea typeface="楷体" panose="02010609060101010101" pitchFamily="49" charset="-122"/>
              </a:rPr>
              <a:t>=</a:t>
            </a:r>
            <a:r>
              <a:rPr lang="zh-CN" altLang="en-US" b="1" dirty="0">
                <a:ea typeface="楷体" panose="02010609060101010101" pitchFamily="49" charset="-122"/>
              </a:rPr>
              <a:t>3</a:t>
            </a:r>
            <a:r>
              <a:rPr lang="en-US" altLang="zh-CN" b="1" dirty="0">
                <a:ea typeface="楷体" panose="02010609060101010101" pitchFamily="49" charset="-122"/>
              </a:rPr>
              <a:t>6</a:t>
            </a:r>
            <a:r>
              <a:rPr lang="zh-CN" altLang="zh-CN" b="1" dirty="0" smtClean="0">
                <a:ea typeface="楷体" panose="02010609060101010101" pitchFamily="49" charset="-122"/>
              </a:rPr>
              <a:t>°</a:t>
            </a:r>
            <a:r>
              <a:rPr lang="zh-CN" altLang="en-US" b="1" dirty="0" smtClean="0">
                <a:ea typeface="楷体" panose="02010609060101010101" pitchFamily="49" charset="-122"/>
              </a:rPr>
              <a:t>，</a:t>
            </a:r>
            <a:r>
              <a:rPr lang="zh-CN" altLang="zh-CN" b="1" i="1" dirty="0" smtClean="0">
                <a:ea typeface="楷体" panose="02010609060101010101" pitchFamily="49" charset="-122"/>
              </a:rPr>
              <a:t>AD</a:t>
            </a:r>
            <a:r>
              <a:rPr lang="zh-CN" altLang="zh-CN" b="1" dirty="0">
                <a:ea typeface="楷体" panose="02010609060101010101" pitchFamily="49" charset="-122"/>
              </a:rPr>
              <a:t>是△</a:t>
            </a:r>
            <a:r>
              <a:rPr lang="zh-CN" altLang="zh-CN" b="1" i="1" dirty="0">
                <a:ea typeface="楷体" panose="02010609060101010101" pitchFamily="49" charset="-122"/>
              </a:rPr>
              <a:t>ABC</a:t>
            </a:r>
            <a:r>
              <a:rPr lang="zh-CN" altLang="zh-CN" b="1" dirty="0">
                <a:ea typeface="楷体" panose="02010609060101010101" pitchFamily="49" charset="-122"/>
              </a:rPr>
              <a:t>的一条角平分</a:t>
            </a:r>
            <a:r>
              <a:rPr lang="zh-CN" altLang="zh-CN" b="1" dirty="0" smtClean="0">
                <a:ea typeface="楷体" panose="02010609060101010101" pitchFamily="49" charset="-122"/>
              </a:rPr>
              <a:t>线</a:t>
            </a:r>
            <a:r>
              <a:rPr lang="zh-CN" altLang="en-US" b="1" dirty="0" smtClean="0">
                <a:ea typeface="楷体" panose="02010609060101010101" pitchFamily="49" charset="-122"/>
              </a:rPr>
              <a:t>，</a:t>
            </a:r>
            <a:r>
              <a:rPr lang="zh-CN" altLang="zh-CN" b="1" dirty="0" smtClean="0">
                <a:ea typeface="楷体" panose="02010609060101010101" pitchFamily="49" charset="-122"/>
              </a:rPr>
              <a:t>求</a:t>
            </a:r>
            <a:r>
              <a:rPr lang="zh-CN" altLang="zh-CN" b="1" dirty="0">
                <a:ea typeface="楷体" panose="02010609060101010101" pitchFamily="49" charset="-122"/>
              </a:rPr>
              <a:t>∠</a:t>
            </a:r>
            <a:r>
              <a:rPr lang="zh-CN" altLang="zh-CN" b="1" i="1" dirty="0">
                <a:ea typeface="楷体" panose="02010609060101010101" pitchFamily="49" charset="-122"/>
              </a:rPr>
              <a:t>ADB</a:t>
            </a:r>
            <a:r>
              <a:rPr lang="zh-CN" altLang="zh-CN" b="1" dirty="0">
                <a:ea typeface="楷体" panose="02010609060101010101" pitchFamily="49" charset="-122"/>
              </a:rPr>
              <a:t>的度数</a:t>
            </a:r>
            <a:r>
              <a:rPr lang="en-US" altLang="en-US" b="1" dirty="0">
                <a:ea typeface="楷体" panose="02010609060101010101" pitchFamily="49" charset="-122"/>
              </a:rPr>
              <a:t>.</a:t>
            </a:r>
            <a:endParaRPr lang="en-US" altLang="en-US" b="1" dirty="0">
              <a:ea typeface="楷体" panose="02010609060101010101" pitchFamily="49" charset="-122"/>
            </a:endParaRPr>
          </a:p>
        </p:txBody>
      </p:sp>
      <p:grpSp>
        <p:nvGrpSpPr>
          <p:cNvPr id="4" name="组合 3"/>
          <p:cNvGrpSpPr/>
          <p:nvPr/>
        </p:nvGrpSpPr>
        <p:grpSpPr>
          <a:xfrm>
            <a:off x="6889586" y="2471111"/>
            <a:ext cx="2036763" cy="1901145"/>
            <a:chOff x="6889586" y="2471111"/>
            <a:chExt cx="2036763" cy="1901145"/>
          </a:xfrm>
        </p:grpSpPr>
        <p:sp>
          <p:nvSpPr>
            <p:cNvPr id="17410" name="矩形 4203"/>
            <p:cNvSpPr>
              <a:spLocks noChangeArrowheads="1"/>
            </p:cNvSpPr>
            <p:nvPr/>
          </p:nvSpPr>
          <p:spPr bwMode="auto">
            <a:xfrm>
              <a:off x="8114495" y="2471111"/>
              <a:ext cx="2238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dirty="0">
                  <a:latin typeface="Times New Roman" panose="02020603050405020304" pitchFamily="18" charset="0"/>
                  <a:ea typeface="黑体" panose="02010609060101010101" pitchFamily="2" charset="-122"/>
                </a:rPr>
                <a:t>A</a:t>
              </a:r>
              <a:endParaRPr lang="en-US" altLang="zh-CN" sz="2100" b="1" i="1" dirty="0">
                <a:latin typeface="Times New Roman" panose="02020603050405020304" pitchFamily="18" charset="0"/>
                <a:ea typeface="黑体" panose="02010609060101010101" pitchFamily="2" charset="-122"/>
              </a:endParaRPr>
            </a:p>
          </p:txBody>
        </p:sp>
        <p:grpSp>
          <p:nvGrpSpPr>
            <p:cNvPr id="2" name="组合 9"/>
            <p:cNvGrpSpPr/>
            <p:nvPr/>
          </p:nvGrpSpPr>
          <p:grpSpPr bwMode="auto">
            <a:xfrm>
              <a:off x="6889586" y="2808568"/>
              <a:ext cx="2036763" cy="1563688"/>
              <a:chOff x="7800" y="4536"/>
              <a:chExt cx="4819" cy="3730"/>
            </a:xfrm>
          </p:grpSpPr>
          <p:sp>
            <p:nvSpPr>
              <p:cNvPr id="65541" name="直接连接符 4197"/>
              <p:cNvSpPr>
                <a:spLocks noChangeShapeType="1"/>
              </p:cNvSpPr>
              <p:nvPr/>
            </p:nvSpPr>
            <p:spPr bwMode="auto">
              <a:xfrm flipH="1">
                <a:off x="10546" y="4536"/>
                <a:ext cx="404" cy="287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grpSp>
            <p:nvGrpSpPr>
              <p:cNvPr id="65542" name="组合 7"/>
              <p:cNvGrpSpPr/>
              <p:nvPr/>
            </p:nvGrpSpPr>
            <p:grpSpPr bwMode="auto">
              <a:xfrm>
                <a:off x="7800" y="7197"/>
                <a:ext cx="4819" cy="1069"/>
                <a:chOff x="7033" y="7084"/>
                <a:chExt cx="5861" cy="2610"/>
              </a:xfrm>
            </p:grpSpPr>
            <p:grpSp>
              <p:nvGrpSpPr>
                <p:cNvPr id="65543" name="组合 6"/>
                <p:cNvGrpSpPr/>
                <p:nvPr/>
              </p:nvGrpSpPr>
              <p:grpSpPr bwMode="auto">
                <a:xfrm>
                  <a:off x="7033" y="7084"/>
                  <a:ext cx="3738" cy="2610"/>
                  <a:chOff x="7033" y="7084"/>
                  <a:chExt cx="3738" cy="2610"/>
                </a:xfrm>
              </p:grpSpPr>
              <p:sp>
                <p:nvSpPr>
                  <p:cNvPr id="65544" name="矩形 4"/>
                  <p:cNvSpPr>
                    <a:spLocks noChangeArrowheads="1"/>
                  </p:cNvSpPr>
                  <p:nvPr/>
                </p:nvSpPr>
                <p:spPr bwMode="auto">
                  <a:xfrm>
                    <a:off x="7033" y="70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2" charset="-122"/>
                      </a:rPr>
                      <a:t>B</a:t>
                    </a:r>
                    <a:endParaRPr lang="en-US" altLang="zh-CN" sz="2100" b="1" i="1">
                      <a:latin typeface="Times New Roman" panose="02020603050405020304" pitchFamily="18" charset="0"/>
                      <a:ea typeface="黑体" panose="02010609060101010101" pitchFamily="2" charset="-122"/>
                    </a:endParaRPr>
                  </a:p>
                </p:txBody>
              </p:sp>
              <p:sp>
                <p:nvSpPr>
                  <p:cNvPr id="65545" name="矩形 5"/>
                  <p:cNvSpPr>
                    <a:spLocks noChangeArrowheads="1"/>
                  </p:cNvSpPr>
                  <p:nvPr/>
                </p:nvSpPr>
                <p:spPr bwMode="auto">
                  <a:xfrm>
                    <a:off x="10236" y="72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2" charset="-122"/>
                      </a:rPr>
                      <a:t>D</a:t>
                    </a:r>
                    <a:endParaRPr lang="en-US" altLang="zh-CN" sz="2100" b="1" i="1">
                      <a:latin typeface="Times New Roman" panose="02020603050405020304" pitchFamily="18" charset="0"/>
                      <a:ea typeface="黑体" panose="02010609060101010101" pitchFamily="2" charset="-122"/>
                    </a:endParaRPr>
                  </a:p>
                </p:txBody>
              </p:sp>
            </p:grpSp>
            <p:sp>
              <p:nvSpPr>
                <p:cNvPr id="65546" name="矩形 8"/>
                <p:cNvSpPr>
                  <a:spLocks noChangeArrowheads="1"/>
                </p:cNvSpPr>
                <p:nvPr/>
              </p:nvSpPr>
              <p:spPr bwMode="auto">
                <a:xfrm>
                  <a:off x="12359" y="7284"/>
                  <a:ext cx="535" cy="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sz="2100" b="1" i="1">
                      <a:latin typeface="Times New Roman" panose="02020603050405020304" pitchFamily="18" charset="0"/>
                      <a:ea typeface="黑体" panose="02010609060101010101" pitchFamily="2" charset="-122"/>
                    </a:rPr>
                    <a:t>C</a:t>
                  </a:r>
                  <a:endParaRPr lang="en-US" altLang="zh-CN" sz="2100" b="1" i="1">
                    <a:latin typeface="Times New Roman" panose="02020603050405020304" pitchFamily="18" charset="0"/>
                    <a:ea typeface="黑体" panose="02010609060101010101" pitchFamily="2" charset="-122"/>
                  </a:endParaRPr>
                </a:p>
              </p:txBody>
            </p:sp>
          </p:grpSp>
          <p:sp>
            <p:nvSpPr>
              <p:cNvPr id="65547" name="任意多边形 4196"/>
              <p:cNvSpPr>
                <a:spLocks noChangeArrowheads="1"/>
              </p:cNvSpPr>
              <p:nvPr/>
            </p:nvSpPr>
            <p:spPr bwMode="auto">
              <a:xfrm>
                <a:off x="8301" y="4536"/>
                <a:ext cx="3931" cy="2875"/>
              </a:xfrm>
              <a:custGeom>
                <a:avLst/>
                <a:gdLst>
                  <a:gd name="T0" fmla="*/ 0 w 2256"/>
                  <a:gd name="T1" fmla="*/ 912 h 912"/>
                  <a:gd name="T2" fmla="*/ 2256 w 2256"/>
                  <a:gd name="T3" fmla="*/ 912 h 912"/>
                  <a:gd name="T4" fmla="*/ 1536 w 2256"/>
                  <a:gd name="T5" fmla="*/ 0 h 912"/>
                  <a:gd name="T6" fmla="*/ 0 w 2256"/>
                  <a:gd name="T7" fmla="*/ 912 h 912"/>
                </a:gdLst>
                <a:ahLst/>
                <a:cxnLst>
                  <a:cxn ang="0">
                    <a:pos x="T0" y="T1"/>
                  </a:cxn>
                  <a:cxn ang="0">
                    <a:pos x="T2" y="T3"/>
                  </a:cxn>
                  <a:cxn ang="0">
                    <a:pos x="T4" y="T5"/>
                  </a:cxn>
                  <a:cxn ang="0">
                    <a:pos x="T6" y="T7"/>
                  </a:cxn>
                </a:cxnLst>
                <a:rect l="0" t="0" r="r" b="b"/>
                <a:pathLst>
                  <a:path w="2256" h="912">
                    <a:moveTo>
                      <a:pt x="0" y="912"/>
                    </a:moveTo>
                    <a:lnTo>
                      <a:pt x="2256" y="912"/>
                    </a:lnTo>
                    <a:lnTo>
                      <a:pt x="1536" y="0"/>
                    </a:lnTo>
                    <a:lnTo>
                      <a:pt x="0" y="912"/>
                    </a:lnTo>
                    <a:close/>
                  </a:path>
                </a:pathLst>
              </a:custGeom>
              <a:noFill/>
              <a:ln w="3810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grpSp>
      <p:grpSp>
        <p:nvGrpSpPr>
          <p:cNvPr id="3" name="组合 2"/>
          <p:cNvGrpSpPr/>
          <p:nvPr/>
        </p:nvGrpSpPr>
        <p:grpSpPr>
          <a:xfrm>
            <a:off x="420688" y="762000"/>
            <a:ext cx="7105650" cy="492125"/>
            <a:chOff x="420688" y="762000"/>
            <a:chExt cx="7105650" cy="492125"/>
          </a:xfrm>
        </p:grpSpPr>
        <p:grpSp>
          <p:nvGrpSpPr>
            <p:cNvPr id="65552" name="组合 6"/>
            <p:cNvGrpSpPr/>
            <p:nvPr/>
          </p:nvGrpSpPr>
          <p:grpSpPr bwMode="auto">
            <a:xfrm>
              <a:off x="420688" y="762000"/>
              <a:ext cx="1830555" cy="492125"/>
              <a:chOff x="427462" y="558483"/>
              <a:chExt cx="1829953" cy="492443"/>
            </a:xfrm>
          </p:grpSpPr>
          <p:grpSp>
            <p:nvGrpSpPr>
              <p:cNvPr id="65553" name="组合 5"/>
              <p:cNvGrpSpPr/>
              <p:nvPr/>
            </p:nvGrpSpPr>
            <p:grpSpPr bwMode="auto">
              <a:xfrm>
                <a:off x="468723" y="591842"/>
                <a:ext cx="1417172" cy="425725"/>
                <a:chOff x="2177459" y="-557353"/>
                <a:chExt cx="1417172" cy="425725"/>
              </a:xfrm>
            </p:grpSpPr>
            <p:sp>
              <p:nvSpPr>
                <p:cNvPr id="22" name="椭圆 21"/>
                <p:cNvSpPr/>
                <p:nvPr/>
              </p:nvSpPr>
              <p:spPr>
                <a:xfrm>
                  <a:off x="2177459"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3" name="椭圆 22"/>
                <p:cNvSpPr/>
                <p:nvPr/>
              </p:nvSpPr>
              <p:spPr>
                <a:xfrm>
                  <a:off x="2507551"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4" name="椭圆 23"/>
                <p:cNvSpPr/>
                <p:nvPr/>
              </p:nvSpPr>
              <p:spPr>
                <a:xfrm>
                  <a:off x="2837642"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25" name="椭圆 24"/>
                <p:cNvSpPr/>
                <p:nvPr/>
              </p:nvSpPr>
              <p:spPr>
                <a:xfrm>
                  <a:off x="3167734" y="-557353"/>
                  <a:ext cx="426897" cy="425725"/>
                </a:xfrm>
                <a:prstGeom prst="ellips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65559" name="文本框 11"/>
              <p:cNvSpPr txBox="1">
                <a:spLocks noChangeArrowheads="1"/>
              </p:cNvSpPr>
              <p:nvPr/>
            </p:nvSpPr>
            <p:spPr bwMode="auto">
              <a:xfrm>
                <a:off x="427462" y="558483"/>
                <a:ext cx="182995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600" b="1" dirty="0">
                    <a:solidFill>
                      <a:schemeClr val="bg1"/>
                    </a:solidFill>
                  </a:rPr>
                  <a:t>素养考点 </a:t>
                </a:r>
                <a:r>
                  <a:rPr lang="en-US" altLang="zh-CN" sz="2600" b="1" dirty="0" smtClean="0">
                    <a:solidFill>
                      <a:schemeClr val="bg1"/>
                    </a:solidFill>
                  </a:rPr>
                  <a:t>4</a:t>
                </a:r>
                <a:endParaRPr lang="zh-CN" altLang="en-US" sz="2600" b="1" dirty="0">
                  <a:solidFill>
                    <a:schemeClr val="bg1"/>
                  </a:solidFill>
                </a:endParaRPr>
              </a:p>
            </p:txBody>
          </p:sp>
        </p:grpSp>
        <p:sp>
          <p:nvSpPr>
            <p:cNvPr id="65560" name="文本框 2"/>
            <p:cNvSpPr txBox="1">
              <a:spLocks noChangeArrowheads="1"/>
            </p:cNvSpPr>
            <p:nvPr/>
          </p:nvSpPr>
          <p:spPr bwMode="auto">
            <a:xfrm>
              <a:off x="2470150" y="768349"/>
              <a:ext cx="5056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2" charset="-122"/>
                  <a:ea typeface="黑体" panose="02010609060101010101" pitchFamily="2" charset="-122"/>
                </a:rPr>
                <a:t>利用三角形的角平分线求角的度数</a:t>
              </a:r>
              <a:endParaRPr lang="zh-CN" altLang="en-US" sz="2400" b="1" dirty="0">
                <a:latin typeface="黑体" panose="02010609060101010101" pitchFamily="2" charset="-122"/>
                <a:ea typeface="黑体" panose="02010609060101010101" pitchFamily="2" charset="-122"/>
              </a:endParaRPr>
            </a:p>
          </p:txBody>
        </p:sp>
      </p:grpSp>
      <p:grpSp>
        <p:nvGrpSpPr>
          <p:cNvPr id="27" name="组合 2"/>
          <p:cNvGrpSpPr/>
          <p:nvPr/>
        </p:nvGrpSpPr>
        <p:grpSpPr bwMode="auto">
          <a:xfrm>
            <a:off x="-3175" y="-57150"/>
            <a:ext cx="2006600" cy="478473"/>
            <a:chOff x="123" y="40"/>
            <a:chExt cx="3160" cy="753"/>
          </a:xfrm>
        </p:grpSpPr>
        <p:cxnSp>
          <p:nvCxnSpPr>
            <p:cNvPr id="28"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9"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0"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9">
                                            <p:txEl>
                                              <p:pRg st="0" end="0"/>
                                            </p:txEl>
                                          </p:spTgt>
                                        </p:tgtEl>
                                        <p:attrNameLst>
                                          <p:attrName>style.visibility</p:attrName>
                                        </p:attrNameLst>
                                      </p:cBhvr>
                                      <p:to>
                                        <p:strVal val="visible"/>
                                      </p:to>
                                    </p:set>
                                    <p:animEffect transition="in" filter="blinds(horizontal)">
                                      <p:cBhvr>
                                        <p:cTn id="7" dur="500"/>
                                        <p:tgtEl>
                                          <p:spTgt spid="174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9">
                                            <p:txEl>
                                              <p:pRg st="1" end="1"/>
                                            </p:txEl>
                                          </p:spTgt>
                                        </p:tgtEl>
                                        <p:attrNameLst>
                                          <p:attrName>style.visibility</p:attrName>
                                        </p:attrNameLst>
                                      </p:cBhvr>
                                      <p:to>
                                        <p:strVal val="visible"/>
                                      </p:to>
                                    </p:set>
                                    <p:animEffect transition="in" filter="blinds(horizontal)">
                                      <p:cBhvr>
                                        <p:cTn id="12" dur="500"/>
                                        <p:tgtEl>
                                          <p:spTgt spid="174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9">
                                            <p:txEl>
                                              <p:pRg st="2" end="2"/>
                                            </p:txEl>
                                          </p:spTgt>
                                        </p:tgtEl>
                                        <p:attrNameLst>
                                          <p:attrName>style.visibility</p:attrName>
                                        </p:attrNameLst>
                                      </p:cBhvr>
                                      <p:to>
                                        <p:strVal val="visible"/>
                                      </p:to>
                                    </p:set>
                                    <p:animEffect transition="in" filter="blinds(horizontal)">
                                      <p:cBhvr>
                                        <p:cTn id="17" dur="500"/>
                                        <p:tgtEl>
                                          <p:spTgt spid="174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7419">
                                            <p:txEl>
                                              <p:pRg st="3" end="3"/>
                                            </p:txEl>
                                          </p:spTgt>
                                        </p:tgtEl>
                                        <p:attrNameLst>
                                          <p:attrName>style.visibility</p:attrName>
                                        </p:attrNameLst>
                                      </p:cBhvr>
                                      <p:to>
                                        <p:strVal val="visible"/>
                                      </p:to>
                                    </p:set>
                                    <p:animEffect transition="in" filter="blinds(horizontal)">
                                      <p:cBhvr>
                                        <p:cTn id="22" dur="500"/>
                                        <p:tgtEl>
                                          <p:spTgt spid="174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7419">
                                            <p:txEl>
                                              <p:pRg st="4" end="4"/>
                                            </p:txEl>
                                          </p:spTgt>
                                        </p:tgtEl>
                                        <p:attrNameLst>
                                          <p:attrName>style.visibility</p:attrName>
                                        </p:attrNameLst>
                                      </p:cBhvr>
                                      <p:to>
                                        <p:strVal val="visible"/>
                                      </p:to>
                                    </p:set>
                                    <p:animEffect transition="in" filter="blinds(horizontal)">
                                      <p:cBhvr>
                                        <p:cTn id="27" dur="500"/>
                                        <p:tgtEl>
                                          <p:spTgt spid="174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7419">
                                            <p:txEl>
                                              <p:pRg st="5" end="5"/>
                                            </p:txEl>
                                          </p:spTgt>
                                        </p:tgtEl>
                                        <p:attrNameLst>
                                          <p:attrName>style.visibility</p:attrName>
                                        </p:attrNameLst>
                                      </p:cBhvr>
                                      <p:to>
                                        <p:strVal val="visible"/>
                                      </p:to>
                                    </p:set>
                                    <p:animEffect transition="in" filter="blinds(horizontal)">
                                      <p:cBhvr>
                                        <p:cTn id="32" dur="500"/>
                                        <p:tgtEl>
                                          <p:spTgt spid="174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4" name="矩形 18437"/>
          <p:cNvSpPr>
            <a:spLocks noChangeArrowheads="1"/>
          </p:cNvSpPr>
          <p:nvPr/>
        </p:nvSpPr>
        <p:spPr bwMode="auto">
          <a:xfrm>
            <a:off x="1259533" y="862740"/>
            <a:ext cx="7708738" cy="312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pPr>
            <a:r>
              <a:rPr lang="en-US" altLang="zh-CN" sz="2400" b="1" dirty="0" smtClean="0">
                <a:solidFill>
                  <a:srgbClr val="0000FF"/>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 </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的三条角平分</a:t>
            </a:r>
            <a:r>
              <a:rPr lang="zh-CN" altLang="en-US" sz="2400" b="1" dirty="0" smtClean="0">
                <a:latin typeface="+mn-lt"/>
                <a:ea typeface="楷体" panose="02010609060101010101" pitchFamily="49" charset="-122"/>
              </a:rPr>
              <a:t>线，则</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1 =</a:t>
            </a:r>
            <a:r>
              <a:rPr lang="en-US" altLang="zh-CN" sz="2400" b="1" u="sng" dirty="0">
                <a:latin typeface="+mn-lt"/>
                <a:ea typeface="楷体" panose="02010609060101010101" pitchFamily="49" charset="-122"/>
              </a:rPr>
              <a:t>        </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3 =</a:t>
            </a:r>
            <a:r>
              <a:rPr lang="en-US" altLang="zh-CN" sz="2400" b="1" u="sng" dirty="0">
                <a:latin typeface="+mn-lt"/>
                <a:ea typeface="楷体" panose="02010609060101010101" pitchFamily="49" charset="-122"/>
              </a:rPr>
              <a:t>  </a:t>
            </a:r>
            <a:r>
              <a:rPr lang="en-US" altLang="zh-CN" sz="2400" b="1" u="sng" dirty="0" smtClean="0">
                <a:latin typeface="+mn-lt"/>
                <a:ea typeface="楷体" panose="02010609060101010101" pitchFamily="49" charset="-122"/>
              </a:rPr>
              <a:t>                  </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endParaRPr lang="zh-CN" altLang="en-US" sz="2400" b="1" dirty="0">
              <a:latin typeface="+mn-lt"/>
              <a:ea typeface="楷体" panose="02010609060101010101" pitchFamily="49" charset="-122"/>
            </a:endParaRPr>
          </a:p>
          <a:p>
            <a:pPr>
              <a:spcBef>
                <a:spcPct val="20000"/>
              </a:spcBef>
            </a:pPr>
            <a:r>
              <a:rPr lang="zh-CN" altLang="en-US" sz="2400" b="1" dirty="0">
                <a:latin typeface="+mn-lt"/>
                <a:ea typeface="楷体" panose="02010609060101010101" pitchFamily="49" charset="-122"/>
              </a:rPr>
              <a:t>    ∠</a:t>
            </a:r>
            <a:r>
              <a:rPr lang="en-US" altLang="zh-CN" sz="2400" b="1" i="1" dirty="0">
                <a:latin typeface="+mn-lt"/>
                <a:ea typeface="楷体" panose="02010609060101010101" pitchFamily="49" charset="-122"/>
              </a:rPr>
              <a:t>ACB </a:t>
            </a:r>
            <a:r>
              <a:rPr lang="en-US" altLang="zh-CN" sz="2400" b="1" dirty="0">
                <a:latin typeface="+mn-lt"/>
                <a:ea typeface="楷体" panose="02010609060101010101" pitchFamily="49" charset="-122"/>
              </a:rPr>
              <a:t>= 2</a:t>
            </a:r>
            <a:r>
              <a:rPr lang="en-US" altLang="zh-CN" sz="2400" b="1" u="sng" dirty="0">
                <a:latin typeface="+mn-lt"/>
                <a:ea typeface="楷体" panose="02010609060101010101" pitchFamily="49" charset="-122"/>
              </a:rPr>
              <a:t>      </a:t>
            </a:r>
            <a:r>
              <a:rPr lang="en-US" altLang="zh-CN"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grpSp>
        <p:nvGrpSpPr>
          <p:cNvPr id="66569" name="组合 18442"/>
          <p:cNvGrpSpPr/>
          <p:nvPr/>
        </p:nvGrpSpPr>
        <p:grpSpPr bwMode="auto">
          <a:xfrm>
            <a:off x="4883233" y="1663700"/>
            <a:ext cx="3419475" cy="2290763"/>
            <a:chOff x="0" y="0"/>
            <a:chExt cx="2871" cy="1924"/>
          </a:xfrm>
        </p:grpSpPr>
        <p:sp>
          <p:nvSpPr>
            <p:cNvPr id="66570" name="任意多边形 18443"/>
            <p:cNvSpPr>
              <a:spLocks noChangeArrowheads="1"/>
            </p:cNvSpPr>
            <p:nvPr/>
          </p:nvSpPr>
          <p:spPr bwMode="auto">
            <a:xfrm>
              <a:off x="896" y="299"/>
              <a:ext cx="142" cy="113"/>
            </a:xfrm>
            <a:custGeom>
              <a:avLst/>
              <a:gdLst>
                <a:gd name="T0" fmla="*/ 27066 w 27066"/>
                <a:gd name="T1" fmla="*/ 13147 h 21600"/>
                <a:gd name="T2" fmla="*/ 9928 w 27066"/>
                <a:gd name="T3" fmla="*/ 21599 h 21600"/>
                <a:gd name="T4" fmla="*/ -5 w 27066"/>
                <a:gd name="T5" fmla="*/ 19185 h 21600"/>
                <a:gd name="T6" fmla="*/ 27066 w 27066"/>
                <a:gd name="T7" fmla="*/ 13147 h 21600"/>
                <a:gd name="T8" fmla="*/ 9928 w 27066"/>
                <a:gd name="T9" fmla="*/ 21599 h 21600"/>
                <a:gd name="T10" fmla="*/ -5 w 27066"/>
                <a:gd name="T11" fmla="*/ 19185 h 21600"/>
                <a:gd name="T12" fmla="*/ 9929 w 27066"/>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7066" h="21600" fill="none">
                  <a:moveTo>
                    <a:pt x="27066" y="13147"/>
                  </a:moveTo>
                  <a:cubicBezTo>
                    <a:pt x="23118" y="18287"/>
                    <a:pt x="16910" y="21599"/>
                    <a:pt x="9928" y="21599"/>
                  </a:cubicBezTo>
                  <a:cubicBezTo>
                    <a:pt x="6346" y="21599"/>
                    <a:pt x="2968" y="20727"/>
                    <a:pt x="-5" y="19185"/>
                  </a:cubicBezTo>
                </a:path>
                <a:path w="27066" h="21600" stroke="0">
                  <a:moveTo>
                    <a:pt x="27066" y="13147"/>
                  </a:moveTo>
                  <a:cubicBezTo>
                    <a:pt x="23118" y="18287"/>
                    <a:pt x="16910" y="21599"/>
                    <a:pt x="9928" y="21599"/>
                  </a:cubicBezTo>
                  <a:cubicBezTo>
                    <a:pt x="6346" y="21599"/>
                    <a:pt x="2968" y="20727"/>
                    <a:pt x="-5" y="19185"/>
                  </a:cubicBezTo>
                  <a:lnTo>
                    <a:pt x="9929" y="0"/>
                  </a:lnTo>
                  <a:close/>
                </a:path>
              </a:pathLst>
            </a:custGeom>
            <a:noFill/>
            <a:ln w="2857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66571" name="任意多边形 18444"/>
            <p:cNvSpPr>
              <a:spLocks noChangeArrowheads="1"/>
            </p:cNvSpPr>
            <p:nvPr/>
          </p:nvSpPr>
          <p:spPr bwMode="auto">
            <a:xfrm>
              <a:off x="2238" y="1493"/>
              <a:ext cx="296" cy="110"/>
            </a:xfrm>
            <a:custGeom>
              <a:avLst/>
              <a:gdLst>
                <a:gd name="T0" fmla="*/ 0 w 21600"/>
                <a:gd name="T1" fmla="*/ 8014 h 8014"/>
                <a:gd name="T2" fmla="*/ 1537 w 21600"/>
                <a:gd name="T3" fmla="*/ -5 h 8014"/>
                <a:gd name="T4" fmla="*/ 0 w 21600"/>
                <a:gd name="T5" fmla="*/ 8014 h 8014"/>
                <a:gd name="T6" fmla="*/ 1537 w 21600"/>
                <a:gd name="T7" fmla="*/ -5 h 8014"/>
                <a:gd name="T8" fmla="*/ 21600 w 21600"/>
                <a:gd name="T9" fmla="*/ 8014 h 8014"/>
              </a:gdLst>
              <a:ahLst/>
              <a:cxnLst>
                <a:cxn ang="0">
                  <a:pos x="T0" y="T1"/>
                </a:cxn>
                <a:cxn ang="0">
                  <a:pos x="T2" y="T3"/>
                </a:cxn>
                <a:cxn ang="0">
                  <a:pos x="T4" y="T5"/>
                </a:cxn>
                <a:cxn ang="0">
                  <a:pos x="T6" y="T7"/>
                </a:cxn>
                <a:cxn ang="0">
                  <a:pos x="T8" y="T9"/>
                </a:cxn>
              </a:cxnLst>
              <a:rect l="0" t="0" r="r" b="b"/>
              <a:pathLst>
                <a:path w="21600" h="8014" fill="none">
                  <a:moveTo>
                    <a:pt x="0" y="8014"/>
                  </a:moveTo>
                  <a:cubicBezTo>
                    <a:pt x="0" y="5179"/>
                    <a:pt x="546" y="2472"/>
                    <a:pt x="1537" y="-5"/>
                  </a:cubicBezTo>
                </a:path>
                <a:path w="21600" h="8014" stroke="0">
                  <a:moveTo>
                    <a:pt x="0" y="8014"/>
                  </a:moveTo>
                  <a:cubicBezTo>
                    <a:pt x="0" y="5179"/>
                    <a:pt x="546" y="2472"/>
                    <a:pt x="1537" y="-5"/>
                  </a:cubicBezTo>
                  <a:lnTo>
                    <a:pt x="21600" y="8014"/>
                  </a:lnTo>
                  <a:close/>
                </a:path>
              </a:pathLst>
            </a:custGeom>
            <a:noFill/>
            <a:ln w="2857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66572" name="任意多边形 18445"/>
            <p:cNvSpPr>
              <a:spLocks noChangeArrowheads="1"/>
            </p:cNvSpPr>
            <p:nvPr/>
          </p:nvSpPr>
          <p:spPr bwMode="auto">
            <a:xfrm>
              <a:off x="294" y="1503"/>
              <a:ext cx="171" cy="108"/>
            </a:xfrm>
            <a:custGeom>
              <a:avLst/>
              <a:gdLst>
                <a:gd name="T0" fmla="*/ 16779 w 21600"/>
                <a:gd name="T1" fmla="*/ 0 h 13601"/>
                <a:gd name="T2" fmla="*/ 21599 w 21600"/>
                <a:gd name="T3" fmla="*/ 13602 h 13601"/>
                <a:gd name="T4" fmla="*/ 16779 w 21600"/>
                <a:gd name="T5" fmla="*/ 0 h 13601"/>
                <a:gd name="T6" fmla="*/ 21599 w 21600"/>
                <a:gd name="T7" fmla="*/ 13602 h 13601"/>
                <a:gd name="T8" fmla="*/ 0 w 21600"/>
                <a:gd name="T9" fmla="*/ 13601 h 13601"/>
              </a:gdLst>
              <a:ahLst/>
              <a:cxnLst>
                <a:cxn ang="0">
                  <a:pos x="T0" y="T1"/>
                </a:cxn>
                <a:cxn ang="0">
                  <a:pos x="T2" y="T3"/>
                </a:cxn>
                <a:cxn ang="0">
                  <a:pos x="T4" y="T5"/>
                </a:cxn>
                <a:cxn ang="0">
                  <a:pos x="T6" y="T7"/>
                </a:cxn>
                <a:cxn ang="0">
                  <a:pos x="T8" y="T9"/>
                </a:cxn>
              </a:cxnLst>
              <a:rect l="0" t="0" r="r" b="b"/>
              <a:pathLst>
                <a:path w="21600" h="13601" fill="none">
                  <a:moveTo>
                    <a:pt x="16779" y="0"/>
                  </a:moveTo>
                  <a:cubicBezTo>
                    <a:pt x="19793" y="3713"/>
                    <a:pt x="21599" y="8447"/>
                    <a:pt x="21599" y="13602"/>
                  </a:cubicBezTo>
                </a:path>
                <a:path w="21600" h="13601" stroke="0">
                  <a:moveTo>
                    <a:pt x="16779" y="0"/>
                  </a:moveTo>
                  <a:cubicBezTo>
                    <a:pt x="19793" y="3713"/>
                    <a:pt x="21599" y="8447"/>
                    <a:pt x="21599" y="13602"/>
                  </a:cubicBezTo>
                  <a:lnTo>
                    <a:pt x="0" y="13601"/>
                  </a:lnTo>
                  <a:close/>
                </a:path>
              </a:pathLst>
            </a:custGeom>
            <a:noFill/>
            <a:ln w="28575">
              <a:solidFill>
                <a:srgbClr val="00FFFF"/>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grpSp>
          <p:nvGrpSpPr>
            <p:cNvPr id="66573" name="组合 18446"/>
            <p:cNvGrpSpPr/>
            <p:nvPr/>
          </p:nvGrpSpPr>
          <p:grpSpPr bwMode="auto">
            <a:xfrm>
              <a:off x="0" y="0"/>
              <a:ext cx="2871" cy="1924"/>
              <a:chOff x="0" y="0"/>
              <a:chExt cx="2871" cy="1924"/>
            </a:xfrm>
          </p:grpSpPr>
          <p:sp>
            <p:nvSpPr>
              <p:cNvPr id="66574" name="矩形 18447"/>
              <p:cNvSpPr>
                <a:spLocks noChangeArrowheads="1"/>
              </p:cNvSpPr>
              <p:nvPr/>
            </p:nvSpPr>
            <p:spPr bwMode="auto">
              <a:xfrm>
                <a:off x="816" y="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A</a:t>
                </a:r>
                <a:endParaRPr lang="zh-CN" altLang="en-US" sz="2100" b="1" i="1">
                  <a:latin typeface="+mn-lt"/>
                </a:endParaRPr>
              </a:p>
            </p:txBody>
          </p:sp>
          <p:sp>
            <p:nvSpPr>
              <p:cNvPr id="66575" name="矩形 18448"/>
              <p:cNvSpPr>
                <a:spLocks noChangeArrowheads="1"/>
              </p:cNvSpPr>
              <p:nvPr/>
            </p:nvSpPr>
            <p:spPr bwMode="auto">
              <a:xfrm>
                <a:off x="0" y="144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B</a:t>
                </a:r>
                <a:endParaRPr lang="zh-CN" altLang="en-US" sz="2100" b="1" i="1">
                  <a:latin typeface="+mn-lt"/>
                </a:endParaRPr>
              </a:p>
            </p:txBody>
          </p:sp>
          <p:sp>
            <p:nvSpPr>
              <p:cNvPr id="66576" name="矩形 18449"/>
              <p:cNvSpPr>
                <a:spLocks noChangeArrowheads="1"/>
              </p:cNvSpPr>
              <p:nvPr/>
            </p:nvSpPr>
            <p:spPr bwMode="auto">
              <a:xfrm>
                <a:off x="2568" y="1432"/>
                <a:ext cx="303"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C</a:t>
                </a:r>
                <a:endParaRPr lang="zh-CN" altLang="en-US" sz="2100" b="1" i="1">
                  <a:latin typeface="+mn-lt"/>
                </a:endParaRPr>
              </a:p>
            </p:txBody>
          </p:sp>
          <p:sp>
            <p:nvSpPr>
              <p:cNvPr id="66577" name="矩形 18450"/>
              <p:cNvSpPr>
                <a:spLocks noChangeArrowheads="1"/>
              </p:cNvSpPr>
              <p:nvPr/>
            </p:nvSpPr>
            <p:spPr bwMode="auto">
              <a:xfrm>
                <a:off x="1088" y="1576"/>
                <a:ext cx="315"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D</a:t>
                </a:r>
                <a:endParaRPr lang="zh-CN" altLang="en-US" sz="2100" b="1" i="1">
                  <a:latin typeface="+mn-lt"/>
                </a:endParaRPr>
              </a:p>
            </p:txBody>
          </p:sp>
          <p:sp>
            <p:nvSpPr>
              <p:cNvPr id="66578" name="矩形 18451"/>
              <p:cNvSpPr>
                <a:spLocks noChangeArrowheads="1"/>
              </p:cNvSpPr>
              <p:nvPr/>
            </p:nvSpPr>
            <p:spPr bwMode="auto">
              <a:xfrm>
                <a:off x="1536" y="544"/>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E</a:t>
                </a:r>
                <a:endParaRPr lang="zh-CN" altLang="en-US" sz="2100" b="1" i="1">
                  <a:latin typeface="+mn-lt"/>
                </a:endParaRPr>
              </a:p>
            </p:txBody>
          </p:sp>
          <p:sp>
            <p:nvSpPr>
              <p:cNvPr id="66579" name="矩形 18452"/>
              <p:cNvSpPr>
                <a:spLocks noChangeArrowheads="1"/>
              </p:cNvSpPr>
              <p:nvPr/>
            </p:nvSpPr>
            <p:spPr bwMode="auto">
              <a:xfrm>
                <a:off x="416" y="720"/>
                <a:ext cx="306" cy="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100" b="1" i="1">
                    <a:latin typeface="+mn-lt"/>
                  </a:rPr>
                  <a:t>F</a:t>
                </a:r>
                <a:endParaRPr lang="zh-CN" altLang="en-US" sz="2100" b="1" i="1">
                  <a:latin typeface="+mn-lt"/>
                </a:endParaRPr>
              </a:p>
            </p:txBody>
          </p:sp>
          <p:sp>
            <p:nvSpPr>
              <p:cNvPr id="66580" name="矩形 18453"/>
              <p:cNvSpPr>
                <a:spLocks noChangeArrowheads="1"/>
              </p:cNvSpPr>
              <p:nvPr/>
            </p:nvSpPr>
            <p:spPr bwMode="auto">
              <a:xfrm>
                <a:off x="820" y="37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1</a:t>
                </a:r>
                <a:endParaRPr lang="zh-CN" altLang="en-US" sz="100" b="1">
                  <a:latin typeface="+mn-lt"/>
                </a:endParaRPr>
              </a:p>
            </p:txBody>
          </p:sp>
          <p:sp>
            <p:nvSpPr>
              <p:cNvPr id="66581" name="矩形 18454"/>
              <p:cNvSpPr>
                <a:spLocks noChangeArrowheads="1"/>
              </p:cNvSpPr>
              <p:nvPr/>
            </p:nvSpPr>
            <p:spPr bwMode="auto">
              <a:xfrm>
                <a:off x="964" y="37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2</a:t>
                </a:r>
                <a:endParaRPr lang="zh-CN" altLang="en-US" sz="100" b="1">
                  <a:latin typeface="+mn-lt"/>
                </a:endParaRPr>
              </a:p>
            </p:txBody>
          </p:sp>
          <p:sp>
            <p:nvSpPr>
              <p:cNvPr id="66582" name="矩形 18455"/>
              <p:cNvSpPr>
                <a:spLocks noChangeArrowheads="1"/>
              </p:cNvSpPr>
              <p:nvPr/>
            </p:nvSpPr>
            <p:spPr bwMode="auto">
              <a:xfrm>
                <a:off x="452" y="1401"/>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3</a:t>
                </a:r>
                <a:endParaRPr lang="zh-CN" altLang="en-US" sz="100" b="1">
                  <a:latin typeface="+mn-lt"/>
                </a:endParaRPr>
              </a:p>
            </p:txBody>
          </p:sp>
          <p:sp>
            <p:nvSpPr>
              <p:cNvPr id="66583" name="矩形 18456"/>
              <p:cNvSpPr>
                <a:spLocks noChangeArrowheads="1"/>
              </p:cNvSpPr>
              <p:nvPr/>
            </p:nvSpPr>
            <p:spPr bwMode="auto">
              <a:xfrm>
                <a:off x="2028" y="1417"/>
                <a:ext cx="15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00" b="1">
                    <a:latin typeface="+mn-lt"/>
                  </a:rPr>
                  <a:t>4</a:t>
                </a:r>
                <a:endParaRPr lang="zh-CN" altLang="en-US" sz="100" b="1">
                  <a:latin typeface="+mn-lt"/>
                </a:endParaRPr>
              </a:p>
            </p:txBody>
          </p:sp>
          <p:pic>
            <p:nvPicPr>
              <p:cNvPr id="66584" name="图片 18457"/>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4" y="244"/>
                <a:ext cx="2400" cy="1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6589" name="文本框 1"/>
          <p:cNvSpPr txBox="1">
            <a:spLocks noChangeArrowheads="1"/>
          </p:cNvSpPr>
          <p:nvPr/>
        </p:nvSpPr>
        <p:spPr bwMode="auto">
          <a:xfrm>
            <a:off x="5797633" y="2185988"/>
            <a:ext cx="152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1</a:t>
            </a:r>
            <a:endParaRPr lang="en-US" altLang="zh-CN" b="1">
              <a:latin typeface="+mn-lt"/>
            </a:endParaRPr>
          </a:p>
        </p:txBody>
      </p:sp>
      <p:sp>
        <p:nvSpPr>
          <p:cNvPr id="66590" name="文本框 2"/>
          <p:cNvSpPr txBox="1">
            <a:spLocks noChangeArrowheads="1"/>
          </p:cNvSpPr>
          <p:nvPr/>
        </p:nvSpPr>
        <p:spPr bwMode="auto">
          <a:xfrm>
            <a:off x="6151645" y="22542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2</a:t>
            </a:r>
            <a:endParaRPr lang="en-US" altLang="zh-CN" b="1">
              <a:latin typeface="+mn-lt"/>
            </a:endParaRPr>
          </a:p>
        </p:txBody>
      </p:sp>
      <p:sp>
        <p:nvSpPr>
          <p:cNvPr id="66591" name="文本框 3"/>
          <p:cNvSpPr txBox="1">
            <a:spLocks noChangeArrowheads="1"/>
          </p:cNvSpPr>
          <p:nvPr/>
        </p:nvSpPr>
        <p:spPr bwMode="auto">
          <a:xfrm>
            <a:off x="5694445" y="3279775"/>
            <a:ext cx="336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3</a:t>
            </a:r>
            <a:endParaRPr lang="en-US" altLang="zh-CN" b="1">
              <a:latin typeface="+mn-lt"/>
            </a:endParaRPr>
          </a:p>
        </p:txBody>
      </p:sp>
      <p:sp>
        <p:nvSpPr>
          <p:cNvPr id="66592" name="文本框 4"/>
          <p:cNvSpPr txBox="1">
            <a:spLocks noChangeArrowheads="1"/>
          </p:cNvSpPr>
          <p:nvPr/>
        </p:nvSpPr>
        <p:spPr bwMode="auto">
          <a:xfrm>
            <a:off x="7059695" y="3279775"/>
            <a:ext cx="552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latin typeface="+mn-lt"/>
              </a:rPr>
              <a:t>4</a:t>
            </a:r>
            <a:endParaRPr lang="en-US" altLang="zh-CN" b="1">
              <a:latin typeface="+mn-lt"/>
            </a:endParaRPr>
          </a:p>
        </p:txBody>
      </p:sp>
      <p:pic>
        <p:nvPicPr>
          <p:cNvPr id="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815232"/>
            <a:ext cx="598091" cy="62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5" name="Text Box 8"/>
          <p:cNvSpPr txBox="1">
            <a:spLocks noChangeArrowheads="1"/>
          </p:cNvSpPr>
          <p:nvPr/>
        </p:nvSpPr>
        <p:spPr bwMode="auto">
          <a:xfrm>
            <a:off x="2374107" y="1686817"/>
            <a:ext cx="811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∠2</a:t>
            </a:r>
            <a:endParaRPr lang="en-US" altLang="zh-CN" sz="2400" b="1" dirty="0">
              <a:solidFill>
                <a:srgbClr val="FF0000"/>
              </a:solidFill>
              <a:latin typeface="+mn-lt"/>
            </a:endParaRPr>
          </a:p>
        </p:txBody>
      </p:sp>
      <p:grpSp>
        <p:nvGrpSpPr>
          <p:cNvPr id="18439" name="组合 18438"/>
          <p:cNvGrpSpPr/>
          <p:nvPr/>
        </p:nvGrpSpPr>
        <p:grpSpPr bwMode="auto">
          <a:xfrm>
            <a:off x="2465388" y="2370138"/>
            <a:ext cx="1439862" cy="657225"/>
            <a:chOff x="0" y="0"/>
            <a:chExt cx="1209" cy="552"/>
          </a:xfrm>
        </p:grpSpPr>
        <p:sp>
          <p:nvSpPr>
            <p:cNvPr id="66566" name="Text Box 9"/>
            <p:cNvSpPr txBox="1">
              <a:spLocks noChangeArrowheads="1"/>
            </p:cNvSpPr>
            <p:nvPr/>
          </p:nvSpPr>
          <p:spPr bwMode="auto">
            <a:xfrm>
              <a:off x="126" y="137"/>
              <a:ext cx="1083"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a:t>
              </a:r>
              <a:r>
                <a:rPr lang="en-US" altLang="zh-CN" sz="2400" b="1" i="1" dirty="0">
                  <a:solidFill>
                    <a:srgbClr val="FF0000"/>
                  </a:solidFill>
                  <a:latin typeface="+mn-lt"/>
                </a:rPr>
                <a:t>ABC</a:t>
              </a:r>
              <a:endParaRPr lang="en-US" altLang="zh-CN" sz="2400" b="1" i="1" dirty="0">
                <a:solidFill>
                  <a:srgbClr val="FF0000"/>
                </a:solidFill>
                <a:latin typeface="+mn-lt"/>
              </a:endParaRPr>
            </a:p>
          </p:txBody>
        </p:sp>
        <p:graphicFrame>
          <p:nvGraphicFramePr>
            <p:cNvPr id="66567" name="内容占位符 18440"/>
            <p:cNvGraphicFramePr>
              <a:graphicFrameLocks noChangeAspect="1"/>
            </p:cNvGraphicFramePr>
            <p:nvPr/>
          </p:nvGraphicFramePr>
          <p:xfrm>
            <a:off x="0" y="0"/>
            <a:ext cx="168" cy="552"/>
          </p:xfrm>
          <a:graphic>
            <a:graphicData uri="http://schemas.openxmlformats.org/presentationml/2006/ole">
              <mc:AlternateContent xmlns:mc="http://schemas.openxmlformats.org/markup-compatibility/2006">
                <mc:Choice xmlns:v="urn:schemas-microsoft-com:vml" Requires="v">
                  <p:oleObj spid="_x0000_s66708" name="Equation" r:id="rId3" imgW="6400800" imgH="21031200" progId="Equation.DSMT4">
                    <p:embed/>
                  </p:oleObj>
                </mc:Choice>
                <mc:Fallback>
                  <p:oleObj name="Equation" r:id="rId3" imgW="6400800" imgH="21031200" progId="Equation.DSMT4">
                    <p:embed/>
                    <p:pic>
                      <p:nvPicPr>
                        <p:cNvPr id="0" name="内容占位符 18440"/>
                        <p:cNvPicPr>
                          <a:picLocks noChangeAspect="1" noChangeArrowheads="1"/>
                        </p:cNvPicPr>
                        <p:nvPr/>
                      </p:nvPicPr>
                      <p:blipFill>
                        <a:blip r:embed="rId4"/>
                        <a:srcRect/>
                        <a:stretch>
                          <a:fillRect/>
                        </a:stretch>
                      </p:blipFill>
                      <p:spPr bwMode="auto">
                        <a:xfrm>
                          <a:off x="0" y="0"/>
                          <a:ext cx="168"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18442" name="Text Box 8"/>
          <p:cNvSpPr txBox="1">
            <a:spLocks noChangeArrowheads="1"/>
          </p:cNvSpPr>
          <p:nvPr/>
        </p:nvSpPr>
        <p:spPr bwMode="auto">
          <a:xfrm>
            <a:off x="2970955" y="3508306"/>
            <a:ext cx="8112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dirty="0">
                <a:solidFill>
                  <a:srgbClr val="FF0000"/>
                </a:solidFill>
                <a:latin typeface="+mn-lt"/>
              </a:rPr>
              <a:t>∠4</a:t>
            </a:r>
            <a:endParaRPr lang="en-US" altLang="zh-CN" sz="2400" b="1" dirty="0">
              <a:solidFill>
                <a:srgbClr val="FF0000"/>
              </a:solidFill>
              <a:latin typeface="+mn-lt"/>
            </a:endParaRPr>
          </a:p>
        </p:txBody>
      </p:sp>
      <p:grpSp>
        <p:nvGrpSpPr>
          <p:cNvPr id="38" name="组合 2"/>
          <p:cNvGrpSpPr/>
          <p:nvPr/>
        </p:nvGrpSpPr>
        <p:grpSpPr bwMode="auto">
          <a:xfrm>
            <a:off x="-14287" y="-50794"/>
            <a:ext cx="2006600" cy="478473"/>
            <a:chOff x="153" y="55"/>
            <a:chExt cx="3160" cy="753"/>
          </a:xfrm>
        </p:grpSpPr>
        <p:cxnSp>
          <p:nvCxnSpPr>
            <p:cNvPr id="39" name="直线连接符 20"/>
            <p:cNvCxnSpPr/>
            <p:nvPr/>
          </p:nvCxnSpPr>
          <p:spPr>
            <a:xfrm>
              <a:off x="15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0" name="文本框 18"/>
            <p:cNvSpPr txBox="1">
              <a:spLocks noChangeArrowheads="1"/>
            </p:cNvSpPr>
            <p:nvPr/>
          </p:nvSpPr>
          <p:spPr bwMode="auto">
            <a:xfrm>
              <a:off x="990" y="55"/>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solidFill>
                    <a:prstClr val="black"/>
                  </a:solidFill>
                </a:rPr>
                <a:t>巩固练习</a:t>
              </a:r>
              <a:endParaRPr lang="zh-CN" altLang="en-US" dirty="0">
                <a:solidFill>
                  <a:prstClr val="black"/>
                </a:solidFill>
              </a:endParaRPr>
            </a:p>
          </p:txBody>
        </p:sp>
        <p:sp>
          <p:nvSpPr>
            <p:cNvPr id="41" name="Freeform 74"/>
            <p:cNvSpPr>
              <a:spLocks noChangeAspect="1" noEditPoints="1"/>
            </p:cNvSpPr>
            <p:nvPr/>
          </p:nvSpPr>
          <p:spPr bwMode="auto">
            <a:xfrm>
              <a:off x="323" y="202"/>
              <a:ext cx="567"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Times New Roman" panose="02020603050405020304"/>
                <a:ea typeface="微软雅黑" panose="020B0503020204020204" pitchFamily="34" charset="-122"/>
              </a:endParaRPr>
            </a:p>
          </p:txBody>
        </p:sp>
      </p:grpSp>
    </p:spTree>
  </p:cSld>
  <p:clrMapOvr>
    <a:masterClrMapping/>
  </p:clrMapOvr>
  <p:transition advTm="8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内容占位符 2"/>
          <p:cNvSpPr txBox="1"/>
          <p:nvPr/>
        </p:nvSpPr>
        <p:spPr bwMode="auto">
          <a:xfrm>
            <a:off x="1285875" y="933609"/>
            <a:ext cx="7050731" cy="626743"/>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30000"/>
              </a:lnSpc>
            </a:pPr>
            <a:r>
              <a:rPr lang="en-US" altLang="zh-CN" sz="2400" noProof="1" smtClean="0">
                <a:solidFill>
                  <a:srgbClr val="FF0000"/>
                </a:solidFill>
                <a:sym typeface="+mn-ea"/>
              </a:rPr>
              <a:t>3. </a:t>
            </a:r>
            <a:r>
              <a:rPr lang="zh-CN" altLang="en-US" sz="2400" noProof="1" smtClean="0">
                <a:sym typeface="+mn-ea"/>
              </a:rPr>
              <a:t>提</a:t>
            </a:r>
            <a:r>
              <a:rPr lang="zh-CN" altLang="en-US" sz="2400" noProof="1">
                <a:sym typeface="+mn-ea"/>
              </a:rPr>
              <a:t>高学生动手操作及解决问题的能力</a:t>
            </a:r>
            <a:r>
              <a:rPr lang="en-US" altLang="zh-CN" sz="2400" noProof="1">
                <a:sym typeface="+mn-ea"/>
              </a:rPr>
              <a:t>.</a:t>
            </a:r>
            <a:endParaRPr lang="en-US" altLang="zh-CN" sz="2400" noProof="1">
              <a:sym typeface="+mn-ea"/>
            </a:endParaRPr>
          </a:p>
        </p:txBody>
      </p:sp>
      <p:sp>
        <p:nvSpPr>
          <p:cNvPr id="33796" name="矩形 11"/>
          <p:cNvSpPr>
            <a:spLocks noChangeArrowheads="1"/>
          </p:cNvSpPr>
          <p:nvPr/>
        </p:nvSpPr>
        <p:spPr bwMode="auto">
          <a:xfrm>
            <a:off x="571006" y="3582450"/>
            <a:ext cx="7390185" cy="74051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30000"/>
              </a:lnSpc>
              <a:spcBef>
                <a:spcPts val="0"/>
              </a:spcBef>
              <a:spcAft>
                <a:spcPts val="0"/>
              </a:spcAft>
              <a:buFontTx/>
              <a:buNone/>
            </a:pPr>
            <a:r>
              <a:rPr lang="en-US" altLang="zh-CN" sz="2400" b="1" dirty="0" smtClean="0">
                <a:solidFill>
                  <a:srgbClr val="FF0000"/>
                </a:solidFill>
                <a:latin typeface="+mn-lt"/>
                <a:ea typeface="楷体" panose="02010609060101010101" pitchFamily="49" charset="-122"/>
                <a:cs typeface="楷体" panose="02010609060101010101" pitchFamily="49" charset="-122"/>
              </a:rPr>
              <a:t>1. </a:t>
            </a:r>
            <a:r>
              <a:rPr lang="zh-CN" altLang="en-US" sz="2400" b="1" dirty="0" smtClean="0">
                <a:latin typeface="+mn-lt"/>
                <a:ea typeface="楷体" panose="02010609060101010101" pitchFamily="49" charset="-122"/>
                <a:cs typeface="楷体" panose="02010609060101010101" pitchFamily="49" charset="-122"/>
              </a:rPr>
              <a:t>了</a:t>
            </a:r>
            <a:r>
              <a:rPr lang="zh-CN" altLang="en-US" sz="2400" b="1" dirty="0">
                <a:latin typeface="+mn-lt"/>
                <a:ea typeface="楷体" panose="02010609060101010101" pitchFamily="49" charset="-122"/>
                <a:cs typeface="楷体" panose="02010609060101010101" pitchFamily="49" charset="-122"/>
              </a:rPr>
              <a:t>解三角形的</a:t>
            </a:r>
            <a:r>
              <a:rPr lang="zh-CN" altLang="en-US" sz="2400" b="1" dirty="0">
                <a:solidFill>
                  <a:srgbClr val="FF0000"/>
                </a:solidFill>
                <a:latin typeface="+mn-lt"/>
                <a:ea typeface="楷体" panose="02010609060101010101" pitchFamily="49" charset="-122"/>
                <a:cs typeface="楷体" panose="02010609060101010101" pitchFamily="49" charset="-122"/>
              </a:rPr>
              <a:t>高</a:t>
            </a:r>
            <a:r>
              <a:rPr lang="zh-CN" altLang="en-US" sz="2400" b="1" dirty="0">
                <a:latin typeface="+mn-lt"/>
                <a:ea typeface="楷体" panose="02010609060101010101" pitchFamily="49" charset="-122"/>
                <a:cs typeface="楷体" panose="02010609060101010101" pitchFamily="49" charset="-122"/>
              </a:rPr>
              <a:t>、</a:t>
            </a:r>
            <a:r>
              <a:rPr lang="zh-CN" altLang="en-US" sz="2400" b="1" dirty="0">
                <a:solidFill>
                  <a:srgbClr val="FF0000"/>
                </a:solidFill>
                <a:latin typeface="+mn-lt"/>
                <a:ea typeface="楷体" panose="02010609060101010101" pitchFamily="49" charset="-122"/>
                <a:cs typeface="楷体" panose="02010609060101010101" pitchFamily="49" charset="-122"/>
              </a:rPr>
              <a:t>中线</a:t>
            </a:r>
            <a:r>
              <a:rPr lang="zh-CN" altLang="en-US" sz="2400" b="1" dirty="0">
                <a:latin typeface="+mn-lt"/>
                <a:ea typeface="楷体" panose="02010609060101010101" pitchFamily="49" charset="-122"/>
                <a:cs typeface="楷体" panose="02010609060101010101" pitchFamily="49" charset="-122"/>
              </a:rPr>
              <a:t>、</a:t>
            </a:r>
            <a:r>
              <a:rPr lang="zh-CN" altLang="en-US" sz="2400" b="1" dirty="0">
                <a:solidFill>
                  <a:srgbClr val="FF0000"/>
                </a:solidFill>
                <a:latin typeface="+mn-lt"/>
                <a:ea typeface="楷体" panose="02010609060101010101" pitchFamily="49" charset="-122"/>
                <a:cs typeface="楷体" panose="02010609060101010101" pitchFamily="49" charset="-122"/>
              </a:rPr>
              <a:t>角平分线</a:t>
            </a:r>
            <a:r>
              <a:rPr lang="zh-CN" altLang="en-US" sz="2400" b="1" dirty="0">
                <a:latin typeface="+mn-lt"/>
                <a:ea typeface="楷体" panose="02010609060101010101" pitchFamily="49" charset="-122"/>
                <a:cs typeface="楷体" panose="02010609060101010101" pitchFamily="49" charset="-122"/>
              </a:rPr>
              <a:t>等有关概念</a:t>
            </a:r>
            <a:r>
              <a:rPr lang="en-US" altLang="zh-CN" sz="2400" b="1" dirty="0" smtClean="0">
                <a:latin typeface="+mn-lt"/>
                <a:ea typeface="楷体" panose="02010609060101010101" pitchFamily="49" charset="-122"/>
                <a:cs typeface="楷体" panose="02010609060101010101" pitchFamily="49" charset="-122"/>
              </a:rPr>
              <a:t>.</a:t>
            </a:r>
            <a:endParaRPr lang="zh-CN" altLang="en-US" sz="2400" b="1" dirty="0">
              <a:latin typeface="+mn-lt"/>
              <a:ea typeface="楷体" panose="02010609060101010101" pitchFamily="49" charset="-122"/>
              <a:cs typeface="楷体" panose="02010609060101010101" pitchFamily="49" charset="-122"/>
            </a:endParaRPr>
          </a:p>
        </p:txBody>
      </p:sp>
      <p:sp>
        <p:nvSpPr>
          <p:cNvPr id="33797" name="矩形 2"/>
          <p:cNvSpPr>
            <a:spLocks noChangeArrowheads="1"/>
          </p:cNvSpPr>
          <p:nvPr/>
        </p:nvSpPr>
        <p:spPr bwMode="auto">
          <a:xfrm>
            <a:off x="783516" y="1834720"/>
            <a:ext cx="7292152" cy="1512487"/>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30000"/>
              </a:lnSpc>
              <a:spcBef>
                <a:spcPts val="0"/>
              </a:spcBef>
              <a:spcAft>
                <a:spcPts val="0"/>
              </a:spcAft>
              <a:buFontTx/>
              <a:buNone/>
            </a:pPr>
            <a:r>
              <a:rPr lang="en-US" altLang="zh-CN" sz="2400" b="1" dirty="0" smtClean="0">
                <a:solidFill>
                  <a:srgbClr val="FF0000"/>
                </a:solidFill>
                <a:latin typeface="+mn-lt"/>
                <a:ea typeface="楷体" panose="02010609060101010101" pitchFamily="49" charset="-122"/>
                <a:cs typeface="楷体" panose="02010609060101010101" pitchFamily="49" charset="-122"/>
              </a:rPr>
              <a:t>2. </a:t>
            </a:r>
            <a:r>
              <a:rPr lang="zh-CN" altLang="en-US" sz="2400" b="1" dirty="0" smtClean="0">
                <a:latin typeface="+mn-lt"/>
                <a:ea typeface="楷体" panose="02010609060101010101" pitchFamily="49" charset="-122"/>
                <a:cs typeface="楷体" panose="02010609060101010101" pitchFamily="49" charset="-122"/>
                <a:sym typeface="微软雅黑" panose="020B0503020204020204" pitchFamily="34" charset="-122"/>
              </a:rPr>
              <a:t>掌</a:t>
            </a:r>
            <a:r>
              <a:rPr lang="zh-CN" altLang="en-US" sz="2400" b="1" dirty="0">
                <a:latin typeface="+mn-lt"/>
                <a:ea typeface="楷体" panose="02010609060101010101" pitchFamily="49" charset="-122"/>
                <a:cs typeface="楷体" panose="02010609060101010101" pitchFamily="49" charset="-122"/>
                <a:sym typeface="微软雅黑" panose="020B0503020204020204" pitchFamily="34" charset="-122"/>
              </a:rPr>
              <a:t>握任意三角形的高、中线、角平分线的画</a:t>
            </a:r>
            <a:r>
              <a:rPr lang="zh-CN" altLang="en-US" sz="2400" b="1" dirty="0" smtClean="0">
                <a:latin typeface="+mn-lt"/>
                <a:ea typeface="楷体" panose="02010609060101010101" pitchFamily="49" charset="-122"/>
                <a:cs typeface="楷体" panose="02010609060101010101" pitchFamily="49" charset="-122"/>
                <a:sym typeface="微软雅黑" panose="020B0503020204020204" pitchFamily="34" charset="-122"/>
              </a:rPr>
              <a:t>法，通</a:t>
            </a:r>
            <a:r>
              <a:rPr lang="zh-CN" altLang="en-US" sz="2400" b="1" dirty="0">
                <a:latin typeface="+mn-lt"/>
                <a:ea typeface="楷体" panose="02010609060101010101" pitchFamily="49" charset="-122"/>
                <a:cs typeface="楷体" panose="02010609060101010101" pitchFamily="49" charset="-122"/>
                <a:sym typeface="微软雅黑" panose="020B0503020204020204" pitchFamily="34" charset="-122"/>
              </a:rPr>
              <a:t>过观察认识到三角形的三条高、三条中线、三条角平分线分别</a:t>
            </a:r>
            <a:r>
              <a:rPr lang="zh-CN" altLang="en-US" sz="2400" b="1" dirty="0">
                <a:solidFill>
                  <a:srgbClr val="FF0000"/>
                </a:solidFill>
                <a:latin typeface="+mn-lt"/>
                <a:ea typeface="楷体" panose="02010609060101010101" pitchFamily="49" charset="-122"/>
                <a:cs typeface="楷体" panose="02010609060101010101" pitchFamily="49" charset="-122"/>
                <a:sym typeface="微软雅黑" panose="020B0503020204020204" pitchFamily="34" charset="-122"/>
              </a:rPr>
              <a:t>交于一点</a:t>
            </a:r>
            <a:r>
              <a:rPr lang="en-US" altLang="zh-CN" sz="2400" b="1" dirty="0">
                <a:latin typeface="+mn-lt"/>
                <a:ea typeface="楷体" panose="02010609060101010101" pitchFamily="49" charset="-122"/>
                <a:cs typeface="楷体" panose="02010609060101010101" pitchFamily="49" charset="-122"/>
                <a:sym typeface="微软雅黑" panose="020B0503020204020204" pitchFamily="34" charset="-122"/>
              </a:rPr>
              <a:t>.</a:t>
            </a:r>
            <a:endParaRPr lang="en-US" altLang="zh-CN" sz="2400" b="1" dirty="0">
              <a:latin typeface="+mn-lt"/>
              <a:ea typeface="楷体" panose="02010609060101010101" pitchFamily="49" charset="-122"/>
              <a:cs typeface="楷体" panose="02010609060101010101" pitchFamily="49" charset="-122"/>
              <a:sym typeface="微软雅黑" panose="020B0503020204020204" pitchFamily="34" charset="-122"/>
            </a:endParaRPr>
          </a:p>
        </p:txBody>
      </p:sp>
      <p:grpSp>
        <p:nvGrpSpPr>
          <p:cNvPr id="12" name="组合 11"/>
          <p:cNvGrpSpPr/>
          <p:nvPr/>
        </p:nvGrpSpPr>
        <p:grpSpPr>
          <a:xfrm>
            <a:off x="666782" y="485287"/>
            <a:ext cx="8001436" cy="3907037"/>
            <a:chOff x="-38068" y="275737"/>
            <a:chExt cx="8001436" cy="3907037"/>
          </a:xfrm>
        </p:grpSpPr>
        <p:grpSp>
          <p:nvGrpSpPr>
            <p:cNvPr id="13" name="组合 14"/>
            <p:cNvGrpSpPr/>
            <p:nvPr/>
          </p:nvGrpSpPr>
          <p:grpSpPr>
            <a:xfrm>
              <a:off x="-38068" y="426630"/>
              <a:ext cx="8001081" cy="3745511"/>
              <a:chOff x="224" y="-314"/>
              <a:chExt cx="14216" cy="7761"/>
            </a:xfrm>
          </p:grpSpPr>
          <p:sp>
            <p:nvSpPr>
              <p:cNvPr id="19" name="直接箭头连接符 18"/>
              <p:cNvSpPr/>
              <p:nvPr/>
            </p:nvSpPr>
            <p:spPr>
              <a:xfrm flipV="1">
                <a:off x="224" y="7447"/>
                <a:ext cx="13041" cy="0"/>
              </a:xfrm>
              <a:prstGeom prst="straightConnector1">
                <a:avLst/>
              </a:prstGeom>
              <a:ln w="508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20" name="肘形连接符 19"/>
              <p:cNvSpPr/>
              <p:nvPr/>
            </p:nvSpPr>
            <p:spPr>
              <a:xfrm rot="5400000" flipH="1" flipV="1">
                <a:off x="11208" y="2298"/>
                <a:ext cx="5843" cy="620"/>
              </a:xfrm>
              <a:prstGeom prst="bentConnector3">
                <a:avLst>
                  <a:gd name="adj1" fmla="val 56129"/>
                </a:avLst>
              </a:prstGeom>
              <a:ln w="57150">
                <a:solidFill>
                  <a:srgbClr val="1F497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sp>
        </p:grpSp>
        <p:cxnSp>
          <p:nvCxnSpPr>
            <p:cNvPr id="14" name="直接连接符 13"/>
            <p:cNvCxnSpPr/>
            <p:nvPr/>
          </p:nvCxnSpPr>
          <p:spPr bwMode="auto">
            <a:xfrm flipH="1" flipV="1">
              <a:off x="7301693" y="3246714"/>
              <a:ext cx="35" cy="93606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bwMode="auto">
            <a:xfrm>
              <a:off x="7273119" y="3246714"/>
              <a:ext cx="360000" cy="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7963368" y="275737"/>
              <a:ext cx="0" cy="1010137"/>
            </a:xfrm>
            <a:prstGeom prst="straightConnector1">
              <a:avLst/>
            </a:prstGeom>
            <a:ln w="57150">
              <a:solidFill>
                <a:srgbClr val="1F497D"/>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588" y="-41946"/>
            <a:ext cx="2006600" cy="477838"/>
            <a:chOff x="1588" y="-41946"/>
            <a:chExt cx="2006600" cy="477838"/>
          </a:xfrm>
        </p:grpSpPr>
        <p:cxnSp>
          <p:nvCxnSpPr>
            <p:cNvPr id="22" name="直线连接符 14"/>
            <p:cNvCxnSpPr/>
            <p:nvPr/>
          </p:nvCxnSpPr>
          <p:spPr>
            <a:xfrm>
              <a:off x="1588" y="421605"/>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3" name="文本框 18"/>
            <p:cNvSpPr txBox="1">
              <a:spLocks noChangeArrowheads="1"/>
            </p:cNvSpPr>
            <p:nvPr/>
          </p:nvSpPr>
          <p:spPr bwMode="auto">
            <a:xfrm>
              <a:off x="471305" y="-41946"/>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素养目标</a:t>
              </a:r>
              <a:endParaRPr lang="zh-CN" altLang="en-US" sz="2500" b="1" dirty="0">
                <a:latin typeface="宋体" panose="02010600030101010101" pitchFamily="2" charset="-122"/>
                <a:cs typeface="Yuanti SC"/>
              </a:endParaRPr>
            </a:p>
          </p:txBody>
        </p:sp>
        <p:sp>
          <p:nvSpPr>
            <p:cNvPr id="24" name="Freeform 74"/>
            <p:cNvSpPr>
              <a:spLocks noChangeAspect="1" noEditPoints="1"/>
            </p:cNvSpPr>
            <p:nvPr/>
          </p:nvSpPr>
          <p:spPr bwMode="auto">
            <a:xfrm>
              <a:off x="89427" y="58068"/>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500"/>
                                        <p:tgtEl>
                                          <p:spTgt spid="1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3796"/>
                                        </p:tgtEl>
                                        <p:attrNameLst>
                                          <p:attrName>style.visibility</p:attrName>
                                        </p:attrNameLst>
                                      </p:cBhvr>
                                      <p:to>
                                        <p:strVal val="visible"/>
                                      </p:to>
                                    </p:set>
                                    <p:anim calcmode="lin" valueType="num">
                                      <p:cBhvr>
                                        <p:cTn id="11" dur="500" fill="hold"/>
                                        <p:tgtEl>
                                          <p:spTgt spid="33796"/>
                                        </p:tgtEl>
                                        <p:attrNameLst>
                                          <p:attrName>ppt_x</p:attrName>
                                        </p:attrNameLst>
                                      </p:cBhvr>
                                      <p:tavLst>
                                        <p:tav tm="0">
                                          <p:val>
                                            <p:strVal val="#ppt_x"/>
                                          </p:val>
                                        </p:tav>
                                        <p:tav tm="100000">
                                          <p:val>
                                            <p:strVal val="#ppt_x"/>
                                          </p:val>
                                        </p:tav>
                                      </p:tavLst>
                                    </p:anim>
                                    <p:anim calcmode="lin" valueType="num">
                                      <p:cBhvr>
                                        <p:cTn id="12"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3797"/>
                                        </p:tgtEl>
                                        <p:attrNameLst>
                                          <p:attrName>style.visibility</p:attrName>
                                        </p:attrNameLst>
                                      </p:cBhvr>
                                      <p:to>
                                        <p:strVal val="visible"/>
                                      </p:to>
                                    </p:set>
                                    <p:animEffect transition="in" filter="fade">
                                      <p:cBhvr>
                                        <p:cTn id="17" dur="500"/>
                                        <p:tgtEl>
                                          <p:spTgt spid="33797"/>
                                        </p:tgtEl>
                                      </p:cBhvr>
                                    </p:animEffect>
                                    <p:anim calcmode="lin" valueType="num">
                                      <p:cBhvr>
                                        <p:cTn id="18" dur="500" fill="hold"/>
                                        <p:tgtEl>
                                          <p:spTgt spid="33797"/>
                                        </p:tgtEl>
                                        <p:attrNameLst>
                                          <p:attrName>ppt_x</p:attrName>
                                        </p:attrNameLst>
                                      </p:cBhvr>
                                      <p:tavLst>
                                        <p:tav tm="0">
                                          <p:val>
                                            <p:strVal val="#ppt_x"/>
                                          </p:val>
                                        </p:tav>
                                        <p:tav tm="100000">
                                          <p:val>
                                            <p:strVal val="#ppt_x"/>
                                          </p:val>
                                        </p:tav>
                                      </p:tavLst>
                                    </p:anim>
                                    <p:anim calcmode="lin" valueType="num">
                                      <p:cBhvr>
                                        <p:cTn id="19" dur="500" fill="hold"/>
                                        <p:tgtEl>
                                          <p:spTgt spid="3379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3796" grpId="0" animBg="1"/>
      <p:bldP spid="3379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588" name="Rectangle 5"/>
          <p:cNvSpPr>
            <a:spLocks noChangeArrowheads="1"/>
          </p:cNvSpPr>
          <p:nvPr/>
        </p:nvSpPr>
        <p:spPr bwMode="auto">
          <a:xfrm>
            <a:off x="3254375" y="-811213"/>
            <a:ext cx="309563"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sp>
        <p:nvSpPr>
          <p:cNvPr id="67589" name="Rectangle 6"/>
          <p:cNvSpPr>
            <a:spLocks noChangeArrowheads="1"/>
          </p:cNvSpPr>
          <p:nvPr/>
        </p:nvSpPr>
        <p:spPr bwMode="auto">
          <a:xfrm>
            <a:off x="3254375" y="-811213"/>
            <a:ext cx="309563"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mc:AlternateContent xmlns:mc="http://schemas.openxmlformats.org/markup-compatibility/2006" xmlns:a14="http://schemas.microsoft.com/office/drawing/2010/main">
        <mc:Choice Requires="a14">
          <p:graphicFrame>
            <p:nvGraphicFramePr>
              <p:cNvPr id="17415" name="Group 7"/>
              <p:cNvGraphicFramePr>
                <a:graphicFrameLocks noGrp="1"/>
              </p:cNvGraphicFramePr>
              <p:nvPr/>
            </p:nvGraphicFramePr>
            <p:xfrm>
              <a:off x="590640" y="815900"/>
              <a:ext cx="7816850" cy="3909270"/>
            </p:xfrm>
            <a:graphic>
              <a:graphicData uri="http://schemas.openxmlformats.org/drawingml/2006/table">
                <a:tbl>
                  <a:tblPr/>
                  <a:tblGrid>
                    <a:gridCol w="1100166"/>
                    <a:gridCol w="1820411"/>
                    <a:gridCol w="1175702"/>
                    <a:gridCol w="2096005"/>
                    <a:gridCol w="1624566"/>
                  </a:tblGrid>
                  <a:tr h="44190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三角形的</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重要线段</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概念</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图形</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表示法</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数量及交点位置</a:t>
                          </a:r>
                          <a:endParaRPr kumimoji="0" lang="zh-CN" altLang="en-US"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r>
                  <a:tr h="11470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的高线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从三角形的一个顶点向它的对边所在的直线作垂</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线</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rgbClr val="FF0000"/>
                              </a:solidFill>
                              <a:effectLst/>
                              <a:latin typeface="+mn-lt"/>
                              <a:ea typeface="黑体" panose="02010609060101010101" pitchFamily="2" charset="-122"/>
                              <a:cs typeface="Times New Roman" panose="02020603050405020304" pitchFamily="18" charset="0"/>
                            </a:rPr>
                            <a:t>顶</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点和垂足</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之间的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是△</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的高线</a:t>
                          </a:r>
                          <a:r>
                            <a:rPr kumimoji="0" lang="zh-CN" alt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BC</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a:t>
                          </a:r>
                          <a:r>
                            <a:rPr kumimoji="0" lang="zh-CN" altLang="zh-CN" sz="1500" b="0" i="0" u="none" strike="noStrike" cap="none" normalizeH="0" baseline="0" dirty="0" smtClean="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ADB</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ADC</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=90°.</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条</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高，锐</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角三角形：形内；钝角三角形：形外；直角三角形：直角顶点</a:t>
                          </a:r>
                          <a:endParaRPr kumimoji="0" lang="zh-CN" altLang="en-US"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1474">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的中线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中</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连</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结一个顶点和它对边中的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smtClean="0">
                              <a:ln>
                                <a:noFill/>
                              </a:ln>
                              <a:solidFill>
                                <a:schemeClr val="tx1"/>
                              </a:solidFill>
                              <a:effectLst/>
                              <a:latin typeface="+mn-lt"/>
                              <a:ea typeface="黑体" panose="02010609060101010101" pitchFamily="2" charset="-122"/>
                            </a:rPr>
                            <a:t>∵ </a:t>
                          </a:r>
                          <a:r>
                            <a:rPr kumimoji="0" lang="zh-CN" altLang="zh-CN" sz="1500" b="0" i="1" u="none" strike="noStrike" kern="1200"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9060101010101" pitchFamily="2" charset="-122"/>
                            </a:rPr>
                            <a:t>是△</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9060101010101" pitchFamily="2" charset="-122"/>
                            </a:rPr>
                            <a:t>的</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BC</a:t>
                          </a:r>
                          <a:r>
                            <a:rPr kumimoji="0" lang="zh-CN" sz="1500" b="0" i="0" u="none" strike="noStrike" cap="none" normalizeH="0" baseline="0" dirty="0">
                              <a:ln>
                                <a:noFill/>
                              </a:ln>
                              <a:solidFill>
                                <a:schemeClr val="tx1"/>
                              </a:solidFill>
                              <a:effectLst/>
                              <a:latin typeface="+mn-lt"/>
                              <a:ea typeface="黑体" panose="02010609060101010101" pitchFamily="2" charset="-122"/>
                            </a:rPr>
                            <a:t>上的中线</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 </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BD</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CD</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 </a:t>
                          </a:r>
                          <a14:m>
                            <m:oMath xmlns:m="http://schemas.openxmlformats.org/officeDocument/2006/math">
                              <m:f>
                                <m:fPr>
                                  <m:ctrlPr>
                                    <a:rPr kumimoji="0" lang="en-US" altLang="zh-CN" sz="1500" b="0" i="1" u="none" strike="noStrike" cap="none" normalizeH="0" baseline="0" smtClean="0">
                                      <a:ln>
                                        <a:noFill/>
                                      </a:ln>
                                      <a:solidFill>
                                        <a:schemeClr val="tx1"/>
                                      </a:solidFill>
                                      <a:effectLst/>
                                      <a:latin typeface="Cambria Math" panose="02040503050406030204"/>
                                      <a:ea typeface="黑体" panose="02010609060101010101" pitchFamily="2" charset="-122"/>
                                    </a:rPr>
                                  </m:ctrlPr>
                                </m:fPr>
                                <m:num>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9060101010101" pitchFamily="2" charset="-122"/>
                                    </a:rPr>
                                    <m:t>1</m:t>
                                  </m:r>
                                </m:num>
                                <m:den>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9060101010101" pitchFamily="2" charset="-122"/>
                                    </a:rPr>
                                    <m:t>2</m:t>
                                  </m:r>
                                </m:den>
                              </m:f>
                            </m:oMath>
                          </a14:m>
                          <a:r>
                            <a:rPr kumimoji="0" lang="zh-CN" altLang="zh-CN" sz="1500" b="0" i="1" u="none" strike="noStrike" kern="1200"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BC</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 </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条，交</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点叫作三角形的重心</a:t>
                          </a:r>
                          <a:r>
                            <a:rPr kumimoji="0" lang="en-US"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形内</a:t>
                          </a:r>
                          <a:endParaRPr kumimoji="0" lang="zh-CN" altLang="en-US"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00408">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三角形的</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角平分线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三角形一个内角的平分线与它的对边相</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交</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这</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个角顶点与交点之间的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smtClean="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9060101010101" pitchFamily="2" charset="-122"/>
                            </a:rPr>
                            <a:t>是△</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9060101010101" pitchFamily="2" charset="-122"/>
                            </a:rPr>
                            <a:t>的∠</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BAC</a:t>
                          </a:r>
                          <a:r>
                            <a:rPr kumimoji="0" lang="zh-CN" sz="1500" b="0" i="0" u="none" strike="noStrike" cap="none" normalizeH="0" baseline="0" dirty="0">
                              <a:ln>
                                <a:noFill/>
                              </a:ln>
                              <a:solidFill>
                                <a:schemeClr val="tx1"/>
                              </a:solidFill>
                              <a:effectLst/>
                              <a:latin typeface="+mn-lt"/>
                              <a:ea typeface="黑体" panose="02010609060101010101" pitchFamily="2" charset="-122"/>
                            </a:rPr>
                            <a:t>的平分线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 ∠1=∠2= </a:t>
                          </a:r>
                          <a14:m>
                            <m:oMath xmlns:m="http://schemas.openxmlformats.org/officeDocument/2006/math">
                              <m:f>
                                <m:fPr>
                                  <m:ctrlPr>
                                    <a:rPr kumimoji="0" lang="en-US" altLang="zh-CN" sz="1500" b="0" i="1" u="none" strike="noStrike" cap="none" normalizeH="0" baseline="0" smtClean="0">
                                      <a:ln>
                                        <a:noFill/>
                                      </a:ln>
                                      <a:solidFill>
                                        <a:schemeClr val="tx1"/>
                                      </a:solidFill>
                                      <a:effectLst/>
                                      <a:latin typeface="Cambria Math" panose="02040503050406030204"/>
                                      <a:ea typeface="黑体" panose="02010609060101010101" pitchFamily="2" charset="-122"/>
                                    </a:rPr>
                                  </m:ctrlPr>
                                </m:fPr>
                                <m:num>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9060101010101" pitchFamily="2" charset="-122"/>
                                    </a:rPr>
                                    <m:t>1</m:t>
                                  </m:r>
                                </m:num>
                                <m:den>
                                  <m:r>
                                    <a:rPr kumimoji="0" lang="en-US" altLang="zh-CN" sz="1500" b="0" i="1" u="none" strike="noStrike" cap="none" normalizeH="0" baseline="0" smtClean="0">
                                      <a:ln>
                                        <a:noFill/>
                                      </a:ln>
                                      <a:solidFill>
                                        <a:schemeClr val="tx1"/>
                                      </a:solidFill>
                                      <a:effectLst/>
                                      <a:latin typeface="Cambria Math" panose="02040503050406030204" pitchFamily="18" charset="0"/>
                                      <a:ea typeface="黑体" panose="02010609060101010101" pitchFamily="2" charset="-122"/>
                                    </a:rPr>
                                    <m:t>2</m:t>
                                  </m:r>
                                </m:den>
                              </m:f>
                            </m:oMath>
                          </a14:m>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BAC </a:t>
                          </a:r>
                          <a:endPar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条，形</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内</a:t>
                          </a:r>
                          <a:r>
                            <a:rPr kumimoji="0" lang="en-US" altLang="zh-CN" sz="1500" b="0" i="0" u="none" strike="noStrike" cap="none" normalizeH="0" baseline="0" dirty="0">
                              <a:ln>
                                <a:noFill/>
                              </a:ln>
                              <a:solidFill>
                                <a:schemeClr val="tx1"/>
                              </a:solidFill>
                              <a:effectLst/>
                              <a:latin typeface="+mn-lt"/>
                              <a:ea typeface="黑体" panose="02010609060101010101" pitchFamily="2" charset="-122"/>
                            </a:rPr>
                            <a:t>.</a:t>
                          </a:r>
                          <a:endParaRPr kumimoji="0" lang="en-US"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mc:Choice>
        <mc:Fallback xmlns="">
          <p:graphicFrame>
            <p:nvGraphicFramePr>
              <p:cNvPr id="17415" name="Group 7"/>
              <p:cNvGraphicFramePr>
                <a:graphicFrameLocks noGrp="1"/>
              </p:cNvGraphicFramePr>
              <p:nvPr/>
            </p:nvGraphicFramePr>
            <p:xfrm>
              <a:off x="590640" y="815900"/>
              <a:ext cx="7816850" cy="3909270"/>
            </p:xfrm>
            <a:graphic>
              <a:graphicData uri="http://schemas.openxmlformats.org/drawingml/2006/table">
                <a:tbl>
                  <a:tblPr/>
                  <a:tblGrid>
                    <a:gridCol w="1100166"/>
                    <a:gridCol w="1820411"/>
                    <a:gridCol w="1175702"/>
                    <a:gridCol w="2096005"/>
                    <a:gridCol w="1624566"/>
                  </a:tblGrid>
                  <a:tr h="44190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三角形的</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重要线段</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概念</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图形</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表示法</a:t>
                          </a:r>
                          <a:endParaRPr kumimoji="0" lang="zh-CN"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数量及交点位置</a:t>
                          </a:r>
                          <a:endParaRPr kumimoji="0" lang="zh-CN" altLang="en-US" sz="1500" b="1"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r>
                  <a:tr h="11470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的高线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从三角形的一个顶点向它的对边所在的直线作垂</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线</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rgbClr val="FF0000"/>
                              </a:solidFill>
                              <a:effectLst/>
                              <a:latin typeface="+mn-lt"/>
                              <a:ea typeface="黑体" panose="02010609060101010101" pitchFamily="2" charset="-122"/>
                              <a:cs typeface="Times New Roman" panose="02020603050405020304" pitchFamily="18" charset="0"/>
                            </a:rPr>
                            <a:t>顶</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点和垂足</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之间的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是△</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ABC</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的高线</a:t>
                          </a:r>
                          <a:r>
                            <a:rPr kumimoji="0" lang="zh-CN" alt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BC</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a:t>
                          </a:r>
                          <a:r>
                            <a:rPr kumimoji="0" lang="zh-CN" altLang="zh-CN" sz="1500" b="0" i="0" u="none" strike="noStrike" cap="none" normalizeH="0" baseline="0" dirty="0" smtClean="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ADB</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zh-CN" sz="1500" b="0" i="1" u="none" strike="noStrike" kern="1200"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ADC</a:t>
                          </a:r>
                          <a:r>
                            <a:rPr kumimoji="0" lang="zh-CN" altLang="zh-CN" sz="1500" b="0" i="0" u="none" strike="noStrike" cap="none" normalizeH="0" baseline="0" dirty="0">
                              <a:ln>
                                <a:noFill/>
                              </a:ln>
                              <a:solidFill>
                                <a:schemeClr val="tx1"/>
                              </a:solidFill>
                              <a:effectLst/>
                              <a:latin typeface="+mn-lt"/>
                              <a:ea typeface="黑体" panose="02010609060101010101" pitchFamily="2" charset="-122"/>
                            </a:rPr>
                            <a:t>=90°.</a:t>
                          </a: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条</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高，锐</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角三角形：形内；钝角三角形：形外；直角三角形：直角顶点</a:t>
                          </a:r>
                          <a:endParaRPr kumimoji="0" lang="zh-CN" altLang="en-US"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1880">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的中线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中</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连</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结一个顶点和它对边中的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zh-CN"/>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1"/>
                        </a:blip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条，交</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点叫作三角形的重心</a:t>
                          </a:r>
                          <a:r>
                            <a:rPr kumimoji="0" lang="en-US" altLang="zh-CN" sz="1500" b="0" i="0" u="none" strike="noStrike" cap="none" normalizeH="0" baseline="0" dirty="0">
                              <a:ln>
                                <a:noFill/>
                              </a:ln>
                              <a:solidFill>
                                <a:schemeClr val="tx1"/>
                              </a:solidFill>
                              <a:effectLst/>
                              <a:latin typeface="+mn-lt"/>
                              <a:ea typeface="黑体" panose="02010609060101010101" pitchFamily="2" charset="-122"/>
                            </a:rPr>
                            <a:t>.</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形内</a:t>
                          </a:r>
                          <a:endParaRPr kumimoji="0" lang="zh-CN" altLang="en-US"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0045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三角形的</a:t>
                          </a:r>
                          <a:endPar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角平分线</a:t>
                          </a:r>
                          <a:endParaRPr kumimoji="0" 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三角形一个内角的平分线与它的对边相</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交</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a:t>
                          </a:r>
                          <a:r>
                            <a:rPr kumimoji="0" lang="zh-CN" sz="1500" b="0" i="0" u="none" strike="noStrike" cap="none" normalizeH="0" baseline="0" dirty="0" smtClean="0">
                              <a:ln>
                                <a:noFill/>
                              </a:ln>
                              <a:solidFill>
                                <a:schemeClr val="tx1"/>
                              </a:solidFill>
                              <a:effectLst/>
                              <a:latin typeface="+mn-lt"/>
                              <a:ea typeface="黑体" panose="02010609060101010101" pitchFamily="2" charset="-122"/>
                              <a:cs typeface="Times New Roman" panose="02020603050405020304" pitchFamily="18" charset="0"/>
                            </a:rPr>
                            <a:t>这</a:t>
                          </a:r>
                          <a:r>
                            <a:rPr kumimoji="0" lang="zh-CN" sz="1500" b="0" i="0" u="none" strike="noStrike" cap="none" normalizeH="0" baseline="0" dirty="0">
                              <a:ln>
                                <a:noFill/>
                              </a:ln>
                              <a:solidFill>
                                <a:schemeClr val="tx1"/>
                              </a:solidFill>
                              <a:effectLst/>
                              <a:latin typeface="+mn-lt"/>
                              <a:ea typeface="黑体" panose="02010609060101010101" pitchFamily="2" charset="-122"/>
                              <a:cs typeface="Times New Roman" panose="02020603050405020304" pitchFamily="18" charset="0"/>
                            </a:rPr>
                            <a:t>个角顶点与交点之间的</a:t>
                          </a:r>
                          <a:r>
                            <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rPr>
                            <a:t>线段</a:t>
                          </a:r>
                          <a:endParaRPr kumimoji="0" lang="zh-CN" sz="1500" b="0" i="0" u="none" strike="noStrike" cap="none" normalizeH="0" baseline="0" dirty="0">
                            <a:ln>
                              <a:noFill/>
                            </a:ln>
                            <a:solidFill>
                              <a:srgbClr val="FF0000"/>
                            </a:solidFill>
                            <a:effectLst/>
                            <a:latin typeface="+mn-lt"/>
                            <a:ea typeface="黑体" panose="02010609060101010101" pitchFamily="2" charset="-122"/>
                            <a:cs typeface="Times New Roman" panose="02020603050405020304" pitchFamily="18" charset="0"/>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zh-CN" sz="1500" b="0" i="0" u="none" strike="noStrike" cap="none" normalizeH="0" baseline="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zh-CN"/>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blipFill>
                          <a:blip r:embed="rId1"/>
                        </a:blip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500" b="0" i="0" u="none" strike="noStrike" cap="none" normalizeH="0" baseline="0" dirty="0">
                              <a:ln>
                                <a:noFill/>
                              </a:ln>
                              <a:solidFill>
                                <a:schemeClr val="tx1"/>
                              </a:solidFill>
                              <a:effectLst/>
                              <a:latin typeface="+mn-lt"/>
                              <a:ea typeface="黑体" panose="02010609060101010101" pitchFamily="2" charset="-122"/>
                            </a:rPr>
                            <a:t>3</a:t>
                          </a:r>
                          <a:r>
                            <a:rPr kumimoji="0" lang="zh-CN" altLang="en-US" sz="1500" b="0" i="0" u="none" strike="noStrike" cap="none" normalizeH="0" baseline="0" dirty="0" smtClean="0">
                              <a:ln>
                                <a:noFill/>
                              </a:ln>
                              <a:solidFill>
                                <a:schemeClr val="tx1"/>
                              </a:solidFill>
                              <a:effectLst/>
                              <a:latin typeface="+mn-lt"/>
                              <a:ea typeface="黑体" panose="02010609060101010101" pitchFamily="2" charset="-122"/>
                            </a:rPr>
                            <a:t>条，形</a:t>
                          </a:r>
                          <a:r>
                            <a:rPr kumimoji="0" lang="zh-CN" altLang="en-US" sz="1500" b="0" i="0" u="none" strike="noStrike" cap="none" normalizeH="0" baseline="0" dirty="0">
                              <a:ln>
                                <a:noFill/>
                              </a:ln>
                              <a:solidFill>
                                <a:schemeClr val="tx1"/>
                              </a:solidFill>
                              <a:effectLst/>
                              <a:latin typeface="+mn-lt"/>
                              <a:ea typeface="黑体" panose="02010609060101010101" pitchFamily="2" charset="-122"/>
                            </a:rPr>
                            <a:t>内</a:t>
                          </a:r>
                          <a:r>
                            <a:rPr kumimoji="0" lang="en-US" altLang="zh-CN" sz="1500" b="0" i="0" u="none" strike="noStrike" cap="none" normalizeH="0" baseline="0" dirty="0">
                              <a:ln>
                                <a:noFill/>
                              </a:ln>
                              <a:solidFill>
                                <a:schemeClr val="tx1"/>
                              </a:solidFill>
                              <a:effectLst/>
                              <a:latin typeface="+mn-lt"/>
                              <a:ea typeface="黑体" panose="02010609060101010101" pitchFamily="2" charset="-122"/>
                            </a:rPr>
                            <a:t>.</a:t>
                          </a:r>
                          <a:endParaRPr kumimoji="0" lang="en-US" altLang="zh-CN" sz="1500" b="0" i="0" u="none" strike="noStrike" cap="none" normalizeH="0" baseline="0" dirty="0">
                            <a:ln>
                              <a:noFill/>
                            </a:ln>
                            <a:solidFill>
                              <a:schemeClr val="tx1"/>
                            </a:solidFill>
                            <a:effectLst/>
                            <a:latin typeface="+mn-lt"/>
                            <a:ea typeface="黑体" panose="02010609060101010101" pitchFamily="2" charset="-122"/>
                          </a:endParaRPr>
                        </a:p>
                      </a:txBody>
                      <a:tcPr marL="68580" marR="68580" marT="34297" marB="3429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mc:Fallback>
      </mc:AlternateContent>
      <p:sp>
        <p:nvSpPr>
          <p:cNvPr id="67622" name="Rectangle 34"/>
          <p:cNvSpPr>
            <a:spLocks noChangeArrowheads="1"/>
          </p:cNvSpPr>
          <p:nvPr/>
        </p:nvSpPr>
        <p:spPr bwMode="auto">
          <a:xfrm>
            <a:off x="1143000" y="2371725"/>
            <a:ext cx="3095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sp>
        <p:nvSpPr>
          <p:cNvPr id="67623" name="Rectangle 35"/>
          <p:cNvSpPr>
            <a:spLocks noChangeArrowheads="1"/>
          </p:cNvSpPr>
          <p:nvPr/>
        </p:nvSpPr>
        <p:spPr bwMode="auto">
          <a:xfrm>
            <a:off x="1143000" y="2371725"/>
            <a:ext cx="309563"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grpSp>
        <p:nvGrpSpPr>
          <p:cNvPr id="19" name="组合 2"/>
          <p:cNvGrpSpPr/>
          <p:nvPr/>
        </p:nvGrpSpPr>
        <p:grpSpPr bwMode="auto">
          <a:xfrm>
            <a:off x="-3175" y="-57150"/>
            <a:ext cx="2006600" cy="478473"/>
            <a:chOff x="123" y="40"/>
            <a:chExt cx="3160" cy="753"/>
          </a:xfrm>
        </p:grpSpPr>
        <p:cxnSp>
          <p:nvCxnSpPr>
            <p:cNvPr id="2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2" name="Freeform 74"/>
            <p:cNvSpPr>
              <a:spLocks noChangeAspect="1" noEditPoints="1"/>
            </p:cNvSpPr>
            <p:nvPr/>
          </p:nvSpPr>
          <p:spPr bwMode="auto">
            <a:xfrm>
              <a:off x="248" y="196"/>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40792" y="1601412"/>
            <a:ext cx="1135649" cy="80980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6930" y="3796876"/>
            <a:ext cx="1136365" cy="897067"/>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63937" y="2788607"/>
            <a:ext cx="1089358" cy="726580"/>
          </a:xfrm>
          <a:prstGeom prst="rect">
            <a:avLst/>
          </a:prstGeom>
        </p:spPr>
      </p:pic>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230742" y="1903130"/>
            <a:ext cx="3714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a:solidFill>
                  <a:srgbClr val="FF0000"/>
                </a:solidFill>
                <a:latin typeface="+mn-lt"/>
              </a:rPr>
              <a:t>B</a:t>
            </a:r>
            <a:endParaRPr lang="zh-CN" altLang="en-US" sz="2400" b="1">
              <a:solidFill>
                <a:srgbClr val="FF0000"/>
              </a:solidFill>
              <a:latin typeface="+mn-lt"/>
            </a:endParaRPr>
          </a:p>
        </p:txBody>
      </p:sp>
      <p:sp>
        <p:nvSpPr>
          <p:cNvPr id="68622" name="TextBox 2"/>
          <p:cNvSpPr txBox="1">
            <a:spLocks noChangeArrowheads="1"/>
          </p:cNvSpPr>
          <p:nvPr/>
        </p:nvSpPr>
        <p:spPr bwMode="auto">
          <a:xfrm>
            <a:off x="736609" y="1188711"/>
            <a:ext cx="760278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fontAlgn="ctr" hangingPunct="0">
              <a:lnSpc>
                <a:spcPct val="150000"/>
              </a:lnSpc>
            </a:pPr>
            <a:r>
              <a:rPr lang="en-US" altLang="zh-CN" sz="2400" b="1" dirty="0">
                <a:solidFill>
                  <a:srgbClr val="FF0000"/>
                </a:solidFill>
                <a:latin typeface="+mn-lt"/>
                <a:ea typeface="楷体" panose="02010609060101010101" pitchFamily="49" charset="-122"/>
              </a:rPr>
              <a:t>1</a:t>
            </a:r>
            <a:r>
              <a:rPr lang="en-US" altLang="zh-CN" sz="2400" b="1" dirty="0" smtClean="0">
                <a:solidFill>
                  <a:srgbClr val="FF0000"/>
                </a:solidFill>
                <a:latin typeface="+mn-lt"/>
                <a:ea typeface="楷体" panose="02010609060101010101" pitchFamily="49" charset="-122"/>
              </a:rPr>
              <a:t>. </a:t>
            </a:r>
            <a:r>
              <a:rPr lang="zh-CN" altLang="zh-CN" sz="2400" b="1" dirty="0" smtClean="0">
                <a:latin typeface="+mn-lt"/>
                <a:ea typeface="楷体" panose="02010609060101010101" pitchFamily="49" charset="-122"/>
              </a:rPr>
              <a:t>如图</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在</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中有四条线段</a:t>
            </a:r>
            <a:r>
              <a:rPr lang="zh-CN" altLang="zh-CN" sz="2400" b="1" i="1" dirty="0" smtClean="0">
                <a:latin typeface="+mn-lt"/>
                <a:ea typeface="楷体" panose="02010609060101010101" pitchFamily="49" charset="-122"/>
              </a:rPr>
              <a:t>DE</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EF</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FG</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其</a:t>
            </a:r>
            <a:r>
              <a:rPr lang="zh-CN" altLang="zh-CN" sz="2400" b="1" dirty="0">
                <a:latin typeface="+mn-lt"/>
                <a:ea typeface="楷体" panose="02010609060101010101" pitchFamily="49" charset="-122"/>
              </a:rPr>
              <a:t>中有一条线段是△</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的中</a:t>
            </a:r>
            <a:r>
              <a:rPr lang="zh-CN" altLang="zh-CN" sz="2400" b="1" dirty="0" smtClean="0">
                <a:latin typeface="+mn-lt"/>
                <a:ea typeface="楷体" panose="02010609060101010101" pitchFamily="49" charset="-122"/>
              </a:rPr>
              <a:t>线</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该线段</a:t>
            </a:r>
            <a:r>
              <a:rPr lang="zh-CN" altLang="zh-CN"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a:p>
            <a:pPr eaLnBrk="0" fontAlgn="ctr" hangingPunct="0">
              <a:lnSpc>
                <a:spcPct val="150000"/>
              </a:lnSpc>
            </a:pPr>
            <a:r>
              <a:rPr lang="zh-CN" altLang="zh-CN" sz="2400" b="1" dirty="0">
                <a:latin typeface="+mn-lt"/>
                <a:ea typeface="楷体" panose="02010609060101010101" pitchFamily="49" charset="-122"/>
              </a:rPr>
              <a:t>A．线段</a:t>
            </a:r>
            <a:r>
              <a:rPr lang="zh-CN" altLang="zh-CN" sz="2400" b="1" i="1" dirty="0">
                <a:latin typeface="+mn-lt"/>
                <a:ea typeface="楷体" panose="02010609060101010101" pitchFamily="49" charset="-122"/>
              </a:rPr>
              <a:t>DE</a:t>
            </a:r>
            <a:r>
              <a:rPr lang="zh-CN"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B</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BE</a:t>
            </a:r>
            <a:r>
              <a:rPr lang="zh-CN" altLang="zh-CN" sz="2400" b="1" dirty="0">
                <a:latin typeface="+mn-lt"/>
                <a:ea typeface="楷体" panose="02010609060101010101" pitchFamily="49" charset="-122"/>
              </a:rPr>
              <a:t>	</a:t>
            </a:r>
            <a:endParaRPr lang="en-US" altLang="zh-CN" sz="2400" b="1" dirty="0" smtClean="0">
              <a:latin typeface="+mn-lt"/>
              <a:ea typeface="楷体" panose="02010609060101010101" pitchFamily="49" charset="-122"/>
            </a:endParaRPr>
          </a:p>
          <a:p>
            <a:pPr eaLnBrk="0" fontAlgn="ctr" hangingPunct="0">
              <a:lnSpc>
                <a:spcPct val="150000"/>
              </a:lnSpc>
            </a:pPr>
            <a:r>
              <a:rPr lang="zh-CN" altLang="zh-CN" sz="2400" b="1" dirty="0" smtClean="0">
                <a:latin typeface="+mn-lt"/>
                <a:ea typeface="楷体" panose="02010609060101010101" pitchFamily="49" charset="-122"/>
              </a:rPr>
              <a:t>C</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EF</a:t>
            </a:r>
            <a:r>
              <a:rPr lang="zh-CN" altLang="zh-CN" sz="2400" b="1" dirty="0">
                <a:latin typeface="+mn-lt"/>
                <a:ea typeface="楷体" panose="02010609060101010101" pitchFamily="49" charset="-122"/>
              </a:rPr>
              <a:t>	</a:t>
            </a:r>
            <a:r>
              <a:rPr lang="en-US" altLang="zh-CN" sz="2400" b="1" dirty="0" smtClean="0">
                <a:latin typeface="+mn-lt"/>
                <a:ea typeface="楷体" panose="02010609060101010101" pitchFamily="49" charset="-122"/>
              </a:rPr>
              <a:t>                    </a:t>
            </a:r>
            <a:r>
              <a:rPr lang="zh-CN" altLang="zh-CN" sz="2400" b="1" dirty="0" smtClean="0">
                <a:latin typeface="+mn-lt"/>
                <a:ea typeface="楷体" panose="02010609060101010101" pitchFamily="49" charset="-122"/>
              </a:rPr>
              <a:t>D</a:t>
            </a:r>
            <a:r>
              <a:rPr lang="zh-CN" altLang="zh-CN" sz="2400" b="1" dirty="0">
                <a:latin typeface="+mn-lt"/>
                <a:ea typeface="楷体" panose="02010609060101010101" pitchFamily="49" charset="-122"/>
              </a:rPr>
              <a:t>．线段</a:t>
            </a:r>
            <a:r>
              <a:rPr lang="zh-CN" altLang="zh-CN" sz="2400" b="1" i="1" dirty="0">
                <a:latin typeface="+mn-lt"/>
                <a:ea typeface="楷体" panose="02010609060101010101" pitchFamily="49" charset="-122"/>
              </a:rPr>
              <a:t>FG</a:t>
            </a:r>
            <a:endParaRPr lang="zh-CN" altLang="zh-CN" sz="2400" b="1" i="1" dirty="0">
              <a:latin typeface="+mn-lt"/>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56360" y="2629415"/>
            <a:ext cx="1920240" cy="1979676"/>
          </a:xfrm>
          <a:prstGeom prst="rect">
            <a:avLst/>
          </a:prstGeom>
        </p:spPr>
      </p:pic>
      <p:grpSp>
        <p:nvGrpSpPr>
          <p:cNvPr id="16" name="组合 15"/>
          <p:cNvGrpSpPr/>
          <p:nvPr/>
        </p:nvGrpSpPr>
        <p:grpSpPr>
          <a:xfrm>
            <a:off x="-6562" y="-41716"/>
            <a:ext cx="2023745" cy="476885"/>
            <a:chOff x="3" y="-51"/>
            <a:chExt cx="3187" cy="751"/>
          </a:xfrm>
        </p:grpSpPr>
        <p:cxnSp>
          <p:nvCxnSpPr>
            <p:cNvPr id="18" name="直线连接符 14"/>
            <p:cNvCxnSpPr/>
            <p:nvPr/>
          </p:nvCxnSpPr>
          <p:spPr>
            <a:xfrm>
              <a:off x="3" y="665"/>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文本框 15"/>
            <p:cNvSpPr txBox="1"/>
            <p:nvPr/>
          </p:nvSpPr>
          <p:spPr>
            <a:xfrm>
              <a:off x="870" y="-51"/>
              <a:ext cx="2320" cy="751"/>
            </a:xfrm>
            <a:prstGeom prst="rect">
              <a:avLst/>
            </a:prstGeom>
            <a:noFill/>
            <a:ln w="9525">
              <a:noFill/>
            </a:ln>
          </p:spPr>
          <p:txBody>
            <a:bodyPr wrap="none" anchor="t">
              <a:spAutoFit/>
            </a:bodyPr>
            <a:lstStyle/>
            <a:p>
              <a:pPr eaLnBrk="0" hangingPunct="0"/>
              <a:r>
                <a:rPr lang="zh-CN" altLang="en-US" sz="2500" b="1">
                  <a:latin typeface="宋体" panose="02010600030101010101" pitchFamily="2" charset="-122"/>
                </a:rPr>
                <a:t>链接</a:t>
              </a:r>
              <a:r>
                <a:rPr lang="zh-CN" altLang="en-US" sz="2500" b="1" dirty="0" smtClean="0">
                  <a:latin typeface="宋体" panose="02010600030101010101" pitchFamily="2" charset="-122"/>
                </a:rPr>
                <a:t>中考</a:t>
              </a:r>
              <a:endParaRPr lang="zh-CN" altLang="en-US" sz="2500" b="1" dirty="0">
                <a:latin typeface="宋体" panose="02010600030101010101" pitchFamily="2" charset="-122"/>
              </a:endParaRPr>
            </a:p>
          </p:txBody>
        </p:sp>
        <p:sp>
          <p:nvSpPr>
            <p:cNvPr id="23" name="Freeform 74"/>
            <p:cNvSpPr>
              <a:spLocks noChangeAspect="1" noEditPoints="1"/>
            </p:cNvSpPr>
            <p:nvPr/>
          </p:nvSpPr>
          <p:spPr bwMode="auto">
            <a:xfrm>
              <a:off x="248" y="93"/>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105965" y="2414427"/>
            <a:ext cx="1877666" cy="1743451"/>
          </a:xfrm>
          <a:prstGeom prst="rect">
            <a:avLst/>
          </a:prstGeom>
        </p:spPr>
      </p:pic>
      <p:sp>
        <p:nvSpPr>
          <p:cNvPr id="6" name="文本框 2"/>
          <p:cNvSpPr txBox="1">
            <a:spLocks noChangeArrowheads="1"/>
          </p:cNvSpPr>
          <p:nvPr/>
        </p:nvSpPr>
        <p:spPr bwMode="auto">
          <a:xfrm>
            <a:off x="517697" y="1089552"/>
            <a:ext cx="8043507" cy="1939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en-US" altLang="zh-CN" sz="2400" b="1" dirty="0">
                <a:solidFill>
                  <a:srgbClr val="FF0000"/>
                </a:solidFill>
                <a:latin typeface="+mn-lt"/>
                <a:ea typeface="楷体" panose="02010609060101010101" pitchFamily="49" charset="-122"/>
              </a:rPr>
              <a:t>2</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zh-CN" altLang="en-US"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zh-CN" altLang="en-US" sz="2400" b="1" i="1" dirty="0" smtClean="0">
                <a:latin typeface="+mn-lt"/>
                <a:ea typeface="楷体" panose="02010609060101010101" pitchFamily="49" charset="-122"/>
              </a:rPr>
              <a:t>AD</a:t>
            </a:r>
            <a:r>
              <a:rPr lang="zh-CN" altLang="en-US" sz="2400" b="1" dirty="0">
                <a:latin typeface="+mn-lt"/>
                <a:ea typeface="楷体" panose="02010609060101010101" pitchFamily="49" charset="-122"/>
              </a:rPr>
              <a:t>是</a:t>
            </a:r>
            <a:r>
              <a:rPr lang="zh-CN" altLang="en-US" sz="2400" b="1" i="1" dirty="0">
                <a:latin typeface="+mn-lt"/>
                <a:ea typeface="楷体" panose="02010609060101010101" pitchFamily="49" charset="-122"/>
              </a:rPr>
              <a:t>BC</a:t>
            </a:r>
            <a:r>
              <a:rPr lang="zh-CN" altLang="en-US" sz="2400" b="1" dirty="0">
                <a:latin typeface="+mn-lt"/>
                <a:ea typeface="楷体" panose="02010609060101010101" pitchFamily="49" charset="-122"/>
              </a:rPr>
              <a:t>边上的</a:t>
            </a:r>
            <a:r>
              <a:rPr lang="zh-CN" altLang="en-US" sz="2400" b="1" dirty="0" smtClean="0">
                <a:latin typeface="+mn-lt"/>
                <a:ea typeface="楷体" panose="02010609060101010101" pitchFamily="49" charset="-122"/>
              </a:rPr>
              <a:t>高，</a:t>
            </a:r>
            <a:r>
              <a:rPr lang="zh-CN" altLang="en-US" sz="2400" b="1" i="1" dirty="0" smtClean="0">
                <a:latin typeface="+mn-lt"/>
                <a:ea typeface="楷体" panose="02010609060101010101" pitchFamily="49" charset="-122"/>
              </a:rPr>
              <a:t>AE</a:t>
            </a:r>
            <a:r>
              <a:rPr lang="zh-CN" altLang="en-US" sz="2400" b="1" dirty="0" smtClean="0">
                <a:latin typeface="+mn-lt"/>
                <a:ea typeface="楷体" panose="02010609060101010101" pitchFamily="49" charset="-122"/>
              </a:rPr>
              <a:t>、</a:t>
            </a:r>
            <a:r>
              <a:rPr lang="zh-CN" altLang="en-US" sz="2400" b="1" i="1" dirty="0" smtClean="0">
                <a:latin typeface="+mn-lt"/>
                <a:ea typeface="楷体" panose="02010609060101010101" pitchFamily="49" charset="-122"/>
              </a:rPr>
              <a:t>BF</a:t>
            </a:r>
            <a:r>
              <a:rPr lang="zh-CN" altLang="en-US" sz="2400" b="1" dirty="0">
                <a:latin typeface="+mn-lt"/>
                <a:ea typeface="楷体" panose="02010609060101010101" pitchFamily="49" charset="-122"/>
              </a:rPr>
              <a:t>分别是∠</a:t>
            </a:r>
            <a:r>
              <a:rPr lang="zh-CN" altLang="en-US" sz="2400" b="1" i="1" dirty="0">
                <a:latin typeface="+mn-lt"/>
                <a:ea typeface="楷体" panose="02010609060101010101" pitchFamily="49" charset="-122"/>
              </a:rPr>
              <a:t>BAC</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ABC</a:t>
            </a:r>
            <a:r>
              <a:rPr lang="zh-CN" altLang="en-US" sz="2400" b="1" dirty="0">
                <a:latin typeface="+mn-lt"/>
                <a:ea typeface="楷体" panose="02010609060101010101" pitchFamily="49" charset="-122"/>
              </a:rPr>
              <a:t>的平分</a:t>
            </a:r>
            <a:r>
              <a:rPr lang="zh-CN" altLang="en-US" sz="2400" b="1" dirty="0" smtClean="0">
                <a:latin typeface="+mn-lt"/>
                <a:ea typeface="楷体" panose="02010609060101010101" pitchFamily="49" charset="-122"/>
              </a:rPr>
              <a:t>线，∠</a:t>
            </a:r>
            <a:r>
              <a:rPr lang="zh-CN" altLang="en-US" sz="2400" b="1" i="1" dirty="0">
                <a:latin typeface="+mn-lt"/>
                <a:ea typeface="楷体" panose="02010609060101010101" pitchFamily="49" charset="-122"/>
              </a:rPr>
              <a:t>BAC</a:t>
            </a:r>
            <a:r>
              <a:rPr lang="zh-CN" altLang="en-US" sz="2400" b="1" dirty="0">
                <a:latin typeface="+mn-lt"/>
                <a:ea typeface="楷体" panose="02010609060101010101" pitchFamily="49" charset="-122"/>
              </a:rPr>
              <a:t>=50</a:t>
            </a:r>
            <a:r>
              <a:rPr lang="zh-CN" altLang="en-US" sz="2400" b="1" dirty="0" smtClean="0">
                <a:latin typeface="+mn-lt"/>
                <a:ea typeface="楷体" panose="02010609060101010101" pitchFamily="49" charset="-122"/>
              </a:rPr>
              <a:t>°，∠</a:t>
            </a:r>
            <a:r>
              <a:rPr lang="zh-CN" altLang="en-US" sz="2400" b="1" i="1" dirty="0">
                <a:latin typeface="+mn-lt"/>
                <a:ea typeface="楷体" panose="02010609060101010101" pitchFamily="49" charset="-122"/>
              </a:rPr>
              <a:t>ABC</a:t>
            </a:r>
            <a:r>
              <a:rPr lang="zh-CN" altLang="en-US" sz="2400" b="1" dirty="0">
                <a:latin typeface="+mn-lt"/>
                <a:ea typeface="楷体" panose="02010609060101010101" pitchFamily="49" charset="-122"/>
              </a:rPr>
              <a:t>=60</a:t>
            </a:r>
            <a:r>
              <a:rPr lang="zh-CN" altLang="en-US" sz="2400" b="1" dirty="0" smtClean="0">
                <a:latin typeface="+mn-lt"/>
                <a:ea typeface="楷体" panose="02010609060101010101" pitchFamily="49" charset="-122"/>
              </a:rPr>
              <a:t>°，则</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EAD</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ACD</a:t>
            </a:r>
            <a:r>
              <a:rPr lang="zh-CN" altLang="en-US" sz="2400" b="1" dirty="0" smtClean="0">
                <a:latin typeface="+mn-lt"/>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a:lnSpc>
                <a:spcPct val="125000"/>
              </a:lnSpc>
            </a:pPr>
            <a:r>
              <a:rPr lang="zh-CN" altLang="en-US" sz="2400" b="1" dirty="0" smtClean="0">
                <a:latin typeface="+mn-lt"/>
                <a:ea typeface="楷体" panose="02010609060101010101" pitchFamily="49" charset="-122"/>
              </a:rPr>
              <a:t>      A．75</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B．80</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C．85</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D．90</a:t>
            </a:r>
            <a:r>
              <a:rPr lang="zh-CN" altLang="en-US"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sp>
        <p:nvSpPr>
          <p:cNvPr id="68625" name="文本框 5"/>
          <p:cNvSpPr txBox="1">
            <a:spLocks noChangeArrowheads="1"/>
          </p:cNvSpPr>
          <p:nvPr/>
        </p:nvSpPr>
        <p:spPr bwMode="auto">
          <a:xfrm>
            <a:off x="520700" y="3007716"/>
            <a:ext cx="7151688"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rgbClr val="0000FF"/>
                </a:solidFill>
                <a:latin typeface="黑体" panose="02010609060101010101" pitchFamily="2" charset="-122"/>
                <a:ea typeface="黑体" panose="02010609060101010101" pitchFamily="2" charset="-122"/>
              </a:rPr>
              <a:t>解析：</a:t>
            </a:r>
            <a:r>
              <a:rPr lang="zh-CN" altLang="en-US" sz="2000" b="1" dirty="0">
                <a:latin typeface="+mn-lt"/>
                <a:ea typeface="仿宋" panose="02010609060101010101" pitchFamily="49" charset="-122"/>
              </a:rPr>
              <a:t>∵</a:t>
            </a:r>
            <a:r>
              <a:rPr lang="zh-CN" altLang="en-US" sz="2000" b="1" i="1" dirty="0">
                <a:latin typeface="+mn-lt"/>
                <a:ea typeface="仿宋" panose="02010609060101010101" pitchFamily="49" charset="-122"/>
              </a:rPr>
              <a:t>AD</a:t>
            </a:r>
            <a:r>
              <a:rPr lang="zh-CN" altLang="en-US" sz="2000" b="1" dirty="0">
                <a:latin typeface="+mn-lt"/>
                <a:ea typeface="仿宋" panose="02010609060101010101" pitchFamily="49" charset="-122"/>
              </a:rPr>
              <a:t>是</a:t>
            </a:r>
            <a:r>
              <a:rPr lang="zh-CN" altLang="en-US" sz="2000" b="1" i="1" dirty="0">
                <a:latin typeface="+mn-lt"/>
                <a:ea typeface="仿宋" panose="02010609060101010101" pitchFamily="49" charset="-122"/>
              </a:rPr>
              <a:t>BC</a:t>
            </a:r>
            <a:r>
              <a:rPr lang="zh-CN" altLang="en-US" sz="2000" b="1" dirty="0">
                <a:latin typeface="+mn-lt"/>
                <a:ea typeface="仿宋" panose="02010609060101010101" pitchFamily="49" charset="-122"/>
              </a:rPr>
              <a:t>边上的</a:t>
            </a:r>
            <a:r>
              <a:rPr lang="zh-CN" altLang="en-US" sz="2000" b="1" dirty="0" smtClean="0">
                <a:latin typeface="+mn-lt"/>
                <a:ea typeface="仿宋" panose="02010609060101010101" pitchFamily="49" charset="-122"/>
              </a:rPr>
              <a:t>高，∠</a:t>
            </a:r>
            <a:r>
              <a:rPr lang="zh-CN" altLang="en-US" sz="2000" b="1" i="1" dirty="0">
                <a:latin typeface="+mn-lt"/>
                <a:ea typeface="仿宋" panose="02010609060101010101" pitchFamily="49" charset="-122"/>
              </a:rPr>
              <a:t>ABC</a:t>
            </a:r>
            <a:r>
              <a:rPr lang="zh-CN" altLang="en-US" sz="2000" b="1" dirty="0">
                <a:latin typeface="+mn-lt"/>
                <a:ea typeface="仿宋" panose="02010609060101010101" pitchFamily="49" charset="-122"/>
              </a:rPr>
              <a:t>=60</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BAD</a:t>
            </a:r>
            <a:r>
              <a:rPr lang="zh-CN" altLang="en-US" sz="2000" b="1" dirty="0">
                <a:latin typeface="+mn-lt"/>
                <a:ea typeface="仿宋" panose="02010609060101010101" pitchFamily="49" charset="-122"/>
              </a:rPr>
              <a:t>=30</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BAC</a:t>
            </a:r>
            <a:r>
              <a:rPr lang="zh-CN" altLang="en-US" sz="2000" b="1" dirty="0">
                <a:latin typeface="+mn-lt"/>
                <a:ea typeface="仿宋" panose="02010609060101010101" pitchFamily="49" charset="-122"/>
              </a:rPr>
              <a:t>=50</a:t>
            </a:r>
            <a:r>
              <a:rPr lang="zh-CN" altLang="en-US" sz="2000" b="1" dirty="0" smtClean="0">
                <a:latin typeface="+mn-lt"/>
                <a:ea typeface="仿宋" panose="02010609060101010101" pitchFamily="49" charset="-122"/>
              </a:rPr>
              <a:t>°，</a:t>
            </a:r>
            <a:r>
              <a:rPr lang="zh-CN" altLang="en-US" sz="2000" b="1" i="1" dirty="0" smtClean="0">
                <a:latin typeface="+mn-lt"/>
                <a:ea typeface="仿宋" panose="02010609060101010101" pitchFamily="49" charset="-122"/>
              </a:rPr>
              <a:t>AE</a:t>
            </a:r>
            <a:r>
              <a:rPr lang="zh-CN" altLang="en-US" sz="2000" b="1" dirty="0">
                <a:latin typeface="+mn-lt"/>
                <a:ea typeface="仿宋" panose="02010609060101010101" pitchFamily="49" charset="-122"/>
              </a:rPr>
              <a:t>平分∠</a:t>
            </a:r>
            <a:r>
              <a:rPr lang="zh-CN" altLang="en-US" sz="2000" b="1" i="1" dirty="0" smtClean="0">
                <a:latin typeface="+mn-lt"/>
                <a:ea typeface="仿宋" panose="02010609060101010101" pitchFamily="49" charset="-122"/>
              </a:rPr>
              <a:t>BAC</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BAE</a:t>
            </a:r>
            <a:r>
              <a:rPr lang="zh-CN" altLang="en-US" sz="2000" b="1" dirty="0">
                <a:latin typeface="+mn-lt"/>
                <a:ea typeface="仿宋" panose="02010609060101010101" pitchFamily="49" charset="-122"/>
              </a:rPr>
              <a:t>=25</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DAE</a:t>
            </a:r>
            <a:r>
              <a:rPr lang="zh-CN" altLang="en-US" sz="2000" b="1" dirty="0">
                <a:latin typeface="+mn-lt"/>
                <a:ea typeface="仿宋" panose="02010609060101010101" pitchFamily="49" charset="-122"/>
              </a:rPr>
              <a:t>=30</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25</a:t>
            </a:r>
            <a:r>
              <a:rPr lang="zh-CN" altLang="en-US" sz="2000" b="1" dirty="0">
                <a:latin typeface="+mn-lt"/>
                <a:ea typeface="仿宋" panose="02010609060101010101" pitchFamily="49" charset="-122"/>
              </a:rPr>
              <a:t>°=5</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ABC</a:t>
            </a:r>
            <a:r>
              <a:rPr lang="zh-CN" altLang="en-US" sz="2000" b="1" dirty="0" smtClean="0">
                <a:latin typeface="+mn-lt"/>
                <a:ea typeface="仿宋" panose="02010609060101010101" pitchFamily="49" charset="-122"/>
              </a:rPr>
              <a:t>中，∠</a:t>
            </a:r>
            <a:r>
              <a:rPr lang="zh-CN" altLang="en-US" sz="2000" b="1" i="1" dirty="0">
                <a:latin typeface="+mn-lt"/>
                <a:ea typeface="仿宋" panose="02010609060101010101" pitchFamily="49" charset="-122"/>
              </a:rPr>
              <a:t>C</a:t>
            </a:r>
            <a:r>
              <a:rPr lang="zh-CN" altLang="en-US" sz="2000" b="1" dirty="0">
                <a:latin typeface="+mn-lt"/>
                <a:ea typeface="仿宋" panose="02010609060101010101" pitchFamily="49" charset="-122"/>
              </a:rPr>
              <a:t>=180</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ABC</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BAC</a:t>
            </a:r>
            <a:r>
              <a:rPr lang="zh-CN" altLang="en-US" sz="2000" b="1" dirty="0">
                <a:latin typeface="+mn-lt"/>
                <a:ea typeface="仿宋" panose="02010609060101010101" pitchFamily="49" charset="-122"/>
              </a:rPr>
              <a:t>=70</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r>
              <a:rPr lang="zh-CN" altLang="en-US" sz="2000" b="1" dirty="0" smtClean="0">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EAD</a:t>
            </a:r>
            <a:r>
              <a:rPr lang="zh-CN" altLang="en-US" sz="2000" b="1" dirty="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ACD</a:t>
            </a:r>
            <a:r>
              <a:rPr lang="zh-CN" altLang="en-US" sz="2000" b="1" dirty="0">
                <a:solidFill>
                  <a:srgbClr val="FF0000"/>
                </a:solidFill>
                <a:latin typeface="+mn-lt"/>
                <a:ea typeface="仿宋" panose="02010609060101010101" pitchFamily="49" charset="-122"/>
              </a:rPr>
              <a:t>=5°+70°=75</a:t>
            </a:r>
            <a:r>
              <a:rPr lang="zh-CN" altLang="en-US" sz="2000" b="1" dirty="0" smtClean="0">
                <a:solidFill>
                  <a:srgbClr val="FF0000"/>
                </a:solidFill>
                <a:latin typeface="+mn-lt"/>
                <a:ea typeface="仿宋" panose="02010609060101010101" pitchFamily="49" charset="-122"/>
              </a:rPr>
              <a:t>°</a:t>
            </a:r>
            <a:r>
              <a:rPr lang="en-US" altLang="zh-CN" sz="2000" b="1" dirty="0" smtClean="0">
                <a:solidFill>
                  <a:srgbClr val="FF0000"/>
                </a:solidFill>
                <a:latin typeface="+mn-lt"/>
                <a:ea typeface="仿宋" panose="02010609060101010101" pitchFamily="49" charset="-122"/>
              </a:rPr>
              <a:t>.</a:t>
            </a:r>
            <a:endParaRPr lang="zh-CN" altLang="en-US" sz="2000" b="1" dirty="0">
              <a:solidFill>
                <a:srgbClr val="FF0000"/>
              </a:solidFill>
              <a:latin typeface="+mn-lt"/>
              <a:ea typeface="仿宋" panose="02010609060101010101" pitchFamily="49" charset="-122"/>
            </a:endParaRPr>
          </a:p>
        </p:txBody>
      </p:sp>
      <p:sp>
        <p:nvSpPr>
          <p:cNvPr id="68626" name="文本框 2"/>
          <p:cNvSpPr txBox="1">
            <a:spLocks noChangeArrowheads="1"/>
          </p:cNvSpPr>
          <p:nvPr/>
        </p:nvSpPr>
        <p:spPr bwMode="auto">
          <a:xfrm>
            <a:off x="3414183" y="2059053"/>
            <a:ext cx="4074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dirty="0">
                <a:solidFill>
                  <a:srgbClr val="FF0000"/>
                </a:solidFill>
                <a:latin typeface="+mn-lt"/>
                <a:ea typeface="+mj-ea"/>
              </a:rPr>
              <a:t>A</a:t>
            </a:r>
            <a:endParaRPr lang="en-US" altLang="zh-CN" sz="2400" b="1" dirty="0">
              <a:solidFill>
                <a:srgbClr val="FF0000"/>
              </a:solidFill>
              <a:latin typeface="+mn-lt"/>
              <a:ea typeface="+mj-ea"/>
            </a:endParaRPr>
          </a:p>
        </p:txBody>
      </p:sp>
      <p:grpSp>
        <p:nvGrpSpPr>
          <p:cNvPr id="18" name="组合 17"/>
          <p:cNvGrpSpPr/>
          <p:nvPr/>
        </p:nvGrpSpPr>
        <p:grpSpPr>
          <a:xfrm>
            <a:off x="-6562" y="-41716"/>
            <a:ext cx="2023745" cy="476885"/>
            <a:chOff x="3" y="-51"/>
            <a:chExt cx="3187" cy="751"/>
          </a:xfrm>
        </p:grpSpPr>
        <p:cxnSp>
          <p:nvCxnSpPr>
            <p:cNvPr id="22" name="直线连接符 14"/>
            <p:cNvCxnSpPr/>
            <p:nvPr/>
          </p:nvCxnSpPr>
          <p:spPr>
            <a:xfrm>
              <a:off x="3" y="665"/>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3" name="文本框 15"/>
            <p:cNvSpPr txBox="1"/>
            <p:nvPr/>
          </p:nvSpPr>
          <p:spPr>
            <a:xfrm>
              <a:off x="870" y="-51"/>
              <a:ext cx="2320" cy="751"/>
            </a:xfrm>
            <a:prstGeom prst="rect">
              <a:avLst/>
            </a:prstGeom>
            <a:noFill/>
            <a:ln w="9525">
              <a:noFill/>
            </a:ln>
          </p:spPr>
          <p:txBody>
            <a:bodyPr wrap="none" anchor="t">
              <a:spAutoFit/>
            </a:bodyPr>
            <a:lstStyle/>
            <a:p>
              <a:pPr eaLnBrk="0" hangingPunct="0"/>
              <a:r>
                <a:rPr lang="zh-CN" altLang="en-US" sz="2500" b="1">
                  <a:latin typeface="宋体" panose="02010600030101010101" pitchFamily="2" charset="-122"/>
                </a:rPr>
                <a:t>链接</a:t>
              </a:r>
              <a:r>
                <a:rPr lang="zh-CN" altLang="en-US" sz="2500" b="1" dirty="0" smtClean="0">
                  <a:latin typeface="宋体" panose="02010600030101010101" pitchFamily="2" charset="-122"/>
                </a:rPr>
                <a:t>中考</a:t>
              </a:r>
              <a:endParaRPr lang="zh-CN" altLang="en-US" sz="2500" b="1" dirty="0">
                <a:latin typeface="宋体" panose="02010600030101010101" pitchFamily="2" charset="-122"/>
              </a:endParaRPr>
            </a:p>
          </p:txBody>
        </p:sp>
        <p:sp>
          <p:nvSpPr>
            <p:cNvPr id="24" name="Freeform 74"/>
            <p:cNvSpPr>
              <a:spLocks noChangeAspect="1" noEditPoints="1"/>
            </p:cNvSpPr>
            <p:nvPr/>
          </p:nvSpPr>
          <p:spPr bwMode="auto">
            <a:xfrm>
              <a:off x="248" y="93"/>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25">
                                            <p:txEl>
                                              <p:pRg st="0" end="0"/>
                                            </p:txEl>
                                          </p:spTgt>
                                        </p:tgtEl>
                                        <p:attrNameLst>
                                          <p:attrName>style.visibility</p:attrName>
                                        </p:attrNameLst>
                                      </p:cBhvr>
                                      <p:to>
                                        <p:strVal val="visible"/>
                                      </p:to>
                                    </p:set>
                                    <p:animEffect transition="in" filter="dissolve">
                                      <p:cBhvr>
                                        <p:cTn id="7" dur="500"/>
                                        <p:tgtEl>
                                          <p:spTgt spid="6862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8625">
                                            <p:txEl>
                                              <p:pRg st="1" end="1"/>
                                            </p:txEl>
                                          </p:spTgt>
                                        </p:tgtEl>
                                        <p:attrNameLst>
                                          <p:attrName>style.visibility</p:attrName>
                                        </p:attrNameLst>
                                      </p:cBhvr>
                                      <p:to>
                                        <p:strVal val="visible"/>
                                      </p:to>
                                    </p:set>
                                    <p:animEffect transition="in" filter="dissolve">
                                      <p:cBhvr>
                                        <p:cTn id="12" dur="500"/>
                                        <p:tgtEl>
                                          <p:spTgt spid="686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8625">
                                            <p:txEl>
                                              <p:pRg st="2" end="2"/>
                                            </p:txEl>
                                          </p:spTgt>
                                        </p:tgtEl>
                                        <p:attrNameLst>
                                          <p:attrName>style.visibility</p:attrName>
                                        </p:attrNameLst>
                                      </p:cBhvr>
                                      <p:to>
                                        <p:strVal val="visible"/>
                                      </p:to>
                                    </p:set>
                                    <p:animEffect transition="in" filter="dissolve">
                                      <p:cBhvr>
                                        <p:cTn id="17" dur="500"/>
                                        <p:tgtEl>
                                          <p:spTgt spid="6862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8625">
                                            <p:txEl>
                                              <p:pRg st="3" end="3"/>
                                            </p:txEl>
                                          </p:spTgt>
                                        </p:tgtEl>
                                        <p:attrNameLst>
                                          <p:attrName>style.visibility</p:attrName>
                                        </p:attrNameLst>
                                      </p:cBhvr>
                                      <p:to>
                                        <p:strVal val="visible"/>
                                      </p:to>
                                    </p:set>
                                    <p:animEffect transition="in" filter="dissolve">
                                      <p:cBhvr>
                                        <p:cTn id="22" dur="500"/>
                                        <p:tgtEl>
                                          <p:spTgt spid="6862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8625">
                                            <p:txEl>
                                              <p:pRg st="4" end="4"/>
                                            </p:txEl>
                                          </p:spTgt>
                                        </p:tgtEl>
                                        <p:attrNameLst>
                                          <p:attrName>style.visibility</p:attrName>
                                        </p:attrNameLst>
                                      </p:cBhvr>
                                      <p:to>
                                        <p:strVal val="visible"/>
                                      </p:to>
                                    </p:set>
                                    <p:animEffect transition="in" filter="dissolve">
                                      <p:cBhvr>
                                        <p:cTn id="27" dur="500"/>
                                        <p:tgtEl>
                                          <p:spTgt spid="6862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68626"/>
                                        </p:tgtEl>
                                        <p:attrNameLst>
                                          <p:attrName>style.visibility</p:attrName>
                                        </p:attrNameLst>
                                      </p:cBhvr>
                                      <p:to>
                                        <p:strVal val="visible"/>
                                      </p:to>
                                    </p:set>
                                    <p:animEffect transition="in" filter="checkerboard(across)">
                                      <p:cBhvr>
                                        <p:cTn id="32" dur="500"/>
                                        <p:tgtEl>
                                          <p:spTgt spid="68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5" grpId="0" uiExpand="1" build="p"/>
      <p:bldP spid="6862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3" name="Rectangle 46"/>
          <p:cNvSpPr>
            <a:spLocks noChangeArrowheads="1"/>
          </p:cNvSpPr>
          <p:nvPr/>
        </p:nvSpPr>
        <p:spPr bwMode="auto">
          <a:xfrm>
            <a:off x="812800" y="1139926"/>
            <a:ext cx="7924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000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400" b="1" dirty="0">
                <a:solidFill>
                  <a:srgbClr val="FF0000"/>
                </a:solidFill>
                <a:latin typeface="+mn-lt"/>
                <a:ea typeface="楷体" panose="02010609060101010101" pitchFamily="49" charset="-122"/>
              </a:rPr>
              <a:t>1</a:t>
            </a:r>
            <a:r>
              <a:rPr lang="zh-CN" altLang="en-US" sz="2400" b="1" dirty="0">
                <a:solidFill>
                  <a:srgbClr val="FF0000"/>
                </a:solidFill>
                <a:latin typeface="+mn-lt"/>
                <a:ea typeface="楷体" panose="02010609060101010101" pitchFamily="49" charset="-122"/>
              </a:rPr>
              <a:t>．</a:t>
            </a:r>
            <a:r>
              <a:rPr lang="zh-CN" altLang="en-US" sz="2400" b="1" dirty="0">
                <a:latin typeface="+mn-lt"/>
                <a:ea typeface="楷体" panose="02010609060101010101" pitchFamily="49" charset="-122"/>
              </a:rPr>
              <a:t>下列说法正确的</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A</a:t>
            </a:r>
            <a:r>
              <a:rPr lang="zh-CN" altLang="en-US" sz="2400" b="1" dirty="0">
                <a:latin typeface="+mn-lt"/>
                <a:ea typeface="楷体" panose="02010609060101010101" pitchFamily="49" charset="-122"/>
              </a:rPr>
              <a:t>．三角形三条高都在三角形内    </a:t>
            </a:r>
            <a:endParaRPr lang="en-US" altLang="zh-CN"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B</a:t>
            </a:r>
            <a:r>
              <a:rPr lang="zh-CN" altLang="en-US" sz="2400" b="1" dirty="0">
                <a:latin typeface="+mn-lt"/>
                <a:ea typeface="楷体" panose="02010609060101010101" pitchFamily="49" charset="-122"/>
              </a:rPr>
              <a:t>．三角形三条中线相交于一点</a:t>
            </a:r>
            <a:endParaRPr lang="zh-CN" altLang="en-US"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C</a:t>
            </a:r>
            <a:r>
              <a:rPr lang="zh-CN" altLang="en-US" sz="2400" b="1" dirty="0">
                <a:latin typeface="+mn-lt"/>
                <a:ea typeface="楷体" panose="02010609060101010101" pitchFamily="49" charset="-122"/>
              </a:rPr>
              <a:t>．三角形的三条角平分线可能在三角形</a:t>
            </a:r>
            <a:r>
              <a:rPr lang="zh-CN" altLang="en-US" sz="2400" b="1" dirty="0" smtClean="0">
                <a:latin typeface="+mn-lt"/>
                <a:ea typeface="楷体" panose="02010609060101010101" pitchFamily="49" charset="-122"/>
              </a:rPr>
              <a:t>内，也</a:t>
            </a:r>
            <a:r>
              <a:rPr lang="zh-CN" altLang="en-US" sz="2400" b="1" dirty="0">
                <a:latin typeface="+mn-lt"/>
                <a:ea typeface="楷体" panose="02010609060101010101" pitchFamily="49" charset="-122"/>
              </a:rPr>
              <a:t>可</a:t>
            </a:r>
            <a:endParaRPr lang="zh-CN" altLang="en-US" sz="2400" b="1" dirty="0">
              <a:latin typeface="+mn-lt"/>
              <a:ea typeface="楷体" panose="02010609060101010101" pitchFamily="49" charset="-122"/>
            </a:endParaRPr>
          </a:p>
          <a:p>
            <a:pPr eaLnBrk="0" hangingPunct="0">
              <a:lnSpc>
                <a:spcPct val="150000"/>
              </a:lnSpc>
            </a:pPr>
            <a:r>
              <a:rPr lang="zh-CN" altLang="en-US" sz="2400" b="1" dirty="0">
                <a:latin typeface="+mn-lt"/>
                <a:ea typeface="楷体" panose="02010609060101010101" pitchFamily="49" charset="-122"/>
              </a:rPr>
              <a:t>      能在三角形外</a:t>
            </a:r>
            <a:endParaRPr lang="zh-CN" altLang="en-US"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D</a:t>
            </a:r>
            <a:r>
              <a:rPr lang="zh-CN" altLang="en-US" sz="2400" b="1" dirty="0">
                <a:latin typeface="+mn-lt"/>
                <a:ea typeface="楷体" panose="02010609060101010101" pitchFamily="49" charset="-122"/>
              </a:rPr>
              <a:t>．三角形的角平分线是射线</a:t>
            </a:r>
            <a:endParaRPr lang="zh-CN" altLang="en-US" sz="2400" b="1" dirty="0">
              <a:latin typeface="+mn-lt"/>
              <a:ea typeface="楷体" panose="02010609060101010101" pitchFamily="49" charset="-122"/>
            </a:endParaRPr>
          </a:p>
        </p:txBody>
      </p:sp>
      <p:sp>
        <p:nvSpPr>
          <p:cNvPr id="47" name="Text Box 53"/>
          <p:cNvSpPr txBox="1">
            <a:spLocks noChangeArrowheads="1"/>
          </p:cNvSpPr>
          <p:nvPr/>
        </p:nvSpPr>
        <p:spPr bwMode="auto">
          <a:xfrm>
            <a:off x="4236780" y="1312334"/>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sp>
        <p:nvSpPr>
          <p:cNvPr id="69635" name="Rectangle 48"/>
          <p:cNvSpPr>
            <a:spLocks noChangeArrowheads="1"/>
          </p:cNvSpPr>
          <p:nvPr/>
        </p:nvSpPr>
        <p:spPr bwMode="auto">
          <a:xfrm>
            <a:off x="1249363" y="1255713"/>
            <a:ext cx="3111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sz="100"/>
          </a:p>
        </p:txBody>
      </p:sp>
      <p:grpSp>
        <p:nvGrpSpPr>
          <p:cNvPr id="69636" name="组合 2"/>
          <p:cNvGrpSpPr/>
          <p:nvPr/>
        </p:nvGrpSpPr>
        <p:grpSpPr bwMode="auto">
          <a:xfrm>
            <a:off x="-3546" y="-46429"/>
            <a:ext cx="1868170" cy="476924"/>
            <a:chOff x="263" y="110"/>
            <a:chExt cx="2942" cy="753"/>
          </a:xfrm>
        </p:grpSpPr>
        <p:sp>
          <p:nvSpPr>
            <p:cNvPr id="69637"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69638" name="组合 1"/>
            <p:cNvGrpSpPr/>
            <p:nvPr/>
          </p:nvGrpSpPr>
          <p:grpSpPr bwMode="auto">
            <a:xfrm>
              <a:off x="263" y="268"/>
              <a:ext cx="2878" cy="595"/>
              <a:chOff x="248" y="159"/>
              <a:chExt cx="2878" cy="595"/>
            </a:xfrm>
          </p:grpSpPr>
          <p:cxnSp>
            <p:nvCxnSpPr>
              <p:cNvPr id="20"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grpSp>
        <p:nvGrpSpPr>
          <p:cNvPr id="69641" name="组合 3"/>
          <p:cNvGrpSpPr/>
          <p:nvPr/>
        </p:nvGrpSpPr>
        <p:grpSpPr bwMode="auto">
          <a:xfrm>
            <a:off x="3319854" y="554560"/>
            <a:ext cx="2480310" cy="522923"/>
            <a:chOff x="5083" y="1100"/>
            <a:chExt cx="3905" cy="823"/>
          </a:xfrm>
        </p:grpSpPr>
        <p:grpSp>
          <p:nvGrpSpPr>
            <p:cNvPr id="69642" name="组合 1"/>
            <p:cNvGrpSpPr>
              <a:grpSpLocks noChangeAspect="1"/>
            </p:cNvGrpSpPr>
            <p:nvPr/>
          </p:nvGrpSpPr>
          <p:grpSpPr bwMode="auto">
            <a:xfrm>
              <a:off x="5138" y="1168"/>
              <a:ext cx="3797" cy="710"/>
              <a:chOff x="3564387" y="597378"/>
              <a:chExt cx="2247990" cy="419195"/>
            </a:xfrm>
          </p:grpSpPr>
          <p:sp>
            <p:nvSpPr>
              <p:cNvPr id="26" name="缺角矩形 25"/>
              <p:cNvSpPr/>
              <p:nvPr/>
            </p:nvSpPr>
            <p:spPr>
              <a:xfrm rot="3000000">
                <a:off x="4021527" y="597147"/>
                <a:ext cx="418939"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4478764" y="597147"/>
                <a:ext cx="418939"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8" name="缺角矩形 27"/>
              <p:cNvSpPr/>
              <p:nvPr/>
            </p:nvSpPr>
            <p:spPr>
              <a:xfrm rot="3000000">
                <a:off x="4936001" y="597147"/>
                <a:ext cx="418939"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9" name="缺角矩形 28"/>
              <p:cNvSpPr/>
              <p:nvPr/>
            </p:nvSpPr>
            <p:spPr>
              <a:xfrm rot="3000000">
                <a:off x="3564290" y="597147"/>
                <a:ext cx="418939"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p:cNvSpPr/>
              <p:nvPr/>
            </p:nvSpPr>
            <p:spPr>
              <a:xfrm rot="3000000">
                <a:off x="5393237" y="597147"/>
                <a:ext cx="418939"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69648" name="TextBox 15"/>
            <p:cNvSpPr txBox="1">
              <a:spLocks noChangeArrowheads="1"/>
            </p:cNvSpPr>
            <p:nvPr/>
          </p:nvSpPr>
          <p:spPr bwMode="auto">
            <a:xfrm>
              <a:off x="5083" y="1100"/>
              <a:ext cx="3905"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800" b="1" dirty="0">
                  <a:solidFill>
                    <a:schemeClr val="bg1"/>
                  </a:solidFill>
                </a:rPr>
                <a:t>基础巩固题</a:t>
              </a:r>
              <a:endParaRPr lang="en-US" altLang="zh-CN" sz="2800" b="1" dirty="0">
                <a:solidFill>
                  <a:schemeClr val="bg1"/>
                </a:solidFill>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p:cTn id="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5" name="Rectangle 50"/>
          <p:cNvSpPr/>
          <p:nvPr/>
        </p:nvSpPr>
        <p:spPr>
          <a:xfrm>
            <a:off x="336275" y="870864"/>
            <a:ext cx="8441266" cy="3028521"/>
          </a:xfrm>
          <a:prstGeom prst="rect">
            <a:avLst/>
          </a:prstGeom>
          <a:noFill/>
          <a:ln w="9525">
            <a:noFill/>
          </a:ln>
        </p:spPr>
        <p:txBody>
          <a:bodyPr wrap="square" anchor="ctr">
            <a:spAutoFit/>
          </a:bodyPr>
          <a:lstStyle/>
          <a:p>
            <a:pPr indent="200025" defTabSz="0" eaLnBrk="0" hangingPunct="0">
              <a:lnSpc>
                <a:spcPct val="144000"/>
              </a:lnSpc>
              <a:tabLst>
                <a:tab pos="1257300" algn="l"/>
              </a:tabLst>
            </a:pPr>
            <a:endParaRPr lang="en-US" altLang="zh-CN" sz="750" noProof="1">
              <a:latin typeface="Times New Roman" panose="02020603050405020304" pitchFamily="18" charset="0"/>
            </a:endParaRPr>
          </a:p>
          <a:p>
            <a:pPr indent="200025" defTabSz="0" eaLnBrk="0" hangingPunct="0">
              <a:lnSpc>
                <a:spcPct val="150000"/>
              </a:lnSpc>
              <a:tabLst>
                <a:tab pos="1257300" algn="l"/>
              </a:tabLst>
            </a:pPr>
            <a:r>
              <a:rPr lang="en-US" altLang="zh-CN" sz="2400" b="1" noProof="1">
                <a:solidFill>
                  <a:srgbClr val="FF0000"/>
                </a:solidFill>
                <a:latin typeface="+mn-lt"/>
                <a:ea typeface="楷体" panose="02010609060101010101" pitchFamily="49" charset="-122"/>
              </a:rPr>
              <a:t>2</a:t>
            </a:r>
            <a:r>
              <a:rPr lang="zh-CN" altLang="en-US" sz="2400" b="1" noProof="1">
                <a:solidFill>
                  <a:srgbClr val="FF0000"/>
                </a:solidFill>
                <a:latin typeface="+mn-lt"/>
                <a:ea typeface="楷体" panose="02010609060101010101" pitchFamily="49" charset="-122"/>
              </a:rPr>
              <a:t>．</a:t>
            </a:r>
            <a:r>
              <a:rPr lang="zh-CN" altLang="en-US" sz="2400" b="1" noProof="1">
                <a:latin typeface="+mn-lt"/>
                <a:ea typeface="楷体" panose="02010609060101010101" pitchFamily="49" charset="-122"/>
              </a:rPr>
              <a:t>在△</a:t>
            </a:r>
            <a:r>
              <a:rPr lang="en-US" altLang="zh-CN" sz="2400" b="1" i="1" noProof="1">
                <a:latin typeface="+mn-lt"/>
                <a:ea typeface="楷体" panose="02010609060101010101" pitchFamily="49" charset="-122"/>
              </a:rPr>
              <a:t>ABC</a:t>
            </a:r>
            <a:r>
              <a:rPr lang="zh-CN" altLang="en-US" sz="2400" b="1" noProof="1" smtClean="0">
                <a:latin typeface="+mn-lt"/>
                <a:ea typeface="楷体" panose="02010609060101010101" pitchFamily="49" charset="-122"/>
              </a:rPr>
              <a:t>中，</a:t>
            </a:r>
            <a:r>
              <a:rPr lang="en-US" altLang="zh-CN" sz="2400" b="1" i="1" noProof="1" smtClean="0">
                <a:latin typeface="+mn-lt"/>
                <a:ea typeface="楷体" panose="02010609060101010101" pitchFamily="49" charset="-122"/>
              </a:rPr>
              <a:t>AD</a:t>
            </a:r>
            <a:r>
              <a:rPr lang="zh-CN" altLang="en-US" sz="2400" b="1" noProof="1">
                <a:latin typeface="+mn-lt"/>
                <a:ea typeface="楷体" panose="02010609060101010101" pitchFamily="49" charset="-122"/>
              </a:rPr>
              <a:t>为中</a:t>
            </a:r>
            <a:r>
              <a:rPr lang="zh-CN" altLang="en-US" sz="2400" b="1" noProof="1" smtClean="0">
                <a:latin typeface="+mn-lt"/>
                <a:ea typeface="楷体" panose="02010609060101010101" pitchFamily="49" charset="-122"/>
              </a:rPr>
              <a:t>线，</a:t>
            </a:r>
            <a:r>
              <a:rPr lang="en-US" altLang="zh-CN" sz="2400" b="1" i="1" noProof="1" smtClean="0">
                <a:latin typeface="+mn-lt"/>
                <a:ea typeface="楷体" panose="02010609060101010101" pitchFamily="49" charset="-122"/>
              </a:rPr>
              <a:t>BE</a:t>
            </a:r>
            <a:r>
              <a:rPr lang="zh-CN" altLang="en-US" sz="2400" b="1" noProof="1">
                <a:latin typeface="+mn-lt"/>
                <a:ea typeface="楷体" panose="02010609060101010101" pitchFamily="49" charset="-122"/>
              </a:rPr>
              <a:t>为角平分</a:t>
            </a:r>
            <a:r>
              <a:rPr lang="zh-CN" altLang="en-US" sz="2400" b="1" noProof="1" smtClean="0">
                <a:latin typeface="+mn-lt"/>
                <a:ea typeface="楷体" panose="02010609060101010101" pitchFamily="49" charset="-122"/>
              </a:rPr>
              <a:t>线，则</a:t>
            </a:r>
            <a:r>
              <a:rPr lang="zh-CN" altLang="en-US" sz="2400" b="1" noProof="1">
                <a:latin typeface="+mn-lt"/>
                <a:ea typeface="楷体" panose="02010609060101010101" pitchFamily="49" charset="-122"/>
              </a:rPr>
              <a:t>在以下等式中：①∠</a:t>
            </a:r>
            <a:r>
              <a:rPr lang="en-US" altLang="zh-CN" sz="2400" b="1" i="1" noProof="1">
                <a:latin typeface="+mn-lt"/>
                <a:ea typeface="楷体" panose="02010609060101010101" pitchFamily="49" charset="-122"/>
              </a:rPr>
              <a:t>BAD</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CAD</a:t>
            </a:r>
            <a:r>
              <a:rPr lang="zh-CN" altLang="en-US" sz="2400" b="1" noProof="1">
                <a:latin typeface="+mn-lt"/>
                <a:ea typeface="楷体" panose="02010609060101010101" pitchFamily="49" charset="-122"/>
              </a:rPr>
              <a:t>；②∠</a:t>
            </a:r>
            <a:r>
              <a:rPr lang="en-US" altLang="zh-CN" sz="2400" b="1" i="1" noProof="1">
                <a:latin typeface="+mn-lt"/>
                <a:ea typeface="楷体" panose="02010609060101010101" pitchFamily="49" charset="-122"/>
              </a:rPr>
              <a:t>ABE</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CBE</a:t>
            </a:r>
            <a:r>
              <a:rPr lang="zh-CN" altLang="en-US" sz="2400" b="1" noProof="1">
                <a:latin typeface="+mn-lt"/>
                <a:ea typeface="楷体" panose="02010609060101010101" pitchFamily="49" charset="-122"/>
              </a:rPr>
              <a:t>；③</a:t>
            </a:r>
            <a:r>
              <a:rPr lang="en-US" altLang="zh-CN" sz="2400" b="1" i="1" noProof="1">
                <a:latin typeface="+mn-lt"/>
                <a:ea typeface="楷体" panose="02010609060101010101" pitchFamily="49" charset="-122"/>
              </a:rPr>
              <a:t>BD</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DC</a:t>
            </a:r>
            <a:r>
              <a:rPr lang="zh-CN" altLang="en-US" sz="2400" b="1" noProof="1" smtClean="0">
                <a:latin typeface="+mn-lt"/>
                <a:ea typeface="楷体" panose="02010609060101010101" pitchFamily="49" charset="-122"/>
              </a:rPr>
              <a:t>；</a:t>
            </a:r>
            <a:endParaRPr lang="en-US" altLang="zh-CN" sz="2400" b="1" noProof="1" smtClean="0">
              <a:latin typeface="+mn-lt"/>
              <a:ea typeface="楷体" panose="02010609060101010101" pitchFamily="49" charset="-122"/>
            </a:endParaRPr>
          </a:p>
          <a:p>
            <a:pPr indent="200025" defTabSz="0" eaLnBrk="0" hangingPunct="0">
              <a:lnSpc>
                <a:spcPct val="150000"/>
              </a:lnSpc>
              <a:tabLst>
                <a:tab pos="1257300" algn="l"/>
              </a:tabLst>
            </a:pPr>
            <a:r>
              <a:rPr lang="zh-CN" altLang="en-US" sz="2400" b="1" noProof="1" smtClean="0">
                <a:latin typeface="+mn-lt"/>
                <a:ea typeface="楷体" panose="02010609060101010101" pitchFamily="49" charset="-122"/>
              </a:rPr>
              <a:t>④</a:t>
            </a:r>
            <a:r>
              <a:rPr lang="en-US" altLang="zh-CN" sz="2400" b="1" i="1" noProof="1">
                <a:latin typeface="+mn-lt"/>
                <a:ea typeface="楷体" panose="02010609060101010101" pitchFamily="49" charset="-122"/>
              </a:rPr>
              <a:t>AE</a:t>
            </a:r>
            <a:r>
              <a:rPr lang="en-US" altLang="zh-CN" sz="2400" b="1" noProof="1">
                <a:latin typeface="+mn-lt"/>
                <a:ea typeface="楷体" panose="02010609060101010101" pitchFamily="49" charset="-122"/>
              </a:rPr>
              <a:t>=</a:t>
            </a:r>
            <a:r>
              <a:rPr lang="en-US" altLang="zh-CN" sz="2400" b="1" i="1" noProof="1">
                <a:latin typeface="+mn-lt"/>
                <a:ea typeface="楷体" panose="02010609060101010101" pitchFamily="49" charset="-122"/>
              </a:rPr>
              <a:t>EC</a:t>
            </a:r>
            <a:r>
              <a:rPr lang="zh-CN" altLang="en-US" sz="2400" b="1" noProof="1">
                <a:latin typeface="+mn-lt"/>
                <a:ea typeface="楷体" panose="02010609060101010101" pitchFamily="49" charset="-122"/>
              </a:rPr>
              <a:t>．其中正确的是 </a:t>
            </a:r>
            <a:r>
              <a:rPr lang="en-US" altLang="zh-CN" sz="2400" b="1" noProof="1" smtClean="0">
                <a:latin typeface="楷体" panose="02010609060101010101" pitchFamily="49" charset="-122"/>
                <a:ea typeface="楷体" panose="02010609060101010101" pitchFamily="49" charset="-122"/>
              </a:rPr>
              <a:t>(</a:t>
            </a:r>
            <a:r>
              <a:rPr lang="zh-CN" altLang="en-US" sz="2400" b="1" noProof="1">
                <a:latin typeface="楷体" panose="02010609060101010101" pitchFamily="49" charset="-122"/>
                <a:ea typeface="楷体" panose="02010609060101010101" pitchFamily="49" charset="-122"/>
              </a:rPr>
              <a:t>　　</a:t>
            </a:r>
            <a:r>
              <a:rPr lang="en-US" altLang="zh-CN" sz="2400" b="1" noProof="1" smtClean="0">
                <a:latin typeface="楷体" panose="02010609060101010101" pitchFamily="49" charset="-122"/>
                <a:ea typeface="楷体" panose="02010609060101010101" pitchFamily="49" charset="-122"/>
              </a:rPr>
              <a:t>)</a:t>
            </a:r>
            <a:endParaRPr lang="zh-CN" altLang="en-US" sz="2400" b="1" noProof="1">
              <a:latin typeface="楷体" panose="02010609060101010101" pitchFamily="49" charset="-122"/>
              <a:ea typeface="楷体" panose="02010609060101010101" pitchFamily="49" charset="-122"/>
            </a:endParaRPr>
          </a:p>
          <a:p>
            <a:pPr indent="200025" defTabSz="0" eaLnBrk="0" hangingPunct="0">
              <a:lnSpc>
                <a:spcPct val="150000"/>
              </a:lnSpc>
              <a:tabLst>
                <a:tab pos="1257300" algn="l"/>
              </a:tabLst>
            </a:pPr>
            <a:r>
              <a:rPr lang="en-US" altLang="zh-CN" sz="2400" b="1" noProof="1">
                <a:latin typeface="+mn-lt"/>
                <a:ea typeface="楷体" panose="02010609060101010101" pitchFamily="49" charset="-122"/>
              </a:rPr>
              <a:t>A</a:t>
            </a:r>
            <a:r>
              <a:rPr lang="zh-CN" altLang="en-US" sz="2400" b="1" noProof="1">
                <a:latin typeface="+mn-lt"/>
                <a:ea typeface="楷体" panose="02010609060101010101" pitchFamily="49" charset="-122"/>
              </a:rPr>
              <a:t>．①②	  </a:t>
            </a:r>
            <a:r>
              <a:rPr lang="en-US" altLang="zh-CN" sz="2400" b="1" noProof="1">
                <a:latin typeface="+mn-lt"/>
                <a:ea typeface="楷体" panose="02010609060101010101" pitchFamily="49" charset="-122"/>
              </a:rPr>
              <a:t> </a:t>
            </a:r>
            <a:r>
              <a:rPr lang="en-US" altLang="zh-CN" sz="2400" b="1" noProof="1" smtClean="0">
                <a:latin typeface="+mn-lt"/>
                <a:ea typeface="楷体" panose="02010609060101010101" pitchFamily="49" charset="-122"/>
              </a:rPr>
              <a:t>                          B</a:t>
            </a:r>
            <a:r>
              <a:rPr lang="zh-CN" altLang="en-US" sz="2400" b="1" noProof="1">
                <a:latin typeface="+mn-lt"/>
                <a:ea typeface="楷体" panose="02010609060101010101" pitchFamily="49" charset="-122"/>
              </a:rPr>
              <a:t>．③④	      </a:t>
            </a:r>
            <a:endParaRPr lang="en-US" altLang="zh-CN" sz="2400" b="1" noProof="1">
              <a:latin typeface="+mn-lt"/>
              <a:ea typeface="楷体" panose="02010609060101010101" pitchFamily="49" charset="-122"/>
            </a:endParaRPr>
          </a:p>
          <a:p>
            <a:pPr indent="200025" defTabSz="0" eaLnBrk="0" hangingPunct="0">
              <a:lnSpc>
                <a:spcPct val="150000"/>
              </a:lnSpc>
              <a:tabLst>
                <a:tab pos="1257300" algn="l"/>
              </a:tabLst>
            </a:pPr>
            <a:r>
              <a:rPr lang="en-US" altLang="zh-CN" sz="2400" b="1" noProof="1">
                <a:latin typeface="+mn-lt"/>
                <a:ea typeface="楷体" panose="02010609060101010101" pitchFamily="49" charset="-122"/>
              </a:rPr>
              <a:t>C</a:t>
            </a:r>
            <a:r>
              <a:rPr lang="zh-CN" altLang="en-US" sz="2400" b="1" noProof="1">
                <a:latin typeface="+mn-lt"/>
                <a:ea typeface="楷体" panose="02010609060101010101" pitchFamily="49" charset="-122"/>
              </a:rPr>
              <a:t>．①④	   </a:t>
            </a:r>
            <a:r>
              <a:rPr lang="zh-CN" altLang="en-US" sz="2400" b="1" noProof="1" smtClean="0">
                <a:latin typeface="+mn-lt"/>
                <a:ea typeface="楷体" panose="02010609060101010101" pitchFamily="49" charset="-122"/>
              </a:rPr>
              <a:t>                          </a:t>
            </a:r>
            <a:r>
              <a:rPr lang="en-US" altLang="zh-CN" sz="2400" b="1" noProof="1" smtClean="0">
                <a:latin typeface="+mn-lt"/>
                <a:ea typeface="楷体" panose="02010609060101010101" pitchFamily="49" charset="-122"/>
              </a:rPr>
              <a:t>D</a:t>
            </a:r>
            <a:r>
              <a:rPr lang="zh-CN" altLang="en-US" sz="2400" b="1" noProof="1">
                <a:latin typeface="+mn-lt"/>
                <a:ea typeface="楷体" panose="02010609060101010101" pitchFamily="49" charset="-122"/>
              </a:rPr>
              <a:t>．②③</a:t>
            </a:r>
            <a:endParaRPr lang="zh-CN" altLang="en-US" sz="2400" b="1" noProof="1">
              <a:latin typeface="+mn-lt"/>
              <a:ea typeface="楷体" panose="02010609060101010101" pitchFamily="49" charset="-122"/>
            </a:endParaRPr>
          </a:p>
        </p:txBody>
      </p:sp>
      <p:sp>
        <p:nvSpPr>
          <p:cNvPr id="51" name="Text Box 53"/>
          <p:cNvSpPr txBox="1">
            <a:spLocks noChangeArrowheads="1"/>
          </p:cNvSpPr>
          <p:nvPr/>
        </p:nvSpPr>
        <p:spPr bwMode="auto">
          <a:xfrm>
            <a:off x="4368004" y="2295583"/>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D</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grpSp>
        <p:nvGrpSpPr>
          <p:cNvPr id="20" name="组合 2"/>
          <p:cNvGrpSpPr/>
          <p:nvPr/>
        </p:nvGrpSpPr>
        <p:grpSpPr bwMode="auto">
          <a:xfrm>
            <a:off x="-3546" y="-46429"/>
            <a:ext cx="1868170" cy="476924"/>
            <a:chOff x="263" y="110"/>
            <a:chExt cx="2942" cy="753"/>
          </a:xfrm>
        </p:grpSpPr>
        <p:sp>
          <p:nvSpPr>
            <p:cNvPr id="22"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25" name="组合 1"/>
            <p:cNvGrpSpPr/>
            <p:nvPr/>
          </p:nvGrpSpPr>
          <p:grpSpPr bwMode="auto">
            <a:xfrm>
              <a:off x="263" y="268"/>
              <a:ext cx="2878" cy="595"/>
              <a:chOff x="248" y="159"/>
              <a:chExt cx="2878" cy="595"/>
            </a:xfrm>
          </p:grpSpPr>
          <p:cxnSp>
            <p:nvCxnSpPr>
              <p:cNvPr id="26"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7"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grpSp>
        <p:nvGrpSpPr>
          <p:cNvPr id="5" name="组合 4"/>
          <p:cNvGrpSpPr/>
          <p:nvPr/>
        </p:nvGrpSpPr>
        <p:grpSpPr>
          <a:xfrm>
            <a:off x="6044211" y="2424163"/>
            <a:ext cx="2702963" cy="1919819"/>
            <a:chOff x="6044211" y="2424163"/>
            <a:chExt cx="2702963" cy="1919819"/>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4762" t="4443" r="19841" b="62967"/>
            <a:stretch>
              <a:fillRect/>
            </a:stretch>
          </p:blipFill>
          <p:spPr>
            <a:xfrm>
              <a:off x="6319567" y="2691560"/>
              <a:ext cx="2363056" cy="1428108"/>
            </a:xfrm>
            <a:prstGeom prst="rect">
              <a:avLst/>
            </a:prstGeom>
          </p:spPr>
        </p:pic>
        <p:sp>
          <p:nvSpPr>
            <p:cNvPr id="2" name="矩形 1"/>
            <p:cNvSpPr/>
            <p:nvPr/>
          </p:nvSpPr>
          <p:spPr>
            <a:xfrm>
              <a:off x="7107491" y="2424163"/>
              <a:ext cx="351378" cy="369332"/>
            </a:xfrm>
            <a:prstGeom prst="rect">
              <a:avLst/>
            </a:prstGeom>
          </p:spPr>
          <p:txBody>
            <a:bodyPr wrap="none">
              <a:spAutoFit/>
            </a:bodyPr>
            <a:lstStyle/>
            <a:p>
              <a:r>
                <a:rPr lang="en-US" altLang="zh-CN" b="1" i="1" noProof="1">
                  <a:latin typeface="+mn-lt"/>
                  <a:ea typeface="楷体" panose="02010609060101010101" pitchFamily="49" charset="-122"/>
                </a:rPr>
                <a:t>A</a:t>
              </a:r>
              <a:endParaRPr lang="zh-CN" altLang="en-US" dirty="0">
                <a:latin typeface="+mn-lt"/>
              </a:endParaRPr>
            </a:p>
          </p:txBody>
        </p:sp>
        <p:sp>
          <p:nvSpPr>
            <p:cNvPr id="3" name="矩形 2"/>
            <p:cNvSpPr/>
            <p:nvPr/>
          </p:nvSpPr>
          <p:spPr>
            <a:xfrm>
              <a:off x="6044211" y="3898446"/>
              <a:ext cx="351378" cy="369332"/>
            </a:xfrm>
            <a:prstGeom prst="rect">
              <a:avLst/>
            </a:prstGeom>
          </p:spPr>
          <p:txBody>
            <a:bodyPr wrap="none">
              <a:spAutoFit/>
            </a:bodyPr>
            <a:lstStyle/>
            <a:p>
              <a:r>
                <a:rPr lang="en-US" altLang="zh-CN" b="1" i="1" noProof="1">
                  <a:latin typeface="+mn-lt"/>
                  <a:ea typeface="楷体" panose="02010609060101010101" pitchFamily="49" charset="-122"/>
                </a:rPr>
                <a:t>B</a:t>
              </a:r>
              <a:endParaRPr lang="zh-CN" altLang="en-US" dirty="0">
                <a:latin typeface="+mn-lt"/>
              </a:endParaRPr>
            </a:p>
          </p:txBody>
        </p:sp>
        <p:sp>
          <p:nvSpPr>
            <p:cNvPr id="28" name="矩形 27"/>
            <p:cNvSpPr/>
            <p:nvPr/>
          </p:nvSpPr>
          <p:spPr>
            <a:xfrm>
              <a:off x="7307848" y="3974650"/>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D</a:t>
              </a:r>
              <a:endParaRPr lang="zh-CN" altLang="en-US" dirty="0">
                <a:latin typeface="+mn-lt"/>
              </a:endParaRPr>
            </a:p>
          </p:txBody>
        </p:sp>
        <p:sp>
          <p:nvSpPr>
            <p:cNvPr id="29" name="矩形 28"/>
            <p:cNvSpPr/>
            <p:nvPr/>
          </p:nvSpPr>
          <p:spPr>
            <a:xfrm>
              <a:off x="8395796" y="3968746"/>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C</a:t>
              </a:r>
              <a:endParaRPr lang="zh-CN" altLang="en-US" dirty="0">
                <a:latin typeface="+mn-lt"/>
              </a:endParaRPr>
            </a:p>
          </p:txBody>
        </p:sp>
        <p:sp>
          <p:nvSpPr>
            <p:cNvPr id="30" name="矩形 29"/>
            <p:cNvSpPr/>
            <p:nvPr/>
          </p:nvSpPr>
          <p:spPr>
            <a:xfrm>
              <a:off x="7760203" y="2995186"/>
              <a:ext cx="351378" cy="369332"/>
            </a:xfrm>
            <a:prstGeom prst="rect">
              <a:avLst/>
            </a:prstGeom>
          </p:spPr>
          <p:txBody>
            <a:bodyPr wrap="none">
              <a:spAutoFit/>
            </a:bodyPr>
            <a:lstStyle/>
            <a:p>
              <a:r>
                <a:rPr lang="en-US" altLang="zh-CN" b="1" i="1" noProof="1" smtClean="0">
                  <a:latin typeface="+mn-lt"/>
                  <a:ea typeface="楷体" panose="02010609060101010101" pitchFamily="49" charset="-122"/>
                </a:rPr>
                <a:t>E</a:t>
              </a:r>
              <a:endParaRPr lang="zh-CN" altLang="en-US" dirty="0">
                <a:latin typeface="+mn-lt"/>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51">
                                            <p:txEl>
                                              <p:pRg st="0" end="0"/>
                                            </p:txEl>
                                          </p:spTgt>
                                        </p:tgtEl>
                                        <p:attrNameLst>
                                          <p:attrName>style.visibility</p:attrName>
                                        </p:attrNameLst>
                                      </p:cBhvr>
                                      <p:to>
                                        <p:strVal val="visible"/>
                                      </p:to>
                                    </p:set>
                                    <p:anim calcmode="lin" valueType="num">
                                      <p:cBhvr>
                                        <p:cTn id="7"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5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5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681" name="Rectangle 1"/>
          <p:cNvSpPr>
            <a:spLocks noChangeArrowheads="1"/>
          </p:cNvSpPr>
          <p:nvPr/>
        </p:nvSpPr>
        <p:spPr bwMode="auto">
          <a:xfrm>
            <a:off x="584198" y="1118147"/>
            <a:ext cx="823806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0002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0" hangingPunct="0">
              <a:lnSpc>
                <a:spcPct val="150000"/>
              </a:lnSpc>
            </a:pPr>
            <a:r>
              <a:rPr lang="en-US" altLang="zh-CN" sz="2400" b="1" dirty="0">
                <a:solidFill>
                  <a:srgbClr val="FF0000"/>
                </a:solidFill>
                <a:latin typeface="+mn-lt"/>
                <a:ea typeface="楷体" panose="02010609060101010101" pitchFamily="49" charset="-122"/>
              </a:rPr>
              <a:t>3</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如图，△</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中∠</a:t>
            </a:r>
            <a:r>
              <a:rPr lang="en-US" altLang="zh-CN" sz="2400" b="1" i="1" dirty="0">
                <a:latin typeface="+mn-lt"/>
                <a:ea typeface="楷体" panose="02010609060101010101" pitchFamily="49" charset="-122"/>
              </a:rPr>
              <a:t>C</a:t>
            </a:r>
            <a:r>
              <a:rPr lang="en-US" altLang="zh-CN" sz="2400" b="1" dirty="0">
                <a:latin typeface="+mn-lt"/>
                <a:ea typeface="楷体" panose="02010609060101010101" pitchFamily="49" charset="-122"/>
              </a:rPr>
              <a:t>=90</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CD</a:t>
            </a:r>
            <a:r>
              <a:rPr lang="en-US" altLang="zh-CN" sz="2400" b="1" dirty="0">
                <a:latin typeface="+mn-lt"/>
                <a:ea typeface="楷体" panose="02010609060101010101" pitchFamily="49" charset="-122"/>
              </a:rPr>
              <a:t>⊥</a:t>
            </a:r>
            <a:r>
              <a:rPr lang="en-US" altLang="zh-CN" sz="2400" b="1" i="1" dirty="0" smtClean="0">
                <a:latin typeface="+mn-lt"/>
                <a:ea typeface="楷体" panose="02010609060101010101" pitchFamily="49" charset="-122"/>
              </a:rPr>
              <a:t>AB</a:t>
            </a:r>
            <a:r>
              <a:rPr lang="zh-CN" altLang="en-US" sz="2400" b="1" dirty="0" smtClean="0">
                <a:latin typeface="+mn-lt"/>
                <a:ea typeface="楷体" panose="02010609060101010101" pitchFamily="49" charset="-122"/>
              </a:rPr>
              <a:t>，图</a:t>
            </a:r>
            <a:r>
              <a:rPr lang="zh-CN" altLang="en-US" sz="2400" b="1" dirty="0">
                <a:latin typeface="+mn-lt"/>
                <a:ea typeface="楷体" panose="02010609060101010101" pitchFamily="49" charset="-122"/>
              </a:rPr>
              <a:t>中线段中可以作为△</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的高的</a:t>
            </a:r>
            <a:r>
              <a:rPr lang="zh-CN" altLang="en-US" sz="2400" b="1" dirty="0" smtClean="0">
                <a:latin typeface="楷体" panose="02010609060101010101" pitchFamily="49" charset="-122"/>
                <a:ea typeface="楷体" panose="02010609060101010101" pitchFamily="49" charset="-122"/>
              </a:rPr>
              <a:t>有</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A</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2</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a:latin typeface="+mn-lt"/>
                <a:ea typeface="楷体" panose="02010609060101010101" pitchFamily="49" charset="-122"/>
              </a:rPr>
              <a:t>B</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3</a:t>
            </a:r>
            <a:r>
              <a:rPr lang="zh-CN" altLang="en-US" sz="2400" b="1" dirty="0">
                <a:latin typeface="+mn-lt"/>
                <a:ea typeface="楷体" panose="02010609060101010101" pitchFamily="49" charset="-122"/>
              </a:rPr>
              <a:t>条        </a:t>
            </a:r>
            <a:endParaRPr lang="en-US" altLang="zh-CN" sz="2400" b="1" dirty="0">
              <a:latin typeface="+mn-lt"/>
              <a:ea typeface="楷体" panose="02010609060101010101" pitchFamily="49" charset="-122"/>
            </a:endParaRPr>
          </a:p>
          <a:p>
            <a:pPr eaLnBrk="0" hangingPunct="0">
              <a:lnSpc>
                <a:spcPct val="150000"/>
              </a:lnSpc>
            </a:pPr>
            <a:r>
              <a:rPr lang="en-US" altLang="zh-CN" sz="2400" b="1" dirty="0">
                <a:latin typeface="+mn-lt"/>
                <a:ea typeface="楷体" panose="02010609060101010101" pitchFamily="49" charset="-122"/>
              </a:rPr>
              <a:t>C</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4</a:t>
            </a:r>
            <a:r>
              <a:rPr lang="zh-CN" altLang="en-US" sz="2400" b="1" dirty="0">
                <a:latin typeface="+mn-lt"/>
                <a:ea typeface="楷体" panose="02010609060101010101" pitchFamily="49" charset="-122"/>
              </a:rPr>
              <a:t>条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D</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5</a:t>
            </a:r>
            <a:r>
              <a:rPr lang="zh-CN" altLang="en-US" sz="2400" b="1" dirty="0">
                <a:latin typeface="+mn-lt"/>
                <a:ea typeface="楷体" panose="02010609060101010101" pitchFamily="49" charset="-122"/>
              </a:rPr>
              <a:t>条</a:t>
            </a:r>
            <a:endParaRPr lang="zh-CN" altLang="en-US" sz="2400" b="1" dirty="0">
              <a:latin typeface="+mn-lt"/>
              <a:ea typeface="楷体" panose="02010609060101010101" pitchFamily="49" charset="-122"/>
            </a:endParaRPr>
          </a:p>
        </p:txBody>
      </p:sp>
      <p:sp>
        <p:nvSpPr>
          <p:cNvPr id="44" name="Text Box 53"/>
          <p:cNvSpPr txBox="1">
            <a:spLocks noChangeArrowheads="1"/>
          </p:cNvSpPr>
          <p:nvPr/>
        </p:nvSpPr>
        <p:spPr bwMode="auto">
          <a:xfrm>
            <a:off x="3803921" y="1810644"/>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B</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pic>
        <p:nvPicPr>
          <p:cNvPr id="71725" name="图片 5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6036733" y="1637990"/>
            <a:ext cx="2540000" cy="2611696"/>
          </a:xfrm>
          <a:prstGeom prst="rect">
            <a:avLst/>
          </a:prstGeom>
          <a:noFill/>
          <a:ln>
            <a:noFill/>
          </a:ln>
        </p:spPr>
      </p:pic>
      <p:grpSp>
        <p:nvGrpSpPr>
          <p:cNvPr id="18" name="组合 2"/>
          <p:cNvGrpSpPr/>
          <p:nvPr/>
        </p:nvGrpSpPr>
        <p:grpSpPr bwMode="auto">
          <a:xfrm>
            <a:off x="-3546" y="-46429"/>
            <a:ext cx="1868170" cy="476924"/>
            <a:chOff x="263" y="110"/>
            <a:chExt cx="2942" cy="753"/>
          </a:xfrm>
        </p:grpSpPr>
        <p:sp>
          <p:nvSpPr>
            <p:cNvPr id="19"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20" name="组合 1"/>
            <p:cNvGrpSpPr/>
            <p:nvPr/>
          </p:nvGrpSpPr>
          <p:grpSpPr bwMode="auto">
            <a:xfrm>
              <a:off x="263" y="268"/>
              <a:ext cx="2878" cy="595"/>
              <a:chOff x="248" y="159"/>
              <a:chExt cx="2878" cy="595"/>
            </a:xfrm>
          </p:grpSpPr>
          <p:cxnSp>
            <p:nvCxnSpPr>
              <p:cNvPr id="21"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4">
                                            <p:txEl>
                                              <p:pRg st="0" end="0"/>
                                            </p:txEl>
                                          </p:spTgt>
                                        </p:tgtEl>
                                        <p:attrNameLst>
                                          <p:attrName>style.visibility</p:attrName>
                                        </p:attrNameLst>
                                      </p:cBhvr>
                                      <p:to>
                                        <p:strVal val="visible"/>
                                      </p:to>
                                    </p:set>
                                    <p:anim calcmode="lin" valueType="num">
                                      <p:cBhvr>
                                        <p:cTn id="7" dur="500" fill="hold"/>
                                        <p:tgtEl>
                                          <p:spTgt spid="4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4">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4">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 Box 11"/>
          <p:cNvSpPr txBox="1">
            <a:spLocks noChangeArrowheads="1"/>
          </p:cNvSpPr>
          <p:nvPr/>
        </p:nvSpPr>
        <p:spPr bwMode="auto">
          <a:xfrm>
            <a:off x="881967" y="1041044"/>
            <a:ext cx="7737654" cy="1126462"/>
          </a:xfrm>
          <a:prstGeom prst="rect">
            <a:avLst/>
          </a:prstGeom>
          <a:noFill/>
          <a:ln w="9525">
            <a:noFill/>
            <a:miter lim="800000"/>
          </a:ln>
          <a:effectLst/>
        </p:spPr>
        <p:txBody>
          <a:bodyPr wrap="square">
            <a:spAutoFit/>
          </a:bodyPr>
          <a:lstStyle/>
          <a:p>
            <a:pPr eaLnBrk="0" hangingPunct="0">
              <a:lnSpc>
                <a:spcPct val="140000"/>
              </a:lnSpc>
              <a:defRPr/>
            </a:pPr>
            <a:r>
              <a:rPr lang="en-US" altLang="zh-CN" sz="2400" b="1" dirty="0">
                <a:solidFill>
                  <a:srgbClr val="FF0000"/>
                </a:solidFill>
                <a:latin typeface="+mn-lt"/>
                <a:ea typeface="楷体" panose="02010609060101010101" pitchFamily="49" charset="-122"/>
              </a:rPr>
              <a:t>4</a:t>
            </a:r>
            <a:r>
              <a:rPr lang="en-US" altLang="zh-CN" sz="2400" b="1" dirty="0" smtClean="0">
                <a:solidFill>
                  <a:srgbClr val="FF0000"/>
                </a:solidFill>
                <a:latin typeface="+mn-lt"/>
                <a:ea typeface="楷体" panose="02010609060101010101" pitchFamily="49" charset="-122"/>
              </a:rPr>
              <a:t>. </a:t>
            </a:r>
            <a:r>
              <a:rPr lang="zh-CN" altLang="en-US" sz="2400" b="1" dirty="0" smtClean="0">
                <a:latin typeface="+mn-lt"/>
                <a:ea typeface="楷体" panose="02010609060101010101" pitchFamily="49" charset="-122"/>
              </a:rPr>
              <a:t>下</a:t>
            </a:r>
            <a:r>
              <a:rPr lang="zh-CN" altLang="en-US" sz="2400" b="1" dirty="0">
                <a:latin typeface="+mn-lt"/>
                <a:ea typeface="楷体" panose="02010609060101010101" pitchFamily="49" charset="-122"/>
              </a:rPr>
              <a:t>列各组图形</a:t>
            </a:r>
            <a:r>
              <a:rPr lang="zh-CN" altLang="en-US" sz="2400" b="1" dirty="0" smtClean="0">
                <a:latin typeface="+mn-lt"/>
                <a:ea typeface="楷体" panose="02010609060101010101" pitchFamily="49" charset="-122"/>
              </a:rPr>
              <a:t>中，哪</a:t>
            </a:r>
            <a:r>
              <a:rPr lang="zh-CN" altLang="en-US" sz="2400" b="1" dirty="0">
                <a:latin typeface="+mn-lt"/>
                <a:ea typeface="楷体" panose="02010609060101010101" pitchFamily="49" charset="-122"/>
              </a:rPr>
              <a:t>一组图形中</a:t>
            </a:r>
            <a:r>
              <a:rPr lang="en-US" altLang="zh-CN" sz="2400" b="1" i="1" dirty="0">
                <a:latin typeface="+mn-lt"/>
                <a:ea typeface="楷体" panose="02010609060101010101" pitchFamily="49" charset="-122"/>
              </a:rPr>
              <a:t>AD</a:t>
            </a:r>
            <a:r>
              <a:rPr lang="zh-CN" altLang="en-US" sz="2400" b="1" dirty="0">
                <a:latin typeface="+mn-lt"/>
                <a:ea typeface="楷体" panose="02010609060101010101" pitchFamily="49" charset="-122"/>
              </a:rPr>
              <a:t>是</a:t>
            </a:r>
            <a:r>
              <a:rPr lang="zh-CN" altLang="en-US" sz="2400" b="1" dirty="0">
                <a:latin typeface="+mn-lt"/>
                <a:ea typeface="楷体" panose="02010609060101010101" pitchFamily="49" charset="-122"/>
                <a:sym typeface="MT Extra" panose="05050102010205020202" pitchFamily="18" charset="2"/>
              </a:rPr>
              <a:t>△</a:t>
            </a:r>
            <a:r>
              <a:rPr lang="en-US" altLang="zh-CN" sz="2400" b="1" i="1" dirty="0">
                <a:latin typeface="+mn-lt"/>
                <a:ea typeface="楷体" panose="02010609060101010101" pitchFamily="49" charset="-122"/>
                <a:sym typeface="MT Extra" panose="05050102010205020202" pitchFamily="18" charset="2"/>
              </a:rPr>
              <a:t>ABC </a:t>
            </a:r>
            <a:r>
              <a:rPr lang="zh-CN" altLang="en-US" sz="2400" b="1" dirty="0">
                <a:latin typeface="+mn-lt"/>
                <a:ea typeface="楷体" panose="02010609060101010101" pitchFamily="49" charset="-122"/>
                <a:sym typeface="MT Extra" panose="05050102010205020202" pitchFamily="18" charset="2"/>
              </a:rPr>
              <a:t>的</a:t>
            </a:r>
            <a:r>
              <a:rPr lang="en-US" altLang="zh-CN" sz="2400" b="1" i="1" dirty="0">
                <a:latin typeface="+mn-lt"/>
                <a:ea typeface="楷体" panose="02010609060101010101" pitchFamily="49" charset="-122"/>
                <a:sym typeface="MT Extra" panose="05050102010205020202" pitchFamily="18" charset="2"/>
              </a:rPr>
              <a:t>BC</a:t>
            </a:r>
            <a:r>
              <a:rPr lang="zh-CN" altLang="en-US" sz="2400" b="1" dirty="0">
                <a:latin typeface="+mn-lt"/>
                <a:ea typeface="楷体" panose="02010609060101010101" pitchFamily="49" charset="-122"/>
                <a:sym typeface="MT Extra" panose="05050102010205020202" pitchFamily="18" charset="2"/>
              </a:rPr>
              <a:t>边上的高 </a:t>
            </a:r>
            <a:r>
              <a:rPr lang="en-US" altLang="zh-CN" sz="2400" b="1" dirty="0" smtClean="0">
                <a:latin typeface="楷体" panose="02010609060101010101" pitchFamily="49" charset="-122"/>
                <a:ea typeface="楷体" panose="02010609060101010101" pitchFamily="49" charset="-122"/>
                <a:sym typeface="MT Extra" panose="05050102010205020202" pitchFamily="18" charset="2"/>
              </a:rPr>
              <a:t>(    </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sym typeface="MT Extra" panose="05050102010205020202" pitchFamily="18" charset="2"/>
              </a:rPr>
              <a:t>)</a:t>
            </a:r>
            <a:endParaRPr lang="en-US" altLang="zh-CN" sz="21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71684" name="Group 12"/>
          <p:cNvGrpSpPr/>
          <p:nvPr/>
        </p:nvGrpSpPr>
        <p:grpSpPr bwMode="auto">
          <a:xfrm>
            <a:off x="1417939" y="2515652"/>
            <a:ext cx="6444096" cy="1700987"/>
            <a:chOff x="222" y="3168"/>
            <a:chExt cx="5441" cy="1378"/>
          </a:xfrm>
        </p:grpSpPr>
        <p:grpSp>
          <p:nvGrpSpPr>
            <p:cNvPr id="71685" name="Group 13"/>
            <p:cNvGrpSpPr/>
            <p:nvPr/>
          </p:nvGrpSpPr>
          <p:grpSpPr bwMode="auto">
            <a:xfrm>
              <a:off x="222" y="3168"/>
              <a:ext cx="1197" cy="1148"/>
              <a:chOff x="265" y="3167"/>
              <a:chExt cx="1248" cy="1248"/>
            </a:xfrm>
          </p:grpSpPr>
          <p:grpSp>
            <p:nvGrpSpPr>
              <p:cNvPr id="71686" name="Group 14"/>
              <p:cNvGrpSpPr/>
              <p:nvPr/>
            </p:nvGrpSpPr>
            <p:grpSpPr bwMode="auto">
              <a:xfrm>
                <a:off x="528" y="3215"/>
                <a:ext cx="720" cy="914"/>
                <a:chOff x="432" y="3263"/>
                <a:chExt cx="720" cy="914"/>
              </a:xfrm>
            </p:grpSpPr>
            <p:sp>
              <p:nvSpPr>
                <p:cNvPr id="71687" name="Freeform 15" descr="底色1"/>
                <p:cNvSpPr>
                  <a:spLocks noChangeArrowheads="1"/>
                </p:cNvSpPr>
                <p:nvPr/>
              </p:nvSpPr>
              <p:spPr bwMode="auto">
                <a:xfrm>
                  <a:off x="432" y="3714"/>
                  <a:ext cx="356" cy="463"/>
                </a:xfrm>
                <a:custGeom>
                  <a:avLst/>
                  <a:gdLst>
                    <a:gd name="T0" fmla="*/ 0 w 336"/>
                    <a:gd name="T1" fmla="*/ 432 h 432"/>
                    <a:gd name="T2" fmla="*/ 0 w 336"/>
                    <a:gd name="T3" fmla="*/ 0 h 432"/>
                    <a:gd name="T4" fmla="*/ 336 w 336"/>
                    <a:gd name="T5" fmla="*/ 0 h 432"/>
                    <a:gd name="T6" fmla="*/ 0 w 336"/>
                    <a:gd name="T7" fmla="*/ 432 h 432"/>
                  </a:gdLst>
                  <a:ahLst/>
                  <a:cxnLst>
                    <a:cxn ang="0">
                      <a:pos x="T0" y="T1"/>
                    </a:cxn>
                    <a:cxn ang="0">
                      <a:pos x="T2" y="T3"/>
                    </a:cxn>
                    <a:cxn ang="0">
                      <a:pos x="T4" y="T5"/>
                    </a:cxn>
                    <a:cxn ang="0">
                      <a:pos x="T6" y="T7"/>
                    </a:cxn>
                  </a:cxnLst>
                  <a:rect l="0" t="0" r="r" b="b"/>
                  <a:pathLst>
                    <a:path w="336" h="432">
                      <a:moveTo>
                        <a:pt x="0" y="432"/>
                      </a:moveTo>
                      <a:lnTo>
                        <a:pt x="0" y="0"/>
                      </a:lnTo>
                      <a:lnTo>
                        <a:pt x="336" y="0"/>
                      </a:lnTo>
                      <a:lnTo>
                        <a:pt x="0" y="432"/>
                      </a:lnTo>
                      <a:close/>
                    </a:path>
                  </a:pathLst>
                </a:cu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688" name="Freeform 16" descr="底色1"/>
                <p:cNvSpPr>
                  <a:spLocks noChangeArrowheads="1"/>
                </p:cNvSpPr>
                <p:nvPr/>
              </p:nvSpPr>
              <p:spPr bwMode="auto">
                <a:xfrm>
                  <a:off x="432" y="3263"/>
                  <a:ext cx="720" cy="480"/>
                </a:xfrm>
                <a:custGeom>
                  <a:avLst/>
                  <a:gdLst>
                    <a:gd name="T0" fmla="*/ 0 w 672"/>
                    <a:gd name="T1" fmla="*/ 432 h 480"/>
                    <a:gd name="T2" fmla="*/ 672 w 672"/>
                    <a:gd name="T3" fmla="*/ 0 h 480"/>
                    <a:gd name="T4" fmla="*/ 288 w 672"/>
                    <a:gd name="T5" fmla="*/ 480 h 480"/>
                  </a:gdLst>
                  <a:ahLst/>
                  <a:cxnLst>
                    <a:cxn ang="0">
                      <a:pos x="T0" y="T1"/>
                    </a:cxn>
                    <a:cxn ang="0">
                      <a:pos x="T2" y="T3"/>
                    </a:cxn>
                    <a:cxn ang="0">
                      <a:pos x="T4" y="T5"/>
                    </a:cxn>
                  </a:cxnLst>
                  <a:rect l="0" t="0" r="r" b="b"/>
                  <a:pathLst>
                    <a:path w="672" h="480">
                      <a:moveTo>
                        <a:pt x="0" y="432"/>
                      </a:moveTo>
                      <a:lnTo>
                        <a:pt x="672" y="0"/>
                      </a:lnTo>
                      <a:lnTo>
                        <a:pt x="288" y="480"/>
                      </a:lnTo>
                    </a:path>
                  </a:pathLst>
                </a:cu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38" name="Rectangle 17" descr="底色1"/>
              <p:cNvSpPr>
                <a:spLocks noChangeArrowheads="1"/>
              </p:cNvSpPr>
              <p:nvPr/>
            </p:nvSpPr>
            <p:spPr bwMode="auto">
              <a:xfrm>
                <a:off x="265" y="3551"/>
                <a:ext cx="302"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endParaRPr lang="en-US" altLang="zh-CN" b="1" i="1" noProof="1">
                  <a:latin typeface="Times New Roman" panose="02020603050405020304" pitchFamily="18" charset="0"/>
                  <a:ea typeface="华文中宋" panose="02010600040101010101" pitchFamily="2" charset="-122"/>
                </a:endParaRPr>
              </a:p>
            </p:txBody>
          </p:sp>
          <p:sp>
            <p:nvSpPr>
              <p:cNvPr id="39" name="Rectangle 18" descr="底色1"/>
              <p:cNvSpPr>
                <a:spLocks noChangeArrowheads="1"/>
              </p:cNvSpPr>
              <p:nvPr/>
            </p:nvSpPr>
            <p:spPr bwMode="auto">
              <a:xfrm>
                <a:off x="836" y="3600"/>
                <a:ext cx="316"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endParaRPr lang="en-US" altLang="zh-CN" b="1" i="1" noProof="1">
                  <a:latin typeface="Times New Roman" panose="02020603050405020304" pitchFamily="18" charset="0"/>
                  <a:ea typeface="华文中宋" panose="02010600040101010101" pitchFamily="2" charset="-122"/>
                </a:endParaRPr>
              </a:p>
            </p:txBody>
          </p:sp>
          <p:sp>
            <p:nvSpPr>
              <p:cNvPr id="40" name="Rectangle 19" descr="底色1"/>
              <p:cNvSpPr>
                <a:spLocks noChangeArrowheads="1"/>
              </p:cNvSpPr>
              <p:nvPr/>
            </p:nvSpPr>
            <p:spPr bwMode="auto">
              <a:xfrm>
                <a:off x="1209" y="3167"/>
                <a:ext cx="305"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endParaRPr lang="en-US" altLang="zh-CN" b="1" i="1" noProof="1">
                  <a:latin typeface="Times New Roman" panose="02020603050405020304" pitchFamily="18" charset="0"/>
                  <a:ea typeface="华文中宋" panose="02010600040101010101" pitchFamily="2" charset="-122"/>
                </a:endParaRPr>
              </a:p>
            </p:txBody>
          </p:sp>
          <p:sp>
            <p:nvSpPr>
              <p:cNvPr id="41" name="Rectangle 20" descr="底色1"/>
              <p:cNvSpPr>
                <a:spLocks noChangeArrowheads="1"/>
              </p:cNvSpPr>
              <p:nvPr/>
            </p:nvSpPr>
            <p:spPr bwMode="auto">
              <a:xfrm>
                <a:off x="356" y="4078"/>
                <a:ext cx="309" cy="336"/>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endParaRPr lang="en-US" altLang="zh-CN" b="1" i="1" noProof="1">
                  <a:latin typeface="Times New Roman" panose="02020603050405020304" pitchFamily="18" charset="0"/>
                  <a:ea typeface="华文中宋" panose="02010600040101010101" pitchFamily="2" charset="-122"/>
                </a:endParaRPr>
              </a:p>
            </p:txBody>
          </p:sp>
        </p:grpSp>
        <p:grpSp>
          <p:nvGrpSpPr>
            <p:cNvPr id="71693" name="Group 21"/>
            <p:cNvGrpSpPr/>
            <p:nvPr/>
          </p:nvGrpSpPr>
          <p:grpSpPr bwMode="auto">
            <a:xfrm>
              <a:off x="1377" y="3194"/>
              <a:ext cx="1496" cy="955"/>
              <a:chOff x="1270" y="3338"/>
              <a:chExt cx="1958" cy="955"/>
            </a:xfrm>
          </p:grpSpPr>
          <p:grpSp>
            <p:nvGrpSpPr>
              <p:cNvPr id="71694" name="Group 22"/>
              <p:cNvGrpSpPr/>
              <p:nvPr/>
            </p:nvGrpSpPr>
            <p:grpSpPr bwMode="auto">
              <a:xfrm>
                <a:off x="1584" y="3448"/>
                <a:ext cx="1344" cy="632"/>
                <a:chOff x="1584" y="3448"/>
                <a:chExt cx="1344" cy="632"/>
              </a:xfrm>
            </p:grpSpPr>
            <p:sp>
              <p:nvSpPr>
                <p:cNvPr id="71695" name="Freeform 23" descr="底色1"/>
                <p:cNvSpPr>
                  <a:spLocks noChangeArrowheads="1"/>
                </p:cNvSpPr>
                <p:nvPr/>
              </p:nvSpPr>
              <p:spPr bwMode="auto">
                <a:xfrm>
                  <a:off x="1584" y="3448"/>
                  <a:ext cx="1344" cy="624"/>
                </a:xfrm>
                <a:custGeom>
                  <a:avLst/>
                  <a:gdLst>
                    <a:gd name="T0" fmla="*/ 0 w 1344"/>
                    <a:gd name="T1" fmla="*/ 624 h 624"/>
                    <a:gd name="T2" fmla="*/ 528 w 1344"/>
                    <a:gd name="T3" fmla="*/ 624 h 624"/>
                    <a:gd name="T4" fmla="*/ 1344 w 1344"/>
                    <a:gd name="T5" fmla="*/ 0 h 624"/>
                    <a:gd name="T6" fmla="*/ 0 w 1344"/>
                    <a:gd name="T7" fmla="*/ 624 h 624"/>
                  </a:gdLst>
                  <a:ahLst/>
                  <a:cxnLst>
                    <a:cxn ang="0">
                      <a:pos x="T0" y="T1"/>
                    </a:cxn>
                    <a:cxn ang="0">
                      <a:pos x="T2" y="T3"/>
                    </a:cxn>
                    <a:cxn ang="0">
                      <a:pos x="T4" y="T5"/>
                    </a:cxn>
                    <a:cxn ang="0">
                      <a:pos x="T6" y="T7"/>
                    </a:cxn>
                  </a:cxnLst>
                  <a:rect l="0" t="0" r="r" b="b"/>
                  <a:pathLst>
                    <a:path w="1344" h="624">
                      <a:moveTo>
                        <a:pt x="0" y="624"/>
                      </a:moveTo>
                      <a:lnTo>
                        <a:pt x="528" y="624"/>
                      </a:lnTo>
                      <a:lnTo>
                        <a:pt x="1344" y="0"/>
                      </a:lnTo>
                      <a:lnTo>
                        <a:pt x="0" y="624"/>
                      </a:lnTo>
                      <a:close/>
                    </a:path>
                  </a:pathLst>
                </a:cu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696" name="Line 24"/>
                <p:cNvSpPr>
                  <a:spLocks noChangeShapeType="1"/>
                </p:cNvSpPr>
                <p:nvPr/>
              </p:nvSpPr>
              <p:spPr bwMode="auto">
                <a:xfrm flipV="1">
                  <a:off x="2112" y="3840"/>
                  <a:ext cx="0" cy="240"/>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31" name="Rectangle 25" descr="底色1"/>
              <p:cNvSpPr>
                <a:spLocks noChangeArrowheads="1"/>
              </p:cNvSpPr>
              <p:nvPr/>
            </p:nvSpPr>
            <p:spPr bwMode="auto">
              <a:xfrm>
                <a:off x="2035" y="3984"/>
                <a:ext cx="379" cy="30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endParaRPr lang="en-US" altLang="zh-CN" b="1" i="1" noProof="1">
                  <a:latin typeface="Times New Roman" panose="02020603050405020304" pitchFamily="18" charset="0"/>
                  <a:ea typeface="华文中宋" panose="02010600040101010101" pitchFamily="2" charset="-122"/>
                </a:endParaRPr>
              </a:p>
            </p:txBody>
          </p:sp>
          <p:sp>
            <p:nvSpPr>
              <p:cNvPr id="32" name="Rectangle 26" descr="底色1"/>
              <p:cNvSpPr>
                <a:spLocks noChangeArrowheads="1"/>
              </p:cNvSpPr>
              <p:nvPr/>
            </p:nvSpPr>
            <p:spPr bwMode="auto">
              <a:xfrm>
                <a:off x="2854" y="3338"/>
                <a:ext cx="374"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endParaRPr lang="en-US" altLang="zh-CN" b="1" i="1" noProof="1">
                  <a:latin typeface="Times New Roman" panose="02020603050405020304" pitchFamily="18" charset="0"/>
                  <a:ea typeface="华文中宋" panose="02010600040101010101" pitchFamily="2" charset="-122"/>
                </a:endParaRPr>
              </a:p>
            </p:txBody>
          </p:sp>
          <p:sp>
            <p:nvSpPr>
              <p:cNvPr id="33" name="Rectangle 27" descr="底色1"/>
              <p:cNvSpPr>
                <a:spLocks noChangeArrowheads="1"/>
              </p:cNvSpPr>
              <p:nvPr/>
            </p:nvSpPr>
            <p:spPr bwMode="auto">
              <a:xfrm>
                <a:off x="1270" y="3936"/>
                <a:ext cx="374"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endParaRPr lang="en-US" altLang="zh-CN" b="1" i="1" noProof="1">
                  <a:latin typeface="Times New Roman" panose="02020603050405020304" pitchFamily="18" charset="0"/>
                  <a:ea typeface="华文中宋" panose="02010600040101010101" pitchFamily="2" charset="-122"/>
                </a:endParaRPr>
              </a:p>
            </p:txBody>
          </p:sp>
          <p:sp>
            <p:nvSpPr>
              <p:cNvPr id="34" name="Rectangle 28" descr="底色1"/>
              <p:cNvSpPr>
                <a:spLocks noChangeArrowheads="1"/>
              </p:cNvSpPr>
              <p:nvPr/>
            </p:nvSpPr>
            <p:spPr bwMode="auto">
              <a:xfrm>
                <a:off x="1853" y="3552"/>
                <a:ext cx="388"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endParaRPr lang="en-US" altLang="zh-CN" b="1" i="1" noProof="1">
                  <a:latin typeface="Times New Roman" panose="02020603050405020304" pitchFamily="18" charset="0"/>
                  <a:ea typeface="华文中宋" panose="02010600040101010101" pitchFamily="2" charset="-122"/>
                </a:endParaRPr>
              </a:p>
            </p:txBody>
          </p:sp>
        </p:grpSp>
        <p:grpSp>
          <p:nvGrpSpPr>
            <p:cNvPr id="71701" name="Group 29"/>
            <p:cNvGrpSpPr/>
            <p:nvPr/>
          </p:nvGrpSpPr>
          <p:grpSpPr bwMode="auto">
            <a:xfrm>
              <a:off x="2946" y="3264"/>
              <a:ext cx="1250" cy="885"/>
              <a:chOff x="2898" y="3360"/>
              <a:chExt cx="1250" cy="885"/>
            </a:xfrm>
          </p:grpSpPr>
          <p:grpSp>
            <p:nvGrpSpPr>
              <p:cNvPr id="71702" name="Group 30"/>
              <p:cNvGrpSpPr/>
              <p:nvPr/>
            </p:nvGrpSpPr>
            <p:grpSpPr bwMode="auto">
              <a:xfrm>
                <a:off x="3120" y="3408"/>
                <a:ext cx="816" cy="576"/>
                <a:chOff x="3072" y="3456"/>
                <a:chExt cx="816" cy="576"/>
              </a:xfrm>
            </p:grpSpPr>
            <p:sp>
              <p:nvSpPr>
                <p:cNvPr id="71703" name="Freeform 31" descr="底色1"/>
                <p:cNvSpPr>
                  <a:spLocks noChangeArrowheads="1"/>
                </p:cNvSpPr>
                <p:nvPr/>
              </p:nvSpPr>
              <p:spPr bwMode="auto">
                <a:xfrm>
                  <a:off x="3072" y="3456"/>
                  <a:ext cx="384" cy="576"/>
                </a:xfrm>
                <a:custGeom>
                  <a:avLst/>
                  <a:gdLst>
                    <a:gd name="T0" fmla="*/ 0 w 384"/>
                    <a:gd name="T1" fmla="*/ 0 h 576"/>
                    <a:gd name="T2" fmla="*/ 384 w 384"/>
                    <a:gd name="T3" fmla="*/ 576 h 576"/>
                    <a:gd name="T4" fmla="*/ 384 w 384"/>
                    <a:gd name="T5" fmla="*/ 288 h 576"/>
                    <a:gd name="T6" fmla="*/ 0 w 384"/>
                    <a:gd name="T7" fmla="*/ 0 h 576"/>
                  </a:gdLst>
                  <a:ahLst/>
                  <a:cxnLst>
                    <a:cxn ang="0">
                      <a:pos x="T0" y="T1"/>
                    </a:cxn>
                    <a:cxn ang="0">
                      <a:pos x="T2" y="T3"/>
                    </a:cxn>
                    <a:cxn ang="0">
                      <a:pos x="T4" y="T5"/>
                    </a:cxn>
                    <a:cxn ang="0">
                      <a:pos x="T6" y="T7"/>
                    </a:cxn>
                  </a:cxnLst>
                  <a:rect l="0" t="0" r="r" b="b"/>
                  <a:pathLst>
                    <a:path w="384" h="576">
                      <a:moveTo>
                        <a:pt x="0" y="0"/>
                      </a:moveTo>
                      <a:lnTo>
                        <a:pt x="384" y="576"/>
                      </a:lnTo>
                      <a:lnTo>
                        <a:pt x="384" y="288"/>
                      </a:lnTo>
                      <a:lnTo>
                        <a:pt x="0" y="0"/>
                      </a:lnTo>
                      <a:close/>
                    </a:path>
                  </a:pathLst>
                </a:cu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04" name="Line 32"/>
                <p:cNvSpPr>
                  <a:spLocks noChangeShapeType="1"/>
                </p:cNvSpPr>
                <p:nvPr/>
              </p:nvSpPr>
              <p:spPr bwMode="auto">
                <a:xfrm>
                  <a:off x="3456" y="3744"/>
                  <a:ext cx="432" cy="288"/>
                </a:xfrm>
                <a:prstGeom prst="line">
                  <a:avLst/>
                </a:prstGeom>
                <a:noFill/>
                <a:ln w="3810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sp>
              <p:nvSpPr>
                <p:cNvPr id="71705" name="Line 33"/>
                <p:cNvSpPr>
                  <a:spLocks noChangeShapeType="1"/>
                </p:cNvSpPr>
                <p:nvPr/>
              </p:nvSpPr>
              <p:spPr bwMode="auto">
                <a:xfrm>
                  <a:off x="3456" y="4032"/>
                  <a:ext cx="432" cy="0"/>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23" name="Rectangle 34" descr="底色1"/>
              <p:cNvSpPr>
                <a:spLocks noChangeArrowheads="1"/>
              </p:cNvSpPr>
              <p:nvPr/>
            </p:nvSpPr>
            <p:spPr bwMode="auto">
              <a:xfrm>
                <a:off x="3280" y="3936"/>
                <a:ext cx="288" cy="30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endParaRPr lang="en-US" altLang="zh-CN" b="1" i="1" noProof="1">
                  <a:latin typeface="Times New Roman" panose="02020603050405020304" pitchFamily="18" charset="0"/>
                  <a:ea typeface="华文中宋" panose="02010600040101010101" pitchFamily="2" charset="-122"/>
                </a:endParaRPr>
              </a:p>
            </p:txBody>
          </p:sp>
          <p:sp>
            <p:nvSpPr>
              <p:cNvPr id="24" name="Rectangle 35" descr="底色1"/>
              <p:cNvSpPr>
                <a:spLocks noChangeArrowheads="1"/>
              </p:cNvSpPr>
              <p:nvPr/>
            </p:nvSpPr>
            <p:spPr bwMode="auto">
              <a:xfrm>
                <a:off x="3426" y="3408"/>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endParaRPr lang="en-US" altLang="zh-CN" b="1" i="1" noProof="1">
                  <a:latin typeface="Times New Roman" panose="02020603050405020304" pitchFamily="18" charset="0"/>
                  <a:ea typeface="华文中宋" panose="02010600040101010101" pitchFamily="2" charset="-122"/>
                </a:endParaRPr>
              </a:p>
            </p:txBody>
          </p:sp>
          <p:sp>
            <p:nvSpPr>
              <p:cNvPr id="25" name="Rectangle 36" descr="底色1"/>
              <p:cNvSpPr>
                <a:spLocks noChangeArrowheads="1"/>
              </p:cNvSpPr>
              <p:nvPr/>
            </p:nvSpPr>
            <p:spPr bwMode="auto">
              <a:xfrm>
                <a:off x="2898" y="3360"/>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C</a:t>
                </a:r>
                <a:endParaRPr lang="en-US" altLang="zh-CN" b="1" i="1" noProof="1">
                  <a:latin typeface="Times New Roman" panose="02020603050405020304" pitchFamily="18" charset="0"/>
                  <a:ea typeface="华文中宋" panose="02010600040101010101" pitchFamily="2" charset="-122"/>
                </a:endParaRPr>
              </a:p>
            </p:txBody>
          </p:sp>
          <p:sp>
            <p:nvSpPr>
              <p:cNvPr id="26" name="Rectangle 37" descr="底色1"/>
              <p:cNvSpPr>
                <a:spLocks noChangeArrowheads="1"/>
              </p:cNvSpPr>
              <p:nvPr/>
            </p:nvSpPr>
            <p:spPr bwMode="auto">
              <a:xfrm>
                <a:off x="3851" y="3936"/>
                <a:ext cx="297"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endParaRPr lang="en-US" altLang="zh-CN" b="1" i="1" noProof="1">
                  <a:latin typeface="Times New Roman" panose="02020603050405020304" pitchFamily="18" charset="0"/>
                  <a:ea typeface="华文中宋" panose="02010600040101010101" pitchFamily="2" charset="-122"/>
                </a:endParaRPr>
              </a:p>
            </p:txBody>
          </p:sp>
        </p:grpSp>
        <p:grpSp>
          <p:nvGrpSpPr>
            <p:cNvPr id="71710" name="Group 38"/>
            <p:cNvGrpSpPr/>
            <p:nvPr/>
          </p:nvGrpSpPr>
          <p:grpSpPr bwMode="auto">
            <a:xfrm>
              <a:off x="4539" y="3168"/>
              <a:ext cx="1124" cy="1029"/>
              <a:chOff x="4332" y="3216"/>
              <a:chExt cx="1124" cy="1029"/>
            </a:xfrm>
          </p:grpSpPr>
          <p:grpSp>
            <p:nvGrpSpPr>
              <p:cNvPr id="71711" name="Group 39"/>
              <p:cNvGrpSpPr/>
              <p:nvPr/>
            </p:nvGrpSpPr>
            <p:grpSpPr bwMode="auto">
              <a:xfrm>
                <a:off x="4608" y="3360"/>
                <a:ext cx="576" cy="720"/>
                <a:chOff x="4608" y="3360"/>
                <a:chExt cx="576" cy="720"/>
              </a:xfrm>
            </p:grpSpPr>
            <p:grpSp>
              <p:nvGrpSpPr>
                <p:cNvPr id="71712" name="Group 40"/>
                <p:cNvGrpSpPr/>
                <p:nvPr/>
              </p:nvGrpSpPr>
              <p:grpSpPr bwMode="auto">
                <a:xfrm>
                  <a:off x="4608" y="3360"/>
                  <a:ext cx="576" cy="720"/>
                  <a:chOff x="4608" y="3360"/>
                  <a:chExt cx="576" cy="720"/>
                </a:xfrm>
              </p:grpSpPr>
              <p:sp>
                <p:nvSpPr>
                  <p:cNvPr id="71713" name="Freeform 41" descr="底色1"/>
                  <p:cNvSpPr>
                    <a:spLocks noChangeArrowheads="1"/>
                  </p:cNvSpPr>
                  <p:nvPr/>
                </p:nvSpPr>
                <p:spPr bwMode="auto">
                  <a:xfrm>
                    <a:off x="4608" y="3360"/>
                    <a:ext cx="576" cy="720"/>
                  </a:xfrm>
                  <a:custGeom>
                    <a:avLst/>
                    <a:gdLst>
                      <a:gd name="T0" fmla="*/ 0 w 576"/>
                      <a:gd name="T1" fmla="*/ 432 h 720"/>
                      <a:gd name="T2" fmla="*/ 0 w 576"/>
                      <a:gd name="T3" fmla="*/ 0 h 720"/>
                      <a:gd name="T4" fmla="*/ 576 w 576"/>
                      <a:gd name="T5" fmla="*/ 720 h 720"/>
                      <a:gd name="T6" fmla="*/ 0 w 576"/>
                      <a:gd name="T7" fmla="*/ 720 h 720"/>
                    </a:gdLst>
                    <a:ahLst/>
                    <a:cxnLst>
                      <a:cxn ang="0">
                        <a:pos x="T0" y="T1"/>
                      </a:cxn>
                      <a:cxn ang="0">
                        <a:pos x="T2" y="T3"/>
                      </a:cxn>
                      <a:cxn ang="0">
                        <a:pos x="T4" y="T5"/>
                      </a:cxn>
                      <a:cxn ang="0">
                        <a:pos x="T6" y="T7"/>
                      </a:cxn>
                    </a:cxnLst>
                    <a:rect l="0" t="0" r="r" b="b"/>
                    <a:pathLst>
                      <a:path w="576" h="720">
                        <a:moveTo>
                          <a:pt x="0" y="432"/>
                        </a:moveTo>
                        <a:lnTo>
                          <a:pt x="0" y="0"/>
                        </a:lnTo>
                        <a:lnTo>
                          <a:pt x="576" y="720"/>
                        </a:lnTo>
                        <a:lnTo>
                          <a:pt x="0" y="720"/>
                        </a:lnTo>
                      </a:path>
                    </a:pathLst>
                  </a:custGeom>
                  <a:noFill/>
                  <a:ln w="38100">
                    <a:solidFill>
                      <a:srgbClr val="00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1714" name="Line 42"/>
                  <p:cNvSpPr>
                    <a:spLocks noChangeShapeType="1"/>
                  </p:cNvSpPr>
                  <p:nvPr/>
                </p:nvSpPr>
                <p:spPr bwMode="auto">
                  <a:xfrm>
                    <a:off x="4608" y="3792"/>
                    <a:ext cx="576" cy="288"/>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sp>
              <p:nvSpPr>
                <p:cNvPr id="71715" name="Line 43"/>
                <p:cNvSpPr>
                  <a:spLocks noChangeShapeType="1"/>
                </p:cNvSpPr>
                <p:nvPr/>
              </p:nvSpPr>
              <p:spPr bwMode="auto">
                <a:xfrm>
                  <a:off x="4608" y="3792"/>
                  <a:ext cx="0" cy="288"/>
                </a:xfrm>
                <a:prstGeom prst="line">
                  <a:avLst/>
                </a:prstGeom>
                <a:noFill/>
                <a:ln w="38100">
                  <a:solidFill>
                    <a:srgbClr val="000000"/>
                  </a:solidFill>
                  <a:prstDash val="sysDot"/>
                  <a:round/>
                </a:ln>
                <a:extLst>
                  <a:ext uri="{909E8E84-426E-40DD-AFC4-6F175D3DCCD1}">
                    <a14:hiddenFill xmlns:a14="http://schemas.microsoft.com/office/drawing/2010/main">
                      <a:noFill/>
                    </a14:hiddenFill>
                  </a:ext>
                </a:extLst>
              </p:spPr>
              <p:txBody>
                <a:bodyPr/>
                <a:lstStyle/>
                <a:p>
                  <a:endParaRPr lang="zh-CN" altLang="en-US"/>
                </a:p>
              </p:txBody>
            </p:sp>
          </p:grpSp>
          <p:sp>
            <p:nvSpPr>
              <p:cNvPr id="14" name="Rectangle 44" descr="底色1"/>
              <p:cNvSpPr>
                <a:spLocks noChangeArrowheads="1"/>
              </p:cNvSpPr>
              <p:nvPr/>
            </p:nvSpPr>
            <p:spPr bwMode="auto">
              <a:xfrm>
                <a:off x="5167" y="3937"/>
                <a:ext cx="289" cy="308"/>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A</a:t>
                </a:r>
                <a:endParaRPr lang="en-US" altLang="zh-CN" b="1" i="1" noProof="1">
                  <a:latin typeface="Times New Roman" panose="02020603050405020304" pitchFamily="18" charset="0"/>
                  <a:ea typeface="华文中宋" panose="02010600040101010101" pitchFamily="2" charset="-122"/>
                </a:endParaRPr>
              </a:p>
            </p:txBody>
          </p:sp>
          <p:sp>
            <p:nvSpPr>
              <p:cNvPr id="15" name="Rectangle 45" descr="底色1"/>
              <p:cNvSpPr>
                <a:spLocks noChangeArrowheads="1"/>
              </p:cNvSpPr>
              <p:nvPr/>
            </p:nvSpPr>
            <p:spPr bwMode="auto">
              <a:xfrm>
                <a:off x="4356" y="3216"/>
                <a:ext cx="286"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B</a:t>
                </a:r>
                <a:endParaRPr lang="en-US" altLang="zh-CN" b="1" i="1" noProof="1">
                  <a:latin typeface="Times New Roman" panose="02020603050405020304" pitchFamily="18" charset="0"/>
                  <a:ea typeface="华文中宋" panose="02010600040101010101" pitchFamily="2" charset="-122"/>
                </a:endParaRPr>
              </a:p>
            </p:txBody>
          </p:sp>
          <p:sp>
            <p:nvSpPr>
              <p:cNvPr id="16" name="Rectangle 46" descr="底色1"/>
              <p:cNvSpPr>
                <a:spLocks noChangeArrowheads="1"/>
              </p:cNvSpPr>
              <p:nvPr/>
            </p:nvSpPr>
            <p:spPr bwMode="auto">
              <a:xfrm>
                <a:off x="4373" y="3600"/>
                <a:ext cx="251" cy="299"/>
              </a:xfrm>
              <a:prstGeom prst="rect">
                <a:avLst/>
              </a:prstGeom>
              <a:noFill/>
              <a:ln w="9525">
                <a:noFill/>
                <a:miter lim="800000"/>
              </a:ln>
              <a:effectLst/>
            </p:spPr>
            <p:txBody>
              <a:bodyPr>
                <a:spAutoFit/>
              </a:bodyPr>
              <a:lstStyle/>
              <a:p>
                <a:pPr algn="ctr"/>
                <a:r>
                  <a:rPr lang="en-US" altLang="zh-CN" b="1" i="1" noProof="1">
                    <a:latin typeface="Times New Roman" panose="02020603050405020304" pitchFamily="18" charset="0"/>
                    <a:ea typeface="华文中宋" panose="02010600040101010101" pitchFamily="2" charset="-122"/>
                  </a:rPr>
                  <a:t>C</a:t>
                </a:r>
                <a:endParaRPr lang="en-US" altLang="zh-CN" b="1" i="1" noProof="1">
                  <a:latin typeface="Times New Roman" panose="02020603050405020304" pitchFamily="18" charset="0"/>
                  <a:ea typeface="华文中宋" panose="02010600040101010101" pitchFamily="2" charset="-122"/>
                </a:endParaRPr>
              </a:p>
            </p:txBody>
          </p:sp>
          <p:sp>
            <p:nvSpPr>
              <p:cNvPr id="17" name="Rectangle 47" descr="底色1"/>
              <p:cNvSpPr>
                <a:spLocks noChangeArrowheads="1"/>
              </p:cNvSpPr>
              <p:nvPr/>
            </p:nvSpPr>
            <p:spPr bwMode="auto">
              <a:xfrm>
                <a:off x="4332" y="3937"/>
                <a:ext cx="297" cy="299"/>
              </a:xfrm>
              <a:prstGeom prst="rect">
                <a:avLst/>
              </a:prstGeom>
              <a:noFill/>
              <a:ln w="9525">
                <a:noFill/>
                <a:miter lim="800000"/>
              </a:ln>
              <a:effectLst/>
            </p:spPr>
            <p:txBody>
              <a:bodyPr wrap="none">
                <a:spAutoFit/>
              </a:bodyPr>
              <a:lstStyle/>
              <a:p>
                <a:pPr algn="ctr"/>
                <a:r>
                  <a:rPr lang="en-US" altLang="zh-CN" b="1" i="1" noProof="1">
                    <a:latin typeface="Times New Roman" panose="02020603050405020304" pitchFamily="18" charset="0"/>
                    <a:ea typeface="华文中宋" panose="02010600040101010101" pitchFamily="2" charset="-122"/>
                  </a:rPr>
                  <a:t>D</a:t>
                </a:r>
                <a:endParaRPr lang="en-US" altLang="zh-CN" b="1" i="1" noProof="1">
                  <a:latin typeface="Times New Roman" panose="02020603050405020304" pitchFamily="18" charset="0"/>
                  <a:ea typeface="华文中宋" panose="02010600040101010101" pitchFamily="2" charset="-122"/>
                </a:endParaRPr>
              </a:p>
            </p:txBody>
          </p:sp>
        </p:grpSp>
        <p:sp>
          <p:nvSpPr>
            <p:cNvPr id="9" name="Rectangle 48" descr="底色1"/>
            <p:cNvSpPr>
              <a:spLocks noChangeArrowheads="1"/>
            </p:cNvSpPr>
            <p:nvPr/>
          </p:nvSpPr>
          <p:spPr bwMode="auto">
            <a:xfrm>
              <a:off x="473" y="4237"/>
              <a:ext cx="451"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A</a:t>
              </a:r>
              <a:endParaRPr lang="en-US" altLang="zh-CN" b="1" noProof="1">
                <a:latin typeface="Times New Roman" panose="02020603050405020304" pitchFamily="18" charset="0"/>
                <a:ea typeface="华文中宋" panose="02010600040101010101" pitchFamily="2" charset="-122"/>
              </a:endParaRPr>
            </a:p>
          </p:txBody>
        </p:sp>
        <p:sp>
          <p:nvSpPr>
            <p:cNvPr id="10" name="Rectangle 49" descr="底色1"/>
            <p:cNvSpPr>
              <a:spLocks noChangeArrowheads="1"/>
            </p:cNvSpPr>
            <p:nvPr/>
          </p:nvSpPr>
          <p:spPr bwMode="auto">
            <a:xfrm>
              <a:off x="1701"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B</a:t>
              </a:r>
              <a:endParaRPr lang="en-US" altLang="zh-CN" b="1" noProof="1">
                <a:latin typeface="Times New Roman" panose="02020603050405020304" pitchFamily="18" charset="0"/>
                <a:ea typeface="华文中宋" panose="02010600040101010101" pitchFamily="2" charset="-122"/>
              </a:endParaRPr>
            </a:p>
          </p:txBody>
        </p:sp>
        <p:sp>
          <p:nvSpPr>
            <p:cNvPr id="11" name="Rectangle 50" descr="底色1"/>
            <p:cNvSpPr>
              <a:spLocks noChangeArrowheads="1"/>
            </p:cNvSpPr>
            <p:nvPr/>
          </p:nvSpPr>
          <p:spPr bwMode="auto">
            <a:xfrm>
              <a:off x="3408"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C</a:t>
              </a:r>
              <a:endParaRPr lang="en-US" altLang="zh-CN" b="1" noProof="1">
                <a:latin typeface="Times New Roman" panose="02020603050405020304" pitchFamily="18" charset="0"/>
                <a:ea typeface="华文中宋" panose="02010600040101010101" pitchFamily="2" charset="-122"/>
              </a:endParaRPr>
            </a:p>
          </p:txBody>
        </p:sp>
        <p:sp>
          <p:nvSpPr>
            <p:cNvPr id="12" name="Rectangle 51" descr="底色1"/>
            <p:cNvSpPr>
              <a:spLocks noChangeArrowheads="1"/>
            </p:cNvSpPr>
            <p:nvPr/>
          </p:nvSpPr>
          <p:spPr bwMode="auto">
            <a:xfrm>
              <a:off x="4848" y="4221"/>
              <a:ext cx="444" cy="309"/>
            </a:xfrm>
            <a:prstGeom prst="rect">
              <a:avLst/>
            </a:prstGeom>
            <a:noFill/>
            <a:ln w="9525">
              <a:noFill/>
              <a:miter lim="800000"/>
            </a:ln>
            <a:effectLst/>
          </p:spPr>
          <p:txBody>
            <a:bodyPr>
              <a:spAutoFit/>
            </a:bodyPr>
            <a:lstStyle/>
            <a:p>
              <a:pPr algn="ctr"/>
              <a:r>
                <a:rPr lang="en-US" altLang="zh-CN" b="1" noProof="1">
                  <a:latin typeface="Times New Roman" panose="02020603050405020304" pitchFamily="18" charset="0"/>
                  <a:ea typeface="华文中宋" panose="02010600040101010101" pitchFamily="2" charset="-122"/>
                </a:rPr>
                <a:t>D</a:t>
              </a:r>
              <a:endParaRPr lang="en-US" altLang="zh-CN" b="1" noProof="1">
                <a:latin typeface="Times New Roman" panose="02020603050405020304" pitchFamily="18" charset="0"/>
                <a:ea typeface="华文中宋" panose="02010600040101010101" pitchFamily="2" charset="-122"/>
              </a:endParaRPr>
            </a:p>
          </p:txBody>
        </p:sp>
      </p:grpSp>
      <p:sp>
        <p:nvSpPr>
          <p:cNvPr id="47" name="Text Box 53"/>
          <p:cNvSpPr txBox="1">
            <a:spLocks noChangeArrowheads="1"/>
          </p:cNvSpPr>
          <p:nvPr/>
        </p:nvSpPr>
        <p:spPr bwMode="auto">
          <a:xfrm>
            <a:off x="2149168" y="1668429"/>
            <a:ext cx="514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dirty="0">
                <a:solidFill>
                  <a:srgbClr val="FF0000"/>
                </a:solidFill>
                <a:latin typeface="Times New Roman" panose="02020603050405020304" pitchFamily="18" charset="0"/>
              </a:rPr>
              <a:t>D</a:t>
            </a:r>
            <a:endParaRPr lang="en-US" altLang="zh-CN" sz="2400" b="1" dirty="0">
              <a:solidFill>
                <a:srgbClr val="FF0000"/>
              </a:solidFill>
              <a:latin typeface="Times New Roman" panose="02020603050405020304" pitchFamily="18" charset="0"/>
              <a:cs typeface="Times New Roman" panose="02020603050405020304" pitchFamily="18" charset="0"/>
            </a:endParaRPr>
          </a:p>
        </p:txBody>
      </p:sp>
      <p:grpSp>
        <p:nvGrpSpPr>
          <p:cNvPr id="66" name="组合 2"/>
          <p:cNvGrpSpPr/>
          <p:nvPr/>
        </p:nvGrpSpPr>
        <p:grpSpPr bwMode="auto">
          <a:xfrm>
            <a:off x="-3546" y="-46429"/>
            <a:ext cx="1868170" cy="476924"/>
            <a:chOff x="263" y="110"/>
            <a:chExt cx="2942" cy="753"/>
          </a:xfrm>
        </p:grpSpPr>
        <p:sp>
          <p:nvSpPr>
            <p:cNvPr id="67"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68" name="组合 1"/>
            <p:cNvGrpSpPr/>
            <p:nvPr/>
          </p:nvGrpSpPr>
          <p:grpSpPr bwMode="auto">
            <a:xfrm>
              <a:off x="263" y="268"/>
              <a:ext cx="2878" cy="595"/>
              <a:chOff x="248" y="159"/>
              <a:chExt cx="2878" cy="595"/>
            </a:xfrm>
          </p:grpSpPr>
          <p:cxnSp>
            <p:nvCxnSpPr>
              <p:cNvPr id="69"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0"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anim calcmode="lin" valueType="num">
                                      <p:cBhvr>
                                        <p:cTn id="7"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7">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文本框 13322"/>
          <p:cNvSpPr txBox="1">
            <a:spLocks noChangeArrowheads="1"/>
          </p:cNvSpPr>
          <p:nvPr/>
        </p:nvSpPr>
        <p:spPr bwMode="auto">
          <a:xfrm>
            <a:off x="773112" y="760408"/>
            <a:ext cx="7975600" cy="1754326"/>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200025" eaLnBrk="0" hangingPunct="0">
              <a:lnSpc>
                <a:spcPct val="150000"/>
              </a:lnSpc>
            </a:pPr>
            <a:r>
              <a:rPr lang="en-US" altLang="zh-CN" sz="2400" b="1" dirty="0">
                <a:solidFill>
                  <a:srgbClr val="FF0000"/>
                </a:solidFill>
                <a:latin typeface="+mn-lt"/>
                <a:ea typeface="楷体" panose="02010609060101010101" pitchFamily="49" charset="-122"/>
              </a:rPr>
              <a:t>5.</a:t>
            </a:r>
            <a:r>
              <a:rPr lang="zh-CN" altLang="en-US" sz="2400" b="1" dirty="0">
                <a:latin typeface="+mn-lt"/>
                <a:ea typeface="楷体" panose="02010609060101010101" pitchFamily="49" charset="-122"/>
              </a:rPr>
              <a:t>填空：</a:t>
            </a:r>
            <a:endParaRPr lang="zh-CN" altLang="en-US" sz="2400" b="1" dirty="0">
              <a:latin typeface="+mn-lt"/>
              <a:ea typeface="楷体" panose="02010609060101010101" pitchFamily="49" charset="-122"/>
            </a:endParaRPr>
          </a:p>
          <a:p>
            <a:pPr indent="200025" eaLnBrk="0" hangingPunct="0">
              <a:lnSpc>
                <a:spcPct val="150000"/>
              </a:lnSpc>
            </a:pPr>
            <a:r>
              <a:rPr lang="en-US" altLang="zh-CN" sz="2400" b="1" dirty="0" smtClean="0">
                <a:latin typeface="+mn-lt"/>
                <a:ea typeface="楷体" panose="02010609060101010101" pitchFamily="49" charset="-122"/>
              </a:rPr>
              <a:t>(1)</a:t>
            </a:r>
            <a:r>
              <a:rPr lang="zh-CN" altLang="en-US" sz="2400" b="1" dirty="0" smtClean="0">
                <a:latin typeface="+mn-lt"/>
                <a:ea typeface="楷体" panose="02010609060101010101" pitchFamily="49" charset="-122"/>
              </a:rPr>
              <a:t>如</a:t>
            </a:r>
            <a:r>
              <a:rPr lang="zh-CN" altLang="en-US" sz="2400" b="1" dirty="0">
                <a:latin typeface="+mn-lt"/>
                <a:ea typeface="楷体" panose="02010609060101010101" pitchFamily="49" charset="-122"/>
              </a:rPr>
              <a:t>图</a:t>
            </a:r>
            <a:r>
              <a:rPr lang="zh-CN" altLang="en-US" sz="2400" b="1" dirty="0" smtClean="0">
                <a:latin typeface="+mn-lt"/>
                <a:ea typeface="楷体" panose="02010609060101010101" pitchFamily="49" charset="-122"/>
              </a:rPr>
              <a:t>①，</a:t>
            </a:r>
            <a:r>
              <a:rPr lang="en-US" altLang="zh-CN" sz="2400" b="1" i="1" dirty="0" smtClean="0">
                <a:latin typeface="+mn-lt"/>
                <a:ea typeface="楷体" panose="02010609060101010101" pitchFamily="49" charset="-122"/>
              </a:rPr>
              <a:t>AD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的三条中</a:t>
            </a:r>
            <a:r>
              <a:rPr lang="zh-CN" altLang="en-US" sz="2400" b="1" dirty="0" smtClean="0">
                <a:latin typeface="+mn-lt"/>
                <a:ea typeface="楷体" panose="02010609060101010101" pitchFamily="49" charset="-122"/>
              </a:rPr>
              <a:t>线，则</a:t>
            </a:r>
            <a:endParaRPr lang="en-US" altLang="zh-CN" sz="2400" b="1" dirty="0">
              <a:latin typeface="+mn-lt"/>
              <a:ea typeface="楷体" panose="02010609060101010101" pitchFamily="49" charset="-122"/>
            </a:endParaRPr>
          </a:p>
          <a:p>
            <a:pPr indent="200025" eaLnBrk="0" hangingPunct="0">
              <a:lnSpc>
                <a:spcPct val="150000"/>
              </a:lnSpc>
            </a:pPr>
            <a:r>
              <a:rPr lang="en-US" altLang="zh-CN" sz="2400" b="1" i="1" dirty="0">
                <a:latin typeface="+mn-lt"/>
                <a:ea typeface="楷体" panose="02010609060101010101" pitchFamily="49" charset="-122"/>
              </a:rPr>
              <a:t>   AB= </a:t>
            </a:r>
            <a:r>
              <a:rPr lang="en-US" altLang="zh-CN" sz="2400" b="1" dirty="0">
                <a:latin typeface="+mn-lt"/>
                <a:ea typeface="楷体" panose="02010609060101010101" pitchFamily="49" charset="-122"/>
              </a:rPr>
              <a:t>2</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BD</a:t>
            </a:r>
            <a:r>
              <a:rPr lang="en-US" altLang="zh-CN" sz="2400" b="1" dirty="0">
                <a:latin typeface="+mn-lt"/>
                <a:ea typeface="楷体" panose="02010609060101010101" pitchFamily="49" charset="-122"/>
              </a:rPr>
              <a:t>= </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AE</a:t>
            </a:r>
            <a:r>
              <a:rPr lang="en-US" altLang="zh-CN" sz="2400" b="1" dirty="0">
                <a:latin typeface="+mn-lt"/>
                <a:ea typeface="楷体" panose="02010609060101010101" pitchFamily="49" charset="-122"/>
              </a:rPr>
              <a:t>= </a:t>
            </a:r>
            <a:r>
              <a:rPr lang="zh-CN" altLang="en-US" sz="2400" b="1" dirty="0" smtClean="0">
                <a:ea typeface="楷体" panose="02010609060101010101" pitchFamily="49" charset="-122"/>
              </a:rPr>
              <a:t>＿＿＿</a:t>
            </a:r>
            <a:r>
              <a:rPr lang="en-US" altLang="zh-CN" sz="2400" b="1" dirty="0" smtClean="0">
                <a:latin typeface="+mn-lt"/>
                <a:ea typeface="楷体" panose="02010609060101010101" pitchFamily="49" charset="-122"/>
              </a:rPr>
              <a:t>.</a:t>
            </a:r>
            <a:endParaRPr lang="zh-CN" altLang="en-US" sz="2400" b="1" dirty="0">
              <a:latin typeface="+mn-lt"/>
              <a:ea typeface="楷体" panose="02010609060101010101" pitchFamily="49" charset="-122"/>
            </a:endParaRPr>
          </a:p>
        </p:txBody>
      </p:sp>
      <p:sp>
        <p:nvSpPr>
          <p:cNvPr id="72706" name="文本框 13325"/>
          <p:cNvSpPr txBox="1">
            <a:spLocks noChangeArrowheads="1"/>
          </p:cNvSpPr>
          <p:nvPr/>
        </p:nvSpPr>
        <p:spPr bwMode="auto">
          <a:xfrm>
            <a:off x="989002" y="2395339"/>
            <a:ext cx="7505700" cy="1200329"/>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spcBef>
                <a:spcPct val="50000"/>
              </a:spcBef>
            </a:pPr>
            <a:r>
              <a:rPr lang="en-US" altLang="zh-CN" sz="2400" b="1" dirty="0" smtClean="0">
                <a:latin typeface="+mn-lt"/>
                <a:ea typeface="楷体" panose="02010609060101010101" pitchFamily="49" charset="-122"/>
              </a:rPr>
              <a:t>(2)</a:t>
            </a:r>
            <a:r>
              <a:rPr lang="zh-CN" altLang="en-US" sz="2400" b="1" dirty="0" smtClean="0">
                <a:latin typeface="+mn-lt"/>
                <a:ea typeface="楷体" panose="02010609060101010101" pitchFamily="49" charset="-122"/>
              </a:rPr>
              <a:t>如</a:t>
            </a:r>
            <a:r>
              <a:rPr lang="zh-CN" altLang="en-US" sz="2400" b="1" dirty="0">
                <a:latin typeface="+mn-lt"/>
                <a:ea typeface="楷体" panose="02010609060101010101" pitchFamily="49" charset="-122"/>
              </a:rPr>
              <a:t>图</a:t>
            </a:r>
            <a:r>
              <a:rPr lang="zh-CN" altLang="en-US" sz="2400" b="1" dirty="0" smtClean="0">
                <a:latin typeface="+mn-lt"/>
                <a:ea typeface="楷体" panose="02010609060101010101" pitchFamily="49" charset="-122"/>
              </a:rPr>
              <a:t>②，</a:t>
            </a:r>
            <a:r>
              <a:rPr lang="en-US" altLang="zh-CN" sz="2400" b="1" i="1" dirty="0" smtClean="0">
                <a:latin typeface="+mn-lt"/>
                <a:ea typeface="楷体" panose="02010609060101010101" pitchFamily="49" charset="-122"/>
              </a:rPr>
              <a:t>AD</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CF</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的三条角平分</a:t>
            </a:r>
            <a:r>
              <a:rPr lang="zh-CN" altLang="en-US" sz="2400" b="1" dirty="0" smtClean="0">
                <a:latin typeface="+mn-lt"/>
                <a:ea typeface="楷体" panose="02010609060101010101" pitchFamily="49" charset="-122"/>
              </a:rPr>
              <a:t>线，则</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1= </a:t>
            </a:r>
            <a:r>
              <a:rPr lang="zh-CN" altLang="en-US" sz="2400" b="1" u="sng" dirty="0" smtClean="0">
                <a:latin typeface="+mn-lt"/>
                <a:ea typeface="楷体" panose="02010609060101010101" pitchFamily="49" charset="-122"/>
              </a:rPr>
              <a:t>＿＿</a:t>
            </a:r>
            <a:r>
              <a:rPr lang="zh-CN" altLang="en-US" sz="2400" b="1" dirty="0" smtClean="0">
                <a:latin typeface="+mn-lt"/>
                <a:ea typeface="楷体" panose="02010609060101010101" pitchFamily="49" charset="-122"/>
              </a:rPr>
              <a:t>， </a:t>
            </a:r>
            <a:r>
              <a:rPr lang="zh-CN" altLang="en-US" sz="2400" b="1" dirty="0">
                <a:latin typeface="+mn-lt"/>
                <a:ea typeface="楷体" panose="02010609060101010101" pitchFamily="49" charset="-122"/>
              </a:rPr>
              <a:t>∠</a:t>
            </a:r>
            <a:r>
              <a:rPr lang="en-US" altLang="zh-CN" sz="2400" b="1" dirty="0">
                <a:latin typeface="+mn-lt"/>
                <a:ea typeface="楷体" panose="02010609060101010101" pitchFamily="49" charset="-122"/>
              </a:rPr>
              <a:t>3</a:t>
            </a:r>
            <a:r>
              <a:rPr lang="en-US" altLang="zh-CN" sz="2400" b="1" dirty="0" smtClean="0">
                <a:latin typeface="+mn-lt"/>
                <a:ea typeface="楷体" panose="02010609060101010101" pitchFamily="49" charset="-122"/>
              </a:rPr>
              <a:t>=_________</a:t>
            </a:r>
            <a:r>
              <a:rPr lang="zh-CN" altLang="en-US" sz="2400" b="1" dirty="0" smtClean="0">
                <a:latin typeface="+mn-lt"/>
                <a:ea typeface="楷体" panose="02010609060101010101" pitchFamily="49" charset="-122"/>
              </a:rPr>
              <a:t>， </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ACB</a:t>
            </a:r>
            <a:r>
              <a:rPr lang="en-US" altLang="zh-CN" sz="2400" b="1" dirty="0">
                <a:latin typeface="+mn-lt"/>
                <a:ea typeface="楷体" panose="02010609060101010101" pitchFamily="49" charset="-122"/>
              </a:rPr>
              <a:t>=2______.</a:t>
            </a:r>
            <a:r>
              <a:rPr lang="zh-CN" altLang="en-US" sz="2400" b="1" dirty="0">
                <a:latin typeface="+mn-lt"/>
                <a:ea typeface="楷体" panose="02010609060101010101" pitchFamily="49" charset="-122"/>
              </a:rPr>
              <a:t> </a:t>
            </a:r>
            <a:endParaRPr lang="en-US" altLang="zh-CN" sz="2400" b="1" dirty="0">
              <a:latin typeface="+mn-lt"/>
              <a:ea typeface="楷体" panose="02010609060101010101" pitchFamily="49" charset="-122"/>
            </a:endParaRPr>
          </a:p>
        </p:txBody>
      </p:sp>
      <p:pic>
        <p:nvPicPr>
          <p:cNvPr id="72707" name="图片 1332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829639" y="3525390"/>
            <a:ext cx="2443162" cy="141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8" name="图片 133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9650" y="3525390"/>
            <a:ext cx="2444750" cy="141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9" name="文本框 13329"/>
          <p:cNvSpPr txBox="1">
            <a:spLocks noChangeArrowheads="1"/>
          </p:cNvSpPr>
          <p:nvPr/>
        </p:nvSpPr>
        <p:spPr bwMode="auto">
          <a:xfrm>
            <a:off x="3200400" y="4613187"/>
            <a:ext cx="1131888" cy="338554"/>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1600" b="1" dirty="0">
                <a:latin typeface="+mn-lt"/>
              </a:rPr>
              <a:t>图①</a:t>
            </a:r>
            <a:endParaRPr lang="zh-CN" altLang="en-US" sz="1600" b="1" dirty="0">
              <a:latin typeface="+mn-lt"/>
            </a:endParaRPr>
          </a:p>
        </p:txBody>
      </p:sp>
      <p:sp>
        <p:nvSpPr>
          <p:cNvPr id="72710" name="文本框 13330"/>
          <p:cNvSpPr txBox="1">
            <a:spLocks noChangeArrowheads="1"/>
          </p:cNvSpPr>
          <p:nvPr/>
        </p:nvSpPr>
        <p:spPr bwMode="auto">
          <a:xfrm>
            <a:off x="6226175" y="4601299"/>
            <a:ext cx="1038225" cy="338554"/>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1600" b="1" dirty="0">
                <a:latin typeface="+mn-lt"/>
              </a:rPr>
              <a:t>图②</a:t>
            </a:r>
            <a:endParaRPr lang="zh-CN" altLang="en-US" sz="1600" b="1" dirty="0">
              <a:latin typeface="+mn-lt"/>
            </a:endParaRPr>
          </a:p>
        </p:txBody>
      </p:sp>
      <p:sp>
        <p:nvSpPr>
          <p:cNvPr id="13332" name="文本框 13331"/>
          <p:cNvSpPr txBox="1">
            <a:spLocks noChangeArrowheads="1"/>
          </p:cNvSpPr>
          <p:nvPr/>
        </p:nvSpPr>
        <p:spPr bwMode="auto">
          <a:xfrm>
            <a:off x="2162969" y="1937203"/>
            <a:ext cx="835819"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en-US" altLang="zh-CN" sz="2400" b="1" i="1" dirty="0">
                <a:solidFill>
                  <a:srgbClr val="FF0000"/>
                </a:solidFill>
                <a:latin typeface="+mn-lt"/>
              </a:rPr>
              <a:t>AF</a:t>
            </a:r>
            <a:endParaRPr lang="en-US" altLang="zh-CN" sz="2400" b="1" i="1" dirty="0">
              <a:solidFill>
                <a:srgbClr val="FF0000"/>
              </a:solidFill>
              <a:latin typeface="+mn-lt"/>
            </a:endParaRPr>
          </a:p>
        </p:txBody>
      </p:sp>
      <p:sp>
        <p:nvSpPr>
          <p:cNvPr id="13333" name="文本框 13332"/>
          <p:cNvSpPr txBox="1">
            <a:spLocks noChangeArrowheads="1"/>
          </p:cNvSpPr>
          <p:nvPr/>
        </p:nvSpPr>
        <p:spPr bwMode="auto">
          <a:xfrm>
            <a:off x="3678516" y="1928382"/>
            <a:ext cx="657225"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en-US" altLang="zh-CN" dirty="0"/>
              <a:t>DC</a:t>
            </a:r>
            <a:endParaRPr lang="en-US" altLang="zh-CN" dirty="0"/>
          </a:p>
        </p:txBody>
      </p:sp>
      <p:sp>
        <p:nvSpPr>
          <p:cNvPr id="13335" name="文本框 13334"/>
          <p:cNvSpPr txBox="1">
            <a:spLocks noChangeArrowheads="1"/>
          </p:cNvSpPr>
          <p:nvPr/>
        </p:nvSpPr>
        <p:spPr bwMode="auto">
          <a:xfrm>
            <a:off x="2100052" y="3007950"/>
            <a:ext cx="1037430"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i="0" dirty="0"/>
              <a:t>2</a:t>
            </a:r>
            <a:endParaRPr lang="en-US" altLang="zh-CN" i="0" dirty="0"/>
          </a:p>
        </p:txBody>
      </p:sp>
      <p:sp>
        <p:nvSpPr>
          <p:cNvPr id="13337" name="文本框 13336"/>
          <p:cNvSpPr txBox="1">
            <a:spLocks noChangeArrowheads="1"/>
          </p:cNvSpPr>
          <p:nvPr/>
        </p:nvSpPr>
        <p:spPr bwMode="auto">
          <a:xfrm>
            <a:off x="6838424" y="3077528"/>
            <a:ext cx="714375" cy="461665"/>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i="0" dirty="0"/>
              <a:t>4</a:t>
            </a:r>
            <a:endParaRPr lang="en-US" altLang="zh-CN" i="0" dirty="0"/>
          </a:p>
        </p:txBody>
      </p:sp>
      <p:grpSp>
        <p:nvGrpSpPr>
          <p:cNvPr id="2" name="组合 3"/>
          <p:cNvGrpSpPr/>
          <p:nvPr/>
        </p:nvGrpSpPr>
        <p:grpSpPr bwMode="auto">
          <a:xfrm>
            <a:off x="5280034" y="1723297"/>
            <a:ext cx="990600" cy="666750"/>
            <a:chOff x="8998" y="2476"/>
            <a:chExt cx="2080" cy="1402"/>
          </a:xfrm>
        </p:grpSpPr>
        <p:sp>
          <p:nvSpPr>
            <p:cNvPr id="72716" name="文本框 13333"/>
            <p:cNvSpPr txBox="1">
              <a:spLocks noChangeArrowheads="1"/>
            </p:cNvSpPr>
            <p:nvPr/>
          </p:nvSpPr>
          <p:spPr bwMode="auto">
            <a:xfrm>
              <a:off x="9581" y="2813"/>
              <a:ext cx="1497" cy="971"/>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en-US" altLang="zh-CN" dirty="0"/>
                <a:t>AC</a:t>
              </a:r>
              <a:endParaRPr lang="en-US" altLang="zh-CN" dirty="0"/>
            </a:p>
          </p:txBody>
        </p:sp>
        <p:graphicFrame>
          <p:nvGraphicFramePr>
            <p:cNvPr id="72717" name="Object 6"/>
            <p:cNvGraphicFramePr/>
            <p:nvPr/>
          </p:nvGraphicFramePr>
          <p:xfrm>
            <a:off x="8998" y="2476"/>
            <a:ext cx="790" cy="1402"/>
          </p:xfrm>
          <a:graphic>
            <a:graphicData uri="http://schemas.openxmlformats.org/presentationml/2006/ole">
              <mc:AlternateContent xmlns:mc="http://schemas.openxmlformats.org/markup-compatibility/2006">
                <mc:Choice xmlns:v="urn:schemas-microsoft-com:vml" Requires="v">
                  <p:oleObj spid="_x0000_s72952" name="" r:id="rId3" imgW="152400" imgH="393065" progId="Equation.DSMT4">
                    <p:embed/>
                  </p:oleObj>
                </mc:Choice>
                <mc:Fallback>
                  <p:oleObj name="" r:id="rId3" imgW="152400" imgH="393065" progId="Equation.DSMT4">
                    <p:embed/>
                    <p:pic>
                      <p:nvPicPr>
                        <p:cNvPr id="0" name="Objec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8" y="2476"/>
                          <a:ext cx="790" cy="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3" name="组合 4"/>
          <p:cNvGrpSpPr/>
          <p:nvPr/>
        </p:nvGrpSpPr>
        <p:grpSpPr bwMode="auto">
          <a:xfrm>
            <a:off x="3738859" y="2830085"/>
            <a:ext cx="1438885" cy="666750"/>
            <a:chOff x="6073" y="4969"/>
            <a:chExt cx="3020" cy="1402"/>
          </a:xfrm>
        </p:grpSpPr>
        <p:sp>
          <p:nvSpPr>
            <p:cNvPr id="72719" name="文本框 13335"/>
            <p:cNvSpPr txBox="1">
              <a:spLocks noChangeArrowheads="1"/>
            </p:cNvSpPr>
            <p:nvPr/>
          </p:nvSpPr>
          <p:spPr bwMode="auto">
            <a:xfrm>
              <a:off x="6505" y="5332"/>
              <a:ext cx="2588" cy="971"/>
            </a:xfrm>
            <a:prstGeom prst="rect">
              <a:avLst/>
            </a:prstGeom>
            <a:noFill/>
            <a:ln>
              <a:noFill/>
            </a:ln>
            <a:effectLst>
              <a:prstShdw prst="shdw17" dist="17961" dir="2700000">
                <a:schemeClr val="bg2"/>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spcBef>
                  <a:spcPct val="50000"/>
                </a:spcBef>
                <a:defRPr sz="2400" b="1" i="1">
                  <a:solidFill>
                    <a:srgbClr val="FF0000"/>
                  </a:solidFill>
                  <a:latin typeface="+mn-lt"/>
                </a:defRPr>
              </a:lvl1pPr>
            </a:lstStyle>
            <a:p>
              <a:r>
                <a:rPr lang="zh-CN" altLang="en-US" i="0" dirty="0"/>
                <a:t>∠</a:t>
              </a:r>
              <a:r>
                <a:rPr lang="en-US" altLang="zh-CN" dirty="0"/>
                <a:t>ABC</a:t>
              </a:r>
              <a:endParaRPr lang="en-US" altLang="zh-CN" dirty="0"/>
            </a:p>
          </p:txBody>
        </p:sp>
        <p:graphicFrame>
          <p:nvGraphicFramePr>
            <p:cNvPr id="72720" name="Object 6"/>
            <p:cNvGraphicFramePr/>
            <p:nvPr/>
          </p:nvGraphicFramePr>
          <p:xfrm>
            <a:off x="6073" y="4969"/>
            <a:ext cx="790" cy="1402"/>
          </p:xfrm>
          <a:graphic>
            <a:graphicData uri="http://schemas.openxmlformats.org/presentationml/2006/ole">
              <mc:AlternateContent xmlns:mc="http://schemas.openxmlformats.org/markup-compatibility/2006">
                <mc:Choice xmlns:v="urn:schemas-microsoft-com:vml" Requires="v">
                  <p:oleObj spid="_x0000_s72953" name="" r:id="rId5" imgW="152400" imgH="393065" progId="Equation.DSMT4">
                    <p:embed/>
                  </p:oleObj>
                </mc:Choice>
                <mc:Fallback>
                  <p:oleObj name="" r:id="rId5" imgW="152400" imgH="393065" progId="Equation.DSMT4">
                    <p:embed/>
                    <p:pic>
                      <p:nvPicPr>
                        <p:cNvPr id="0" name="Object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3" y="4969"/>
                          <a:ext cx="790" cy="1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41" name="组合 2"/>
          <p:cNvGrpSpPr/>
          <p:nvPr/>
        </p:nvGrpSpPr>
        <p:grpSpPr bwMode="auto">
          <a:xfrm>
            <a:off x="-3546" y="-46429"/>
            <a:ext cx="1868170" cy="476924"/>
            <a:chOff x="263" y="110"/>
            <a:chExt cx="2942" cy="753"/>
          </a:xfrm>
        </p:grpSpPr>
        <p:sp>
          <p:nvSpPr>
            <p:cNvPr id="42"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43" name="组合 1"/>
            <p:cNvGrpSpPr/>
            <p:nvPr/>
          </p:nvGrpSpPr>
          <p:grpSpPr bwMode="auto">
            <a:xfrm>
              <a:off x="263" y="268"/>
              <a:ext cx="2878" cy="595"/>
              <a:chOff x="248" y="159"/>
              <a:chExt cx="2878" cy="595"/>
            </a:xfrm>
          </p:grpSpPr>
          <p:cxnSp>
            <p:nvCxnSpPr>
              <p:cNvPr id="44"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5"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32"/>
                                        </p:tgtEl>
                                        <p:attrNameLst>
                                          <p:attrName>style.visibility</p:attrName>
                                        </p:attrNameLst>
                                      </p:cBhvr>
                                      <p:to>
                                        <p:strVal val="visible"/>
                                      </p:to>
                                    </p:set>
                                    <p:animEffect transition="in" filter="blinds(horizontal)">
                                      <p:cBhvr>
                                        <p:cTn id="7" dur="500"/>
                                        <p:tgtEl>
                                          <p:spTgt spid="133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33"/>
                                        </p:tgtEl>
                                        <p:attrNameLst>
                                          <p:attrName>style.visibility</p:attrName>
                                        </p:attrNameLst>
                                      </p:cBhvr>
                                      <p:to>
                                        <p:strVal val="visible"/>
                                      </p:to>
                                    </p:set>
                                    <p:animEffect transition="in" filter="blinds(horizontal)">
                                      <p:cBhvr>
                                        <p:cTn id="12" dur="500"/>
                                        <p:tgtEl>
                                          <p:spTgt spid="1333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335"/>
                                        </p:tgtEl>
                                        <p:attrNameLst>
                                          <p:attrName>style.visibility</p:attrName>
                                        </p:attrNameLst>
                                      </p:cBhvr>
                                      <p:to>
                                        <p:strVal val="visible"/>
                                      </p:to>
                                    </p:set>
                                    <p:animEffect transition="in" filter="blinds(horizontal)">
                                      <p:cBhvr>
                                        <p:cTn id="22" dur="500"/>
                                        <p:tgtEl>
                                          <p:spTgt spid="1333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337"/>
                                        </p:tgtEl>
                                        <p:attrNameLst>
                                          <p:attrName>style.visibility</p:attrName>
                                        </p:attrNameLst>
                                      </p:cBhvr>
                                      <p:to>
                                        <p:strVal val="visible"/>
                                      </p:to>
                                    </p:set>
                                    <p:animEffect transition="in" filter="blinds(horizontal)">
                                      <p:cBhvr>
                                        <p:cTn id="32" dur="500"/>
                                        <p:tgtEl>
                                          <p:spTgt spid="13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2" grpId="0" bldLvl="0" animBg="1"/>
      <p:bldP spid="13333" grpId="0" bldLvl="0" animBg="1"/>
      <p:bldP spid="13335" grpId="0" bldLvl="0" animBg="1"/>
      <p:bldP spid="13337"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29" name="Rectangle 3"/>
          <p:cNvSpPr>
            <a:spLocks noGrp="1" noChangeArrowheads="1"/>
          </p:cNvSpPr>
          <p:nvPr>
            <p:ph type="body" sz="half" idx="4294967295"/>
          </p:nvPr>
        </p:nvSpPr>
        <p:spPr bwMode="auto">
          <a:xfrm>
            <a:off x="428254" y="943441"/>
            <a:ext cx="8253409" cy="8588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indent="-171450">
              <a:lnSpc>
                <a:spcPct val="150000"/>
              </a:lnSpc>
              <a:buFont typeface="Arial" panose="020B0604020202020204" pitchFamily="34" charset="0"/>
              <a:buNone/>
            </a:pPr>
            <a:r>
              <a:rPr lang="zh-CN" altLang="en-US" b="1" dirty="0" smtClean="0">
                <a:ea typeface="楷体" panose="02010609060101010101" pitchFamily="49" charset="-122"/>
              </a:rPr>
              <a:t>    在</a:t>
            </a:r>
            <a:r>
              <a:rPr lang="en-US" altLang="zh-CN" b="1" dirty="0">
                <a:ea typeface="楷体" panose="02010609060101010101" pitchFamily="49" charset="-122"/>
              </a:rPr>
              <a:t>Δ</a:t>
            </a:r>
            <a:r>
              <a:rPr lang="en-US" altLang="zh-CN" b="1" i="1" dirty="0">
                <a:ea typeface="楷体" panose="02010609060101010101" pitchFamily="49" charset="-122"/>
              </a:rPr>
              <a:t>ABC</a:t>
            </a:r>
            <a:r>
              <a:rPr lang="zh-CN" altLang="en-US" b="1" dirty="0" smtClean="0">
                <a:ea typeface="楷体" panose="02010609060101010101" pitchFamily="49" charset="-122"/>
              </a:rPr>
              <a:t>中</a:t>
            </a:r>
            <a:r>
              <a:rPr lang="zh-CN" altLang="en-US" b="1" i="1" dirty="0" smtClean="0">
                <a:ea typeface="楷体" panose="02010609060101010101" pitchFamily="49" charset="-122"/>
              </a:rPr>
              <a:t>，</a:t>
            </a:r>
            <a:r>
              <a:rPr lang="en-US" altLang="zh-CN" b="1" i="1" dirty="0" smtClean="0">
                <a:ea typeface="楷体" panose="02010609060101010101" pitchFamily="49" charset="-122"/>
              </a:rPr>
              <a:t>CD</a:t>
            </a:r>
            <a:r>
              <a:rPr lang="zh-CN" altLang="en-US" b="1" dirty="0">
                <a:ea typeface="楷体" panose="02010609060101010101" pitchFamily="49" charset="-122"/>
              </a:rPr>
              <a:t>是中</a:t>
            </a:r>
            <a:r>
              <a:rPr lang="zh-CN" altLang="en-US" b="1" dirty="0" smtClean="0">
                <a:ea typeface="楷体" panose="02010609060101010101" pitchFamily="49" charset="-122"/>
              </a:rPr>
              <a:t>线，已</a:t>
            </a:r>
            <a:r>
              <a:rPr lang="zh-CN" altLang="en-US" b="1" dirty="0">
                <a:ea typeface="楷体" panose="02010609060101010101" pitchFamily="49" charset="-122"/>
              </a:rPr>
              <a:t>知</a:t>
            </a:r>
            <a:r>
              <a:rPr lang="en-US" altLang="zh-CN" b="1" i="1" dirty="0" smtClean="0">
                <a:ea typeface="楷体" panose="02010609060101010101" pitchFamily="49" charset="-122"/>
              </a:rPr>
              <a:t>BC–AC=</a:t>
            </a:r>
            <a:r>
              <a:rPr lang="en-US" altLang="zh-CN" b="1" dirty="0" smtClean="0">
                <a:ea typeface="楷体" panose="02010609060101010101" pitchFamily="49" charset="-122"/>
              </a:rPr>
              <a:t>5cm</a:t>
            </a:r>
            <a:r>
              <a:rPr lang="zh-CN" altLang="en-US" b="1" dirty="0" smtClean="0">
                <a:ea typeface="楷体" panose="02010609060101010101" pitchFamily="49" charset="-122"/>
              </a:rPr>
              <a:t>，</a:t>
            </a:r>
            <a:r>
              <a:rPr lang="en-US" altLang="zh-CN" b="1" dirty="0" smtClean="0">
                <a:ea typeface="楷体" panose="02010609060101010101" pitchFamily="49" charset="-122"/>
              </a:rPr>
              <a:t>Δ</a:t>
            </a:r>
            <a:r>
              <a:rPr lang="en-US" altLang="zh-CN" b="1" i="1" dirty="0" smtClean="0">
                <a:ea typeface="楷体" panose="02010609060101010101" pitchFamily="49" charset="-122"/>
              </a:rPr>
              <a:t>DBC</a:t>
            </a:r>
            <a:r>
              <a:rPr lang="zh-CN" altLang="en-US" b="1" dirty="0" smtClean="0">
                <a:ea typeface="楷体" panose="02010609060101010101" pitchFamily="49" charset="-122"/>
              </a:rPr>
              <a:t>的</a:t>
            </a:r>
            <a:r>
              <a:rPr lang="zh-CN" altLang="en-US" b="1" dirty="0">
                <a:ea typeface="楷体" panose="02010609060101010101" pitchFamily="49" charset="-122"/>
              </a:rPr>
              <a:t>周长为</a:t>
            </a:r>
            <a:r>
              <a:rPr lang="en-US" altLang="zh-CN" b="1" dirty="0" smtClean="0">
                <a:ea typeface="楷体" panose="02010609060101010101" pitchFamily="49" charset="-122"/>
              </a:rPr>
              <a:t>25cm</a:t>
            </a:r>
            <a:r>
              <a:rPr lang="zh-CN" altLang="en-US" b="1" dirty="0" smtClean="0">
                <a:ea typeface="楷体" panose="02010609060101010101" pitchFamily="49" charset="-122"/>
              </a:rPr>
              <a:t>，求</a:t>
            </a:r>
            <a:r>
              <a:rPr lang="en-US" altLang="zh-CN" b="1" dirty="0">
                <a:ea typeface="楷体" panose="02010609060101010101" pitchFamily="49" charset="-122"/>
              </a:rPr>
              <a:t>Δ</a:t>
            </a:r>
            <a:r>
              <a:rPr lang="en-US" altLang="zh-CN" b="1" i="1" dirty="0">
                <a:ea typeface="楷体" panose="02010609060101010101" pitchFamily="49" charset="-122"/>
              </a:rPr>
              <a:t>ADC</a:t>
            </a:r>
            <a:r>
              <a:rPr lang="zh-CN" altLang="en-US" b="1" dirty="0">
                <a:ea typeface="楷体" panose="02010609060101010101" pitchFamily="49" charset="-122"/>
              </a:rPr>
              <a:t>的周长</a:t>
            </a:r>
            <a:r>
              <a:rPr lang="en-US" altLang="zh-CN" b="1" dirty="0">
                <a:ea typeface="楷体" panose="02010609060101010101" pitchFamily="49" charset="-122"/>
              </a:rPr>
              <a:t>.</a:t>
            </a:r>
            <a:endParaRPr lang="en-US" altLang="zh-CN" b="1" dirty="0">
              <a:ea typeface="楷体" panose="02010609060101010101" pitchFamily="49" charset="-122"/>
            </a:endParaRPr>
          </a:p>
        </p:txBody>
      </p:sp>
      <p:grpSp>
        <p:nvGrpSpPr>
          <p:cNvPr id="73730" name="组合 1"/>
          <p:cNvGrpSpPr/>
          <p:nvPr/>
        </p:nvGrpSpPr>
        <p:grpSpPr bwMode="auto">
          <a:xfrm>
            <a:off x="6179608" y="2151641"/>
            <a:ext cx="2686050" cy="1549400"/>
            <a:chOff x="8610" y="2580"/>
            <a:chExt cx="5640" cy="3251"/>
          </a:xfrm>
        </p:grpSpPr>
        <p:sp>
          <p:nvSpPr>
            <p:cNvPr id="73731" name="Text Box 8"/>
            <p:cNvSpPr txBox="1">
              <a:spLocks noChangeArrowheads="1"/>
            </p:cNvSpPr>
            <p:nvPr/>
          </p:nvSpPr>
          <p:spPr bwMode="auto">
            <a:xfrm>
              <a:off x="11040" y="2580"/>
              <a:ext cx="1587"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a:latin typeface="Times New Roman" panose="02020603050405020304" pitchFamily="18" charset="0"/>
                </a:rPr>
                <a:t>A</a:t>
              </a:r>
              <a:endParaRPr lang="en-US" altLang="zh-CN" sz="2100" b="1" i="1">
                <a:latin typeface="Times New Roman" panose="02020603050405020304" pitchFamily="18" charset="0"/>
              </a:endParaRPr>
            </a:p>
          </p:txBody>
        </p:sp>
        <p:grpSp>
          <p:nvGrpSpPr>
            <p:cNvPr id="73732" name="组合 1"/>
            <p:cNvGrpSpPr/>
            <p:nvPr/>
          </p:nvGrpSpPr>
          <p:grpSpPr bwMode="auto">
            <a:xfrm>
              <a:off x="8610" y="3146"/>
              <a:ext cx="4700" cy="2650"/>
              <a:chOff x="3343" y="4730"/>
              <a:chExt cx="5672" cy="3037"/>
            </a:xfrm>
          </p:grpSpPr>
          <p:sp>
            <p:nvSpPr>
              <p:cNvPr id="73733" name="Line 4"/>
              <p:cNvSpPr>
                <a:spLocks noChangeShapeType="1"/>
              </p:cNvSpPr>
              <p:nvPr/>
            </p:nvSpPr>
            <p:spPr bwMode="auto">
              <a:xfrm flipH="1">
                <a:off x="4025" y="4730"/>
                <a:ext cx="2947" cy="238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73734" name="Line 5"/>
              <p:cNvSpPr>
                <a:spLocks noChangeShapeType="1"/>
              </p:cNvSpPr>
              <p:nvPr/>
            </p:nvSpPr>
            <p:spPr bwMode="auto">
              <a:xfrm>
                <a:off x="4025" y="7112"/>
                <a:ext cx="4990" cy="0"/>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73735" name="Line 6"/>
              <p:cNvSpPr>
                <a:spLocks noChangeShapeType="1"/>
              </p:cNvSpPr>
              <p:nvPr/>
            </p:nvSpPr>
            <p:spPr bwMode="auto">
              <a:xfrm flipH="1" flipV="1">
                <a:off x="6972" y="4730"/>
                <a:ext cx="2042" cy="238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73736" name="Line 7"/>
              <p:cNvSpPr>
                <a:spLocks noChangeShapeType="1"/>
              </p:cNvSpPr>
              <p:nvPr/>
            </p:nvSpPr>
            <p:spPr bwMode="auto">
              <a:xfrm flipH="1" flipV="1">
                <a:off x="5612" y="5865"/>
                <a:ext cx="3402" cy="1247"/>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73737" name="Text Box 9"/>
              <p:cNvSpPr txBox="1">
                <a:spLocks noChangeArrowheads="1"/>
              </p:cNvSpPr>
              <p:nvPr/>
            </p:nvSpPr>
            <p:spPr bwMode="auto">
              <a:xfrm>
                <a:off x="4480" y="4983"/>
                <a:ext cx="1587"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dirty="0">
                    <a:latin typeface="Times New Roman" panose="02020603050405020304" pitchFamily="18" charset="0"/>
                  </a:rPr>
                  <a:t>D</a:t>
                </a:r>
                <a:endParaRPr lang="en-US" altLang="zh-CN" sz="2100" b="1" i="1" dirty="0">
                  <a:latin typeface="Times New Roman" panose="02020603050405020304" pitchFamily="18" charset="0"/>
                </a:endParaRPr>
              </a:p>
            </p:txBody>
          </p:sp>
          <p:sp>
            <p:nvSpPr>
              <p:cNvPr id="73738" name="Text Box 10"/>
              <p:cNvSpPr txBox="1">
                <a:spLocks noChangeArrowheads="1"/>
              </p:cNvSpPr>
              <p:nvPr/>
            </p:nvSpPr>
            <p:spPr bwMode="auto">
              <a:xfrm>
                <a:off x="3343" y="6771"/>
                <a:ext cx="1588" cy="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a:latin typeface="Times New Roman" panose="02020603050405020304" pitchFamily="18" charset="0"/>
                  </a:rPr>
                  <a:t>B</a:t>
                </a:r>
                <a:endParaRPr lang="en-US" altLang="zh-CN" sz="2100" b="1" i="1">
                  <a:latin typeface="Times New Roman" panose="02020603050405020304" pitchFamily="18" charset="0"/>
                </a:endParaRPr>
              </a:p>
            </p:txBody>
          </p:sp>
        </p:grpSp>
        <p:sp>
          <p:nvSpPr>
            <p:cNvPr id="73739" name="Text Box 11"/>
            <p:cNvSpPr txBox="1">
              <a:spLocks noChangeArrowheads="1"/>
            </p:cNvSpPr>
            <p:nvPr/>
          </p:nvSpPr>
          <p:spPr bwMode="auto">
            <a:xfrm>
              <a:off x="13195" y="4962"/>
              <a:ext cx="1055" cy="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100" b="1" i="1" dirty="0">
                  <a:latin typeface="Times New Roman" panose="02020603050405020304" pitchFamily="18" charset="0"/>
                </a:rPr>
                <a:t>C</a:t>
              </a:r>
              <a:endParaRPr lang="en-US" altLang="zh-CN" sz="2100" b="1" i="1" dirty="0">
                <a:latin typeface="Times New Roman" panose="02020603050405020304" pitchFamily="18" charset="0"/>
              </a:endParaRPr>
            </a:p>
          </p:txBody>
        </p:sp>
      </p:grpSp>
      <p:sp>
        <p:nvSpPr>
          <p:cNvPr id="3" name="文本框 100"/>
          <p:cNvSpPr txBox="1">
            <a:spLocks noChangeArrowheads="1"/>
          </p:cNvSpPr>
          <p:nvPr/>
        </p:nvSpPr>
        <p:spPr bwMode="auto">
          <a:xfrm>
            <a:off x="941041" y="1943650"/>
            <a:ext cx="6736083" cy="325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2000" b="1" dirty="0">
                <a:solidFill>
                  <a:srgbClr val="0000FF"/>
                </a:solidFill>
                <a:latin typeface="黑体" panose="02010609060101010101" pitchFamily="2" charset="-122"/>
                <a:ea typeface="黑体" panose="02010609060101010101" pitchFamily="2" charset="-122"/>
              </a:rPr>
              <a:t>解：</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CD</a:t>
            </a:r>
            <a:r>
              <a:rPr lang="zh-CN" altLang="en-US" sz="2000" b="1" dirty="0">
                <a:latin typeface="+mn-lt"/>
                <a:ea typeface="仿宋" panose="02010609060101010101" pitchFamily="49" charset="-122"/>
              </a:rPr>
              <a:t>是</a:t>
            </a:r>
            <a:r>
              <a:rPr lang="en-US" altLang="zh-CN" sz="2000" b="1" dirty="0">
                <a:latin typeface="+mn-lt"/>
                <a:ea typeface="仿宋" panose="02010609060101010101" pitchFamily="49" charset="-122"/>
              </a:rPr>
              <a:t>△</a:t>
            </a:r>
            <a:r>
              <a:rPr lang="en-US" altLang="zh-CN" sz="2000" b="1" i="1" dirty="0">
                <a:latin typeface="+mn-lt"/>
                <a:ea typeface="仿宋" panose="02010609060101010101" pitchFamily="49" charset="-122"/>
              </a:rPr>
              <a:t>ABC</a:t>
            </a:r>
            <a:r>
              <a:rPr lang="zh-CN" altLang="en-US" sz="2000" b="1" dirty="0">
                <a:latin typeface="+mn-lt"/>
                <a:ea typeface="仿宋" panose="02010609060101010101" pitchFamily="49" charset="-122"/>
              </a:rPr>
              <a:t>的中</a:t>
            </a:r>
            <a:r>
              <a:rPr lang="zh-CN" altLang="en-US" sz="2000" b="1" dirty="0" smtClean="0">
                <a:latin typeface="+mn-lt"/>
                <a:ea typeface="仿宋" panose="02010609060101010101" pitchFamily="49" charset="-122"/>
              </a:rPr>
              <a:t>线，</a:t>
            </a:r>
            <a:endParaRPr lang="zh-CN" altLang="en-US" sz="2000" b="1" dirty="0">
              <a:latin typeface="+mn-lt"/>
              <a:ea typeface="仿宋" panose="02010609060101010101" pitchFamily="49" charset="-122"/>
            </a:endParaRP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BD</a:t>
            </a:r>
            <a:r>
              <a:rPr lang="zh-CN" altLang="en-US" sz="2000" b="1" dirty="0">
                <a:latin typeface="+mn-lt"/>
                <a:ea typeface="仿宋" panose="02010609060101010101" pitchFamily="49" charset="-122"/>
              </a:rPr>
              <a:t>＝</a:t>
            </a:r>
            <a:r>
              <a:rPr lang="en-US" altLang="zh-CN" sz="2000" b="1" i="1" dirty="0" smtClean="0">
                <a:latin typeface="+mn-lt"/>
                <a:ea typeface="仿宋" panose="02010609060101010101" pitchFamily="49" charset="-122"/>
              </a:rPr>
              <a:t>AD</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DBC</a:t>
            </a:r>
            <a:r>
              <a:rPr lang="zh-CN" altLang="en-US" sz="2000" b="1" dirty="0">
                <a:latin typeface="+mn-lt"/>
                <a:ea typeface="仿宋" panose="02010609060101010101" pitchFamily="49" charset="-122"/>
              </a:rPr>
              <a:t>的周长＝</a:t>
            </a:r>
            <a:r>
              <a:rPr lang="en-US" altLang="zh-CN" sz="2000" b="1" i="1" dirty="0">
                <a:latin typeface="+mn-lt"/>
                <a:ea typeface="仿宋" panose="02010609060101010101" pitchFamily="49" charset="-122"/>
              </a:rPr>
              <a:t>BC</a:t>
            </a:r>
            <a:r>
              <a:rPr lang="zh-CN" altLang="en-US" sz="2000" b="1" dirty="0">
                <a:latin typeface="+mn-lt"/>
                <a:ea typeface="仿宋" panose="02010609060101010101" pitchFamily="49" charset="-122"/>
              </a:rPr>
              <a:t>＋</a:t>
            </a:r>
            <a:r>
              <a:rPr lang="en-US" altLang="zh-CN" sz="2000" b="1" i="1" dirty="0">
                <a:latin typeface="+mn-lt"/>
                <a:ea typeface="仿宋" panose="02010609060101010101" pitchFamily="49" charset="-122"/>
              </a:rPr>
              <a:t>BD</a:t>
            </a:r>
            <a:r>
              <a:rPr lang="zh-CN" altLang="en-US" sz="2000" b="1" dirty="0">
                <a:latin typeface="+mn-lt"/>
                <a:ea typeface="仿宋" panose="02010609060101010101" pitchFamily="49" charset="-122"/>
              </a:rPr>
              <a:t>＋</a:t>
            </a:r>
            <a:r>
              <a:rPr lang="en-US" altLang="zh-CN" sz="2000" b="1" i="1" dirty="0">
                <a:latin typeface="+mn-lt"/>
                <a:ea typeface="仿宋" panose="02010609060101010101" pitchFamily="49" charset="-122"/>
              </a:rPr>
              <a:t>CD</a:t>
            </a:r>
            <a:r>
              <a:rPr lang="zh-CN" altLang="en-US" sz="2000" b="1" dirty="0">
                <a:latin typeface="+mn-lt"/>
                <a:ea typeface="仿宋" panose="02010609060101010101" pitchFamily="49" charset="-122"/>
              </a:rPr>
              <a:t>＝</a:t>
            </a:r>
            <a:r>
              <a:rPr lang="en-US" altLang="zh-CN" sz="2000" b="1" dirty="0" smtClean="0">
                <a:latin typeface="+mn-lt"/>
                <a:ea typeface="仿宋" panose="02010609060101010101" pitchFamily="49" charset="-122"/>
              </a:rPr>
              <a:t>25cm</a:t>
            </a:r>
            <a:r>
              <a:rPr lang="zh-CN" altLang="en-US" sz="2000" b="1" dirty="0" smtClean="0">
                <a:latin typeface="+mn-lt"/>
                <a:ea typeface="仿宋" panose="02010609060101010101" pitchFamily="49" charset="-122"/>
              </a:rPr>
              <a:t>，</a:t>
            </a:r>
            <a:endParaRPr lang="zh-CN" altLang="en-US" sz="2000" b="1" dirty="0">
              <a:latin typeface="+mn-lt"/>
              <a:ea typeface="仿宋" panose="02010609060101010101" pitchFamily="49" charset="-122"/>
            </a:endParaRPr>
          </a:p>
          <a:p>
            <a:pPr>
              <a:lnSpc>
                <a:spcPct val="130000"/>
              </a:lnSpc>
            </a:pPr>
            <a:r>
              <a:rPr lang="zh-CN" altLang="en-US" sz="2000" b="1" dirty="0" smtClean="0">
                <a:latin typeface="+mn-lt"/>
                <a:ea typeface="仿宋" panose="02010609060101010101" pitchFamily="49" charset="-122"/>
              </a:rPr>
              <a:t>        则</a:t>
            </a:r>
            <a:r>
              <a:rPr lang="en-US" altLang="zh-CN" sz="2000" b="1" i="1" dirty="0">
                <a:latin typeface="+mn-lt"/>
                <a:ea typeface="仿宋" panose="02010609060101010101" pitchFamily="49" charset="-122"/>
              </a:rPr>
              <a:t>BD+CD</a:t>
            </a:r>
            <a:r>
              <a:rPr lang="zh-CN" altLang="en-US" sz="2000" b="1" dirty="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rPr>
              <a:t>BC</a:t>
            </a:r>
            <a:r>
              <a:rPr lang="en-US" altLang="zh-CN" sz="2000" b="1" dirty="0">
                <a:latin typeface="+mn-lt"/>
                <a:ea typeface="仿宋" panose="02010609060101010101" pitchFamily="49" charset="-122"/>
              </a:rPr>
              <a:t>.</a:t>
            </a:r>
            <a:endParaRPr lang="en-US" altLang="zh-CN" sz="2000" b="1" dirty="0">
              <a:latin typeface="+mn-lt"/>
              <a:ea typeface="仿宋" panose="02010609060101010101" pitchFamily="49" charset="-122"/>
            </a:endParaRPr>
          </a:p>
          <a:p>
            <a:pPr>
              <a:lnSpc>
                <a:spcPct val="130000"/>
              </a:lnSpc>
            </a:pPr>
            <a:r>
              <a:rPr lang="en-US" altLang="zh-CN" sz="2000" b="1" dirty="0" smtClean="0">
                <a:latin typeface="+mn-lt"/>
                <a:ea typeface="仿宋" panose="02010609060101010101" pitchFamily="49" charset="-122"/>
              </a:rPr>
              <a:t>         ∴△</a:t>
            </a:r>
            <a:r>
              <a:rPr lang="en-US" altLang="zh-CN" sz="2000" b="1" i="1" dirty="0">
                <a:latin typeface="+mn-lt"/>
                <a:ea typeface="仿宋" panose="02010609060101010101" pitchFamily="49" charset="-122"/>
              </a:rPr>
              <a:t>ADC</a:t>
            </a:r>
            <a:r>
              <a:rPr lang="zh-CN" altLang="en-US" sz="2000" b="1" dirty="0">
                <a:latin typeface="+mn-lt"/>
                <a:ea typeface="仿宋" panose="02010609060101010101" pitchFamily="49" charset="-122"/>
              </a:rPr>
              <a:t>的周长＝</a:t>
            </a:r>
            <a:r>
              <a:rPr lang="en-US" altLang="zh-CN" sz="2000" b="1" i="1" dirty="0">
                <a:solidFill>
                  <a:srgbClr val="FF0000"/>
                </a:solidFill>
                <a:latin typeface="+mn-lt"/>
                <a:ea typeface="仿宋" panose="02010609060101010101" pitchFamily="49" charset="-122"/>
              </a:rPr>
              <a:t>AD</a:t>
            </a:r>
            <a:r>
              <a:rPr lang="zh-CN" altLang="en-US" sz="2000" b="1" dirty="0">
                <a:solidFill>
                  <a:srgbClr val="FF0000"/>
                </a:solidFill>
                <a:latin typeface="+mn-lt"/>
                <a:ea typeface="仿宋" panose="02010609060101010101" pitchFamily="49" charset="-122"/>
              </a:rPr>
              <a:t>＋</a:t>
            </a:r>
            <a:r>
              <a:rPr lang="en-US" altLang="zh-CN" sz="2000" b="1" i="1" dirty="0">
                <a:solidFill>
                  <a:srgbClr val="FF0000"/>
                </a:solidFill>
                <a:latin typeface="+mn-lt"/>
                <a:ea typeface="仿宋" panose="02010609060101010101" pitchFamily="49" charset="-122"/>
              </a:rPr>
              <a:t>CD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AC</a:t>
            </a:r>
            <a:endParaRPr lang="en-US" altLang="zh-CN" sz="2000" b="1" i="1" dirty="0">
              <a:solidFill>
                <a:srgbClr val="FF0000"/>
              </a:solidFill>
              <a:latin typeface="+mn-lt"/>
              <a:ea typeface="仿宋" panose="02010609060101010101" pitchFamily="49" charset="-122"/>
              <a:sym typeface="宋体" panose="02010600030101010101" pitchFamily="2" charset="-122"/>
            </a:endParaRP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i="1" dirty="0">
                <a:solidFill>
                  <a:srgbClr val="FF0000"/>
                </a:solidFill>
                <a:latin typeface="+mn-lt"/>
                <a:ea typeface="仿宋" panose="02010609060101010101" pitchFamily="49" charset="-122"/>
              </a:rPr>
              <a:t>BD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CD</a:t>
            </a:r>
            <a:r>
              <a:rPr lang="zh-CN" altLang="en-US" sz="2000" b="1" dirty="0">
                <a:solidFill>
                  <a:srgbClr val="FF0000"/>
                </a:solidFill>
                <a:latin typeface="+mn-lt"/>
                <a:ea typeface="仿宋" panose="02010609060101010101" pitchFamily="49" charset="-122"/>
                <a:sym typeface="宋体" panose="02010600030101010101" pitchFamily="2" charset="-122"/>
              </a:rPr>
              <a:t>＋</a:t>
            </a:r>
            <a:r>
              <a:rPr lang="en-US" altLang="zh-CN" sz="2000" b="1" i="1" dirty="0">
                <a:solidFill>
                  <a:srgbClr val="FF0000"/>
                </a:solidFill>
                <a:latin typeface="+mn-lt"/>
                <a:ea typeface="仿宋" panose="02010609060101010101" pitchFamily="49" charset="-122"/>
                <a:sym typeface="宋体" panose="02010600030101010101" pitchFamily="2" charset="-122"/>
              </a:rPr>
              <a:t>AC</a:t>
            </a:r>
            <a:endParaRPr lang="en-US" altLang="zh-CN" sz="2000" b="1" i="1" dirty="0">
              <a:solidFill>
                <a:srgbClr val="FF0000"/>
              </a:solidFill>
              <a:latin typeface="+mn-lt"/>
              <a:ea typeface="仿宋" panose="02010609060101010101" pitchFamily="49" charset="-122"/>
              <a:sym typeface="宋体" panose="02010600030101010101" pitchFamily="2" charset="-122"/>
            </a:endParaRP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sym typeface="宋体" panose="02010600030101010101" pitchFamily="2" charset="-122"/>
              </a:rPr>
              <a:t>BC</a:t>
            </a:r>
            <a:r>
              <a:rPr lang="zh-CN" altLang="en-US" sz="2000" b="1" dirty="0">
                <a:latin typeface="+mn-lt"/>
                <a:ea typeface="仿宋" panose="02010609060101010101" pitchFamily="49" charset="-122"/>
                <a:sym typeface="宋体" panose="02010600030101010101" pitchFamily="2" charset="-122"/>
              </a:rPr>
              <a:t>＋</a:t>
            </a:r>
            <a:r>
              <a:rPr lang="en-US" altLang="zh-CN" sz="2000" b="1" i="1" dirty="0">
                <a:latin typeface="+mn-lt"/>
                <a:ea typeface="仿宋" panose="02010609060101010101" pitchFamily="49" charset="-122"/>
                <a:sym typeface="宋体" panose="02010600030101010101" pitchFamily="2" charset="-122"/>
              </a:rPr>
              <a:t>AC</a:t>
            </a:r>
            <a:endParaRPr lang="en-US" altLang="zh-CN" sz="2000" b="1" i="1" dirty="0">
              <a:latin typeface="+mn-lt"/>
              <a:ea typeface="仿宋" panose="02010609060101010101" pitchFamily="49" charset="-122"/>
              <a:sym typeface="宋体" panose="02010600030101010101" pitchFamily="2" charset="-122"/>
            </a:endParaRPr>
          </a:p>
          <a:p>
            <a:pPr>
              <a:lnSpc>
                <a:spcPct val="130000"/>
              </a:lnSpc>
            </a:pPr>
            <a:r>
              <a:rPr lang="en-US" altLang="zh-CN" sz="2000" b="1" i="1" dirty="0">
                <a:latin typeface="+mn-lt"/>
                <a:ea typeface="仿宋" panose="02010609060101010101" pitchFamily="49" charset="-122"/>
                <a:sym typeface="宋体" panose="02010600030101010101" pitchFamily="2" charset="-122"/>
              </a:rPr>
              <a:t>                            </a:t>
            </a:r>
            <a:r>
              <a:rPr lang="en-US" altLang="zh-CN" sz="2000" b="1" i="1" dirty="0" smtClean="0">
                <a:latin typeface="+mn-lt"/>
                <a:ea typeface="仿宋" panose="02010609060101010101" pitchFamily="49" charset="-122"/>
                <a:sym typeface="宋体" panose="02010600030101010101" pitchFamily="2" charset="-122"/>
              </a:rPr>
              <a:t>         </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25–(</a:t>
            </a:r>
            <a:r>
              <a:rPr lang="en-US" altLang="zh-CN" sz="2000" b="1" i="1" dirty="0" smtClean="0">
                <a:latin typeface="+mn-lt"/>
                <a:ea typeface="仿宋" panose="02010609060101010101" pitchFamily="49" charset="-122"/>
              </a:rPr>
              <a:t>BC–AC</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sym typeface="宋体" panose="02010600030101010101" pitchFamily="2" charset="-122"/>
              </a:rPr>
              <a:t>＝</a:t>
            </a:r>
            <a:r>
              <a:rPr lang="en-US" altLang="zh-CN" sz="2000" b="1" dirty="0" smtClean="0">
                <a:latin typeface="+mn-lt"/>
                <a:ea typeface="仿宋" panose="02010609060101010101" pitchFamily="49" charset="-122"/>
              </a:rPr>
              <a:t>25–5</a:t>
            </a:r>
            <a:r>
              <a:rPr lang="zh-CN" altLang="en-US" sz="2000" b="1" dirty="0">
                <a:latin typeface="+mn-lt"/>
                <a:ea typeface="仿宋" panose="02010609060101010101" pitchFamily="49" charset="-122"/>
                <a:sym typeface="宋体" panose="02010600030101010101" pitchFamily="2" charset="-122"/>
              </a:rPr>
              <a:t>＝</a:t>
            </a:r>
            <a:r>
              <a:rPr lang="en-US" altLang="zh-CN" sz="2000" b="1" dirty="0">
                <a:solidFill>
                  <a:srgbClr val="FF0000"/>
                </a:solidFill>
                <a:latin typeface="+mn-lt"/>
                <a:ea typeface="仿宋" panose="02010609060101010101" pitchFamily="49" charset="-122"/>
              </a:rPr>
              <a:t>20</a:t>
            </a:r>
            <a:r>
              <a:rPr lang="en-US" altLang="zh-CN" sz="2000" b="1" dirty="0">
                <a:latin typeface="+mn-lt"/>
                <a:ea typeface="仿宋" panose="02010609060101010101" pitchFamily="49" charset="-122"/>
              </a:rPr>
              <a:t>cm.</a:t>
            </a:r>
            <a:endParaRPr lang="en-US" altLang="zh-CN" sz="2000" b="1" dirty="0">
              <a:latin typeface="+mn-lt"/>
              <a:ea typeface="仿宋" panose="02010609060101010101" pitchFamily="49" charset="-122"/>
            </a:endParaRPr>
          </a:p>
        </p:txBody>
      </p:sp>
      <p:grpSp>
        <p:nvGrpSpPr>
          <p:cNvPr id="73745" name="组合 3"/>
          <p:cNvGrpSpPr/>
          <p:nvPr/>
        </p:nvGrpSpPr>
        <p:grpSpPr bwMode="auto">
          <a:xfrm>
            <a:off x="3295292" y="518543"/>
            <a:ext cx="2480310" cy="522923"/>
            <a:chOff x="5061" y="898"/>
            <a:chExt cx="3905" cy="823"/>
          </a:xfrm>
        </p:grpSpPr>
        <p:grpSp>
          <p:nvGrpSpPr>
            <p:cNvPr id="73746" name="组合 21"/>
            <p:cNvGrpSpPr>
              <a:grpSpLocks noChangeAspect="1"/>
            </p:cNvGrpSpPr>
            <p:nvPr/>
          </p:nvGrpSpPr>
          <p:grpSpPr bwMode="auto">
            <a:xfrm>
              <a:off x="5115" y="985"/>
              <a:ext cx="3798" cy="708"/>
              <a:chOff x="3564387" y="597378"/>
              <a:chExt cx="2247990" cy="419195"/>
            </a:xfrm>
          </p:grpSpPr>
          <p:sp>
            <p:nvSpPr>
              <p:cNvPr id="23" name="缺角矩形 22"/>
              <p:cNvSpPr/>
              <p:nvPr/>
            </p:nvSpPr>
            <p:spPr>
              <a:xfrm rot="3000000">
                <a:off x="4022090" y="597638"/>
                <a:ext cx="418645" cy="41865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p:cNvSpPr/>
              <p:nvPr/>
            </p:nvSpPr>
            <p:spPr>
              <a:xfrm rot="3000000">
                <a:off x="4479207" y="597637"/>
                <a:ext cx="418645" cy="41865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5" name="缺角矩形 24"/>
              <p:cNvSpPr/>
              <p:nvPr/>
            </p:nvSpPr>
            <p:spPr>
              <a:xfrm rot="3000000">
                <a:off x="4936323" y="597638"/>
                <a:ext cx="418645" cy="41865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6" name="缺角矩形 25"/>
              <p:cNvSpPr/>
              <p:nvPr/>
            </p:nvSpPr>
            <p:spPr>
              <a:xfrm rot="3000000">
                <a:off x="3564975" y="597637"/>
                <a:ext cx="418645" cy="41865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5393440" y="597637"/>
                <a:ext cx="418645" cy="41865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73752" name="TextBox 15"/>
            <p:cNvSpPr txBox="1">
              <a:spLocks noChangeArrowheads="1"/>
            </p:cNvSpPr>
            <p:nvPr/>
          </p:nvSpPr>
          <p:spPr bwMode="auto">
            <a:xfrm>
              <a:off x="5061" y="898"/>
              <a:ext cx="3905"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800" b="1" dirty="0">
                  <a:solidFill>
                    <a:schemeClr val="bg1"/>
                  </a:solidFill>
                </a:rPr>
                <a:t>能力提升题</a:t>
              </a:r>
              <a:endParaRPr lang="en-US" altLang="zh-CN" sz="2800" b="1" dirty="0">
                <a:solidFill>
                  <a:schemeClr val="bg1"/>
                </a:solidFill>
              </a:endParaRPr>
            </a:p>
          </p:txBody>
        </p:sp>
      </p:grpSp>
      <p:grpSp>
        <p:nvGrpSpPr>
          <p:cNvPr id="28" name="组合 2"/>
          <p:cNvGrpSpPr/>
          <p:nvPr/>
        </p:nvGrpSpPr>
        <p:grpSpPr bwMode="auto">
          <a:xfrm>
            <a:off x="-3546" y="-46429"/>
            <a:ext cx="1868170" cy="476924"/>
            <a:chOff x="263" y="110"/>
            <a:chExt cx="2942" cy="753"/>
          </a:xfrm>
        </p:grpSpPr>
        <p:sp>
          <p:nvSpPr>
            <p:cNvPr id="29"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30" name="组合 1"/>
            <p:cNvGrpSpPr/>
            <p:nvPr/>
          </p:nvGrpSpPr>
          <p:grpSpPr bwMode="auto">
            <a:xfrm>
              <a:off x="263" y="268"/>
              <a:ext cx="2878" cy="595"/>
              <a:chOff x="248" y="159"/>
              <a:chExt cx="2878" cy="595"/>
            </a:xfrm>
          </p:grpSpPr>
          <p:cxnSp>
            <p:nvCxnSpPr>
              <p:cNvPr id="31"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linds(horizontal)">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Text Box 3" descr="底色1"/>
          <p:cNvSpPr txBox="1">
            <a:spLocks noChangeArrowheads="1"/>
          </p:cNvSpPr>
          <p:nvPr/>
        </p:nvSpPr>
        <p:spPr bwMode="auto">
          <a:xfrm>
            <a:off x="579885" y="996704"/>
            <a:ext cx="831858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lnSpc>
                <a:spcPct val="150000"/>
              </a:lnSpc>
              <a:spcBef>
                <a:spcPct val="50000"/>
              </a:spcBef>
            </a:pPr>
            <a:r>
              <a:rPr lang="zh-CN" altLang="en-US" sz="2400" b="1" dirty="0" smtClean="0">
                <a:latin typeface="+mn-lt"/>
                <a:ea typeface="楷体" panose="02010609060101010101" pitchFamily="49" charset="-122"/>
              </a:rPr>
              <a:t>如图，在</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ABC</a:t>
            </a:r>
            <a:r>
              <a:rPr lang="zh-CN" altLang="en-US" sz="2400" b="1" dirty="0" smtClean="0">
                <a:latin typeface="+mn-lt"/>
                <a:ea typeface="楷体" panose="02010609060101010101" pitchFamily="49" charset="-122"/>
              </a:rPr>
              <a:t>中，</a:t>
            </a:r>
            <a:r>
              <a:rPr lang="en-US" altLang="zh-CN" sz="2400" b="1" i="1" dirty="0" smtClean="0">
                <a:latin typeface="+mn-lt"/>
                <a:ea typeface="楷体" panose="02010609060101010101" pitchFamily="49" charset="-122"/>
              </a:rPr>
              <a:t>AD</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a:t>
            </a:r>
            <a:r>
              <a:rPr lang="zh-CN" altLang="en-US" sz="2400" b="1" dirty="0" smtClean="0">
                <a:latin typeface="+mn-lt"/>
                <a:ea typeface="楷体" panose="02010609060101010101" pitchFamily="49" charset="-122"/>
              </a:rPr>
              <a:t>高，</a:t>
            </a:r>
            <a:r>
              <a:rPr lang="en-US" altLang="zh-CN" sz="2400" b="1" i="1" dirty="0" smtClean="0">
                <a:latin typeface="+mn-lt"/>
                <a:ea typeface="楷体" panose="02010609060101010101" pitchFamily="49" charset="-122"/>
              </a:rPr>
              <a:t>AE</a:t>
            </a:r>
            <a:r>
              <a:rPr lang="zh-CN" altLang="en-US" sz="2400" b="1" dirty="0">
                <a:latin typeface="+mn-lt"/>
                <a:ea typeface="楷体" panose="02010609060101010101" pitchFamily="49" charset="-122"/>
              </a:rPr>
              <a:t>是  △</a:t>
            </a:r>
            <a:r>
              <a:rPr lang="en-US" altLang="zh-CN" sz="2400" b="1" i="1" dirty="0">
                <a:latin typeface="+mn-lt"/>
                <a:ea typeface="楷体" panose="02010609060101010101" pitchFamily="49" charset="-122"/>
              </a:rPr>
              <a:t>ABC</a:t>
            </a:r>
            <a:r>
              <a:rPr lang="zh-CN" altLang="en-US" sz="2400" b="1" dirty="0">
                <a:latin typeface="+mn-lt"/>
                <a:ea typeface="楷体" panose="02010609060101010101" pitchFamily="49" charset="-122"/>
              </a:rPr>
              <a:t>的角平分</a:t>
            </a:r>
            <a:r>
              <a:rPr lang="zh-CN" altLang="en-US" sz="2400" b="1" dirty="0" smtClean="0">
                <a:latin typeface="+mn-lt"/>
                <a:ea typeface="楷体" panose="02010609060101010101" pitchFamily="49" charset="-122"/>
              </a:rPr>
              <a:t>线，已</a:t>
            </a:r>
            <a:r>
              <a:rPr lang="zh-CN" altLang="en-US" sz="2400" b="1" dirty="0">
                <a:latin typeface="+mn-lt"/>
                <a:ea typeface="楷体" panose="02010609060101010101" pitchFamily="49" charset="-122"/>
              </a:rPr>
              <a:t>知∠</a:t>
            </a:r>
            <a:r>
              <a:rPr lang="en-US" altLang="zh-CN" sz="2400" b="1" i="1" dirty="0">
                <a:latin typeface="+mn-lt"/>
                <a:ea typeface="楷体" panose="02010609060101010101" pitchFamily="49" charset="-122"/>
              </a:rPr>
              <a:t>BAC</a:t>
            </a:r>
            <a:r>
              <a:rPr lang="en-US" altLang="zh-CN" sz="2400" b="1" dirty="0">
                <a:latin typeface="+mn-lt"/>
                <a:ea typeface="楷体" panose="02010609060101010101" pitchFamily="49" charset="-122"/>
              </a:rPr>
              <a:t>=82</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a:latin typeface="+mn-lt"/>
                <a:ea typeface="楷体" panose="02010609060101010101" pitchFamily="49" charset="-122"/>
              </a:rPr>
              <a:t>C</a:t>
            </a:r>
            <a:r>
              <a:rPr lang="en-US" altLang="zh-CN" sz="2400" b="1" dirty="0">
                <a:latin typeface="+mn-lt"/>
                <a:ea typeface="楷体" panose="02010609060101010101" pitchFamily="49" charset="-122"/>
              </a:rPr>
              <a:t>=40</a:t>
            </a:r>
            <a:r>
              <a:rPr lang="en-US"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，求</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DAE</a:t>
            </a:r>
            <a:r>
              <a:rPr lang="zh-CN" altLang="en-US" sz="2400" b="1" dirty="0">
                <a:latin typeface="+mn-lt"/>
                <a:ea typeface="楷体" panose="02010609060101010101" pitchFamily="49" charset="-122"/>
              </a:rPr>
              <a:t>的大小</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20" name="Text Box 27" descr="底色1"/>
          <p:cNvSpPr txBox="1">
            <a:spLocks noChangeArrowheads="1"/>
          </p:cNvSpPr>
          <p:nvPr/>
        </p:nvSpPr>
        <p:spPr bwMode="auto">
          <a:xfrm>
            <a:off x="525462" y="2315645"/>
            <a:ext cx="39308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solidFill>
                  <a:srgbClr val="0000FF"/>
                </a:solidFill>
                <a:latin typeface="+mn-lt"/>
                <a:ea typeface="黑体" panose="02010609060101010101" pitchFamily="2" charset="-122"/>
              </a:rPr>
              <a:t>解： </a:t>
            </a:r>
            <a:r>
              <a:rPr lang="zh-CN" altLang="en-US" sz="2400" b="1" dirty="0">
                <a:latin typeface="+mn-lt"/>
                <a:ea typeface="仿宋" panose="02010609060101010101" pitchFamily="49" charset="-122"/>
              </a:rPr>
              <a:t>∵ </a:t>
            </a:r>
            <a:r>
              <a:rPr lang="en-US" altLang="zh-CN" sz="2400" b="1" i="1" dirty="0">
                <a:latin typeface="+mn-lt"/>
                <a:ea typeface="仿宋" panose="02010609060101010101" pitchFamily="49" charset="-122"/>
              </a:rPr>
              <a:t>AD</a:t>
            </a:r>
            <a:r>
              <a:rPr lang="zh-CN" altLang="en-US" sz="2400" b="1" dirty="0">
                <a:latin typeface="+mn-lt"/>
                <a:ea typeface="仿宋" panose="02010609060101010101" pitchFamily="49" charset="-122"/>
              </a:rPr>
              <a:t>是△</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a:t>
            </a:r>
            <a:r>
              <a:rPr lang="zh-CN" altLang="en-US" sz="2400" b="1" dirty="0" smtClean="0">
                <a:latin typeface="+mn-lt"/>
                <a:ea typeface="仿宋" panose="02010609060101010101" pitchFamily="49" charset="-122"/>
              </a:rPr>
              <a:t>高，</a:t>
            </a:r>
            <a:endParaRPr lang="zh-CN" altLang="en-US" sz="2400" b="1" dirty="0">
              <a:latin typeface="+mn-lt"/>
              <a:ea typeface="仿宋" panose="02010609060101010101" pitchFamily="49" charset="-122"/>
            </a:endParaRPr>
          </a:p>
        </p:txBody>
      </p:sp>
      <p:sp>
        <p:nvSpPr>
          <p:cNvPr id="21" name="Text Box 28" descr="底色1"/>
          <p:cNvSpPr txBox="1">
            <a:spLocks noChangeArrowheads="1"/>
          </p:cNvSpPr>
          <p:nvPr/>
        </p:nvSpPr>
        <p:spPr bwMode="auto">
          <a:xfrm>
            <a:off x="4006910" y="2325510"/>
            <a:ext cx="3371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2" charset="-122"/>
              </a:rPr>
              <a:t>∴∠</a:t>
            </a:r>
            <a:r>
              <a:rPr lang="en-US" altLang="zh-CN" sz="2400" b="1" i="1" dirty="0">
                <a:latin typeface="+mn-lt"/>
                <a:ea typeface="黑体" panose="02010609060101010101" pitchFamily="2" charset="-122"/>
              </a:rPr>
              <a:t>ADC</a:t>
            </a:r>
            <a:r>
              <a:rPr lang="zh-CN" altLang="en-US" sz="2400" b="1" dirty="0">
                <a:latin typeface="+mn-lt"/>
                <a:ea typeface="黑体" panose="02010609060101010101" pitchFamily="2" charset="-122"/>
              </a:rPr>
              <a:t>＝</a:t>
            </a:r>
            <a:r>
              <a:rPr lang="en-US" altLang="zh-CN" sz="2400" b="1" dirty="0">
                <a:latin typeface="+mn-lt"/>
                <a:ea typeface="黑体" panose="02010609060101010101" pitchFamily="2" charset="-122"/>
              </a:rPr>
              <a:t>90°.</a:t>
            </a:r>
            <a:endParaRPr lang="en-US" altLang="zh-CN" sz="2400" b="1" dirty="0">
              <a:latin typeface="+mn-lt"/>
              <a:ea typeface="黑体" panose="02010609060101010101" pitchFamily="2" charset="-122"/>
            </a:endParaRPr>
          </a:p>
        </p:txBody>
      </p:sp>
      <p:sp>
        <p:nvSpPr>
          <p:cNvPr id="10857" name="Text Box 29" descr="底色1"/>
          <p:cNvSpPr txBox="1">
            <a:spLocks noChangeArrowheads="1"/>
          </p:cNvSpPr>
          <p:nvPr/>
        </p:nvSpPr>
        <p:spPr bwMode="auto">
          <a:xfrm>
            <a:off x="525463" y="2794514"/>
            <a:ext cx="45638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spcBef>
                <a:spcPct val="50000"/>
              </a:spcBef>
            </a:pPr>
            <a:r>
              <a:rPr lang="zh-CN" altLang="en-US" sz="2400" b="1" dirty="0">
                <a:latin typeface="+mn-lt"/>
                <a:ea typeface="黑体" panose="02010609060101010101" pitchFamily="2" charset="-122"/>
              </a:rPr>
              <a:t>∵ ∠</a:t>
            </a:r>
            <a:r>
              <a:rPr lang="en-US" altLang="zh-CN" sz="2400" b="1" i="1" dirty="0">
                <a:latin typeface="+mn-lt"/>
                <a:ea typeface="黑体" panose="02010609060101010101" pitchFamily="2" charset="-122"/>
              </a:rPr>
              <a:t>ADC</a:t>
            </a:r>
            <a:r>
              <a:rPr lang="en-US" altLang="zh-CN" sz="2400" b="1" dirty="0">
                <a:latin typeface="+mn-lt"/>
                <a:ea typeface="黑体" panose="02010609060101010101" pitchFamily="2" charset="-122"/>
              </a:rPr>
              <a:t>+∠</a:t>
            </a:r>
            <a:r>
              <a:rPr lang="en-US" altLang="zh-CN" sz="2400" b="1" i="1" dirty="0">
                <a:latin typeface="+mn-lt"/>
                <a:ea typeface="黑体" panose="02010609060101010101" pitchFamily="2" charset="-122"/>
              </a:rPr>
              <a:t>C</a:t>
            </a:r>
            <a:r>
              <a:rPr lang="en-US" altLang="zh-CN" sz="2400" b="1" dirty="0">
                <a:latin typeface="+mn-lt"/>
                <a:ea typeface="黑体" panose="02010609060101010101" pitchFamily="2" charset="-122"/>
              </a:rPr>
              <a:t>+∠</a:t>
            </a:r>
            <a:r>
              <a:rPr lang="en-US" altLang="zh-CN" sz="2400" b="1" i="1" dirty="0">
                <a:latin typeface="+mn-lt"/>
                <a:ea typeface="黑体" panose="02010609060101010101" pitchFamily="2" charset="-122"/>
              </a:rPr>
              <a:t>DAC</a:t>
            </a:r>
            <a:r>
              <a:rPr lang="en-US" altLang="zh-CN" sz="2400" b="1" dirty="0">
                <a:latin typeface="+mn-lt"/>
                <a:ea typeface="黑体" panose="02010609060101010101" pitchFamily="2" charset="-122"/>
              </a:rPr>
              <a:t>=180</a:t>
            </a:r>
            <a:r>
              <a:rPr lang="en-US" altLang="zh-CN" sz="2400" b="1" dirty="0" smtClean="0">
                <a:latin typeface="+mn-lt"/>
                <a:ea typeface="黑体" panose="02010609060101010101" pitchFamily="2" charset="-122"/>
              </a:rPr>
              <a:t>°</a:t>
            </a:r>
            <a:r>
              <a:rPr lang="zh-CN" altLang="en-US" sz="2400" b="1" dirty="0" smtClean="0">
                <a:latin typeface="+mn-lt"/>
                <a:ea typeface="黑体" panose="02010609060101010101" pitchFamily="2" charset="-122"/>
              </a:rPr>
              <a:t>，</a:t>
            </a:r>
            <a:endParaRPr lang="zh-CN" altLang="en-US" sz="2400" b="1" dirty="0">
              <a:latin typeface="+mn-lt"/>
              <a:ea typeface="黑体" panose="02010609060101010101" pitchFamily="2" charset="-122"/>
            </a:endParaRPr>
          </a:p>
        </p:txBody>
      </p:sp>
      <p:sp>
        <p:nvSpPr>
          <p:cNvPr id="23" name="Text Box 30" descr="底色1"/>
          <p:cNvSpPr txBox="1">
            <a:spLocks noChangeArrowheads="1"/>
          </p:cNvSpPr>
          <p:nvPr/>
        </p:nvSpPr>
        <p:spPr bwMode="auto">
          <a:xfrm>
            <a:off x="547688" y="3223407"/>
            <a:ext cx="46434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2" charset="-122"/>
              </a:rPr>
              <a:t>∴ ∠</a:t>
            </a:r>
            <a:r>
              <a:rPr lang="en-US" altLang="zh-CN" sz="2400" b="1" i="1" dirty="0">
                <a:latin typeface="+mn-lt"/>
                <a:ea typeface="黑体" panose="02010609060101010101" pitchFamily="2" charset="-122"/>
              </a:rPr>
              <a:t>DAC</a:t>
            </a:r>
            <a:r>
              <a:rPr lang="en-US" altLang="zh-CN" sz="2400" b="1" dirty="0">
                <a:latin typeface="+mn-lt"/>
                <a:ea typeface="黑体" panose="02010609060101010101" pitchFamily="2" charset="-122"/>
              </a:rPr>
              <a:t>=180</a:t>
            </a:r>
            <a:r>
              <a:rPr lang="en-US" altLang="zh-CN" sz="2400" b="1" dirty="0" smtClean="0">
                <a:latin typeface="+mn-lt"/>
                <a:ea typeface="黑体" panose="02010609060101010101" pitchFamily="2" charset="-122"/>
              </a:rPr>
              <a:t>°–(∠</a:t>
            </a:r>
            <a:r>
              <a:rPr lang="en-US" altLang="zh-CN" sz="2400" b="1" i="1" dirty="0">
                <a:latin typeface="+mn-lt"/>
                <a:ea typeface="黑体" panose="02010609060101010101" pitchFamily="2" charset="-122"/>
              </a:rPr>
              <a:t>ADC</a:t>
            </a:r>
            <a:r>
              <a:rPr lang="en-US" altLang="zh-CN" sz="2400" b="1" dirty="0">
                <a:latin typeface="+mn-lt"/>
                <a:ea typeface="黑体" panose="02010609060101010101" pitchFamily="2" charset="-122"/>
              </a:rPr>
              <a:t>+∠</a:t>
            </a:r>
            <a:r>
              <a:rPr lang="en-US" altLang="zh-CN" sz="2400" b="1" i="1" dirty="0">
                <a:latin typeface="+mn-lt"/>
                <a:ea typeface="黑体" panose="02010609060101010101" pitchFamily="2" charset="-122"/>
              </a:rPr>
              <a:t>C </a:t>
            </a:r>
            <a:r>
              <a:rPr lang="en-US" altLang="zh-CN" sz="2400" b="1" dirty="0" smtClean="0">
                <a:latin typeface="+mn-lt"/>
                <a:ea typeface="黑体" panose="02010609060101010101" pitchFamily="2" charset="-122"/>
              </a:rPr>
              <a:t>)</a:t>
            </a:r>
            <a:endParaRPr lang="en-US" altLang="zh-CN" sz="2400" b="1" dirty="0">
              <a:latin typeface="+mn-lt"/>
              <a:ea typeface="黑体" panose="02010609060101010101" pitchFamily="2" charset="-122"/>
            </a:endParaRPr>
          </a:p>
        </p:txBody>
      </p:sp>
      <p:sp>
        <p:nvSpPr>
          <p:cNvPr id="10859" name="Text Box 31" descr="底色1"/>
          <p:cNvSpPr txBox="1">
            <a:spLocks noChangeArrowheads="1"/>
          </p:cNvSpPr>
          <p:nvPr/>
        </p:nvSpPr>
        <p:spPr bwMode="auto">
          <a:xfrm>
            <a:off x="950913" y="3656705"/>
            <a:ext cx="4352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zh-CN" altLang="en-US" sz="2400" b="1" dirty="0">
                <a:latin typeface="+mn-lt"/>
                <a:ea typeface="黑体" panose="02010609060101010101" pitchFamily="2" charset="-122"/>
              </a:rPr>
              <a:t>       </a:t>
            </a:r>
            <a:r>
              <a:rPr lang="en-US" altLang="zh-CN" sz="2400" b="1" dirty="0">
                <a:latin typeface="+mn-lt"/>
                <a:ea typeface="黑体" panose="02010609060101010101" pitchFamily="2" charset="-122"/>
              </a:rPr>
              <a:t>=180</a:t>
            </a:r>
            <a:r>
              <a:rPr lang="en-US" altLang="zh-CN" sz="2400" b="1" dirty="0" smtClean="0">
                <a:latin typeface="+mn-lt"/>
                <a:ea typeface="黑体" panose="02010609060101010101" pitchFamily="2" charset="-122"/>
              </a:rPr>
              <a:t>°–90°–40</a:t>
            </a:r>
            <a:r>
              <a:rPr lang="en-US" altLang="zh-CN" sz="2400" b="1" dirty="0">
                <a:latin typeface="+mn-lt"/>
                <a:ea typeface="黑体" panose="02010609060101010101" pitchFamily="2" charset="-122"/>
              </a:rPr>
              <a:t>°=50°.</a:t>
            </a:r>
            <a:endParaRPr lang="en-US" altLang="zh-CN" sz="2400" b="1" dirty="0">
              <a:latin typeface="+mn-lt"/>
              <a:ea typeface="黑体" panose="02010609060101010101" pitchFamily="2" charset="-122"/>
            </a:endParaRPr>
          </a:p>
        </p:txBody>
      </p:sp>
      <p:sp>
        <p:nvSpPr>
          <p:cNvPr id="26" name="Rectangle 33" descr="底色1"/>
          <p:cNvSpPr>
            <a:spLocks noChangeArrowheads="1"/>
          </p:cNvSpPr>
          <p:nvPr/>
        </p:nvSpPr>
        <p:spPr bwMode="auto">
          <a:xfrm>
            <a:off x="516865" y="4081317"/>
            <a:ext cx="64078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ea typeface="仿宋" panose="02010609060101010101" pitchFamily="49" charset="-122"/>
              </a:rPr>
              <a:t>∵</a:t>
            </a:r>
            <a:r>
              <a:rPr lang="en-US" altLang="zh-CN" sz="2400" b="1" i="1" dirty="0">
                <a:latin typeface="+mn-lt"/>
                <a:ea typeface="仿宋" panose="02010609060101010101" pitchFamily="49" charset="-122"/>
              </a:rPr>
              <a:t>AE</a:t>
            </a:r>
            <a:r>
              <a:rPr lang="zh-CN" altLang="en-US" sz="2400" b="1" dirty="0">
                <a:latin typeface="+mn-lt"/>
                <a:ea typeface="仿宋" panose="02010609060101010101" pitchFamily="49" charset="-122"/>
              </a:rPr>
              <a:t>是△</a:t>
            </a:r>
            <a:r>
              <a:rPr lang="en-US" altLang="zh-CN" sz="2400" b="1" i="1" dirty="0">
                <a:latin typeface="+mn-lt"/>
                <a:ea typeface="仿宋" panose="02010609060101010101" pitchFamily="49" charset="-122"/>
              </a:rPr>
              <a:t>ABC</a:t>
            </a:r>
            <a:r>
              <a:rPr lang="zh-CN" altLang="en-US" sz="2400" b="1" dirty="0">
                <a:latin typeface="+mn-lt"/>
                <a:ea typeface="仿宋" panose="02010609060101010101" pitchFamily="49" charset="-122"/>
              </a:rPr>
              <a:t>的角平分</a:t>
            </a:r>
            <a:r>
              <a:rPr lang="zh-CN" altLang="en-US" sz="2400" b="1" dirty="0" smtClean="0">
                <a:latin typeface="+mn-lt"/>
                <a:ea typeface="仿宋" panose="02010609060101010101" pitchFamily="49" charset="-122"/>
              </a:rPr>
              <a:t>线，且</a:t>
            </a:r>
            <a:r>
              <a:rPr lang="zh-CN" altLang="en-US" sz="2400" b="1" dirty="0">
                <a:latin typeface="+mn-lt"/>
                <a:ea typeface="仿宋" panose="02010609060101010101" pitchFamily="49" charset="-122"/>
              </a:rPr>
              <a:t>∠</a:t>
            </a:r>
            <a:r>
              <a:rPr lang="en-US" altLang="zh-CN" sz="2400" b="1" i="1" dirty="0">
                <a:latin typeface="+mn-lt"/>
                <a:ea typeface="仿宋" panose="02010609060101010101" pitchFamily="49" charset="-122"/>
              </a:rPr>
              <a:t>BAC</a:t>
            </a:r>
            <a:r>
              <a:rPr lang="en-US" altLang="zh-CN" sz="2400" b="1" dirty="0">
                <a:latin typeface="+mn-lt"/>
                <a:ea typeface="仿宋" panose="02010609060101010101" pitchFamily="49" charset="-122"/>
              </a:rPr>
              <a:t>=82</a:t>
            </a:r>
            <a:r>
              <a:rPr lang="en-US" altLang="zh-CN" sz="2400" b="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p:txBody>
      </p:sp>
      <p:sp>
        <p:nvSpPr>
          <p:cNvPr id="10863" name="Rectangle 34" descr="底色1"/>
          <p:cNvSpPr>
            <a:spLocks noChangeArrowheads="1"/>
          </p:cNvSpPr>
          <p:nvPr/>
        </p:nvSpPr>
        <p:spPr bwMode="auto">
          <a:xfrm>
            <a:off x="6415252" y="4120395"/>
            <a:ext cx="26157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ea typeface="黑体" panose="02010609060101010101" pitchFamily="2" charset="-122"/>
              </a:rPr>
              <a:t>∴∠</a:t>
            </a:r>
            <a:r>
              <a:rPr lang="en-US" altLang="zh-CN" sz="2400" b="1" i="1" dirty="0">
                <a:latin typeface="+mn-lt"/>
                <a:ea typeface="黑体" panose="02010609060101010101" pitchFamily="2" charset="-122"/>
              </a:rPr>
              <a:t>CAE</a:t>
            </a:r>
            <a:r>
              <a:rPr lang="en-US" altLang="zh-CN" sz="2400" b="1" dirty="0">
                <a:latin typeface="+mn-lt"/>
                <a:ea typeface="黑体" panose="02010609060101010101" pitchFamily="2" charset="-122"/>
              </a:rPr>
              <a:t>=41</a:t>
            </a:r>
            <a:r>
              <a:rPr lang="en-US" altLang="zh-CN" sz="2400" b="1" dirty="0" smtClean="0">
                <a:latin typeface="+mn-lt"/>
                <a:ea typeface="黑体" panose="02010609060101010101" pitchFamily="2" charset="-122"/>
              </a:rPr>
              <a:t>°</a:t>
            </a:r>
            <a:r>
              <a:rPr lang="zh-CN" altLang="en-US" sz="2400" b="1" dirty="0" smtClean="0">
                <a:latin typeface="+mn-lt"/>
                <a:ea typeface="黑体" panose="02010609060101010101" pitchFamily="2" charset="-122"/>
              </a:rPr>
              <a:t>，</a:t>
            </a:r>
            <a:endParaRPr lang="zh-CN" altLang="en-US" sz="2400" b="1" dirty="0">
              <a:latin typeface="+mn-lt"/>
              <a:ea typeface="黑体" panose="02010609060101010101" pitchFamily="2" charset="-122"/>
            </a:endParaRPr>
          </a:p>
        </p:txBody>
      </p:sp>
      <p:sp>
        <p:nvSpPr>
          <p:cNvPr id="30" name="Rectangle 36" descr="底色1"/>
          <p:cNvSpPr>
            <a:spLocks noChangeArrowheads="1"/>
          </p:cNvSpPr>
          <p:nvPr/>
        </p:nvSpPr>
        <p:spPr bwMode="auto">
          <a:xfrm>
            <a:off x="565238" y="4559845"/>
            <a:ext cx="59441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solidFill>
                  <a:srgbClr val="FF0000"/>
                </a:solidFill>
                <a:latin typeface="+mn-lt"/>
                <a:ea typeface="黑体" panose="02010609060101010101" pitchFamily="2" charset="-122"/>
              </a:rPr>
              <a:t>∴∠</a:t>
            </a:r>
            <a:r>
              <a:rPr lang="en-US" altLang="zh-CN" sz="2400" b="1" i="1" dirty="0">
                <a:solidFill>
                  <a:srgbClr val="FF0000"/>
                </a:solidFill>
                <a:latin typeface="+mn-lt"/>
                <a:ea typeface="黑体" panose="02010609060101010101" pitchFamily="2" charset="-122"/>
              </a:rPr>
              <a:t>DAE</a:t>
            </a:r>
            <a:r>
              <a:rPr lang="en-US" altLang="zh-CN" sz="2400" b="1" dirty="0">
                <a:solidFill>
                  <a:srgbClr val="FF0000"/>
                </a:solidFill>
                <a:latin typeface="+mn-lt"/>
                <a:ea typeface="黑体" panose="02010609060101010101" pitchFamily="2" charset="-122"/>
              </a:rPr>
              <a:t>=∠</a:t>
            </a:r>
            <a:r>
              <a:rPr lang="en-US" altLang="zh-CN" sz="2400" b="1" i="1" dirty="0" smtClean="0">
                <a:solidFill>
                  <a:srgbClr val="FF0000"/>
                </a:solidFill>
                <a:latin typeface="+mn-lt"/>
                <a:ea typeface="黑体" panose="02010609060101010101" pitchFamily="2" charset="-122"/>
              </a:rPr>
              <a:t>DAC</a:t>
            </a:r>
            <a:r>
              <a:rPr lang="en-US" altLang="zh-CN" sz="2400" b="1" dirty="0" smtClean="0">
                <a:solidFill>
                  <a:srgbClr val="FF0000"/>
                </a:solidFill>
                <a:latin typeface="+mn-lt"/>
                <a:ea typeface="黑体" panose="02010609060101010101" pitchFamily="2" charset="-122"/>
              </a:rPr>
              <a:t>–</a:t>
            </a:r>
            <a:r>
              <a:rPr lang="zh-CN" altLang="en-US" sz="2400" b="1" dirty="0" smtClean="0">
                <a:solidFill>
                  <a:srgbClr val="FF0000"/>
                </a:solidFill>
                <a:latin typeface="+mn-lt"/>
                <a:ea typeface="黑体" panose="02010609060101010101" pitchFamily="2" charset="-122"/>
              </a:rPr>
              <a:t>∠</a:t>
            </a:r>
            <a:r>
              <a:rPr lang="en-US" altLang="zh-CN" sz="2400" b="1" i="1" dirty="0">
                <a:solidFill>
                  <a:srgbClr val="FF0000"/>
                </a:solidFill>
                <a:latin typeface="+mn-lt"/>
                <a:ea typeface="黑体" panose="02010609060101010101" pitchFamily="2" charset="-122"/>
              </a:rPr>
              <a:t>CAE</a:t>
            </a:r>
            <a:r>
              <a:rPr lang="en-US" altLang="zh-CN" sz="2400" b="1" dirty="0">
                <a:solidFill>
                  <a:srgbClr val="FF0000"/>
                </a:solidFill>
                <a:latin typeface="+mn-lt"/>
                <a:ea typeface="黑体" panose="02010609060101010101" pitchFamily="2" charset="-122"/>
              </a:rPr>
              <a:t>=50</a:t>
            </a:r>
            <a:r>
              <a:rPr lang="en-US" altLang="zh-CN" sz="2400" b="1" dirty="0" smtClean="0">
                <a:solidFill>
                  <a:srgbClr val="FF0000"/>
                </a:solidFill>
                <a:latin typeface="+mn-lt"/>
                <a:ea typeface="黑体" panose="02010609060101010101" pitchFamily="2" charset="-122"/>
              </a:rPr>
              <a:t>°–41</a:t>
            </a:r>
            <a:r>
              <a:rPr lang="en-US" altLang="zh-CN" sz="2400" b="1" dirty="0">
                <a:solidFill>
                  <a:srgbClr val="FF0000"/>
                </a:solidFill>
                <a:latin typeface="+mn-lt"/>
                <a:ea typeface="黑体" panose="02010609060101010101" pitchFamily="2" charset="-122"/>
              </a:rPr>
              <a:t>°= 9°.</a:t>
            </a:r>
            <a:endParaRPr lang="en-US" altLang="zh-CN" sz="2400" b="1" dirty="0">
              <a:solidFill>
                <a:srgbClr val="FF0000"/>
              </a:solidFill>
              <a:latin typeface="+mn-lt"/>
              <a:ea typeface="黑体" panose="02010609060101010101" pitchFamily="2" charset="-122"/>
            </a:endParaRPr>
          </a:p>
        </p:txBody>
      </p:sp>
      <p:grpSp>
        <p:nvGrpSpPr>
          <p:cNvPr id="2" name="组合 3"/>
          <p:cNvGrpSpPr/>
          <p:nvPr/>
        </p:nvGrpSpPr>
        <p:grpSpPr bwMode="auto">
          <a:xfrm>
            <a:off x="5865882" y="1990742"/>
            <a:ext cx="2479675" cy="1901825"/>
            <a:chOff x="8427" y="3133"/>
            <a:chExt cx="5753" cy="4257"/>
          </a:xfrm>
        </p:grpSpPr>
        <p:sp>
          <p:nvSpPr>
            <p:cNvPr id="74763" name="Text Box 15" descr="底色1"/>
            <p:cNvSpPr txBox="1">
              <a:spLocks noChangeArrowheads="1"/>
            </p:cNvSpPr>
            <p:nvPr/>
          </p:nvSpPr>
          <p:spPr bwMode="auto">
            <a:xfrm>
              <a:off x="8427" y="6452"/>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dirty="0">
                  <a:latin typeface="+mn-lt"/>
                </a:rPr>
                <a:t>B</a:t>
              </a:r>
              <a:endParaRPr lang="en-US" altLang="zh-CN" b="1" i="1" dirty="0">
                <a:latin typeface="+mn-lt"/>
              </a:endParaRPr>
            </a:p>
          </p:txBody>
        </p:sp>
        <p:sp>
          <p:nvSpPr>
            <p:cNvPr id="74764" name="Text Box 14" descr="底色1"/>
            <p:cNvSpPr txBox="1">
              <a:spLocks noChangeArrowheads="1"/>
            </p:cNvSpPr>
            <p:nvPr/>
          </p:nvSpPr>
          <p:spPr bwMode="auto">
            <a:xfrm>
              <a:off x="10603" y="3133"/>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A</a:t>
              </a:r>
              <a:endParaRPr lang="en-US" altLang="zh-CN" b="1" i="1">
                <a:latin typeface="+mn-lt"/>
              </a:endParaRPr>
            </a:p>
          </p:txBody>
        </p:sp>
        <p:sp>
          <p:nvSpPr>
            <p:cNvPr id="74765" name="Text Box 16" descr="底色1"/>
            <p:cNvSpPr txBox="1">
              <a:spLocks noChangeArrowheads="1"/>
            </p:cNvSpPr>
            <p:nvPr/>
          </p:nvSpPr>
          <p:spPr bwMode="auto">
            <a:xfrm>
              <a:off x="13220" y="6565"/>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C</a:t>
              </a:r>
              <a:endParaRPr lang="en-US" altLang="zh-CN" b="1" i="1">
                <a:latin typeface="+mn-lt"/>
              </a:endParaRPr>
            </a:p>
          </p:txBody>
        </p:sp>
        <p:sp>
          <p:nvSpPr>
            <p:cNvPr id="74766" name="Line 6"/>
            <p:cNvSpPr>
              <a:spLocks noChangeShapeType="1"/>
            </p:cNvSpPr>
            <p:nvPr/>
          </p:nvSpPr>
          <p:spPr bwMode="auto">
            <a:xfrm flipH="1">
              <a:off x="8900" y="3925"/>
              <a:ext cx="2040" cy="2640"/>
            </a:xfrm>
            <a:prstGeom prst="line">
              <a:avLst/>
            </a:prstGeom>
            <a:noFill/>
            <a:ln w="38100">
              <a:solidFill>
                <a:schemeClr val="tx2"/>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7" name="Line 7"/>
            <p:cNvSpPr>
              <a:spLocks noChangeShapeType="1"/>
            </p:cNvSpPr>
            <p:nvPr/>
          </p:nvSpPr>
          <p:spPr bwMode="auto">
            <a:xfrm>
              <a:off x="8900" y="6565"/>
              <a:ext cx="4920"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8" name="Line 8"/>
            <p:cNvSpPr>
              <a:spLocks noChangeShapeType="1"/>
            </p:cNvSpPr>
            <p:nvPr/>
          </p:nvSpPr>
          <p:spPr bwMode="auto">
            <a:xfrm>
              <a:off x="10940" y="3925"/>
              <a:ext cx="2880" cy="2640"/>
            </a:xfrm>
            <a:prstGeom prst="line">
              <a:avLst/>
            </a:prstGeom>
            <a:noFill/>
            <a:ln w="38100">
              <a:solidFill>
                <a:srgbClr val="00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69" name="Line 9"/>
            <p:cNvSpPr>
              <a:spLocks noChangeShapeType="1"/>
            </p:cNvSpPr>
            <p:nvPr/>
          </p:nvSpPr>
          <p:spPr bwMode="auto">
            <a:xfrm>
              <a:off x="10940" y="3925"/>
              <a:ext cx="0" cy="2640"/>
            </a:xfrm>
            <a:prstGeom prst="line">
              <a:avLst/>
            </a:prstGeom>
            <a:noFill/>
            <a:ln w="3810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70" name="Line 10"/>
            <p:cNvSpPr>
              <a:spLocks noChangeShapeType="1"/>
            </p:cNvSpPr>
            <p:nvPr/>
          </p:nvSpPr>
          <p:spPr bwMode="auto">
            <a:xfrm>
              <a:off x="10940" y="3925"/>
              <a:ext cx="360" cy="2640"/>
            </a:xfrm>
            <a:prstGeom prst="line">
              <a:avLst/>
            </a:prstGeom>
            <a:noFill/>
            <a:ln w="3810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nvGrpSpPr>
            <p:cNvPr id="74771" name="Group 11"/>
            <p:cNvGrpSpPr/>
            <p:nvPr/>
          </p:nvGrpSpPr>
          <p:grpSpPr bwMode="auto">
            <a:xfrm>
              <a:off x="10715" y="6308"/>
              <a:ext cx="240" cy="235"/>
              <a:chOff x="2352" y="2976"/>
              <a:chExt cx="96" cy="48"/>
            </a:xfrm>
          </p:grpSpPr>
          <p:sp>
            <p:nvSpPr>
              <p:cNvPr id="74772" name="Line 12"/>
              <p:cNvSpPr>
                <a:spLocks noChangeShapeType="1"/>
              </p:cNvSpPr>
              <p:nvPr/>
            </p:nvSpPr>
            <p:spPr bwMode="auto">
              <a:xfrm>
                <a:off x="2352" y="2976"/>
                <a:ext cx="96" cy="0"/>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74773" name="Line 13"/>
              <p:cNvSpPr>
                <a:spLocks noChangeShapeType="1"/>
              </p:cNvSpPr>
              <p:nvPr/>
            </p:nvSpPr>
            <p:spPr bwMode="auto">
              <a:xfrm>
                <a:off x="2352" y="2976"/>
                <a:ext cx="0" cy="48"/>
              </a:xfrm>
              <a:prstGeom prst="line">
                <a:avLst/>
              </a:prstGeom>
              <a:noFill/>
              <a:ln w="28575">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74774" name="Text Box 17" descr="底色1"/>
            <p:cNvSpPr txBox="1">
              <a:spLocks noChangeArrowheads="1"/>
            </p:cNvSpPr>
            <p:nvPr/>
          </p:nvSpPr>
          <p:spPr bwMode="auto">
            <a:xfrm>
              <a:off x="10460" y="6565"/>
              <a:ext cx="72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D</a:t>
              </a:r>
              <a:endParaRPr lang="en-US" altLang="zh-CN" b="1" i="1">
                <a:latin typeface="+mn-lt"/>
              </a:endParaRPr>
            </a:p>
          </p:txBody>
        </p:sp>
        <p:sp>
          <p:nvSpPr>
            <p:cNvPr id="74775" name="Text Box 18" descr="底色1"/>
            <p:cNvSpPr txBox="1">
              <a:spLocks noChangeArrowheads="1"/>
            </p:cNvSpPr>
            <p:nvPr/>
          </p:nvSpPr>
          <p:spPr bwMode="auto">
            <a:xfrm>
              <a:off x="11060" y="6565"/>
              <a:ext cx="960"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spcBef>
                  <a:spcPct val="50000"/>
                </a:spcBef>
              </a:pPr>
              <a:r>
                <a:rPr lang="en-US" altLang="zh-CN" b="1" i="1">
                  <a:latin typeface="+mn-lt"/>
                </a:rPr>
                <a:t>E</a:t>
              </a:r>
              <a:endParaRPr lang="en-US" altLang="zh-CN" b="1" i="1">
                <a:latin typeface="+mn-lt"/>
              </a:endParaRPr>
            </a:p>
          </p:txBody>
        </p:sp>
        <p:sp>
          <p:nvSpPr>
            <p:cNvPr id="74776" name="Freeform 24" descr="底色1"/>
            <p:cNvSpPr>
              <a:spLocks noChangeArrowheads="1"/>
            </p:cNvSpPr>
            <p:nvPr/>
          </p:nvSpPr>
          <p:spPr bwMode="auto">
            <a:xfrm>
              <a:off x="10943" y="4605"/>
              <a:ext cx="680" cy="265"/>
            </a:xfrm>
            <a:custGeom>
              <a:avLst/>
              <a:gdLst>
                <a:gd name="T0" fmla="*/ 0 w 396"/>
                <a:gd name="T1" fmla="*/ 129 h 152"/>
                <a:gd name="T2" fmla="*/ 258 w 396"/>
                <a:gd name="T3" fmla="*/ 129 h 152"/>
                <a:gd name="T4" fmla="*/ 310 w 396"/>
                <a:gd name="T5" fmla="*/ 103 h 152"/>
                <a:gd name="T6" fmla="*/ 336 w 396"/>
                <a:gd name="T7" fmla="*/ 77 h 152"/>
                <a:gd name="T8" fmla="*/ 362 w 396"/>
                <a:gd name="T9" fmla="*/ 69 h 152"/>
                <a:gd name="T10" fmla="*/ 370 w 396"/>
                <a:gd name="T11" fmla="*/ 43 h 152"/>
                <a:gd name="T12" fmla="*/ 396 w 396"/>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396" h="152">
                  <a:moveTo>
                    <a:pt x="0" y="129"/>
                  </a:moveTo>
                  <a:cubicBezTo>
                    <a:pt x="100" y="152"/>
                    <a:pt x="69" y="148"/>
                    <a:pt x="258" y="129"/>
                  </a:cubicBezTo>
                  <a:cubicBezTo>
                    <a:pt x="277" y="127"/>
                    <a:pt x="292" y="109"/>
                    <a:pt x="310" y="103"/>
                  </a:cubicBezTo>
                  <a:cubicBezTo>
                    <a:pt x="319" y="94"/>
                    <a:pt x="326" y="84"/>
                    <a:pt x="336" y="77"/>
                  </a:cubicBezTo>
                  <a:cubicBezTo>
                    <a:pt x="344" y="72"/>
                    <a:pt x="356" y="75"/>
                    <a:pt x="362" y="69"/>
                  </a:cubicBezTo>
                  <a:cubicBezTo>
                    <a:pt x="368" y="63"/>
                    <a:pt x="366" y="51"/>
                    <a:pt x="370" y="43"/>
                  </a:cubicBezTo>
                  <a:cubicBezTo>
                    <a:pt x="377" y="28"/>
                    <a:pt x="388" y="15"/>
                    <a:pt x="396" y="0"/>
                  </a:cubicBezTo>
                </a:path>
              </a:pathLst>
            </a:custGeom>
            <a:noFill/>
            <a:ln w="38100">
              <a:solidFill>
                <a:schemeClr val="tx2"/>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74777" name="Freeform 25" descr="底色1"/>
            <p:cNvSpPr>
              <a:spLocks noChangeArrowheads="1"/>
            </p:cNvSpPr>
            <p:nvPr/>
          </p:nvSpPr>
          <p:spPr bwMode="auto">
            <a:xfrm>
              <a:off x="12978" y="6020"/>
              <a:ext cx="257" cy="515"/>
            </a:xfrm>
            <a:custGeom>
              <a:avLst/>
              <a:gdLst>
                <a:gd name="T0" fmla="*/ 103 w 103"/>
                <a:gd name="T1" fmla="*/ 0 h 206"/>
                <a:gd name="T2" fmla="*/ 0 w 103"/>
                <a:gd name="T3" fmla="*/ 206 h 206"/>
              </a:gdLst>
              <a:ahLst/>
              <a:cxnLst>
                <a:cxn ang="0">
                  <a:pos x="T0" y="T1"/>
                </a:cxn>
                <a:cxn ang="0">
                  <a:pos x="T2" y="T3"/>
                </a:cxn>
              </a:cxnLst>
              <a:rect l="0" t="0" r="r" b="b"/>
              <a:pathLst>
                <a:path w="103" h="206">
                  <a:moveTo>
                    <a:pt x="103" y="0"/>
                  </a:moveTo>
                  <a:cubicBezTo>
                    <a:pt x="9" y="33"/>
                    <a:pt x="0" y="119"/>
                    <a:pt x="0" y="206"/>
                  </a:cubicBezTo>
                </a:path>
              </a:pathLst>
            </a:custGeom>
            <a:noFill/>
            <a:ln w="38100">
              <a:solidFill>
                <a:schemeClr val="hlink"/>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74778" name="Freeform 26" descr="底色1"/>
            <p:cNvSpPr>
              <a:spLocks noChangeArrowheads="1"/>
            </p:cNvSpPr>
            <p:nvPr/>
          </p:nvSpPr>
          <p:spPr bwMode="auto">
            <a:xfrm>
              <a:off x="11055" y="4265"/>
              <a:ext cx="228" cy="280"/>
            </a:xfrm>
            <a:custGeom>
              <a:avLst/>
              <a:gdLst>
                <a:gd name="T0" fmla="*/ 0 w 201"/>
                <a:gd name="T1" fmla="*/ 112 h 112"/>
                <a:gd name="T2" fmla="*/ 164 w 201"/>
                <a:gd name="T3" fmla="*/ 69 h 112"/>
                <a:gd name="T4" fmla="*/ 198 w 201"/>
                <a:gd name="T5" fmla="*/ 0 h 112"/>
              </a:gdLst>
              <a:ahLst/>
              <a:cxnLst>
                <a:cxn ang="0">
                  <a:pos x="T0" y="T1"/>
                </a:cxn>
                <a:cxn ang="0">
                  <a:pos x="T2" y="T3"/>
                </a:cxn>
                <a:cxn ang="0">
                  <a:pos x="T4" y="T5"/>
                </a:cxn>
              </a:cxnLst>
              <a:rect l="0" t="0" r="r" b="b"/>
              <a:pathLst>
                <a:path w="201" h="112">
                  <a:moveTo>
                    <a:pt x="0" y="112"/>
                  </a:moveTo>
                  <a:cubicBezTo>
                    <a:pt x="56" y="99"/>
                    <a:pt x="110" y="88"/>
                    <a:pt x="164" y="69"/>
                  </a:cubicBezTo>
                  <a:cubicBezTo>
                    <a:pt x="201" y="13"/>
                    <a:pt x="198" y="38"/>
                    <a:pt x="198" y="0"/>
                  </a:cubicBezTo>
                </a:path>
              </a:pathLst>
            </a:custGeom>
            <a:noFill/>
            <a:ln w="38100">
              <a:solidFill>
                <a:schemeClr val="folHlink"/>
              </a:solidFill>
              <a:round/>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grpSp>
      <p:grpSp>
        <p:nvGrpSpPr>
          <p:cNvPr id="74783" name="组合 4"/>
          <p:cNvGrpSpPr/>
          <p:nvPr/>
        </p:nvGrpSpPr>
        <p:grpSpPr bwMode="auto">
          <a:xfrm>
            <a:off x="3349875" y="456176"/>
            <a:ext cx="2478723" cy="522923"/>
            <a:chOff x="5060" y="905"/>
            <a:chExt cx="3905" cy="823"/>
          </a:xfrm>
        </p:grpSpPr>
        <p:grpSp>
          <p:nvGrpSpPr>
            <p:cNvPr id="74784" name="组合 6"/>
            <p:cNvGrpSpPr>
              <a:grpSpLocks noChangeAspect="1"/>
            </p:cNvGrpSpPr>
            <p:nvPr/>
          </p:nvGrpSpPr>
          <p:grpSpPr bwMode="auto">
            <a:xfrm>
              <a:off x="5115" y="985"/>
              <a:ext cx="3798" cy="708"/>
              <a:chOff x="3564387" y="597378"/>
              <a:chExt cx="2247990" cy="419195"/>
            </a:xfrm>
          </p:grpSpPr>
          <p:sp>
            <p:nvSpPr>
              <p:cNvPr id="8" name="缺角矩形 7"/>
              <p:cNvSpPr/>
              <p:nvPr/>
            </p:nvSpPr>
            <p:spPr>
              <a:xfrm rot="3000000">
                <a:off x="4021947" y="597211"/>
                <a:ext cx="418644" cy="41892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缺角矩形 8"/>
              <p:cNvSpPr/>
              <p:nvPr/>
            </p:nvSpPr>
            <p:spPr>
              <a:xfrm rot="3000000">
                <a:off x="4479356" y="597210"/>
                <a:ext cx="418644" cy="418922"/>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缺角矩形 9"/>
              <p:cNvSpPr/>
              <p:nvPr/>
            </p:nvSpPr>
            <p:spPr>
              <a:xfrm rot="3000000">
                <a:off x="4936765" y="597211"/>
                <a:ext cx="418644" cy="418921"/>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缺角矩形 10"/>
              <p:cNvSpPr/>
              <p:nvPr/>
            </p:nvSpPr>
            <p:spPr>
              <a:xfrm rot="3000000">
                <a:off x="3564538" y="597210"/>
                <a:ext cx="418644" cy="41892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缺角矩形 11"/>
              <p:cNvSpPr/>
              <p:nvPr/>
            </p:nvSpPr>
            <p:spPr>
              <a:xfrm rot="3000000">
                <a:off x="5394174" y="597210"/>
                <a:ext cx="418644" cy="418922"/>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74790" name="TextBox 15"/>
            <p:cNvSpPr txBox="1">
              <a:spLocks noChangeArrowheads="1"/>
            </p:cNvSpPr>
            <p:nvPr/>
          </p:nvSpPr>
          <p:spPr bwMode="auto">
            <a:xfrm>
              <a:off x="5060" y="905"/>
              <a:ext cx="3905"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eaLnBrk="0" hangingPunct="0"/>
              <a:r>
                <a:rPr lang="zh-CN" altLang="en-US" sz="2800" b="1" dirty="0">
                  <a:solidFill>
                    <a:schemeClr val="bg1"/>
                  </a:solidFill>
                  <a:latin typeface="+mn-lt"/>
                </a:rPr>
                <a:t>拓广探索题</a:t>
              </a:r>
              <a:endParaRPr lang="en-US" altLang="zh-CN" sz="2800" b="1" dirty="0">
                <a:solidFill>
                  <a:schemeClr val="bg1"/>
                </a:solidFill>
                <a:latin typeface="+mn-lt"/>
              </a:endParaRPr>
            </a:p>
          </p:txBody>
        </p:sp>
      </p:grpSp>
      <p:grpSp>
        <p:nvGrpSpPr>
          <p:cNvPr id="41" name="组合 2"/>
          <p:cNvGrpSpPr/>
          <p:nvPr/>
        </p:nvGrpSpPr>
        <p:grpSpPr bwMode="auto">
          <a:xfrm>
            <a:off x="-3546" y="-46429"/>
            <a:ext cx="1868170" cy="476924"/>
            <a:chOff x="263" y="110"/>
            <a:chExt cx="2942" cy="753"/>
          </a:xfrm>
        </p:grpSpPr>
        <p:sp>
          <p:nvSpPr>
            <p:cNvPr id="42" name="文本框 20"/>
            <p:cNvSpPr txBox="1">
              <a:spLocks noChangeArrowheads="1"/>
            </p:cNvSpPr>
            <p:nvPr/>
          </p:nvSpPr>
          <p:spPr bwMode="auto">
            <a:xfrm>
              <a:off x="895" y="11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dirty="0">
                  <a:latin typeface="宋体" panose="02010600030101010101" pitchFamily="2" charset="-122"/>
                  <a:cs typeface="Yuanti SC"/>
                </a:rPr>
                <a:t>课堂检测</a:t>
              </a:r>
              <a:endParaRPr lang="zh-CN" altLang="en-US" sz="2500" b="1" dirty="0">
                <a:latin typeface="宋体" panose="02010600030101010101" pitchFamily="2" charset="-122"/>
                <a:cs typeface="Yuanti SC"/>
              </a:endParaRPr>
            </a:p>
          </p:txBody>
        </p:sp>
        <p:grpSp>
          <p:nvGrpSpPr>
            <p:cNvPr id="43" name="组合 1"/>
            <p:cNvGrpSpPr/>
            <p:nvPr/>
          </p:nvGrpSpPr>
          <p:grpSpPr bwMode="auto">
            <a:xfrm>
              <a:off x="263" y="268"/>
              <a:ext cx="2878" cy="595"/>
              <a:chOff x="248" y="159"/>
              <a:chExt cx="2878" cy="595"/>
            </a:xfrm>
          </p:grpSpPr>
          <p:cxnSp>
            <p:nvCxnSpPr>
              <p:cNvPr id="44" name="直线连接符 19"/>
              <p:cNvCxnSpPr/>
              <p:nvPr/>
            </p:nvCxnSpPr>
            <p:spPr>
              <a:xfrm flipV="1">
                <a:off x="248" y="754"/>
                <a:ext cx="2878"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50" name="Freeform 74"/>
              <p:cNvSpPr>
                <a:spLocks noChangeAspect="1" noEditPoints="1"/>
              </p:cNvSpPr>
              <p:nvPr/>
            </p:nvSpPr>
            <p:spPr bwMode="auto">
              <a:xfrm>
                <a:off x="360" y="159"/>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out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10857"/>
                                        </p:tgtEl>
                                        <p:attrNameLst>
                                          <p:attrName>style.visibility</p:attrName>
                                        </p:attrNameLst>
                                      </p:cBhvr>
                                      <p:to>
                                        <p:strVal val="visible"/>
                                      </p:to>
                                    </p:set>
                                    <p:animEffect transition="in" filter="barn(outHorizontal)">
                                      <p:cBhvr>
                                        <p:cTn id="17" dur="500"/>
                                        <p:tgtEl>
                                          <p:spTgt spid="1085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arn(outHorizontal)">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10859"/>
                                        </p:tgtEl>
                                        <p:attrNameLst>
                                          <p:attrName>style.visibility</p:attrName>
                                        </p:attrNameLst>
                                      </p:cBhvr>
                                      <p:to>
                                        <p:strVal val="visible"/>
                                      </p:to>
                                    </p:set>
                                    <p:animEffect transition="in" filter="barn(outHorizontal)">
                                      <p:cBhvr>
                                        <p:cTn id="27" dur="500"/>
                                        <p:tgtEl>
                                          <p:spTgt spid="10859"/>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barn(outHorizontal)">
                                      <p:cBhvr>
                                        <p:cTn id="32" dur="500"/>
                                        <p:tgtEl>
                                          <p:spTgt spid="26"/>
                                        </p:tgtEl>
                                      </p:cBhvr>
                                    </p:animEffect>
                                  </p:childTnLst>
                                </p:cTn>
                              </p:par>
                              <p:par>
                                <p:cTn id="33" presetID="2" presetClass="entr" presetSubtype="4" fill="hold" grpId="0" nodeType="withEffect">
                                  <p:stCondLst>
                                    <p:cond delay="0"/>
                                  </p:stCondLst>
                                  <p:childTnLst>
                                    <p:set>
                                      <p:cBhvr>
                                        <p:cTn id="34" dur="1" fill="hold">
                                          <p:stCondLst>
                                            <p:cond delay="0"/>
                                          </p:stCondLst>
                                        </p:cTn>
                                        <p:tgtEl>
                                          <p:spTgt spid="10863"/>
                                        </p:tgtEl>
                                        <p:attrNameLst>
                                          <p:attrName>style.visibility</p:attrName>
                                        </p:attrNameLst>
                                      </p:cBhvr>
                                      <p:to>
                                        <p:strVal val="visible"/>
                                      </p:to>
                                    </p:set>
                                    <p:anim calcmode="lin" valueType="num">
                                      <p:cBhvr>
                                        <p:cTn id="35" dur="500" fill="hold"/>
                                        <p:tgtEl>
                                          <p:spTgt spid="10863"/>
                                        </p:tgtEl>
                                        <p:attrNameLst>
                                          <p:attrName>ppt_x</p:attrName>
                                        </p:attrNameLst>
                                      </p:cBhvr>
                                      <p:tavLst>
                                        <p:tav tm="0">
                                          <p:val>
                                            <p:strVal val="#ppt_x"/>
                                          </p:val>
                                        </p:tav>
                                        <p:tav tm="100000">
                                          <p:val>
                                            <p:strVal val="#ppt_x"/>
                                          </p:val>
                                        </p:tav>
                                      </p:tavLst>
                                    </p:anim>
                                    <p:anim calcmode="lin" valueType="num">
                                      <p:cBhvr>
                                        <p:cTn id="36" dur="500" fill="hold"/>
                                        <p:tgtEl>
                                          <p:spTgt spid="1086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42"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barn(outHorizontal)">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10857" grpId="0"/>
      <p:bldP spid="23" grpId="0"/>
      <p:bldP spid="10859" grpId="0"/>
      <p:bldP spid="26" grpId="0"/>
      <p:bldP spid="10863"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Group 672"/>
          <p:cNvGrpSpPr/>
          <p:nvPr/>
        </p:nvGrpSpPr>
        <p:grpSpPr bwMode="auto">
          <a:xfrm>
            <a:off x="923763" y="1219421"/>
            <a:ext cx="7480589" cy="2979727"/>
            <a:chOff x="-13" y="2"/>
            <a:chExt cx="6284" cy="2503"/>
          </a:xfrm>
        </p:grpSpPr>
        <p:sp>
          <p:nvSpPr>
            <p:cNvPr id="33443" name="Rectangle 675" descr="底色1"/>
            <p:cNvSpPr>
              <a:spLocks noChangeArrowheads="1"/>
            </p:cNvSpPr>
            <p:nvPr/>
          </p:nvSpPr>
          <p:spPr bwMode="auto">
            <a:xfrm>
              <a:off x="-13" y="2"/>
              <a:ext cx="6284" cy="1525"/>
            </a:xfrm>
            <a:prstGeom prst="rect">
              <a:avLst/>
            </a:prstGeom>
            <a:noFill/>
            <a:ln w="9525">
              <a:noFill/>
              <a:miter lim="800000"/>
            </a:ln>
          </p:spPr>
          <p:txBody>
            <a:bodyPr wrap="square">
              <a:spAutoFit/>
            </a:bodyPr>
            <a:lstStyle/>
            <a:p>
              <a:pPr eaLnBrk="0" hangingPunct="0">
                <a:lnSpc>
                  <a:spcPct val="200000"/>
                </a:lnSpc>
                <a:buFontTx/>
                <a:buNone/>
                <a:defRPr/>
              </a:pPr>
              <a:r>
                <a:rPr lang="zh-CN" altLang="en-US" sz="24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过</a:t>
              </a:r>
              <a:r>
                <a:rPr lang="zh-CN" altLang="en-US" sz="2800" b="1" dirty="0">
                  <a:latin typeface="楷体" panose="02010609060101010101" pitchFamily="49" charset="-122"/>
                  <a:ea typeface="楷体" panose="02010609060101010101" pitchFamily="49" charset="-122"/>
                </a:rPr>
                <a:t>三角形的一个顶</a:t>
              </a:r>
              <a:r>
                <a:rPr lang="zh-CN" altLang="en-US" sz="2800" b="1" dirty="0" smtClean="0">
                  <a:latin typeface="楷体" panose="02010609060101010101" pitchFamily="49" charset="-122"/>
                  <a:ea typeface="楷体" panose="02010609060101010101" pitchFamily="49" charset="-122"/>
                </a:rPr>
                <a:t>点，你</a:t>
              </a:r>
              <a:r>
                <a:rPr lang="zh-CN" altLang="en-US" sz="2800" b="1" dirty="0">
                  <a:latin typeface="楷体" panose="02010609060101010101" pitchFamily="49" charset="-122"/>
                  <a:ea typeface="楷体" panose="02010609060101010101" pitchFamily="49" charset="-122"/>
                </a:rPr>
                <a:t>能画出它的对边的垂线吗</a:t>
              </a:r>
              <a:r>
                <a:rPr lang="en-US" sz="2800" b="1" dirty="0">
                  <a:latin typeface="楷体" panose="02010609060101010101" pitchFamily="49" charset="-122"/>
                  <a:ea typeface="楷体" panose="02010609060101010101" pitchFamily="49" charset="-122"/>
                </a:rPr>
                <a:t>?</a:t>
              </a:r>
              <a:endParaRPr lang="en-US" sz="2800" b="1" dirty="0">
                <a:latin typeface="楷体" panose="02010609060101010101" pitchFamily="49" charset="-122"/>
                <a:ea typeface="楷体" panose="02010609060101010101" pitchFamily="49" charset="-122"/>
              </a:endParaRPr>
            </a:p>
          </p:txBody>
        </p:sp>
        <p:sp>
          <p:nvSpPr>
            <p:cNvPr id="38924" name="未知" descr="底色1"/>
            <p:cNvSpPr>
              <a:spLocks noChangeArrowheads="1"/>
            </p:cNvSpPr>
            <p:nvPr/>
          </p:nvSpPr>
          <p:spPr bwMode="auto">
            <a:xfrm>
              <a:off x="2971" y="1118"/>
              <a:ext cx="2112" cy="1056"/>
            </a:xfrm>
            <a:custGeom>
              <a:avLst/>
              <a:gdLst>
                <a:gd name="T0" fmla="*/ 0 w 2112"/>
                <a:gd name="T1" fmla="*/ 1056 h 1056"/>
                <a:gd name="T2" fmla="*/ 2112 w 2112"/>
                <a:gd name="T3" fmla="*/ 1056 h 1056"/>
                <a:gd name="T4" fmla="*/ 1344 w 2112"/>
                <a:gd name="T5" fmla="*/ 0 h 1056"/>
                <a:gd name="T6" fmla="*/ 0 w 2112"/>
                <a:gd name="T7" fmla="*/ 1056 h 1056"/>
              </a:gdLst>
              <a:ahLst/>
              <a:cxnLst>
                <a:cxn ang="0">
                  <a:pos x="T0" y="T1"/>
                </a:cxn>
                <a:cxn ang="0">
                  <a:pos x="T2" y="T3"/>
                </a:cxn>
                <a:cxn ang="0">
                  <a:pos x="T4" y="T5"/>
                </a:cxn>
                <a:cxn ang="0">
                  <a:pos x="T6" y="T7"/>
                </a:cxn>
              </a:cxnLst>
              <a:rect l="0" t="0" r="r" b="b"/>
              <a:pathLst>
                <a:path w="2112" h="1056">
                  <a:moveTo>
                    <a:pt x="0" y="1056"/>
                  </a:moveTo>
                  <a:lnTo>
                    <a:pt x="2112" y="1056"/>
                  </a:lnTo>
                  <a:lnTo>
                    <a:pt x="1344" y="0"/>
                  </a:lnTo>
                  <a:lnTo>
                    <a:pt x="0" y="1056"/>
                  </a:lnTo>
                  <a:close/>
                </a:path>
              </a:pathLst>
            </a:custGeom>
            <a:noFill/>
            <a:ln w="38100">
              <a:solidFill>
                <a:srgbClr val="000066"/>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8925" name="Rectangle 677" descr="底色1"/>
            <p:cNvSpPr>
              <a:spLocks noChangeArrowheads="1"/>
            </p:cNvSpPr>
            <p:nvPr/>
          </p:nvSpPr>
          <p:spPr bwMode="auto">
            <a:xfrm>
              <a:off x="2488" y="1954"/>
              <a:ext cx="27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400" b="1" i="1">
                  <a:solidFill>
                    <a:srgbClr val="0070C0"/>
                  </a:solidFill>
                  <a:latin typeface="+mn-lt"/>
                  <a:ea typeface="华文中宋" panose="02010600040101010101" pitchFamily="2" charset="-122"/>
                </a:rPr>
                <a:t>B</a:t>
              </a:r>
              <a:endParaRPr lang="en-US" altLang="zh-CN" sz="2400" b="1" i="1">
                <a:solidFill>
                  <a:srgbClr val="0070C0"/>
                </a:solidFill>
                <a:latin typeface="+mn-lt"/>
                <a:ea typeface="华文中宋" panose="02010600040101010101" pitchFamily="2" charset="-122"/>
              </a:endParaRPr>
            </a:p>
          </p:txBody>
        </p:sp>
        <p:sp>
          <p:nvSpPr>
            <p:cNvPr id="38926" name="Rectangle 678" descr="底色1"/>
            <p:cNvSpPr>
              <a:spLocks noChangeArrowheads="1"/>
            </p:cNvSpPr>
            <p:nvPr/>
          </p:nvSpPr>
          <p:spPr bwMode="auto">
            <a:xfrm>
              <a:off x="4159" y="724"/>
              <a:ext cx="32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i="1" dirty="0">
                  <a:solidFill>
                    <a:srgbClr val="0070C0"/>
                  </a:solidFill>
                  <a:latin typeface="+mn-lt"/>
                  <a:ea typeface="华文中宋" panose="02010600040101010101" pitchFamily="2" charset="-122"/>
                </a:rPr>
                <a:t>A</a:t>
              </a:r>
              <a:endParaRPr lang="en-US" altLang="zh-CN" sz="2400" b="1" i="1" dirty="0">
                <a:solidFill>
                  <a:srgbClr val="0070C0"/>
                </a:solidFill>
                <a:latin typeface="+mn-lt"/>
                <a:ea typeface="华文中宋" panose="02010600040101010101" pitchFamily="2" charset="-122"/>
              </a:endParaRPr>
            </a:p>
          </p:txBody>
        </p:sp>
        <p:sp>
          <p:nvSpPr>
            <p:cNvPr id="38927" name="Rectangle 679" descr="底色1"/>
            <p:cNvSpPr>
              <a:spLocks noChangeArrowheads="1"/>
            </p:cNvSpPr>
            <p:nvPr/>
          </p:nvSpPr>
          <p:spPr bwMode="auto">
            <a:xfrm>
              <a:off x="5147" y="2117"/>
              <a:ext cx="32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i="1" dirty="0">
                  <a:solidFill>
                    <a:srgbClr val="0070C0"/>
                  </a:solidFill>
                  <a:latin typeface="+mn-lt"/>
                  <a:ea typeface="华文中宋" panose="02010600040101010101" pitchFamily="2" charset="-122"/>
                </a:rPr>
                <a:t>C</a:t>
              </a:r>
              <a:endParaRPr lang="en-US" altLang="zh-CN" sz="2400" b="1" i="1" dirty="0">
                <a:solidFill>
                  <a:srgbClr val="0070C0"/>
                </a:solidFill>
                <a:latin typeface="+mn-lt"/>
                <a:ea typeface="华文中宋" panose="02010600040101010101" pitchFamily="2" charset="-122"/>
              </a:endParaRPr>
            </a:p>
          </p:txBody>
        </p:sp>
      </p:grpSp>
      <p:sp>
        <p:nvSpPr>
          <p:cNvPr id="33448" name="Oval 680"/>
          <p:cNvSpPr>
            <a:spLocks noChangeAspect="1" noChangeArrowheads="1"/>
          </p:cNvSpPr>
          <p:nvPr/>
        </p:nvSpPr>
        <p:spPr bwMode="auto">
          <a:xfrm>
            <a:off x="6044574" y="2516694"/>
            <a:ext cx="80962" cy="80963"/>
          </a:xfrm>
          <a:prstGeom prst="ellipse">
            <a:avLst/>
          </a:prstGeom>
          <a:solidFill>
            <a:srgbClr val="FF0000"/>
          </a:solidFill>
          <a:ln w="9525">
            <a:solidFill>
              <a:schemeClr val="tx2"/>
            </a:solidFill>
            <a:round/>
          </a:ln>
        </p:spPr>
        <p:txBody>
          <a:bodyPr wrap="none" anchor="ctr"/>
          <a:lstStyle/>
          <a:p>
            <a:endParaRPr lang="zh-CN" altLang="en-US" sz="2700" b="1" i="1">
              <a:latin typeface="Times New Roman" panose="02020603050405020304" pitchFamily="18" charset="0"/>
            </a:endParaRPr>
          </a:p>
        </p:txBody>
      </p:sp>
      <p:grpSp>
        <p:nvGrpSpPr>
          <p:cNvPr id="39603" name="组合 4"/>
          <p:cNvGrpSpPr/>
          <p:nvPr/>
        </p:nvGrpSpPr>
        <p:grpSpPr bwMode="auto">
          <a:xfrm>
            <a:off x="2165893" y="580698"/>
            <a:ext cx="1685925" cy="409790"/>
            <a:chOff x="3485" y="1168"/>
            <a:chExt cx="2654" cy="644"/>
          </a:xfrm>
        </p:grpSpPr>
        <p:sp>
          <p:nvSpPr>
            <p:cNvPr id="6" name="圆角矩形 5"/>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400"/>
            </a:p>
          </p:txBody>
        </p:sp>
        <p:sp>
          <p:nvSpPr>
            <p:cNvPr id="39605" name="矩形 1"/>
            <p:cNvSpPr>
              <a:spLocks noChangeArrowheads="1"/>
            </p:cNvSpPr>
            <p:nvPr/>
          </p:nvSpPr>
          <p:spPr bwMode="auto">
            <a:xfrm>
              <a:off x="3759" y="1203"/>
              <a:ext cx="210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2" charset="-122"/>
                </a:rPr>
                <a:t>知识点 </a:t>
              </a:r>
              <a:r>
                <a:rPr lang="en-US" altLang="zh-CN" sz="2400" b="1" dirty="0">
                  <a:solidFill>
                    <a:schemeClr val="bg1"/>
                  </a:solidFill>
                  <a:latin typeface="Times New Roman" panose="02020603050405020304" pitchFamily="18" charset="0"/>
                  <a:ea typeface="黑体" panose="02010609060101010101" pitchFamily="2" charset="-122"/>
                </a:rPr>
                <a:t>1</a:t>
              </a:r>
              <a:endParaRPr lang="zh-CN" altLang="en-US" sz="2400" b="1" dirty="0">
                <a:solidFill>
                  <a:schemeClr val="bg1"/>
                </a:solidFill>
                <a:latin typeface="Times New Roman" panose="02020603050405020304" pitchFamily="18" charset="0"/>
                <a:ea typeface="黑体" panose="02010609060101010101" pitchFamily="2" charset="-122"/>
              </a:endParaRPr>
            </a:p>
          </p:txBody>
        </p:sp>
      </p:grpSp>
      <p:sp>
        <p:nvSpPr>
          <p:cNvPr id="39606" name="文本框 4"/>
          <p:cNvSpPr txBox="1">
            <a:spLocks noChangeArrowheads="1"/>
          </p:cNvSpPr>
          <p:nvPr/>
        </p:nvSpPr>
        <p:spPr bwMode="auto">
          <a:xfrm>
            <a:off x="4051843" y="540352"/>
            <a:ext cx="3121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latin typeface="黑体" panose="02010609060101010101" pitchFamily="2" charset="-122"/>
                <a:ea typeface="黑体" panose="02010609060101010101" pitchFamily="2" charset="-122"/>
              </a:rPr>
              <a:t>三角形高的概念</a:t>
            </a:r>
            <a:endParaRPr lang="zh-CN" altLang="en-US" sz="2400" b="1" dirty="0">
              <a:latin typeface="黑体" panose="02010609060101010101" pitchFamily="2" charset="-122"/>
              <a:ea typeface="黑体" panose="02010609060101010101" pitchFamily="2" charset="-122"/>
            </a:endParaRPr>
          </a:p>
        </p:txBody>
      </p:sp>
      <p:grpSp>
        <p:nvGrpSpPr>
          <p:cNvPr id="28" name="组合 2"/>
          <p:cNvGrpSpPr/>
          <p:nvPr/>
        </p:nvGrpSpPr>
        <p:grpSpPr bwMode="auto">
          <a:xfrm>
            <a:off x="-3175" y="-57150"/>
            <a:ext cx="2006600" cy="478473"/>
            <a:chOff x="123" y="40"/>
            <a:chExt cx="3160" cy="753"/>
          </a:xfrm>
        </p:grpSpPr>
        <p:cxnSp>
          <p:nvCxnSpPr>
            <p:cNvPr id="2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33448"/>
                                        </p:tgtEl>
                                        <p:attrNameLst>
                                          <p:attrName>style.visibility</p:attrName>
                                        </p:attrNameLst>
                                      </p:cBhvr>
                                      <p:to>
                                        <p:strVal val="visible"/>
                                      </p:to>
                                    </p:set>
                                    <p:anim calcmode="lin" valueType="num">
                                      <p:cBhvr>
                                        <p:cTn id="7" dur="500" fill="hold"/>
                                        <p:tgtEl>
                                          <p:spTgt spid="33448"/>
                                        </p:tgtEl>
                                        <p:attrNameLst>
                                          <p:attrName>ppt_w</p:attrName>
                                        </p:attrNameLst>
                                      </p:cBhvr>
                                      <p:tavLst>
                                        <p:tav tm="0">
                                          <p:val>
                                            <p:fltVal val="0"/>
                                          </p:val>
                                        </p:tav>
                                        <p:tav tm="100000">
                                          <p:val>
                                            <p:strVal val="#ppt_w"/>
                                          </p:val>
                                        </p:tav>
                                      </p:tavLst>
                                    </p:anim>
                                    <p:anim calcmode="lin" valueType="num">
                                      <p:cBhvr>
                                        <p:cTn id="8" dur="500" fill="hold"/>
                                        <p:tgtEl>
                                          <p:spTgt spid="33448"/>
                                        </p:tgtEl>
                                        <p:attrNameLst>
                                          <p:attrName>ppt_h</p:attrName>
                                        </p:attrNameLst>
                                      </p:cBhvr>
                                      <p:tavLst>
                                        <p:tav tm="0">
                                          <p:val>
                                            <p:fltVal val="0"/>
                                          </p:val>
                                        </p:tav>
                                        <p:tav tm="100000">
                                          <p:val>
                                            <p:strVal val="#ppt_h"/>
                                          </p:val>
                                        </p:tav>
                                      </p:tavLst>
                                    </p:anim>
                                    <p:anim calcmode="lin" valueType="num">
                                      <p:cBhvr>
                                        <p:cTn id="9" dur="500" fill="hold"/>
                                        <p:tgtEl>
                                          <p:spTgt spid="33448"/>
                                        </p:tgtEl>
                                        <p:attrNameLst>
                                          <p:attrName>ppt_x</p:attrName>
                                        </p:attrNameLst>
                                      </p:cBhvr>
                                      <p:tavLst>
                                        <p:tav tm="0">
                                          <p:val>
                                            <p:fltVal val="0.5"/>
                                          </p:val>
                                        </p:tav>
                                        <p:tav tm="100000">
                                          <p:val>
                                            <p:strVal val="#ppt_x"/>
                                          </p:val>
                                        </p:tav>
                                      </p:tavLst>
                                    </p:anim>
                                    <p:anim calcmode="lin" valueType="num">
                                      <p:cBhvr>
                                        <p:cTn id="10" dur="500" fill="hold"/>
                                        <p:tgtEl>
                                          <p:spTgt spid="3344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48"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779782" y="2061438"/>
            <a:ext cx="1627188"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dist"/>
            <a:r>
              <a:rPr lang="zh-CN" altLang="en-US" sz="2400" b="1" dirty="0">
                <a:latin typeface="黑体" panose="02010609060101010101" pitchFamily="2" charset="-122"/>
                <a:ea typeface="黑体" panose="02010609060101010101" pitchFamily="2" charset="-122"/>
              </a:rPr>
              <a:t>三角形重要线段</a:t>
            </a:r>
            <a:endParaRPr lang="zh-CN" altLang="en-US" sz="2400" b="1" dirty="0">
              <a:latin typeface="黑体" panose="02010609060101010101" pitchFamily="2" charset="-122"/>
              <a:ea typeface="黑体" panose="02010609060101010101" pitchFamily="2" charset="-122"/>
            </a:endParaRPr>
          </a:p>
        </p:txBody>
      </p:sp>
      <p:sp>
        <p:nvSpPr>
          <p:cNvPr id="5" name="TextBox 4"/>
          <p:cNvSpPr txBox="1">
            <a:spLocks noChangeArrowheads="1"/>
          </p:cNvSpPr>
          <p:nvPr/>
        </p:nvSpPr>
        <p:spPr bwMode="auto">
          <a:xfrm>
            <a:off x="2777598" y="881073"/>
            <a:ext cx="856296" cy="40011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b="1" dirty="0">
                <a:latin typeface="黑体" panose="02010609060101010101" pitchFamily="2" charset="-122"/>
                <a:ea typeface="黑体" panose="02010609060101010101" pitchFamily="2" charset="-122"/>
              </a:rPr>
              <a:t>高</a:t>
            </a:r>
            <a:endParaRPr lang="zh-CN" altLang="en-US" sz="2000" b="1" dirty="0">
              <a:latin typeface="黑体" panose="02010609060101010101" pitchFamily="2" charset="-122"/>
              <a:ea typeface="黑体" panose="02010609060101010101" pitchFamily="2" charset="-122"/>
            </a:endParaRPr>
          </a:p>
        </p:txBody>
      </p:sp>
      <p:sp>
        <p:nvSpPr>
          <p:cNvPr id="6" name="TextBox 5"/>
          <p:cNvSpPr txBox="1">
            <a:spLocks noChangeArrowheads="1"/>
          </p:cNvSpPr>
          <p:nvPr/>
        </p:nvSpPr>
        <p:spPr bwMode="auto">
          <a:xfrm>
            <a:off x="4066417" y="914410"/>
            <a:ext cx="3775393" cy="400110"/>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zh-CN" altLang="en-US" sz="2000" b="1" dirty="0">
                <a:latin typeface="黑体" panose="02010609060101010101" pitchFamily="2" charset="-122"/>
                <a:ea typeface="黑体" panose="02010609060101010101" pitchFamily="2" charset="-122"/>
              </a:rPr>
              <a:t>钝角三角形两短边上的</a:t>
            </a:r>
            <a:r>
              <a:rPr lang="zh-CN" altLang="en-US" sz="2000" b="1" dirty="0">
                <a:solidFill>
                  <a:srgbClr val="FF0000"/>
                </a:solidFill>
                <a:latin typeface="黑体" panose="02010609060101010101" pitchFamily="2" charset="-122"/>
                <a:ea typeface="黑体" panose="02010609060101010101" pitchFamily="2" charset="-122"/>
              </a:rPr>
              <a:t>高的画法</a:t>
            </a:r>
            <a:endParaRPr lang="zh-CN" altLang="en-US" sz="2000" b="1" dirty="0">
              <a:solidFill>
                <a:srgbClr val="FF0000"/>
              </a:solidFill>
              <a:latin typeface="黑体" panose="02010609060101010101" pitchFamily="2" charset="-122"/>
              <a:ea typeface="黑体" panose="02010609060101010101" pitchFamily="2" charset="-122"/>
            </a:endParaRPr>
          </a:p>
        </p:txBody>
      </p:sp>
      <p:sp>
        <p:nvSpPr>
          <p:cNvPr id="7" name="TextBox 6"/>
          <p:cNvSpPr txBox="1">
            <a:spLocks noChangeArrowheads="1"/>
          </p:cNvSpPr>
          <p:nvPr/>
        </p:nvSpPr>
        <p:spPr bwMode="auto">
          <a:xfrm>
            <a:off x="2737384" y="2303473"/>
            <a:ext cx="928687" cy="40011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b="1">
                <a:latin typeface="黑体" panose="02010609060101010101" pitchFamily="2" charset="-122"/>
                <a:ea typeface="黑体" panose="02010609060101010101" pitchFamily="2" charset="-122"/>
              </a:rPr>
              <a:t>中线</a:t>
            </a:r>
            <a:endParaRPr lang="zh-CN" altLang="en-US" sz="2000" b="1">
              <a:latin typeface="黑体" panose="02010609060101010101" pitchFamily="2" charset="-122"/>
              <a:ea typeface="黑体" panose="02010609060101010101" pitchFamily="2" charset="-122"/>
            </a:endParaRPr>
          </a:p>
        </p:txBody>
      </p:sp>
      <p:sp>
        <p:nvSpPr>
          <p:cNvPr id="8" name="TextBox 7"/>
          <p:cNvSpPr txBox="1">
            <a:spLocks noChangeArrowheads="1"/>
          </p:cNvSpPr>
          <p:nvPr/>
        </p:nvSpPr>
        <p:spPr bwMode="auto">
          <a:xfrm>
            <a:off x="4080175" y="1930410"/>
            <a:ext cx="3761635" cy="40011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2000" b="1" dirty="0">
                <a:latin typeface="黑体" panose="02010609060101010101" pitchFamily="2" charset="-122"/>
                <a:ea typeface="黑体" panose="02010609060101010101" pitchFamily="2" charset="-122"/>
              </a:rPr>
              <a:t>会把原三角形面积</a:t>
            </a:r>
            <a:r>
              <a:rPr lang="zh-CN" altLang="en-US" sz="2000" b="1" dirty="0">
                <a:solidFill>
                  <a:srgbClr val="FF0000"/>
                </a:solidFill>
                <a:latin typeface="黑体" panose="02010609060101010101" pitchFamily="2" charset="-122"/>
                <a:ea typeface="黑体" panose="02010609060101010101" pitchFamily="2" charset="-122"/>
              </a:rPr>
              <a:t>平分</a:t>
            </a:r>
            <a:endParaRPr lang="zh-CN" altLang="en-US" sz="2000" b="1" dirty="0">
              <a:solidFill>
                <a:srgbClr val="FF0000"/>
              </a:solidFill>
              <a:latin typeface="黑体" panose="02010609060101010101" pitchFamily="2" charset="-122"/>
              <a:ea typeface="黑体" panose="02010609060101010101" pitchFamily="2" charset="-122"/>
            </a:endParaRPr>
          </a:p>
        </p:txBody>
      </p:sp>
      <p:sp>
        <p:nvSpPr>
          <p:cNvPr id="9" name="TextBox 8"/>
          <p:cNvSpPr txBox="1">
            <a:spLocks noChangeArrowheads="1"/>
          </p:cNvSpPr>
          <p:nvPr/>
        </p:nvSpPr>
        <p:spPr bwMode="auto">
          <a:xfrm>
            <a:off x="4066417" y="2510641"/>
            <a:ext cx="3775394" cy="92333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b="1" dirty="0">
                <a:latin typeface="黑体" panose="02010609060101010101" pitchFamily="2" charset="-122"/>
                <a:ea typeface="黑体" panose="02010609060101010101" pitchFamily="2" charset="-122"/>
              </a:rPr>
              <a:t>一边上的中线把原三角形分成两个三角</a:t>
            </a:r>
            <a:r>
              <a:rPr lang="zh-CN" altLang="en-US" b="1" dirty="0" smtClean="0">
                <a:latin typeface="黑体" panose="02010609060101010101" pitchFamily="2" charset="-122"/>
                <a:ea typeface="黑体" panose="02010609060101010101" pitchFamily="2" charset="-122"/>
              </a:rPr>
              <a:t>形，这</a:t>
            </a:r>
            <a:r>
              <a:rPr lang="zh-CN" altLang="en-US" b="1" dirty="0">
                <a:latin typeface="黑体" panose="02010609060101010101" pitchFamily="2" charset="-122"/>
                <a:ea typeface="黑体" panose="02010609060101010101" pitchFamily="2" charset="-122"/>
              </a:rPr>
              <a:t>两个三角形的周长差等于原三角形其余两边的差</a:t>
            </a:r>
            <a:endParaRPr lang="zh-CN" altLang="en-US" b="1" dirty="0">
              <a:latin typeface="黑体" panose="02010609060101010101" pitchFamily="2" charset="-122"/>
              <a:ea typeface="黑体" panose="02010609060101010101" pitchFamily="2" charset="-122"/>
            </a:endParaRPr>
          </a:p>
        </p:txBody>
      </p:sp>
      <p:sp>
        <p:nvSpPr>
          <p:cNvPr id="12" name="TextBox 11"/>
          <p:cNvSpPr txBox="1">
            <a:spLocks noChangeArrowheads="1"/>
          </p:cNvSpPr>
          <p:nvPr/>
        </p:nvSpPr>
        <p:spPr bwMode="auto">
          <a:xfrm>
            <a:off x="2753784" y="3667135"/>
            <a:ext cx="1300990" cy="400110"/>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lgn="ctr"/>
            <a:r>
              <a:rPr lang="zh-CN" altLang="en-US" sz="2000" b="1" dirty="0">
                <a:latin typeface="黑体" panose="02010609060101010101" pitchFamily="2" charset="-122"/>
                <a:ea typeface="黑体" panose="02010609060101010101" pitchFamily="2" charset="-122"/>
              </a:rPr>
              <a:t>角平分线</a:t>
            </a:r>
            <a:endParaRPr lang="zh-CN" altLang="en-US" sz="2000" b="1" dirty="0">
              <a:latin typeface="黑体" panose="02010609060101010101" pitchFamily="2" charset="-122"/>
              <a:ea typeface="黑体" panose="02010609060101010101" pitchFamily="2" charset="-122"/>
            </a:endParaRPr>
          </a:p>
        </p:txBody>
      </p:sp>
      <p:sp>
        <p:nvSpPr>
          <p:cNvPr id="27659" name="左大括号 20"/>
          <p:cNvSpPr/>
          <p:nvPr/>
        </p:nvSpPr>
        <p:spPr bwMode="auto">
          <a:xfrm>
            <a:off x="2453748" y="1098560"/>
            <a:ext cx="215900" cy="2754313"/>
          </a:xfrm>
          <a:prstGeom prst="leftBrace">
            <a:avLst>
              <a:gd name="adj1" fmla="val 7619"/>
              <a:gd name="adj2" fmla="val 50000"/>
            </a:avLst>
          </a:prstGeom>
          <a:noFill/>
          <a:ln w="25400">
            <a:solidFill>
              <a:schemeClr val="tx1"/>
            </a:solidFill>
            <a:round/>
          </a:ln>
        </p:spPr>
        <p:txBody>
          <a:bodyPr/>
          <a:lstStyle/>
          <a:p>
            <a:endParaRPr lang="zh-CN" altLang="en-US" sz="100" b="1"/>
          </a:p>
        </p:txBody>
      </p:sp>
      <p:sp>
        <p:nvSpPr>
          <p:cNvPr id="27660" name="左大括号 23"/>
          <p:cNvSpPr/>
          <p:nvPr/>
        </p:nvSpPr>
        <p:spPr bwMode="auto">
          <a:xfrm>
            <a:off x="3728775" y="2128848"/>
            <a:ext cx="109537" cy="763587"/>
          </a:xfrm>
          <a:prstGeom prst="leftBrace">
            <a:avLst>
              <a:gd name="adj1" fmla="val 7842"/>
              <a:gd name="adj2" fmla="val 50000"/>
            </a:avLst>
          </a:prstGeom>
          <a:noFill/>
          <a:ln w="25400">
            <a:solidFill>
              <a:schemeClr val="tx1"/>
            </a:solidFill>
            <a:round/>
          </a:ln>
        </p:spPr>
        <p:txBody>
          <a:bodyPr/>
          <a:lstStyle/>
          <a:p>
            <a:endParaRPr lang="zh-CN" altLang="en-US" sz="100" b="1"/>
          </a:p>
        </p:txBody>
      </p:sp>
      <p:sp>
        <p:nvSpPr>
          <p:cNvPr id="27" name="右箭头 26"/>
          <p:cNvSpPr/>
          <p:nvPr/>
        </p:nvSpPr>
        <p:spPr bwMode="auto">
          <a:xfrm>
            <a:off x="3783544" y="950923"/>
            <a:ext cx="161925" cy="215900"/>
          </a:xfrm>
          <a:prstGeom prst="rightArrow">
            <a:avLst/>
          </a:prstGeom>
          <a:solidFill>
            <a:schemeClr val="tx1">
              <a:lumMod val="65000"/>
              <a:lumOff val="35000"/>
            </a:schemeClr>
          </a:solidFill>
          <a:ln w="9525" cap="flat" cmpd="sng" algn="ctr">
            <a:noFill/>
            <a:prstDash val="solid"/>
            <a:round/>
            <a:headEnd type="none" w="med" len="med"/>
            <a:tailEnd type="none" w="med" len="med"/>
          </a:ln>
        </p:spPr>
        <p:txBody>
          <a:bodyPr/>
          <a:lstStyle/>
          <a:p>
            <a:pPr>
              <a:defRPr/>
            </a:pPr>
            <a:endParaRPr lang="zh-CN" altLang="en-US" sz="1350" b="1"/>
          </a:p>
        </p:txBody>
      </p:sp>
      <p:grpSp>
        <p:nvGrpSpPr>
          <p:cNvPr id="76811" name="组合 1"/>
          <p:cNvGrpSpPr/>
          <p:nvPr/>
        </p:nvGrpSpPr>
        <p:grpSpPr bwMode="auto">
          <a:xfrm>
            <a:off x="-4177" y="-21608"/>
            <a:ext cx="2006600" cy="478473"/>
            <a:chOff x="179" y="33"/>
            <a:chExt cx="3160" cy="753"/>
          </a:xfrm>
        </p:grpSpPr>
        <p:cxnSp>
          <p:nvCxnSpPr>
            <p:cNvPr id="17" name="直线连接符 16"/>
            <p:cNvCxnSpPr/>
            <p:nvPr/>
          </p:nvCxnSpPr>
          <p:spPr>
            <a:xfrm>
              <a:off x="179" y="730"/>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6813" name="文本框 17"/>
            <p:cNvSpPr txBox="1">
              <a:spLocks noChangeArrowheads="1"/>
            </p:cNvSpPr>
            <p:nvPr/>
          </p:nvSpPr>
          <p:spPr bwMode="auto">
            <a:xfrm>
              <a:off x="1010" y="33"/>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500" b="1">
                  <a:latin typeface="宋体" panose="02010600030101010101" pitchFamily="2" charset="-122"/>
                  <a:cs typeface="Yuanti SC"/>
                </a:rPr>
                <a:t>课堂小结</a:t>
              </a:r>
              <a:endParaRPr lang="zh-CN" altLang="en-US" sz="2500" b="1">
                <a:latin typeface="宋体" panose="02010600030101010101" pitchFamily="2" charset="-122"/>
                <a:cs typeface="Yuanti SC"/>
              </a:endParaRPr>
            </a:p>
          </p:txBody>
        </p:sp>
        <p:sp>
          <p:nvSpPr>
            <p:cNvPr id="19" name="Freeform 74"/>
            <p:cNvSpPr>
              <a:spLocks noChangeAspect="1" noEditPoints="1"/>
            </p:cNvSpPr>
            <p:nvPr/>
          </p:nvSpPr>
          <p:spPr bwMode="auto">
            <a:xfrm>
              <a:off x="342" y="158"/>
              <a:ext cx="568" cy="502"/>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宋体" panose="02010600030101010101" pitchFamily="2"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7659"/>
                                        </p:tgtEl>
                                        <p:attrNameLst>
                                          <p:attrName>style.visibility</p:attrName>
                                        </p:attrNameLst>
                                      </p:cBhvr>
                                      <p:to>
                                        <p:strVal val="visible"/>
                                      </p:to>
                                    </p:set>
                                    <p:animEffect transition="in" filter="randombar(horizontal)">
                                      <p:cBhvr>
                                        <p:cTn id="12" dur="500"/>
                                        <p:tgtEl>
                                          <p:spTgt spid="2765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27660"/>
                                        </p:tgtEl>
                                        <p:attrNameLst>
                                          <p:attrName>style.visibility</p:attrName>
                                        </p:attrNameLst>
                                      </p:cBhvr>
                                      <p:to>
                                        <p:strVal val="visible"/>
                                      </p:to>
                                    </p:set>
                                    <p:animEffect transition="in" filter="randombar(horizontal)">
                                      <p:cBhvr>
                                        <p:cTn id="37" dur="500"/>
                                        <p:tgtEl>
                                          <p:spTgt spid="27660"/>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ssolv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dissolve">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dissolv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animBg="1"/>
      <p:bldP spid="7" grpId="0" bldLvl="0" animBg="1"/>
      <p:bldP spid="8" grpId="0" animBg="1"/>
      <p:bldP spid="9" grpId="0" bldLvl="0" animBg="1"/>
      <p:bldP spid="12" grpId="0" bldLvl="0" animBg="1"/>
      <p:bldP spid="27659" grpId="0" bldLvl="0" animBg="1"/>
      <p:bldP spid="27660" grpId="0" bldLvl="0" animBg="1"/>
      <p:bldP spid="2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7"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mn-lt"/>
                <a:ea typeface="黑体" panose="02010609060101010101" pitchFamily="2" charset="-122"/>
                <a:cs typeface="黑体" panose="02010609060101010101" pitchFamily="2" charset="-122"/>
              </a:rPr>
              <a:t>三角形的高的定义</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sp>
        <p:nvSpPr>
          <p:cNvPr id="63581" name="椭圆 63580"/>
          <p:cNvSpPr>
            <a:spLocks noChangeAspect="1" noChangeArrowheads="1"/>
          </p:cNvSpPr>
          <p:nvPr/>
        </p:nvSpPr>
        <p:spPr bwMode="auto">
          <a:xfrm>
            <a:off x="7476296" y="1648015"/>
            <a:ext cx="80962"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ln>
        </p:spPr>
        <p:txBody>
          <a:bodyPr/>
          <a:lstStyle/>
          <a:p>
            <a:pPr algn="ctr"/>
            <a:endParaRPr lang="zh-CN" altLang="en-US" sz="100">
              <a:latin typeface="+mn-lt"/>
            </a:endParaRPr>
          </a:p>
        </p:txBody>
      </p:sp>
      <p:sp>
        <p:nvSpPr>
          <p:cNvPr id="39939" name="矩形 63581"/>
          <p:cNvSpPr>
            <a:spLocks noChangeArrowheads="1"/>
          </p:cNvSpPr>
          <p:nvPr/>
        </p:nvSpPr>
        <p:spPr bwMode="auto">
          <a:xfrm>
            <a:off x="7515651" y="1371790"/>
            <a:ext cx="36420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sz="2100" b="1" i="1">
                <a:solidFill>
                  <a:srgbClr val="000066"/>
                </a:solidFill>
                <a:latin typeface="+mn-lt"/>
                <a:ea typeface="华文中宋" panose="02010600040101010101" pitchFamily="2" charset="-122"/>
              </a:rPr>
              <a:t>A</a:t>
            </a:r>
            <a:endParaRPr lang="en-US" altLang="zh-CN" sz="2100" b="1" i="1">
              <a:solidFill>
                <a:srgbClr val="000066"/>
              </a:solidFill>
              <a:latin typeface="+mn-lt"/>
              <a:ea typeface="华文中宋" panose="02010600040101010101" pitchFamily="2" charset="-122"/>
            </a:endParaRPr>
          </a:p>
        </p:txBody>
      </p:sp>
      <p:sp>
        <p:nvSpPr>
          <p:cNvPr id="63583" name="矩形 63582"/>
          <p:cNvSpPr>
            <a:spLocks noChangeArrowheads="1"/>
          </p:cNvSpPr>
          <p:nvPr/>
        </p:nvSpPr>
        <p:spPr bwMode="auto">
          <a:xfrm>
            <a:off x="980616" y="1376543"/>
            <a:ext cx="36920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从三角形的一个顶</a:t>
            </a:r>
            <a:r>
              <a:rPr lang="zh-CN" altLang="en-US" sz="2400" b="1" dirty="0" smtClean="0">
                <a:latin typeface="+mn-lt"/>
              </a:rPr>
              <a:t>点，</a:t>
            </a:r>
            <a:endParaRPr lang="zh-CN" altLang="en-US" sz="2400" b="1" dirty="0">
              <a:latin typeface="+mn-lt"/>
            </a:endParaRPr>
          </a:p>
        </p:txBody>
      </p:sp>
      <p:sp>
        <p:nvSpPr>
          <p:cNvPr id="39941" name="矩形 63583"/>
          <p:cNvSpPr>
            <a:spLocks noChangeArrowheads="1"/>
          </p:cNvSpPr>
          <p:nvPr/>
        </p:nvSpPr>
        <p:spPr bwMode="auto">
          <a:xfrm>
            <a:off x="5664958" y="2910077"/>
            <a:ext cx="4000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dirty="0">
                <a:solidFill>
                  <a:srgbClr val="000066"/>
                </a:solidFill>
                <a:latin typeface="+mn-lt"/>
                <a:ea typeface="黑体" panose="02010609060101010101" pitchFamily="2" charset="-122"/>
              </a:rPr>
              <a:t>B</a:t>
            </a:r>
            <a:endParaRPr lang="en-US" altLang="zh-CN" sz="2100" b="1" dirty="0">
              <a:latin typeface="+mn-lt"/>
              <a:ea typeface="黑体" panose="02010609060101010101" pitchFamily="2" charset="-122"/>
            </a:endParaRPr>
          </a:p>
        </p:txBody>
      </p:sp>
      <p:sp>
        <p:nvSpPr>
          <p:cNvPr id="39942" name="矩形 63584"/>
          <p:cNvSpPr>
            <a:spLocks noChangeArrowheads="1"/>
          </p:cNvSpPr>
          <p:nvPr/>
        </p:nvSpPr>
        <p:spPr bwMode="auto">
          <a:xfrm>
            <a:off x="8135108" y="2897377"/>
            <a:ext cx="40005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dirty="0">
                <a:solidFill>
                  <a:srgbClr val="000066"/>
                </a:solidFill>
                <a:latin typeface="+mn-lt"/>
                <a:ea typeface="华文中宋" panose="02010600040101010101" pitchFamily="2" charset="-122"/>
              </a:rPr>
              <a:t>C</a:t>
            </a:r>
            <a:endParaRPr lang="en-US" altLang="zh-CN" dirty="0">
              <a:latin typeface="+mn-lt"/>
            </a:endParaRPr>
          </a:p>
        </p:txBody>
      </p:sp>
      <p:sp>
        <p:nvSpPr>
          <p:cNvPr id="63586" name="矩形 63585"/>
          <p:cNvSpPr>
            <a:spLocks noChangeArrowheads="1"/>
          </p:cNvSpPr>
          <p:nvPr/>
        </p:nvSpPr>
        <p:spPr bwMode="auto">
          <a:xfrm>
            <a:off x="3902864" y="1384014"/>
            <a:ext cx="23988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向它的对边</a:t>
            </a:r>
            <a:endParaRPr lang="en-US" altLang="zh-CN" sz="2400" b="1" dirty="0">
              <a:latin typeface="+mn-lt"/>
            </a:endParaRPr>
          </a:p>
        </p:txBody>
      </p:sp>
      <p:sp>
        <p:nvSpPr>
          <p:cNvPr id="39944" name="任意多边形 63586"/>
          <p:cNvSpPr>
            <a:spLocks noChangeArrowheads="1"/>
          </p:cNvSpPr>
          <p:nvPr/>
        </p:nvSpPr>
        <p:spPr bwMode="auto">
          <a:xfrm>
            <a:off x="5876096" y="1705165"/>
            <a:ext cx="2571750" cy="1257300"/>
          </a:xfrm>
          <a:custGeom>
            <a:avLst/>
            <a:gdLst>
              <a:gd name="T0" fmla="*/ 0 w 2160"/>
              <a:gd name="T1" fmla="*/ 1056 h 1056"/>
              <a:gd name="T2" fmla="*/ 2160 w 2160"/>
              <a:gd name="T3" fmla="*/ 1056 h 1056"/>
              <a:gd name="T4" fmla="*/ 1392 w 2160"/>
              <a:gd name="T5" fmla="*/ 0 h 1056"/>
              <a:gd name="T6" fmla="*/ 0 w 2160"/>
              <a:gd name="T7" fmla="*/ 1056 h 1056"/>
            </a:gdLst>
            <a:ahLst/>
            <a:cxnLst>
              <a:cxn ang="0">
                <a:pos x="T0" y="T1"/>
              </a:cxn>
              <a:cxn ang="0">
                <a:pos x="T2" y="T3"/>
              </a:cxn>
              <a:cxn ang="0">
                <a:pos x="T4" y="T5"/>
              </a:cxn>
              <a:cxn ang="0">
                <a:pos x="T6" y="T7"/>
              </a:cxn>
            </a:cxnLst>
            <a:rect l="0" t="0" r="r" b="b"/>
            <a:pathLst>
              <a:path w="2160" h="1056">
                <a:moveTo>
                  <a:pt x="0" y="1056"/>
                </a:moveTo>
                <a:lnTo>
                  <a:pt x="2160" y="1056"/>
                </a:lnTo>
                <a:lnTo>
                  <a:pt x="1392" y="0"/>
                </a:lnTo>
                <a:lnTo>
                  <a:pt x="0" y="1056"/>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sp>
        <p:nvSpPr>
          <p:cNvPr id="63588" name="直接连接符 63587"/>
          <p:cNvSpPr>
            <a:spLocks noChangeShapeType="1"/>
          </p:cNvSpPr>
          <p:nvPr/>
        </p:nvSpPr>
        <p:spPr bwMode="auto">
          <a:xfrm>
            <a:off x="5899908" y="2962465"/>
            <a:ext cx="2514600" cy="0"/>
          </a:xfrm>
          <a:prstGeom prst="line">
            <a:avLst/>
          </a:prstGeom>
          <a:noFill/>
          <a:ln w="38100">
            <a:solidFill>
              <a:srgbClr val="FF3399"/>
            </a:solidFill>
            <a:round/>
          </a:ln>
          <a:effectLst>
            <a:outerShdw dist="35921" dir="2700000" algn="ctr" rotWithShape="0">
              <a:srgbClr val="808080"/>
            </a:outerShdw>
          </a:effectLst>
        </p:spPr>
        <p:txBody>
          <a:bodyPr/>
          <a:lstStyle/>
          <a:p>
            <a:pPr algn="ctr">
              <a:defRPr/>
            </a:pPr>
            <a:endParaRPr lang="zh-CN" altLang="en-US" sz="1350">
              <a:latin typeface="+mn-lt"/>
            </a:endParaRPr>
          </a:p>
        </p:txBody>
      </p:sp>
      <p:sp>
        <p:nvSpPr>
          <p:cNvPr id="63589" name="矩形 63588"/>
          <p:cNvSpPr>
            <a:spLocks noChangeArrowheads="1"/>
          </p:cNvSpPr>
          <p:nvPr/>
        </p:nvSpPr>
        <p:spPr bwMode="auto">
          <a:xfrm>
            <a:off x="520260" y="1886701"/>
            <a:ext cx="43867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2400" b="1" dirty="0">
                <a:latin typeface="+mn-lt"/>
              </a:rPr>
              <a:t>所在直线作垂</a:t>
            </a:r>
            <a:r>
              <a:rPr lang="zh-CN" altLang="en-US" sz="2400" b="1" dirty="0" smtClean="0">
                <a:latin typeface="+mn-lt"/>
              </a:rPr>
              <a:t>线，</a:t>
            </a:r>
            <a:endParaRPr lang="zh-CN" altLang="en-US" sz="2400" b="1" dirty="0">
              <a:latin typeface="+mn-lt"/>
            </a:endParaRPr>
          </a:p>
        </p:txBody>
      </p:sp>
      <p:grpSp>
        <p:nvGrpSpPr>
          <p:cNvPr id="3" name="组合 63589"/>
          <p:cNvGrpSpPr/>
          <p:nvPr/>
        </p:nvGrpSpPr>
        <p:grpSpPr bwMode="auto">
          <a:xfrm>
            <a:off x="7533446" y="1705165"/>
            <a:ext cx="114300" cy="1657350"/>
            <a:chOff x="0" y="0"/>
            <a:chExt cx="96" cy="1392"/>
          </a:xfrm>
        </p:grpSpPr>
        <p:sp>
          <p:nvSpPr>
            <p:cNvPr id="39948" name="直接连接符 63590"/>
            <p:cNvSpPr>
              <a:spLocks noChangeShapeType="1"/>
            </p:cNvSpPr>
            <p:nvPr/>
          </p:nvSpPr>
          <p:spPr bwMode="auto">
            <a:xfrm>
              <a:off x="0" y="0"/>
              <a:ext cx="0" cy="1392"/>
            </a:xfrm>
            <a:prstGeom prst="line">
              <a:avLst/>
            </a:prstGeom>
            <a:noFill/>
            <a:ln w="38100">
              <a:solidFill>
                <a:srgbClr val="000066"/>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49" name="任意多边形 63591"/>
            <p:cNvSpPr>
              <a:spLocks noChangeArrowheads="1"/>
            </p:cNvSpPr>
            <p:nvPr/>
          </p:nvSpPr>
          <p:spPr bwMode="auto">
            <a:xfrm>
              <a:off x="0" y="960"/>
              <a:ext cx="96" cy="96"/>
            </a:xfrm>
            <a:custGeom>
              <a:avLst/>
              <a:gdLst>
                <a:gd name="T0" fmla="*/ 0 w 96"/>
                <a:gd name="T1" fmla="*/ 0 h 96"/>
                <a:gd name="T2" fmla="*/ 96 w 96"/>
                <a:gd name="T3" fmla="*/ 0 h 96"/>
                <a:gd name="T4" fmla="*/ 96 w 96"/>
                <a:gd name="T5" fmla="*/ 96 h 96"/>
              </a:gdLst>
              <a:ahLst/>
              <a:cxnLst>
                <a:cxn ang="0">
                  <a:pos x="T0" y="T1"/>
                </a:cxn>
                <a:cxn ang="0">
                  <a:pos x="T2" y="T3"/>
                </a:cxn>
                <a:cxn ang="0">
                  <a:pos x="T4" y="T5"/>
                </a:cxn>
              </a:cxnLst>
              <a:rect l="0" t="0" r="r" b="b"/>
              <a:pathLst>
                <a:path w="96" h="96">
                  <a:moveTo>
                    <a:pt x="0" y="0"/>
                  </a:moveTo>
                  <a:lnTo>
                    <a:pt x="96" y="0"/>
                  </a:lnTo>
                  <a:lnTo>
                    <a:pt x="96" y="96"/>
                  </a:lnTo>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sp>
        <p:nvSpPr>
          <p:cNvPr id="63593" name="矩形 63592"/>
          <p:cNvSpPr>
            <a:spLocks noChangeArrowheads="1"/>
          </p:cNvSpPr>
          <p:nvPr/>
        </p:nvSpPr>
        <p:spPr bwMode="auto">
          <a:xfrm>
            <a:off x="3029593" y="1886997"/>
            <a:ext cx="8034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顶点</a:t>
            </a:r>
            <a:endParaRPr lang="zh-CN" altLang="en-US" sz="2400" b="1" dirty="0">
              <a:latin typeface="+mn-lt"/>
            </a:endParaRPr>
          </a:p>
        </p:txBody>
      </p:sp>
      <p:sp>
        <p:nvSpPr>
          <p:cNvPr id="63594" name="椭圆 63593"/>
          <p:cNvSpPr>
            <a:spLocks noChangeAspect="1" noChangeArrowheads="1"/>
          </p:cNvSpPr>
          <p:nvPr/>
        </p:nvSpPr>
        <p:spPr bwMode="auto">
          <a:xfrm>
            <a:off x="7476296" y="1648015"/>
            <a:ext cx="80962" cy="80962"/>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ln>
        </p:spPr>
        <p:txBody>
          <a:bodyPr/>
          <a:lstStyle/>
          <a:p>
            <a:pPr algn="ctr"/>
            <a:endParaRPr lang="zh-CN" altLang="en-US" sz="100">
              <a:latin typeface="+mn-lt"/>
            </a:endParaRPr>
          </a:p>
        </p:txBody>
      </p:sp>
      <p:sp>
        <p:nvSpPr>
          <p:cNvPr id="63595" name="矩形 63594"/>
          <p:cNvSpPr>
            <a:spLocks noChangeArrowheads="1"/>
          </p:cNvSpPr>
          <p:nvPr/>
        </p:nvSpPr>
        <p:spPr bwMode="auto">
          <a:xfrm>
            <a:off x="3675460" y="1889371"/>
            <a:ext cx="11128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和垂足</a:t>
            </a:r>
            <a:endParaRPr lang="zh-CN" altLang="en-US" sz="2400" b="1" dirty="0">
              <a:latin typeface="+mn-lt"/>
            </a:endParaRPr>
          </a:p>
        </p:txBody>
      </p:sp>
      <p:grpSp>
        <p:nvGrpSpPr>
          <p:cNvPr id="4" name="组合 63595"/>
          <p:cNvGrpSpPr/>
          <p:nvPr/>
        </p:nvGrpSpPr>
        <p:grpSpPr bwMode="auto">
          <a:xfrm>
            <a:off x="7476296" y="2938652"/>
            <a:ext cx="514350" cy="449263"/>
            <a:chOff x="0" y="0"/>
            <a:chExt cx="432" cy="377"/>
          </a:xfrm>
        </p:grpSpPr>
        <p:sp>
          <p:nvSpPr>
            <p:cNvPr id="39954" name="椭圆 63596"/>
            <p:cNvSpPr>
              <a:spLocks noChangeAspect="1" noChangeArrowheads="1"/>
            </p:cNvSpPr>
            <p:nvPr/>
          </p:nvSpPr>
          <p:spPr bwMode="auto">
            <a:xfrm>
              <a:off x="0" y="0"/>
              <a:ext cx="68" cy="68"/>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ln>
          </p:spPr>
          <p:txBody>
            <a:bodyPr/>
            <a:lstStyle/>
            <a:p>
              <a:pPr algn="ctr"/>
              <a:endParaRPr lang="zh-CN" altLang="en-US" sz="100">
                <a:latin typeface="+mn-lt"/>
              </a:endParaRPr>
            </a:p>
          </p:txBody>
        </p:sp>
        <p:sp>
          <p:nvSpPr>
            <p:cNvPr id="39955" name="矩形 63597"/>
            <p:cNvSpPr>
              <a:spLocks noChangeArrowheads="1"/>
            </p:cNvSpPr>
            <p:nvPr/>
          </p:nvSpPr>
          <p:spPr bwMode="auto">
            <a:xfrm>
              <a:off x="5" y="29"/>
              <a:ext cx="427"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sz="2100" b="1" i="1">
                  <a:solidFill>
                    <a:srgbClr val="000066"/>
                  </a:solidFill>
                  <a:latin typeface="+mn-lt"/>
                  <a:ea typeface="华文中宋" panose="02010600040101010101" pitchFamily="2" charset="-122"/>
                </a:rPr>
                <a:t>D</a:t>
              </a:r>
              <a:endParaRPr lang="en-US" altLang="zh-CN" sz="2100" b="1" i="1">
                <a:solidFill>
                  <a:srgbClr val="000066"/>
                </a:solidFill>
                <a:latin typeface="+mn-lt"/>
                <a:ea typeface="华文中宋" panose="02010600040101010101" pitchFamily="2" charset="-122"/>
              </a:endParaRPr>
            </a:p>
          </p:txBody>
        </p:sp>
      </p:grpSp>
      <p:sp>
        <p:nvSpPr>
          <p:cNvPr id="63599" name="矩形 63598"/>
          <p:cNvSpPr>
            <a:spLocks noChangeArrowheads="1"/>
          </p:cNvSpPr>
          <p:nvPr/>
        </p:nvSpPr>
        <p:spPr bwMode="auto">
          <a:xfrm>
            <a:off x="4594709" y="1883979"/>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之间的线段</a:t>
            </a:r>
            <a:endParaRPr lang="zh-CN" altLang="en-US" sz="2400" b="1" dirty="0">
              <a:latin typeface="+mn-lt"/>
            </a:endParaRPr>
          </a:p>
        </p:txBody>
      </p:sp>
      <p:sp>
        <p:nvSpPr>
          <p:cNvPr id="63600" name="直接连接符 63599"/>
          <p:cNvSpPr>
            <a:spLocks noChangeShapeType="1"/>
          </p:cNvSpPr>
          <p:nvPr/>
        </p:nvSpPr>
        <p:spPr bwMode="auto">
          <a:xfrm>
            <a:off x="7533446" y="1705165"/>
            <a:ext cx="0" cy="1257300"/>
          </a:xfrm>
          <a:prstGeom prst="line">
            <a:avLst/>
          </a:prstGeom>
          <a:noFill/>
          <a:ln w="571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63601" name="矩形 63600"/>
          <p:cNvSpPr>
            <a:spLocks noChangeArrowheads="1"/>
          </p:cNvSpPr>
          <p:nvPr/>
        </p:nvSpPr>
        <p:spPr bwMode="auto">
          <a:xfrm>
            <a:off x="535486" y="2379638"/>
            <a:ext cx="29690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smtClean="0">
                <a:latin typeface="+mn-lt"/>
              </a:rPr>
              <a:t>叫做</a:t>
            </a:r>
            <a:r>
              <a:rPr lang="zh-CN" altLang="en-US" sz="2400" b="1" dirty="0" smtClean="0">
                <a:solidFill>
                  <a:srgbClr val="FF0000"/>
                </a:solidFill>
                <a:latin typeface="+mn-lt"/>
              </a:rPr>
              <a:t>三</a:t>
            </a:r>
            <a:r>
              <a:rPr lang="zh-CN" altLang="en-US" sz="2400" b="1" dirty="0">
                <a:solidFill>
                  <a:srgbClr val="FF0000"/>
                </a:solidFill>
                <a:latin typeface="+mn-lt"/>
              </a:rPr>
              <a:t>角形的高</a:t>
            </a:r>
            <a:r>
              <a:rPr lang="zh-CN" altLang="en-US" sz="2400" b="1" dirty="0" smtClean="0">
                <a:solidFill>
                  <a:srgbClr val="FF0000"/>
                </a:solidFill>
                <a:latin typeface="+mn-lt"/>
              </a:rPr>
              <a:t>线</a:t>
            </a:r>
            <a:r>
              <a:rPr lang="zh-CN" altLang="en-US" sz="2400" b="1" dirty="0" smtClean="0">
                <a:latin typeface="+mn-lt"/>
              </a:rPr>
              <a:t>，</a:t>
            </a:r>
            <a:endParaRPr lang="zh-CN" altLang="en-US" sz="2400" b="1" dirty="0">
              <a:latin typeface="+mn-lt"/>
            </a:endParaRPr>
          </a:p>
        </p:txBody>
      </p:sp>
      <p:sp>
        <p:nvSpPr>
          <p:cNvPr id="63602" name="矩形 63601"/>
          <p:cNvSpPr>
            <a:spLocks noChangeArrowheads="1"/>
          </p:cNvSpPr>
          <p:nvPr/>
        </p:nvSpPr>
        <p:spPr bwMode="auto">
          <a:xfrm>
            <a:off x="3193700" y="2388716"/>
            <a:ext cx="2484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简称三角形的</a:t>
            </a:r>
            <a:r>
              <a:rPr lang="zh-CN" altLang="en-US" sz="2400" b="1" dirty="0">
                <a:solidFill>
                  <a:srgbClr val="FF0000"/>
                </a:solidFill>
                <a:latin typeface="+mn-lt"/>
              </a:rPr>
              <a:t>高</a:t>
            </a:r>
            <a:r>
              <a:rPr lang="en-US" altLang="zh-CN" sz="2400" b="1" dirty="0">
                <a:latin typeface="+mn-lt"/>
              </a:rPr>
              <a:t>.</a:t>
            </a:r>
            <a:endParaRPr lang="en-US" altLang="zh-CN" sz="2400" b="1" dirty="0">
              <a:latin typeface="+mn-lt"/>
            </a:endParaRPr>
          </a:p>
        </p:txBody>
      </p:sp>
      <p:sp>
        <p:nvSpPr>
          <p:cNvPr id="63603" name="矩形 63602"/>
          <p:cNvSpPr>
            <a:spLocks noChangeArrowheads="1"/>
          </p:cNvSpPr>
          <p:nvPr/>
        </p:nvSpPr>
        <p:spPr bwMode="auto">
          <a:xfrm>
            <a:off x="1124878" y="2905315"/>
            <a:ext cx="4540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400" b="1" dirty="0">
                <a:latin typeface="+mn-lt"/>
              </a:rPr>
              <a:t>如右</a:t>
            </a:r>
            <a:r>
              <a:rPr lang="zh-CN" altLang="en-US" sz="2400" b="1" dirty="0" smtClean="0">
                <a:latin typeface="+mn-lt"/>
              </a:rPr>
              <a:t>图，</a:t>
            </a:r>
            <a:r>
              <a:rPr lang="en-US" altLang="zh-CN" sz="2400" b="1" dirty="0" smtClean="0">
                <a:latin typeface="+mn-lt"/>
              </a:rPr>
              <a:t> </a:t>
            </a:r>
            <a:r>
              <a:rPr lang="zh-CN" altLang="en-US" sz="2400" b="1" dirty="0">
                <a:latin typeface="+mn-lt"/>
              </a:rPr>
              <a:t>线段</a:t>
            </a:r>
            <a:r>
              <a:rPr lang="en-US" altLang="zh-CN" sz="2400" b="1" i="1" dirty="0">
                <a:latin typeface="+mn-lt"/>
              </a:rPr>
              <a:t>AD</a:t>
            </a:r>
            <a:r>
              <a:rPr lang="zh-CN" altLang="en-US" sz="2400" b="1" dirty="0">
                <a:latin typeface="+mn-lt"/>
              </a:rPr>
              <a:t>是</a:t>
            </a:r>
            <a:r>
              <a:rPr lang="en-US" altLang="zh-CN" sz="2400" b="1" i="1" dirty="0">
                <a:latin typeface="+mn-lt"/>
              </a:rPr>
              <a:t>BC</a:t>
            </a:r>
            <a:r>
              <a:rPr lang="zh-CN" altLang="en-US" sz="2400" b="1" dirty="0">
                <a:latin typeface="+mn-lt"/>
              </a:rPr>
              <a:t>边上的高</a:t>
            </a:r>
            <a:r>
              <a:rPr lang="en-US" altLang="zh-CN" sz="2400" b="1" dirty="0">
                <a:latin typeface="+mn-lt"/>
              </a:rPr>
              <a:t>.</a:t>
            </a:r>
            <a:endParaRPr lang="en-US" altLang="zh-CN" sz="2400" b="1" dirty="0">
              <a:latin typeface="+mn-lt"/>
            </a:endParaRPr>
          </a:p>
        </p:txBody>
      </p:sp>
      <p:grpSp>
        <p:nvGrpSpPr>
          <p:cNvPr id="39968" name="组合 63610"/>
          <p:cNvGrpSpPr/>
          <p:nvPr/>
        </p:nvGrpSpPr>
        <p:grpSpPr bwMode="auto">
          <a:xfrm rot="5400000">
            <a:off x="5787791" y="1034644"/>
            <a:ext cx="1792288" cy="2037953"/>
            <a:chOff x="0" y="-1"/>
            <a:chExt cx="1505" cy="1712"/>
          </a:xfrm>
        </p:grpSpPr>
        <p:sp>
          <p:nvSpPr>
            <p:cNvPr id="39969" name="任意多边形 63611"/>
            <p:cNvSpPr>
              <a:spLocks noChangeAspect="1" noChangeArrowheads="1"/>
            </p:cNvSpPr>
            <p:nvPr/>
          </p:nvSpPr>
          <p:spPr bwMode="auto">
            <a:xfrm rot="10800000">
              <a:off x="0" y="158"/>
              <a:ext cx="1505" cy="1505"/>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solidFill>
              <a:srgbClr val="DDF2FF">
                <a:alpha val="50194"/>
              </a:srgbClr>
            </a:solidFill>
            <a:ln w="9525">
              <a:solidFill>
                <a:srgbClr val="333399"/>
              </a:solidFill>
              <a:round/>
            </a:ln>
          </p:spPr>
          <p:txBody>
            <a:bodyPr/>
            <a:lstStyle/>
            <a:p>
              <a:endParaRPr lang="zh-CN" altLang="en-US">
                <a:latin typeface="+mn-lt"/>
              </a:endParaRPr>
            </a:p>
          </p:txBody>
        </p:sp>
        <p:sp>
          <p:nvSpPr>
            <p:cNvPr id="39970" name="任意多边形 63612"/>
            <p:cNvSpPr>
              <a:spLocks noChangeArrowheads="1"/>
            </p:cNvSpPr>
            <p:nvPr/>
          </p:nvSpPr>
          <p:spPr bwMode="auto">
            <a:xfrm rot="10800000">
              <a:off x="720" y="446"/>
              <a:ext cx="480" cy="480"/>
            </a:xfrm>
            <a:custGeom>
              <a:avLst/>
              <a:gdLst>
                <a:gd name="T0" fmla="*/ 0 w 480"/>
                <a:gd name="T1" fmla="*/ 0 h 480"/>
                <a:gd name="T2" fmla="*/ 480 w 480"/>
                <a:gd name="T3" fmla="*/ 480 h 480"/>
                <a:gd name="T4" fmla="*/ 0 w 480"/>
                <a:gd name="T5" fmla="*/ 480 h 480"/>
                <a:gd name="T6" fmla="*/ 0 w 480"/>
                <a:gd name="T7" fmla="*/ 0 h 480"/>
              </a:gdLst>
              <a:ahLst/>
              <a:cxnLst>
                <a:cxn ang="0">
                  <a:pos x="T0" y="T1"/>
                </a:cxn>
                <a:cxn ang="0">
                  <a:pos x="T2" y="T3"/>
                </a:cxn>
                <a:cxn ang="0">
                  <a:pos x="T4" y="T5"/>
                </a:cxn>
                <a:cxn ang="0">
                  <a:pos x="T6" y="T7"/>
                </a:cxn>
              </a:cxnLst>
              <a:rect l="0" t="0" r="r" b="b"/>
              <a:pathLst>
                <a:path w="480" h="480">
                  <a:moveTo>
                    <a:pt x="0" y="0"/>
                  </a:moveTo>
                  <a:lnTo>
                    <a:pt x="480" y="480"/>
                  </a:lnTo>
                  <a:lnTo>
                    <a:pt x="0" y="480"/>
                  </a:lnTo>
                  <a:lnTo>
                    <a:pt x="0" y="0"/>
                  </a:lnTo>
                  <a:close/>
                </a:path>
              </a:pathLst>
            </a:custGeom>
            <a:noFill/>
            <a:ln w="9525">
              <a:solidFill>
                <a:srgbClr val="333399"/>
              </a:solidFill>
              <a:round/>
            </a:ln>
            <a:extLst>
              <a:ext uri="{909E8E84-426E-40DD-AFC4-6F175D3DCCD1}">
                <a14:hiddenFill xmlns:a14="http://schemas.microsoft.com/office/drawing/2010/main">
                  <a:solidFill>
                    <a:srgbClr val="FFFFFF"/>
                  </a:solidFill>
                </a14:hiddenFill>
              </a:ext>
            </a:extLst>
          </p:spPr>
          <p:txBody>
            <a:bodyPr/>
            <a:lstStyle/>
            <a:p>
              <a:endParaRPr lang="zh-CN" altLang="en-US">
                <a:latin typeface="+mn-lt"/>
              </a:endParaRPr>
            </a:p>
          </p:txBody>
        </p:sp>
        <p:grpSp>
          <p:nvGrpSpPr>
            <p:cNvPr id="39971" name="组合 63613"/>
            <p:cNvGrpSpPr/>
            <p:nvPr/>
          </p:nvGrpSpPr>
          <p:grpSpPr bwMode="auto">
            <a:xfrm>
              <a:off x="683" y="-1"/>
              <a:ext cx="252" cy="1712"/>
              <a:chOff x="-87" y="-1"/>
              <a:chExt cx="252" cy="1712"/>
            </a:xfrm>
          </p:grpSpPr>
          <p:grpSp>
            <p:nvGrpSpPr>
              <p:cNvPr id="39972" name="组合 63614"/>
              <p:cNvGrpSpPr/>
              <p:nvPr/>
            </p:nvGrpSpPr>
            <p:grpSpPr bwMode="auto">
              <a:xfrm rot="-8100000">
                <a:off x="-719" y="907"/>
                <a:ext cx="1560" cy="48"/>
                <a:chOff x="0" y="0"/>
                <a:chExt cx="4560" cy="86"/>
              </a:xfrm>
            </p:grpSpPr>
            <p:grpSp>
              <p:nvGrpSpPr>
                <p:cNvPr id="39973" name="组合 63615"/>
                <p:cNvGrpSpPr/>
                <p:nvPr/>
              </p:nvGrpSpPr>
              <p:grpSpPr bwMode="auto">
                <a:xfrm>
                  <a:off x="0" y="0"/>
                  <a:ext cx="4464" cy="86"/>
                  <a:chOff x="0" y="0"/>
                  <a:chExt cx="4464" cy="86"/>
                </a:xfrm>
              </p:grpSpPr>
              <p:sp>
                <p:nvSpPr>
                  <p:cNvPr id="39974" name="直接连接符 63616"/>
                  <p:cNvSpPr>
                    <a:spLocks noChangeShapeType="1"/>
                  </p:cNvSpPr>
                  <p:nvPr/>
                </p:nvSpPr>
                <p:spPr bwMode="auto">
                  <a:xfrm>
                    <a:off x="0" y="0"/>
                    <a:ext cx="0" cy="77"/>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5" name="直接连接符 63617"/>
                  <p:cNvSpPr>
                    <a:spLocks noChangeShapeType="1"/>
                  </p:cNvSpPr>
                  <p:nvPr/>
                </p:nvSpPr>
                <p:spPr bwMode="auto">
                  <a:xfrm>
                    <a:off x="4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6" name="直接连接符 63618"/>
                  <p:cNvSpPr>
                    <a:spLocks noChangeShapeType="1"/>
                  </p:cNvSpPr>
                  <p:nvPr/>
                </p:nvSpPr>
                <p:spPr bwMode="auto">
                  <a:xfrm>
                    <a:off x="9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7" name="直接连接符 63619"/>
                  <p:cNvSpPr>
                    <a:spLocks noChangeShapeType="1"/>
                  </p:cNvSpPr>
                  <p:nvPr/>
                </p:nvSpPr>
                <p:spPr bwMode="auto">
                  <a:xfrm>
                    <a:off x="14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8" name="直接连接符 63620"/>
                  <p:cNvSpPr>
                    <a:spLocks noChangeShapeType="1"/>
                  </p:cNvSpPr>
                  <p:nvPr/>
                </p:nvSpPr>
                <p:spPr bwMode="auto">
                  <a:xfrm>
                    <a:off x="19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79" name="直接连接符 63621"/>
                  <p:cNvSpPr>
                    <a:spLocks noChangeShapeType="1"/>
                  </p:cNvSpPr>
                  <p:nvPr/>
                </p:nvSpPr>
                <p:spPr bwMode="auto">
                  <a:xfrm>
                    <a:off x="240"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0" name="直接连接符 63622"/>
                  <p:cNvSpPr>
                    <a:spLocks noChangeShapeType="1"/>
                  </p:cNvSpPr>
                  <p:nvPr/>
                </p:nvSpPr>
                <p:spPr bwMode="auto">
                  <a:xfrm>
                    <a:off x="288"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1" name="直接连接符 63623"/>
                  <p:cNvSpPr>
                    <a:spLocks noChangeShapeType="1"/>
                  </p:cNvSpPr>
                  <p:nvPr/>
                </p:nvSpPr>
                <p:spPr bwMode="auto">
                  <a:xfrm>
                    <a:off x="336"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2" name="直接连接符 63624"/>
                  <p:cNvSpPr>
                    <a:spLocks noChangeShapeType="1"/>
                  </p:cNvSpPr>
                  <p:nvPr/>
                </p:nvSpPr>
                <p:spPr bwMode="auto">
                  <a:xfrm>
                    <a:off x="384"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3" name="直接连接符 63625"/>
                  <p:cNvSpPr>
                    <a:spLocks noChangeShapeType="1"/>
                  </p:cNvSpPr>
                  <p:nvPr/>
                </p:nvSpPr>
                <p:spPr bwMode="auto">
                  <a:xfrm>
                    <a:off x="432"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4" name="直接连接符 63626"/>
                  <p:cNvSpPr>
                    <a:spLocks noChangeShapeType="1"/>
                  </p:cNvSpPr>
                  <p:nvPr/>
                </p:nvSpPr>
                <p:spPr bwMode="auto">
                  <a:xfrm>
                    <a:off x="480" y="0"/>
                    <a:ext cx="0" cy="6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5" name="直接连接符 63627"/>
                  <p:cNvSpPr>
                    <a:spLocks noChangeShapeType="1"/>
                  </p:cNvSpPr>
                  <p:nvPr/>
                </p:nvSpPr>
                <p:spPr bwMode="auto">
                  <a:xfrm>
                    <a:off x="52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6" name="直接连接符 63628"/>
                  <p:cNvSpPr>
                    <a:spLocks noChangeShapeType="1"/>
                  </p:cNvSpPr>
                  <p:nvPr/>
                </p:nvSpPr>
                <p:spPr bwMode="auto">
                  <a:xfrm>
                    <a:off x="57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7" name="直接连接符 63629"/>
                  <p:cNvSpPr>
                    <a:spLocks noChangeShapeType="1"/>
                  </p:cNvSpPr>
                  <p:nvPr/>
                </p:nvSpPr>
                <p:spPr bwMode="auto">
                  <a:xfrm>
                    <a:off x="62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8" name="直接连接符 63630"/>
                  <p:cNvSpPr>
                    <a:spLocks noChangeShapeType="1"/>
                  </p:cNvSpPr>
                  <p:nvPr/>
                </p:nvSpPr>
                <p:spPr bwMode="auto">
                  <a:xfrm>
                    <a:off x="672"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89" name="直接连接符 63631"/>
                  <p:cNvSpPr>
                    <a:spLocks noChangeShapeType="1"/>
                  </p:cNvSpPr>
                  <p:nvPr/>
                </p:nvSpPr>
                <p:spPr bwMode="auto">
                  <a:xfrm>
                    <a:off x="72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0" name="直接连接符 63632"/>
                  <p:cNvSpPr>
                    <a:spLocks noChangeShapeType="1"/>
                  </p:cNvSpPr>
                  <p:nvPr/>
                </p:nvSpPr>
                <p:spPr bwMode="auto">
                  <a:xfrm>
                    <a:off x="76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1" name="直接连接符 63633"/>
                  <p:cNvSpPr>
                    <a:spLocks noChangeShapeType="1"/>
                  </p:cNvSpPr>
                  <p:nvPr/>
                </p:nvSpPr>
                <p:spPr bwMode="auto">
                  <a:xfrm>
                    <a:off x="81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2" name="直接连接符 63634"/>
                  <p:cNvSpPr>
                    <a:spLocks noChangeShapeType="1"/>
                  </p:cNvSpPr>
                  <p:nvPr/>
                </p:nvSpPr>
                <p:spPr bwMode="auto">
                  <a:xfrm>
                    <a:off x="86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3" name="直接连接符 63635"/>
                  <p:cNvSpPr>
                    <a:spLocks noChangeShapeType="1"/>
                  </p:cNvSpPr>
                  <p:nvPr/>
                </p:nvSpPr>
                <p:spPr bwMode="auto">
                  <a:xfrm>
                    <a:off x="912"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4" name="直接连接符 63636"/>
                  <p:cNvSpPr>
                    <a:spLocks noChangeShapeType="1"/>
                  </p:cNvSpPr>
                  <p:nvPr/>
                </p:nvSpPr>
                <p:spPr bwMode="auto">
                  <a:xfrm>
                    <a:off x="96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5" name="直接连接符 63637"/>
                  <p:cNvSpPr>
                    <a:spLocks noChangeShapeType="1"/>
                  </p:cNvSpPr>
                  <p:nvPr/>
                </p:nvSpPr>
                <p:spPr bwMode="auto">
                  <a:xfrm>
                    <a:off x="100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6" name="直接连接符 63638"/>
                  <p:cNvSpPr>
                    <a:spLocks noChangeShapeType="1"/>
                  </p:cNvSpPr>
                  <p:nvPr/>
                </p:nvSpPr>
                <p:spPr bwMode="auto">
                  <a:xfrm>
                    <a:off x="105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7" name="直接连接符 63639"/>
                  <p:cNvSpPr>
                    <a:spLocks noChangeShapeType="1"/>
                  </p:cNvSpPr>
                  <p:nvPr/>
                </p:nvSpPr>
                <p:spPr bwMode="auto">
                  <a:xfrm>
                    <a:off x="110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8" name="直接连接符 63640"/>
                  <p:cNvSpPr>
                    <a:spLocks noChangeShapeType="1"/>
                  </p:cNvSpPr>
                  <p:nvPr/>
                </p:nvSpPr>
                <p:spPr bwMode="auto">
                  <a:xfrm>
                    <a:off x="1152"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39999" name="直接连接符 63641"/>
                  <p:cNvSpPr>
                    <a:spLocks noChangeShapeType="1"/>
                  </p:cNvSpPr>
                  <p:nvPr/>
                </p:nvSpPr>
                <p:spPr bwMode="auto">
                  <a:xfrm>
                    <a:off x="120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0" name="直接连接符 63642"/>
                  <p:cNvSpPr>
                    <a:spLocks noChangeShapeType="1"/>
                  </p:cNvSpPr>
                  <p:nvPr/>
                </p:nvSpPr>
                <p:spPr bwMode="auto">
                  <a:xfrm>
                    <a:off x="124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1" name="直接连接符 63643"/>
                  <p:cNvSpPr>
                    <a:spLocks noChangeShapeType="1"/>
                  </p:cNvSpPr>
                  <p:nvPr/>
                </p:nvSpPr>
                <p:spPr bwMode="auto">
                  <a:xfrm>
                    <a:off x="129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2" name="直接连接符 63644"/>
                  <p:cNvSpPr>
                    <a:spLocks noChangeShapeType="1"/>
                  </p:cNvSpPr>
                  <p:nvPr/>
                </p:nvSpPr>
                <p:spPr bwMode="auto">
                  <a:xfrm>
                    <a:off x="134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3" name="直接连接符 63645"/>
                  <p:cNvSpPr>
                    <a:spLocks noChangeShapeType="1"/>
                  </p:cNvSpPr>
                  <p:nvPr/>
                </p:nvSpPr>
                <p:spPr bwMode="auto">
                  <a:xfrm>
                    <a:off x="1392"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4" name="直接连接符 63646"/>
                  <p:cNvSpPr>
                    <a:spLocks noChangeShapeType="1"/>
                  </p:cNvSpPr>
                  <p:nvPr/>
                </p:nvSpPr>
                <p:spPr bwMode="auto">
                  <a:xfrm>
                    <a:off x="144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5" name="直接连接符 63647"/>
                  <p:cNvSpPr>
                    <a:spLocks noChangeShapeType="1"/>
                  </p:cNvSpPr>
                  <p:nvPr/>
                </p:nvSpPr>
                <p:spPr bwMode="auto">
                  <a:xfrm>
                    <a:off x="148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6" name="直接连接符 63648"/>
                  <p:cNvSpPr>
                    <a:spLocks noChangeShapeType="1"/>
                  </p:cNvSpPr>
                  <p:nvPr/>
                </p:nvSpPr>
                <p:spPr bwMode="auto">
                  <a:xfrm>
                    <a:off x="153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7" name="直接连接符 63649"/>
                  <p:cNvSpPr>
                    <a:spLocks noChangeShapeType="1"/>
                  </p:cNvSpPr>
                  <p:nvPr/>
                </p:nvSpPr>
                <p:spPr bwMode="auto">
                  <a:xfrm>
                    <a:off x="1584"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8" name="直接连接符 63650"/>
                  <p:cNvSpPr>
                    <a:spLocks noChangeShapeType="1"/>
                  </p:cNvSpPr>
                  <p:nvPr/>
                </p:nvSpPr>
                <p:spPr bwMode="auto">
                  <a:xfrm>
                    <a:off x="163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09" name="直接连接符 63651"/>
                  <p:cNvSpPr>
                    <a:spLocks noChangeShapeType="1"/>
                  </p:cNvSpPr>
                  <p:nvPr/>
                </p:nvSpPr>
                <p:spPr bwMode="auto">
                  <a:xfrm>
                    <a:off x="168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0" name="直接连接符 63652"/>
                  <p:cNvSpPr>
                    <a:spLocks noChangeShapeType="1"/>
                  </p:cNvSpPr>
                  <p:nvPr/>
                </p:nvSpPr>
                <p:spPr bwMode="auto">
                  <a:xfrm>
                    <a:off x="172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1" name="直接连接符 63653"/>
                  <p:cNvSpPr>
                    <a:spLocks noChangeShapeType="1"/>
                  </p:cNvSpPr>
                  <p:nvPr/>
                </p:nvSpPr>
                <p:spPr bwMode="auto">
                  <a:xfrm>
                    <a:off x="177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2" name="直接连接符 63654"/>
                  <p:cNvSpPr>
                    <a:spLocks noChangeShapeType="1"/>
                  </p:cNvSpPr>
                  <p:nvPr/>
                </p:nvSpPr>
                <p:spPr bwMode="auto">
                  <a:xfrm>
                    <a:off x="1824"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3" name="直接连接符 63655"/>
                  <p:cNvSpPr>
                    <a:spLocks noChangeShapeType="1"/>
                  </p:cNvSpPr>
                  <p:nvPr/>
                </p:nvSpPr>
                <p:spPr bwMode="auto">
                  <a:xfrm>
                    <a:off x="187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4" name="直接连接符 63656"/>
                  <p:cNvSpPr>
                    <a:spLocks noChangeShapeType="1"/>
                  </p:cNvSpPr>
                  <p:nvPr/>
                </p:nvSpPr>
                <p:spPr bwMode="auto">
                  <a:xfrm>
                    <a:off x="192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5" name="直接连接符 63657"/>
                  <p:cNvSpPr>
                    <a:spLocks noChangeShapeType="1"/>
                  </p:cNvSpPr>
                  <p:nvPr/>
                </p:nvSpPr>
                <p:spPr bwMode="auto">
                  <a:xfrm>
                    <a:off x="196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6" name="直接连接符 63658"/>
                  <p:cNvSpPr>
                    <a:spLocks noChangeShapeType="1"/>
                  </p:cNvSpPr>
                  <p:nvPr/>
                </p:nvSpPr>
                <p:spPr bwMode="auto">
                  <a:xfrm>
                    <a:off x="201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7" name="直接连接符 63659"/>
                  <p:cNvSpPr>
                    <a:spLocks noChangeShapeType="1"/>
                  </p:cNvSpPr>
                  <p:nvPr/>
                </p:nvSpPr>
                <p:spPr bwMode="auto">
                  <a:xfrm>
                    <a:off x="2064"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8" name="直接连接符 63660"/>
                  <p:cNvSpPr>
                    <a:spLocks noChangeShapeType="1"/>
                  </p:cNvSpPr>
                  <p:nvPr/>
                </p:nvSpPr>
                <p:spPr bwMode="auto">
                  <a:xfrm>
                    <a:off x="2112"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19" name="直接连接符 63661"/>
                  <p:cNvSpPr>
                    <a:spLocks noChangeShapeType="1"/>
                  </p:cNvSpPr>
                  <p:nvPr/>
                </p:nvSpPr>
                <p:spPr bwMode="auto">
                  <a:xfrm>
                    <a:off x="2160"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0" name="直接连接符 63662"/>
                  <p:cNvSpPr>
                    <a:spLocks noChangeShapeType="1"/>
                  </p:cNvSpPr>
                  <p:nvPr/>
                </p:nvSpPr>
                <p:spPr bwMode="auto">
                  <a:xfrm>
                    <a:off x="2208"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1" name="直接连接符 63663"/>
                  <p:cNvSpPr>
                    <a:spLocks noChangeShapeType="1"/>
                  </p:cNvSpPr>
                  <p:nvPr/>
                </p:nvSpPr>
                <p:spPr bwMode="auto">
                  <a:xfrm>
                    <a:off x="2256"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2" name="直接连接符 63664"/>
                  <p:cNvSpPr>
                    <a:spLocks noChangeShapeType="1"/>
                  </p:cNvSpPr>
                  <p:nvPr/>
                </p:nvSpPr>
                <p:spPr bwMode="auto">
                  <a:xfrm>
                    <a:off x="2304" y="0"/>
                    <a:ext cx="0" cy="6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3" name="直接连接符 63665"/>
                  <p:cNvSpPr>
                    <a:spLocks noChangeShapeType="1"/>
                  </p:cNvSpPr>
                  <p:nvPr/>
                </p:nvSpPr>
                <p:spPr bwMode="auto">
                  <a:xfrm>
                    <a:off x="235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4" name="直接连接符 63666"/>
                  <p:cNvSpPr>
                    <a:spLocks noChangeShapeType="1"/>
                  </p:cNvSpPr>
                  <p:nvPr/>
                </p:nvSpPr>
                <p:spPr bwMode="auto">
                  <a:xfrm>
                    <a:off x="240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5" name="直接连接符 63667"/>
                  <p:cNvSpPr>
                    <a:spLocks noChangeShapeType="1"/>
                  </p:cNvSpPr>
                  <p:nvPr/>
                </p:nvSpPr>
                <p:spPr bwMode="auto">
                  <a:xfrm>
                    <a:off x="244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6" name="直接连接符 63668"/>
                  <p:cNvSpPr>
                    <a:spLocks noChangeShapeType="1"/>
                  </p:cNvSpPr>
                  <p:nvPr/>
                </p:nvSpPr>
                <p:spPr bwMode="auto">
                  <a:xfrm>
                    <a:off x="2496"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7" name="直接连接符 63669"/>
                  <p:cNvSpPr>
                    <a:spLocks noChangeShapeType="1"/>
                  </p:cNvSpPr>
                  <p:nvPr/>
                </p:nvSpPr>
                <p:spPr bwMode="auto">
                  <a:xfrm>
                    <a:off x="254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8" name="直接连接符 63670"/>
                  <p:cNvSpPr>
                    <a:spLocks noChangeShapeType="1"/>
                  </p:cNvSpPr>
                  <p:nvPr/>
                </p:nvSpPr>
                <p:spPr bwMode="auto">
                  <a:xfrm>
                    <a:off x="259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29" name="直接连接符 63671"/>
                  <p:cNvSpPr>
                    <a:spLocks noChangeShapeType="1"/>
                  </p:cNvSpPr>
                  <p:nvPr/>
                </p:nvSpPr>
                <p:spPr bwMode="auto">
                  <a:xfrm>
                    <a:off x="264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0" name="直接连接符 63672"/>
                  <p:cNvSpPr>
                    <a:spLocks noChangeShapeType="1"/>
                  </p:cNvSpPr>
                  <p:nvPr/>
                </p:nvSpPr>
                <p:spPr bwMode="auto">
                  <a:xfrm>
                    <a:off x="268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1" name="直接连接符 63673"/>
                  <p:cNvSpPr>
                    <a:spLocks noChangeShapeType="1"/>
                  </p:cNvSpPr>
                  <p:nvPr/>
                </p:nvSpPr>
                <p:spPr bwMode="auto">
                  <a:xfrm>
                    <a:off x="2736"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2" name="直接连接符 63674"/>
                  <p:cNvSpPr>
                    <a:spLocks noChangeShapeType="1"/>
                  </p:cNvSpPr>
                  <p:nvPr/>
                </p:nvSpPr>
                <p:spPr bwMode="auto">
                  <a:xfrm>
                    <a:off x="278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3" name="直接连接符 63675"/>
                  <p:cNvSpPr>
                    <a:spLocks noChangeShapeType="1"/>
                  </p:cNvSpPr>
                  <p:nvPr/>
                </p:nvSpPr>
                <p:spPr bwMode="auto">
                  <a:xfrm>
                    <a:off x="283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4" name="直接连接符 63676"/>
                  <p:cNvSpPr>
                    <a:spLocks noChangeShapeType="1"/>
                  </p:cNvSpPr>
                  <p:nvPr/>
                </p:nvSpPr>
                <p:spPr bwMode="auto">
                  <a:xfrm>
                    <a:off x="288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5" name="直接连接符 63677"/>
                  <p:cNvSpPr>
                    <a:spLocks noChangeShapeType="1"/>
                  </p:cNvSpPr>
                  <p:nvPr/>
                </p:nvSpPr>
                <p:spPr bwMode="auto">
                  <a:xfrm>
                    <a:off x="292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6" name="直接连接符 63678"/>
                  <p:cNvSpPr>
                    <a:spLocks noChangeShapeType="1"/>
                  </p:cNvSpPr>
                  <p:nvPr/>
                </p:nvSpPr>
                <p:spPr bwMode="auto">
                  <a:xfrm>
                    <a:off x="2976"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7" name="直接连接符 63679"/>
                  <p:cNvSpPr>
                    <a:spLocks noChangeShapeType="1"/>
                  </p:cNvSpPr>
                  <p:nvPr/>
                </p:nvSpPr>
                <p:spPr bwMode="auto">
                  <a:xfrm>
                    <a:off x="302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8" name="直接连接符 63680"/>
                  <p:cNvSpPr>
                    <a:spLocks noChangeShapeType="1"/>
                  </p:cNvSpPr>
                  <p:nvPr/>
                </p:nvSpPr>
                <p:spPr bwMode="auto">
                  <a:xfrm>
                    <a:off x="307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39" name="直接连接符 63681"/>
                  <p:cNvSpPr>
                    <a:spLocks noChangeShapeType="1"/>
                  </p:cNvSpPr>
                  <p:nvPr/>
                </p:nvSpPr>
                <p:spPr bwMode="auto">
                  <a:xfrm>
                    <a:off x="312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0" name="直接连接符 63682"/>
                  <p:cNvSpPr>
                    <a:spLocks noChangeShapeType="1"/>
                  </p:cNvSpPr>
                  <p:nvPr/>
                </p:nvSpPr>
                <p:spPr bwMode="auto">
                  <a:xfrm>
                    <a:off x="316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1" name="直接连接符 63683"/>
                  <p:cNvSpPr>
                    <a:spLocks noChangeShapeType="1"/>
                  </p:cNvSpPr>
                  <p:nvPr/>
                </p:nvSpPr>
                <p:spPr bwMode="auto">
                  <a:xfrm>
                    <a:off x="3216"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2" name="直接连接符 63684"/>
                  <p:cNvSpPr>
                    <a:spLocks noChangeShapeType="1"/>
                  </p:cNvSpPr>
                  <p:nvPr/>
                </p:nvSpPr>
                <p:spPr bwMode="auto">
                  <a:xfrm>
                    <a:off x="326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3" name="直接连接符 63685"/>
                  <p:cNvSpPr>
                    <a:spLocks noChangeShapeType="1"/>
                  </p:cNvSpPr>
                  <p:nvPr/>
                </p:nvSpPr>
                <p:spPr bwMode="auto">
                  <a:xfrm>
                    <a:off x="331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4" name="直接连接符 63686"/>
                  <p:cNvSpPr>
                    <a:spLocks noChangeShapeType="1"/>
                  </p:cNvSpPr>
                  <p:nvPr/>
                </p:nvSpPr>
                <p:spPr bwMode="auto">
                  <a:xfrm>
                    <a:off x="336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5" name="直接连接符 63687"/>
                  <p:cNvSpPr>
                    <a:spLocks noChangeShapeType="1"/>
                  </p:cNvSpPr>
                  <p:nvPr/>
                </p:nvSpPr>
                <p:spPr bwMode="auto">
                  <a:xfrm>
                    <a:off x="3408"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6" name="直接连接符 63688"/>
                  <p:cNvSpPr>
                    <a:spLocks noChangeShapeType="1"/>
                  </p:cNvSpPr>
                  <p:nvPr/>
                </p:nvSpPr>
                <p:spPr bwMode="auto">
                  <a:xfrm>
                    <a:off x="345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7" name="直接连接符 63689"/>
                  <p:cNvSpPr>
                    <a:spLocks noChangeShapeType="1"/>
                  </p:cNvSpPr>
                  <p:nvPr/>
                </p:nvSpPr>
                <p:spPr bwMode="auto">
                  <a:xfrm>
                    <a:off x="350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8" name="直接连接符 63690"/>
                  <p:cNvSpPr>
                    <a:spLocks noChangeShapeType="1"/>
                  </p:cNvSpPr>
                  <p:nvPr/>
                </p:nvSpPr>
                <p:spPr bwMode="auto">
                  <a:xfrm>
                    <a:off x="355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49" name="直接连接符 63691"/>
                  <p:cNvSpPr>
                    <a:spLocks noChangeShapeType="1"/>
                  </p:cNvSpPr>
                  <p:nvPr/>
                </p:nvSpPr>
                <p:spPr bwMode="auto">
                  <a:xfrm>
                    <a:off x="360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0" name="直接连接符 63692"/>
                  <p:cNvSpPr>
                    <a:spLocks noChangeShapeType="1"/>
                  </p:cNvSpPr>
                  <p:nvPr/>
                </p:nvSpPr>
                <p:spPr bwMode="auto">
                  <a:xfrm>
                    <a:off x="3648"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1" name="直接连接符 63693"/>
                  <p:cNvSpPr>
                    <a:spLocks noChangeShapeType="1"/>
                  </p:cNvSpPr>
                  <p:nvPr/>
                </p:nvSpPr>
                <p:spPr bwMode="auto">
                  <a:xfrm>
                    <a:off x="369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2" name="直接连接符 63694"/>
                  <p:cNvSpPr>
                    <a:spLocks noChangeShapeType="1"/>
                  </p:cNvSpPr>
                  <p:nvPr/>
                </p:nvSpPr>
                <p:spPr bwMode="auto">
                  <a:xfrm>
                    <a:off x="374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3" name="直接连接符 63695"/>
                  <p:cNvSpPr>
                    <a:spLocks noChangeShapeType="1"/>
                  </p:cNvSpPr>
                  <p:nvPr/>
                </p:nvSpPr>
                <p:spPr bwMode="auto">
                  <a:xfrm>
                    <a:off x="379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4" name="直接连接符 63696"/>
                  <p:cNvSpPr>
                    <a:spLocks noChangeShapeType="1"/>
                  </p:cNvSpPr>
                  <p:nvPr/>
                </p:nvSpPr>
                <p:spPr bwMode="auto">
                  <a:xfrm>
                    <a:off x="3840"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5" name="直接连接符 63697"/>
                  <p:cNvSpPr>
                    <a:spLocks noChangeShapeType="1"/>
                  </p:cNvSpPr>
                  <p:nvPr/>
                </p:nvSpPr>
                <p:spPr bwMode="auto">
                  <a:xfrm>
                    <a:off x="3888"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6" name="直接连接符 63698"/>
                  <p:cNvSpPr>
                    <a:spLocks noChangeShapeType="1"/>
                  </p:cNvSpPr>
                  <p:nvPr/>
                </p:nvSpPr>
                <p:spPr bwMode="auto">
                  <a:xfrm>
                    <a:off x="3936"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7" name="直接连接符 63699"/>
                  <p:cNvSpPr>
                    <a:spLocks noChangeShapeType="1"/>
                  </p:cNvSpPr>
                  <p:nvPr/>
                </p:nvSpPr>
                <p:spPr bwMode="auto">
                  <a:xfrm>
                    <a:off x="3984"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8" name="直接连接符 63700"/>
                  <p:cNvSpPr>
                    <a:spLocks noChangeShapeType="1"/>
                  </p:cNvSpPr>
                  <p:nvPr/>
                </p:nvSpPr>
                <p:spPr bwMode="auto">
                  <a:xfrm>
                    <a:off x="4032"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59" name="直接连接符 63701"/>
                  <p:cNvSpPr>
                    <a:spLocks noChangeShapeType="1"/>
                  </p:cNvSpPr>
                  <p:nvPr/>
                </p:nvSpPr>
                <p:spPr bwMode="auto">
                  <a:xfrm>
                    <a:off x="4080" y="0"/>
                    <a:ext cx="0" cy="42"/>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0" name="直接连接符 63702"/>
                  <p:cNvSpPr>
                    <a:spLocks noChangeShapeType="1"/>
                  </p:cNvSpPr>
                  <p:nvPr/>
                </p:nvSpPr>
                <p:spPr bwMode="auto">
                  <a:xfrm>
                    <a:off x="4128" y="0"/>
                    <a:ext cx="0" cy="6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1" name="直接连接符 63703"/>
                  <p:cNvSpPr>
                    <a:spLocks noChangeShapeType="1"/>
                  </p:cNvSpPr>
                  <p:nvPr/>
                </p:nvSpPr>
                <p:spPr bwMode="auto">
                  <a:xfrm>
                    <a:off x="417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2" name="直接连接符 63704"/>
                  <p:cNvSpPr>
                    <a:spLocks noChangeShapeType="1"/>
                  </p:cNvSpPr>
                  <p:nvPr/>
                </p:nvSpPr>
                <p:spPr bwMode="auto">
                  <a:xfrm>
                    <a:off x="422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3" name="直接连接符 63705"/>
                  <p:cNvSpPr>
                    <a:spLocks noChangeShapeType="1"/>
                  </p:cNvSpPr>
                  <p:nvPr/>
                </p:nvSpPr>
                <p:spPr bwMode="auto">
                  <a:xfrm>
                    <a:off x="427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4" name="直接连接符 63706"/>
                  <p:cNvSpPr>
                    <a:spLocks noChangeShapeType="1"/>
                  </p:cNvSpPr>
                  <p:nvPr/>
                </p:nvSpPr>
                <p:spPr bwMode="auto">
                  <a:xfrm>
                    <a:off x="4320" y="0"/>
                    <a:ext cx="0" cy="6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5" name="直接连接符 63707"/>
                  <p:cNvSpPr>
                    <a:spLocks noChangeShapeType="1"/>
                  </p:cNvSpPr>
                  <p:nvPr/>
                </p:nvSpPr>
                <p:spPr bwMode="auto">
                  <a:xfrm>
                    <a:off x="4368"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6" name="直接连接符 63708"/>
                  <p:cNvSpPr>
                    <a:spLocks noChangeShapeType="1"/>
                  </p:cNvSpPr>
                  <p:nvPr/>
                </p:nvSpPr>
                <p:spPr bwMode="auto">
                  <a:xfrm>
                    <a:off x="4416"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7" name="直接连接符 63709"/>
                  <p:cNvSpPr>
                    <a:spLocks noChangeShapeType="1"/>
                  </p:cNvSpPr>
                  <p:nvPr/>
                </p:nvSpPr>
                <p:spPr bwMode="auto">
                  <a:xfrm>
                    <a:off x="4464"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sp>
              <p:nvSpPr>
                <p:cNvPr id="40068" name="直接连接符 63710"/>
                <p:cNvSpPr>
                  <a:spLocks noChangeShapeType="1"/>
                </p:cNvSpPr>
                <p:nvPr/>
              </p:nvSpPr>
              <p:spPr bwMode="auto">
                <a:xfrm>
                  <a:off x="4512" y="0"/>
                  <a:ext cx="0" cy="41"/>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69" name="直接连接符 63711"/>
                <p:cNvSpPr>
                  <a:spLocks noChangeShapeType="1"/>
                </p:cNvSpPr>
                <p:nvPr/>
              </p:nvSpPr>
              <p:spPr bwMode="auto">
                <a:xfrm>
                  <a:off x="4560" y="0"/>
                  <a:ext cx="0" cy="86"/>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sp>
            <p:nvSpPr>
              <p:cNvPr id="21644" name="文本框 63712"/>
              <p:cNvSpPr txBox="1"/>
              <p:nvPr/>
            </p:nvSpPr>
            <p:spPr>
              <a:xfrm rot="8109606">
                <a:off x="-87" y="-1"/>
                <a:ext cx="252" cy="1683"/>
              </a:xfrm>
              <a:prstGeom prst="rect">
                <a:avLst/>
              </a:prstGeom>
              <a:noFill/>
              <a:ln w="9525">
                <a:noFill/>
              </a:ln>
            </p:spPr>
            <p:txBody>
              <a:bodyPr vert="eaVert">
                <a:spAutoFit/>
              </a:bodyPr>
              <a:lstStyle/>
              <a:p>
                <a:pPr eaLnBrk="0" hangingPunct="0"/>
                <a:r>
                  <a:rPr lang="en-US" altLang="zh-CN" sz="750" b="1" noProof="1">
                    <a:solidFill>
                      <a:srgbClr val="000000"/>
                    </a:solidFill>
                    <a:latin typeface="+mn-lt"/>
                  </a:rPr>
                  <a:t>0     1      2     3      4      5     6      7      8      9     10</a:t>
                </a:r>
                <a:endParaRPr lang="en-US" altLang="zh-CN" sz="750" b="1" noProof="1">
                  <a:solidFill>
                    <a:srgbClr val="000000"/>
                  </a:solidFill>
                  <a:latin typeface="+mn-lt"/>
                </a:endParaRPr>
              </a:p>
            </p:txBody>
          </p:sp>
        </p:grpSp>
        <p:grpSp>
          <p:nvGrpSpPr>
            <p:cNvPr id="40071" name="组合 63713"/>
            <p:cNvGrpSpPr/>
            <p:nvPr/>
          </p:nvGrpSpPr>
          <p:grpSpPr bwMode="auto">
            <a:xfrm>
              <a:off x="1300" y="347"/>
              <a:ext cx="188" cy="961"/>
              <a:chOff x="13" y="-13"/>
              <a:chExt cx="188" cy="961"/>
            </a:xfrm>
          </p:grpSpPr>
          <p:sp>
            <p:nvSpPr>
              <p:cNvPr id="21646" name="矩形 63714"/>
              <p:cNvSpPr/>
              <p:nvPr/>
            </p:nvSpPr>
            <p:spPr>
              <a:xfrm rot="5400000">
                <a:off x="-385" y="381"/>
                <a:ext cx="962" cy="173"/>
              </a:xfrm>
              <a:prstGeom prst="rect">
                <a:avLst/>
              </a:prstGeom>
              <a:noFill/>
              <a:ln w="9525">
                <a:noFill/>
              </a:ln>
            </p:spPr>
            <p:txBody>
              <a:bodyPr wrap="none">
                <a:spAutoFit/>
              </a:bodyPr>
              <a:lstStyle/>
              <a:p>
                <a:pPr eaLnBrk="0" hangingPunct="0"/>
                <a:r>
                  <a:rPr lang="en-US" altLang="zh-CN" sz="750" b="1" noProof="1">
                    <a:solidFill>
                      <a:srgbClr val="000000"/>
                    </a:solidFill>
                    <a:latin typeface="+mn-lt"/>
                  </a:rPr>
                  <a:t>0     1      2     3      4      5</a:t>
                </a:r>
                <a:endParaRPr lang="en-US" altLang="zh-CN" sz="750" b="1" noProof="1">
                  <a:solidFill>
                    <a:srgbClr val="000000"/>
                  </a:solidFill>
                  <a:latin typeface="+mn-lt"/>
                </a:endParaRPr>
              </a:p>
            </p:txBody>
          </p:sp>
          <p:grpSp>
            <p:nvGrpSpPr>
              <p:cNvPr id="40073" name="组合 63715"/>
              <p:cNvGrpSpPr/>
              <p:nvPr/>
            </p:nvGrpSpPr>
            <p:grpSpPr bwMode="auto">
              <a:xfrm rot="5400000">
                <a:off x="-267" y="473"/>
                <a:ext cx="888" cy="48"/>
                <a:chOff x="0" y="0"/>
                <a:chExt cx="888" cy="48"/>
              </a:xfrm>
            </p:grpSpPr>
            <p:sp>
              <p:nvSpPr>
                <p:cNvPr id="40074" name="直接连接符 63716"/>
                <p:cNvSpPr>
                  <a:spLocks noChangeShapeType="1"/>
                </p:cNvSpPr>
                <p:nvPr/>
              </p:nvSpPr>
              <p:spPr bwMode="auto">
                <a:xfrm>
                  <a:off x="0" y="0"/>
                  <a:ext cx="0" cy="43"/>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5" name="直接连接符 63717"/>
                <p:cNvSpPr>
                  <a:spLocks noChangeShapeType="1"/>
                </p:cNvSpPr>
                <p:nvPr/>
              </p:nvSpPr>
              <p:spPr bwMode="auto">
                <a:xfrm>
                  <a:off x="1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6" name="直接连接符 63718"/>
                <p:cNvSpPr>
                  <a:spLocks noChangeShapeType="1"/>
                </p:cNvSpPr>
                <p:nvPr/>
              </p:nvSpPr>
              <p:spPr bwMode="auto">
                <a:xfrm>
                  <a:off x="3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7" name="直接连接符 63719"/>
                <p:cNvSpPr>
                  <a:spLocks noChangeShapeType="1"/>
                </p:cNvSpPr>
                <p:nvPr/>
              </p:nvSpPr>
              <p:spPr bwMode="auto">
                <a:xfrm>
                  <a:off x="4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8" name="直接连接符 63720"/>
                <p:cNvSpPr>
                  <a:spLocks noChangeShapeType="1"/>
                </p:cNvSpPr>
                <p:nvPr/>
              </p:nvSpPr>
              <p:spPr bwMode="auto">
                <a:xfrm>
                  <a:off x="6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79" name="直接连接符 63721"/>
                <p:cNvSpPr>
                  <a:spLocks noChangeShapeType="1"/>
                </p:cNvSpPr>
                <p:nvPr/>
              </p:nvSpPr>
              <p:spPr bwMode="auto">
                <a:xfrm>
                  <a:off x="82"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0" name="直接连接符 63722"/>
                <p:cNvSpPr>
                  <a:spLocks noChangeShapeType="1"/>
                </p:cNvSpPr>
                <p:nvPr/>
              </p:nvSpPr>
              <p:spPr bwMode="auto">
                <a:xfrm>
                  <a:off x="9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1" name="直接连接符 63723"/>
                <p:cNvSpPr>
                  <a:spLocks noChangeShapeType="1"/>
                </p:cNvSpPr>
                <p:nvPr/>
              </p:nvSpPr>
              <p:spPr bwMode="auto">
                <a:xfrm>
                  <a:off x="11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2" name="直接连接符 63724"/>
                <p:cNvSpPr>
                  <a:spLocks noChangeShapeType="1"/>
                </p:cNvSpPr>
                <p:nvPr/>
              </p:nvSpPr>
              <p:spPr bwMode="auto">
                <a:xfrm>
                  <a:off x="13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3" name="直接连接符 63725"/>
                <p:cNvSpPr>
                  <a:spLocks noChangeShapeType="1"/>
                </p:cNvSpPr>
                <p:nvPr/>
              </p:nvSpPr>
              <p:spPr bwMode="auto">
                <a:xfrm>
                  <a:off x="14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4" name="直接连接符 63726"/>
                <p:cNvSpPr>
                  <a:spLocks noChangeShapeType="1"/>
                </p:cNvSpPr>
                <p:nvPr/>
              </p:nvSpPr>
              <p:spPr bwMode="auto">
                <a:xfrm>
                  <a:off x="164" y="0"/>
                  <a:ext cx="0" cy="3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5" name="直接连接符 63727"/>
                <p:cNvSpPr>
                  <a:spLocks noChangeShapeType="1"/>
                </p:cNvSpPr>
                <p:nvPr/>
              </p:nvSpPr>
              <p:spPr bwMode="auto">
                <a:xfrm>
                  <a:off x="18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6" name="直接连接符 63728"/>
                <p:cNvSpPr>
                  <a:spLocks noChangeShapeType="1"/>
                </p:cNvSpPr>
                <p:nvPr/>
              </p:nvSpPr>
              <p:spPr bwMode="auto">
                <a:xfrm>
                  <a:off x="19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7" name="直接连接符 63729"/>
                <p:cNvSpPr>
                  <a:spLocks noChangeShapeType="1"/>
                </p:cNvSpPr>
                <p:nvPr/>
              </p:nvSpPr>
              <p:spPr bwMode="auto">
                <a:xfrm>
                  <a:off x="21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8" name="直接连接符 63730"/>
                <p:cNvSpPr>
                  <a:spLocks noChangeShapeType="1"/>
                </p:cNvSpPr>
                <p:nvPr/>
              </p:nvSpPr>
              <p:spPr bwMode="auto">
                <a:xfrm>
                  <a:off x="230"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89" name="直接连接符 63731"/>
                <p:cNvSpPr>
                  <a:spLocks noChangeShapeType="1"/>
                </p:cNvSpPr>
                <p:nvPr/>
              </p:nvSpPr>
              <p:spPr bwMode="auto">
                <a:xfrm>
                  <a:off x="24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0" name="直接连接符 63732"/>
                <p:cNvSpPr>
                  <a:spLocks noChangeShapeType="1"/>
                </p:cNvSpPr>
                <p:nvPr/>
              </p:nvSpPr>
              <p:spPr bwMode="auto">
                <a:xfrm>
                  <a:off x="26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1" name="直接连接符 63733"/>
                <p:cNvSpPr>
                  <a:spLocks noChangeShapeType="1"/>
                </p:cNvSpPr>
                <p:nvPr/>
              </p:nvSpPr>
              <p:spPr bwMode="auto">
                <a:xfrm>
                  <a:off x="27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2" name="直接连接符 63734"/>
                <p:cNvSpPr>
                  <a:spLocks noChangeShapeType="1"/>
                </p:cNvSpPr>
                <p:nvPr/>
              </p:nvSpPr>
              <p:spPr bwMode="auto">
                <a:xfrm>
                  <a:off x="29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3" name="直接连接符 63735"/>
                <p:cNvSpPr>
                  <a:spLocks noChangeShapeType="1"/>
                </p:cNvSpPr>
                <p:nvPr/>
              </p:nvSpPr>
              <p:spPr bwMode="auto">
                <a:xfrm>
                  <a:off x="312"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4" name="直接连接符 63736"/>
                <p:cNvSpPr>
                  <a:spLocks noChangeShapeType="1"/>
                </p:cNvSpPr>
                <p:nvPr/>
              </p:nvSpPr>
              <p:spPr bwMode="auto">
                <a:xfrm>
                  <a:off x="32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5" name="直接连接符 63737"/>
                <p:cNvSpPr>
                  <a:spLocks noChangeShapeType="1"/>
                </p:cNvSpPr>
                <p:nvPr/>
              </p:nvSpPr>
              <p:spPr bwMode="auto">
                <a:xfrm>
                  <a:off x="34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6" name="直接连接符 63738"/>
                <p:cNvSpPr>
                  <a:spLocks noChangeShapeType="1"/>
                </p:cNvSpPr>
                <p:nvPr/>
              </p:nvSpPr>
              <p:spPr bwMode="auto">
                <a:xfrm>
                  <a:off x="36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7" name="直接连接符 63739"/>
                <p:cNvSpPr>
                  <a:spLocks noChangeShapeType="1"/>
                </p:cNvSpPr>
                <p:nvPr/>
              </p:nvSpPr>
              <p:spPr bwMode="auto">
                <a:xfrm>
                  <a:off x="37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8" name="直接连接符 63740"/>
                <p:cNvSpPr>
                  <a:spLocks noChangeShapeType="1"/>
                </p:cNvSpPr>
                <p:nvPr/>
              </p:nvSpPr>
              <p:spPr bwMode="auto">
                <a:xfrm>
                  <a:off x="394"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099" name="直接连接符 63741"/>
                <p:cNvSpPr>
                  <a:spLocks noChangeShapeType="1"/>
                </p:cNvSpPr>
                <p:nvPr/>
              </p:nvSpPr>
              <p:spPr bwMode="auto">
                <a:xfrm>
                  <a:off x="41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0" name="直接连接符 63742"/>
                <p:cNvSpPr>
                  <a:spLocks noChangeShapeType="1"/>
                </p:cNvSpPr>
                <p:nvPr/>
              </p:nvSpPr>
              <p:spPr bwMode="auto">
                <a:xfrm>
                  <a:off x="42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1" name="直接连接符 63743"/>
                <p:cNvSpPr>
                  <a:spLocks noChangeShapeType="1"/>
                </p:cNvSpPr>
                <p:nvPr/>
              </p:nvSpPr>
              <p:spPr bwMode="auto">
                <a:xfrm>
                  <a:off x="44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2" name="直接连接符 63744"/>
                <p:cNvSpPr>
                  <a:spLocks noChangeShapeType="1"/>
                </p:cNvSpPr>
                <p:nvPr/>
              </p:nvSpPr>
              <p:spPr bwMode="auto">
                <a:xfrm>
                  <a:off x="46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3" name="直接连接符 63745"/>
                <p:cNvSpPr>
                  <a:spLocks noChangeShapeType="1"/>
                </p:cNvSpPr>
                <p:nvPr/>
              </p:nvSpPr>
              <p:spPr bwMode="auto">
                <a:xfrm>
                  <a:off x="476"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4" name="直接连接符 63746"/>
                <p:cNvSpPr>
                  <a:spLocks noChangeShapeType="1"/>
                </p:cNvSpPr>
                <p:nvPr/>
              </p:nvSpPr>
              <p:spPr bwMode="auto">
                <a:xfrm>
                  <a:off x="49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5" name="直接连接符 63747"/>
                <p:cNvSpPr>
                  <a:spLocks noChangeShapeType="1"/>
                </p:cNvSpPr>
                <p:nvPr/>
              </p:nvSpPr>
              <p:spPr bwMode="auto">
                <a:xfrm>
                  <a:off x="50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6" name="直接连接符 63748"/>
                <p:cNvSpPr>
                  <a:spLocks noChangeShapeType="1"/>
                </p:cNvSpPr>
                <p:nvPr/>
              </p:nvSpPr>
              <p:spPr bwMode="auto">
                <a:xfrm>
                  <a:off x="52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7" name="直接连接符 63749"/>
                <p:cNvSpPr>
                  <a:spLocks noChangeShapeType="1"/>
                </p:cNvSpPr>
                <p:nvPr/>
              </p:nvSpPr>
              <p:spPr bwMode="auto">
                <a:xfrm>
                  <a:off x="542"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8" name="直接连接符 63750"/>
                <p:cNvSpPr>
                  <a:spLocks noChangeShapeType="1"/>
                </p:cNvSpPr>
                <p:nvPr/>
              </p:nvSpPr>
              <p:spPr bwMode="auto">
                <a:xfrm>
                  <a:off x="55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09" name="直接连接符 63751"/>
                <p:cNvSpPr>
                  <a:spLocks noChangeShapeType="1"/>
                </p:cNvSpPr>
                <p:nvPr/>
              </p:nvSpPr>
              <p:spPr bwMode="auto">
                <a:xfrm>
                  <a:off x="57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0" name="直接连接符 63752"/>
                <p:cNvSpPr>
                  <a:spLocks noChangeShapeType="1"/>
                </p:cNvSpPr>
                <p:nvPr/>
              </p:nvSpPr>
              <p:spPr bwMode="auto">
                <a:xfrm>
                  <a:off x="59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1" name="直接连接符 63753"/>
                <p:cNvSpPr>
                  <a:spLocks noChangeShapeType="1"/>
                </p:cNvSpPr>
                <p:nvPr/>
              </p:nvSpPr>
              <p:spPr bwMode="auto">
                <a:xfrm>
                  <a:off x="60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2" name="直接连接符 63754"/>
                <p:cNvSpPr>
                  <a:spLocks noChangeShapeType="1"/>
                </p:cNvSpPr>
                <p:nvPr/>
              </p:nvSpPr>
              <p:spPr bwMode="auto">
                <a:xfrm>
                  <a:off x="624"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3" name="直接连接符 63755"/>
                <p:cNvSpPr>
                  <a:spLocks noChangeShapeType="1"/>
                </p:cNvSpPr>
                <p:nvPr/>
              </p:nvSpPr>
              <p:spPr bwMode="auto">
                <a:xfrm>
                  <a:off x="64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4" name="直接连接符 63756"/>
                <p:cNvSpPr>
                  <a:spLocks noChangeShapeType="1"/>
                </p:cNvSpPr>
                <p:nvPr/>
              </p:nvSpPr>
              <p:spPr bwMode="auto">
                <a:xfrm>
                  <a:off x="65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5" name="直接连接符 63757"/>
                <p:cNvSpPr>
                  <a:spLocks noChangeShapeType="1"/>
                </p:cNvSpPr>
                <p:nvPr/>
              </p:nvSpPr>
              <p:spPr bwMode="auto">
                <a:xfrm>
                  <a:off x="67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6" name="直接连接符 63758"/>
                <p:cNvSpPr>
                  <a:spLocks noChangeShapeType="1"/>
                </p:cNvSpPr>
                <p:nvPr/>
              </p:nvSpPr>
              <p:spPr bwMode="auto">
                <a:xfrm>
                  <a:off x="69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7" name="直接连接符 63759"/>
                <p:cNvSpPr>
                  <a:spLocks noChangeShapeType="1"/>
                </p:cNvSpPr>
                <p:nvPr/>
              </p:nvSpPr>
              <p:spPr bwMode="auto">
                <a:xfrm>
                  <a:off x="706"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8" name="直接连接符 63760"/>
                <p:cNvSpPr>
                  <a:spLocks noChangeShapeType="1"/>
                </p:cNvSpPr>
                <p:nvPr/>
              </p:nvSpPr>
              <p:spPr bwMode="auto">
                <a:xfrm>
                  <a:off x="722"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19" name="直接连接符 63761"/>
                <p:cNvSpPr>
                  <a:spLocks noChangeShapeType="1"/>
                </p:cNvSpPr>
                <p:nvPr/>
              </p:nvSpPr>
              <p:spPr bwMode="auto">
                <a:xfrm>
                  <a:off x="73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0" name="直接连接符 63762"/>
                <p:cNvSpPr>
                  <a:spLocks noChangeShapeType="1"/>
                </p:cNvSpPr>
                <p:nvPr/>
              </p:nvSpPr>
              <p:spPr bwMode="auto">
                <a:xfrm>
                  <a:off x="75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1" name="直接连接符 63763"/>
                <p:cNvSpPr>
                  <a:spLocks noChangeShapeType="1"/>
                </p:cNvSpPr>
                <p:nvPr/>
              </p:nvSpPr>
              <p:spPr bwMode="auto">
                <a:xfrm>
                  <a:off x="772"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2" name="直接连接符 63764"/>
                <p:cNvSpPr>
                  <a:spLocks noChangeShapeType="1"/>
                </p:cNvSpPr>
                <p:nvPr/>
              </p:nvSpPr>
              <p:spPr bwMode="auto">
                <a:xfrm>
                  <a:off x="788" y="0"/>
                  <a:ext cx="0" cy="3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3" name="直接连接符 63765"/>
                <p:cNvSpPr>
                  <a:spLocks noChangeShapeType="1"/>
                </p:cNvSpPr>
                <p:nvPr/>
              </p:nvSpPr>
              <p:spPr bwMode="auto">
                <a:xfrm>
                  <a:off x="80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4" name="直接连接符 63766"/>
                <p:cNvSpPr>
                  <a:spLocks noChangeShapeType="1"/>
                </p:cNvSpPr>
                <p:nvPr/>
              </p:nvSpPr>
              <p:spPr bwMode="auto">
                <a:xfrm>
                  <a:off x="82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5" name="直接连接符 63767"/>
                <p:cNvSpPr>
                  <a:spLocks noChangeShapeType="1"/>
                </p:cNvSpPr>
                <p:nvPr/>
              </p:nvSpPr>
              <p:spPr bwMode="auto">
                <a:xfrm>
                  <a:off x="83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6" name="直接连接符 63768"/>
                <p:cNvSpPr>
                  <a:spLocks noChangeShapeType="1"/>
                </p:cNvSpPr>
                <p:nvPr/>
              </p:nvSpPr>
              <p:spPr bwMode="auto">
                <a:xfrm>
                  <a:off x="854"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7" name="直接连接符 63769"/>
                <p:cNvSpPr>
                  <a:spLocks noChangeShapeType="1"/>
                </p:cNvSpPr>
                <p:nvPr/>
              </p:nvSpPr>
              <p:spPr bwMode="auto">
                <a:xfrm>
                  <a:off x="87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28" name="直接连接符 63770"/>
                <p:cNvSpPr>
                  <a:spLocks noChangeShapeType="1"/>
                </p:cNvSpPr>
                <p:nvPr/>
              </p:nvSpPr>
              <p:spPr bwMode="auto">
                <a:xfrm>
                  <a:off x="887" y="0"/>
                  <a:ext cx="1" cy="0"/>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grpSp>
          <p:nvGrpSpPr>
            <p:cNvPr id="40129" name="组合 63771"/>
            <p:cNvGrpSpPr/>
            <p:nvPr/>
          </p:nvGrpSpPr>
          <p:grpSpPr bwMode="auto">
            <a:xfrm>
              <a:off x="406" y="165"/>
              <a:ext cx="961" cy="183"/>
              <a:chOff x="0" y="0"/>
              <a:chExt cx="961" cy="183"/>
            </a:xfrm>
          </p:grpSpPr>
          <p:sp>
            <p:nvSpPr>
              <p:cNvPr id="21704" name="矩形 63772"/>
              <p:cNvSpPr/>
              <p:nvPr/>
            </p:nvSpPr>
            <p:spPr>
              <a:xfrm>
                <a:off x="1" y="8"/>
                <a:ext cx="960" cy="173"/>
              </a:xfrm>
              <a:prstGeom prst="rect">
                <a:avLst/>
              </a:prstGeom>
              <a:noFill/>
              <a:ln w="9525">
                <a:noFill/>
              </a:ln>
            </p:spPr>
            <p:txBody>
              <a:bodyPr wrap="none">
                <a:spAutoFit/>
              </a:bodyPr>
              <a:lstStyle/>
              <a:p>
                <a:pPr eaLnBrk="0" hangingPunct="0"/>
                <a:r>
                  <a:rPr lang="en-US" altLang="zh-CN" sz="750" b="1" noProof="1">
                    <a:solidFill>
                      <a:srgbClr val="000000"/>
                    </a:solidFill>
                    <a:latin typeface="+mn-lt"/>
                  </a:rPr>
                  <a:t>0     1      2     3      4      5</a:t>
                </a:r>
                <a:endParaRPr lang="en-US" altLang="zh-CN" sz="750" b="1" noProof="1">
                  <a:solidFill>
                    <a:srgbClr val="000000"/>
                  </a:solidFill>
                  <a:latin typeface="+mn-lt"/>
                </a:endParaRPr>
              </a:p>
            </p:txBody>
          </p:sp>
          <p:grpSp>
            <p:nvGrpSpPr>
              <p:cNvPr id="40131" name="组合 63773"/>
              <p:cNvGrpSpPr/>
              <p:nvPr/>
            </p:nvGrpSpPr>
            <p:grpSpPr bwMode="auto">
              <a:xfrm>
                <a:off x="52" y="0"/>
                <a:ext cx="888" cy="48"/>
                <a:chOff x="0" y="0"/>
                <a:chExt cx="888" cy="48"/>
              </a:xfrm>
            </p:grpSpPr>
            <p:sp>
              <p:nvSpPr>
                <p:cNvPr id="40132" name="直接连接符 63774"/>
                <p:cNvSpPr>
                  <a:spLocks noChangeShapeType="1"/>
                </p:cNvSpPr>
                <p:nvPr/>
              </p:nvSpPr>
              <p:spPr bwMode="auto">
                <a:xfrm>
                  <a:off x="0" y="0"/>
                  <a:ext cx="0" cy="43"/>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3" name="直接连接符 63775"/>
                <p:cNvSpPr>
                  <a:spLocks noChangeShapeType="1"/>
                </p:cNvSpPr>
                <p:nvPr/>
              </p:nvSpPr>
              <p:spPr bwMode="auto">
                <a:xfrm>
                  <a:off x="1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4" name="直接连接符 63776"/>
                <p:cNvSpPr>
                  <a:spLocks noChangeShapeType="1"/>
                </p:cNvSpPr>
                <p:nvPr/>
              </p:nvSpPr>
              <p:spPr bwMode="auto">
                <a:xfrm>
                  <a:off x="3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5" name="直接连接符 63777"/>
                <p:cNvSpPr>
                  <a:spLocks noChangeShapeType="1"/>
                </p:cNvSpPr>
                <p:nvPr/>
              </p:nvSpPr>
              <p:spPr bwMode="auto">
                <a:xfrm>
                  <a:off x="4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6" name="直接连接符 63778"/>
                <p:cNvSpPr>
                  <a:spLocks noChangeShapeType="1"/>
                </p:cNvSpPr>
                <p:nvPr/>
              </p:nvSpPr>
              <p:spPr bwMode="auto">
                <a:xfrm>
                  <a:off x="6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7" name="直接连接符 63779"/>
                <p:cNvSpPr>
                  <a:spLocks noChangeShapeType="1"/>
                </p:cNvSpPr>
                <p:nvPr/>
              </p:nvSpPr>
              <p:spPr bwMode="auto">
                <a:xfrm>
                  <a:off x="82"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8" name="直接连接符 63780"/>
                <p:cNvSpPr>
                  <a:spLocks noChangeShapeType="1"/>
                </p:cNvSpPr>
                <p:nvPr/>
              </p:nvSpPr>
              <p:spPr bwMode="auto">
                <a:xfrm>
                  <a:off x="9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39" name="直接连接符 63781"/>
                <p:cNvSpPr>
                  <a:spLocks noChangeShapeType="1"/>
                </p:cNvSpPr>
                <p:nvPr/>
              </p:nvSpPr>
              <p:spPr bwMode="auto">
                <a:xfrm>
                  <a:off x="11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0" name="直接连接符 63782"/>
                <p:cNvSpPr>
                  <a:spLocks noChangeShapeType="1"/>
                </p:cNvSpPr>
                <p:nvPr/>
              </p:nvSpPr>
              <p:spPr bwMode="auto">
                <a:xfrm>
                  <a:off x="13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1" name="直接连接符 63783"/>
                <p:cNvSpPr>
                  <a:spLocks noChangeShapeType="1"/>
                </p:cNvSpPr>
                <p:nvPr/>
              </p:nvSpPr>
              <p:spPr bwMode="auto">
                <a:xfrm>
                  <a:off x="14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2" name="直接连接符 63784"/>
                <p:cNvSpPr>
                  <a:spLocks noChangeShapeType="1"/>
                </p:cNvSpPr>
                <p:nvPr/>
              </p:nvSpPr>
              <p:spPr bwMode="auto">
                <a:xfrm>
                  <a:off x="164" y="0"/>
                  <a:ext cx="0" cy="3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3" name="直接连接符 63785"/>
                <p:cNvSpPr>
                  <a:spLocks noChangeShapeType="1"/>
                </p:cNvSpPr>
                <p:nvPr/>
              </p:nvSpPr>
              <p:spPr bwMode="auto">
                <a:xfrm>
                  <a:off x="18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4" name="直接连接符 63786"/>
                <p:cNvSpPr>
                  <a:spLocks noChangeShapeType="1"/>
                </p:cNvSpPr>
                <p:nvPr/>
              </p:nvSpPr>
              <p:spPr bwMode="auto">
                <a:xfrm>
                  <a:off x="19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5" name="直接连接符 63787"/>
                <p:cNvSpPr>
                  <a:spLocks noChangeShapeType="1"/>
                </p:cNvSpPr>
                <p:nvPr/>
              </p:nvSpPr>
              <p:spPr bwMode="auto">
                <a:xfrm>
                  <a:off x="21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6" name="直接连接符 63788"/>
                <p:cNvSpPr>
                  <a:spLocks noChangeShapeType="1"/>
                </p:cNvSpPr>
                <p:nvPr/>
              </p:nvSpPr>
              <p:spPr bwMode="auto">
                <a:xfrm>
                  <a:off x="230"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7" name="直接连接符 63789"/>
                <p:cNvSpPr>
                  <a:spLocks noChangeShapeType="1"/>
                </p:cNvSpPr>
                <p:nvPr/>
              </p:nvSpPr>
              <p:spPr bwMode="auto">
                <a:xfrm>
                  <a:off x="24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8" name="直接连接符 63790"/>
                <p:cNvSpPr>
                  <a:spLocks noChangeShapeType="1"/>
                </p:cNvSpPr>
                <p:nvPr/>
              </p:nvSpPr>
              <p:spPr bwMode="auto">
                <a:xfrm>
                  <a:off x="26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49" name="直接连接符 63791"/>
                <p:cNvSpPr>
                  <a:spLocks noChangeShapeType="1"/>
                </p:cNvSpPr>
                <p:nvPr/>
              </p:nvSpPr>
              <p:spPr bwMode="auto">
                <a:xfrm>
                  <a:off x="27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0" name="直接连接符 63792"/>
                <p:cNvSpPr>
                  <a:spLocks noChangeShapeType="1"/>
                </p:cNvSpPr>
                <p:nvPr/>
              </p:nvSpPr>
              <p:spPr bwMode="auto">
                <a:xfrm>
                  <a:off x="296"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1" name="直接连接符 63793"/>
                <p:cNvSpPr>
                  <a:spLocks noChangeShapeType="1"/>
                </p:cNvSpPr>
                <p:nvPr/>
              </p:nvSpPr>
              <p:spPr bwMode="auto">
                <a:xfrm>
                  <a:off x="312"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2" name="直接连接符 63794"/>
                <p:cNvSpPr>
                  <a:spLocks noChangeShapeType="1"/>
                </p:cNvSpPr>
                <p:nvPr/>
              </p:nvSpPr>
              <p:spPr bwMode="auto">
                <a:xfrm>
                  <a:off x="32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3" name="直接连接符 63795"/>
                <p:cNvSpPr>
                  <a:spLocks noChangeShapeType="1"/>
                </p:cNvSpPr>
                <p:nvPr/>
              </p:nvSpPr>
              <p:spPr bwMode="auto">
                <a:xfrm>
                  <a:off x="34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4" name="直接连接符 63796"/>
                <p:cNvSpPr>
                  <a:spLocks noChangeShapeType="1"/>
                </p:cNvSpPr>
                <p:nvPr/>
              </p:nvSpPr>
              <p:spPr bwMode="auto">
                <a:xfrm>
                  <a:off x="36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5" name="直接连接符 63797"/>
                <p:cNvSpPr>
                  <a:spLocks noChangeShapeType="1"/>
                </p:cNvSpPr>
                <p:nvPr/>
              </p:nvSpPr>
              <p:spPr bwMode="auto">
                <a:xfrm>
                  <a:off x="37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6" name="直接连接符 63798"/>
                <p:cNvSpPr>
                  <a:spLocks noChangeShapeType="1"/>
                </p:cNvSpPr>
                <p:nvPr/>
              </p:nvSpPr>
              <p:spPr bwMode="auto">
                <a:xfrm>
                  <a:off x="394"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7" name="直接连接符 63799"/>
                <p:cNvSpPr>
                  <a:spLocks noChangeShapeType="1"/>
                </p:cNvSpPr>
                <p:nvPr/>
              </p:nvSpPr>
              <p:spPr bwMode="auto">
                <a:xfrm>
                  <a:off x="41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8" name="直接连接符 63800"/>
                <p:cNvSpPr>
                  <a:spLocks noChangeShapeType="1"/>
                </p:cNvSpPr>
                <p:nvPr/>
              </p:nvSpPr>
              <p:spPr bwMode="auto">
                <a:xfrm>
                  <a:off x="42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59" name="直接连接符 63801"/>
                <p:cNvSpPr>
                  <a:spLocks noChangeShapeType="1"/>
                </p:cNvSpPr>
                <p:nvPr/>
              </p:nvSpPr>
              <p:spPr bwMode="auto">
                <a:xfrm>
                  <a:off x="44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0" name="直接连接符 63802"/>
                <p:cNvSpPr>
                  <a:spLocks noChangeShapeType="1"/>
                </p:cNvSpPr>
                <p:nvPr/>
              </p:nvSpPr>
              <p:spPr bwMode="auto">
                <a:xfrm>
                  <a:off x="46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1" name="直接连接符 63803"/>
                <p:cNvSpPr>
                  <a:spLocks noChangeShapeType="1"/>
                </p:cNvSpPr>
                <p:nvPr/>
              </p:nvSpPr>
              <p:spPr bwMode="auto">
                <a:xfrm>
                  <a:off x="476"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2" name="直接连接符 63804"/>
                <p:cNvSpPr>
                  <a:spLocks noChangeShapeType="1"/>
                </p:cNvSpPr>
                <p:nvPr/>
              </p:nvSpPr>
              <p:spPr bwMode="auto">
                <a:xfrm>
                  <a:off x="49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3" name="直接连接符 63805"/>
                <p:cNvSpPr>
                  <a:spLocks noChangeShapeType="1"/>
                </p:cNvSpPr>
                <p:nvPr/>
              </p:nvSpPr>
              <p:spPr bwMode="auto">
                <a:xfrm>
                  <a:off x="50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4" name="直接连接符 63806"/>
                <p:cNvSpPr>
                  <a:spLocks noChangeShapeType="1"/>
                </p:cNvSpPr>
                <p:nvPr/>
              </p:nvSpPr>
              <p:spPr bwMode="auto">
                <a:xfrm>
                  <a:off x="52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5" name="直接连接符 63807"/>
                <p:cNvSpPr>
                  <a:spLocks noChangeShapeType="1"/>
                </p:cNvSpPr>
                <p:nvPr/>
              </p:nvSpPr>
              <p:spPr bwMode="auto">
                <a:xfrm>
                  <a:off x="542"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6" name="直接连接符 63808"/>
                <p:cNvSpPr>
                  <a:spLocks noChangeShapeType="1"/>
                </p:cNvSpPr>
                <p:nvPr/>
              </p:nvSpPr>
              <p:spPr bwMode="auto">
                <a:xfrm>
                  <a:off x="55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7" name="直接连接符 63809"/>
                <p:cNvSpPr>
                  <a:spLocks noChangeShapeType="1"/>
                </p:cNvSpPr>
                <p:nvPr/>
              </p:nvSpPr>
              <p:spPr bwMode="auto">
                <a:xfrm>
                  <a:off x="57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8" name="直接连接符 63810"/>
                <p:cNvSpPr>
                  <a:spLocks noChangeShapeType="1"/>
                </p:cNvSpPr>
                <p:nvPr/>
              </p:nvSpPr>
              <p:spPr bwMode="auto">
                <a:xfrm>
                  <a:off x="59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69" name="直接连接符 63811"/>
                <p:cNvSpPr>
                  <a:spLocks noChangeShapeType="1"/>
                </p:cNvSpPr>
                <p:nvPr/>
              </p:nvSpPr>
              <p:spPr bwMode="auto">
                <a:xfrm>
                  <a:off x="608"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0" name="直接连接符 63812"/>
                <p:cNvSpPr>
                  <a:spLocks noChangeShapeType="1"/>
                </p:cNvSpPr>
                <p:nvPr/>
              </p:nvSpPr>
              <p:spPr bwMode="auto">
                <a:xfrm>
                  <a:off x="624" y="0"/>
                  <a:ext cx="0" cy="48"/>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1" name="直接连接符 63813"/>
                <p:cNvSpPr>
                  <a:spLocks noChangeShapeType="1"/>
                </p:cNvSpPr>
                <p:nvPr/>
              </p:nvSpPr>
              <p:spPr bwMode="auto">
                <a:xfrm>
                  <a:off x="64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2" name="直接连接符 63814"/>
                <p:cNvSpPr>
                  <a:spLocks noChangeShapeType="1"/>
                </p:cNvSpPr>
                <p:nvPr/>
              </p:nvSpPr>
              <p:spPr bwMode="auto">
                <a:xfrm>
                  <a:off x="65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3" name="直接连接符 63815"/>
                <p:cNvSpPr>
                  <a:spLocks noChangeShapeType="1"/>
                </p:cNvSpPr>
                <p:nvPr/>
              </p:nvSpPr>
              <p:spPr bwMode="auto">
                <a:xfrm>
                  <a:off x="673"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4" name="直接连接符 63816"/>
                <p:cNvSpPr>
                  <a:spLocks noChangeShapeType="1"/>
                </p:cNvSpPr>
                <p:nvPr/>
              </p:nvSpPr>
              <p:spPr bwMode="auto">
                <a:xfrm>
                  <a:off x="69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5" name="直接连接符 63817"/>
                <p:cNvSpPr>
                  <a:spLocks noChangeShapeType="1"/>
                </p:cNvSpPr>
                <p:nvPr/>
              </p:nvSpPr>
              <p:spPr bwMode="auto">
                <a:xfrm>
                  <a:off x="706"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6" name="直接连接符 63818"/>
                <p:cNvSpPr>
                  <a:spLocks noChangeShapeType="1"/>
                </p:cNvSpPr>
                <p:nvPr/>
              </p:nvSpPr>
              <p:spPr bwMode="auto">
                <a:xfrm>
                  <a:off x="722"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7" name="直接连接符 63819"/>
                <p:cNvSpPr>
                  <a:spLocks noChangeShapeType="1"/>
                </p:cNvSpPr>
                <p:nvPr/>
              </p:nvSpPr>
              <p:spPr bwMode="auto">
                <a:xfrm>
                  <a:off x="739"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8" name="直接连接符 63820"/>
                <p:cNvSpPr>
                  <a:spLocks noChangeShapeType="1"/>
                </p:cNvSpPr>
                <p:nvPr/>
              </p:nvSpPr>
              <p:spPr bwMode="auto">
                <a:xfrm>
                  <a:off x="75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79" name="直接连接符 63821"/>
                <p:cNvSpPr>
                  <a:spLocks noChangeShapeType="1"/>
                </p:cNvSpPr>
                <p:nvPr/>
              </p:nvSpPr>
              <p:spPr bwMode="auto">
                <a:xfrm>
                  <a:off x="772"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0" name="直接连接符 63822"/>
                <p:cNvSpPr>
                  <a:spLocks noChangeShapeType="1"/>
                </p:cNvSpPr>
                <p:nvPr/>
              </p:nvSpPr>
              <p:spPr bwMode="auto">
                <a:xfrm>
                  <a:off x="788" y="0"/>
                  <a:ext cx="0" cy="39"/>
                </a:xfrm>
                <a:prstGeom prst="line">
                  <a:avLst/>
                </a:prstGeom>
                <a:noFill/>
                <a:ln w="6350">
                  <a:solidFill>
                    <a:schemeClr val="hlink"/>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1" name="直接连接符 63823"/>
                <p:cNvSpPr>
                  <a:spLocks noChangeShapeType="1"/>
                </p:cNvSpPr>
                <p:nvPr/>
              </p:nvSpPr>
              <p:spPr bwMode="auto">
                <a:xfrm>
                  <a:off x="805"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2" name="直接连接符 63824"/>
                <p:cNvSpPr>
                  <a:spLocks noChangeShapeType="1"/>
                </p:cNvSpPr>
                <p:nvPr/>
              </p:nvSpPr>
              <p:spPr bwMode="auto">
                <a:xfrm>
                  <a:off x="821"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3" name="直接连接符 63825"/>
                <p:cNvSpPr>
                  <a:spLocks noChangeShapeType="1"/>
                </p:cNvSpPr>
                <p:nvPr/>
              </p:nvSpPr>
              <p:spPr bwMode="auto">
                <a:xfrm>
                  <a:off x="837"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4" name="直接连接符 63826"/>
                <p:cNvSpPr>
                  <a:spLocks noChangeShapeType="1"/>
                </p:cNvSpPr>
                <p:nvPr/>
              </p:nvSpPr>
              <p:spPr bwMode="auto">
                <a:xfrm>
                  <a:off x="854" y="0"/>
                  <a:ext cx="0" cy="35"/>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5" name="直接连接符 63827"/>
                <p:cNvSpPr>
                  <a:spLocks noChangeShapeType="1"/>
                </p:cNvSpPr>
                <p:nvPr/>
              </p:nvSpPr>
              <p:spPr bwMode="auto">
                <a:xfrm>
                  <a:off x="870" y="0"/>
                  <a:ext cx="0" cy="23"/>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40186" name="直接连接符 63828"/>
                <p:cNvSpPr>
                  <a:spLocks noChangeShapeType="1"/>
                </p:cNvSpPr>
                <p:nvPr/>
              </p:nvSpPr>
              <p:spPr bwMode="auto">
                <a:xfrm>
                  <a:off x="887" y="0"/>
                  <a:ext cx="1" cy="0"/>
                </a:xfrm>
                <a:prstGeom prst="line">
                  <a:avLst/>
                </a:prstGeom>
                <a:noFill/>
                <a:ln w="6350">
                  <a:solidFill>
                    <a:srgbClr val="0033CC"/>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grpSp>
        </p:grpSp>
      </p:grpSp>
      <p:sp>
        <p:nvSpPr>
          <p:cNvPr id="2" name="文本框 1"/>
          <p:cNvSpPr txBox="1">
            <a:spLocks noChangeArrowheads="1"/>
          </p:cNvSpPr>
          <p:nvPr/>
        </p:nvSpPr>
        <p:spPr bwMode="auto">
          <a:xfrm>
            <a:off x="1105170" y="3439024"/>
            <a:ext cx="58067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2400" b="1" dirty="0">
                <a:solidFill>
                  <a:srgbClr val="0000FF"/>
                </a:solidFill>
                <a:latin typeface="+mn-lt"/>
              </a:rPr>
              <a:t>几何语言：</a:t>
            </a:r>
            <a:r>
              <a:rPr lang="en-US" altLang="zh-CN" sz="2400" b="1" i="1" dirty="0">
                <a:latin typeface="+mn-lt"/>
              </a:rPr>
              <a:t>AD</a:t>
            </a:r>
            <a:r>
              <a:rPr lang="en-US" altLang="zh-CN" sz="2400" b="1" dirty="0">
                <a:latin typeface="+mn-lt"/>
              </a:rPr>
              <a:t>⊥</a:t>
            </a:r>
            <a:r>
              <a:rPr lang="en-US" altLang="zh-CN" sz="2400" b="1" i="1" dirty="0">
                <a:latin typeface="+mn-lt"/>
              </a:rPr>
              <a:t>BC</a:t>
            </a:r>
            <a:r>
              <a:rPr lang="zh-CN" altLang="en-US" sz="2400" b="1" dirty="0">
                <a:latin typeface="+mn-lt"/>
              </a:rPr>
              <a:t>于点</a:t>
            </a:r>
            <a:r>
              <a:rPr lang="en-US" altLang="zh-CN" sz="2400" b="1" i="1" dirty="0" smtClean="0">
                <a:latin typeface="+mn-lt"/>
              </a:rPr>
              <a:t>D</a:t>
            </a:r>
            <a:r>
              <a:rPr lang="zh-CN" altLang="en-US" sz="2400" b="1" dirty="0" smtClean="0">
                <a:latin typeface="+mn-lt"/>
              </a:rPr>
              <a:t>，读</a:t>
            </a:r>
            <a:r>
              <a:rPr lang="zh-CN" altLang="en-US" sz="2400" b="1" dirty="0">
                <a:latin typeface="+mn-lt"/>
              </a:rPr>
              <a:t>作</a:t>
            </a:r>
            <a:r>
              <a:rPr lang="en-US" altLang="zh-CN" sz="2400" b="1" i="1" dirty="0">
                <a:latin typeface="+mn-lt"/>
              </a:rPr>
              <a:t>AD</a:t>
            </a:r>
            <a:r>
              <a:rPr lang="zh-CN" altLang="en-US" sz="2400" b="1" dirty="0">
                <a:latin typeface="+mn-lt"/>
              </a:rPr>
              <a:t>垂</a:t>
            </a:r>
            <a:r>
              <a:rPr lang="zh-CN" altLang="en-US" sz="2400" b="1" dirty="0" smtClean="0">
                <a:latin typeface="+mn-lt"/>
              </a:rPr>
              <a:t>直</a:t>
            </a:r>
            <a:r>
              <a:rPr lang="en-US" altLang="zh-CN" sz="2400" b="1" i="1" dirty="0" smtClean="0">
                <a:latin typeface="+mn-lt"/>
              </a:rPr>
              <a:t>BC</a:t>
            </a:r>
            <a:r>
              <a:rPr lang="zh-CN" altLang="en-US" sz="2400" b="1" dirty="0">
                <a:latin typeface="+mn-lt"/>
              </a:rPr>
              <a:t>于点</a:t>
            </a:r>
            <a:r>
              <a:rPr lang="en-US" altLang="zh-CN" sz="2400" b="1" i="1" dirty="0" smtClean="0">
                <a:latin typeface="+mn-lt"/>
              </a:rPr>
              <a:t>D</a:t>
            </a:r>
            <a:r>
              <a:rPr lang="zh-CN" altLang="en-US" sz="2400" b="1" dirty="0" smtClean="0">
                <a:latin typeface="+mn-lt"/>
              </a:rPr>
              <a:t>或∠</a:t>
            </a:r>
            <a:r>
              <a:rPr lang="en-US" altLang="zh-CN" sz="2400" b="1" i="1" dirty="0" smtClean="0">
                <a:latin typeface="+mn-lt"/>
              </a:rPr>
              <a:t>ADC</a:t>
            </a:r>
            <a:r>
              <a:rPr lang="en-US" altLang="zh-CN" sz="2400" b="1" dirty="0" smtClean="0">
                <a:latin typeface="+mn-lt"/>
              </a:rPr>
              <a:t>=∠</a:t>
            </a:r>
            <a:r>
              <a:rPr lang="en-US" altLang="zh-CN" sz="2400" b="1" i="1" dirty="0" smtClean="0">
                <a:latin typeface="+mn-lt"/>
              </a:rPr>
              <a:t>ADB</a:t>
            </a:r>
            <a:r>
              <a:rPr lang="en-US" altLang="zh-CN" sz="2400" b="1" dirty="0" smtClean="0">
                <a:latin typeface="+mn-lt"/>
              </a:rPr>
              <a:t>=90</a:t>
            </a:r>
            <a:r>
              <a:rPr lang="zh-CN" altLang="en-US" sz="2400" b="1" dirty="0" smtClean="0">
                <a:latin typeface="+mn-lt"/>
              </a:rPr>
              <a:t>°</a:t>
            </a:r>
            <a:r>
              <a:rPr lang="en-US" altLang="zh-CN" sz="2400" b="1" dirty="0" smtClean="0">
                <a:latin typeface="+mn-lt"/>
              </a:rPr>
              <a:t>.</a:t>
            </a:r>
            <a:endParaRPr lang="en-US" altLang="zh-CN" sz="2400" b="1" dirty="0">
              <a:latin typeface="+mn-lt"/>
            </a:endParaRPr>
          </a:p>
        </p:txBody>
      </p:sp>
      <p:grpSp>
        <p:nvGrpSpPr>
          <p:cNvPr id="250" name="组合 2"/>
          <p:cNvGrpSpPr/>
          <p:nvPr/>
        </p:nvGrpSpPr>
        <p:grpSpPr bwMode="auto">
          <a:xfrm>
            <a:off x="-3175" y="-57150"/>
            <a:ext cx="2006600" cy="478473"/>
            <a:chOff x="123" y="40"/>
            <a:chExt cx="3160" cy="753"/>
          </a:xfrm>
        </p:grpSpPr>
        <p:cxnSp>
          <p:nvCxnSpPr>
            <p:cNvPr id="25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5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25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3583"/>
                                        </p:tgtEl>
                                        <p:attrNameLst>
                                          <p:attrName>style.visibility</p:attrName>
                                        </p:attrNameLst>
                                      </p:cBhvr>
                                      <p:to>
                                        <p:strVal val="visible"/>
                                      </p:to>
                                    </p:set>
                                    <p:anim calcmode="lin" valueType="num">
                                      <p:cBhvr>
                                        <p:cTn id="7" dur="500" fill="hold"/>
                                        <p:tgtEl>
                                          <p:spTgt spid="63583"/>
                                        </p:tgtEl>
                                        <p:attrNameLst>
                                          <p:attrName>ppt_x</p:attrName>
                                        </p:attrNameLst>
                                      </p:cBhvr>
                                      <p:tavLst>
                                        <p:tav tm="0">
                                          <p:val>
                                            <p:strVal val="#ppt_x"/>
                                          </p:val>
                                        </p:tav>
                                        <p:tav tm="100000">
                                          <p:val>
                                            <p:strVal val="#ppt_x"/>
                                          </p:val>
                                        </p:tav>
                                      </p:tavLst>
                                    </p:anim>
                                    <p:anim calcmode="lin" valueType="num">
                                      <p:cBhvr>
                                        <p:cTn id="8" dur="500" fill="hold"/>
                                        <p:tgtEl>
                                          <p:spTgt spid="6358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528" fill="hold" nodeType="clickEffect">
                                  <p:stCondLst>
                                    <p:cond delay="0"/>
                                  </p:stCondLst>
                                  <p:childTnLst>
                                    <p:set>
                                      <p:cBhvr>
                                        <p:cTn id="12" dur="1" fill="hold">
                                          <p:stCondLst>
                                            <p:cond delay="0"/>
                                          </p:stCondLst>
                                        </p:cTn>
                                        <p:tgtEl>
                                          <p:spTgt spid="63581"/>
                                        </p:tgtEl>
                                        <p:attrNameLst>
                                          <p:attrName>style.visibility</p:attrName>
                                        </p:attrNameLst>
                                      </p:cBhvr>
                                      <p:to>
                                        <p:strVal val="visible"/>
                                      </p:to>
                                    </p:set>
                                    <p:anim calcmode="lin" valueType="num">
                                      <p:cBhvr>
                                        <p:cTn id="13" dur="500" fill="hold"/>
                                        <p:tgtEl>
                                          <p:spTgt spid="63581"/>
                                        </p:tgtEl>
                                        <p:attrNameLst>
                                          <p:attrName>ppt_w</p:attrName>
                                        </p:attrNameLst>
                                      </p:cBhvr>
                                      <p:tavLst>
                                        <p:tav tm="0">
                                          <p:val>
                                            <p:fltVal val="0"/>
                                          </p:val>
                                        </p:tav>
                                        <p:tav tm="100000">
                                          <p:val>
                                            <p:strVal val="#ppt_w"/>
                                          </p:val>
                                        </p:tav>
                                      </p:tavLst>
                                    </p:anim>
                                    <p:anim calcmode="lin" valueType="num">
                                      <p:cBhvr>
                                        <p:cTn id="14" dur="500" fill="hold"/>
                                        <p:tgtEl>
                                          <p:spTgt spid="63581"/>
                                        </p:tgtEl>
                                        <p:attrNameLst>
                                          <p:attrName>ppt_h</p:attrName>
                                        </p:attrNameLst>
                                      </p:cBhvr>
                                      <p:tavLst>
                                        <p:tav tm="0">
                                          <p:val>
                                            <p:fltVal val="0"/>
                                          </p:val>
                                        </p:tav>
                                        <p:tav tm="100000">
                                          <p:val>
                                            <p:strVal val="#ppt_h"/>
                                          </p:val>
                                        </p:tav>
                                      </p:tavLst>
                                    </p:anim>
                                    <p:anim calcmode="lin" valueType="num">
                                      <p:cBhvr>
                                        <p:cTn id="15" dur="500" fill="hold"/>
                                        <p:tgtEl>
                                          <p:spTgt spid="63581"/>
                                        </p:tgtEl>
                                        <p:attrNameLst>
                                          <p:attrName>ppt_x</p:attrName>
                                        </p:attrNameLst>
                                      </p:cBhvr>
                                      <p:tavLst>
                                        <p:tav tm="0">
                                          <p:val>
                                            <p:fltVal val="0.5"/>
                                          </p:val>
                                        </p:tav>
                                        <p:tav tm="100000">
                                          <p:val>
                                            <p:strVal val="#ppt_x"/>
                                          </p:val>
                                        </p:tav>
                                      </p:tavLst>
                                    </p:anim>
                                    <p:anim calcmode="lin" valueType="num">
                                      <p:cBhvr>
                                        <p:cTn id="16" dur="500" fill="hold"/>
                                        <p:tgtEl>
                                          <p:spTgt spid="63581"/>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3586">
                                            <p:txEl>
                                              <p:pRg st="0" end="0"/>
                                            </p:txEl>
                                          </p:spTgt>
                                        </p:tgtEl>
                                        <p:attrNameLst>
                                          <p:attrName>style.visibility</p:attrName>
                                        </p:attrNameLst>
                                      </p:cBhvr>
                                      <p:to>
                                        <p:strVal val="visible"/>
                                      </p:to>
                                    </p:set>
                                    <p:animEffect transition="in" filter="wipe(left)">
                                      <p:cBhvr>
                                        <p:cTn id="21" dur="500"/>
                                        <p:tgtEl>
                                          <p:spTgt spid="6358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528" fill="hold" nodeType="clickEffect">
                                  <p:stCondLst>
                                    <p:cond delay="0"/>
                                  </p:stCondLst>
                                  <p:childTnLst>
                                    <p:set>
                                      <p:cBhvr>
                                        <p:cTn id="25" dur="1" fill="hold">
                                          <p:stCondLst>
                                            <p:cond delay="0"/>
                                          </p:stCondLst>
                                        </p:cTn>
                                        <p:tgtEl>
                                          <p:spTgt spid="63588"/>
                                        </p:tgtEl>
                                        <p:attrNameLst>
                                          <p:attrName>style.visibility</p:attrName>
                                        </p:attrNameLst>
                                      </p:cBhvr>
                                      <p:to>
                                        <p:strVal val="visible"/>
                                      </p:to>
                                    </p:set>
                                    <p:anim calcmode="lin" valueType="num">
                                      <p:cBhvr>
                                        <p:cTn id="26" dur="500" fill="hold"/>
                                        <p:tgtEl>
                                          <p:spTgt spid="63588"/>
                                        </p:tgtEl>
                                        <p:attrNameLst>
                                          <p:attrName>ppt_w</p:attrName>
                                        </p:attrNameLst>
                                      </p:cBhvr>
                                      <p:tavLst>
                                        <p:tav tm="0">
                                          <p:val>
                                            <p:fltVal val="0"/>
                                          </p:val>
                                        </p:tav>
                                        <p:tav tm="100000">
                                          <p:val>
                                            <p:strVal val="#ppt_w"/>
                                          </p:val>
                                        </p:tav>
                                      </p:tavLst>
                                    </p:anim>
                                    <p:anim calcmode="lin" valueType="num">
                                      <p:cBhvr>
                                        <p:cTn id="27" dur="500" fill="hold"/>
                                        <p:tgtEl>
                                          <p:spTgt spid="63588"/>
                                        </p:tgtEl>
                                        <p:attrNameLst>
                                          <p:attrName>ppt_h</p:attrName>
                                        </p:attrNameLst>
                                      </p:cBhvr>
                                      <p:tavLst>
                                        <p:tav tm="0">
                                          <p:val>
                                            <p:fltVal val="0"/>
                                          </p:val>
                                        </p:tav>
                                        <p:tav tm="100000">
                                          <p:val>
                                            <p:strVal val="#ppt_h"/>
                                          </p:val>
                                        </p:tav>
                                      </p:tavLst>
                                    </p:anim>
                                    <p:anim calcmode="lin" valueType="num">
                                      <p:cBhvr>
                                        <p:cTn id="28" dur="500" fill="hold"/>
                                        <p:tgtEl>
                                          <p:spTgt spid="63588"/>
                                        </p:tgtEl>
                                        <p:attrNameLst>
                                          <p:attrName>ppt_x</p:attrName>
                                        </p:attrNameLst>
                                      </p:cBhvr>
                                      <p:tavLst>
                                        <p:tav tm="0">
                                          <p:val>
                                            <p:fltVal val="0.5"/>
                                          </p:val>
                                        </p:tav>
                                        <p:tav tm="100000">
                                          <p:val>
                                            <p:strVal val="#ppt_x"/>
                                          </p:val>
                                        </p:tav>
                                      </p:tavLst>
                                    </p:anim>
                                    <p:anim calcmode="lin" valueType="num">
                                      <p:cBhvr>
                                        <p:cTn id="29" dur="500" fill="hold"/>
                                        <p:tgtEl>
                                          <p:spTgt spid="63588"/>
                                        </p:tgtEl>
                                        <p:attrNameLst>
                                          <p:attrName>ppt_y</p:attrName>
                                        </p:attrNameLst>
                                      </p:cBhvr>
                                      <p:tavLst>
                                        <p:tav tm="0">
                                          <p:val>
                                            <p:fltVal val="0.5"/>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3589">
                                            <p:txEl>
                                              <p:pRg st="0" end="0"/>
                                            </p:txEl>
                                          </p:spTgt>
                                        </p:tgtEl>
                                        <p:attrNameLst>
                                          <p:attrName>style.visibility</p:attrName>
                                        </p:attrNameLst>
                                      </p:cBhvr>
                                      <p:to>
                                        <p:strVal val="visible"/>
                                      </p:to>
                                    </p:set>
                                    <p:animEffect transition="in" filter="wipe(left)">
                                      <p:cBhvr>
                                        <p:cTn id="34" dur="500"/>
                                        <p:tgtEl>
                                          <p:spTgt spid="63589">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up)">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63593">
                                            <p:txEl>
                                              <p:pRg st="0" end="0"/>
                                            </p:txEl>
                                          </p:spTgt>
                                        </p:tgtEl>
                                        <p:attrNameLst>
                                          <p:attrName>style.visibility</p:attrName>
                                        </p:attrNameLst>
                                      </p:cBhvr>
                                      <p:to>
                                        <p:strVal val="visible"/>
                                      </p:to>
                                    </p:set>
                                    <p:animEffect transition="in" filter="wipe(left)">
                                      <p:cBhvr>
                                        <p:cTn id="44" dur="500"/>
                                        <p:tgtEl>
                                          <p:spTgt spid="6359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528" fill="hold" nodeType="clickEffect">
                                  <p:stCondLst>
                                    <p:cond delay="0"/>
                                  </p:stCondLst>
                                  <p:childTnLst>
                                    <p:set>
                                      <p:cBhvr>
                                        <p:cTn id="48" dur="1" fill="hold">
                                          <p:stCondLst>
                                            <p:cond delay="0"/>
                                          </p:stCondLst>
                                        </p:cTn>
                                        <p:tgtEl>
                                          <p:spTgt spid="63594"/>
                                        </p:tgtEl>
                                        <p:attrNameLst>
                                          <p:attrName>style.visibility</p:attrName>
                                        </p:attrNameLst>
                                      </p:cBhvr>
                                      <p:to>
                                        <p:strVal val="visible"/>
                                      </p:to>
                                    </p:set>
                                    <p:anim calcmode="lin" valueType="num">
                                      <p:cBhvr>
                                        <p:cTn id="49" dur="500" fill="hold"/>
                                        <p:tgtEl>
                                          <p:spTgt spid="63594"/>
                                        </p:tgtEl>
                                        <p:attrNameLst>
                                          <p:attrName>ppt_w</p:attrName>
                                        </p:attrNameLst>
                                      </p:cBhvr>
                                      <p:tavLst>
                                        <p:tav tm="0">
                                          <p:val>
                                            <p:fltVal val="0"/>
                                          </p:val>
                                        </p:tav>
                                        <p:tav tm="100000">
                                          <p:val>
                                            <p:strVal val="#ppt_w"/>
                                          </p:val>
                                        </p:tav>
                                      </p:tavLst>
                                    </p:anim>
                                    <p:anim calcmode="lin" valueType="num">
                                      <p:cBhvr>
                                        <p:cTn id="50" dur="500" fill="hold"/>
                                        <p:tgtEl>
                                          <p:spTgt spid="63594"/>
                                        </p:tgtEl>
                                        <p:attrNameLst>
                                          <p:attrName>ppt_h</p:attrName>
                                        </p:attrNameLst>
                                      </p:cBhvr>
                                      <p:tavLst>
                                        <p:tav tm="0">
                                          <p:val>
                                            <p:fltVal val="0"/>
                                          </p:val>
                                        </p:tav>
                                        <p:tav tm="100000">
                                          <p:val>
                                            <p:strVal val="#ppt_h"/>
                                          </p:val>
                                        </p:tav>
                                      </p:tavLst>
                                    </p:anim>
                                    <p:anim calcmode="lin" valueType="num">
                                      <p:cBhvr>
                                        <p:cTn id="51" dur="500" fill="hold"/>
                                        <p:tgtEl>
                                          <p:spTgt spid="63594"/>
                                        </p:tgtEl>
                                        <p:attrNameLst>
                                          <p:attrName>ppt_x</p:attrName>
                                        </p:attrNameLst>
                                      </p:cBhvr>
                                      <p:tavLst>
                                        <p:tav tm="0">
                                          <p:val>
                                            <p:fltVal val="0.5"/>
                                          </p:val>
                                        </p:tav>
                                        <p:tav tm="100000">
                                          <p:val>
                                            <p:strVal val="#ppt_x"/>
                                          </p:val>
                                        </p:tav>
                                      </p:tavLst>
                                    </p:anim>
                                    <p:anim calcmode="lin" valueType="num">
                                      <p:cBhvr>
                                        <p:cTn id="52" dur="500" fill="hold"/>
                                        <p:tgtEl>
                                          <p:spTgt spid="63594"/>
                                        </p:tgtEl>
                                        <p:attrNameLst>
                                          <p:attrName>ppt_y</p:attrName>
                                        </p:attrNameLst>
                                      </p:cBhvr>
                                      <p:tavLst>
                                        <p:tav tm="0">
                                          <p:val>
                                            <p:fltVal val="0.5"/>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63595">
                                            <p:txEl>
                                              <p:pRg st="0" end="0"/>
                                            </p:txEl>
                                          </p:spTgt>
                                        </p:tgtEl>
                                        <p:attrNameLst>
                                          <p:attrName>style.visibility</p:attrName>
                                        </p:attrNameLst>
                                      </p:cBhvr>
                                      <p:to>
                                        <p:strVal val="visible"/>
                                      </p:to>
                                    </p:set>
                                    <p:animEffect transition="in" filter="wipe(left)">
                                      <p:cBhvr>
                                        <p:cTn id="57" dur="500"/>
                                        <p:tgtEl>
                                          <p:spTgt spid="63595">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3" presetClass="entr" presetSubtype="16" fill="hold" nodeType="clickEffect">
                                  <p:stCondLst>
                                    <p:cond delay="0"/>
                                  </p:stCondLst>
                                  <p:childTnLst>
                                    <p:set>
                                      <p:cBhvr>
                                        <p:cTn id="61" dur="1" fill="hold">
                                          <p:stCondLst>
                                            <p:cond delay="0"/>
                                          </p:stCondLst>
                                        </p:cTn>
                                        <p:tgtEl>
                                          <p:spTgt spid="4"/>
                                        </p:tgtEl>
                                        <p:attrNameLst>
                                          <p:attrName>style.visibility</p:attrName>
                                        </p:attrNameLst>
                                      </p:cBhvr>
                                      <p:to>
                                        <p:strVal val="visible"/>
                                      </p:to>
                                    </p:set>
                                    <p:anim calcmode="lin" valueType="num">
                                      <p:cBhvr>
                                        <p:cTn id="62" dur="500" fill="hold"/>
                                        <p:tgtEl>
                                          <p:spTgt spid="4"/>
                                        </p:tgtEl>
                                        <p:attrNameLst>
                                          <p:attrName>ppt_w</p:attrName>
                                        </p:attrNameLst>
                                      </p:cBhvr>
                                      <p:tavLst>
                                        <p:tav tm="0">
                                          <p:val>
                                            <p:fltVal val="0"/>
                                          </p:val>
                                        </p:tav>
                                        <p:tav tm="100000">
                                          <p:val>
                                            <p:strVal val="#ppt_w"/>
                                          </p:val>
                                        </p:tav>
                                      </p:tavLst>
                                    </p:anim>
                                    <p:anim calcmode="lin" valueType="num">
                                      <p:cBhvr>
                                        <p:cTn id="63"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63599">
                                            <p:txEl>
                                              <p:pRg st="0" end="0"/>
                                            </p:txEl>
                                          </p:spTgt>
                                        </p:tgtEl>
                                        <p:attrNameLst>
                                          <p:attrName>style.visibility</p:attrName>
                                        </p:attrNameLst>
                                      </p:cBhvr>
                                      <p:to>
                                        <p:strVal val="visible"/>
                                      </p:to>
                                    </p:set>
                                    <p:animEffect transition="in" filter="wipe(left)">
                                      <p:cBhvr>
                                        <p:cTn id="68" dur="500"/>
                                        <p:tgtEl>
                                          <p:spTgt spid="63599">
                                            <p:txEl>
                                              <p:pRg st="0" end="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1" fill="hold" nodeType="clickEffect">
                                  <p:stCondLst>
                                    <p:cond delay="0"/>
                                  </p:stCondLst>
                                  <p:childTnLst>
                                    <p:set>
                                      <p:cBhvr>
                                        <p:cTn id="72" dur="1" fill="hold">
                                          <p:stCondLst>
                                            <p:cond delay="0"/>
                                          </p:stCondLst>
                                        </p:cTn>
                                        <p:tgtEl>
                                          <p:spTgt spid="63600"/>
                                        </p:tgtEl>
                                        <p:attrNameLst>
                                          <p:attrName>style.visibility</p:attrName>
                                        </p:attrNameLst>
                                      </p:cBhvr>
                                      <p:to>
                                        <p:strVal val="visible"/>
                                      </p:to>
                                    </p:set>
                                    <p:animEffect transition="in" filter="wipe(up)">
                                      <p:cBhvr>
                                        <p:cTn id="73" dur="500"/>
                                        <p:tgtEl>
                                          <p:spTgt spid="63600"/>
                                        </p:tgtEl>
                                      </p:cBhvr>
                                    </p:animEffect>
                                  </p:childTnLst>
                                </p:cTn>
                              </p:par>
                            </p:childTnLst>
                          </p:cTn>
                        </p:par>
                      </p:childTnLst>
                    </p:cTn>
                  </p:par>
                  <p:par>
                    <p:cTn id="74" fill="hold">
                      <p:stCondLst>
                        <p:cond delay="indefinite"/>
                      </p:stCondLst>
                      <p:childTnLst>
                        <p:par>
                          <p:cTn id="75" fill="hold">
                            <p:stCondLst>
                              <p:cond delay="0"/>
                            </p:stCondLst>
                            <p:childTnLst>
                              <p:par>
                                <p:cTn id="76" presetID="5" presetClass="entr" presetSubtype="10" fill="hold" grpId="0" nodeType="clickEffect">
                                  <p:stCondLst>
                                    <p:cond delay="0"/>
                                  </p:stCondLst>
                                  <p:childTnLst>
                                    <p:set>
                                      <p:cBhvr>
                                        <p:cTn id="77" dur="1" fill="hold">
                                          <p:stCondLst>
                                            <p:cond delay="0"/>
                                          </p:stCondLst>
                                        </p:cTn>
                                        <p:tgtEl>
                                          <p:spTgt spid="63601"/>
                                        </p:tgtEl>
                                        <p:attrNameLst>
                                          <p:attrName>style.visibility</p:attrName>
                                        </p:attrNameLst>
                                      </p:cBhvr>
                                      <p:to>
                                        <p:strVal val="visible"/>
                                      </p:to>
                                    </p:set>
                                    <p:animEffect transition="in" filter="checkerboard(across)">
                                      <p:cBhvr>
                                        <p:cTn id="78" dur="500"/>
                                        <p:tgtEl>
                                          <p:spTgt spid="63601"/>
                                        </p:tgtEl>
                                      </p:cBhvr>
                                    </p:animEffect>
                                  </p:childTnLst>
                                </p:cTn>
                              </p:par>
                            </p:childTnLst>
                          </p:cTn>
                        </p:par>
                      </p:childTnLst>
                    </p:cTn>
                  </p:par>
                  <p:par>
                    <p:cTn id="79" fill="hold">
                      <p:stCondLst>
                        <p:cond delay="indefinite"/>
                      </p:stCondLst>
                      <p:childTnLst>
                        <p:par>
                          <p:cTn id="80" fill="hold">
                            <p:stCondLst>
                              <p:cond delay="0"/>
                            </p:stCondLst>
                            <p:childTnLst>
                              <p:par>
                                <p:cTn id="81" presetID="5" presetClass="entr" presetSubtype="10" fill="hold" grpId="0" nodeType="clickEffect">
                                  <p:stCondLst>
                                    <p:cond delay="0"/>
                                  </p:stCondLst>
                                  <p:childTnLst>
                                    <p:set>
                                      <p:cBhvr>
                                        <p:cTn id="82" dur="1" fill="hold">
                                          <p:stCondLst>
                                            <p:cond delay="0"/>
                                          </p:stCondLst>
                                        </p:cTn>
                                        <p:tgtEl>
                                          <p:spTgt spid="63602"/>
                                        </p:tgtEl>
                                        <p:attrNameLst>
                                          <p:attrName>style.visibility</p:attrName>
                                        </p:attrNameLst>
                                      </p:cBhvr>
                                      <p:to>
                                        <p:strVal val="visible"/>
                                      </p:to>
                                    </p:set>
                                    <p:animEffect transition="in" filter="checkerboard(across)">
                                      <p:cBhvr>
                                        <p:cTn id="83" dur="500"/>
                                        <p:tgtEl>
                                          <p:spTgt spid="63602"/>
                                        </p:tgtEl>
                                      </p:cBhvr>
                                    </p:animEffect>
                                  </p:childTnLst>
                                </p:cTn>
                              </p:par>
                            </p:childTnLst>
                          </p:cTn>
                        </p:par>
                      </p:childTnLst>
                    </p:cTn>
                  </p:par>
                  <p:par>
                    <p:cTn id="84" fill="hold">
                      <p:stCondLst>
                        <p:cond delay="indefinite"/>
                      </p:stCondLst>
                      <p:childTnLst>
                        <p:par>
                          <p:cTn id="85" fill="hold">
                            <p:stCondLst>
                              <p:cond delay="0"/>
                            </p:stCondLst>
                            <p:childTnLst>
                              <p:par>
                                <p:cTn id="86" presetID="18" presetClass="entr" presetSubtype="6" fill="hold" grpId="0" nodeType="clickEffect">
                                  <p:stCondLst>
                                    <p:cond delay="0"/>
                                  </p:stCondLst>
                                  <p:childTnLst>
                                    <p:set>
                                      <p:cBhvr>
                                        <p:cTn id="87" dur="1" fill="hold">
                                          <p:stCondLst>
                                            <p:cond delay="0"/>
                                          </p:stCondLst>
                                        </p:cTn>
                                        <p:tgtEl>
                                          <p:spTgt spid="63603"/>
                                        </p:tgtEl>
                                        <p:attrNameLst>
                                          <p:attrName>style.visibility</p:attrName>
                                        </p:attrNameLst>
                                      </p:cBhvr>
                                      <p:to>
                                        <p:strVal val="visible"/>
                                      </p:to>
                                    </p:set>
                                    <p:animEffect transition="in" filter="strips(downRight)">
                                      <p:cBhvr>
                                        <p:cTn id="88" dur="500"/>
                                        <p:tgtEl>
                                          <p:spTgt spid="63603"/>
                                        </p:tgtEl>
                                      </p:cBhvr>
                                    </p:animEffect>
                                  </p:childTnLst>
                                </p:cTn>
                              </p:par>
                            </p:childTnLst>
                          </p:cTn>
                        </p:par>
                      </p:childTnLst>
                    </p:cTn>
                  </p:par>
                  <p:par>
                    <p:cTn id="89" fill="hold">
                      <p:stCondLst>
                        <p:cond delay="indefinite"/>
                      </p:stCondLst>
                      <p:childTnLst>
                        <p:par>
                          <p:cTn id="90" fill="hold">
                            <p:stCondLst>
                              <p:cond delay="0"/>
                            </p:stCondLst>
                            <p:childTnLst>
                              <p:par>
                                <p:cTn id="91" presetID="20" presetClass="entr" presetSubtype="0" fill="hold" grpId="0" nodeType="click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wedge">
                                      <p:cBhvr>
                                        <p:cTn id="9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83" grpId="0"/>
      <p:bldP spid="63586" grpId="0" build="p"/>
      <p:bldP spid="63589" grpId="0" build="p"/>
      <p:bldP spid="63593" grpId="0" build="p"/>
      <p:bldP spid="63595" grpId="0" build="p"/>
      <p:bldP spid="63599" grpId="0" build="p"/>
      <p:bldP spid="63601" grpId="0"/>
      <p:bldP spid="63602" grpId="0"/>
      <p:bldP spid="63603"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63570"/>
          <p:cNvGrpSpPr/>
          <p:nvPr/>
        </p:nvGrpSpPr>
        <p:grpSpPr bwMode="auto">
          <a:xfrm>
            <a:off x="4332462" y="2099922"/>
            <a:ext cx="979487" cy="762000"/>
            <a:chOff x="0" y="0"/>
            <a:chExt cx="864" cy="672"/>
          </a:xfrm>
        </p:grpSpPr>
        <p:sp>
          <p:nvSpPr>
            <p:cNvPr id="40962" name="直接连接符 63571"/>
            <p:cNvSpPr>
              <a:spLocks noChangeShapeType="1"/>
            </p:cNvSpPr>
            <p:nvPr/>
          </p:nvSpPr>
          <p:spPr bwMode="auto">
            <a:xfrm flipH="1" flipV="1">
              <a:off x="48" y="0"/>
              <a:ext cx="816" cy="672"/>
            </a:xfrm>
            <a:prstGeom prst="line">
              <a:avLst/>
            </a:prstGeom>
            <a:noFill/>
            <a:ln w="38100">
              <a:solidFill>
                <a:schemeClr val="hlink"/>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63" name="任意多边形 63572"/>
            <p:cNvSpPr>
              <a:spLocks noChangeArrowheads="1"/>
            </p:cNvSpPr>
            <p:nvPr/>
          </p:nvSpPr>
          <p:spPr bwMode="auto">
            <a:xfrm rot="-8457870">
              <a:off x="0" y="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0033CC"/>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 name="组合 63573"/>
          <p:cNvGrpSpPr/>
          <p:nvPr/>
        </p:nvGrpSpPr>
        <p:grpSpPr bwMode="auto">
          <a:xfrm>
            <a:off x="4662662" y="1710984"/>
            <a:ext cx="107950" cy="1141413"/>
            <a:chOff x="0" y="0"/>
            <a:chExt cx="96" cy="1011"/>
          </a:xfrm>
        </p:grpSpPr>
        <p:sp>
          <p:nvSpPr>
            <p:cNvPr id="40965" name="直接连接符 63574"/>
            <p:cNvSpPr>
              <a:spLocks noChangeShapeType="1"/>
            </p:cNvSpPr>
            <p:nvPr/>
          </p:nvSpPr>
          <p:spPr bwMode="auto">
            <a:xfrm>
              <a:off x="96" y="0"/>
              <a:ext cx="0" cy="1011"/>
            </a:xfrm>
            <a:prstGeom prst="line">
              <a:avLst/>
            </a:prstGeom>
            <a:noFill/>
            <a:ln w="38100">
              <a:solidFill>
                <a:schemeClr val="hlink"/>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66" name="任意多边形 63575"/>
            <p:cNvSpPr>
              <a:spLocks noChangeArrowheads="1"/>
            </p:cNvSpPr>
            <p:nvPr/>
          </p:nvSpPr>
          <p:spPr bwMode="auto">
            <a:xfrm>
              <a:off x="0" y="912"/>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chemeClr val="hlink"/>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 name="组合 63576"/>
          <p:cNvGrpSpPr/>
          <p:nvPr/>
        </p:nvGrpSpPr>
        <p:grpSpPr bwMode="auto">
          <a:xfrm>
            <a:off x="3583162" y="2193584"/>
            <a:ext cx="1471612" cy="704850"/>
            <a:chOff x="0" y="0"/>
            <a:chExt cx="1299" cy="622"/>
          </a:xfrm>
        </p:grpSpPr>
        <p:sp>
          <p:nvSpPr>
            <p:cNvPr id="40968" name="直接连接符 63577"/>
            <p:cNvSpPr>
              <a:spLocks noChangeShapeType="1"/>
            </p:cNvSpPr>
            <p:nvPr/>
          </p:nvSpPr>
          <p:spPr bwMode="auto">
            <a:xfrm rot="206294" flipV="1">
              <a:off x="0" y="46"/>
              <a:ext cx="1299" cy="576"/>
            </a:xfrm>
            <a:prstGeom prst="line">
              <a:avLst/>
            </a:prstGeom>
            <a:noFill/>
            <a:ln w="38100">
              <a:solidFill>
                <a:srgbClr val="CC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0969" name="任意多边形 63578"/>
            <p:cNvSpPr>
              <a:spLocks noChangeArrowheads="1"/>
            </p:cNvSpPr>
            <p:nvPr/>
          </p:nvSpPr>
          <p:spPr bwMode="auto">
            <a:xfrm rot="-1391001">
              <a:off x="1203" y="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CC00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3830" name="文本框 63829"/>
          <p:cNvSpPr txBox="1">
            <a:spLocks noChangeArrowheads="1"/>
          </p:cNvSpPr>
          <p:nvPr/>
        </p:nvSpPr>
        <p:spPr bwMode="auto">
          <a:xfrm>
            <a:off x="3020798" y="955874"/>
            <a:ext cx="53117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400" b="1" dirty="0" smtClean="0">
                <a:latin typeface="楷体" panose="02010609060101010101" pitchFamily="49" charset="-122"/>
                <a:ea typeface="楷体" panose="02010609060101010101" pitchFamily="49" charset="-122"/>
              </a:rPr>
              <a:t>你</a:t>
            </a:r>
            <a:r>
              <a:rPr lang="zh-CN" altLang="en-US" sz="2400" b="1" dirty="0">
                <a:latin typeface="楷体" panose="02010609060101010101" pitchFamily="49" charset="-122"/>
                <a:ea typeface="楷体" panose="02010609060101010101" pitchFamily="49" charset="-122"/>
              </a:rPr>
              <a:t>还能画出一条高来吗？</a:t>
            </a:r>
            <a:endParaRPr lang="zh-CN" altLang="en-US" sz="2400" b="1" dirty="0">
              <a:latin typeface="楷体" panose="02010609060101010101" pitchFamily="49" charset="-122"/>
              <a:ea typeface="楷体" panose="02010609060101010101" pitchFamily="49" charset="-122"/>
            </a:endParaRPr>
          </a:p>
        </p:txBody>
      </p:sp>
      <p:sp>
        <p:nvSpPr>
          <p:cNvPr id="63831" name="文本框 63830"/>
          <p:cNvSpPr txBox="1">
            <a:spLocks noChangeArrowheads="1"/>
          </p:cNvSpPr>
          <p:nvPr/>
        </p:nvSpPr>
        <p:spPr bwMode="auto">
          <a:xfrm>
            <a:off x="1563060" y="3792989"/>
            <a:ext cx="7019925" cy="572464"/>
          </a:xfrm>
          <a:prstGeom prst="rect">
            <a:avLst/>
          </a:prstGeom>
          <a:solidFill>
            <a:schemeClr val="accent6">
              <a:lumMod val="20000"/>
              <a:lumOff val="80000"/>
            </a:schemeClr>
          </a:solidFill>
          <a:ln>
            <a:noFill/>
          </a:ln>
        </p:spPr>
        <p:txBody>
          <a:bodyPr wrap="square">
            <a:spAutoFit/>
          </a:bodyPr>
          <a:lstStyle/>
          <a:p>
            <a:pPr>
              <a:lnSpc>
                <a:spcPct val="130000"/>
              </a:lnSpc>
              <a:spcBef>
                <a:spcPct val="50000"/>
              </a:spcBef>
            </a:pPr>
            <a:r>
              <a:rPr lang="zh-CN" altLang="en-US" sz="2400" b="1" dirty="0">
                <a:latin typeface="宋体" panose="02010600030101010101" pitchFamily="2" charset="-122"/>
              </a:rPr>
              <a:t>一个三角形有三个顶</a:t>
            </a:r>
            <a:r>
              <a:rPr lang="zh-CN" altLang="en-US" sz="2400" b="1" dirty="0" smtClean="0">
                <a:latin typeface="宋体" panose="02010600030101010101" pitchFamily="2" charset="-122"/>
              </a:rPr>
              <a:t>点，应</a:t>
            </a:r>
            <a:r>
              <a:rPr lang="zh-CN" altLang="en-US" sz="2400" b="1" dirty="0">
                <a:latin typeface="宋体" panose="02010600030101010101" pitchFamily="2" charset="-122"/>
              </a:rPr>
              <a:t>该有</a:t>
            </a:r>
            <a:r>
              <a:rPr lang="zh-CN" altLang="en-US" sz="2400" b="1" dirty="0">
                <a:solidFill>
                  <a:srgbClr val="FF0000"/>
                </a:solidFill>
                <a:latin typeface="宋体" panose="02010600030101010101" pitchFamily="2" charset="-122"/>
              </a:rPr>
              <a:t>三</a:t>
            </a:r>
            <a:r>
              <a:rPr lang="zh-CN" altLang="en-US" sz="2400" b="1" dirty="0">
                <a:latin typeface="宋体" panose="02010600030101010101" pitchFamily="2" charset="-122"/>
              </a:rPr>
              <a:t>条高</a:t>
            </a:r>
            <a:r>
              <a:rPr lang="en-US" altLang="zh-CN" sz="2400" b="1" dirty="0">
                <a:latin typeface="宋体" panose="02010600030101010101" pitchFamily="2" charset="-122"/>
              </a:rPr>
              <a:t>.</a:t>
            </a:r>
            <a:endParaRPr lang="en-US" altLang="zh-CN" sz="2400" b="1" dirty="0">
              <a:latin typeface="宋体" panose="02010600030101010101" pitchFamily="2" charset="-122"/>
            </a:endParaRPr>
          </a:p>
        </p:txBody>
      </p:sp>
      <p:sp>
        <p:nvSpPr>
          <p:cNvPr id="63832" name="任意多边形 63831"/>
          <p:cNvSpPr>
            <a:spLocks noChangeArrowheads="1"/>
          </p:cNvSpPr>
          <p:nvPr/>
        </p:nvSpPr>
        <p:spPr bwMode="auto">
          <a:xfrm>
            <a:off x="3586337" y="1710984"/>
            <a:ext cx="1739900" cy="1141413"/>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3" name="组合 22"/>
          <p:cNvGrpSpPr/>
          <p:nvPr/>
        </p:nvGrpSpPr>
        <p:grpSpPr>
          <a:xfrm>
            <a:off x="1305578" y="638048"/>
            <a:ext cx="1775363" cy="944308"/>
            <a:chOff x="207499" y="451929"/>
            <a:chExt cx="1775363" cy="944308"/>
          </a:xfrm>
        </p:grpSpPr>
        <p:grpSp>
          <p:nvGrpSpPr>
            <p:cNvPr id="25" name="组合 24"/>
            <p:cNvGrpSpPr/>
            <p:nvPr/>
          </p:nvGrpSpPr>
          <p:grpSpPr>
            <a:xfrm>
              <a:off x="207499" y="451929"/>
              <a:ext cx="1715280" cy="944308"/>
              <a:chOff x="207499" y="451929"/>
              <a:chExt cx="1715280" cy="944308"/>
            </a:xfrm>
          </p:grpSpPr>
          <p:pic>
            <p:nvPicPr>
              <p:cNvPr id="2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7499" y="451929"/>
                <a:ext cx="807231" cy="944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流程图: 库存数据 28"/>
              <p:cNvSpPr/>
              <p:nvPr/>
            </p:nvSpPr>
            <p:spPr>
              <a:xfrm rot="10800000">
                <a:off x="835070" y="764930"/>
                <a:ext cx="1087709" cy="438801"/>
              </a:xfrm>
              <a:prstGeom prst="flowChartOnlineStorage">
                <a:avLst/>
              </a:prstGeom>
              <a:solidFill>
                <a:srgbClr val="996600"/>
              </a:solidFill>
              <a:ln w="25400" cap="flat" cmpd="sng" algn="ctr">
                <a:noFill/>
                <a:prstDash val="solid"/>
              </a:ln>
              <a:effectLst/>
            </p:spPr>
            <p:txBody>
              <a:bodyPr rtlCol="0" anchor="ctr"/>
              <a:lstStyle/>
              <a:p>
                <a:pPr algn="ctr">
                  <a:defRPr/>
                </a:pPr>
                <a:endParaRPr lang="zh-CN" altLang="en-US" kern="0" dirty="0" smtClean="0">
                  <a:solidFill>
                    <a:prstClr val="white"/>
                  </a:solidFill>
                  <a:latin typeface="Times New Roman" panose="02020603050405020304"/>
                  <a:ea typeface="微软雅黑" panose="020B0503020204020204" pitchFamily="34" charset="-122"/>
                </a:endParaRPr>
              </a:p>
            </p:txBody>
          </p:sp>
        </p:grpSp>
        <p:sp>
          <p:nvSpPr>
            <p:cNvPr id="26" name="TextBox 25"/>
            <p:cNvSpPr txBox="1"/>
            <p:nvPr/>
          </p:nvSpPr>
          <p:spPr>
            <a:xfrm>
              <a:off x="979562" y="769755"/>
              <a:ext cx="1003300" cy="400110"/>
            </a:xfrm>
            <a:prstGeom prst="rect">
              <a:avLst/>
            </a:prstGeom>
            <a:noFill/>
          </p:spPr>
          <p:txBody>
            <a:bodyPr wrap="square" rtlCol="0">
              <a:spAutoFit/>
            </a:bodyPr>
            <a:lstStyle/>
            <a:p>
              <a:pPr>
                <a:defRPr/>
              </a:pPr>
              <a:r>
                <a:rPr lang="zh-CN" altLang="en-US" sz="2000" kern="0" dirty="0" smtClean="0">
                  <a:solidFill>
                    <a:prstClr val="white"/>
                  </a:solidFill>
                  <a:latin typeface="黑体" panose="02010609060101010101" pitchFamily="2" charset="-122"/>
                  <a:ea typeface="黑体" panose="02010609060101010101" pitchFamily="2" charset="-122"/>
                </a:rPr>
                <a:t>画一画</a:t>
              </a:r>
              <a:endParaRPr lang="zh-CN" altLang="en-US" sz="2000" kern="0" dirty="0" smtClean="0">
                <a:solidFill>
                  <a:prstClr val="white"/>
                </a:solidFill>
                <a:latin typeface="黑体" panose="02010609060101010101" pitchFamily="2" charset="-122"/>
                <a:ea typeface="黑体" panose="02010609060101010101" pitchFamily="2" charset="-122"/>
              </a:endParaRPr>
            </a:p>
          </p:txBody>
        </p:sp>
      </p:grpSp>
      <p:grpSp>
        <p:nvGrpSpPr>
          <p:cNvPr id="30" name="组合 2"/>
          <p:cNvGrpSpPr/>
          <p:nvPr/>
        </p:nvGrpSpPr>
        <p:grpSpPr bwMode="auto">
          <a:xfrm>
            <a:off x="-3175" y="-57150"/>
            <a:ext cx="2006600" cy="478473"/>
            <a:chOff x="123" y="40"/>
            <a:chExt cx="3160" cy="753"/>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3832"/>
                                        </p:tgtEl>
                                        <p:attrNameLst>
                                          <p:attrName>style.visibility</p:attrName>
                                        </p:attrNameLst>
                                      </p:cBhvr>
                                      <p:to>
                                        <p:strVal val="visible"/>
                                      </p:to>
                                    </p:set>
                                    <p:animEffect transition="in" filter="wedge">
                                      <p:cBhvr>
                                        <p:cTn id="7" dur="500"/>
                                        <p:tgtEl>
                                          <p:spTgt spid="638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righ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3831"/>
                                        </p:tgtEl>
                                        <p:attrNameLst>
                                          <p:attrName>style.visibility</p:attrName>
                                        </p:attrNameLst>
                                      </p:cBhvr>
                                      <p:to>
                                        <p:strVal val="visible"/>
                                      </p:to>
                                    </p:set>
                                    <p:animEffect transition="in" filter="box(in)">
                                      <p:cBhvr>
                                        <p:cTn id="27" dur="500"/>
                                        <p:tgtEl>
                                          <p:spTgt spid="63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3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1" name="Rectangle 3" descr="底色1"/>
          <p:cNvSpPr>
            <a:spLocks noChangeArrowheads="1"/>
          </p:cNvSpPr>
          <p:nvPr/>
        </p:nvSpPr>
        <p:spPr bwMode="auto">
          <a:xfrm>
            <a:off x="1048624" y="1279543"/>
            <a:ext cx="5277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(1) </a:t>
            </a:r>
            <a:r>
              <a:rPr lang="en-US" altLang="zh-CN" sz="2400" b="1" dirty="0">
                <a:latin typeface="+mn-lt"/>
                <a:ea typeface="楷体" panose="02010609060101010101" pitchFamily="49" charset="-122"/>
              </a:rPr>
              <a:t>你能画出这</a:t>
            </a:r>
            <a:r>
              <a:rPr lang="zh-CN" altLang="en-US" sz="2400" b="1" dirty="0">
                <a:latin typeface="+mn-lt"/>
                <a:ea typeface="楷体" panose="02010609060101010101" pitchFamily="49" charset="-122"/>
              </a:rPr>
              <a:t>个三角形的三条高吗</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32783" name="Rectangle 15" descr="底色1"/>
          <p:cNvSpPr>
            <a:spLocks noChangeArrowheads="1"/>
          </p:cNvSpPr>
          <p:nvPr/>
        </p:nvSpPr>
        <p:spPr bwMode="auto">
          <a:xfrm>
            <a:off x="1048624" y="2174745"/>
            <a:ext cx="54172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 </a:t>
            </a:r>
            <a:r>
              <a:rPr lang="zh-CN" altLang="en-US" sz="2400" b="1" dirty="0">
                <a:latin typeface="+mn-lt"/>
                <a:ea typeface="楷体" panose="02010609060101010101" pitchFamily="49" charset="-122"/>
              </a:rPr>
              <a:t>这三条高之间有怎样的位置关系？</a:t>
            </a:r>
            <a:endParaRPr lang="zh-CN" altLang="en-US" sz="2400" b="1" dirty="0">
              <a:latin typeface="+mn-lt"/>
              <a:ea typeface="楷体" panose="02010609060101010101" pitchFamily="49" charset="-122"/>
            </a:endParaRPr>
          </a:p>
        </p:txBody>
      </p:sp>
      <p:grpSp>
        <p:nvGrpSpPr>
          <p:cNvPr id="2" name="组合 7"/>
          <p:cNvGrpSpPr/>
          <p:nvPr/>
        </p:nvGrpSpPr>
        <p:grpSpPr bwMode="auto">
          <a:xfrm>
            <a:off x="6337346" y="1523057"/>
            <a:ext cx="1831975" cy="1260475"/>
            <a:chOff x="9250" y="3132"/>
            <a:chExt cx="3847" cy="2645"/>
          </a:xfrm>
        </p:grpSpPr>
        <p:sp>
          <p:nvSpPr>
            <p:cNvPr id="41988" name="Freeform 14" descr="底色1"/>
            <p:cNvSpPr>
              <a:spLocks noChangeArrowheads="1"/>
            </p:cNvSpPr>
            <p:nvPr/>
          </p:nvSpPr>
          <p:spPr bwMode="auto">
            <a:xfrm>
              <a:off x="9257" y="3142"/>
              <a:ext cx="3840" cy="2520"/>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41989" name="Group 18"/>
            <p:cNvGrpSpPr/>
            <p:nvPr/>
          </p:nvGrpSpPr>
          <p:grpSpPr bwMode="auto">
            <a:xfrm>
              <a:off x="11632" y="3132"/>
              <a:ext cx="240" cy="2527"/>
              <a:chOff x="4896" y="1008"/>
              <a:chExt cx="96" cy="1011"/>
            </a:xfrm>
          </p:grpSpPr>
          <p:sp>
            <p:nvSpPr>
              <p:cNvPr id="41990" name="Line 19"/>
              <p:cNvSpPr>
                <a:spLocks noChangeShapeType="1"/>
              </p:cNvSpPr>
              <p:nvPr/>
            </p:nvSpPr>
            <p:spPr bwMode="auto">
              <a:xfrm>
                <a:off x="4992" y="1008"/>
                <a:ext cx="0" cy="1011"/>
              </a:xfrm>
              <a:prstGeom prst="line">
                <a:avLst/>
              </a:prstGeom>
              <a:noFill/>
              <a:ln w="3175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91" name="Freeform 20"/>
              <p:cNvSpPr>
                <a:spLocks noChangeArrowheads="1"/>
              </p:cNvSpPr>
              <p:nvPr/>
            </p:nvSpPr>
            <p:spPr bwMode="auto">
              <a:xfrm>
                <a:off x="4896" y="192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2" name="Group 21"/>
            <p:cNvGrpSpPr/>
            <p:nvPr/>
          </p:nvGrpSpPr>
          <p:grpSpPr bwMode="auto">
            <a:xfrm>
              <a:off x="9250" y="4222"/>
              <a:ext cx="3247" cy="1555"/>
              <a:chOff x="3933" y="1440"/>
              <a:chExt cx="1299" cy="622"/>
            </a:xfrm>
          </p:grpSpPr>
          <p:sp>
            <p:nvSpPr>
              <p:cNvPr id="41993" name="Line 22"/>
              <p:cNvSpPr>
                <a:spLocks noChangeShapeType="1"/>
              </p:cNvSpPr>
              <p:nvPr/>
            </p:nvSpPr>
            <p:spPr bwMode="auto">
              <a:xfrm rot="206295" flipV="1">
                <a:off x="3933" y="1486"/>
                <a:ext cx="1299" cy="576"/>
              </a:xfrm>
              <a:prstGeom prst="line">
                <a:avLst/>
              </a:prstGeom>
              <a:noFill/>
              <a:ln w="3175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94" name="Freeform 23"/>
              <p:cNvSpPr>
                <a:spLocks noChangeArrowheads="1"/>
              </p:cNvSpPr>
              <p:nvPr/>
            </p:nvSpPr>
            <p:spPr bwMode="auto">
              <a:xfrm rot="-1391001">
                <a:off x="5136" y="144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5" name="Group 24"/>
            <p:cNvGrpSpPr/>
            <p:nvPr/>
          </p:nvGrpSpPr>
          <p:grpSpPr bwMode="auto">
            <a:xfrm>
              <a:off x="10937" y="3982"/>
              <a:ext cx="2160" cy="1680"/>
              <a:chOff x="4608" y="1344"/>
              <a:chExt cx="864" cy="672"/>
            </a:xfrm>
          </p:grpSpPr>
          <p:sp>
            <p:nvSpPr>
              <p:cNvPr id="41996" name="Line 25"/>
              <p:cNvSpPr>
                <a:spLocks noChangeShapeType="1"/>
              </p:cNvSpPr>
              <p:nvPr/>
            </p:nvSpPr>
            <p:spPr bwMode="auto">
              <a:xfrm flipH="1" flipV="1">
                <a:off x="4656" y="1344"/>
                <a:ext cx="816" cy="672"/>
              </a:xfrm>
              <a:prstGeom prst="line">
                <a:avLst/>
              </a:prstGeom>
              <a:noFill/>
              <a:ln w="31750">
                <a:solidFill>
                  <a:srgbClr val="0000FF"/>
                </a:solidFill>
                <a:round/>
              </a:ln>
              <a:extLst>
                <a:ext uri="{909E8E84-426E-40DD-AFC4-6F175D3DCCD1}">
                  <a14:hiddenFill xmlns:a14="http://schemas.microsoft.com/office/drawing/2010/main">
                    <a:noFill/>
                  </a14:hiddenFill>
                </a:ext>
              </a:extLst>
            </p:spPr>
            <p:txBody>
              <a:bodyPr/>
              <a:lstStyle/>
              <a:p>
                <a:endParaRPr lang="zh-CN" altLang="en-US"/>
              </a:p>
            </p:txBody>
          </p:sp>
          <p:sp>
            <p:nvSpPr>
              <p:cNvPr id="41997" name="Freeform 26"/>
              <p:cNvSpPr>
                <a:spLocks noChangeArrowheads="1"/>
              </p:cNvSpPr>
              <p:nvPr/>
            </p:nvSpPr>
            <p:spPr bwMode="auto">
              <a:xfrm rot="-8457870">
                <a:off x="4608" y="1344"/>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1750">
                <a:solidFill>
                  <a:srgbClr val="0000FF"/>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41998" name="Group 27"/>
            <p:cNvGrpSpPr/>
            <p:nvPr/>
          </p:nvGrpSpPr>
          <p:grpSpPr bwMode="auto">
            <a:xfrm>
              <a:off x="11777" y="4532"/>
              <a:ext cx="1080" cy="844"/>
              <a:chOff x="4416" y="2812"/>
              <a:chExt cx="432" cy="338"/>
            </a:xfrm>
          </p:grpSpPr>
          <p:sp>
            <p:nvSpPr>
              <p:cNvPr id="41999" name="Oval 28"/>
              <p:cNvSpPr>
                <a:spLocks noChangeAspect="1" noChangeArrowheads="1"/>
              </p:cNvSpPr>
              <p:nvPr/>
            </p:nvSpPr>
            <p:spPr bwMode="auto">
              <a:xfrm>
                <a:off x="4416" y="2812"/>
                <a:ext cx="68" cy="68"/>
              </a:xfrm>
              <a:prstGeom prst="ellipse">
                <a:avLst/>
              </a:prstGeom>
              <a:gradFill rotWithShape="0">
                <a:gsLst>
                  <a:gs pos="0">
                    <a:srgbClr val="FFFFFF"/>
                  </a:gs>
                  <a:gs pos="100000">
                    <a:schemeClr val="accent1"/>
                  </a:gs>
                </a:gsLst>
                <a:path path="shape">
                  <a:fillToRect l="50000" t="50000" r="50000" b="50000"/>
                </a:path>
              </a:gradFill>
              <a:ln w="9525">
                <a:solidFill>
                  <a:schemeClr val="tx2"/>
                </a:solidFill>
                <a:round/>
                <a:headEnd type="none" w="sm" len="sm"/>
                <a:tailEnd type="none" w="sm" len="sm"/>
              </a:ln>
            </p:spPr>
            <p:txBody>
              <a:bodyPr wrap="none" anchor="ctr"/>
              <a:lstStyle/>
              <a:p>
                <a:endParaRPr lang="zh-CN" altLang="en-US">
                  <a:latin typeface="Times New Roman" panose="02020603050405020304" pitchFamily="18" charset="0"/>
                  <a:ea typeface="黑体" panose="02010609060101010101" pitchFamily="2" charset="-122"/>
                </a:endParaRPr>
              </a:p>
            </p:txBody>
          </p:sp>
          <p:sp>
            <p:nvSpPr>
              <p:cNvPr id="42000" name="Rectangle 29" descr="底色1"/>
              <p:cNvSpPr>
                <a:spLocks noChangeArrowheads="1"/>
              </p:cNvSpPr>
              <p:nvPr/>
            </p:nvSpPr>
            <p:spPr bwMode="auto">
              <a:xfrm>
                <a:off x="4421" y="2841"/>
                <a:ext cx="4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en-US" altLang="zh-CN" i="1">
                    <a:solidFill>
                      <a:srgbClr val="000066"/>
                    </a:solidFill>
                    <a:latin typeface="Times New Roman" panose="02020603050405020304" pitchFamily="18" charset="0"/>
                    <a:ea typeface="黑体" panose="02010609060101010101" pitchFamily="2" charset="-122"/>
                  </a:rPr>
                  <a:t>O</a:t>
                </a:r>
                <a:endParaRPr lang="en-US" altLang="zh-CN" i="1">
                  <a:solidFill>
                    <a:srgbClr val="000066"/>
                  </a:solidFill>
                  <a:latin typeface="Times New Roman" panose="02020603050405020304" pitchFamily="18" charset="0"/>
                  <a:ea typeface="黑体" panose="02010609060101010101" pitchFamily="2" charset="-122"/>
                </a:endParaRPr>
              </a:p>
            </p:txBody>
          </p:sp>
        </p:grpSp>
      </p:grpSp>
      <p:sp>
        <p:nvSpPr>
          <p:cNvPr id="32804" name="Rectangle 36"/>
          <p:cNvSpPr>
            <a:spLocks noChangeArrowheads="1"/>
          </p:cNvSpPr>
          <p:nvPr/>
        </p:nvSpPr>
        <p:spPr bwMode="auto">
          <a:xfrm>
            <a:off x="1048624" y="3369060"/>
            <a:ext cx="74242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noProof="1" smtClean="0">
                <a:latin typeface="+mn-lt"/>
                <a:ea typeface="楷体" panose="02010609060101010101" pitchFamily="49" charset="-122"/>
                <a:sym typeface="+mn-ea"/>
              </a:rPr>
              <a:t>(3) </a:t>
            </a:r>
            <a:r>
              <a:rPr lang="zh-CN" altLang="en-US" sz="2400" b="1" noProof="1">
                <a:latin typeface="+mn-lt"/>
                <a:ea typeface="楷体" panose="02010609060101010101" pitchFamily="49" charset="-122"/>
              </a:rPr>
              <a:t>锐角三角形的三条高是在</a:t>
            </a:r>
            <a:r>
              <a:rPr lang="zh-CN" altLang="en-US" sz="2400" b="1" noProof="1" smtClean="0">
                <a:latin typeface="+mn-lt"/>
                <a:ea typeface="楷体" panose="02010609060101010101" pitchFamily="49" charset="-122"/>
              </a:rPr>
              <a:t>三角形</a:t>
            </a:r>
            <a:r>
              <a:rPr lang="zh-CN" altLang="en-US" sz="2400" b="1" noProof="1">
                <a:latin typeface="+mn-lt"/>
                <a:ea typeface="楷体" panose="02010609060101010101" pitchFamily="49" charset="-122"/>
              </a:rPr>
              <a:t>的内部还是外部</a:t>
            </a:r>
            <a:r>
              <a:rPr lang="en-US" altLang="zh-CN" sz="2400" b="1" noProof="1">
                <a:latin typeface="+mn-lt"/>
                <a:ea typeface="楷体" panose="02010609060101010101" pitchFamily="49" charset="-122"/>
              </a:rPr>
              <a:t>?</a:t>
            </a:r>
            <a:endParaRPr lang="en-US" altLang="zh-CN" sz="2400" b="1" noProof="1">
              <a:latin typeface="+mn-lt"/>
              <a:ea typeface="楷体" panose="02010609060101010101" pitchFamily="49" charset="-122"/>
            </a:endParaRPr>
          </a:p>
        </p:txBody>
      </p:sp>
      <p:sp>
        <p:nvSpPr>
          <p:cNvPr id="32806" name="Rectangle 38"/>
          <p:cNvSpPr>
            <a:spLocks noChangeArrowheads="1"/>
          </p:cNvSpPr>
          <p:nvPr/>
        </p:nvSpPr>
        <p:spPr bwMode="auto">
          <a:xfrm>
            <a:off x="1575726" y="2770558"/>
            <a:ext cx="42482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dirty="0">
                <a:solidFill>
                  <a:srgbClr val="FF0000"/>
                </a:solidFill>
                <a:latin typeface="仿宋" panose="02010609060101010101" pitchFamily="49" charset="-122"/>
                <a:ea typeface="仿宋" panose="02010609060101010101" pitchFamily="49" charset="-122"/>
              </a:rPr>
              <a:t>锐角三角形的三条高交于同一点；</a:t>
            </a:r>
            <a:endParaRPr lang="zh-CN" altLang="en-US" sz="2100" b="1" dirty="0">
              <a:solidFill>
                <a:srgbClr val="FF0000"/>
              </a:solidFill>
              <a:latin typeface="仿宋" panose="02010609060101010101" pitchFamily="49" charset="-122"/>
              <a:ea typeface="仿宋" panose="02010609060101010101" pitchFamily="49" charset="-122"/>
            </a:endParaRPr>
          </a:p>
        </p:txBody>
      </p:sp>
      <p:sp>
        <p:nvSpPr>
          <p:cNvPr id="32808" name="Rectangle 40"/>
          <p:cNvSpPr>
            <a:spLocks noChangeArrowheads="1"/>
          </p:cNvSpPr>
          <p:nvPr/>
        </p:nvSpPr>
        <p:spPr bwMode="auto">
          <a:xfrm>
            <a:off x="1539744" y="4006603"/>
            <a:ext cx="506730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100" b="1" dirty="0">
                <a:solidFill>
                  <a:srgbClr val="FF0000"/>
                </a:solidFill>
                <a:latin typeface="仿宋" panose="02010609060101010101" pitchFamily="49" charset="-122"/>
                <a:ea typeface="仿宋" panose="02010609060101010101" pitchFamily="49" charset="-122"/>
              </a:rPr>
              <a:t>锐角三角形的三条高都在三角形的内部</a:t>
            </a:r>
            <a:r>
              <a:rPr lang="en-US" altLang="zh-CN" sz="2100" b="1" dirty="0">
                <a:solidFill>
                  <a:srgbClr val="FF0000"/>
                </a:solidFill>
                <a:latin typeface="仿宋" panose="02010609060101010101" pitchFamily="49" charset="-122"/>
                <a:ea typeface="仿宋" panose="02010609060101010101" pitchFamily="49" charset="-122"/>
              </a:rPr>
              <a:t>.</a:t>
            </a:r>
            <a:endParaRPr lang="en-US" altLang="zh-CN" sz="2100" b="1" dirty="0">
              <a:solidFill>
                <a:srgbClr val="FF0000"/>
              </a:solidFill>
              <a:latin typeface="仿宋" panose="02010609060101010101" pitchFamily="49" charset="-122"/>
              <a:ea typeface="仿宋" panose="02010609060101010101" pitchFamily="49" charset="-122"/>
            </a:endParaRPr>
          </a:p>
        </p:txBody>
      </p:sp>
      <p:sp>
        <p:nvSpPr>
          <p:cNvPr id="7" name="Rectangle 38"/>
          <p:cNvSpPr>
            <a:spLocks noChangeArrowheads="1"/>
          </p:cNvSpPr>
          <p:nvPr/>
        </p:nvSpPr>
        <p:spPr bwMode="auto">
          <a:xfrm>
            <a:off x="1584115" y="1768284"/>
            <a:ext cx="1531188"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100" b="1" dirty="0">
                <a:solidFill>
                  <a:srgbClr val="FF0000"/>
                </a:solidFill>
                <a:latin typeface="仿宋" panose="02010609060101010101" pitchFamily="49" charset="-122"/>
                <a:ea typeface="仿宋" panose="02010609060101010101" pitchFamily="49" charset="-122"/>
              </a:rPr>
              <a:t>如图所示；</a:t>
            </a:r>
            <a:endParaRPr lang="zh-CN" altLang="en-US" sz="2100" b="1" dirty="0">
              <a:solidFill>
                <a:srgbClr val="FF0000"/>
              </a:solidFill>
              <a:latin typeface="仿宋" panose="02010609060101010101" pitchFamily="49" charset="-122"/>
              <a:ea typeface="仿宋" panose="02010609060101010101" pitchFamily="49" charset="-122"/>
            </a:endParaRPr>
          </a:p>
        </p:txBody>
      </p:sp>
      <p:sp>
        <p:nvSpPr>
          <p:cNvPr id="28"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2" charset="-122"/>
                <a:cs typeface="黑体" panose="02010609060101010101" pitchFamily="2" charset="-122"/>
              </a:rPr>
              <a:t>锐角三</a:t>
            </a:r>
            <a:r>
              <a:rPr lang="zh-CN" altLang="en-US" sz="2400" b="1" spc="100" noProof="1">
                <a:solidFill>
                  <a:srgbClr val="0000FF"/>
                </a:solidFill>
                <a:latin typeface="+mn-lt"/>
                <a:ea typeface="黑体" panose="02010609060101010101" pitchFamily="2" charset="-122"/>
                <a:cs typeface="黑体" panose="02010609060101010101" pitchFamily="2" charset="-122"/>
              </a:rPr>
              <a:t>角形</a:t>
            </a:r>
            <a:r>
              <a:rPr lang="zh-CN" altLang="en-US" sz="2400" b="1" spc="100" noProof="1" smtClean="0">
                <a:solidFill>
                  <a:srgbClr val="0000FF"/>
                </a:solidFill>
                <a:latin typeface="+mn-lt"/>
                <a:ea typeface="黑体" panose="02010609060101010101" pitchFamily="2" charset="-122"/>
                <a:cs typeface="黑体" panose="02010609060101010101" pitchFamily="2" charset="-122"/>
              </a:rPr>
              <a:t>的三条高</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sp>
        <p:nvSpPr>
          <p:cNvPr id="30" name="Freeform 14" descr="底色1"/>
          <p:cNvSpPr>
            <a:spLocks noChangeArrowheads="1"/>
          </p:cNvSpPr>
          <p:nvPr/>
        </p:nvSpPr>
        <p:spPr bwMode="auto">
          <a:xfrm>
            <a:off x="6318159" y="1527823"/>
            <a:ext cx="1828642" cy="1200906"/>
          </a:xfrm>
          <a:custGeom>
            <a:avLst/>
            <a:gdLst>
              <a:gd name="T0" fmla="*/ 0 w 1536"/>
              <a:gd name="T1" fmla="*/ 1008 h 1008"/>
              <a:gd name="T2" fmla="*/ 1536 w 1536"/>
              <a:gd name="T3" fmla="*/ 1008 h 1008"/>
              <a:gd name="T4" fmla="*/ 1056 w 1536"/>
              <a:gd name="T5" fmla="*/ 0 h 1008"/>
              <a:gd name="T6" fmla="*/ 0 w 1536"/>
              <a:gd name="T7" fmla="*/ 1008 h 1008"/>
            </a:gdLst>
            <a:ahLst/>
            <a:cxnLst>
              <a:cxn ang="0">
                <a:pos x="T0" y="T1"/>
              </a:cxn>
              <a:cxn ang="0">
                <a:pos x="T2" y="T3"/>
              </a:cxn>
              <a:cxn ang="0">
                <a:pos x="T4" y="T5"/>
              </a:cxn>
              <a:cxn ang="0">
                <a:pos x="T6" y="T7"/>
              </a:cxn>
            </a:cxnLst>
            <a:rect l="0" t="0" r="r" b="b"/>
            <a:pathLst>
              <a:path w="1536" h="1008">
                <a:moveTo>
                  <a:pt x="0" y="1008"/>
                </a:moveTo>
                <a:lnTo>
                  <a:pt x="1536" y="1008"/>
                </a:lnTo>
                <a:lnTo>
                  <a:pt x="1056" y="0"/>
                </a:lnTo>
                <a:lnTo>
                  <a:pt x="0" y="1008"/>
                </a:lnTo>
                <a:close/>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9" name="组合 2"/>
          <p:cNvGrpSpPr/>
          <p:nvPr/>
        </p:nvGrpSpPr>
        <p:grpSpPr bwMode="auto">
          <a:xfrm>
            <a:off x="-3175" y="-57150"/>
            <a:ext cx="2006600" cy="478473"/>
            <a:chOff x="123" y="40"/>
            <a:chExt cx="3160" cy="753"/>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2806"/>
                                        </p:tgtEl>
                                        <p:attrNameLst>
                                          <p:attrName>style.visibility</p:attrName>
                                        </p:attrNameLst>
                                      </p:cBhvr>
                                      <p:to>
                                        <p:strVal val="visible"/>
                                      </p:to>
                                    </p:set>
                                    <p:animEffect transition="in" filter="blinds(horizontal)">
                                      <p:cBhvr>
                                        <p:cTn id="16" dur="500"/>
                                        <p:tgtEl>
                                          <p:spTgt spid="3280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2808"/>
                                        </p:tgtEl>
                                        <p:attrNameLst>
                                          <p:attrName>style.visibility</p:attrName>
                                        </p:attrNameLst>
                                      </p:cBhvr>
                                      <p:to>
                                        <p:strVal val="visible"/>
                                      </p:to>
                                    </p:set>
                                    <p:animEffect transition="in" filter="blinds(horizontal)">
                                      <p:cBhvr>
                                        <p:cTn id="21" dur="500"/>
                                        <p:tgtEl>
                                          <p:spTgt spid="32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06" grpId="0"/>
      <p:bldP spid="32808"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41"/>
          <p:cNvGrpSpPr/>
          <p:nvPr/>
        </p:nvGrpSpPr>
        <p:grpSpPr bwMode="auto">
          <a:xfrm>
            <a:off x="1023371" y="1985499"/>
            <a:ext cx="4725135" cy="1621152"/>
            <a:chOff x="281" y="2296"/>
            <a:chExt cx="3969" cy="1362"/>
          </a:xfrm>
        </p:grpSpPr>
        <p:sp>
          <p:nvSpPr>
            <p:cNvPr id="43010" name="Rectangle 38"/>
            <p:cNvSpPr>
              <a:spLocks noChangeArrowheads="1"/>
            </p:cNvSpPr>
            <p:nvPr/>
          </p:nvSpPr>
          <p:spPr bwMode="auto">
            <a:xfrm>
              <a:off x="612" y="2775"/>
              <a:ext cx="3432"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直角边</a:t>
              </a:r>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43011" name="Rectangle 25" descr="底色1"/>
            <p:cNvSpPr>
              <a:spLocks noChangeArrowheads="1"/>
            </p:cNvSpPr>
            <p:nvPr/>
          </p:nvSpPr>
          <p:spPr bwMode="auto">
            <a:xfrm>
              <a:off x="612" y="3270"/>
              <a:ext cx="363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直角边</a:t>
              </a:r>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43012" name="Rectangle 39" descr="底色1"/>
            <p:cNvSpPr>
              <a:spLocks noChangeArrowheads="1"/>
            </p:cNvSpPr>
            <p:nvPr/>
          </p:nvSpPr>
          <p:spPr bwMode="auto">
            <a:xfrm>
              <a:off x="281" y="2296"/>
              <a:ext cx="3447"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 </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边上的高是</a:t>
              </a:r>
              <a:r>
                <a:rPr lang="zh-CN" altLang="en-US" sz="2400" b="1" u="sng" dirty="0">
                  <a:latin typeface="+mn-lt"/>
                  <a:ea typeface="楷体" panose="02010609060101010101" pitchFamily="49" charset="-122"/>
                </a:rPr>
                <a:t>           </a:t>
              </a:r>
              <a:r>
                <a:rPr lang="zh-CN" altLang="en-US" sz="2400" b="1" dirty="0">
                  <a:latin typeface="+mn-lt"/>
                  <a:ea typeface="楷体" panose="02010609060101010101" pitchFamily="49" charset="-122"/>
                </a:rPr>
                <a:t> </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grpSp>
      <p:grpSp>
        <p:nvGrpSpPr>
          <p:cNvPr id="3" name="Group 43"/>
          <p:cNvGrpSpPr/>
          <p:nvPr/>
        </p:nvGrpSpPr>
        <p:grpSpPr bwMode="auto">
          <a:xfrm>
            <a:off x="6804940" y="1759242"/>
            <a:ext cx="1537096" cy="2026841"/>
            <a:chOff x="3682" y="792"/>
            <a:chExt cx="1291" cy="1702"/>
          </a:xfrm>
        </p:grpSpPr>
        <p:sp>
          <p:nvSpPr>
            <p:cNvPr id="43015" name="AutoShape 15" descr="底色1"/>
            <p:cNvSpPr>
              <a:spLocks noChangeArrowheads="1"/>
            </p:cNvSpPr>
            <p:nvPr/>
          </p:nvSpPr>
          <p:spPr bwMode="auto">
            <a:xfrm>
              <a:off x="3878" y="1071"/>
              <a:ext cx="864" cy="1152"/>
            </a:xfrm>
            <a:prstGeom prst="rtTriangle">
              <a:avLst/>
            </a:prstGeom>
            <a:noFill/>
            <a:ln w="38100">
              <a:solidFill>
                <a:srgbClr val="000066"/>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b="1">
                <a:latin typeface="Times New Roman" panose="02020603050405020304" pitchFamily="18" charset="0"/>
                <a:ea typeface="黑体" panose="02010609060101010101" pitchFamily="2" charset="-122"/>
              </a:endParaRPr>
            </a:p>
          </p:txBody>
        </p:sp>
        <p:sp>
          <p:nvSpPr>
            <p:cNvPr id="43016" name="Freeform 16" descr="底色1"/>
            <p:cNvSpPr>
              <a:spLocks noChangeArrowheads="1"/>
            </p:cNvSpPr>
            <p:nvPr/>
          </p:nvSpPr>
          <p:spPr bwMode="auto">
            <a:xfrm>
              <a:off x="3887" y="2115"/>
              <a:ext cx="96" cy="96"/>
            </a:xfrm>
            <a:custGeom>
              <a:avLst/>
              <a:gdLst>
                <a:gd name="T0" fmla="*/ 0 w 96"/>
                <a:gd name="T1" fmla="*/ 0 h 96"/>
                <a:gd name="T2" fmla="*/ 96 w 96"/>
                <a:gd name="T3" fmla="*/ 0 h 96"/>
                <a:gd name="T4" fmla="*/ 96 w 96"/>
                <a:gd name="T5" fmla="*/ 96 h 96"/>
              </a:gdLst>
              <a:ahLst/>
              <a:cxnLst>
                <a:cxn ang="0">
                  <a:pos x="T0" y="T1"/>
                </a:cxn>
                <a:cxn ang="0">
                  <a:pos x="T2" y="T3"/>
                </a:cxn>
                <a:cxn ang="0">
                  <a:pos x="T4" y="T5"/>
                </a:cxn>
              </a:cxnLst>
              <a:rect l="0" t="0" r="r" b="b"/>
              <a:pathLst>
                <a:path w="96" h="96">
                  <a:moveTo>
                    <a:pt x="0" y="0"/>
                  </a:moveTo>
                  <a:lnTo>
                    <a:pt x="96" y="0"/>
                  </a:lnTo>
                  <a:lnTo>
                    <a:pt x="96" y="96"/>
                  </a:lnTo>
                </a:path>
              </a:pathLst>
            </a:custGeom>
            <a:noFill/>
            <a:ln w="38100">
              <a:solidFill>
                <a:srgbClr val="000066"/>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3017" name="Rectangle 17" descr="底色1"/>
            <p:cNvSpPr>
              <a:spLocks noChangeArrowheads="1"/>
            </p:cNvSpPr>
            <p:nvPr/>
          </p:nvSpPr>
          <p:spPr bwMode="auto">
            <a:xfrm>
              <a:off x="3778" y="792"/>
              <a:ext cx="28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2" charset="-122"/>
                </a:rPr>
                <a:t>A</a:t>
              </a:r>
              <a:endParaRPr lang="en-US" altLang="zh-CN" b="1" i="1">
                <a:solidFill>
                  <a:srgbClr val="000066"/>
                </a:solidFill>
                <a:latin typeface="Times New Roman" panose="02020603050405020304" pitchFamily="18" charset="0"/>
                <a:ea typeface="黑体" panose="02010609060101010101" pitchFamily="2" charset="-122"/>
              </a:endParaRPr>
            </a:p>
          </p:txBody>
        </p:sp>
        <p:sp>
          <p:nvSpPr>
            <p:cNvPr id="43018" name="Rectangle 18" descr="底色1"/>
            <p:cNvSpPr>
              <a:spLocks noChangeArrowheads="1"/>
            </p:cNvSpPr>
            <p:nvPr/>
          </p:nvSpPr>
          <p:spPr bwMode="auto">
            <a:xfrm>
              <a:off x="3682" y="2184"/>
              <a:ext cx="28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2" charset="-122"/>
                </a:rPr>
                <a:t>B</a:t>
              </a:r>
              <a:endParaRPr lang="en-US" altLang="zh-CN" b="1" i="1">
                <a:solidFill>
                  <a:srgbClr val="000066"/>
                </a:solidFill>
                <a:latin typeface="Times New Roman" panose="02020603050405020304" pitchFamily="18" charset="0"/>
                <a:ea typeface="黑体" panose="02010609060101010101" pitchFamily="2" charset="-122"/>
              </a:endParaRPr>
            </a:p>
          </p:txBody>
        </p:sp>
        <p:sp>
          <p:nvSpPr>
            <p:cNvPr id="43019" name="Rectangle 19" descr="底色1"/>
            <p:cNvSpPr>
              <a:spLocks noChangeArrowheads="1"/>
            </p:cNvSpPr>
            <p:nvPr/>
          </p:nvSpPr>
          <p:spPr bwMode="auto">
            <a:xfrm>
              <a:off x="4691" y="2175"/>
              <a:ext cx="28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dirty="0">
                  <a:solidFill>
                    <a:srgbClr val="000066"/>
                  </a:solidFill>
                  <a:latin typeface="Times New Roman" panose="02020603050405020304" pitchFamily="18" charset="0"/>
                  <a:ea typeface="黑体" panose="02010609060101010101" pitchFamily="2" charset="-122"/>
                </a:rPr>
                <a:t>C</a:t>
              </a:r>
              <a:endParaRPr lang="en-US" altLang="zh-CN" b="1" i="1" dirty="0">
                <a:solidFill>
                  <a:srgbClr val="000066"/>
                </a:solidFill>
                <a:latin typeface="Times New Roman" panose="02020603050405020304" pitchFamily="18" charset="0"/>
                <a:ea typeface="黑体" panose="02010609060101010101" pitchFamily="2" charset="-122"/>
              </a:endParaRPr>
            </a:p>
          </p:txBody>
        </p:sp>
      </p:grpSp>
      <p:sp>
        <p:nvSpPr>
          <p:cNvPr id="35860" name="Rectangle 20" descr="底色1"/>
          <p:cNvSpPr>
            <a:spLocks noChangeArrowheads="1"/>
          </p:cNvSpPr>
          <p:nvPr/>
        </p:nvSpPr>
        <p:spPr bwMode="auto">
          <a:xfrm>
            <a:off x="999951" y="1330325"/>
            <a:ext cx="46819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(1) </a:t>
            </a:r>
            <a:r>
              <a:rPr lang="en-US" altLang="zh-CN" sz="2400" b="1" dirty="0">
                <a:latin typeface="+mn-lt"/>
                <a:ea typeface="楷体" panose="02010609060101010101" pitchFamily="49" charset="-122"/>
              </a:rPr>
              <a:t>画出</a:t>
            </a:r>
            <a:r>
              <a:rPr lang="zh-CN" altLang="en-US" sz="2400" b="1" dirty="0">
                <a:latin typeface="+mn-lt"/>
                <a:ea typeface="楷体" panose="02010609060101010101" pitchFamily="49" charset="-122"/>
              </a:rPr>
              <a:t>直角三角形的三条</a:t>
            </a:r>
            <a:r>
              <a:rPr lang="zh-CN" altLang="en-US" sz="2400" b="1" dirty="0" smtClean="0">
                <a:latin typeface="+mn-lt"/>
                <a:ea typeface="楷体" panose="02010609060101010101" pitchFamily="49" charset="-122"/>
              </a:rPr>
              <a:t>高，</a:t>
            </a:r>
            <a:endParaRPr lang="en-US" altLang="zh-CN" sz="2400" b="1" dirty="0">
              <a:latin typeface="+mn-lt"/>
              <a:ea typeface="楷体" panose="02010609060101010101" pitchFamily="49" charset="-122"/>
            </a:endParaRPr>
          </a:p>
        </p:txBody>
      </p:sp>
      <p:sp>
        <p:nvSpPr>
          <p:cNvPr id="35864" name="Rectangle 24" descr="底色1"/>
          <p:cNvSpPr>
            <a:spLocks noChangeArrowheads="1"/>
          </p:cNvSpPr>
          <p:nvPr/>
        </p:nvSpPr>
        <p:spPr bwMode="auto">
          <a:xfrm>
            <a:off x="4578722" y="2548928"/>
            <a:ext cx="595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2" charset="-122"/>
              </a:rPr>
              <a:t>AB</a:t>
            </a:r>
            <a:endParaRPr lang="en-US" altLang="zh-CN" sz="2400" b="1" i="1" dirty="0">
              <a:solidFill>
                <a:srgbClr val="FF0000"/>
              </a:solidFill>
              <a:latin typeface="Times New Roman" panose="02020603050405020304" pitchFamily="18" charset="0"/>
              <a:ea typeface="黑体" panose="02010609060101010101" pitchFamily="2" charset="-122"/>
            </a:endParaRPr>
          </a:p>
        </p:txBody>
      </p:sp>
      <p:sp>
        <p:nvSpPr>
          <p:cNvPr id="35866" name="Rectangle 26" descr="底色1"/>
          <p:cNvSpPr>
            <a:spLocks noChangeArrowheads="1"/>
          </p:cNvSpPr>
          <p:nvPr/>
        </p:nvSpPr>
        <p:spPr bwMode="auto">
          <a:xfrm>
            <a:off x="4316209" y="3106563"/>
            <a:ext cx="10287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b="1" i="1" dirty="0">
                <a:solidFill>
                  <a:srgbClr val="FF0000"/>
                </a:solidFill>
                <a:latin typeface="Times New Roman" panose="02020603050405020304" pitchFamily="18" charset="0"/>
                <a:ea typeface="黑体" panose="02010609060101010101" pitchFamily="2" charset="-122"/>
              </a:rPr>
              <a:t>BC</a:t>
            </a:r>
            <a:endParaRPr lang="en-US" altLang="zh-CN" sz="2400" b="1" i="1" dirty="0">
              <a:solidFill>
                <a:srgbClr val="FF0000"/>
              </a:solidFill>
              <a:latin typeface="Times New Roman" panose="02020603050405020304" pitchFamily="18" charset="0"/>
              <a:ea typeface="黑体" panose="02010609060101010101" pitchFamily="2" charset="-122"/>
            </a:endParaRPr>
          </a:p>
        </p:txBody>
      </p:sp>
      <p:sp>
        <p:nvSpPr>
          <p:cNvPr id="35870" name="Rectangle 30" descr="底色1"/>
          <p:cNvSpPr>
            <a:spLocks noChangeArrowheads="1"/>
          </p:cNvSpPr>
          <p:nvPr/>
        </p:nvSpPr>
        <p:spPr bwMode="auto">
          <a:xfrm>
            <a:off x="5019354" y="1324626"/>
            <a:ext cx="35878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dirty="0">
                <a:latin typeface="+mn-lt"/>
                <a:ea typeface="楷体" panose="02010609060101010101" pitchFamily="49" charset="-122"/>
              </a:rPr>
              <a:t>它们有怎样的位置关系？</a:t>
            </a:r>
            <a:endParaRPr lang="zh-CN" altLang="en-US" sz="2400" b="1" dirty="0">
              <a:latin typeface="+mn-lt"/>
              <a:ea typeface="楷体" panose="02010609060101010101" pitchFamily="49" charset="-122"/>
            </a:endParaRPr>
          </a:p>
        </p:txBody>
      </p:sp>
      <p:sp>
        <p:nvSpPr>
          <p:cNvPr id="35871" name="Line 31"/>
          <p:cNvSpPr>
            <a:spLocks noChangeShapeType="1"/>
          </p:cNvSpPr>
          <p:nvPr/>
        </p:nvSpPr>
        <p:spPr bwMode="auto">
          <a:xfrm>
            <a:off x="7038700" y="2091030"/>
            <a:ext cx="0" cy="1371600"/>
          </a:xfrm>
          <a:prstGeom prst="line">
            <a:avLst/>
          </a:prstGeom>
          <a:noFill/>
          <a:ln w="38100">
            <a:solidFill>
              <a:srgbClr val="FF99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5872" name="Line 32"/>
          <p:cNvSpPr>
            <a:spLocks noChangeShapeType="1"/>
          </p:cNvSpPr>
          <p:nvPr/>
        </p:nvSpPr>
        <p:spPr bwMode="auto">
          <a:xfrm flipH="1">
            <a:off x="7038700" y="3462630"/>
            <a:ext cx="1028700" cy="1587"/>
          </a:xfrm>
          <a:prstGeom prst="line">
            <a:avLst/>
          </a:prstGeom>
          <a:noFill/>
          <a:ln w="38100">
            <a:solidFill>
              <a:srgbClr val="FF99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4" name="Group 42"/>
          <p:cNvGrpSpPr/>
          <p:nvPr/>
        </p:nvGrpSpPr>
        <p:grpSpPr bwMode="auto">
          <a:xfrm rot="180000">
            <a:off x="7022825" y="2684755"/>
            <a:ext cx="1046162" cy="627062"/>
            <a:chOff x="3824" y="1608"/>
            <a:chExt cx="906" cy="490"/>
          </a:xfrm>
        </p:grpSpPr>
        <p:grpSp>
          <p:nvGrpSpPr>
            <p:cNvPr id="43027" name="Group 27"/>
            <p:cNvGrpSpPr/>
            <p:nvPr/>
          </p:nvGrpSpPr>
          <p:grpSpPr bwMode="auto">
            <a:xfrm rot="-7352270">
              <a:off x="4130" y="1712"/>
              <a:ext cx="72" cy="691"/>
              <a:chOff x="4896" y="1008"/>
              <a:chExt cx="96" cy="1011"/>
            </a:xfrm>
          </p:grpSpPr>
          <p:sp>
            <p:nvSpPr>
              <p:cNvPr id="43028" name="Line 28"/>
              <p:cNvSpPr>
                <a:spLocks noChangeShapeType="1"/>
              </p:cNvSpPr>
              <p:nvPr/>
            </p:nvSpPr>
            <p:spPr bwMode="auto">
              <a:xfrm>
                <a:off x="4992" y="1008"/>
                <a:ext cx="0" cy="1011"/>
              </a:xfrm>
              <a:prstGeom prst="line">
                <a:avLst/>
              </a:prstGeom>
              <a:noFill/>
              <a:ln w="38100">
                <a:solidFill>
                  <a:srgbClr val="FF99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43029" name="Freeform 29"/>
              <p:cNvSpPr>
                <a:spLocks noChangeArrowheads="1"/>
              </p:cNvSpPr>
              <p:nvPr/>
            </p:nvSpPr>
            <p:spPr bwMode="auto">
              <a:xfrm>
                <a:off x="4896" y="1920"/>
                <a:ext cx="96" cy="96"/>
              </a:xfrm>
              <a:custGeom>
                <a:avLst/>
                <a:gdLst>
                  <a:gd name="T0" fmla="*/ 96 w 96"/>
                  <a:gd name="T1" fmla="*/ 0 h 96"/>
                  <a:gd name="T2" fmla="*/ 0 w 96"/>
                  <a:gd name="T3" fmla="*/ 0 h 96"/>
                  <a:gd name="T4" fmla="*/ 0 w 96"/>
                  <a:gd name="T5" fmla="*/ 96 h 96"/>
                </a:gdLst>
                <a:ahLst/>
                <a:cxnLst>
                  <a:cxn ang="0">
                    <a:pos x="T0" y="T1"/>
                  </a:cxn>
                  <a:cxn ang="0">
                    <a:pos x="T2" y="T3"/>
                  </a:cxn>
                  <a:cxn ang="0">
                    <a:pos x="T4" y="T5"/>
                  </a:cxn>
                </a:cxnLst>
                <a:rect l="0" t="0" r="r" b="b"/>
                <a:pathLst>
                  <a:path w="96" h="96">
                    <a:moveTo>
                      <a:pt x="96" y="0"/>
                    </a:moveTo>
                    <a:lnTo>
                      <a:pt x="0" y="0"/>
                    </a:lnTo>
                    <a:lnTo>
                      <a:pt x="0" y="96"/>
                    </a:lnTo>
                  </a:path>
                </a:pathLst>
              </a:custGeom>
              <a:noFill/>
              <a:ln w="38100">
                <a:solidFill>
                  <a:srgbClr val="FF9900"/>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3030" name="Rectangle 34" descr="底色1"/>
            <p:cNvSpPr>
              <a:spLocks noChangeArrowheads="1"/>
            </p:cNvSpPr>
            <p:nvPr/>
          </p:nvSpPr>
          <p:spPr bwMode="auto">
            <a:xfrm>
              <a:off x="4475" y="160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i="1" dirty="0">
                  <a:latin typeface="Times New Roman" panose="02020603050405020304" pitchFamily="18" charset="0"/>
                  <a:ea typeface="黑体" panose="02010609060101010101" pitchFamily="2" charset="-122"/>
                </a:rPr>
                <a:t>D</a:t>
              </a:r>
              <a:endParaRPr lang="en-US" altLang="zh-CN" b="1" i="1" dirty="0">
                <a:latin typeface="Times New Roman" panose="02020603050405020304" pitchFamily="18" charset="0"/>
                <a:ea typeface="黑体" panose="02010609060101010101" pitchFamily="2" charset="-122"/>
              </a:endParaRPr>
            </a:p>
          </p:txBody>
        </p:sp>
      </p:grpSp>
      <p:sp>
        <p:nvSpPr>
          <p:cNvPr id="35876" name="Rectangle 36"/>
          <p:cNvSpPr>
            <a:spLocks noChangeArrowheads="1"/>
          </p:cNvSpPr>
          <p:nvPr/>
        </p:nvSpPr>
        <p:spPr bwMode="auto">
          <a:xfrm>
            <a:off x="1464468" y="3929995"/>
            <a:ext cx="48782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dirty="0">
                <a:solidFill>
                  <a:srgbClr val="FF0000"/>
                </a:solidFill>
                <a:latin typeface="Times New Roman" panose="02020603050405020304" pitchFamily="18" charset="0"/>
                <a:ea typeface="黑体" panose="02010609060101010101" pitchFamily="2" charset="-122"/>
              </a:rPr>
              <a:t>直角三角形的三条高交于直角顶点</a:t>
            </a:r>
            <a:r>
              <a:rPr lang="en-US" altLang="zh-CN" sz="2400" dirty="0">
                <a:solidFill>
                  <a:srgbClr val="FF0000"/>
                </a:solidFill>
                <a:latin typeface="Times New Roman" panose="02020603050405020304" pitchFamily="18" charset="0"/>
                <a:ea typeface="黑体" panose="02010609060101010101" pitchFamily="2" charset="-122"/>
              </a:rPr>
              <a:t>.</a:t>
            </a:r>
            <a:endParaRPr lang="en-US" altLang="zh-CN" sz="2400" dirty="0">
              <a:solidFill>
                <a:srgbClr val="FF0000"/>
              </a:solidFill>
              <a:latin typeface="Times New Roman" panose="02020603050405020304" pitchFamily="18" charset="0"/>
              <a:ea typeface="黑体" panose="02010609060101010101" pitchFamily="2" charset="-122"/>
            </a:endParaRPr>
          </a:p>
        </p:txBody>
      </p:sp>
      <p:sp>
        <p:nvSpPr>
          <p:cNvPr id="35880" name="Rectangle 40" descr="底色1"/>
          <p:cNvSpPr>
            <a:spLocks noChangeArrowheads="1"/>
          </p:cNvSpPr>
          <p:nvPr/>
        </p:nvSpPr>
        <p:spPr bwMode="auto">
          <a:xfrm>
            <a:off x="3597264" y="1985499"/>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2" charset="-122"/>
              </a:rPr>
              <a:t>BD</a:t>
            </a:r>
            <a:endParaRPr lang="en-US" altLang="zh-CN" sz="2400" b="1" i="1" dirty="0">
              <a:solidFill>
                <a:srgbClr val="FF0000"/>
              </a:solidFill>
              <a:latin typeface="Times New Roman" panose="02020603050405020304" pitchFamily="18" charset="0"/>
              <a:ea typeface="黑体" panose="02010609060101010101" pitchFamily="2" charset="-122"/>
            </a:endParaRPr>
          </a:p>
        </p:txBody>
      </p:sp>
      <p:sp>
        <p:nvSpPr>
          <p:cNvPr id="30"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2" charset="-122"/>
                <a:cs typeface="黑体" panose="02010609060101010101" pitchFamily="2" charset="-122"/>
              </a:rPr>
              <a:t>直角三</a:t>
            </a:r>
            <a:r>
              <a:rPr lang="zh-CN" altLang="en-US" sz="2400" b="1" spc="100" noProof="1">
                <a:solidFill>
                  <a:srgbClr val="0000FF"/>
                </a:solidFill>
                <a:latin typeface="+mn-lt"/>
                <a:ea typeface="黑体" panose="02010609060101010101" pitchFamily="2" charset="-122"/>
                <a:cs typeface="黑体" panose="02010609060101010101" pitchFamily="2" charset="-122"/>
              </a:rPr>
              <a:t>角形</a:t>
            </a:r>
            <a:r>
              <a:rPr lang="zh-CN" altLang="en-US" sz="2400" b="1" spc="100" noProof="1" smtClean="0">
                <a:solidFill>
                  <a:srgbClr val="0000FF"/>
                </a:solidFill>
                <a:latin typeface="+mn-lt"/>
                <a:ea typeface="黑体" panose="02010609060101010101" pitchFamily="2" charset="-122"/>
                <a:cs typeface="黑体" panose="02010609060101010101" pitchFamily="2" charset="-122"/>
              </a:rPr>
              <a:t>的三条高</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grpSp>
        <p:nvGrpSpPr>
          <p:cNvPr id="31" name="组合 2"/>
          <p:cNvGrpSpPr/>
          <p:nvPr/>
        </p:nvGrpSpPr>
        <p:grpSpPr bwMode="auto">
          <a:xfrm>
            <a:off x="-3175" y="-57150"/>
            <a:ext cx="2006600" cy="478473"/>
            <a:chOff x="123" y="40"/>
            <a:chExt cx="3160" cy="753"/>
          </a:xfrm>
        </p:grpSpPr>
        <p:cxnSp>
          <p:nvCxnSpPr>
            <p:cNvPr id="3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5871"/>
                                        </p:tgtEl>
                                        <p:attrNameLst>
                                          <p:attrName>style.visibility</p:attrName>
                                        </p:attrNameLst>
                                      </p:cBhvr>
                                      <p:to>
                                        <p:strVal val="visible"/>
                                      </p:to>
                                    </p:set>
                                    <p:animEffect transition="in" filter="dissolve">
                                      <p:cBhvr>
                                        <p:cTn id="12" dur="500"/>
                                        <p:tgtEl>
                                          <p:spTgt spid="3587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5872"/>
                                        </p:tgtEl>
                                        <p:attrNameLst>
                                          <p:attrName>style.visibility</p:attrName>
                                        </p:attrNameLst>
                                      </p:cBhvr>
                                      <p:to>
                                        <p:strVal val="visible"/>
                                      </p:to>
                                    </p:set>
                                    <p:animEffect transition="in" filter="dissolve">
                                      <p:cBhvr>
                                        <p:cTn id="17" dur="500"/>
                                        <p:tgtEl>
                                          <p:spTgt spid="3587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5880"/>
                                        </p:tgtEl>
                                        <p:attrNameLst>
                                          <p:attrName>style.visibility</p:attrName>
                                        </p:attrNameLst>
                                      </p:cBhvr>
                                      <p:to>
                                        <p:strVal val="visible"/>
                                      </p:to>
                                    </p:set>
                                    <p:animEffect transition="in" filter="blinds(horizontal)">
                                      <p:cBhvr>
                                        <p:cTn id="22" dur="500"/>
                                        <p:tgtEl>
                                          <p:spTgt spid="3588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5864"/>
                                        </p:tgtEl>
                                        <p:attrNameLst>
                                          <p:attrName>style.visibility</p:attrName>
                                        </p:attrNameLst>
                                      </p:cBhvr>
                                      <p:to>
                                        <p:strVal val="visible"/>
                                      </p:to>
                                    </p:set>
                                    <p:animEffect transition="in" filter="blinds(horizontal)">
                                      <p:cBhvr>
                                        <p:cTn id="27" dur="500"/>
                                        <p:tgtEl>
                                          <p:spTgt spid="3586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866"/>
                                        </p:tgtEl>
                                        <p:attrNameLst>
                                          <p:attrName>style.visibility</p:attrName>
                                        </p:attrNameLst>
                                      </p:cBhvr>
                                      <p:to>
                                        <p:strVal val="visible"/>
                                      </p:to>
                                    </p:set>
                                    <p:animEffect transition="in" filter="blinds(horizontal)">
                                      <p:cBhvr>
                                        <p:cTn id="32" dur="500"/>
                                        <p:tgtEl>
                                          <p:spTgt spid="35866"/>
                                        </p:tgtEl>
                                      </p:cBhvr>
                                    </p:animEffect>
                                  </p:childTnLst>
                                </p:cTn>
                              </p:par>
                            </p:childTnLst>
                          </p:cTn>
                        </p:par>
                      </p:childTnLst>
                    </p:cTn>
                  </p:par>
                  <p:par>
                    <p:cTn id="33" fill="hold">
                      <p:stCondLst>
                        <p:cond delay="indefinite"/>
                      </p:stCondLst>
                      <p:childTnLst>
                        <p:par>
                          <p:cTn id="34" fill="hold">
                            <p:stCondLst>
                              <p:cond delay="0"/>
                            </p:stCondLst>
                            <p:childTnLst>
                              <p:par>
                                <p:cTn id="35" presetID="27" presetClass="entr" presetSubtype="0" fill="hold" grpId="0" nodeType="clickEffect">
                                  <p:stCondLst>
                                    <p:cond delay="0"/>
                                  </p:stCondLst>
                                  <p:iterate type="lt">
                                    <p:tmPct val="50000"/>
                                  </p:iterate>
                                  <p:childTnLst>
                                    <p:set>
                                      <p:cBhvr>
                                        <p:cTn id="36" dur="1" fill="hold">
                                          <p:stCondLst>
                                            <p:cond delay="0"/>
                                          </p:stCondLst>
                                        </p:cTn>
                                        <p:tgtEl>
                                          <p:spTgt spid="35876"/>
                                        </p:tgtEl>
                                        <p:attrNameLst>
                                          <p:attrName>style.visibility</p:attrName>
                                        </p:attrNameLst>
                                      </p:cBhvr>
                                      <p:to>
                                        <p:strVal val="visible"/>
                                      </p:to>
                                    </p:set>
                                    <p:anim calcmode="discrete" valueType="clr">
                                      <p:cBhvr override="childStyle">
                                        <p:cTn id="37" dur="80"/>
                                        <p:tgtEl>
                                          <p:spTgt spid="35876"/>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5876"/>
                                        </p:tgtEl>
                                        <p:attrNameLst>
                                          <p:attrName>fillcolor</p:attrName>
                                        </p:attrNameLst>
                                      </p:cBhvr>
                                      <p:tavLst>
                                        <p:tav tm="0">
                                          <p:val>
                                            <p:clrVal>
                                              <a:schemeClr val="accent2"/>
                                            </p:clrVal>
                                          </p:val>
                                        </p:tav>
                                        <p:tav tm="50000">
                                          <p:val>
                                            <p:clrVal>
                                              <a:schemeClr val="hlink"/>
                                            </p:clrVal>
                                          </p:val>
                                        </p:tav>
                                      </p:tavLst>
                                    </p:anim>
                                    <p:set>
                                      <p:cBhvr>
                                        <p:cTn id="39" dur="80"/>
                                        <p:tgtEl>
                                          <p:spTgt spid="358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4" grpId="0"/>
      <p:bldP spid="35866" grpId="0"/>
      <p:bldP spid="35876" grpId="0"/>
      <p:bldP spid="35880"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7857" name="Rectangle 14" descr="底色1"/>
          <p:cNvSpPr/>
          <p:nvPr/>
        </p:nvSpPr>
        <p:spPr>
          <a:xfrm>
            <a:off x="462606" y="1398516"/>
            <a:ext cx="50228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400" b="1" noProof="1">
                <a:latin typeface="+mn-lt"/>
                <a:ea typeface="楷体" panose="02010609060101010101" pitchFamily="49" charset="-122"/>
              </a:rPr>
              <a:t> </a:t>
            </a:r>
            <a:r>
              <a:rPr lang="en-US" altLang="zh-CN" sz="2400" b="1" noProof="1" smtClean="0">
                <a:latin typeface="+mn-lt"/>
                <a:ea typeface="楷体" panose="02010609060101010101" pitchFamily="49" charset="-122"/>
              </a:rPr>
              <a:t>(1) </a:t>
            </a:r>
            <a:r>
              <a:rPr lang="zh-CN" altLang="en-US" sz="2400" b="1" noProof="1">
                <a:latin typeface="+mn-lt"/>
                <a:ea typeface="楷体" panose="02010609060101010101" pitchFamily="49" charset="-122"/>
              </a:rPr>
              <a:t>你能画出钝角三角形的三</a:t>
            </a:r>
            <a:r>
              <a:rPr lang="zh-CN" altLang="en-US" sz="2400" b="1" noProof="1" smtClean="0">
                <a:latin typeface="+mn-lt"/>
                <a:ea typeface="楷体" panose="02010609060101010101" pitchFamily="49" charset="-122"/>
              </a:rPr>
              <a:t>条高</a:t>
            </a:r>
            <a:r>
              <a:rPr lang="zh-CN" altLang="en-US" sz="2400" b="1" noProof="1">
                <a:latin typeface="+mn-lt"/>
                <a:ea typeface="楷体" panose="02010609060101010101" pitchFamily="49" charset="-122"/>
              </a:rPr>
              <a:t>吗？</a:t>
            </a:r>
            <a:endParaRPr lang="zh-CN" altLang="en-US" sz="2400" b="1" noProof="1">
              <a:latin typeface="+mn-lt"/>
              <a:ea typeface="楷体" panose="02010609060101010101" pitchFamily="49" charset="-122"/>
            </a:endParaRPr>
          </a:p>
        </p:txBody>
      </p:sp>
      <p:grpSp>
        <p:nvGrpSpPr>
          <p:cNvPr id="2" name="Group 15"/>
          <p:cNvGrpSpPr/>
          <p:nvPr/>
        </p:nvGrpSpPr>
        <p:grpSpPr bwMode="auto">
          <a:xfrm>
            <a:off x="5553989" y="2066650"/>
            <a:ext cx="2613421" cy="1682750"/>
            <a:chOff x="3705" y="1776"/>
            <a:chExt cx="2195" cy="1413"/>
          </a:xfrm>
        </p:grpSpPr>
        <p:sp>
          <p:nvSpPr>
            <p:cNvPr id="44036" name="Freeform 16" descr="底色1"/>
            <p:cNvSpPr>
              <a:spLocks noChangeArrowheads="1"/>
            </p:cNvSpPr>
            <p:nvPr/>
          </p:nvSpPr>
          <p:spPr bwMode="auto">
            <a:xfrm>
              <a:off x="3792" y="2064"/>
              <a:ext cx="1872" cy="816"/>
            </a:xfrm>
            <a:custGeom>
              <a:avLst/>
              <a:gdLst>
                <a:gd name="T0" fmla="*/ 1152 w 1872"/>
                <a:gd name="T1" fmla="*/ 672 h 672"/>
                <a:gd name="T2" fmla="*/ 1872 w 1872"/>
                <a:gd name="T3" fmla="*/ 672 h 672"/>
                <a:gd name="T4" fmla="*/ 0 w 1872"/>
                <a:gd name="T5" fmla="*/ 0 h 672"/>
                <a:gd name="T6" fmla="*/ 1152 w 1872"/>
                <a:gd name="T7" fmla="*/ 672 h 672"/>
              </a:gdLst>
              <a:ahLst/>
              <a:cxnLst>
                <a:cxn ang="0">
                  <a:pos x="T0" y="T1"/>
                </a:cxn>
                <a:cxn ang="0">
                  <a:pos x="T2" y="T3"/>
                </a:cxn>
                <a:cxn ang="0">
                  <a:pos x="T4" y="T5"/>
                </a:cxn>
                <a:cxn ang="0">
                  <a:pos x="T6" y="T7"/>
                </a:cxn>
              </a:cxnLst>
              <a:rect l="0" t="0" r="r" b="b"/>
              <a:pathLst>
                <a:path w="1872" h="672">
                  <a:moveTo>
                    <a:pt x="1152" y="672"/>
                  </a:moveTo>
                  <a:lnTo>
                    <a:pt x="1872" y="672"/>
                  </a:lnTo>
                  <a:lnTo>
                    <a:pt x="0" y="0"/>
                  </a:lnTo>
                  <a:lnTo>
                    <a:pt x="1152" y="672"/>
                  </a:lnTo>
                  <a:close/>
                </a:path>
              </a:pathLst>
            </a:custGeom>
            <a:noFill/>
            <a:ln w="38100">
              <a:solidFill>
                <a:srgbClr val="0000CC"/>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4037" name="Rectangle 17" descr="底色1"/>
            <p:cNvSpPr>
              <a:spLocks noChangeArrowheads="1"/>
            </p:cNvSpPr>
            <p:nvPr/>
          </p:nvSpPr>
          <p:spPr bwMode="auto">
            <a:xfrm>
              <a:off x="3705" y="1776"/>
              <a:ext cx="28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2" charset="-122"/>
                </a:rPr>
                <a:t>A</a:t>
              </a:r>
              <a:endParaRPr lang="en-US" altLang="zh-CN" b="1" i="1">
                <a:solidFill>
                  <a:srgbClr val="3333FF"/>
                </a:solidFill>
                <a:latin typeface="Times New Roman" panose="02020603050405020304" pitchFamily="18" charset="0"/>
                <a:ea typeface="黑体" panose="02010609060101010101" pitchFamily="2" charset="-122"/>
              </a:endParaRPr>
            </a:p>
          </p:txBody>
        </p:sp>
        <p:sp>
          <p:nvSpPr>
            <p:cNvPr id="44038" name="Rectangle 18" descr="底色1"/>
            <p:cNvSpPr>
              <a:spLocks noChangeArrowheads="1"/>
            </p:cNvSpPr>
            <p:nvPr/>
          </p:nvSpPr>
          <p:spPr bwMode="auto">
            <a:xfrm>
              <a:off x="4762" y="2880"/>
              <a:ext cx="27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2" charset="-122"/>
                </a:rPr>
                <a:t>B</a:t>
              </a:r>
              <a:endParaRPr lang="en-US" altLang="zh-CN" b="1" i="1">
                <a:solidFill>
                  <a:srgbClr val="3333FF"/>
                </a:solidFill>
                <a:latin typeface="Times New Roman" panose="02020603050405020304" pitchFamily="18" charset="0"/>
                <a:ea typeface="黑体" panose="02010609060101010101" pitchFamily="2" charset="-122"/>
              </a:endParaRPr>
            </a:p>
          </p:txBody>
        </p:sp>
        <p:sp>
          <p:nvSpPr>
            <p:cNvPr id="44039" name="Rectangle 19" descr="底色1"/>
            <p:cNvSpPr>
              <a:spLocks noChangeArrowheads="1"/>
            </p:cNvSpPr>
            <p:nvPr/>
          </p:nvSpPr>
          <p:spPr bwMode="auto">
            <a:xfrm>
              <a:off x="5618" y="2787"/>
              <a:ext cx="28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3333FF"/>
                  </a:solidFill>
                  <a:latin typeface="Times New Roman" panose="02020603050405020304" pitchFamily="18" charset="0"/>
                  <a:ea typeface="黑体" panose="02010609060101010101" pitchFamily="2" charset="-122"/>
                </a:rPr>
                <a:t>C</a:t>
              </a:r>
              <a:endParaRPr lang="en-US" altLang="zh-CN" b="1" i="1">
                <a:solidFill>
                  <a:srgbClr val="3333FF"/>
                </a:solidFill>
                <a:latin typeface="Times New Roman" panose="02020603050405020304" pitchFamily="18" charset="0"/>
                <a:ea typeface="黑体" panose="02010609060101010101" pitchFamily="2" charset="-122"/>
              </a:endParaRPr>
            </a:p>
          </p:txBody>
        </p:sp>
      </p:grpSp>
      <p:grpSp>
        <p:nvGrpSpPr>
          <p:cNvPr id="3" name="Group 23"/>
          <p:cNvGrpSpPr/>
          <p:nvPr/>
        </p:nvGrpSpPr>
        <p:grpSpPr bwMode="auto">
          <a:xfrm rot="305544">
            <a:off x="7019649" y="3069950"/>
            <a:ext cx="228600" cy="342900"/>
            <a:chOff x="4896" y="2830"/>
            <a:chExt cx="192" cy="245"/>
          </a:xfrm>
        </p:grpSpPr>
        <p:sp>
          <p:nvSpPr>
            <p:cNvPr id="44041" name="Line 24"/>
            <p:cNvSpPr>
              <a:spLocks noChangeShapeType="1"/>
            </p:cNvSpPr>
            <p:nvPr/>
          </p:nvSpPr>
          <p:spPr bwMode="auto">
            <a:xfrm rot="21439533" flipV="1">
              <a:off x="4896" y="2830"/>
              <a:ext cx="144" cy="245"/>
            </a:xfrm>
            <a:prstGeom prst="line">
              <a:avLst/>
            </a:prstGeom>
            <a:noFill/>
            <a:ln w="38100">
              <a:solidFill>
                <a:srgbClr val="990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4042" name="Freeform 25" descr="底色1"/>
            <p:cNvSpPr>
              <a:spLocks noChangeArrowheads="1"/>
            </p:cNvSpPr>
            <p:nvPr/>
          </p:nvSpPr>
          <p:spPr bwMode="auto">
            <a:xfrm rot="6894210">
              <a:off x="4992" y="2832"/>
              <a:ext cx="96" cy="9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990000"/>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37915" name="Line 27"/>
          <p:cNvSpPr>
            <a:spLocks noChangeShapeType="1"/>
          </p:cNvSpPr>
          <p:nvPr/>
        </p:nvSpPr>
        <p:spPr bwMode="auto">
          <a:xfrm flipH="1">
            <a:off x="5476599" y="3384275"/>
            <a:ext cx="1600200" cy="0"/>
          </a:xfrm>
          <a:prstGeom prst="line">
            <a:avLst/>
          </a:prstGeom>
          <a:noFill/>
          <a:ln w="38100">
            <a:solidFill>
              <a:srgbClr val="3333FF"/>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grpSp>
        <p:nvGrpSpPr>
          <p:cNvPr id="4" name="Group 28"/>
          <p:cNvGrpSpPr/>
          <p:nvPr/>
        </p:nvGrpSpPr>
        <p:grpSpPr bwMode="auto">
          <a:xfrm>
            <a:off x="5659161" y="2412725"/>
            <a:ext cx="114300" cy="971550"/>
            <a:chOff x="3792" y="2304"/>
            <a:chExt cx="96" cy="768"/>
          </a:xfrm>
        </p:grpSpPr>
        <p:sp>
          <p:nvSpPr>
            <p:cNvPr id="44045" name="Line 29"/>
            <p:cNvSpPr>
              <a:spLocks noChangeShapeType="1"/>
            </p:cNvSpPr>
            <p:nvPr/>
          </p:nvSpPr>
          <p:spPr bwMode="auto">
            <a:xfrm>
              <a:off x="3792" y="2304"/>
              <a:ext cx="0" cy="768"/>
            </a:xfrm>
            <a:prstGeom prst="line">
              <a:avLst/>
            </a:prstGeom>
            <a:noFill/>
            <a:ln w="38100">
              <a:solidFill>
                <a:srgbClr val="333333"/>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44046" name="Freeform 30"/>
            <p:cNvSpPr>
              <a:spLocks noChangeArrowheads="1"/>
            </p:cNvSpPr>
            <p:nvPr/>
          </p:nvSpPr>
          <p:spPr bwMode="auto">
            <a:xfrm>
              <a:off x="3792" y="2976"/>
              <a:ext cx="96" cy="9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333333"/>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grpSp>
      <p:sp>
        <p:nvSpPr>
          <p:cNvPr id="37919" name="Rectangle 31" descr="底色1"/>
          <p:cNvSpPr>
            <a:spLocks noChangeArrowheads="1"/>
          </p:cNvSpPr>
          <p:nvPr/>
        </p:nvSpPr>
        <p:spPr bwMode="auto">
          <a:xfrm>
            <a:off x="5465216" y="3393800"/>
            <a:ext cx="3513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2" charset="-122"/>
              </a:rPr>
              <a:t>D</a:t>
            </a:r>
            <a:endParaRPr lang="en-US" altLang="zh-CN" b="1" i="1">
              <a:solidFill>
                <a:srgbClr val="000066"/>
              </a:solidFill>
              <a:latin typeface="Times New Roman" panose="02020603050405020304" pitchFamily="18" charset="0"/>
              <a:ea typeface="黑体" panose="02010609060101010101" pitchFamily="2" charset="-122"/>
            </a:endParaRPr>
          </a:p>
        </p:txBody>
      </p:sp>
      <p:sp>
        <p:nvSpPr>
          <p:cNvPr id="37921" name="Line 33"/>
          <p:cNvSpPr>
            <a:spLocks noChangeShapeType="1"/>
          </p:cNvSpPr>
          <p:nvPr/>
        </p:nvSpPr>
        <p:spPr bwMode="auto">
          <a:xfrm>
            <a:off x="7038699" y="3384275"/>
            <a:ext cx="742950" cy="514350"/>
          </a:xfrm>
          <a:prstGeom prst="line">
            <a:avLst/>
          </a:prstGeom>
          <a:noFill/>
          <a:ln w="38100">
            <a:solidFill>
              <a:srgbClr val="3333FF"/>
            </a:solidFill>
            <a:prstDash val="sysDot"/>
            <a:round/>
          </a:ln>
          <a:extLst>
            <a:ext uri="{909E8E84-426E-40DD-AFC4-6F175D3DCCD1}">
              <a14:hiddenFill xmlns:a14="http://schemas.microsoft.com/office/drawing/2010/main">
                <a:noFill/>
              </a14:hiddenFill>
            </a:ext>
          </a:extLst>
        </p:spPr>
        <p:txBody>
          <a:bodyPr/>
          <a:lstStyle/>
          <a:p>
            <a:endParaRPr lang="zh-CN" altLang="en-US" b="1"/>
          </a:p>
        </p:txBody>
      </p:sp>
      <p:grpSp>
        <p:nvGrpSpPr>
          <p:cNvPr id="7" name="组合 6"/>
          <p:cNvGrpSpPr/>
          <p:nvPr/>
        </p:nvGrpSpPr>
        <p:grpSpPr>
          <a:xfrm>
            <a:off x="7547356" y="3362096"/>
            <a:ext cx="342900" cy="432651"/>
            <a:chOff x="7547356" y="3362096"/>
            <a:chExt cx="342900" cy="432651"/>
          </a:xfrm>
        </p:grpSpPr>
        <p:sp>
          <p:nvSpPr>
            <p:cNvPr id="44050" name="Freeform 35" descr="底色1"/>
            <p:cNvSpPr>
              <a:spLocks noChangeArrowheads="1"/>
            </p:cNvSpPr>
            <p:nvPr/>
          </p:nvSpPr>
          <p:spPr bwMode="auto">
            <a:xfrm rot="1714661">
              <a:off x="7620524" y="3656881"/>
              <a:ext cx="92853" cy="137866"/>
            </a:xfrm>
            <a:custGeom>
              <a:avLst/>
              <a:gdLst>
                <a:gd name="T0" fmla="*/ 0 w 144"/>
                <a:gd name="T1" fmla="*/ 0 h 144"/>
                <a:gd name="T2" fmla="*/ 144 w 144"/>
                <a:gd name="T3" fmla="*/ 0 h 144"/>
                <a:gd name="T4" fmla="*/ 144 w 144"/>
                <a:gd name="T5" fmla="*/ 144 h 144"/>
              </a:gdLst>
              <a:ahLst/>
              <a:cxnLst>
                <a:cxn ang="0">
                  <a:pos x="T0" y="T1"/>
                </a:cxn>
                <a:cxn ang="0">
                  <a:pos x="T2" y="T3"/>
                </a:cxn>
                <a:cxn ang="0">
                  <a:pos x="T4" y="T5"/>
                </a:cxn>
              </a:cxnLst>
              <a:rect l="0" t="0" r="r" b="b"/>
              <a:pathLst>
                <a:path w="144" h="144">
                  <a:moveTo>
                    <a:pt x="0" y="0"/>
                  </a:moveTo>
                  <a:lnTo>
                    <a:pt x="144" y="0"/>
                  </a:lnTo>
                  <a:lnTo>
                    <a:pt x="144" y="144"/>
                  </a:lnTo>
                </a:path>
              </a:pathLst>
            </a:custGeom>
            <a:noFill/>
            <a:ln w="38100">
              <a:solidFill>
                <a:srgbClr val="990000"/>
              </a:solidFill>
              <a:round/>
            </a:ln>
            <a:extLst>
              <a:ext uri="{909E8E84-426E-40DD-AFC4-6F175D3DCCD1}">
                <a14:hiddenFill xmlns:a14="http://schemas.microsoft.com/office/drawing/2010/main">
                  <a:solidFill>
                    <a:srgbClr val="FFFFFF"/>
                  </a:solidFill>
                </a14:hiddenFill>
              </a:ext>
            </a:extLst>
          </p:spPr>
          <p:txBody>
            <a:bodyPr/>
            <a:lstStyle/>
            <a:p>
              <a:endParaRPr lang="zh-CN" altLang="en-US" b="1"/>
            </a:p>
          </p:txBody>
        </p:sp>
        <p:sp>
          <p:nvSpPr>
            <p:cNvPr id="44051" name="Line 36"/>
            <p:cNvSpPr>
              <a:spLocks noChangeShapeType="1"/>
            </p:cNvSpPr>
            <p:nvPr/>
          </p:nvSpPr>
          <p:spPr bwMode="auto">
            <a:xfrm rot="21215662" flipH="1">
              <a:off x="7547356" y="3362096"/>
              <a:ext cx="342900" cy="383381"/>
            </a:xfrm>
            <a:prstGeom prst="line">
              <a:avLst/>
            </a:prstGeom>
            <a:noFill/>
            <a:ln w="38100">
              <a:solidFill>
                <a:srgbClr val="990000"/>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37925" name="Rectangle 37" descr="底色1"/>
          <p:cNvSpPr>
            <a:spLocks noChangeArrowheads="1"/>
          </p:cNvSpPr>
          <p:nvPr/>
        </p:nvSpPr>
        <p:spPr bwMode="auto">
          <a:xfrm>
            <a:off x="7279791" y="3687487"/>
            <a:ext cx="338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a:solidFill>
                  <a:srgbClr val="000066"/>
                </a:solidFill>
                <a:latin typeface="Times New Roman" panose="02020603050405020304" pitchFamily="18" charset="0"/>
                <a:ea typeface="黑体" panose="02010609060101010101" pitchFamily="2" charset="-122"/>
              </a:rPr>
              <a:t>E</a:t>
            </a:r>
            <a:endParaRPr lang="en-US" altLang="zh-CN" b="1" i="1">
              <a:solidFill>
                <a:srgbClr val="000066"/>
              </a:solidFill>
              <a:latin typeface="Times New Roman" panose="02020603050405020304" pitchFamily="18" charset="0"/>
              <a:ea typeface="黑体" panose="02010609060101010101" pitchFamily="2" charset="-122"/>
            </a:endParaRPr>
          </a:p>
        </p:txBody>
      </p:sp>
      <p:sp>
        <p:nvSpPr>
          <p:cNvPr id="37926" name="Rectangle 38" descr="底色1"/>
          <p:cNvSpPr>
            <a:spLocks noChangeArrowheads="1"/>
          </p:cNvSpPr>
          <p:nvPr/>
        </p:nvSpPr>
        <p:spPr bwMode="auto">
          <a:xfrm>
            <a:off x="7078178" y="2746100"/>
            <a:ext cx="338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i="1" dirty="0">
                <a:solidFill>
                  <a:srgbClr val="000066"/>
                </a:solidFill>
                <a:latin typeface="Times New Roman" panose="02020603050405020304" pitchFamily="18" charset="0"/>
                <a:ea typeface="黑体" panose="02010609060101010101" pitchFamily="2" charset="-122"/>
              </a:rPr>
              <a:t>F</a:t>
            </a:r>
            <a:endParaRPr lang="en-US" altLang="zh-CN" b="1" i="1" dirty="0">
              <a:solidFill>
                <a:srgbClr val="000066"/>
              </a:solidFill>
              <a:latin typeface="Times New Roman" panose="02020603050405020304" pitchFamily="18" charset="0"/>
              <a:ea typeface="黑体" panose="02010609060101010101" pitchFamily="2" charset="-122"/>
            </a:endParaRPr>
          </a:p>
        </p:txBody>
      </p:sp>
      <p:grpSp>
        <p:nvGrpSpPr>
          <p:cNvPr id="6" name="Group 46"/>
          <p:cNvGrpSpPr/>
          <p:nvPr/>
        </p:nvGrpSpPr>
        <p:grpSpPr bwMode="auto">
          <a:xfrm>
            <a:off x="558032" y="2119851"/>
            <a:ext cx="2906100" cy="1921663"/>
            <a:chOff x="569" y="2931"/>
            <a:chExt cx="2441" cy="1614"/>
          </a:xfrm>
        </p:grpSpPr>
        <p:sp>
          <p:nvSpPr>
            <p:cNvPr id="44055" name="Rectangle 32" descr="底色1"/>
            <p:cNvSpPr>
              <a:spLocks noChangeArrowheads="1"/>
            </p:cNvSpPr>
            <p:nvPr/>
          </p:nvSpPr>
          <p:spPr bwMode="auto">
            <a:xfrm>
              <a:off x="569" y="2931"/>
              <a:ext cx="2441"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dirty="0" smtClean="0">
                  <a:latin typeface="+mn-lt"/>
                  <a:ea typeface="楷体" panose="02010609060101010101" pitchFamily="49" charset="-122"/>
                </a:rPr>
                <a:t>(2)</a:t>
              </a:r>
              <a:r>
                <a:rPr lang="en-US" altLang="zh-CN" sz="2400" b="1" i="1" dirty="0" smtClean="0">
                  <a:latin typeface="+mn-lt"/>
                  <a:ea typeface="楷体" panose="02010609060101010101" pitchFamily="49" charset="-122"/>
                </a:rPr>
                <a:t> </a:t>
              </a:r>
              <a:r>
                <a:rPr lang="en-US" altLang="zh-CN" sz="2400" b="1" i="1" dirty="0">
                  <a:latin typeface="+mn-lt"/>
                  <a:ea typeface="楷体" panose="02010609060101010101" pitchFamily="49" charset="-122"/>
                </a:rPr>
                <a:t>AC</a:t>
              </a:r>
              <a:r>
                <a:rPr lang="zh-CN" altLang="en-US" sz="2400" b="1" dirty="0">
                  <a:latin typeface="+mn-lt"/>
                  <a:ea typeface="楷体" panose="02010609060101010101" pitchFamily="49" charset="-122"/>
                </a:rPr>
                <a:t>边上的高呢？</a:t>
              </a:r>
              <a:endParaRPr lang="zh-CN" altLang="en-US" sz="2400" b="1" dirty="0">
                <a:latin typeface="+mn-lt"/>
                <a:ea typeface="楷体" panose="02010609060101010101" pitchFamily="49" charset="-122"/>
              </a:endParaRPr>
            </a:p>
          </p:txBody>
        </p:sp>
        <p:sp>
          <p:nvSpPr>
            <p:cNvPr id="44056" name="Rectangle 41" descr="底色1"/>
            <p:cNvSpPr>
              <a:spLocks noChangeArrowheads="1"/>
            </p:cNvSpPr>
            <p:nvPr/>
          </p:nvSpPr>
          <p:spPr bwMode="auto">
            <a:xfrm>
              <a:off x="999" y="3568"/>
              <a:ext cx="15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i="1" dirty="0">
                  <a:latin typeface="+mn-lt"/>
                  <a:ea typeface="楷体" panose="02010609060101010101" pitchFamily="49" charset="-122"/>
                </a:rPr>
                <a:t>AB</a:t>
              </a:r>
              <a:r>
                <a:rPr lang="zh-CN" altLang="en-US" sz="2400" b="1" dirty="0">
                  <a:latin typeface="+mn-lt"/>
                  <a:ea typeface="楷体" panose="02010609060101010101" pitchFamily="49" charset="-122"/>
                </a:rPr>
                <a:t>边上呢？</a:t>
              </a:r>
              <a:endParaRPr lang="zh-CN" altLang="en-US" sz="2400" b="1" dirty="0">
                <a:latin typeface="+mn-lt"/>
                <a:ea typeface="楷体" panose="02010609060101010101" pitchFamily="49" charset="-122"/>
              </a:endParaRPr>
            </a:p>
          </p:txBody>
        </p:sp>
        <p:sp>
          <p:nvSpPr>
            <p:cNvPr id="44057" name="Rectangle 42" descr="底色1"/>
            <p:cNvSpPr>
              <a:spLocks noChangeArrowheads="1"/>
            </p:cNvSpPr>
            <p:nvPr/>
          </p:nvSpPr>
          <p:spPr bwMode="auto">
            <a:xfrm>
              <a:off x="944" y="4157"/>
              <a:ext cx="15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边上呢？</a:t>
              </a:r>
              <a:endParaRPr lang="zh-CN" altLang="en-US" sz="2400" b="1" dirty="0">
                <a:latin typeface="+mn-lt"/>
                <a:ea typeface="楷体" panose="02010609060101010101" pitchFamily="49" charset="-122"/>
              </a:endParaRPr>
            </a:p>
          </p:txBody>
        </p:sp>
      </p:grpSp>
      <p:sp>
        <p:nvSpPr>
          <p:cNvPr id="37931" name="Rectangle 43" descr="底色1"/>
          <p:cNvSpPr>
            <a:spLocks noChangeArrowheads="1"/>
          </p:cNvSpPr>
          <p:nvPr/>
        </p:nvSpPr>
        <p:spPr bwMode="auto">
          <a:xfrm>
            <a:off x="3277322" y="2100363"/>
            <a:ext cx="595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2" charset="-122"/>
              </a:rPr>
              <a:t>BF</a:t>
            </a:r>
            <a:endParaRPr lang="en-US" altLang="zh-CN" sz="2400" b="1" i="1" dirty="0">
              <a:solidFill>
                <a:srgbClr val="FF0000"/>
              </a:solidFill>
              <a:latin typeface="Times New Roman" panose="02020603050405020304" pitchFamily="18" charset="0"/>
              <a:ea typeface="黑体" panose="02010609060101010101" pitchFamily="2" charset="-122"/>
            </a:endParaRPr>
          </a:p>
        </p:txBody>
      </p:sp>
      <p:sp>
        <p:nvSpPr>
          <p:cNvPr id="37932" name="Rectangle 44" descr="底色1"/>
          <p:cNvSpPr>
            <a:spLocks noChangeArrowheads="1"/>
          </p:cNvSpPr>
          <p:nvPr/>
        </p:nvSpPr>
        <p:spPr bwMode="auto">
          <a:xfrm>
            <a:off x="2938429" y="2918940"/>
            <a:ext cx="5950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dirty="0">
                <a:solidFill>
                  <a:srgbClr val="FF0000"/>
                </a:solidFill>
                <a:latin typeface="Times New Roman" panose="02020603050405020304" pitchFamily="18" charset="0"/>
                <a:ea typeface="黑体" panose="02010609060101010101" pitchFamily="2" charset="-122"/>
              </a:rPr>
              <a:t>CE</a:t>
            </a:r>
            <a:endParaRPr lang="en-US" altLang="zh-CN" sz="2400" b="1" i="1" dirty="0">
              <a:solidFill>
                <a:srgbClr val="FF0000"/>
              </a:solidFill>
              <a:latin typeface="Times New Roman" panose="02020603050405020304" pitchFamily="18" charset="0"/>
              <a:ea typeface="黑体" panose="02010609060101010101" pitchFamily="2" charset="-122"/>
            </a:endParaRPr>
          </a:p>
        </p:txBody>
      </p:sp>
      <p:sp>
        <p:nvSpPr>
          <p:cNvPr id="37933" name="Rectangle 45" descr="底色1"/>
          <p:cNvSpPr>
            <a:spLocks noChangeArrowheads="1"/>
          </p:cNvSpPr>
          <p:nvPr/>
        </p:nvSpPr>
        <p:spPr bwMode="auto">
          <a:xfrm>
            <a:off x="2937550" y="3579553"/>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1">
                <a:solidFill>
                  <a:srgbClr val="FF0000"/>
                </a:solidFill>
                <a:latin typeface="Times New Roman" panose="02020603050405020304" pitchFamily="18" charset="0"/>
                <a:ea typeface="黑体" panose="02010609060101010101" pitchFamily="2" charset="-122"/>
              </a:rPr>
              <a:t>AD</a:t>
            </a:r>
            <a:endParaRPr lang="en-US" altLang="zh-CN" sz="2400" b="1" i="1">
              <a:solidFill>
                <a:srgbClr val="FF0000"/>
              </a:solidFill>
              <a:latin typeface="Times New Roman" panose="02020603050405020304" pitchFamily="18" charset="0"/>
              <a:ea typeface="黑体" panose="02010609060101010101" pitchFamily="2" charset="-122"/>
            </a:endParaRPr>
          </a:p>
        </p:txBody>
      </p:sp>
      <p:sp>
        <p:nvSpPr>
          <p:cNvPr id="34" name="矩形 12290"/>
          <p:cNvSpPr>
            <a:spLocks noChangeArrowheads="1"/>
          </p:cNvSpPr>
          <p:nvPr/>
        </p:nvSpPr>
        <p:spPr bwMode="auto">
          <a:xfrm>
            <a:off x="0" y="538410"/>
            <a:ext cx="9140825" cy="539751"/>
          </a:xfrm>
          <a:prstGeom prst="rect">
            <a:avLst/>
          </a:prstGeom>
          <a:noFill/>
          <a:ln w="9525">
            <a:noFill/>
            <a:miter lim="800000"/>
          </a:ln>
        </p:spPr>
        <p:txBody>
          <a:bodyPr anchor="ctr"/>
          <a:lstStyle/>
          <a:p>
            <a:pPr algn="ctr">
              <a:defRPr/>
            </a:pPr>
            <a:r>
              <a:rPr lang="zh-CN" altLang="en-US" sz="2400" b="1" spc="100" noProof="1" smtClean="0">
                <a:solidFill>
                  <a:srgbClr val="0000FF"/>
                </a:solidFill>
                <a:latin typeface="+mn-lt"/>
                <a:ea typeface="黑体" panose="02010609060101010101" pitchFamily="2" charset="-122"/>
                <a:cs typeface="黑体" panose="02010609060101010101" pitchFamily="2" charset="-122"/>
              </a:rPr>
              <a:t>钝角三</a:t>
            </a:r>
            <a:r>
              <a:rPr lang="zh-CN" altLang="en-US" sz="2400" b="1" spc="100" noProof="1">
                <a:solidFill>
                  <a:srgbClr val="0000FF"/>
                </a:solidFill>
                <a:latin typeface="+mn-lt"/>
                <a:ea typeface="黑体" panose="02010609060101010101" pitchFamily="2" charset="-122"/>
                <a:cs typeface="黑体" panose="02010609060101010101" pitchFamily="2" charset="-122"/>
              </a:rPr>
              <a:t>角形</a:t>
            </a:r>
            <a:r>
              <a:rPr lang="zh-CN" altLang="en-US" sz="2400" b="1" spc="100" noProof="1" smtClean="0">
                <a:solidFill>
                  <a:srgbClr val="0000FF"/>
                </a:solidFill>
                <a:latin typeface="+mn-lt"/>
                <a:ea typeface="黑体" panose="02010609060101010101" pitchFamily="2" charset="-122"/>
                <a:cs typeface="黑体" panose="02010609060101010101" pitchFamily="2" charset="-122"/>
              </a:rPr>
              <a:t>的三条高</a:t>
            </a:r>
            <a:endParaRPr lang="zh-CN" altLang="en-US" sz="2400" b="1" spc="100" noProof="1">
              <a:solidFill>
                <a:srgbClr val="0000FF"/>
              </a:solidFill>
              <a:latin typeface="+mn-lt"/>
              <a:ea typeface="黑体" panose="02010609060101010101" pitchFamily="2" charset="-122"/>
              <a:cs typeface="黑体" panose="02010609060101010101" pitchFamily="2" charset="-122"/>
            </a:endParaRPr>
          </a:p>
        </p:txBody>
      </p:sp>
      <p:grpSp>
        <p:nvGrpSpPr>
          <p:cNvPr id="35" name="组合 2"/>
          <p:cNvGrpSpPr/>
          <p:nvPr/>
        </p:nvGrpSpPr>
        <p:grpSpPr bwMode="auto">
          <a:xfrm>
            <a:off x="-3175" y="-57150"/>
            <a:ext cx="2006600" cy="478473"/>
            <a:chOff x="123" y="40"/>
            <a:chExt cx="3160" cy="753"/>
          </a:xfrm>
        </p:grpSpPr>
        <p:cxnSp>
          <p:nvCxnSpPr>
            <p:cNvPr id="3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7" name="文本框 18"/>
            <p:cNvSpPr txBox="1">
              <a:spLocks noChangeArrowheads="1"/>
            </p:cNvSpPr>
            <p:nvPr/>
          </p:nvSpPr>
          <p:spPr bwMode="auto">
            <a:xfrm>
              <a:off x="93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stStyle>
            <a:p>
              <a:r>
                <a:rPr lang="zh-CN" altLang="en-US" dirty="0"/>
                <a:t>探究新知</a:t>
              </a:r>
              <a:endParaRPr lang="zh-CN" altLang="en-US" dirty="0"/>
            </a:p>
          </p:txBody>
        </p:sp>
        <p:sp>
          <p:nvSpPr>
            <p:cNvPr id="3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7915"/>
                                        </p:tgtEl>
                                        <p:attrNameLst>
                                          <p:attrName>style.visibility</p:attrName>
                                        </p:attrNameLst>
                                      </p:cBhvr>
                                      <p:to>
                                        <p:strVal val="visible"/>
                                      </p:to>
                                    </p:set>
                                    <p:animEffect transition="in" filter="wipe(right)">
                                      <p:cBhvr>
                                        <p:cTn id="7" dur="500"/>
                                        <p:tgtEl>
                                          <p:spTgt spid="379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7919"/>
                                        </p:tgtEl>
                                        <p:attrNameLst>
                                          <p:attrName>style.visibility</p:attrName>
                                        </p:attrNameLst>
                                      </p:cBhvr>
                                      <p:to>
                                        <p:strVal val="visible"/>
                                      </p:to>
                                    </p:set>
                                    <p:animEffect transition="in" filter="slide(fromBottom)">
                                      <p:cBhvr>
                                        <p:cTn id="17" dur="500"/>
                                        <p:tgtEl>
                                          <p:spTgt spid="379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7926"/>
                                        </p:tgtEl>
                                        <p:attrNameLst>
                                          <p:attrName>style.visibility</p:attrName>
                                        </p:attrNameLst>
                                      </p:cBhvr>
                                      <p:to>
                                        <p:strVal val="visible"/>
                                      </p:to>
                                    </p:set>
                                    <p:animEffect transition="in" filter="slide(fromBottom)">
                                      <p:cBhvr>
                                        <p:cTn id="27" dur="500"/>
                                        <p:tgtEl>
                                          <p:spTgt spid="3792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7921"/>
                                        </p:tgtEl>
                                        <p:attrNameLst>
                                          <p:attrName>style.visibility</p:attrName>
                                        </p:attrNameLst>
                                      </p:cBhvr>
                                      <p:to>
                                        <p:strVal val="visible"/>
                                      </p:to>
                                    </p:set>
                                    <p:animEffect transition="in" filter="wipe(left)">
                                      <p:cBhvr>
                                        <p:cTn id="32" dur="500"/>
                                        <p:tgtEl>
                                          <p:spTgt spid="37921"/>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7925"/>
                                        </p:tgtEl>
                                        <p:attrNameLst>
                                          <p:attrName>style.visibility</p:attrName>
                                        </p:attrNameLst>
                                      </p:cBhvr>
                                      <p:to>
                                        <p:strVal val="visible"/>
                                      </p:to>
                                    </p:set>
                                    <p:animEffect transition="in" filter="slide(fromBottom)">
                                      <p:cBhvr>
                                        <p:cTn id="42" dur="500"/>
                                        <p:tgtEl>
                                          <p:spTgt spid="37925"/>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7931"/>
                                        </p:tgtEl>
                                        <p:attrNameLst>
                                          <p:attrName>style.visibility</p:attrName>
                                        </p:attrNameLst>
                                      </p:cBhvr>
                                      <p:to>
                                        <p:strVal val="visible"/>
                                      </p:to>
                                    </p:set>
                                    <p:animEffect transition="in" filter="slide(fromBottom)">
                                      <p:cBhvr>
                                        <p:cTn id="47" dur="500"/>
                                        <p:tgtEl>
                                          <p:spTgt spid="37931"/>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7932"/>
                                        </p:tgtEl>
                                        <p:attrNameLst>
                                          <p:attrName>style.visibility</p:attrName>
                                        </p:attrNameLst>
                                      </p:cBhvr>
                                      <p:to>
                                        <p:strVal val="visible"/>
                                      </p:to>
                                    </p:set>
                                    <p:animEffect transition="in" filter="slide(fromBottom)">
                                      <p:cBhvr>
                                        <p:cTn id="52" dur="500"/>
                                        <p:tgtEl>
                                          <p:spTgt spid="37932"/>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37933"/>
                                        </p:tgtEl>
                                        <p:attrNameLst>
                                          <p:attrName>style.visibility</p:attrName>
                                        </p:attrNameLst>
                                      </p:cBhvr>
                                      <p:to>
                                        <p:strVal val="visible"/>
                                      </p:to>
                                    </p:set>
                                    <p:animEffect transition="in" filter="slide(fromBottom)">
                                      <p:cBhvr>
                                        <p:cTn id="57" dur="500"/>
                                        <p:tgtEl>
                                          <p:spTgt spid="37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19" grpId="0"/>
      <p:bldP spid="37925" grpId="0"/>
      <p:bldP spid="37926" grpId="0"/>
      <p:bldP spid="37931" grpId="0"/>
      <p:bldP spid="37932" grpId="0"/>
      <p:bldP spid="37933" grpId="0"/>
    </p:bldLst>
  </p:timing>
</p:sld>
</file>

<file path=ppt/tags/tag1.xml><?xml version="1.0" encoding="utf-8"?>
<p:tagLst xmlns:p="http://schemas.openxmlformats.org/presentationml/2006/main">
  <p:tag name="KSO_WM_DOC_GUID" val="{611ffff2-cbbf-4099-9e22-21bd6276b8d6}"/>
  <p:tag name="KSO_WPP_MARK_KEY" val="48e36cfc-edb3-4804-a985-76abca76067d"/>
  <p:tag name="COMMONDATA" val="eyJoZGlkIjoiN2YxOGMyNDFkMTQxMWJhZTVlZDhiNDQyZGU2OTYwOWEifQ=="/>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6131</Words>
  <Application>WPS 演示</Application>
  <PresentationFormat>全屏显示(16:9)</PresentationFormat>
  <Paragraphs>855</Paragraphs>
  <Slides>40</Slides>
  <Notes>5</Notes>
  <HiddenSlides>0</HiddenSlides>
  <MMClips>0</MMClips>
  <ScaleCrop>false</ScaleCrop>
  <HeadingPairs>
    <vt:vector size="8" baseType="variant">
      <vt:variant>
        <vt:lpstr>已用的字体</vt:lpstr>
      </vt:variant>
      <vt:variant>
        <vt:i4>23</vt:i4>
      </vt:variant>
      <vt:variant>
        <vt:lpstr>主题</vt:lpstr>
      </vt:variant>
      <vt:variant>
        <vt:i4>2</vt:i4>
      </vt:variant>
      <vt:variant>
        <vt:lpstr>嵌入 OLE 服务器</vt:lpstr>
      </vt:variant>
      <vt:variant>
        <vt:i4>15</vt:i4>
      </vt:variant>
      <vt:variant>
        <vt:lpstr>幻灯片标题</vt:lpstr>
      </vt:variant>
      <vt:variant>
        <vt:i4>40</vt:i4>
      </vt:variant>
    </vt:vector>
  </HeadingPairs>
  <TitlesOfParts>
    <vt:vector size="80" baseType="lpstr">
      <vt:lpstr>Arial</vt:lpstr>
      <vt:lpstr>宋体</vt:lpstr>
      <vt:lpstr>Wingdings</vt:lpstr>
      <vt:lpstr>微软雅黑</vt:lpstr>
      <vt:lpstr>Impact</vt:lpstr>
      <vt:lpstr>黑体</vt:lpstr>
      <vt:lpstr>方正舒体</vt:lpstr>
      <vt:lpstr>Times New Roman</vt:lpstr>
      <vt:lpstr>Times New Roman</vt:lpstr>
      <vt:lpstr>EU-B1X</vt:lpstr>
      <vt:lpstr>Segoe Print</vt:lpstr>
      <vt:lpstr>Yuanti SC</vt:lpstr>
      <vt:lpstr>楷体</vt:lpstr>
      <vt:lpstr>华文中宋</vt:lpstr>
      <vt:lpstr>仿宋</vt:lpstr>
      <vt:lpstr>Arial Unicode MS</vt:lpstr>
      <vt:lpstr>Calibri</vt:lpstr>
      <vt:lpstr>隶书</vt:lpstr>
      <vt:lpstr>Wingdings 2</vt:lpstr>
      <vt:lpstr>MT Extra</vt:lpstr>
      <vt:lpstr>Cambria Math</vt:lpstr>
      <vt:lpstr>Cambria Math</vt:lpstr>
      <vt:lpstr>MT Extra</vt:lpstr>
      <vt:lpstr>《七彩课堂》课件模板（新）</vt:lpstr>
      <vt:lpstr>1_《七彩课堂》课件模板（新）</vt:lpstr>
      <vt:lpstr>Equation.DSMT4</vt:lpstr>
      <vt:lpstr>Equation.DSMT4</vt:lpstr>
      <vt:lpstr>Equation.DSMT4</vt:lpstr>
      <vt:lpstr>Equation.KSEE3</vt:lpstr>
      <vt:lpstr>Equation.DSMT4</vt:lpstr>
      <vt:lpstr>Equation.DSMT4</vt:lpstr>
      <vt:lpstr>Equation.DSMT4</vt:lpstr>
      <vt:lpstr>Equation.KSEE3</vt:lpstr>
      <vt:lpstr>Equation.KSEE3</vt:lpstr>
      <vt:lpstr>Equation.DSMT4</vt:lpstr>
      <vt:lpstr>Equation.KSEE3</vt:lpstr>
      <vt:lpstr>Equation.DSMT4</vt:lpstr>
      <vt:lpstr>Equation.DSMT4</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孤傲的含羞草</dc:creator>
  <cp:lastModifiedBy>Administrator</cp:lastModifiedBy>
  <cp:revision>1192</cp:revision>
  <dcterms:created xsi:type="dcterms:W3CDTF">2016-01-14T07:05:00Z</dcterms:created>
  <dcterms:modified xsi:type="dcterms:W3CDTF">2023-04-26T06:18:36Z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B264E3888C4F4876A593513B22890546_12</vt:lpwstr>
  </property>
</Properties>
</file>