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jpeg" ContentType="image/jpeg"/>
  <Default Extension="JPG" ContentType="image/.jp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26"/>
  </p:notesMasterIdLst>
  <p:handoutMasterIdLst>
    <p:handoutMasterId r:id="rId31"/>
  </p:handoutMasterIdLst>
  <p:sldIdLst>
    <p:sldId id="680" r:id="rId4"/>
    <p:sldId id="681" r:id="rId5"/>
    <p:sldId id="682" r:id="rId6"/>
    <p:sldId id="683" r:id="rId7"/>
    <p:sldId id="684" r:id="rId8"/>
    <p:sldId id="685" r:id="rId9"/>
    <p:sldId id="686" r:id="rId10"/>
    <p:sldId id="687" r:id="rId11"/>
    <p:sldId id="688" r:id="rId12"/>
    <p:sldId id="689" r:id="rId13"/>
    <p:sldId id="690" r:id="rId14"/>
    <p:sldId id="691" r:id="rId15"/>
    <p:sldId id="692" r:id="rId16"/>
    <p:sldId id="694" r:id="rId17"/>
    <p:sldId id="697" r:id="rId18"/>
    <p:sldId id="739" r:id="rId19"/>
    <p:sldId id="699" r:id="rId20"/>
    <p:sldId id="700" r:id="rId21"/>
    <p:sldId id="701" r:id="rId22"/>
    <p:sldId id="702" r:id="rId23"/>
    <p:sldId id="703" r:id="rId24"/>
    <p:sldId id="704" r:id="rId25"/>
    <p:sldId id="705" r:id="rId27"/>
    <p:sldId id="706" r:id="rId28"/>
    <p:sldId id="707" r:id="rId29"/>
    <p:sldId id="708" r:id="rId30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9" autoAdjust="0"/>
    <p:restoredTop sz="95825" autoAdjust="0"/>
  </p:normalViewPr>
  <p:slideViewPr>
    <p:cSldViewPr snapToGrid="0" showGuides="1">
      <p:cViewPr varScale="1">
        <p:scale>
          <a:sx n="50" d="100"/>
          <a:sy n="50" d="100"/>
        </p:scale>
        <p:origin x="-108" y="-1026"/>
      </p:cViewPr>
      <p:guideLst>
        <p:guide orient="horz" pos="1620"/>
        <p:guide pos="2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BF6104A6-6AF9-40ED-88FD-4AA0629294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AA31C3C6-3699-4B2A-A681-503203769E9F}" type="slidenum">
              <a:rPr lang="en-US" altLang="en-US"/>
            </a:fld>
            <a:endParaRPr lang="en-US" altLang="en-US"/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1C3C6-3699-4B2A-A681-503203769E9F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1C3C6-3699-4B2A-A681-503203769E9F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755143" y="4871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9.wmf"/><Relationship Id="rId1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3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8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9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14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5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副标题 2050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712588" y="571828"/>
            <a:ext cx="7297341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defTabSz="914400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b="1" dirty="0">
                <a:ea typeface="楷体" panose="02010609060101010101" pitchFamily="49" charset="-122"/>
              </a:rPr>
              <a:t>     </a:t>
            </a:r>
            <a:r>
              <a:rPr lang="en-US" altLang="zh-CN" b="1" dirty="0" smtClean="0">
                <a:ea typeface="楷体" panose="02010609060101010101" pitchFamily="49" charset="-122"/>
              </a:rPr>
              <a:t>    </a:t>
            </a:r>
            <a:r>
              <a:rPr lang="zh-CN" altLang="en-US" b="1" dirty="0" smtClean="0">
                <a:ea typeface="楷体" panose="02010609060101010101" pitchFamily="49" charset="-122"/>
              </a:rPr>
              <a:t>为</a:t>
            </a:r>
            <a:r>
              <a:rPr lang="zh-CN" altLang="en-US" b="1" dirty="0">
                <a:ea typeface="楷体" panose="02010609060101010101" pitchFamily="49" charset="-122"/>
              </a:rPr>
              <a:t>了把校园建设成为花园式的学 </a:t>
            </a:r>
            <a:r>
              <a:rPr lang="zh-CN" altLang="en-US" b="1" dirty="0" smtClean="0">
                <a:ea typeface="楷体" panose="02010609060101010101" pitchFamily="49" charset="-122"/>
              </a:rPr>
              <a:t>校，经</a:t>
            </a:r>
            <a:r>
              <a:rPr lang="zh-CN" altLang="en-US" b="1" dirty="0">
                <a:ea typeface="楷体" panose="02010609060101010101" pitchFamily="49" charset="-122"/>
              </a:rPr>
              <a:t>研究决定将原有的长为</a:t>
            </a:r>
            <a:r>
              <a:rPr lang="en-US" altLang="zh-CN" b="1" i="1" dirty="0">
                <a:ea typeface="楷体" panose="02010609060101010101" pitchFamily="49" charset="-122"/>
              </a:rPr>
              <a:t>a</a:t>
            </a:r>
            <a:r>
              <a:rPr lang="zh-CN" altLang="en-US" b="1" dirty="0" smtClean="0">
                <a:ea typeface="楷体" panose="02010609060101010101" pitchFamily="49" charset="-122"/>
              </a:rPr>
              <a:t>米， </a:t>
            </a:r>
            <a:r>
              <a:rPr lang="zh-CN" altLang="en-US" b="1" dirty="0">
                <a:ea typeface="楷体" panose="02010609060101010101" pitchFamily="49" charset="-122"/>
              </a:rPr>
              <a:t>宽为</a:t>
            </a:r>
            <a:r>
              <a:rPr lang="en-US" altLang="zh-CN" b="1" i="1" dirty="0">
                <a:ea typeface="楷体" panose="02010609060101010101" pitchFamily="49" charset="-122"/>
              </a:rPr>
              <a:t>b</a:t>
            </a:r>
            <a:r>
              <a:rPr lang="zh-CN" altLang="en-US" b="1" dirty="0">
                <a:ea typeface="楷体" panose="02010609060101010101" pitchFamily="49" charset="-122"/>
              </a:rPr>
              <a:t>米的足球场向宿舍楼方向加长 </a:t>
            </a:r>
            <a:r>
              <a:rPr lang="en-US" altLang="zh-CN" b="1" i="1" dirty="0">
                <a:ea typeface="楷体" panose="02010609060101010101" pitchFamily="49" charset="-122"/>
              </a:rPr>
              <a:t>m</a:t>
            </a:r>
            <a:r>
              <a:rPr lang="zh-CN" altLang="en-US" b="1" dirty="0" smtClean="0">
                <a:ea typeface="楷体" panose="02010609060101010101" pitchFamily="49" charset="-122"/>
              </a:rPr>
              <a:t>米，向</a:t>
            </a:r>
            <a:r>
              <a:rPr lang="zh-CN" altLang="en-US" b="1" dirty="0">
                <a:ea typeface="楷体" panose="02010609060101010101" pitchFamily="49" charset="-122"/>
              </a:rPr>
              <a:t>厕所方向加宽</a:t>
            </a:r>
            <a:r>
              <a:rPr lang="en-US" altLang="zh-CN" b="1" i="1" dirty="0">
                <a:ea typeface="楷体" panose="02010609060101010101" pitchFamily="49" charset="-122"/>
              </a:rPr>
              <a:t>n</a:t>
            </a:r>
            <a:r>
              <a:rPr lang="zh-CN" altLang="en-US" b="1" dirty="0" smtClean="0">
                <a:ea typeface="楷体" panose="02010609060101010101" pitchFamily="49" charset="-122"/>
              </a:rPr>
              <a:t>米，扩</a:t>
            </a:r>
            <a:r>
              <a:rPr lang="zh-CN" altLang="en-US" b="1" dirty="0">
                <a:ea typeface="楷体" panose="02010609060101010101" pitchFamily="49" charset="-122"/>
              </a:rPr>
              <a:t>建成为美化校园绿草</a:t>
            </a:r>
            <a:r>
              <a:rPr lang="zh-CN" altLang="en-US" b="1" dirty="0" smtClean="0">
                <a:ea typeface="楷体" panose="02010609060101010101" pitchFamily="49" charset="-122"/>
              </a:rPr>
              <a:t>地</a:t>
            </a:r>
            <a:r>
              <a:rPr lang="en-US" altLang="zh-CN" b="1" dirty="0" smtClean="0">
                <a:ea typeface="楷体" panose="02010609060101010101" pitchFamily="49" charset="-122"/>
              </a:rPr>
              <a:t>.</a:t>
            </a:r>
            <a:r>
              <a:rPr lang="zh-CN" altLang="en-US" b="1" dirty="0" smtClean="0">
                <a:ea typeface="楷体" panose="02010609060101010101" pitchFamily="49" charset="-122"/>
              </a:rPr>
              <a:t>你</a:t>
            </a:r>
            <a:r>
              <a:rPr lang="zh-CN" altLang="en-US" b="1" dirty="0">
                <a:ea typeface="楷体" panose="02010609060101010101" pitchFamily="49" charset="-122"/>
              </a:rPr>
              <a:t>是学校的小主</a:t>
            </a:r>
            <a:r>
              <a:rPr lang="zh-CN" altLang="en-US" b="1" dirty="0" smtClean="0">
                <a:ea typeface="楷体" panose="02010609060101010101" pitchFamily="49" charset="-122"/>
              </a:rPr>
              <a:t>人，你</a:t>
            </a:r>
            <a:r>
              <a:rPr lang="zh-CN" altLang="en-US" b="1" dirty="0">
                <a:ea typeface="楷体" panose="02010609060101010101" pitchFamily="49" charset="-122"/>
              </a:rPr>
              <a:t>能帮助学校计算出扩展后绿地的面积吗？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grpSp>
        <p:nvGrpSpPr>
          <p:cNvPr id="48130" name="组合 2165"/>
          <p:cNvGrpSpPr/>
          <p:nvPr/>
        </p:nvGrpSpPr>
        <p:grpSpPr bwMode="auto">
          <a:xfrm>
            <a:off x="4046934" y="2629310"/>
            <a:ext cx="3829050" cy="2217737"/>
            <a:chOff x="1248" y="2265"/>
            <a:chExt cx="3216" cy="1863"/>
          </a:xfrm>
        </p:grpSpPr>
        <p:sp>
          <p:nvSpPr>
            <p:cNvPr id="48131" name="文本框 2128"/>
            <p:cNvSpPr txBox="1">
              <a:spLocks noChangeArrowheads="1"/>
            </p:cNvSpPr>
            <p:nvPr/>
          </p:nvSpPr>
          <p:spPr bwMode="auto">
            <a:xfrm>
              <a:off x="2583" y="2265"/>
              <a:ext cx="240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1600" b="1" i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8132" name="文本框 2134"/>
            <p:cNvSpPr txBox="1">
              <a:spLocks noChangeArrowheads="1"/>
            </p:cNvSpPr>
            <p:nvPr/>
          </p:nvSpPr>
          <p:spPr bwMode="auto">
            <a:xfrm>
              <a:off x="4093" y="2273"/>
              <a:ext cx="240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sz="1600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48133" name="组合 2142"/>
            <p:cNvGrpSpPr/>
            <p:nvPr/>
          </p:nvGrpSpPr>
          <p:grpSpPr bwMode="auto">
            <a:xfrm>
              <a:off x="1248" y="2352"/>
              <a:ext cx="3216" cy="1776"/>
              <a:chOff x="1248" y="2352"/>
              <a:chExt cx="3216" cy="1776"/>
            </a:xfrm>
          </p:grpSpPr>
          <p:grpSp>
            <p:nvGrpSpPr>
              <p:cNvPr id="48134" name="组合 2059"/>
              <p:cNvGrpSpPr/>
              <p:nvPr/>
            </p:nvGrpSpPr>
            <p:grpSpPr bwMode="auto">
              <a:xfrm>
                <a:off x="1440" y="2544"/>
                <a:ext cx="3024" cy="1584"/>
                <a:chOff x="1824" y="2592"/>
                <a:chExt cx="2304" cy="1152"/>
              </a:xfrm>
            </p:grpSpPr>
            <p:sp>
              <p:nvSpPr>
                <p:cNvPr id="48135" name="矩形 2051"/>
                <p:cNvSpPr>
                  <a:spLocks noChangeArrowheads="1"/>
                </p:cNvSpPr>
                <p:nvPr/>
              </p:nvSpPr>
              <p:spPr bwMode="auto">
                <a:xfrm>
                  <a:off x="1824" y="2592"/>
                  <a:ext cx="1920" cy="912"/>
                </a:xfrm>
                <a:prstGeom prst="rect">
                  <a:avLst/>
                </a:prstGeom>
                <a:solidFill>
                  <a:srgbClr val="008000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algn="ctr"/>
                  <a:endParaRPr lang="zh-CN" altLang="zh-CN" sz="100" b="1">
                    <a:solidFill>
                      <a:prstClr val="black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8136" name="矩形 2052"/>
                <p:cNvSpPr>
                  <a:spLocks noChangeArrowheads="1"/>
                </p:cNvSpPr>
                <p:nvPr/>
              </p:nvSpPr>
              <p:spPr bwMode="auto">
                <a:xfrm>
                  <a:off x="3744" y="2592"/>
                  <a:ext cx="384" cy="912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137" name="矩形 2054"/>
                <p:cNvSpPr>
                  <a:spLocks noChangeArrowheads="1"/>
                </p:cNvSpPr>
                <p:nvPr/>
              </p:nvSpPr>
              <p:spPr bwMode="auto">
                <a:xfrm>
                  <a:off x="1824" y="3504"/>
                  <a:ext cx="1920" cy="24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00" b="1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138" name="矩形 2055"/>
                <p:cNvSpPr>
                  <a:spLocks noChangeArrowheads="1"/>
                </p:cNvSpPr>
                <p:nvPr/>
              </p:nvSpPr>
              <p:spPr bwMode="auto">
                <a:xfrm>
                  <a:off x="3744" y="3504"/>
                  <a:ext cx="384" cy="24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 sz="100" b="1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48139" name="直接连接符 2117"/>
              <p:cNvSpPr>
                <a:spLocks noChangeShapeType="1"/>
              </p:cNvSpPr>
              <p:nvPr/>
            </p:nvSpPr>
            <p:spPr bwMode="auto">
              <a:xfrm>
                <a:off x="1248" y="2544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0" name="直接连接符 2118"/>
              <p:cNvSpPr>
                <a:spLocks noChangeShapeType="1"/>
              </p:cNvSpPr>
              <p:nvPr/>
            </p:nvSpPr>
            <p:spPr bwMode="auto">
              <a:xfrm>
                <a:off x="1248" y="3792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1" name="直接连接符 2120"/>
              <p:cNvSpPr>
                <a:spLocks noChangeShapeType="1"/>
              </p:cNvSpPr>
              <p:nvPr/>
            </p:nvSpPr>
            <p:spPr bwMode="auto">
              <a:xfrm flipV="1">
                <a:off x="1344" y="2544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2" name="直接连接符 2121"/>
              <p:cNvSpPr>
                <a:spLocks noChangeShapeType="1"/>
              </p:cNvSpPr>
              <p:nvPr/>
            </p:nvSpPr>
            <p:spPr bwMode="auto">
              <a:xfrm>
                <a:off x="1344" y="3312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3" name="文本框 2122"/>
              <p:cNvSpPr txBox="1">
                <a:spLocks noChangeArrowheads="1"/>
              </p:cNvSpPr>
              <p:nvPr/>
            </p:nvSpPr>
            <p:spPr bwMode="auto">
              <a:xfrm>
                <a:off x="1248" y="3024"/>
                <a:ext cx="240" cy="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sz="1600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44" name="直接连接符 2123"/>
              <p:cNvSpPr>
                <a:spLocks noChangeShapeType="1"/>
              </p:cNvSpPr>
              <p:nvPr/>
            </p:nvSpPr>
            <p:spPr bwMode="auto">
              <a:xfrm>
                <a:off x="1440" y="2352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5" name="直接连接符 2125"/>
              <p:cNvSpPr>
                <a:spLocks noChangeShapeType="1"/>
              </p:cNvSpPr>
              <p:nvPr/>
            </p:nvSpPr>
            <p:spPr bwMode="auto">
              <a:xfrm flipV="1">
                <a:off x="3971" y="235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6" name="直接连接符 2126"/>
              <p:cNvSpPr>
                <a:spLocks noChangeShapeType="1"/>
              </p:cNvSpPr>
              <p:nvPr/>
            </p:nvSpPr>
            <p:spPr bwMode="auto">
              <a:xfrm>
                <a:off x="2893" y="2448"/>
                <a:ext cx="104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7" name="直接连接符 2127"/>
              <p:cNvSpPr>
                <a:spLocks noChangeShapeType="1"/>
              </p:cNvSpPr>
              <p:nvPr/>
            </p:nvSpPr>
            <p:spPr bwMode="auto">
              <a:xfrm flipH="1">
                <a:off x="1436" y="2448"/>
                <a:ext cx="105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8" name="直接连接符 2130"/>
              <p:cNvSpPr>
                <a:spLocks noChangeShapeType="1"/>
              </p:cNvSpPr>
              <p:nvPr/>
            </p:nvSpPr>
            <p:spPr bwMode="auto">
              <a:xfrm flipV="1">
                <a:off x="4464" y="235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49" name="直接连接符 2133"/>
              <p:cNvSpPr>
                <a:spLocks noChangeShapeType="1"/>
              </p:cNvSpPr>
              <p:nvPr/>
            </p:nvSpPr>
            <p:spPr bwMode="auto">
              <a:xfrm>
                <a:off x="3984" y="244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0" name="直接连接符 2135"/>
              <p:cNvSpPr>
                <a:spLocks noChangeShapeType="1"/>
              </p:cNvSpPr>
              <p:nvPr/>
            </p:nvSpPr>
            <p:spPr bwMode="auto">
              <a:xfrm>
                <a:off x="4320" y="2448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1" name="直接连接符 2136"/>
              <p:cNvSpPr>
                <a:spLocks noChangeShapeType="1"/>
              </p:cNvSpPr>
              <p:nvPr/>
            </p:nvSpPr>
            <p:spPr bwMode="auto">
              <a:xfrm flipH="1">
                <a:off x="1248" y="412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2" name="文本框 2139"/>
              <p:cNvSpPr txBox="1">
                <a:spLocks noChangeArrowheads="1"/>
              </p:cNvSpPr>
              <p:nvPr/>
            </p:nvSpPr>
            <p:spPr bwMode="auto">
              <a:xfrm>
                <a:off x="1248" y="3788"/>
                <a:ext cx="192" cy="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6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1600" b="1" i="1">
                  <a:solidFill>
                    <a:prstClr val="black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8153" name="直接连接符 2140"/>
              <p:cNvSpPr>
                <a:spLocks noChangeShapeType="1"/>
              </p:cNvSpPr>
              <p:nvPr/>
            </p:nvSpPr>
            <p:spPr bwMode="auto">
              <a:xfrm>
                <a:off x="1344" y="4032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48154" name="直接连接符 2141"/>
              <p:cNvSpPr>
                <a:spLocks noChangeShapeType="1"/>
              </p:cNvSpPr>
              <p:nvPr/>
            </p:nvSpPr>
            <p:spPr bwMode="auto">
              <a:xfrm flipV="1">
                <a:off x="1344" y="3792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8155" name="组合 1"/>
          <p:cNvGrpSpPr/>
          <p:nvPr/>
        </p:nvGrpSpPr>
        <p:grpSpPr bwMode="auto">
          <a:xfrm>
            <a:off x="0" y="-61912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5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文本占位符 31746"/>
          <p:cNvSpPr>
            <a:spLocks noGrp="1"/>
          </p:cNvSpPr>
          <p:nvPr>
            <p:ph idx="4294967295"/>
          </p:nvPr>
        </p:nvSpPr>
        <p:spPr>
          <a:xfrm>
            <a:off x="719050" y="733570"/>
            <a:ext cx="7612922" cy="2435225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 smtClean="0">
                <a:solidFill>
                  <a:srgbClr val="0000FF"/>
                </a:solidFill>
                <a:ea typeface="楷体" panose="02010609060101010101" pitchFamily="49" charset="-122"/>
              </a:rPr>
              <a:t>    </a:t>
            </a:r>
            <a:r>
              <a:rPr lang="zh-CN" altLang="en-US" sz="2800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快速</a:t>
            </a:r>
            <a:r>
              <a:rPr lang="zh-CN" altLang="en-US" sz="2800" b="1" noProof="1">
                <a:solidFill>
                  <a:srgbClr val="080808"/>
                </a:solidFill>
                <a:ea typeface="楷体" panose="02010609060101010101" pitchFamily="49" charset="-122"/>
              </a:rPr>
              <a:t>训练</a:t>
            </a:r>
            <a:r>
              <a:rPr lang="en-US" altLang="zh-CN" sz="2800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:</a:t>
            </a:r>
            <a:endParaRPr lang="en-US" altLang="zh-CN" sz="2800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1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 (2</a:t>
            </a:r>
            <a:r>
              <a:rPr lang="en-US" altLang="zh-CN" b="1" i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+1)(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+3);     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2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m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+2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n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)(</a:t>
            </a:r>
            <a:r>
              <a:rPr lang="en-US" altLang="zh-CN" b="1" i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m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</a:t>
            </a:r>
            <a:r>
              <a:rPr lang="en-US" altLang="zh-CN" b="1" i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n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):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3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 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a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 1)</a:t>
            </a:r>
            <a:r>
              <a:rPr lang="en-US" altLang="zh-CN" b="1" baseline="30000" noProof="1" smtClean="0">
                <a:solidFill>
                  <a:srgbClr val="080808"/>
                </a:solidFill>
                <a:ea typeface="楷体" panose="02010609060101010101" pitchFamily="49" charset="-122"/>
              </a:rPr>
              <a:t>2 </a:t>
            </a:r>
            <a:r>
              <a:rPr lang="zh-CN" altLang="en-US" b="1" noProof="1">
                <a:solidFill>
                  <a:srgbClr val="080808"/>
                </a:solidFill>
                <a:ea typeface="楷体" panose="02010609060101010101" pitchFamily="49" charset="-122"/>
              </a:rPr>
              <a:t>；          </a:t>
            </a:r>
            <a:r>
              <a:rPr lang="zh-CN" altLang="en-US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4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a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b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(a 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–3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b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).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5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+2)(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+3);</a:t>
            </a:r>
            <a:r>
              <a:rPr lang="en-US" altLang="zh-CN" b="1" baseline="30000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                 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6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–4)(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x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+1)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7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y+</a:t>
            </a:r>
            <a:r>
              <a:rPr lang="en-US" altLang="zh-CN" b="1" noProof="1">
                <a:solidFill>
                  <a:srgbClr val="080808"/>
                </a:solidFill>
                <a:ea typeface="楷体" panose="02010609060101010101" pitchFamily="49" charset="-122"/>
              </a:rPr>
              <a:t>4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–2);                      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8</a:t>
            </a:r>
            <a:r>
              <a:rPr lang="en-US" altLang="zh-CN" b="1" noProof="1" smtClean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  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–5)(</a:t>
            </a:r>
            <a:r>
              <a:rPr lang="en-US" altLang="zh-CN" b="1" i="1" noProof="1">
                <a:solidFill>
                  <a:srgbClr val="080808"/>
                </a:solidFill>
                <a:ea typeface="楷体" panose="02010609060101010101" pitchFamily="49" charset="-122"/>
              </a:rPr>
              <a:t>y</a:t>
            </a:r>
            <a:r>
              <a:rPr lang="en-US" altLang="zh-CN" b="1" noProof="1" smtClean="0">
                <a:solidFill>
                  <a:srgbClr val="080808"/>
                </a:solidFill>
                <a:ea typeface="楷体" panose="02010609060101010101" pitchFamily="49" charset="-122"/>
              </a:rPr>
              <a:t>–3)</a:t>
            </a:r>
            <a:endParaRPr lang="en-US" altLang="zh-CN" b="1" noProof="1">
              <a:solidFill>
                <a:srgbClr val="080808"/>
              </a:solidFill>
              <a:ea typeface="楷体" panose="02010609060101010101" pitchFamily="49" charset="-122"/>
            </a:endParaRPr>
          </a:p>
        </p:txBody>
      </p:sp>
      <p:sp>
        <p:nvSpPr>
          <p:cNvPr id="57346" name="文本框 31747"/>
          <p:cNvSpPr txBox="1">
            <a:spLocks noChangeArrowheads="1"/>
          </p:cNvSpPr>
          <p:nvPr/>
        </p:nvSpPr>
        <p:spPr bwMode="auto">
          <a:xfrm>
            <a:off x="7337400" y="2268231"/>
            <a:ext cx="11620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–9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sym typeface="Wingdings" panose="05000000000000000000" pitchFamily="2" charset="2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78" y="84361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3418263" y="1668156"/>
            <a:ext cx="12554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+7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+3</a:t>
            </a:r>
            <a:endParaRPr lang="zh-CN" altLang="en-US" sz="2100" dirty="0"/>
          </a:p>
        </p:txBody>
      </p:sp>
      <p:sp>
        <p:nvSpPr>
          <p:cNvPr id="3" name="矩形 2"/>
          <p:cNvSpPr/>
          <p:nvPr/>
        </p:nvSpPr>
        <p:spPr>
          <a:xfrm>
            <a:off x="7337400" y="1615520"/>
            <a:ext cx="165942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mn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n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endParaRPr lang="zh-CN" altLang="en-US" sz="2100" dirty="0"/>
          </a:p>
        </p:txBody>
      </p:sp>
      <p:sp>
        <p:nvSpPr>
          <p:cNvPr id="4" name="矩形 3"/>
          <p:cNvSpPr/>
          <p:nvPr/>
        </p:nvSpPr>
        <p:spPr>
          <a:xfrm>
            <a:off x="2858075" y="2268231"/>
            <a:ext cx="110158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+1</a:t>
            </a:r>
            <a:endParaRPr lang="zh-CN" altLang="en-US" sz="2100" dirty="0"/>
          </a:p>
        </p:txBody>
      </p:sp>
      <p:sp>
        <p:nvSpPr>
          <p:cNvPr id="5" name="矩形 4"/>
          <p:cNvSpPr/>
          <p:nvPr/>
        </p:nvSpPr>
        <p:spPr>
          <a:xfrm>
            <a:off x="3154766" y="2896881"/>
            <a:ext cx="112082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+6</a:t>
            </a: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6727156" y="2896881"/>
            <a:ext cx="1082348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–4</a:t>
            </a:r>
            <a:endParaRPr lang="zh-CN" altLang="en-US" sz="2100" dirty="0"/>
          </a:p>
        </p:txBody>
      </p:sp>
      <p:sp>
        <p:nvSpPr>
          <p:cNvPr id="7" name="矩形 6"/>
          <p:cNvSpPr/>
          <p:nvPr/>
        </p:nvSpPr>
        <p:spPr>
          <a:xfrm>
            <a:off x="3154766" y="3506481"/>
            <a:ext cx="1072730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–8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6668646" y="3506481"/>
            <a:ext cx="120738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–8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y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Wingdings" panose="05000000000000000000" pitchFamily="2" charset="2"/>
              </a:rPr>
              <a:t>+15</a:t>
            </a:r>
            <a:endParaRPr lang="zh-CN" altLang="en-US" sz="2100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文本框 99"/>
          <p:cNvSpPr txBox="1">
            <a:spLocks noChangeArrowheads="1"/>
          </p:cNvSpPr>
          <p:nvPr/>
        </p:nvSpPr>
        <p:spPr bwMode="auto">
          <a:xfrm>
            <a:off x="551809" y="1147763"/>
            <a:ext cx="823146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先化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51513" y="3809753"/>
            <a:ext cx="28686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时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65763" y="2352428"/>
            <a:ext cx="417934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–8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–5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226213" y="2895353"/>
            <a:ext cx="39549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26213" y="3395415"/>
            <a:ext cx="27781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51513" y="4222503"/>
            <a:ext cx="308770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–8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2–15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8379" name="组合 6"/>
          <p:cNvGrpSpPr/>
          <p:nvPr/>
        </p:nvGrpSpPr>
        <p:grpSpPr bwMode="auto">
          <a:xfrm>
            <a:off x="669925" y="598488"/>
            <a:ext cx="1858963" cy="492125"/>
            <a:chOff x="427462" y="558483"/>
            <a:chExt cx="1858351" cy="491808"/>
          </a:xfrm>
        </p:grpSpPr>
        <p:grpSp>
          <p:nvGrpSpPr>
            <p:cNvPr id="58380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2507550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837642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6"/>
                <a:ext cx="426897" cy="426763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6"/>
                <a:ext cx="426897" cy="426763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8386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8387" name="文本框 2"/>
          <p:cNvSpPr txBox="1">
            <a:spLocks noChangeArrowheads="1"/>
          </p:cNvSpPr>
          <p:nvPr/>
        </p:nvSpPr>
        <p:spPr bwMode="auto">
          <a:xfrm>
            <a:off x="2585244" y="631825"/>
            <a:ext cx="5519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用多项式乘以多项式法则进行化简求值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矩形 87041"/>
          <p:cNvSpPr>
            <a:spLocks noChangeArrowheads="1"/>
          </p:cNvSpPr>
          <p:nvPr/>
        </p:nvSpPr>
        <p:spPr bwMode="auto">
          <a:xfrm>
            <a:off x="1243805" y="725913"/>
            <a:ext cx="661431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化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值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 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，其中      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9396" name="矩形 87045"/>
              <p:cNvSpPr>
                <a:spLocks noChangeArrowheads="1"/>
              </p:cNvSpPr>
              <p:nvPr/>
            </p:nvSpPr>
            <p:spPr bwMode="auto">
              <a:xfrm>
                <a:off x="5687143" y="1273466"/>
                <a:ext cx="2170981" cy="608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1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x</a:t>
                </a:r>
                <a:r>
                  <a:rPr lang="en-US" altLang="zh-CN" sz="21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= –2</a:t>
                </a:r>
                <a:r>
                  <a:rPr lang="zh-CN" altLang="en-US" sz="2100" b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，</a:t>
                </a:r>
                <a:r>
                  <a:rPr lang="en-US" altLang="zh-CN" sz="2100" b="1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y</a:t>
                </a:r>
                <a:r>
                  <a:rPr lang="en-US" altLang="zh-CN" sz="2100" b="1" dirty="0">
                    <a:solidFill>
                      <a:schemeClr val="tx1"/>
                    </a:solidFill>
                    <a:latin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altLang="zh-CN" sz="2100" b="1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1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+mn-lt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+mn-lt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100" b="1" dirty="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9396" name="矩形 8704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87143" y="1273466"/>
                <a:ext cx="2170981" cy="608308"/>
              </a:xfrm>
              <a:prstGeom prst="rect">
                <a:avLst/>
              </a:prstGeom>
              <a:blipFill rotWithShape="1">
                <a:blip r:embed="rId1"/>
                <a:stretch>
                  <a:fillRect l="-4" t="-48" r="29" b="4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7047" name="文本框 87046"/>
          <p:cNvSpPr txBox="1">
            <a:spLocks noChangeArrowheads="1"/>
          </p:cNvSpPr>
          <p:nvPr/>
        </p:nvSpPr>
        <p:spPr bwMode="auto">
          <a:xfrm>
            <a:off x="1709738" y="2065338"/>
            <a:ext cx="68913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–2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 –</a:t>
            </a:r>
            <a:r>
              <a:rPr lang="zh-CN" altLang="en-US" sz="2400" b="1" dirty="0" smtClean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(2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–3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+2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</a:t>
            </a:r>
            <a:endParaRPr lang="en-US" altLang="zh-CN" sz="2400" b="1" dirty="0"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87048" name="文本框 87047"/>
          <p:cNvSpPr txBox="1">
            <a:spLocks noChangeArrowheads="1"/>
          </p:cNvSpPr>
          <p:nvPr/>
        </p:nvSpPr>
        <p:spPr bwMode="auto">
          <a:xfrm>
            <a:off x="1709738" y="3105150"/>
            <a:ext cx="5075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>
                <a:latin typeface="+mn-lt"/>
              </a:rPr>
              <a:t>xy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>
                <a:latin typeface="+mn-lt"/>
              </a:rPr>
              <a:t>xy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–2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–</a:t>
            </a:r>
            <a:r>
              <a:rPr lang="en-US" altLang="zh-CN" sz="2400" b="1" i="1" dirty="0">
                <a:latin typeface="+mn-lt"/>
              </a:rPr>
              <a:t>xy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+6</a:t>
            </a:r>
            <a:r>
              <a:rPr lang="en-US" altLang="zh-CN" sz="2400" b="1" i="1" dirty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endParaRPr lang="en-US" altLang="zh-CN" sz="24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87049" name="文本框 87048"/>
          <p:cNvSpPr txBox="1">
            <a:spLocks noChangeArrowheads="1"/>
          </p:cNvSpPr>
          <p:nvPr/>
        </p:nvSpPr>
        <p:spPr bwMode="auto">
          <a:xfrm>
            <a:off x="1709738" y="3600450"/>
            <a:ext cx="5075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–4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+8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7050" name="文本框 87049"/>
          <p:cNvSpPr txBox="1">
            <a:spLocks noChangeArrowheads="1"/>
          </p:cNvSpPr>
          <p:nvPr/>
        </p:nvSpPr>
        <p:spPr bwMode="auto">
          <a:xfrm>
            <a:off x="1924341" y="4149725"/>
            <a:ext cx="3024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100" b="1" dirty="0">
                <a:latin typeface="Times New Roman" panose="02020603050405020304" pitchFamily="18" charset="0"/>
              </a:rPr>
              <a:t>=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–2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100" b="1" dirty="0">
                <a:latin typeface="Times New Roman" panose="02020603050405020304" pitchFamily="18" charset="0"/>
              </a:rPr>
              <a:t>=    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时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，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sp>
        <p:nvSpPr>
          <p:cNvPr id="87053" name="文本框 87052"/>
          <p:cNvSpPr txBox="1">
            <a:spLocks noChangeArrowheads="1"/>
          </p:cNvSpPr>
          <p:nvPr/>
        </p:nvSpPr>
        <p:spPr bwMode="auto">
          <a:xfrm>
            <a:off x="4319587" y="4163887"/>
            <a:ext cx="3024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400" b="1" dirty="0"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–6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3503546" y="4088606"/>
                <a:ext cx="598241" cy="610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dirty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dirty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546" y="4088606"/>
                <a:ext cx="598241" cy="610936"/>
              </a:xfrm>
              <a:prstGeom prst="rect">
                <a:avLst/>
              </a:prstGeom>
              <a:blipFill rotWithShape="1">
                <a:blip r:embed="rId2"/>
                <a:stretch>
                  <a:fillRect l="-42" t="-78" r="54" b="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7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7" y="775291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7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7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7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7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7" grpId="0"/>
      <p:bldP spid="87048" grpId="0"/>
      <p:bldP spid="87049" grpId="0"/>
      <p:bldP spid="87050" grpId="0"/>
      <p:bldP spid="87053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99"/>
          <p:cNvSpPr txBox="1">
            <a:spLocks noChangeArrowheads="1"/>
          </p:cNvSpPr>
          <p:nvPr/>
        </p:nvSpPr>
        <p:spPr bwMode="auto">
          <a:xfrm>
            <a:off x="676275" y="630238"/>
            <a:ext cx="76295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≠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的积不含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项，也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不含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项，求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系数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76288" y="1830567"/>
            <a:ext cx="33201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1)(3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–2)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22363" y="2308439"/>
            <a:ext cx="4499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96528" y="2898776"/>
            <a:ext cx="46137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积不含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项，也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不含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项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6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1122363" y="3629025"/>
          <a:ext cx="2047875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42" name="" r:id="rId1" imgW="1054100" imgH="469900" progId="Equation.DSMT4">
                  <p:embed/>
                </p:oleObj>
              </mc:Choice>
              <mc:Fallback>
                <p:oleObj name="" r:id="rId1" imgW="1054100" imgH="469900" progId="Equation.DSMT4">
                  <p:embed/>
                  <p:pic>
                    <p:nvPicPr>
                      <p:cNvPr id="0" name="图片 730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2363" y="3629025"/>
                        <a:ext cx="2047875" cy="91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613034" y="3409950"/>
          <a:ext cx="966787" cy="1255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43" name="Equation" r:id="rId3" imgW="15544800" imgH="20116800" progId="Equation.DSMT4">
                  <p:embed/>
                </p:oleObj>
              </mc:Choice>
              <mc:Fallback>
                <p:oleObj name="Equation" r:id="rId3" imgW="15544800" imgH="20116800" progId="Equation.DSMT4">
                  <p:embed/>
                  <p:pic>
                    <p:nvPicPr>
                      <p:cNvPr id="0" name="图片 730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3034" y="3409950"/>
                        <a:ext cx="966787" cy="12552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952" y="1538155"/>
            <a:ext cx="3414401" cy="3100520"/>
          </a:xfrm>
          <a:prstGeom prst="rect">
            <a:avLst/>
          </a:prstGeom>
        </p:spPr>
      </p:pic>
      <p:sp>
        <p:nvSpPr>
          <p:cNvPr id="14" name="文本框 99"/>
          <p:cNvSpPr txBox="1">
            <a:spLocks noChangeArrowheads="1"/>
          </p:cNvSpPr>
          <p:nvPr/>
        </p:nvSpPr>
        <p:spPr bwMode="auto">
          <a:xfrm>
            <a:off x="5557211" y="2061399"/>
            <a:ext cx="3226062" cy="2354491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</a:t>
            </a:r>
            <a:r>
              <a:rPr lang="zh-CN" altLang="en-US" sz="2100" dirty="0" smtClean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解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决此类问题首先要利用多项式乘法法则计算出展开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式，合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并同类项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后，再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根据不含某一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项，可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得这一项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系数等于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零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，再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列出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方程</a:t>
            </a:r>
            <a:r>
              <a:rPr lang="en-US" altLang="zh-CN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组</a:t>
            </a:r>
            <a:r>
              <a:rPr lang="en-US" altLang="zh-CN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解答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．</a:t>
            </a:r>
            <a:endParaRPr lang="zh-CN" altLang="en-US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文本框 4120"/>
          <p:cNvSpPr txBox="1">
            <a:spLocks noChangeArrowheads="1"/>
          </p:cNvSpPr>
          <p:nvPr/>
        </p:nvSpPr>
        <p:spPr bwMode="auto">
          <a:xfrm>
            <a:off x="1252538" y="330200"/>
            <a:ext cx="7405687" cy="435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选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择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题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–(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+1)(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.–4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	B.4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+5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C.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+5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D.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结果中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项的系数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.–2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B.1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.–4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	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以上都不对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lvl="1">
              <a:lnSpc>
                <a:spcPct val="120000"/>
              </a:lnSpc>
            </a:pPr>
            <a:endParaRPr lang="zh-CN" altLang="en-US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124" name="文本框 4123"/>
          <p:cNvSpPr txBox="1">
            <a:spLocks noChangeArrowheads="1"/>
          </p:cNvSpPr>
          <p:nvPr/>
        </p:nvSpPr>
        <p:spPr bwMode="auto">
          <a:xfrm>
            <a:off x="6846160" y="1250390"/>
            <a:ext cx="622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125" name="文本框 4124"/>
          <p:cNvSpPr txBox="1">
            <a:spLocks noChangeArrowheads="1"/>
          </p:cNvSpPr>
          <p:nvPr/>
        </p:nvSpPr>
        <p:spPr bwMode="auto">
          <a:xfrm>
            <a:off x="2165443" y="2997201"/>
            <a:ext cx="622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3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57" y="76690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24" grpId="0"/>
      <p:bldP spid="41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Box 2"/>
          <p:cNvSpPr txBox="1">
            <a:spLocks noChangeArrowheads="1"/>
          </p:cNvSpPr>
          <p:nvPr/>
        </p:nvSpPr>
        <p:spPr bwMode="auto">
          <a:xfrm>
            <a:off x="633413" y="1353811"/>
            <a:ext cx="845185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</a:t>
            </a:r>
            <a:endParaRPr lang="en-US" altLang="zh-CN" sz="28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50000"/>
              </a:lnSpc>
            </a:pP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+6</a:t>
            </a:r>
            <a:r>
              <a:rPr lang="zh-CN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+6</a:t>
            </a:r>
            <a:endParaRPr lang="zh-CN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02237" y="1554753"/>
            <a:ext cx="301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9"/>
          <p:cNvSpPr>
            <a:spLocks noChangeArrowheads="1"/>
          </p:cNvSpPr>
          <p:nvPr/>
        </p:nvSpPr>
        <p:spPr bwMode="auto">
          <a:xfrm>
            <a:off x="426178" y="956510"/>
            <a:ext cx="8451850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fontAlgn="ctr" hangingPunct="0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矩形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ABCD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内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将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两张边长分别为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＞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正方形纸片按图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2两种方式放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置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2中两张正方形纸片均有部分重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叠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矩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形中未被这两张正方形纸片覆盖的部分用阴影表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示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图1中阴影部分的面积为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图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2中阴影部分的面积为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．当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AD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=2时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zh-CN" sz="2400" b="1" baseline="-25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20000"/>
              </a:lnSpc>
            </a:pP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A．2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	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B．2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C．2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endParaRPr lang="zh-CN" altLang="zh-CN" sz="2400" b="1" i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66576" name="图片 -2147482607"/>
          <p:cNvPicPr>
            <a:picLocks noRot="1"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" b="1045"/>
          <a:stretch>
            <a:fillRect/>
          </a:stretch>
        </p:blipFill>
        <p:spPr bwMode="auto">
          <a:xfrm>
            <a:off x="2273300" y="3876850"/>
            <a:ext cx="4160838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186493" y="2812917"/>
            <a:ext cx="48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B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8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1"/>
          <p:cNvSpPr txBox="1">
            <a:spLocks noChangeArrowheads="1"/>
          </p:cNvSpPr>
          <p:nvPr/>
        </p:nvSpPr>
        <p:spPr bwMode="auto">
          <a:xfrm>
            <a:off x="830263" y="2432050"/>
            <a:ext cx="7627937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结果中不含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的一次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么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满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足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B．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=0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C．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D．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=0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31925" y="2912181"/>
            <a:ext cx="358775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8611" name="文本框 3"/>
          <p:cNvSpPr txBox="1">
            <a:spLocks noChangeArrowheads="1"/>
          </p:cNvSpPr>
          <p:nvPr/>
        </p:nvSpPr>
        <p:spPr bwMode="auto">
          <a:xfrm>
            <a:off x="809625" y="1050687"/>
            <a:ext cx="7991475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结果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A．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                                 B．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C．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                                 D．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24387" y="1149350"/>
            <a:ext cx="361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68618" name="组合 7"/>
          <p:cNvGrpSpPr/>
          <p:nvPr/>
        </p:nvGrpSpPr>
        <p:grpSpPr bwMode="auto">
          <a:xfrm>
            <a:off x="3332163" y="472520"/>
            <a:ext cx="2479675" cy="523228"/>
            <a:chOff x="5083" y="1074"/>
            <a:chExt cx="3905" cy="828"/>
          </a:xfrm>
        </p:grpSpPr>
        <p:grpSp>
          <p:nvGrpSpPr>
            <p:cNvPr id="6861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298" y="597720"/>
                <a:ext cx="419757" cy="41887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652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6" y="597720"/>
                <a:ext cx="419757" cy="41887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3944" y="597721"/>
                <a:ext cx="419757" cy="418870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59" y="597721"/>
                <a:ext cx="419757" cy="418870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25" name="TextBox 15"/>
            <p:cNvSpPr txBox="1">
              <a:spLocks noChangeArrowheads="1"/>
            </p:cNvSpPr>
            <p:nvPr/>
          </p:nvSpPr>
          <p:spPr bwMode="auto">
            <a:xfrm>
              <a:off x="5083" y="1074"/>
              <a:ext cx="3905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68626" name="文本框 1"/>
          <p:cNvSpPr txBox="1">
            <a:spLocks noChangeArrowheads="1"/>
          </p:cNvSpPr>
          <p:nvPr/>
        </p:nvSpPr>
        <p:spPr bwMode="auto">
          <a:xfrm>
            <a:off x="830263" y="3868003"/>
            <a:ext cx="8085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–1)=_____．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473284" y="386710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3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4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5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2"/>
          <p:cNvSpPr txBox="1">
            <a:spLocks noChangeArrowheads="1"/>
          </p:cNvSpPr>
          <p:nvPr/>
        </p:nvSpPr>
        <p:spPr bwMode="auto">
          <a:xfrm>
            <a:off x="1349375" y="303213"/>
            <a:ext cx="4743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1">
              <a:solidFill>
                <a:prstClr val="black"/>
              </a:solidFill>
            </a:endParaRPr>
          </a:p>
        </p:txBody>
      </p:sp>
      <p:graphicFrame>
        <p:nvGraphicFramePr>
          <p:cNvPr id="21" name="Object 2"/>
          <p:cNvGraphicFramePr/>
          <p:nvPr/>
        </p:nvGraphicFramePr>
        <p:xfrm>
          <a:off x="1697038" y="1636742"/>
          <a:ext cx="467995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28" name="" r:id="rId1" imgW="1777365" imgH="228600" progId="Equation.DSMT4">
                  <p:embed/>
                </p:oleObj>
              </mc:Choice>
              <mc:Fallback>
                <p:oleObj name="" r:id="rId1" imgW="1777365" imgH="228600" progId="Equation.DSMT4">
                  <p:embed/>
                  <p:pic>
                    <p:nvPicPr>
                      <p:cNvPr id="0" name="图片 76827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038" y="1636742"/>
                        <a:ext cx="4679950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44"/>
          <p:cNvSpPr txBox="1">
            <a:spLocks noChangeArrowheads="1"/>
          </p:cNvSpPr>
          <p:nvPr/>
        </p:nvSpPr>
        <p:spPr bwMode="auto">
          <a:xfrm>
            <a:off x="998538" y="1092928"/>
            <a:ext cx="7256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判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别下列解法是否正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确，若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不正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确，请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说出理由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69"/>
          <p:cNvGrpSpPr/>
          <p:nvPr/>
        </p:nvGrpSpPr>
        <p:grpSpPr bwMode="auto">
          <a:xfrm>
            <a:off x="1292693" y="2290748"/>
            <a:ext cx="5998527" cy="2118862"/>
            <a:chOff x="213" y="1002"/>
            <a:chExt cx="4867" cy="1774"/>
          </a:xfrm>
        </p:grpSpPr>
        <p:sp>
          <p:nvSpPr>
            <p:cNvPr id="24" name="Text Box 42"/>
            <p:cNvSpPr txBox="1">
              <a:spLocks noChangeArrowheads="1"/>
            </p:cNvSpPr>
            <p:nvPr/>
          </p:nvSpPr>
          <p:spPr bwMode="auto">
            <a:xfrm>
              <a:off x="213" y="1002"/>
              <a:ext cx="1154" cy="3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buFontTx/>
                <a:buNone/>
                <a:defRPr/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</a:t>
              </a:r>
              <a:r>
                <a:rPr kumimoji="1" lang="zh-CN" altLang="en-US" sz="2400" b="1" dirty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endParaRPr kumimoji="1"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  <p:grpSp>
          <p:nvGrpSpPr>
            <p:cNvPr id="69638" name="Group 65"/>
            <p:cNvGrpSpPr/>
            <p:nvPr/>
          </p:nvGrpSpPr>
          <p:grpSpPr bwMode="auto">
            <a:xfrm>
              <a:off x="1283" y="1006"/>
              <a:ext cx="3797" cy="1770"/>
              <a:chOff x="1283" y="874"/>
              <a:chExt cx="3797" cy="934"/>
            </a:xfrm>
          </p:grpSpPr>
          <p:graphicFrame>
            <p:nvGraphicFramePr>
              <p:cNvPr id="69639" name="Object 4"/>
              <p:cNvGraphicFramePr/>
              <p:nvPr/>
            </p:nvGraphicFramePr>
            <p:xfrm>
              <a:off x="1289" y="874"/>
              <a:ext cx="3699" cy="19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829" name="" r:id="rId3" imgW="1752600" imgH="228600" progId="Equation.DSMT4">
                      <p:embed/>
                    </p:oleObj>
                  </mc:Choice>
                  <mc:Fallback>
                    <p:oleObj name="" r:id="rId3" imgW="1752600" imgH="228600" progId="Equation.DSMT4">
                      <p:embed/>
                      <p:pic>
                        <p:nvPicPr>
                          <p:cNvPr id="0" name="图片 76828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9" y="874"/>
                            <a:ext cx="3699" cy="19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9640" name="Object 5"/>
              <p:cNvGraphicFramePr/>
              <p:nvPr/>
            </p:nvGraphicFramePr>
            <p:xfrm>
              <a:off x="1283" y="1107"/>
              <a:ext cx="3797" cy="20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830" name="" r:id="rId5" imgW="1739900" imgH="228600" progId="Equation.DSMT4">
                      <p:embed/>
                    </p:oleObj>
                  </mc:Choice>
                  <mc:Fallback>
                    <p:oleObj name="" r:id="rId5" imgW="1739900" imgH="228600" progId="Equation.DSMT4">
                      <p:embed/>
                      <p:pic>
                        <p:nvPicPr>
                          <p:cNvPr id="0" name="图片 76829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3" y="1107"/>
                            <a:ext cx="3797" cy="20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9641" name="Object 6"/>
              <p:cNvGraphicFramePr/>
              <p:nvPr/>
            </p:nvGraphicFramePr>
            <p:xfrm>
              <a:off x="1283" y="1356"/>
              <a:ext cx="3353" cy="19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831" name="" r:id="rId7" imgW="1638300" imgH="203200" progId="Equation.DSMT4">
                      <p:embed/>
                    </p:oleObj>
                  </mc:Choice>
                  <mc:Fallback>
                    <p:oleObj name="" r:id="rId7" imgW="1638300" imgH="203200" progId="Equation.DSMT4">
                      <p:embed/>
                      <p:pic>
                        <p:nvPicPr>
                          <p:cNvPr id="0" name="图片 76830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83" y="1356"/>
                            <a:ext cx="3353" cy="19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9642" name="Object 7"/>
              <p:cNvGraphicFramePr/>
              <p:nvPr/>
            </p:nvGraphicFramePr>
            <p:xfrm>
              <a:off x="1298" y="1593"/>
              <a:ext cx="1375" cy="2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6832" name="" r:id="rId9" imgW="838200" imgH="228600" progId="Equation.DSMT4">
                      <p:embed/>
                    </p:oleObj>
                  </mc:Choice>
                  <mc:Fallback>
                    <p:oleObj name="" r:id="rId9" imgW="838200" imgH="228600" progId="Equation.DSMT4">
                      <p:embed/>
                      <p:pic>
                        <p:nvPicPr>
                          <p:cNvPr id="0" name="图片 76831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98" y="1593"/>
                            <a:ext cx="1375" cy="21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30" name="Object 3"/>
          <p:cNvGraphicFramePr/>
          <p:nvPr/>
        </p:nvGraphicFramePr>
        <p:xfrm>
          <a:off x="1551781" y="4219575"/>
          <a:ext cx="820738" cy="52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33" name="Equation" r:id="rId11" imgW="6705600" imgH="4267200" progId="Equation.DSMT4">
                  <p:embed/>
                </p:oleObj>
              </mc:Choice>
              <mc:Fallback>
                <p:oleObj name="Equation" r:id="rId11" imgW="6705600" imgH="4267200" progId="Equation.DSMT4">
                  <p:embed/>
                  <p:pic>
                    <p:nvPicPr>
                      <p:cNvPr id="0" name="图片 76832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1781" y="4219575"/>
                        <a:ext cx="820738" cy="52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Line 71"/>
          <p:cNvSpPr>
            <a:spLocks noChangeShapeType="1"/>
          </p:cNvSpPr>
          <p:nvPr/>
        </p:nvSpPr>
        <p:spPr bwMode="auto">
          <a:xfrm>
            <a:off x="1962150" y="2818605"/>
            <a:ext cx="0" cy="140097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33" name="Line 72"/>
          <p:cNvSpPr>
            <a:spLocks noChangeShapeType="1"/>
          </p:cNvSpPr>
          <p:nvPr/>
        </p:nvSpPr>
        <p:spPr bwMode="auto">
          <a:xfrm flipV="1">
            <a:off x="1943101" y="2801143"/>
            <a:ext cx="2389187" cy="174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34" name="Line 73"/>
          <p:cNvSpPr>
            <a:spLocks noChangeShapeType="1"/>
          </p:cNvSpPr>
          <p:nvPr/>
        </p:nvSpPr>
        <p:spPr bwMode="auto">
          <a:xfrm flipV="1">
            <a:off x="4324350" y="2400299"/>
            <a:ext cx="7938" cy="40957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389813" y="2360613"/>
            <a:ext cx="828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漏乘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3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5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6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ct 2"/>
          <p:cNvGraphicFramePr/>
          <p:nvPr/>
        </p:nvGraphicFramePr>
        <p:xfrm>
          <a:off x="1427163" y="1258888"/>
          <a:ext cx="4781549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44" name="" r:id="rId1" imgW="1765300" imgH="228600" progId="Equation.DSMT4">
                  <p:embed/>
                </p:oleObj>
              </mc:Choice>
              <mc:Fallback>
                <p:oleObj name="" r:id="rId1" imgW="1765300" imgH="228600" progId="Equation.DSMT4">
                  <p:embed/>
                  <p:pic>
                    <p:nvPicPr>
                      <p:cNvPr id="0" name="图片 75743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7163" y="1258888"/>
                        <a:ext cx="4781549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5"/>
          <p:cNvGrpSpPr/>
          <p:nvPr/>
        </p:nvGrpSpPr>
        <p:grpSpPr bwMode="auto">
          <a:xfrm>
            <a:off x="1121172" y="1870075"/>
            <a:ext cx="5982891" cy="1938338"/>
            <a:chOff x="-24" y="1087"/>
            <a:chExt cx="5025" cy="1628"/>
          </a:xfrm>
        </p:grpSpPr>
        <p:sp>
          <p:nvSpPr>
            <p:cNvPr id="15" name="Text Box 10"/>
            <p:cNvSpPr txBox="1">
              <a:spLocks noChangeArrowheads="1"/>
            </p:cNvSpPr>
            <p:nvPr/>
          </p:nvSpPr>
          <p:spPr bwMode="auto">
            <a:xfrm>
              <a:off x="-24" y="1112"/>
              <a:ext cx="1194" cy="6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dist">
                <a:defRPr/>
              </a:pPr>
              <a:r>
                <a:rPr kumimoji="1" lang="zh-CN" altLang="en-US" sz="2400" b="1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</a:t>
              </a:r>
              <a:r>
                <a:rPr kumimoji="1" lang="zh-CN" altLang="en-US" sz="2400" b="1" dirty="0" smtClean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：</a:t>
              </a:r>
              <a:r>
                <a:rPr kumimoji="1" lang="zh-CN" altLang="en-US" sz="2400" b="1" dirty="0">
                  <a:solidFill>
                    <a:prstClr val="black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endParaRPr kumimoji="1"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  <a:p>
              <a:pPr algn="dist">
                <a:buFontTx/>
                <a:buNone/>
                <a:defRPr/>
              </a:pPr>
              <a:endParaRPr kumimoji="1"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70660" name="Group 11"/>
            <p:cNvGrpSpPr/>
            <p:nvPr/>
          </p:nvGrpSpPr>
          <p:grpSpPr bwMode="auto">
            <a:xfrm>
              <a:off x="1071" y="1087"/>
              <a:ext cx="3930" cy="1628"/>
              <a:chOff x="1051" y="2075"/>
              <a:chExt cx="3930" cy="890"/>
            </a:xfrm>
          </p:grpSpPr>
          <p:graphicFrame>
            <p:nvGraphicFramePr>
              <p:cNvPr id="70661" name="Object 5"/>
              <p:cNvGraphicFramePr/>
              <p:nvPr/>
            </p:nvGraphicFramePr>
            <p:xfrm>
              <a:off x="1051" y="2075"/>
              <a:ext cx="3930" cy="22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5745" name="" r:id="rId3" imgW="1866900" imgH="228600" progId="Equation.3">
                      <p:embed/>
                    </p:oleObj>
                  </mc:Choice>
                  <mc:Fallback>
                    <p:oleObj name="" r:id="rId3" imgW="1866900" imgH="228600" progId="Equation.3">
                      <p:embed/>
                      <p:pic>
                        <p:nvPicPr>
                          <p:cNvPr id="0" name="图片 75744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51" y="2075"/>
                            <a:ext cx="3930" cy="22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0662" name="Object 6"/>
              <p:cNvGraphicFramePr/>
              <p:nvPr/>
            </p:nvGraphicFramePr>
            <p:xfrm>
              <a:off x="1168" y="2416"/>
              <a:ext cx="2917" cy="21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5746" name="" r:id="rId5" imgW="1409700" imgH="203200" progId="Equation.3">
                      <p:embed/>
                    </p:oleObj>
                  </mc:Choice>
                  <mc:Fallback>
                    <p:oleObj name="" r:id="rId5" imgW="1409700" imgH="203200" progId="Equation.3">
                      <p:embed/>
                      <p:pic>
                        <p:nvPicPr>
                          <p:cNvPr id="0" name="图片 75745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68" y="2416"/>
                            <a:ext cx="2917" cy="21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0663" name="Object 7"/>
              <p:cNvGraphicFramePr/>
              <p:nvPr/>
            </p:nvGraphicFramePr>
            <p:xfrm>
              <a:off x="1240" y="2744"/>
              <a:ext cx="1748" cy="22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5747" name="" r:id="rId7" imgW="838200" imgH="203200" progId="Equation.DSMT4">
                      <p:embed/>
                    </p:oleObj>
                  </mc:Choice>
                  <mc:Fallback>
                    <p:oleObj name="" r:id="rId7" imgW="838200" imgH="203200" progId="Equation.DSMT4">
                      <p:embed/>
                      <p:pic>
                        <p:nvPicPr>
                          <p:cNvPr id="0" name="图片 75746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40" y="2744"/>
                            <a:ext cx="1748" cy="22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20" name="Object 3"/>
          <p:cNvGraphicFramePr/>
          <p:nvPr/>
        </p:nvGraphicFramePr>
        <p:xfrm>
          <a:off x="6030913" y="3436938"/>
          <a:ext cx="1531937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48" name="" r:id="rId9" imgW="774700" imgH="203200" progId="Equation.DSMT4">
                  <p:embed/>
                </p:oleObj>
              </mc:Choice>
              <mc:Fallback>
                <p:oleObj name="" r:id="rId9" imgW="774700" imgH="203200" progId="Equation.DSMT4">
                  <p:embed/>
                  <p:pic>
                    <p:nvPicPr>
                      <p:cNvPr id="0" name="图片 75747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0913" y="3436938"/>
                        <a:ext cx="1531937" cy="381000"/>
                      </a:xfrm>
                      <a:prstGeom prst="rect">
                        <a:avLst/>
                      </a:prstGeom>
                      <a:solidFill>
                        <a:srgbClr val="000099">
                          <a:alpha val="70000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17"/>
          <p:cNvSpPr>
            <a:spLocks noChangeShapeType="1"/>
          </p:cNvSpPr>
          <p:nvPr/>
        </p:nvSpPr>
        <p:spPr bwMode="auto">
          <a:xfrm flipH="1" flipV="1">
            <a:off x="6624638" y="2409825"/>
            <a:ext cx="0" cy="10795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>
            <a:off x="5761038" y="2409825"/>
            <a:ext cx="1314450" cy="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Line 19"/>
          <p:cNvSpPr>
            <a:spLocks noChangeShapeType="1"/>
          </p:cNvSpPr>
          <p:nvPr/>
        </p:nvSpPr>
        <p:spPr bwMode="auto">
          <a:xfrm>
            <a:off x="4789488" y="3113088"/>
            <a:ext cx="1314450" cy="0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aphicFrame>
        <p:nvGraphicFramePr>
          <p:cNvPr id="24" name="Object 4"/>
          <p:cNvGraphicFramePr/>
          <p:nvPr/>
        </p:nvGraphicFramePr>
        <p:xfrm>
          <a:off x="4841875" y="4300538"/>
          <a:ext cx="18113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49" name="" r:id="rId11" imgW="864235" imgH="228600" progId="Equation.DSMT4">
                  <p:embed/>
                </p:oleObj>
              </mc:Choice>
              <mc:Fallback>
                <p:oleObj name="" r:id="rId11" imgW="864235" imgH="228600" progId="Equation.DSMT4">
                  <p:embed/>
                  <p:pic>
                    <p:nvPicPr>
                      <p:cNvPr id="0" name="图片 75748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1875" y="4300538"/>
                        <a:ext cx="1811338" cy="428625"/>
                      </a:xfrm>
                      <a:prstGeom prst="rect">
                        <a:avLst/>
                      </a:prstGeom>
                      <a:solidFill>
                        <a:srgbClr val="0000FF">
                          <a:alpha val="68999"/>
                        </a:srgb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Line 21"/>
          <p:cNvSpPr>
            <a:spLocks noChangeShapeType="1"/>
          </p:cNvSpPr>
          <p:nvPr/>
        </p:nvSpPr>
        <p:spPr bwMode="auto">
          <a:xfrm flipH="1" flipV="1">
            <a:off x="5761038" y="3165475"/>
            <a:ext cx="0" cy="11350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58075" y="2044700"/>
            <a:ext cx="11985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运算法则混淆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6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7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8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179513" y="987425"/>
            <a:ext cx="6972300" cy="14319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能</a:t>
            </a:r>
            <a:r>
              <a:rPr lang="zh-CN" altLang="en-US" noProof="1">
                <a:sym typeface="+mn-ea"/>
              </a:rPr>
              <a:t>够运用</a:t>
            </a:r>
            <a:r>
              <a:rPr lang="zh-CN" altLang="en-US" noProof="1">
                <a:sym typeface="Arial" panose="020B0604020202020204" pitchFamily="34" charset="0"/>
              </a:rPr>
              <a:t>多项式与多项式的乘法运算法则进行</a:t>
            </a:r>
            <a:r>
              <a:rPr lang="zh-CN" altLang="en-US" noProof="1">
                <a:solidFill>
                  <a:srgbClr val="FF0000"/>
                </a:solidFill>
                <a:sym typeface="Arial" panose="020B0604020202020204" pitchFamily="34" charset="0"/>
              </a:rPr>
              <a:t>计算</a:t>
            </a:r>
            <a:r>
              <a:rPr lang="en-US" altLang="zh-CN" noProof="1">
                <a:sym typeface="Arial" panose="020B0604020202020204" pitchFamily="34" charset="0"/>
              </a:rPr>
              <a:t>.</a:t>
            </a:r>
            <a:endParaRPr lang="zh-CN" altLang="en-US" noProof="1"/>
          </a:p>
          <a:p>
            <a:r>
              <a:rPr lang="en-US" altLang="zh-CN" noProof="1">
                <a:sym typeface="+mn-ea"/>
              </a:rPr>
              <a:t>  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41375" y="2824162"/>
            <a:ext cx="6835775" cy="15001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解并掌握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多项式与多项式的乘法运算法则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60325"/>
            <a:ext cx="2017712" cy="477838"/>
            <a:chOff x="1588" y="-60325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377825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57" name="文本框 18"/>
            <p:cNvSpPr txBox="1">
              <a:spLocks noChangeArrowheads="1"/>
            </p:cNvSpPr>
            <p:nvPr/>
          </p:nvSpPr>
          <p:spPr bwMode="auto">
            <a:xfrm>
              <a:off x="552450" y="-6032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1428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6782" y="799408"/>
            <a:ext cx="7690963" cy="3599657"/>
            <a:chOff x="-38068" y="589858"/>
            <a:chExt cx="7690963" cy="3599657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285671"/>
              <a:ext cx="7690962" cy="2903844"/>
              <a:chOff x="224" y="1466"/>
              <a:chExt cx="13665" cy="6017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568" y="4162"/>
                <a:ext cx="6017" cy="625"/>
              </a:xfrm>
              <a:prstGeom prst="bentConnector3">
                <a:avLst>
                  <a:gd name="adj1" fmla="val 58923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652895" y="589858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3" descr="PE03255_"/>
          <p:cNvSpPr>
            <a:spLocks noChangeArrowheads="1"/>
          </p:cNvSpPr>
          <p:nvPr/>
        </p:nvSpPr>
        <p:spPr bwMode="auto">
          <a:xfrm>
            <a:off x="847536" y="1205821"/>
            <a:ext cx="7953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spcAft>
                <a:spcPct val="2000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算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−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+7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−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2" name="Group 4"/>
          <p:cNvGrpSpPr/>
          <p:nvPr/>
        </p:nvGrpSpPr>
        <p:grpSpPr bwMode="auto">
          <a:xfrm>
            <a:off x="1292464" y="1756786"/>
            <a:ext cx="3965575" cy="646511"/>
            <a:chOff x="0" y="1249"/>
            <a:chExt cx="2570" cy="543"/>
          </a:xfrm>
        </p:grpSpPr>
        <p:sp>
          <p:nvSpPr>
            <p:cNvPr id="71683" name="Rectangle 5" descr="PE03255_"/>
            <p:cNvSpPr>
              <a:spLocks noChangeArrowheads="1"/>
            </p:cNvSpPr>
            <p:nvPr/>
          </p:nvSpPr>
          <p:spPr bwMode="auto">
            <a:xfrm>
              <a:off x="0" y="1352"/>
              <a:ext cx="37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解</a:t>
              </a:r>
              <a:r>
                <a:rPr lang="en-US" altLang="zh-CN" sz="24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:</a:t>
              </a:r>
              <a:endPara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84" name="Text Box 6" descr="PE03255_"/>
            <p:cNvSpPr txBox="1">
              <a:spLocks noChangeArrowheads="1"/>
            </p:cNvSpPr>
            <p:nvPr/>
          </p:nvSpPr>
          <p:spPr bwMode="auto">
            <a:xfrm>
              <a:off x="170" y="1249"/>
              <a:ext cx="2400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spcBef>
                  <a:spcPct val="25000"/>
                </a:spcBef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</a:t>
              </a:r>
              <a:r>
                <a:rPr lang="en-US" altLang="zh-CN" sz="2400" b="1" dirty="0" smtClean="0">
                  <a:latin typeface="仿宋" panose="02010609060101010101" pitchFamily="49" charset="-122"/>
                  <a:ea typeface="仿宋" panose="02010609060101010101" pitchFamily="49" charset="-122"/>
                  <a:sym typeface="Wingdings" panose="05000000000000000000" pitchFamily="2" charset="2"/>
                </a:rPr>
                <a:t>(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Wingdings" panose="05000000000000000000" pitchFamily="2" charset="2"/>
                </a:rPr>
                <a:t>1</a:t>
              </a:r>
              <a:r>
                <a:rPr lang="en-US" altLang="zh-CN" sz="2400" b="1" dirty="0" smtClean="0">
                  <a:latin typeface="仿宋" panose="02010609060101010101" pitchFamily="49" charset="-122"/>
                  <a:ea typeface="仿宋" panose="02010609060101010101" pitchFamily="49" charset="-122"/>
                  <a:sym typeface="Wingdings" panose="05000000000000000000" pitchFamily="2" charset="2"/>
                </a:rPr>
                <a:t>)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Wingdings" panose="05000000000000000000" pitchFamily="2" charset="2"/>
                </a:rPr>
                <a:t> 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x</a:t>
              </a:r>
              <a:r>
                <a:rPr lang="en-US" altLang="zh-CN" sz="2400" b="1" i="1" dirty="0">
                  <a:latin typeface="Times New Roman" panose="02020603050405020304" pitchFamily="18" charset="0"/>
                </a:rPr>
                <a:t>−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y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)(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x+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7</a:t>
              </a:r>
              <a:r>
                <a:rPr lang="en-US" altLang="zh-CN" sz="2400" b="1" i="1" dirty="0" smtClean="0">
                  <a:latin typeface="Times New Roman" panose="02020603050405020304" pitchFamily="18" charset="0"/>
                </a:rPr>
                <a:t>y</a:t>
              </a:r>
              <a:r>
                <a:rPr lang="en-US" altLang="zh-CN" sz="2400" b="1" dirty="0" smtClean="0">
                  <a:latin typeface="Times New Roman" panose="02020603050405020304" pitchFamily="18" charset="0"/>
                </a:rPr>
                <a:t>) </a:t>
              </a:r>
              <a:endParaRPr lang="en-US" altLang="zh-CN" sz="2400" b="1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4" name="Rectangle 7" descr="PE03255_"/>
          <p:cNvSpPr>
            <a:spLocks noChangeArrowheads="1"/>
          </p:cNvSpPr>
          <p:nvPr/>
        </p:nvSpPr>
        <p:spPr bwMode="auto">
          <a:xfrm>
            <a:off x="2121140" y="2400728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8" descr="PE03255_"/>
          <p:cNvSpPr>
            <a:spLocks noChangeArrowheads="1"/>
          </p:cNvSpPr>
          <p:nvPr/>
        </p:nvSpPr>
        <p:spPr bwMode="auto">
          <a:xfrm>
            <a:off x="2375140" y="2400728"/>
            <a:ext cx="80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9" descr="PE03255_"/>
          <p:cNvSpPr>
            <a:spLocks noChangeArrowheads="1"/>
          </p:cNvSpPr>
          <p:nvPr/>
        </p:nvSpPr>
        <p:spPr bwMode="auto">
          <a:xfrm>
            <a:off x="2813243" y="2418190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yx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0" descr="PE03255_"/>
          <p:cNvSpPr>
            <a:spLocks noChangeArrowheads="1"/>
          </p:cNvSpPr>
          <p:nvPr/>
        </p:nvSpPr>
        <p:spPr bwMode="auto">
          <a:xfrm>
            <a:off x="3436493" y="2400728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微软雅黑" panose="020B0503020204020204" pitchFamily="34" charset="-122"/>
              </a:rPr>
              <a:t>−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8" name="Rectangle 11" descr="PE03255_"/>
          <p:cNvSpPr>
            <a:spLocks noChangeArrowheads="1"/>
          </p:cNvSpPr>
          <p:nvPr/>
        </p:nvSpPr>
        <p:spPr bwMode="auto">
          <a:xfrm>
            <a:off x="1703627" y="2824590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  <a:endParaRPr lang="en-US" altLang="zh-CN" sz="2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9" name="Rectangle 12" descr="PE03255_"/>
          <p:cNvSpPr>
            <a:spLocks noChangeArrowheads="1"/>
          </p:cNvSpPr>
          <p:nvPr/>
        </p:nvSpPr>
        <p:spPr bwMode="auto">
          <a:xfrm>
            <a:off x="1932227" y="2824590"/>
            <a:ext cx="2686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+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xy–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21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0" name="Rectangle 13" descr="PE03255_"/>
          <p:cNvSpPr>
            <a:spLocks noChangeArrowheads="1"/>
          </p:cNvSpPr>
          <p:nvPr/>
        </p:nvSpPr>
        <p:spPr bwMode="auto">
          <a:xfrm>
            <a:off x="3580052" y="2400728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1" name="Rectangle 14" descr="PE03255_"/>
          <p:cNvSpPr>
            <a:spLocks noChangeArrowheads="1"/>
          </p:cNvSpPr>
          <p:nvPr/>
        </p:nvSpPr>
        <p:spPr bwMode="auto">
          <a:xfrm>
            <a:off x="4959350" y="1890133"/>
            <a:ext cx="28360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(2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MS PGothic" panose="020B0600070205080204" pitchFamily="34" charset="-128"/>
              </a:rPr>
              <a:t>+5</a:t>
            </a:r>
            <a:r>
              <a:rPr lang="en-US" altLang="zh-CN" sz="2400" b="1" dirty="0"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)(3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</a:rPr>
              <a:t>−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华文中宋" panose="02010600040101010101" pitchFamily="2" charset="-12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2" name="Rectangle 15" descr="PE03255_"/>
          <p:cNvSpPr>
            <a:spLocks noChangeArrowheads="1"/>
          </p:cNvSpPr>
          <p:nvPr/>
        </p:nvSpPr>
        <p:spPr bwMode="auto">
          <a:xfrm>
            <a:off x="5072063" y="2320345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  <a:endParaRPr lang="en-US" altLang="zh-CN" sz="2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3" name="Rectangle 16" descr="PE03255_"/>
          <p:cNvSpPr>
            <a:spLocks noChangeArrowheads="1"/>
          </p:cNvSpPr>
          <p:nvPr/>
        </p:nvSpPr>
        <p:spPr bwMode="auto">
          <a:xfrm>
            <a:off x="1689340" y="2400728"/>
            <a:ext cx="1085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2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endParaRPr lang="en-US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4" name="Rectangle 17" descr="PE03255_"/>
          <p:cNvSpPr>
            <a:spLocks noChangeArrowheads="1"/>
          </p:cNvSpPr>
          <p:nvPr/>
        </p:nvSpPr>
        <p:spPr bwMode="auto">
          <a:xfrm>
            <a:off x="5418138" y="2296533"/>
            <a:ext cx="1200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5" name="Rectangle 18" descr="PE03255_"/>
          <p:cNvSpPr>
            <a:spLocks noChangeArrowheads="1"/>
          </p:cNvSpPr>
          <p:nvPr/>
        </p:nvSpPr>
        <p:spPr bwMode="auto">
          <a:xfrm>
            <a:off x="5930682" y="2293358"/>
            <a:ext cx="2114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−2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y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MT Extra" panose="05050102010205020202" pitchFamily="82"/>
            </a:endParaRPr>
          </a:p>
        </p:txBody>
      </p:sp>
      <p:sp>
        <p:nvSpPr>
          <p:cNvPr id="26" name="Rectangle 19" descr="PE03255_"/>
          <p:cNvSpPr>
            <a:spLocks noChangeArrowheads="1"/>
          </p:cNvSpPr>
          <p:nvPr/>
        </p:nvSpPr>
        <p:spPr bwMode="auto">
          <a:xfrm>
            <a:off x="6920583" y="2304470"/>
            <a:ext cx="12955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+5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MT Extra" panose="05050102010205020202" pitchFamily="82"/>
            </a:endParaRPr>
          </a:p>
        </p:txBody>
      </p:sp>
      <p:sp>
        <p:nvSpPr>
          <p:cNvPr id="27" name="Rectangle 20" descr="PE03255_"/>
          <p:cNvSpPr>
            <a:spLocks noChangeArrowheads="1"/>
          </p:cNvSpPr>
          <p:nvPr/>
        </p:nvSpPr>
        <p:spPr bwMode="auto">
          <a:xfrm>
            <a:off x="7974435" y="2328283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1" descr="PE03255_"/>
          <p:cNvSpPr>
            <a:spLocks noChangeArrowheads="1"/>
          </p:cNvSpPr>
          <p:nvPr/>
        </p:nvSpPr>
        <p:spPr bwMode="auto">
          <a:xfrm>
            <a:off x="8174185" y="2304469"/>
            <a:ext cx="935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r>
              <a:rPr lang="en-US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•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MT Extra" panose="05050102010205020202" pitchFamily="8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y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9" name="Rectangle 22" descr="PE03255_"/>
          <p:cNvSpPr>
            <a:spLocks noChangeArrowheads="1"/>
          </p:cNvSpPr>
          <p:nvPr/>
        </p:nvSpPr>
        <p:spPr bwMode="auto">
          <a:xfrm>
            <a:off x="5072063" y="2756908"/>
            <a:ext cx="359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  <a:endParaRPr lang="en-US" altLang="zh-CN" sz="2400" b="1" i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0" name="Rectangle 23" descr="PE03255_"/>
          <p:cNvSpPr>
            <a:spLocks noChangeArrowheads="1"/>
          </p:cNvSpPr>
          <p:nvPr/>
        </p:nvSpPr>
        <p:spPr bwMode="auto">
          <a:xfrm>
            <a:off x="5357813" y="2753733"/>
            <a:ext cx="80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1" name="Rectangle 24" descr="PE03255_"/>
          <p:cNvSpPr>
            <a:spLocks noChangeArrowheads="1"/>
          </p:cNvSpPr>
          <p:nvPr/>
        </p:nvSpPr>
        <p:spPr bwMode="auto">
          <a:xfrm>
            <a:off x="5802313" y="2753733"/>
            <a:ext cx="1036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2" name="Rectangle 25" descr="PE03255_"/>
          <p:cNvSpPr>
            <a:spLocks noChangeArrowheads="1"/>
          </p:cNvSpPr>
          <p:nvPr/>
        </p:nvSpPr>
        <p:spPr bwMode="auto">
          <a:xfrm>
            <a:off x="6412309" y="2771389"/>
            <a:ext cx="1034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15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33" name="Rectangle 26" descr="PE03255_"/>
          <p:cNvSpPr>
            <a:spLocks noChangeArrowheads="1"/>
          </p:cNvSpPr>
          <p:nvPr/>
        </p:nvSpPr>
        <p:spPr bwMode="auto">
          <a:xfrm>
            <a:off x="7268449" y="2790091"/>
            <a:ext cx="14287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27" descr="PE03255_"/>
          <p:cNvSpPr>
            <a:spLocks noChangeArrowheads="1"/>
          </p:cNvSpPr>
          <p:nvPr/>
        </p:nvSpPr>
        <p:spPr bwMode="auto">
          <a:xfrm>
            <a:off x="5072063" y="3260145"/>
            <a:ext cx="323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  <a:endParaRPr lang="en-US" altLang="zh-CN" sz="2400" b="1" i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5" name="Rectangle 28" descr="PE03255_"/>
          <p:cNvSpPr>
            <a:spLocks noChangeArrowheads="1"/>
          </p:cNvSpPr>
          <p:nvPr/>
        </p:nvSpPr>
        <p:spPr bwMode="auto">
          <a:xfrm>
            <a:off x="5357813" y="3260145"/>
            <a:ext cx="3143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11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xy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−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8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dvAuto="0" build="p"/>
      <p:bldP spid="15" grpId="0" build="p"/>
      <p:bldP spid="16" grpId="0" build="p"/>
      <p:bldP spid="17" grpId="0" bldLvl="0" animBg="1"/>
      <p:bldP spid="18" grpId="0" bldLvl="0"/>
      <p:bldP spid="19" grpId="0" build="p"/>
      <p:bldP spid="20" grpId="0" bldLvl="0" animBg="1"/>
      <p:bldP spid="21" grpId="0" bldLvl="0"/>
      <p:bldP spid="22" grpId="0" bldLvl="0" animBg="1"/>
      <p:bldP spid="23" grpId="0" bldLvl="0" animBg="1"/>
      <p:bldP spid="24" grpId="0" build="p"/>
      <p:bldP spid="25" grpId="0" bldLvl="0" animBg="1"/>
      <p:bldP spid="26" grpId="0" bldLvl="0" animBg="1"/>
      <p:bldP spid="27" grpId="0" build="p"/>
      <p:bldP spid="28" grpId="0" build="p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/>
      <p:bldP spid="3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243012" y="819412"/>
            <a:ext cx="74580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化简求值：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)+(2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，其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 –2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50925" y="1973263"/>
            <a:ext cx="13144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endParaRPr lang="en-US" altLang="zh-CN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4" name="Object 2"/>
          <p:cNvGraphicFramePr/>
          <p:nvPr/>
        </p:nvGraphicFramePr>
        <p:xfrm>
          <a:off x="2181225" y="1962150"/>
          <a:ext cx="56388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14" name="" r:id="rId1" imgW="2997200" imgH="228600" progId="Equation.DSMT4">
                  <p:embed/>
                </p:oleObj>
              </mc:Choice>
              <mc:Fallback>
                <p:oleObj name="" r:id="rId1" imgW="2997200" imgH="228600" progId="Equation.DSMT4">
                  <p:embed/>
                  <p:pic>
                    <p:nvPicPr>
                      <p:cNvPr id="0" name="图片 76113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1225" y="1962150"/>
                        <a:ext cx="56388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3"/>
          <p:cNvGraphicFramePr/>
          <p:nvPr/>
        </p:nvGraphicFramePr>
        <p:xfrm>
          <a:off x="2182813" y="2533650"/>
          <a:ext cx="23876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15" name="" r:id="rId3" imgW="1232535" imgH="228600" progId="Equation.DSMT4">
                  <p:embed/>
                </p:oleObj>
              </mc:Choice>
              <mc:Fallback>
                <p:oleObj name="" r:id="rId3" imgW="1232535" imgH="228600" progId="Equation.DSMT4">
                  <p:embed/>
                  <p:pic>
                    <p:nvPicPr>
                      <p:cNvPr id="0" name="图片 7611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2813" y="2533650"/>
                        <a:ext cx="2387600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763713" y="2989263"/>
            <a:ext cx="502920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=1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 –2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时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22×1–7×1×(–2)–14×(–2)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312988" y="3878263"/>
            <a:ext cx="4057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22+14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–56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–20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2232025" y="2381250"/>
            <a:ext cx="354013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5086350" y="2362200"/>
            <a:ext cx="5715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2800350" y="2371725"/>
            <a:ext cx="738188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3657600" y="2362200"/>
            <a:ext cx="633413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582930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651510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440055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>
            <a:off x="7200900" y="2362200"/>
            <a:ext cx="571500" cy="0"/>
          </a:xfrm>
          <a:prstGeom prst="line">
            <a:avLst/>
          </a:prstGeom>
          <a:noFill/>
          <a:ln w="57150" cmpd="thinThick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2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3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7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1"/>
          <p:cNvSpPr txBox="1">
            <a:spLocks noChangeArrowheads="1"/>
          </p:cNvSpPr>
          <p:nvPr/>
        </p:nvSpPr>
        <p:spPr bwMode="auto">
          <a:xfrm>
            <a:off x="627459" y="1051262"/>
            <a:ext cx="837215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方程与不等式：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①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18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+9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；②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6)(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–6)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＜9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)(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65012" y="2162175"/>
            <a:ext cx="6200775" cy="261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①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去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括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号，得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: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+6+18=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+10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+9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 移项合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并，得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: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15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=15，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 解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: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；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②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去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括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号，得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: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6＜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+9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54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 移项合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并，得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: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9</a:t>
            </a:r>
            <a:r>
              <a:rPr lang="zh-CN" altLang="en-US" sz="21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8，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         解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得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: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＞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 ．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73736" name="组合 6"/>
          <p:cNvGrpSpPr/>
          <p:nvPr/>
        </p:nvGrpSpPr>
        <p:grpSpPr bwMode="auto">
          <a:xfrm>
            <a:off x="3398838" y="508629"/>
            <a:ext cx="2480310" cy="522923"/>
            <a:chOff x="5060" y="891"/>
            <a:chExt cx="3905" cy="823"/>
          </a:xfrm>
        </p:grpSpPr>
        <p:grpSp>
          <p:nvGrpSpPr>
            <p:cNvPr id="73737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缺角矩形 4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743" name="TextBox 15"/>
            <p:cNvSpPr txBox="1">
              <a:spLocks noChangeArrowheads="1"/>
            </p:cNvSpPr>
            <p:nvPr/>
          </p:nvSpPr>
          <p:spPr bwMode="auto">
            <a:xfrm>
              <a:off x="5060" y="891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570771" y="1378055"/>
            <a:ext cx="499292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东找来一张挂历画包数学课本．已知课本长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米，宽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米，厚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东想将课本封面与封底的每一边都包进去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厘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米，那么小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东应在挂历画上裁下一块多大面积的长方形？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4754" name="组合 35"/>
          <p:cNvGrpSpPr/>
          <p:nvPr/>
        </p:nvGrpSpPr>
        <p:grpSpPr bwMode="auto">
          <a:xfrm>
            <a:off x="5544188" y="1254856"/>
            <a:ext cx="3159125" cy="3484562"/>
            <a:chOff x="4031183" y="1909787"/>
            <a:chExt cx="4213225" cy="4646612"/>
          </a:xfrm>
        </p:grpSpPr>
        <p:grpSp>
          <p:nvGrpSpPr>
            <p:cNvPr id="74755" name="Group 50"/>
            <p:cNvGrpSpPr/>
            <p:nvPr/>
          </p:nvGrpSpPr>
          <p:grpSpPr bwMode="auto">
            <a:xfrm>
              <a:off x="4355033" y="2433662"/>
              <a:ext cx="3889375" cy="3870325"/>
              <a:chOff x="1793" y="622"/>
              <a:chExt cx="2450" cy="2438"/>
            </a:xfrm>
          </p:grpSpPr>
          <p:grpSp>
            <p:nvGrpSpPr>
              <p:cNvPr id="74756" name="Group 49"/>
              <p:cNvGrpSpPr/>
              <p:nvPr/>
            </p:nvGrpSpPr>
            <p:grpSpPr bwMode="auto">
              <a:xfrm>
                <a:off x="1793" y="622"/>
                <a:ext cx="1899" cy="2438"/>
                <a:chOff x="1793" y="622"/>
                <a:chExt cx="1899" cy="2438"/>
              </a:xfrm>
            </p:grpSpPr>
            <p:grpSp>
              <p:nvGrpSpPr>
                <p:cNvPr id="74757" name="Group 22"/>
                <p:cNvGrpSpPr/>
                <p:nvPr/>
              </p:nvGrpSpPr>
              <p:grpSpPr bwMode="auto">
                <a:xfrm>
                  <a:off x="1793" y="622"/>
                  <a:ext cx="1845" cy="2438"/>
                  <a:chOff x="2045" y="622"/>
                  <a:chExt cx="1845" cy="2438"/>
                </a:xfrm>
              </p:grpSpPr>
              <p:sp>
                <p:nvSpPr>
                  <p:cNvPr id="74758" name="Rectangle 4"/>
                  <p:cNvSpPr>
                    <a:spLocks noChangeArrowheads="1"/>
                  </p:cNvSpPr>
                  <p:nvPr/>
                </p:nvSpPr>
                <p:spPr bwMode="auto">
                  <a:xfrm>
                    <a:off x="2055" y="622"/>
                    <a:ext cx="1694" cy="2292"/>
                  </a:xfrm>
                  <a:prstGeom prst="rect">
                    <a:avLst/>
                  </a:prstGeom>
                  <a:solidFill>
                    <a:srgbClr val="66FF33"/>
                  </a:solidFill>
                  <a:ln w="9525">
                    <a:solidFill>
                      <a:srgbClr val="FF33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 sz="100" b="1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4759" name="Rectangle 5"/>
                  <p:cNvSpPr>
                    <a:spLocks noChangeArrowheads="1"/>
                  </p:cNvSpPr>
                  <p:nvPr/>
                </p:nvSpPr>
                <p:spPr bwMode="auto">
                  <a:xfrm>
                    <a:off x="2191" y="758"/>
                    <a:ext cx="1694" cy="2292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FF3300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 sz="100" b="1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4760" name="Line 14"/>
                  <p:cNvSpPr>
                    <a:spLocks noChangeShapeType="1"/>
                  </p:cNvSpPr>
                  <p:nvPr/>
                </p:nvSpPr>
                <p:spPr bwMode="auto">
                  <a:xfrm>
                    <a:off x="3743" y="631"/>
                    <a:ext cx="147" cy="135"/>
                  </a:xfrm>
                  <a:prstGeom prst="line">
                    <a:avLst/>
                  </a:prstGeom>
                  <a:noFill/>
                  <a:ln w="9525">
                    <a:solidFill>
                      <a:srgbClr val="FF33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74761" name="Group 21"/>
                  <p:cNvGrpSpPr/>
                  <p:nvPr/>
                </p:nvGrpSpPr>
                <p:grpSpPr bwMode="auto">
                  <a:xfrm>
                    <a:off x="2045" y="633"/>
                    <a:ext cx="160" cy="2427"/>
                    <a:chOff x="2045" y="633"/>
                    <a:chExt cx="160" cy="2427"/>
                  </a:xfrm>
                </p:grpSpPr>
                <p:sp>
                  <p:nvSpPr>
                    <p:cNvPr id="74762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48" y="1727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3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45" y="1118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4" name="Line 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49" y="2360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5" name="Line 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58" y="633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74766" name="Line 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050" y="2925"/>
                      <a:ext cx="147" cy="135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FF3300"/>
                      </a:solidFill>
                      <a:rou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  <p:sp>
              <p:nvSpPr>
                <p:cNvPr id="74767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2428" y="2152"/>
                  <a:ext cx="1264" cy="3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b="1" dirty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八年</a:t>
                  </a:r>
                  <a:r>
                    <a:rPr lang="zh-CN" altLang="en-US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级</a:t>
                  </a:r>
                  <a:r>
                    <a:rPr lang="en-US" altLang="zh-CN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(</a:t>
                  </a:r>
                  <a:r>
                    <a:rPr lang="zh-CN" altLang="en-US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上</a:t>
                  </a:r>
                  <a:r>
                    <a:rPr lang="en-US" altLang="zh-CN" b="1" dirty="0" smtClean="0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)</a:t>
                  </a:r>
                  <a:endParaRPr lang="en-US" altLang="zh-CN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4768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111" y="2515"/>
                  <a:ext cx="1482" cy="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en-US" b="1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姓名：</a:t>
                  </a:r>
                  <a:r>
                    <a:rPr lang="en-US" altLang="zh-CN" b="1">
                      <a:solidFill>
                        <a:prstClr val="black"/>
                      </a:solidFill>
                      <a:latin typeface="Times New Roman" panose="02020603050405020304" pitchFamily="18" charset="0"/>
                    </a:rPr>
                    <a:t>____________</a:t>
                  </a:r>
                  <a:endParaRPr lang="en-US" altLang="zh-CN" b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4769" name="Text Box 23"/>
              <p:cNvSpPr txBox="1">
                <a:spLocks noChangeArrowheads="1"/>
              </p:cNvSpPr>
              <p:nvPr/>
            </p:nvSpPr>
            <p:spPr bwMode="auto">
              <a:xfrm>
                <a:off x="1972" y="960"/>
                <a:ext cx="2271" cy="1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7200" b="1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数学</a:t>
                </a:r>
                <a:endParaRPr lang="zh-CN" altLang="en-US" sz="72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4770" name="Group 44"/>
            <p:cNvGrpSpPr/>
            <p:nvPr/>
          </p:nvGrpSpPr>
          <p:grpSpPr bwMode="auto">
            <a:xfrm>
              <a:off x="4031183" y="5970612"/>
              <a:ext cx="558800" cy="585787"/>
              <a:chOff x="1589" y="3198"/>
              <a:chExt cx="352" cy="369"/>
            </a:xfrm>
          </p:grpSpPr>
          <p:sp>
            <p:nvSpPr>
              <p:cNvPr id="74771" name="Line 29"/>
              <p:cNvSpPr>
                <a:spLocks noChangeShapeType="1"/>
              </p:cNvSpPr>
              <p:nvPr/>
            </p:nvSpPr>
            <p:spPr bwMode="auto">
              <a:xfrm flipH="1">
                <a:off x="1613" y="3268"/>
                <a:ext cx="184" cy="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2" name="Line 30"/>
              <p:cNvSpPr>
                <a:spLocks noChangeShapeType="1"/>
              </p:cNvSpPr>
              <p:nvPr/>
            </p:nvSpPr>
            <p:spPr bwMode="auto">
              <a:xfrm flipH="1">
                <a:off x="1722" y="3400"/>
                <a:ext cx="219" cy="1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3" name="Line 31"/>
              <p:cNvSpPr>
                <a:spLocks noChangeShapeType="1"/>
              </p:cNvSpPr>
              <p:nvPr/>
            </p:nvSpPr>
            <p:spPr bwMode="auto">
              <a:xfrm>
                <a:off x="1589" y="3198"/>
                <a:ext cx="103" cy="12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4" name="Line 32"/>
              <p:cNvSpPr>
                <a:spLocks noChangeShapeType="1"/>
              </p:cNvSpPr>
              <p:nvPr/>
            </p:nvSpPr>
            <p:spPr bwMode="auto">
              <a:xfrm flipH="1" flipV="1">
                <a:off x="1797" y="3452"/>
                <a:ext cx="104" cy="11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5" name="Text Box 34"/>
              <p:cNvSpPr txBox="1">
                <a:spLocks noChangeArrowheads="1"/>
              </p:cNvSpPr>
              <p:nvPr/>
            </p:nvSpPr>
            <p:spPr bwMode="auto">
              <a:xfrm>
                <a:off x="1612" y="3226"/>
                <a:ext cx="24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i="1" dirty="0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74776" name="Group 45"/>
            <p:cNvGrpSpPr/>
            <p:nvPr/>
          </p:nvGrpSpPr>
          <p:grpSpPr bwMode="auto">
            <a:xfrm>
              <a:off x="4570933" y="1909787"/>
              <a:ext cx="2703511" cy="757237"/>
              <a:chOff x="1929" y="640"/>
              <a:chExt cx="1703" cy="477"/>
            </a:xfrm>
          </p:grpSpPr>
          <p:sp>
            <p:nvSpPr>
              <p:cNvPr id="74777" name="Text Box 35"/>
              <p:cNvSpPr txBox="1">
                <a:spLocks noChangeArrowheads="1"/>
              </p:cNvSpPr>
              <p:nvPr/>
            </p:nvSpPr>
            <p:spPr bwMode="auto">
              <a:xfrm>
                <a:off x="2655" y="640"/>
                <a:ext cx="24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778" name="Line 36"/>
              <p:cNvSpPr>
                <a:spLocks noChangeShapeType="1"/>
              </p:cNvSpPr>
              <p:nvPr/>
            </p:nvSpPr>
            <p:spPr bwMode="auto">
              <a:xfrm>
                <a:off x="1935" y="641"/>
                <a:ext cx="0" cy="4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79" name="Line 37"/>
              <p:cNvSpPr>
                <a:spLocks noChangeShapeType="1"/>
              </p:cNvSpPr>
              <p:nvPr/>
            </p:nvSpPr>
            <p:spPr bwMode="auto">
              <a:xfrm>
                <a:off x="3632" y="645"/>
                <a:ext cx="0" cy="4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0" name="Line 38"/>
              <p:cNvSpPr>
                <a:spLocks noChangeShapeType="1"/>
              </p:cNvSpPr>
              <p:nvPr/>
            </p:nvSpPr>
            <p:spPr bwMode="auto">
              <a:xfrm>
                <a:off x="3064" y="821"/>
                <a:ext cx="56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1" name="Line 39"/>
              <p:cNvSpPr>
                <a:spLocks noChangeShapeType="1"/>
              </p:cNvSpPr>
              <p:nvPr/>
            </p:nvSpPr>
            <p:spPr bwMode="auto">
              <a:xfrm flipH="1">
                <a:off x="1929" y="822"/>
                <a:ext cx="5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4782" name="Group 46"/>
            <p:cNvGrpSpPr/>
            <p:nvPr/>
          </p:nvGrpSpPr>
          <p:grpSpPr bwMode="auto">
            <a:xfrm>
              <a:off x="7269683" y="2643212"/>
              <a:ext cx="584200" cy="3640138"/>
              <a:chOff x="3629" y="1102"/>
              <a:chExt cx="368" cy="2293"/>
            </a:xfrm>
          </p:grpSpPr>
          <p:sp>
            <p:nvSpPr>
              <p:cNvPr id="74783" name="Text Box 33"/>
              <p:cNvSpPr txBox="1">
                <a:spLocks noChangeArrowheads="1"/>
              </p:cNvSpPr>
              <p:nvPr/>
            </p:nvSpPr>
            <p:spPr bwMode="auto">
              <a:xfrm>
                <a:off x="3755" y="1987"/>
                <a:ext cx="24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784" name="Line 40"/>
              <p:cNvSpPr>
                <a:spLocks noChangeShapeType="1"/>
              </p:cNvSpPr>
              <p:nvPr/>
            </p:nvSpPr>
            <p:spPr bwMode="auto">
              <a:xfrm>
                <a:off x="3629" y="3395"/>
                <a:ext cx="3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5" name="Line 41"/>
              <p:cNvSpPr>
                <a:spLocks noChangeShapeType="1"/>
              </p:cNvSpPr>
              <p:nvPr/>
            </p:nvSpPr>
            <p:spPr bwMode="auto">
              <a:xfrm>
                <a:off x="3633" y="1106"/>
                <a:ext cx="3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6" name="Line 42"/>
              <p:cNvSpPr>
                <a:spLocks noChangeShapeType="1"/>
              </p:cNvSpPr>
              <p:nvPr/>
            </p:nvSpPr>
            <p:spPr bwMode="auto">
              <a:xfrm flipV="1">
                <a:off x="3871" y="1102"/>
                <a:ext cx="0" cy="9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787" name="Line 43"/>
              <p:cNvSpPr>
                <a:spLocks noChangeShapeType="1"/>
              </p:cNvSpPr>
              <p:nvPr/>
            </p:nvSpPr>
            <p:spPr bwMode="auto">
              <a:xfrm>
                <a:off x="3882" y="2450"/>
                <a:ext cx="0" cy="9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4793" name="组合 2"/>
          <p:cNvGrpSpPr/>
          <p:nvPr/>
        </p:nvGrpSpPr>
        <p:grpSpPr bwMode="auto">
          <a:xfrm>
            <a:off x="3308531" y="532444"/>
            <a:ext cx="2478722" cy="522924"/>
            <a:chOff x="5051" y="879"/>
            <a:chExt cx="3905" cy="823"/>
          </a:xfrm>
        </p:grpSpPr>
        <p:grpSp>
          <p:nvGrpSpPr>
            <p:cNvPr id="74794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5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7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800" name="TextBox 15"/>
            <p:cNvSpPr txBox="1">
              <a:spLocks noChangeArrowheads="1"/>
            </p:cNvSpPr>
            <p:nvPr/>
          </p:nvSpPr>
          <p:spPr bwMode="auto">
            <a:xfrm>
              <a:off x="5051" y="879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51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52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5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4"/>
          <p:cNvSpPr>
            <a:spLocks noChangeArrowheads="1"/>
          </p:cNvSpPr>
          <p:nvPr/>
        </p:nvSpPr>
        <p:spPr bwMode="auto">
          <a:xfrm>
            <a:off x="1731963" y="534988"/>
            <a:ext cx="5568950" cy="3906837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4"/>
          <p:cNvGrpSpPr/>
          <p:nvPr/>
        </p:nvGrpSpPr>
        <p:grpSpPr bwMode="auto">
          <a:xfrm>
            <a:off x="2327275" y="1120775"/>
            <a:ext cx="4368800" cy="2728913"/>
            <a:chOff x="938" y="847"/>
            <a:chExt cx="3669" cy="2292"/>
          </a:xfrm>
        </p:grpSpPr>
        <p:sp>
          <p:nvSpPr>
            <p:cNvPr id="75779" name="Rectangle 4"/>
            <p:cNvSpPr>
              <a:spLocks noChangeArrowheads="1"/>
            </p:cNvSpPr>
            <p:nvPr/>
          </p:nvSpPr>
          <p:spPr bwMode="auto">
            <a:xfrm>
              <a:off x="2913" y="847"/>
              <a:ext cx="1694" cy="2292"/>
            </a:xfrm>
            <a:prstGeom prst="rect">
              <a:avLst/>
            </a:prstGeom>
            <a:solidFill>
              <a:srgbClr val="66FF33"/>
            </a:solidFill>
            <a:ln w="9525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80" name="Rectangle 5"/>
            <p:cNvSpPr>
              <a:spLocks noChangeArrowheads="1"/>
            </p:cNvSpPr>
            <p:nvPr/>
          </p:nvSpPr>
          <p:spPr bwMode="auto">
            <a:xfrm>
              <a:off x="938" y="848"/>
              <a:ext cx="1694" cy="228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FF330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81" name="Line 9"/>
            <p:cNvSpPr>
              <a:spLocks noChangeShapeType="1"/>
            </p:cNvSpPr>
            <p:nvPr/>
          </p:nvSpPr>
          <p:spPr bwMode="auto">
            <a:xfrm>
              <a:off x="2632" y="848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2" name="Line 10"/>
            <p:cNvSpPr>
              <a:spLocks noChangeShapeType="1"/>
            </p:cNvSpPr>
            <p:nvPr/>
          </p:nvSpPr>
          <p:spPr bwMode="auto">
            <a:xfrm>
              <a:off x="2632" y="1909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3" name="Line 11"/>
            <p:cNvSpPr>
              <a:spLocks noChangeShapeType="1"/>
            </p:cNvSpPr>
            <p:nvPr/>
          </p:nvSpPr>
          <p:spPr bwMode="auto">
            <a:xfrm>
              <a:off x="2632" y="2520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4" name="Line 12"/>
            <p:cNvSpPr>
              <a:spLocks noChangeShapeType="1"/>
            </p:cNvSpPr>
            <p:nvPr/>
          </p:nvSpPr>
          <p:spPr bwMode="auto">
            <a:xfrm>
              <a:off x="2622" y="3130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5" name="Line 13"/>
            <p:cNvSpPr>
              <a:spLocks noChangeShapeType="1"/>
            </p:cNvSpPr>
            <p:nvPr/>
          </p:nvSpPr>
          <p:spPr bwMode="auto">
            <a:xfrm>
              <a:off x="2632" y="1322"/>
              <a:ext cx="2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Group 16"/>
          <p:cNvGrpSpPr/>
          <p:nvPr/>
        </p:nvGrpSpPr>
        <p:grpSpPr bwMode="auto">
          <a:xfrm>
            <a:off x="6711950" y="1128713"/>
            <a:ext cx="438150" cy="2717800"/>
            <a:chOff x="3629" y="1102"/>
            <a:chExt cx="368" cy="2293"/>
          </a:xfrm>
        </p:grpSpPr>
        <p:sp>
          <p:nvSpPr>
            <p:cNvPr id="75787" name="Text Box 17"/>
            <p:cNvSpPr txBox="1">
              <a:spLocks noChangeArrowheads="1"/>
            </p:cNvSpPr>
            <p:nvPr/>
          </p:nvSpPr>
          <p:spPr bwMode="auto">
            <a:xfrm>
              <a:off x="3755" y="1987"/>
              <a:ext cx="24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88" name="Line 18"/>
            <p:cNvSpPr>
              <a:spLocks noChangeShapeType="1"/>
            </p:cNvSpPr>
            <p:nvPr/>
          </p:nvSpPr>
          <p:spPr bwMode="auto">
            <a:xfrm>
              <a:off x="3629" y="3395"/>
              <a:ext cx="3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89" name="Line 19"/>
            <p:cNvSpPr>
              <a:spLocks noChangeShapeType="1"/>
            </p:cNvSpPr>
            <p:nvPr/>
          </p:nvSpPr>
          <p:spPr bwMode="auto">
            <a:xfrm>
              <a:off x="3633" y="1106"/>
              <a:ext cx="3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0" name="Line 20"/>
            <p:cNvSpPr>
              <a:spLocks noChangeShapeType="1"/>
            </p:cNvSpPr>
            <p:nvPr/>
          </p:nvSpPr>
          <p:spPr bwMode="auto">
            <a:xfrm flipV="1">
              <a:off x="3871" y="1102"/>
              <a:ext cx="0" cy="9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1" name="Line 21"/>
            <p:cNvSpPr>
              <a:spLocks noChangeShapeType="1"/>
            </p:cNvSpPr>
            <p:nvPr/>
          </p:nvSpPr>
          <p:spPr bwMode="auto">
            <a:xfrm>
              <a:off x="3882" y="2450"/>
              <a:ext cx="0" cy="9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Group 22"/>
          <p:cNvGrpSpPr/>
          <p:nvPr/>
        </p:nvGrpSpPr>
        <p:grpSpPr bwMode="auto">
          <a:xfrm>
            <a:off x="4679950" y="573088"/>
            <a:ext cx="2020888" cy="571500"/>
            <a:chOff x="1935" y="463"/>
            <a:chExt cx="1697" cy="654"/>
          </a:xfrm>
        </p:grpSpPr>
        <p:sp>
          <p:nvSpPr>
            <p:cNvPr id="75793" name="Text Box 23"/>
            <p:cNvSpPr txBox="1">
              <a:spLocks noChangeArrowheads="1"/>
            </p:cNvSpPr>
            <p:nvPr/>
          </p:nvSpPr>
          <p:spPr bwMode="auto">
            <a:xfrm>
              <a:off x="2634" y="463"/>
              <a:ext cx="242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94" name="Line 24"/>
            <p:cNvSpPr>
              <a:spLocks noChangeShapeType="1"/>
            </p:cNvSpPr>
            <p:nvPr/>
          </p:nvSpPr>
          <p:spPr bwMode="auto">
            <a:xfrm>
              <a:off x="1935" y="641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5" name="Line 25"/>
            <p:cNvSpPr>
              <a:spLocks noChangeShapeType="1"/>
            </p:cNvSpPr>
            <p:nvPr/>
          </p:nvSpPr>
          <p:spPr bwMode="auto">
            <a:xfrm>
              <a:off x="3632" y="645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6" name="Line 26"/>
            <p:cNvSpPr>
              <a:spLocks noChangeShapeType="1"/>
            </p:cNvSpPr>
            <p:nvPr/>
          </p:nvSpPr>
          <p:spPr bwMode="auto">
            <a:xfrm>
              <a:off x="3064" y="699"/>
              <a:ext cx="5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797" name="Line 27"/>
            <p:cNvSpPr>
              <a:spLocks noChangeShapeType="1"/>
            </p:cNvSpPr>
            <p:nvPr/>
          </p:nvSpPr>
          <p:spPr bwMode="auto">
            <a:xfrm flipH="1">
              <a:off x="1947" y="687"/>
              <a:ext cx="5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Group 33"/>
          <p:cNvGrpSpPr/>
          <p:nvPr/>
        </p:nvGrpSpPr>
        <p:grpSpPr bwMode="auto">
          <a:xfrm>
            <a:off x="3995738" y="3856038"/>
            <a:ext cx="1058862" cy="436562"/>
            <a:chOff x="2396" y="3053"/>
            <a:chExt cx="889" cy="366"/>
          </a:xfrm>
        </p:grpSpPr>
        <p:sp>
          <p:nvSpPr>
            <p:cNvPr id="75799" name="Line 28"/>
            <p:cNvSpPr>
              <a:spLocks noChangeShapeType="1"/>
            </p:cNvSpPr>
            <p:nvPr/>
          </p:nvSpPr>
          <p:spPr bwMode="auto">
            <a:xfrm>
              <a:off x="2684" y="3053"/>
              <a:ext cx="0" cy="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0" name="Line 29"/>
            <p:cNvSpPr>
              <a:spLocks noChangeShapeType="1"/>
            </p:cNvSpPr>
            <p:nvPr/>
          </p:nvSpPr>
          <p:spPr bwMode="auto">
            <a:xfrm>
              <a:off x="2972" y="3053"/>
              <a:ext cx="0" cy="2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1" name="Line 30"/>
            <p:cNvSpPr>
              <a:spLocks noChangeShapeType="1"/>
            </p:cNvSpPr>
            <p:nvPr/>
          </p:nvSpPr>
          <p:spPr bwMode="auto">
            <a:xfrm>
              <a:off x="2396" y="3202"/>
              <a:ext cx="28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2" name="Line 31"/>
            <p:cNvSpPr>
              <a:spLocks noChangeShapeType="1"/>
            </p:cNvSpPr>
            <p:nvPr/>
          </p:nvSpPr>
          <p:spPr bwMode="auto">
            <a:xfrm rot="10704532">
              <a:off x="2986" y="3207"/>
              <a:ext cx="299" cy="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3" name="Text Box 32"/>
            <p:cNvSpPr txBox="1">
              <a:spLocks noChangeArrowheads="1"/>
            </p:cNvSpPr>
            <p:nvPr/>
          </p:nvSpPr>
          <p:spPr bwMode="auto">
            <a:xfrm>
              <a:off x="2709" y="3110"/>
              <a:ext cx="530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49"/>
          <p:cNvGrpSpPr/>
          <p:nvPr/>
        </p:nvGrpSpPr>
        <p:grpSpPr bwMode="auto">
          <a:xfrm>
            <a:off x="1430338" y="4413250"/>
            <a:ext cx="1206500" cy="368300"/>
            <a:chOff x="4424" y="3533"/>
            <a:chExt cx="1013" cy="309"/>
          </a:xfrm>
        </p:grpSpPr>
        <p:sp>
          <p:nvSpPr>
            <p:cNvPr id="75805" name="Line 50"/>
            <p:cNvSpPr>
              <a:spLocks noChangeShapeType="1"/>
            </p:cNvSpPr>
            <p:nvPr/>
          </p:nvSpPr>
          <p:spPr bwMode="auto">
            <a:xfrm>
              <a:off x="4677" y="3560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6" name="Line 51"/>
            <p:cNvSpPr>
              <a:spLocks noChangeShapeType="1"/>
            </p:cNvSpPr>
            <p:nvPr/>
          </p:nvSpPr>
          <p:spPr bwMode="auto">
            <a:xfrm>
              <a:off x="5169" y="3560"/>
              <a:ext cx="0" cy="2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7" name="Line 52"/>
            <p:cNvSpPr>
              <a:spLocks noChangeShapeType="1"/>
            </p:cNvSpPr>
            <p:nvPr/>
          </p:nvSpPr>
          <p:spPr bwMode="auto">
            <a:xfrm>
              <a:off x="4424" y="3698"/>
              <a:ext cx="2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8" name="Line 53"/>
            <p:cNvSpPr>
              <a:spLocks noChangeShapeType="1"/>
            </p:cNvSpPr>
            <p:nvPr/>
          </p:nvSpPr>
          <p:spPr bwMode="auto">
            <a:xfrm flipH="1">
              <a:off x="5172" y="3698"/>
              <a:ext cx="2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09" name="Text Box 54"/>
            <p:cNvSpPr txBox="1">
              <a:spLocks noChangeArrowheads="1"/>
            </p:cNvSpPr>
            <p:nvPr/>
          </p:nvSpPr>
          <p:spPr bwMode="auto">
            <a:xfrm>
              <a:off x="4749" y="3533"/>
              <a:ext cx="635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8" name="Group 68"/>
          <p:cNvGrpSpPr/>
          <p:nvPr/>
        </p:nvGrpSpPr>
        <p:grpSpPr bwMode="auto">
          <a:xfrm>
            <a:off x="2312988" y="577850"/>
            <a:ext cx="2019300" cy="573088"/>
            <a:chOff x="1935" y="463"/>
            <a:chExt cx="1697" cy="654"/>
          </a:xfrm>
        </p:grpSpPr>
        <p:sp>
          <p:nvSpPr>
            <p:cNvPr id="75811" name="Text Box 69"/>
            <p:cNvSpPr txBox="1">
              <a:spLocks noChangeArrowheads="1"/>
            </p:cNvSpPr>
            <p:nvPr/>
          </p:nvSpPr>
          <p:spPr bwMode="auto">
            <a:xfrm>
              <a:off x="2634" y="463"/>
              <a:ext cx="242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812" name="Line 70"/>
            <p:cNvSpPr>
              <a:spLocks noChangeShapeType="1"/>
            </p:cNvSpPr>
            <p:nvPr/>
          </p:nvSpPr>
          <p:spPr bwMode="auto">
            <a:xfrm>
              <a:off x="1935" y="641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3" name="Line 71"/>
            <p:cNvSpPr>
              <a:spLocks noChangeShapeType="1"/>
            </p:cNvSpPr>
            <p:nvPr/>
          </p:nvSpPr>
          <p:spPr bwMode="auto">
            <a:xfrm>
              <a:off x="3632" y="645"/>
              <a:ext cx="0" cy="4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4" name="Line 72"/>
            <p:cNvSpPr>
              <a:spLocks noChangeShapeType="1"/>
            </p:cNvSpPr>
            <p:nvPr/>
          </p:nvSpPr>
          <p:spPr bwMode="auto">
            <a:xfrm>
              <a:off x="3064" y="699"/>
              <a:ext cx="5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5" name="Line 73"/>
            <p:cNvSpPr>
              <a:spLocks noChangeShapeType="1"/>
            </p:cNvSpPr>
            <p:nvPr/>
          </p:nvSpPr>
          <p:spPr bwMode="auto">
            <a:xfrm flipH="1">
              <a:off x="1947" y="687"/>
              <a:ext cx="5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96"/>
          <p:cNvGrpSpPr/>
          <p:nvPr/>
        </p:nvGrpSpPr>
        <p:grpSpPr bwMode="auto">
          <a:xfrm>
            <a:off x="1731963" y="534988"/>
            <a:ext cx="5575300" cy="3914775"/>
            <a:chOff x="495" y="263"/>
            <a:chExt cx="4682" cy="3288"/>
          </a:xfrm>
        </p:grpSpPr>
        <p:sp>
          <p:nvSpPr>
            <p:cNvPr id="75817" name="Line 35"/>
            <p:cNvSpPr>
              <a:spLocks noChangeShapeType="1"/>
            </p:cNvSpPr>
            <p:nvPr/>
          </p:nvSpPr>
          <p:spPr bwMode="auto">
            <a:xfrm flipH="1">
              <a:off x="495" y="3053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8" name="Line 36"/>
            <p:cNvSpPr>
              <a:spLocks noChangeShapeType="1"/>
            </p:cNvSpPr>
            <p:nvPr/>
          </p:nvSpPr>
          <p:spPr bwMode="auto">
            <a:xfrm flipH="1">
              <a:off x="499" y="776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19" name="Line 37"/>
            <p:cNvSpPr>
              <a:spLocks noChangeShapeType="1"/>
            </p:cNvSpPr>
            <p:nvPr/>
          </p:nvSpPr>
          <p:spPr bwMode="auto">
            <a:xfrm rot="5400000" flipH="1">
              <a:off x="733" y="3290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0" name="Line 38"/>
            <p:cNvSpPr>
              <a:spLocks noChangeShapeType="1"/>
            </p:cNvSpPr>
            <p:nvPr/>
          </p:nvSpPr>
          <p:spPr bwMode="auto">
            <a:xfrm flipH="1">
              <a:off x="4678" y="772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1" name="Line 39"/>
            <p:cNvSpPr>
              <a:spLocks noChangeShapeType="1"/>
            </p:cNvSpPr>
            <p:nvPr/>
          </p:nvSpPr>
          <p:spPr bwMode="auto">
            <a:xfrm flipH="1">
              <a:off x="4681" y="3046"/>
              <a:ext cx="49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2" name="Line 40"/>
            <p:cNvSpPr>
              <a:spLocks noChangeShapeType="1"/>
            </p:cNvSpPr>
            <p:nvPr/>
          </p:nvSpPr>
          <p:spPr bwMode="auto">
            <a:xfrm rot="5400000" flipH="1">
              <a:off x="4412" y="3283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3" name="Line 41"/>
            <p:cNvSpPr>
              <a:spLocks noChangeShapeType="1"/>
            </p:cNvSpPr>
            <p:nvPr/>
          </p:nvSpPr>
          <p:spPr bwMode="auto">
            <a:xfrm rot="5400000" flipH="1">
              <a:off x="4404" y="498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4" name="Line 42"/>
            <p:cNvSpPr>
              <a:spLocks noChangeShapeType="1"/>
            </p:cNvSpPr>
            <p:nvPr/>
          </p:nvSpPr>
          <p:spPr bwMode="auto">
            <a:xfrm rot="5400000" flipH="1">
              <a:off x="733" y="514"/>
              <a:ext cx="496" cy="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Group 78"/>
          <p:cNvGrpSpPr/>
          <p:nvPr/>
        </p:nvGrpSpPr>
        <p:grpSpPr bwMode="auto">
          <a:xfrm>
            <a:off x="1169988" y="3841750"/>
            <a:ext cx="561975" cy="604838"/>
            <a:chOff x="22" y="3041"/>
            <a:chExt cx="473" cy="507"/>
          </a:xfrm>
        </p:grpSpPr>
        <p:sp>
          <p:nvSpPr>
            <p:cNvPr id="75826" name="Line 74"/>
            <p:cNvSpPr>
              <a:spLocks noChangeShapeType="1"/>
            </p:cNvSpPr>
            <p:nvPr/>
          </p:nvSpPr>
          <p:spPr bwMode="auto">
            <a:xfrm>
              <a:off x="287" y="3041"/>
              <a:ext cx="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7" name="Line 75"/>
            <p:cNvSpPr>
              <a:spLocks noChangeShapeType="1"/>
            </p:cNvSpPr>
            <p:nvPr/>
          </p:nvSpPr>
          <p:spPr bwMode="auto">
            <a:xfrm>
              <a:off x="275" y="3545"/>
              <a:ext cx="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8" name="Line 76"/>
            <p:cNvSpPr>
              <a:spLocks noChangeShapeType="1"/>
            </p:cNvSpPr>
            <p:nvPr/>
          </p:nvSpPr>
          <p:spPr bwMode="auto">
            <a:xfrm>
              <a:off x="357" y="3041"/>
              <a:ext cx="0" cy="5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829" name="Text Box 77"/>
            <p:cNvSpPr txBox="1">
              <a:spLocks noChangeArrowheads="1"/>
            </p:cNvSpPr>
            <p:nvPr/>
          </p:nvSpPr>
          <p:spPr bwMode="auto">
            <a:xfrm>
              <a:off x="22" y="3158"/>
              <a:ext cx="431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5" name="Text Box 97"/>
          <p:cNvSpPr txBox="1">
            <a:spLocks noChangeArrowheads="1"/>
          </p:cNvSpPr>
          <p:nvPr/>
        </p:nvSpPr>
        <p:spPr bwMode="auto">
          <a:xfrm>
            <a:off x="2681288" y="4462463"/>
            <a:ext cx="4554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面积</a:t>
            </a:r>
            <a:r>
              <a:rPr lang="zh-CN" altLang="en-US" sz="240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)(2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1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62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63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6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1389062" y="940445"/>
            <a:ext cx="45545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m+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b+c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)(2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m+a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952624" y="1402110"/>
            <a:ext cx="54578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 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ca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1389063" y="2281238"/>
            <a:ext cx="65720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小东应在挂历画上裁下一块 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(4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+4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bm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+2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ca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平方厘米的长方形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1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2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1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40055" y="2030413"/>
            <a:ext cx="1572895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多项式乘多项式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03463" y="1249363"/>
            <a:ext cx="755650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运算法则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2122488" y="1555750"/>
            <a:ext cx="109537" cy="1866900"/>
          </a:xfrm>
          <a:prstGeom prst="leftBrace">
            <a:avLst>
              <a:gd name="adj1" fmla="val 7417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295649" y="525859"/>
            <a:ext cx="5629275" cy="10156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多项式与多项式相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乘，先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用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一个多项式的每一项分别乘以另一个多项式的每一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项，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再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把所得的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积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相加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302000" y="1650931"/>
            <a:ext cx="3429000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m+n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am+an+bm+bn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356644" y="3327400"/>
            <a:ext cx="757237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400424" y="2926624"/>
            <a:ext cx="5486399" cy="412613"/>
          </a:xfrm>
          <a:prstGeom prst="rect">
            <a:avLst/>
          </a:prstGeom>
          <a:noFill/>
          <a:ln w="25400" cap="sq">
            <a:solidFill>
              <a:schemeClr val="tx1">
                <a:alpha val="56862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不要漏乘；正确确定各项符号；结果要最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简</a:t>
            </a: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7833" name="矩形 14"/>
          <p:cNvSpPr>
            <a:spLocks noChangeArrowheads="1"/>
          </p:cNvSpPr>
          <p:nvPr/>
        </p:nvSpPr>
        <p:spPr bwMode="auto">
          <a:xfrm>
            <a:off x="6948488" y="1330325"/>
            <a:ext cx="3429000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4" name="矩形 53"/>
          <p:cNvSpPr>
            <a:spLocks noChangeArrowheads="1"/>
          </p:cNvSpPr>
          <p:nvPr/>
        </p:nvSpPr>
        <p:spPr bwMode="auto">
          <a:xfrm>
            <a:off x="3311525" y="2245856"/>
            <a:ext cx="4670247" cy="400110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实质上是转化为单项式乘多项式的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运算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0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3187700" y="846862"/>
            <a:ext cx="107950" cy="1512887"/>
          </a:xfrm>
          <a:prstGeom prst="leftBrace">
            <a:avLst>
              <a:gd name="adj1" fmla="val 7656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3409949" y="3680184"/>
            <a:ext cx="5038726" cy="426335"/>
          </a:xfrm>
          <a:prstGeom prst="rect">
            <a:avLst/>
          </a:prstGeom>
          <a:noFill/>
          <a:ln w="25400" cap="sq">
            <a:solidFill>
              <a:schemeClr val="tx1">
                <a:alpha val="56862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–1)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在一般情况下不等于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左大括号 56"/>
          <p:cNvSpPr/>
          <p:nvPr/>
        </p:nvSpPr>
        <p:spPr bwMode="auto">
          <a:xfrm>
            <a:off x="3213100" y="3132931"/>
            <a:ext cx="161925" cy="865188"/>
          </a:xfrm>
          <a:prstGeom prst="leftBrace">
            <a:avLst>
              <a:gd name="adj1" fmla="val 8138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77838" name="组合 1"/>
          <p:cNvGrpSpPr/>
          <p:nvPr/>
        </p:nvGrpSpPr>
        <p:grpSpPr bwMode="auto">
          <a:xfrm>
            <a:off x="-2196" y="-50788"/>
            <a:ext cx="2006600" cy="478473"/>
            <a:chOff x="227" y="6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840" name="文本框 17"/>
            <p:cNvSpPr txBox="1">
              <a:spLocks noChangeArrowheads="1"/>
            </p:cNvSpPr>
            <p:nvPr/>
          </p:nvSpPr>
          <p:spPr bwMode="auto">
            <a:xfrm>
              <a:off x="1010" y="6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203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0" grpId="0" bldLvl="0" animBg="1"/>
      <p:bldP spid="13" grpId="0" bldLvl="0" animBg="1"/>
      <p:bldP spid="19" grpId="0" bldLvl="0" animBg="1"/>
      <p:bldP spid="21" grpId="0" bldLvl="0" animBg="1"/>
      <p:bldP spid="23" grpId="0" bldLvl="0" animBg="1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" descr="PE03255_"/>
          <p:cNvSpPr>
            <a:spLocks noChangeArrowheads="1"/>
          </p:cNvSpPr>
          <p:nvPr/>
        </p:nvSpPr>
        <p:spPr bwMode="auto">
          <a:xfrm>
            <a:off x="1684981" y="1232991"/>
            <a:ext cx="5727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如何进行单项式与多项式乘法的运算？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948656" y="2228256"/>
            <a:ext cx="429418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再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把所得的积相加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Rectangle 11" descr="PE03255_"/>
          <p:cNvSpPr>
            <a:spLocks noChangeArrowheads="1"/>
          </p:cNvSpPr>
          <p:nvPr/>
        </p:nvSpPr>
        <p:spPr bwMode="auto">
          <a:xfrm>
            <a:off x="1958824" y="1727994"/>
            <a:ext cx="5508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将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单项式分别乘以多项式的各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项</a:t>
            </a:r>
            <a:r>
              <a:rPr lang="en-US" altLang="zh-CN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0181" name="矩形 14"/>
          <p:cNvSpPr>
            <a:spLocks noChangeArrowheads="1"/>
          </p:cNvSpPr>
          <p:nvPr/>
        </p:nvSpPr>
        <p:spPr bwMode="auto">
          <a:xfrm>
            <a:off x="1684981" y="2743200"/>
            <a:ext cx="76876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进行单项式与多项式乘法运算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时，要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注意什么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Rectangle 15" descr="PE03255_"/>
          <p:cNvSpPr>
            <a:spLocks noChangeArrowheads="1"/>
          </p:cNvSpPr>
          <p:nvPr/>
        </p:nvSpPr>
        <p:spPr bwMode="auto">
          <a:xfrm>
            <a:off x="1920006" y="3338512"/>
            <a:ext cx="26289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不能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漏乘</a:t>
            </a: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7" name="Rectangle 16" descr="PE03255_"/>
          <p:cNvSpPr>
            <a:spLocks noChangeArrowheads="1"/>
          </p:cNvSpPr>
          <p:nvPr/>
        </p:nvSpPr>
        <p:spPr bwMode="auto">
          <a:xfrm>
            <a:off x="3687939" y="3346902"/>
            <a:ext cx="50587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即单项式要乘多项式的每一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项</a:t>
            </a:r>
            <a:r>
              <a:rPr lang="en-US" altLang="zh-CN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8" name="Rectangle 17" descr="PE03255_"/>
          <p:cNvSpPr>
            <a:spLocks noChangeArrowheads="1"/>
          </p:cNvSpPr>
          <p:nvPr/>
        </p:nvSpPr>
        <p:spPr bwMode="auto">
          <a:xfrm>
            <a:off x="1916906" y="3872706"/>
            <a:ext cx="560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去</a:t>
            </a:r>
            <a:r>
              <a:rPr lang="zh-CN" altLang="en-US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括号时注意符号的变化</a:t>
            </a:r>
            <a:r>
              <a:rPr lang="en-US" altLang="zh-CN" sz="24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0189" name="组合 4"/>
          <p:cNvGrpSpPr/>
          <p:nvPr/>
        </p:nvGrpSpPr>
        <p:grpSpPr bwMode="auto">
          <a:xfrm>
            <a:off x="2072481" y="585787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191" name="矩形 1"/>
            <p:cNvSpPr>
              <a:spLocks noChangeArrowheads="1"/>
            </p:cNvSpPr>
            <p:nvPr/>
          </p:nvSpPr>
          <p:spPr bwMode="auto">
            <a:xfrm>
              <a:off x="3941" y="1203"/>
              <a:ext cx="1744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+mn-lt"/>
                  <a:ea typeface="黑体" panose="02010609060101010101" pitchFamily="2" charset="-122"/>
                </a:rPr>
                <a:t>知识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+mn-lt"/>
                  <a:ea typeface="黑体" panose="02010609060101010101" pitchFamily="2" charset="-122"/>
                </a:rPr>
                <a:t>点</a:t>
              </a:r>
              <a:endParaRPr lang="zh-CN" altLang="en-US" sz="2400" b="1" dirty="0">
                <a:solidFill>
                  <a:prstClr val="white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50192" name="文本框 6151"/>
          <p:cNvSpPr txBox="1">
            <a:spLocks noChangeArrowheads="1"/>
          </p:cNvSpPr>
          <p:nvPr/>
        </p:nvSpPr>
        <p:spPr bwMode="auto">
          <a:xfrm>
            <a:off x="3898106" y="569913"/>
            <a:ext cx="3278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多项式乘多项式的法则</a:t>
            </a:r>
            <a:endParaRPr lang="zh-CN" altLang="en-US" sz="2400" b="1">
              <a:solidFill>
                <a:prstClr val="black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圆角矩形 31"/>
          <p:cNvSpPr>
            <a:spLocks noChangeArrowheads="1"/>
          </p:cNvSpPr>
          <p:nvPr/>
        </p:nvSpPr>
        <p:spPr bwMode="auto">
          <a:xfrm>
            <a:off x="646430" y="2388394"/>
            <a:ext cx="460918" cy="1344708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69465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 build="p"/>
      <p:bldP spid="16" grpId="0" build="p"/>
      <p:bldP spid="17" grpId="0" build="p"/>
      <p:bldP spid="1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ext Box 2"/>
          <p:cNvSpPr txBox="1">
            <a:spLocks noChangeArrowheads="1"/>
          </p:cNvSpPr>
          <p:nvPr/>
        </p:nvSpPr>
        <p:spPr bwMode="auto">
          <a:xfrm>
            <a:off x="923925" y="612670"/>
            <a:ext cx="3857625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某地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区在退耕还林期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间，有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一块原长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米的长方形林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区，若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长增加了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增加了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米，请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你计算这块林区现在的面积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9" name="Rectangle 26"/>
          <p:cNvSpPr>
            <a:spLocks noChangeArrowheads="1"/>
          </p:cNvSpPr>
          <p:nvPr/>
        </p:nvSpPr>
        <p:spPr bwMode="auto">
          <a:xfrm>
            <a:off x="5056188" y="1843088"/>
            <a:ext cx="2571750" cy="1714500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endParaRPr lang="zh-CN" altLang="en-US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7"/>
          <p:cNvGrpSpPr/>
          <p:nvPr/>
        </p:nvGrpSpPr>
        <p:grpSpPr bwMode="auto">
          <a:xfrm>
            <a:off x="5056188" y="1328738"/>
            <a:ext cx="3486150" cy="2228850"/>
            <a:chOff x="1488" y="636"/>
            <a:chExt cx="2928" cy="1872"/>
          </a:xfrm>
        </p:grpSpPr>
        <p:sp>
          <p:nvSpPr>
            <p:cNvPr id="51205" name="Rectangle 28"/>
            <p:cNvSpPr>
              <a:spLocks noChangeArrowheads="1"/>
            </p:cNvSpPr>
            <p:nvPr/>
          </p:nvSpPr>
          <p:spPr bwMode="auto">
            <a:xfrm>
              <a:off x="1488" y="636"/>
              <a:ext cx="2160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06" name="Rectangle 29"/>
            <p:cNvSpPr>
              <a:spLocks noChangeArrowheads="1"/>
            </p:cNvSpPr>
            <p:nvPr/>
          </p:nvSpPr>
          <p:spPr bwMode="auto">
            <a:xfrm>
              <a:off x="3648" y="1068"/>
              <a:ext cx="768" cy="1440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07" name="Rectangle 30"/>
            <p:cNvSpPr>
              <a:spLocks noChangeArrowheads="1"/>
            </p:cNvSpPr>
            <p:nvPr/>
          </p:nvSpPr>
          <p:spPr bwMode="auto">
            <a:xfrm>
              <a:off x="3648" y="636"/>
              <a:ext cx="768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35"/>
          <p:cNvGrpSpPr/>
          <p:nvPr/>
        </p:nvGrpSpPr>
        <p:grpSpPr bwMode="auto">
          <a:xfrm>
            <a:off x="4770438" y="1843088"/>
            <a:ext cx="2857500" cy="2025650"/>
            <a:chOff x="1248" y="1068"/>
            <a:chExt cx="2400" cy="1701"/>
          </a:xfrm>
        </p:grpSpPr>
        <p:grpSp>
          <p:nvGrpSpPr>
            <p:cNvPr id="51209" name="Group 36"/>
            <p:cNvGrpSpPr/>
            <p:nvPr/>
          </p:nvGrpSpPr>
          <p:grpSpPr bwMode="auto">
            <a:xfrm>
              <a:off x="1248" y="1068"/>
              <a:ext cx="336" cy="1440"/>
              <a:chOff x="1248" y="1068"/>
              <a:chExt cx="336" cy="1440"/>
            </a:xfrm>
          </p:grpSpPr>
          <p:sp>
            <p:nvSpPr>
              <p:cNvPr id="51210" name="Text Box 37"/>
              <p:cNvSpPr txBox="1">
                <a:spLocks noChangeArrowheads="1"/>
              </p:cNvSpPr>
              <p:nvPr/>
            </p:nvSpPr>
            <p:spPr bwMode="auto">
              <a:xfrm>
                <a:off x="1248" y="1548"/>
                <a:ext cx="33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11" name="Line 38"/>
              <p:cNvSpPr>
                <a:spLocks noChangeShapeType="1"/>
              </p:cNvSpPr>
              <p:nvPr/>
            </p:nvSpPr>
            <p:spPr bwMode="auto">
              <a:xfrm>
                <a:off x="1296" y="106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2" name="Line 39"/>
              <p:cNvSpPr>
                <a:spLocks noChangeShapeType="1"/>
              </p:cNvSpPr>
              <p:nvPr/>
            </p:nvSpPr>
            <p:spPr bwMode="auto">
              <a:xfrm>
                <a:off x="1296" y="250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3" name="Line 40"/>
              <p:cNvSpPr>
                <a:spLocks noChangeShapeType="1"/>
              </p:cNvSpPr>
              <p:nvPr/>
            </p:nvSpPr>
            <p:spPr bwMode="auto">
              <a:xfrm>
                <a:off x="1344" y="1932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4" name="Line 41"/>
              <p:cNvSpPr>
                <a:spLocks noChangeShapeType="1"/>
              </p:cNvSpPr>
              <p:nvPr/>
            </p:nvSpPr>
            <p:spPr bwMode="auto">
              <a:xfrm flipV="1">
                <a:off x="1344" y="1068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215" name="Group 42"/>
            <p:cNvGrpSpPr/>
            <p:nvPr/>
          </p:nvGrpSpPr>
          <p:grpSpPr bwMode="auto">
            <a:xfrm>
              <a:off x="1488" y="2460"/>
              <a:ext cx="2160" cy="309"/>
              <a:chOff x="1488" y="2460"/>
              <a:chExt cx="2160" cy="309"/>
            </a:xfrm>
          </p:grpSpPr>
          <p:sp>
            <p:nvSpPr>
              <p:cNvPr id="51216" name="Text Box 43"/>
              <p:cNvSpPr txBox="1">
                <a:spLocks noChangeArrowheads="1"/>
              </p:cNvSpPr>
              <p:nvPr/>
            </p:nvSpPr>
            <p:spPr bwMode="auto">
              <a:xfrm>
                <a:off x="2256" y="2460"/>
                <a:ext cx="720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m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17" name="Line 44"/>
              <p:cNvSpPr>
                <a:spLocks noChangeShapeType="1"/>
              </p:cNvSpPr>
              <p:nvPr/>
            </p:nvSpPr>
            <p:spPr bwMode="auto">
              <a:xfrm>
                <a:off x="148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8" name="Line 45"/>
              <p:cNvSpPr>
                <a:spLocks noChangeShapeType="1"/>
              </p:cNvSpPr>
              <p:nvPr/>
            </p:nvSpPr>
            <p:spPr bwMode="auto">
              <a:xfrm>
                <a:off x="364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19" name="Line 46"/>
              <p:cNvSpPr>
                <a:spLocks noChangeShapeType="1"/>
              </p:cNvSpPr>
              <p:nvPr/>
            </p:nvSpPr>
            <p:spPr bwMode="auto">
              <a:xfrm flipH="1">
                <a:off x="1488" y="2652"/>
                <a:ext cx="7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20" name="Line 47"/>
              <p:cNvSpPr>
                <a:spLocks noChangeShapeType="1"/>
              </p:cNvSpPr>
              <p:nvPr/>
            </p:nvSpPr>
            <p:spPr bwMode="auto">
              <a:xfrm>
                <a:off x="2688" y="265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Group 48"/>
          <p:cNvGrpSpPr/>
          <p:nvPr/>
        </p:nvGrpSpPr>
        <p:grpSpPr bwMode="auto">
          <a:xfrm>
            <a:off x="4713288" y="1125538"/>
            <a:ext cx="4057650" cy="2768600"/>
            <a:chOff x="1200" y="444"/>
            <a:chExt cx="3408" cy="2325"/>
          </a:xfrm>
        </p:grpSpPr>
        <p:grpSp>
          <p:nvGrpSpPr>
            <p:cNvPr id="51222" name="Group 49"/>
            <p:cNvGrpSpPr/>
            <p:nvPr/>
          </p:nvGrpSpPr>
          <p:grpSpPr bwMode="auto">
            <a:xfrm>
              <a:off x="1200" y="444"/>
              <a:ext cx="384" cy="549"/>
              <a:chOff x="1200" y="444"/>
              <a:chExt cx="384" cy="549"/>
            </a:xfrm>
          </p:grpSpPr>
          <p:sp>
            <p:nvSpPr>
              <p:cNvPr id="51223" name="Text Box 50"/>
              <p:cNvSpPr txBox="1">
                <a:spLocks noChangeArrowheads="1"/>
              </p:cNvSpPr>
              <p:nvPr/>
            </p:nvSpPr>
            <p:spPr bwMode="auto">
              <a:xfrm>
                <a:off x="1200" y="684"/>
                <a:ext cx="38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24" name="Line 51"/>
              <p:cNvSpPr>
                <a:spLocks noChangeShapeType="1"/>
              </p:cNvSpPr>
              <p:nvPr/>
            </p:nvSpPr>
            <p:spPr bwMode="auto">
              <a:xfrm>
                <a:off x="1296" y="636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25" name="Line 52"/>
              <p:cNvSpPr>
                <a:spLocks noChangeShapeType="1"/>
              </p:cNvSpPr>
              <p:nvPr/>
            </p:nvSpPr>
            <p:spPr bwMode="auto">
              <a:xfrm>
                <a:off x="1344" y="444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226" name="Group 53"/>
            <p:cNvGrpSpPr/>
            <p:nvPr/>
          </p:nvGrpSpPr>
          <p:grpSpPr bwMode="auto">
            <a:xfrm>
              <a:off x="3888" y="2460"/>
              <a:ext cx="720" cy="309"/>
              <a:chOff x="3888" y="2460"/>
              <a:chExt cx="720" cy="309"/>
            </a:xfrm>
          </p:grpSpPr>
          <p:sp>
            <p:nvSpPr>
              <p:cNvPr id="51227" name="Text Box 54"/>
              <p:cNvSpPr txBox="1">
                <a:spLocks noChangeArrowheads="1"/>
              </p:cNvSpPr>
              <p:nvPr/>
            </p:nvSpPr>
            <p:spPr bwMode="auto">
              <a:xfrm>
                <a:off x="3888" y="2460"/>
                <a:ext cx="576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28" name="Line 55"/>
              <p:cNvSpPr>
                <a:spLocks noChangeShapeType="1"/>
              </p:cNvSpPr>
              <p:nvPr/>
            </p:nvSpPr>
            <p:spPr bwMode="auto">
              <a:xfrm>
                <a:off x="4416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1229" name="Line 56"/>
              <p:cNvSpPr>
                <a:spLocks noChangeShapeType="1"/>
              </p:cNvSpPr>
              <p:nvPr/>
            </p:nvSpPr>
            <p:spPr bwMode="auto">
              <a:xfrm flipH="1">
                <a:off x="4416" y="265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5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Rectangle 1037"/>
          <p:cNvSpPr>
            <a:spLocks noChangeArrowheads="1"/>
          </p:cNvSpPr>
          <p:nvPr/>
        </p:nvSpPr>
        <p:spPr bwMode="auto">
          <a:xfrm>
            <a:off x="4395788" y="1810545"/>
            <a:ext cx="2571750" cy="1714500"/>
          </a:xfrm>
          <a:prstGeom prst="rect">
            <a:avLst/>
          </a:prstGeom>
          <a:solidFill>
            <a:srgbClr val="FFFF99"/>
          </a:solidFill>
          <a:ln w="38100">
            <a:solidFill>
              <a:srgbClr val="FF3300"/>
            </a:solidFill>
            <a:miter lim="800000"/>
          </a:ln>
        </p:spPr>
        <p:txBody>
          <a:bodyPr wrap="none" anchor="ctr"/>
          <a:lstStyle/>
          <a:p>
            <a:endParaRPr lang="zh-CN" altLang="en-US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1070"/>
          <p:cNvGrpSpPr/>
          <p:nvPr/>
        </p:nvGrpSpPr>
        <p:grpSpPr bwMode="auto">
          <a:xfrm>
            <a:off x="4395788" y="1296195"/>
            <a:ext cx="3486150" cy="2228850"/>
            <a:chOff x="1488" y="636"/>
            <a:chExt cx="2928" cy="1872"/>
          </a:xfrm>
        </p:grpSpPr>
        <p:sp>
          <p:nvSpPr>
            <p:cNvPr id="52227" name="Rectangle 1038"/>
            <p:cNvSpPr>
              <a:spLocks noChangeArrowheads="1"/>
            </p:cNvSpPr>
            <p:nvPr/>
          </p:nvSpPr>
          <p:spPr bwMode="auto">
            <a:xfrm>
              <a:off x="1488" y="636"/>
              <a:ext cx="2160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228" name="Rectangle 1039"/>
            <p:cNvSpPr>
              <a:spLocks noChangeArrowheads="1"/>
            </p:cNvSpPr>
            <p:nvPr/>
          </p:nvSpPr>
          <p:spPr bwMode="auto">
            <a:xfrm>
              <a:off x="3648" y="1068"/>
              <a:ext cx="768" cy="1440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229" name="Rectangle 1041"/>
            <p:cNvSpPr>
              <a:spLocks noChangeArrowheads="1"/>
            </p:cNvSpPr>
            <p:nvPr/>
          </p:nvSpPr>
          <p:spPr bwMode="auto">
            <a:xfrm>
              <a:off x="3648" y="636"/>
              <a:ext cx="768" cy="432"/>
            </a:xfrm>
            <a:prstGeom prst="rect">
              <a:avLst/>
            </a:prstGeom>
            <a:solidFill>
              <a:srgbClr val="66FF33"/>
            </a:solidFill>
            <a:ln w="38100">
              <a:solidFill>
                <a:srgbClr val="FF33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sz="2100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0" name="Text Box 1045"/>
          <p:cNvSpPr txBox="1">
            <a:spLocks noChangeArrowheads="1"/>
          </p:cNvSpPr>
          <p:nvPr/>
        </p:nvSpPr>
        <p:spPr bwMode="auto">
          <a:xfrm>
            <a:off x="5367338" y="2267745"/>
            <a:ext cx="11430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ma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 Box 1049"/>
          <p:cNvSpPr txBox="1">
            <a:spLocks noChangeArrowheads="1"/>
          </p:cNvSpPr>
          <p:nvPr/>
        </p:nvSpPr>
        <p:spPr bwMode="auto">
          <a:xfrm>
            <a:off x="7138988" y="2267745"/>
            <a:ext cx="914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na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 Box 1050"/>
          <p:cNvSpPr txBox="1">
            <a:spLocks noChangeArrowheads="1"/>
          </p:cNvSpPr>
          <p:nvPr/>
        </p:nvSpPr>
        <p:spPr bwMode="auto">
          <a:xfrm>
            <a:off x="5351463" y="1296195"/>
            <a:ext cx="914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mb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Text Box 1051"/>
          <p:cNvSpPr txBox="1">
            <a:spLocks noChangeArrowheads="1"/>
          </p:cNvSpPr>
          <p:nvPr/>
        </p:nvSpPr>
        <p:spPr bwMode="auto">
          <a:xfrm>
            <a:off x="7138988" y="1296195"/>
            <a:ext cx="10287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</a:rPr>
              <a:t>nb</a:t>
            </a:r>
            <a:endParaRPr lang="en-US" altLang="zh-CN" sz="2100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1069"/>
          <p:cNvGrpSpPr/>
          <p:nvPr/>
        </p:nvGrpSpPr>
        <p:grpSpPr bwMode="auto">
          <a:xfrm>
            <a:off x="4110038" y="1810545"/>
            <a:ext cx="2857500" cy="2071687"/>
            <a:chOff x="1248" y="1068"/>
            <a:chExt cx="2400" cy="1740"/>
          </a:xfrm>
        </p:grpSpPr>
        <p:grpSp>
          <p:nvGrpSpPr>
            <p:cNvPr id="52235" name="Group 1064"/>
            <p:cNvGrpSpPr/>
            <p:nvPr/>
          </p:nvGrpSpPr>
          <p:grpSpPr bwMode="auto">
            <a:xfrm>
              <a:off x="1248" y="1068"/>
              <a:ext cx="336" cy="1440"/>
              <a:chOff x="1248" y="1068"/>
              <a:chExt cx="336" cy="1440"/>
            </a:xfrm>
          </p:grpSpPr>
          <p:sp>
            <p:nvSpPr>
              <p:cNvPr id="52236" name="Text Box 1047"/>
              <p:cNvSpPr txBox="1">
                <a:spLocks noChangeArrowheads="1"/>
              </p:cNvSpPr>
              <p:nvPr/>
            </p:nvSpPr>
            <p:spPr bwMode="auto">
              <a:xfrm>
                <a:off x="1248" y="1548"/>
                <a:ext cx="33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37" name="Line 1052"/>
              <p:cNvSpPr>
                <a:spLocks noChangeShapeType="1"/>
              </p:cNvSpPr>
              <p:nvPr/>
            </p:nvSpPr>
            <p:spPr bwMode="auto">
              <a:xfrm>
                <a:off x="1296" y="106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38" name="Line 1053"/>
              <p:cNvSpPr>
                <a:spLocks noChangeShapeType="1"/>
              </p:cNvSpPr>
              <p:nvPr/>
            </p:nvSpPr>
            <p:spPr bwMode="auto">
              <a:xfrm>
                <a:off x="1296" y="2508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39" name="Line 1056"/>
              <p:cNvSpPr>
                <a:spLocks noChangeShapeType="1"/>
              </p:cNvSpPr>
              <p:nvPr/>
            </p:nvSpPr>
            <p:spPr bwMode="auto">
              <a:xfrm>
                <a:off x="1344" y="1932"/>
                <a:ext cx="0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0" name="Line 1057"/>
              <p:cNvSpPr>
                <a:spLocks noChangeShapeType="1"/>
              </p:cNvSpPr>
              <p:nvPr/>
            </p:nvSpPr>
            <p:spPr bwMode="auto">
              <a:xfrm flipV="1">
                <a:off x="1344" y="1068"/>
                <a:ext cx="0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241" name="Group 1065"/>
            <p:cNvGrpSpPr/>
            <p:nvPr/>
          </p:nvGrpSpPr>
          <p:grpSpPr bwMode="auto">
            <a:xfrm>
              <a:off x="1488" y="2460"/>
              <a:ext cx="2160" cy="348"/>
              <a:chOff x="1488" y="2460"/>
              <a:chExt cx="2160" cy="348"/>
            </a:xfrm>
          </p:grpSpPr>
          <p:sp>
            <p:nvSpPr>
              <p:cNvPr id="52242" name="Text Box 1044"/>
              <p:cNvSpPr txBox="1">
                <a:spLocks noChangeArrowheads="1"/>
              </p:cNvSpPr>
              <p:nvPr/>
            </p:nvSpPr>
            <p:spPr bwMode="auto">
              <a:xfrm>
                <a:off x="2256" y="2460"/>
                <a:ext cx="720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m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43" name="Line 1058"/>
              <p:cNvSpPr>
                <a:spLocks noChangeShapeType="1"/>
              </p:cNvSpPr>
              <p:nvPr/>
            </p:nvSpPr>
            <p:spPr bwMode="auto">
              <a:xfrm>
                <a:off x="148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4" name="Line 1060"/>
              <p:cNvSpPr>
                <a:spLocks noChangeShapeType="1"/>
              </p:cNvSpPr>
              <p:nvPr/>
            </p:nvSpPr>
            <p:spPr bwMode="auto">
              <a:xfrm>
                <a:off x="3648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5" name="Line 1061"/>
              <p:cNvSpPr>
                <a:spLocks noChangeShapeType="1"/>
              </p:cNvSpPr>
              <p:nvPr/>
            </p:nvSpPr>
            <p:spPr bwMode="auto">
              <a:xfrm flipH="1">
                <a:off x="1488" y="2652"/>
                <a:ext cx="72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46" name="Line 1062"/>
              <p:cNvSpPr>
                <a:spLocks noChangeShapeType="1"/>
              </p:cNvSpPr>
              <p:nvPr/>
            </p:nvSpPr>
            <p:spPr bwMode="auto">
              <a:xfrm>
                <a:off x="2688" y="265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" name="Group 1068"/>
          <p:cNvGrpSpPr/>
          <p:nvPr/>
        </p:nvGrpSpPr>
        <p:grpSpPr bwMode="auto">
          <a:xfrm>
            <a:off x="4052888" y="1067595"/>
            <a:ext cx="4057650" cy="2814637"/>
            <a:chOff x="1200" y="444"/>
            <a:chExt cx="3408" cy="2364"/>
          </a:xfrm>
        </p:grpSpPr>
        <p:grpSp>
          <p:nvGrpSpPr>
            <p:cNvPr id="52248" name="Group 1067"/>
            <p:cNvGrpSpPr/>
            <p:nvPr/>
          </p:nvGrpSpPr>
          <p:grpSpPr bwMode="auto">
            <a:xfrm>
              <a:off x="1200" y="444"/>
              <a:ext cx="384" cy="588"/>
              <a:chOff x="1200" y="444"/>
              <a:chExt cx="384" cy="588"/>
            </a:xfrm>
          </p:grpSpPr>
          <p:sp>
            <p:nvSpPr>
              <p:cNvPr id="52249" name="Text Box 1046"/>
              <p:cNvSpPr txBox="1">
                <a:spLocks noChangeArrowheads="1"/>
              </p:cNvSpPr>
              <p:nvPr/>
            </p:nvSpPr>
            <p:spPr bwMode="auto">
              <a:xfrm>
                <a:off x="1200" y="684"/>
                <a:ext cx="384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50" name="Line 1054"/>
              <p:cNvSpPr>
                <a:spLocks noChangeShapeType="1"/>
              </p:cNvSpPr>
              <p:nvPr/>
            </p:nvSpPr>
            <p:spPr bwMode="auto">
              <a:xfrm>
                <a:off x="1296" y="636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51" name="Line 1055"/>
              <p:cNvSpPr>
                <a:spLocks noChangeShapeType="1"/>
              </p:cNvSpPr>
              <p:nvPr/>
            </p:nvSpPr>
            <p:spPr bwMode="auto">
              <a:xfrm>
                <a:off x="1344" y="444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2252" name="Group 1066"/>
            <p:cNvGrpSpPr/>
            <p:nvPr/>
          </p:nvGrpSpPr>
          <p:grpSpPr bwMode="auto">
            <a:xfrm>
              <a:off x="3888" y="2460"/>
              <a:ext cx="720" cy="348"/>
              <a:chOff x="3888" y="2460"/>
              <a:chExt cx="720" cy="348"/>
            </a:xfrm>
          </p:grpSpPr>
          <p:sp>
            <p:nvSpPr>
              <p:cNvPr id="52253" name="Text Box 1048"/>
              <p:cNvSpPr txBox="1">
                <a:spLocks noChangeArrowheads="1"/>
              </p:cNvSpPr>
              <p:nvPr/>
            </p:nvSpPr>
            <p:spPr bwMode="auto">
              <a:xfrm>
                <a:off x="3888" y="2460"/>
                <a:ext cx="576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254" name="Line 1059"/>
              <p:cNvSpPr>
                <a:spLocks noChangeShapeType="1"/>
              </p:cNvSpPr>
              <p:nvPr/>
            </p:nvSpPr>
            <p:spPr bwMode="auto">
              <a:xfrm>
                <a:off x="4416" y="25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2255" name="Line 1063"/>
              <p:cNvSpPr>
                <a:spLocks noChangeShapeType="1"/>
              </p:cNvSpPr>
              <p:nvPr/>
            </p:nvSpPr>
            <p:spPr bwMode="auto">
              <a:xfrm flipH="1">
                <a:off x="4416" y="2652"/>
                <a:ext cx="19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52256" name="Rectangle 1087"/>
          <p:cNvSpPr>
            <a:spLocks noChangeArrowheads="1"/>
          </p:cNvSpPr>
          <p:nvPr/>
        </p:nvSpPr>
        <p:spPr bwMode="auto">
          <a:xfrm>
            <a:off x="1050925" y="566738"/>
            <a:ext cx="5457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你能用不同的形式表示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所拼图的面积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Text Box 1088"/>
          <p:cNvSpPr txBox="1">
            <a:spLocks noChangeArrowheads="1"/>
          </p:cNvSpPr>
          <p:nvPr/>
        </p:nvSpPr>
        <p:spPr bwMode="auto">
          <a:xfrm>
            <a:off x="1504951" y="4107656"/>
            <a:ext cx="62293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这块林区现在长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</a:rPr>
              <a:t>为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m+n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</a:rPr>
              <a:t>米，宽为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</a:rPr>
              <a:t>米</a:t>
            </a:r>
            <a:r>
              <a:rPr lang="en-US" altLang="zh-CN" sz="2100" b="1" dirty="0" smtClean="0">
                <a:solidFill>
                  <a:prstClr val="black"/>
                </a:solidFill>
                <a:latin typeface="+mn-lt"/>
              </a:rPr>
              <a:t>.</a:t>
            </a:r>
            <a:endParaRPr lang="zh-CN" altLang="en-US" sz="2100" b="1" baseline="300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48418" y="1492252"/>
            <a:ext cx="147989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m+n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76981" y="2435227"/>
            <a:ext cx="190308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+n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76981" y="3448052"/>
            <a:ext cx="18843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ma+mb+na+nb</a:t>
            </a:r>
            <a:endParaRPr lang="en-US" altLang="zh-CN" sz="2100" b="1" i="1" baseline="300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76981" y="1104902"/>
            <a:ext cx="1268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方法一：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176981" y="2046289"/>
            <a:ext cx="1268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方法二：</a:t>
            </a:r>
            <a:endParaRPr lang="zh-CN" altLang="en-US" sz="21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176981" y="3090864"/>
            <a:ext cx="1268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方法三：</a:t>
            </a:r>
            <a:endParaRPr lang="zh-CN" altLang="en-US" sz="21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5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4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  <p:bldP spid="90" grpId="0"/>
      <p:bldP spid="91" grpId="0"/>
      <p:bldP spid="92" grpId="0"/>
      <p:bldP spid="93" grpId="0"/>
      <p:bldP spid="117" grpId="0"/>
      <p:bldP spid="4" grpId="0"/>
      <p:bldP spid="5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 txBox="1">
            <a:spLocks noChangeArrowheads="1"/>
          </p:cNvSpPr>
          <p:nvPr/>
        </p:nvSpPr>
        <p:spPr>
          <a:xfrm>
            <a:off x="864394" y="536575"/>
            <a:ext cx="7561262" cy="917575"/>
          </a:xfrm>
          <a:prstGeom prst="rect">
            <a:avLst/>
          </a:prstGeom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         由于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(</a:t>
            </a:r>
            <a:r>
              <a:rPr lang="en-US" altLang="zh-CN" sz="2400" b="1" i="1" kern="0" dirty="0" smtClean="0">
                <a:latin typeface="+mn-lt"/>
                <a:cs typeface="Times New Roman" panose="02020603050405020304" pitchFamily="18" charset="0"/>
              </a:rPr>
              <a:t>m+n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)(</a:t>
            </a:r>
            <a:r>
              <a:rPr lang="en-US" altLang="zh-CN" sz="2400" b="1" i="1" kern="0" dirty="0" smtClean="0">
                <a:latin typeface="+mn-lt"/>
                <a:cs typeface="Times New Roman" panose="02020603050405020304" pitchFamily="18" charset="0"/>
              </a:rPr>
              <a:t>a+b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和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(</a:t>
            </a:r>
            <a:r>
              <a:rPr lang="en-US" altLang="zh-CN" sz="2400" b="1" i="1" kern="0" dirty="0" smtClean="0">
                <a:latin typeface="+mn-lt"/>
                <a:cs typeface="Times New Roman" panose="02020603050405020304" pitchFamily="18" charset="0"/>
              </a:rPr>
              <a:t>ma+mb+na+nb</a:t>
            </a:r>
            <a:r>
              <a:rPr lang="en-US" altLang="zh-CN" sz="2400" b="1" kern="0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表</a:t>
            </a:r>
            <a:r>
              <a:rPr lang="zh-CN" altLang="en-US" sz="2400" b="1" kern="0" dirty="0">
                <a:latin typeface="+mn-lt"/>
                <a:cs typeface="Times New Roman" panose="02020603050405020304" pitchFamily="18" charset="0"/>
              </a:rPr>
              <a:t>示同一块地的面</a:t>
            </a:r>
            <a:r>
              <a:rPr lang="zh-CN" altLang="en-US" sz="2400" b="1" kern="0" dirty="0" smtClean="0">
                <a:latin typeface="+mn-lt"/>
                <a:cs typeface="Times New Roman" panose="02020603050405020304" pitchFamily="18" charset="0"/>
              </a:rPr>
              <a:t>积，故</a:t>
            </a:r>
            <a:r>
              <a:rPr lang="zh-CN" altLang="en-US" sz="2400" b="1" kern="0" dirty="0">
                <a:latin typeface="+mn-lt"/>
                <a:cs typeface="Times New Roman" panose="02020603050405020304" pitchFamily="18" charset="0"/>
              </a:rPr>
              <a:t>有：</a:t>
            </a:r>
            <a:endParaRPr lang="zh-CN" altLang="en-US" sz="2400" b="1" kern="0" dirty="0">
              <a:latin typeface="+mn-lt"/>
              <a:cs typeface="Times New Roman" panose="02020603050405020304" pitchFamily="18" charset="0"/>
            </a:endParaRPr>
          </a:p>
          <a:p>
            <a:pPr marL="342900" indent="-342900" eaLnBrk="0" hangingPunct="0">
              <a:lnSpc>
                <a:spcPct val="125000"/>
              </a:lnSpc>
              <a:spcBef>
                <a:spcPct val="20000"/>
              </a:spcBef>
              <a:buFontTx/>
              <a:buChar char="•"/>
              <a:defRPr/>
            </a:pPr>
            <a:endParaRPr lang="en-US" altLang="zh-CN" sz="2400" b="1" kern="0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24" name="Rectangle 4" descr="PE03255_"/>
          <p:cNvSpPr>
            <a:spLocks noChangeArrowheads="1"/>
          </p:cNvSpPr>
          <p:nvPr/>
        </p:nvSpPr>
        <p:spPr bwMode="auto">
          <a:xfrm>
            <a:off x="2383801" y="1427590"/>
            <a:ext cx="1837362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)=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Rectangle 5" descr="PE03255_"/>
          <p:cNvSpPr>
            <a:spLocks noChangeArrowheads="1"/>
          </p:cNvSpPr>
          <p:nvPr/>
        </p:nvSpPr>
        <p:spPr bwMode="auto">
          <a:xfrm>
            <a:off x="4106863" y="1418065"/>
            <a:ext cx="857250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ma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6" descr="PE03255_"/>
          <p:cNvSpPr>
            <a:spLocks noChangeArrowheads="1"/>
          </p:cNvSpPr>
          <p:nvPr/>
        </p:nvSpPr>
        <p:spPr bwMode="auto">
          <a:xfrm>
            <a:off x="4598988" y="1421240"/>
            <a:ext cx="829073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mb</a:t>
            </a:r>
            <a:endParaRPr lang="en-US" altLang="zh-CN" sz="2400" b="1" i="1" noProof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7" name="Rectangle 7" descr="PE03255_"/>
          <p:cNvSpPr>
            <a:spLocks noChangeArrowheads="1"/>
          </p:cNvSpPr>
          <p:nvPr/>
        </p:nvSpPr>
        <p:spPr bwMode="auto">
          <a:xfrm>
            <a:off x="5248276" y="1421240"/>
            <a:ext cx="761747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na</a:t>
            </a:r>
            <a:endParaRPr lang="en-US" altLang="zh-CN" sz="2400" b="1" i="1" noProof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pitchFamily="2" charset="-122"/>
            </a:endParaRPr>
          </a:p>
        </p:txBody>
      </p:sp>
      <p:sp>
        <p:nvSpPr>
          <p:cNvPr id="28" name="Rectangle 8" descr="PE03255_"/>
          <p:cNvSpPr>
            <a:spLocks noChangeArrowheads="1"/>
          </p:cNvSpPr>
          <p:nvPr/>
        </p:nvSpPr>
        <p:spPr bwMode="auto">
          <a:xfrm>
            <a:off x="5853113" y="1421240"/>
            <a:ext cx="971550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  <a:cs typeface="Times New Roman" panose="02020603050405020304" pitchFamily="18" charset="0"/>
              </a:rPr>
              <a:t>nb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17" descr="PE03255_"/>
          <p:cNvSpPr>
            <a:spLocks noChangeArrowheads="1"/>
          </p:cNvSpPr>
          <p:nvPr/>
        </p:nvSpPr>
        <p:spPr bwMode="auto">
          <a:xfrm>
            <a:off x="1647032" y="1849437"/>
            <a:ext cx="5456818" cy="461665"/>
          </a:xfrm>
          <a:prstGeom prst="rect">
            <a:avLst/>
          </a:prstGeom>
          <a:noFill/>
          <a:ln w="952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如何进行多项式与多项式相乘的运算？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1666662" y="3368675"/>
            <a:ext cx="594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实际</a:t>
            </a:r>
            <a:r>
              <a:rPr lang="zh-CN" altLang="en-US" sz="2400" b="1" dirty="0" smtClean="0">
                <a:latin typeface="+mn-lt"/>
              </a:rPr>
              <a:t>上，把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latin typeface="+mn-lt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看</a:t>
            </a:r>
            <a:r>
              <a:rPr lang="zh-CN" altLang="en-US" sz="2400" b="1" dirty="0">
                <a:latin typeface="+mn-lt"/>
              </a:rPr>
              <a:t>成一个整</a:t>
            </a:r>
            <a:r>
              <a:rPr lang="zh-CN" altLang="en-US" sz="2400" b="1" dirty="0" smtClean="0">
                <a:latin typeface="+mn-lt"/>
              </a:rPr>
              <a:t>体，有</a:t>
            </a:r>
            <a:r>
              <a:rPr lang="zh-CN" altLang="en-US" sz="2400" b="1" dirty="0">
                <a:latin typeface="+mn-lt"/>
              </a:rPr>
              <a:t>：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31" name="Text Box 19"/>
          <p:cNvSpPr txBox="1">
            <a:spLocks noChangeArrowheads="1"/>
          </p:cNvSpPr>
          <p:nvPr/>
        </p:nvSpPr>
        <p:spPr bwMode="auto">
          <a:xfrm>
            <a:off x="3789149" y="4415333"/>
            <a:ext cx="3314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ma+mb+na+nb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20"/>
          <p:cNvSpPr txBox="1">
            <a:spLocks noChangeArrowheads="1"/>
          </p:cNvSpPr>
          <p:nvPr/>
        </p:nvSpPr>
        <p:spPr bwMode="auto">
          <a:xfrm>
            <a:off x="2268324" y="3824783"/>
            <a:ext cx="2611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 Box 21"/>
          <p:cNvSpPr txBox="1">
            <a:spLocks noChangeArrowheads="1"/>
          </p:cNvSpPr>
          <p:nvPr/>
        </p:nvSpPr>
        <p:spPr bwMode="auto">
          <a:xfrm>
            <a:off x="3754224" y="3834308"/>
            <a:ext cx="387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+n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Line 22"/>
          <p:cNvSpPr>
            <a:spLocks noChangeShapeType="1"/>
          </p:cNvSpPr>
          <p:nvPr/>
        </p:nvSpPr>
        <p:spPr bwMode="auto">
          <a:xfrm>
            <a:off x="3239874" y="4284861"/>
            <a:ext cx="514350" cy="1587"/>
          </a:xfrm>
          <a:prstGeom prst="line">
            <a:avLst/>
          </a:prstGeom>
          <a:noFill/>
          <a:ln w="57150">
            <a:solidFill>
              <a:srgbClr val="3333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5" name="Line 23"/>
          <p:cNvSpPr>
            <a:spLocks noChangeShapeType="1"/>
          </p:cNvSpPr>
          <p:nvPr/>
        </p:nvSpPr>
        <p:spPr bwMode="auto">
          <a:xfrm flipV="1">
            <a:off x="4304506" y="4284861"/>
            <a:ext cx="7794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36" name="Line 24"/>
          <p:cNvSpPr>
            <a:spLocks noChangeShapeType="1"/>
          </p:cNvSpPr>
          <p:nvPr/>
        </p:nvSpPr>
        <p:spPr bwMode="auto">
          <a:xfrm>
            <a:off x="5428029" y="4288531"/>
            <a:ext cx="78898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95500" y="2236788"/>
            <a:ext cx="13724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m+n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683794" y="2227262"/>
            <a:ext cx="12153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mX+nX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03374" y="2260451"/>
            <a:ext cx="4508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？</a:t>
            </a:r>
            <a:endParaRPr lang="zh-CN" altLang="en-US" sz="21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42862" y="2842915"/>
            <a:ext cx="3219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若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，如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何计算？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advAuto="0" build="p"/>
      <p:bldP spid="26" grpId="0" advAuto="0" build="p"/>
      <p:bldP spid="27" grpId="0" bldLvl="0" animBg="1"/>
      <p:bldP spid="28" grpId="0" bldLvl="0" animBg="1"/>
      <p:bldP spid="30" grpId="0"/>
      <p:bldP spid="31" grpId="0"/>
      <p:bldP spid="32" grpId="0"/>
      <p:bldP spid="33" grpId="0"/>
      <p:bldP spid="2" grpId="0"/>
      <p:bldP spid="3" grpId="0"/>
      <p:bldP spid="4" grpId="0"/>
      <p:bldP spid="4" grpId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91055" y="1344613"/>
            <a:ext cx="7790489" cy="1015663"/>
          </a:xfrm>
          <a:prstGeom prst="rect">
            <a:avLst/>
          </a:prstGeom>
          <a:solidFill>
            <a:srgbClr val="00FFFF">
              <a:alpha val="23000"/>
            </a:srgbClr>
          </a:solidFill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多项</a:t>
            </a:r>
            <a:r>
              <a:rPr lang="zh-CN" altLang="en-US" sz="2400" b="1" dirty="0">
                <a:latin typeface="宋体" panose="02010600030101010101" pitchFamily="2" charset="-122"/>
              </a:rPr>
              <a:t>式与多项式相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乘，先</a:t>
            </a:r>
            <a:r>
              <a:rPr lang="zh-CN" altLang="en-US" sz="2400" b="1" dirty="0">
                <a:latin typeface="宋体" panose="02010600030101010101" pitchFamily="2" charset="-122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一个多项式的每一项分别乘以另一个多项式的每一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项，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再</a:t>
            </a:r>
            <a:r>
              <a:rPr lang="zh-CN" altLang="en-US" sz="2400" b="1" dirty="0">
                <a:latin typeface="宋体" panose="02010600030101010101" pitchFamily="2" charset="-122"/>
              </a:rPr>
              <a:t>把所得的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积相加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4" name="Group 2"/>
          <p:cNvGrpSpPr/>
          <p:nvPr/>
        </p:nvGrpSpPr>
        <p:grpSpPr bwMode="auto">
          <a:xfrm>
            <a:off x="1771650" y="2727325"/>
            <a:ext cx="1200150" cy="228600"/>
            <a:chOff x="576" y="1344"/>
            <a:chExt cx="1008" cy="192"/>
          </a:xfrm>
        </p:grpSpPr>
        <p:sp>
          <p:nvSpPr>
            <p:cNvPr id="54279" name="Line 3"/>
            <p:cNvSpPr>
              <a:spLocks noChangeShapeType="1"/>
            </p:cNvSpPr>
            <p:nvPr/>
          </p:nvSpPr>
          <p:spPr bwMode="auto">
            <a:xfrm>
              <a:off x="576" y="1440"/>
              <a:ext cx="10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0" name="Line 4"/>
            <p:cNvSpPr>
              <a:spLocks noChangeShapeType="1"/>
            </p:cNvSpPr>
            <p:nvPr/>
          </p:nvSpPr>
          <p:spPr bwMode="auto">
            <a:xfrm>
              <a:off x="576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1" name="Line 5"/>
            <p:cNvSpPr>
              <a:spLocks noChangeShapeType="1"/>
            </p:cNvSpPr>
            <p:nvPr/>
          </p:nvSpPr>
          <p:spPr bwMode="auto">
            <a:xfrm>
              <a:off x="1584" y="1440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2" name="Oval 6"/>
            <p:cNvSpPr>
              <a:spLocks noChangeArrowheads="1"/>
            </p:cNvSpPr>
            <p:nvPr/>
          </p:nvSpPr>
          <p:spPr bwMode="auto">
            <a:xfrm>
              <a:off x="1008" y="1344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1200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2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Group 7"/>
          <p:cNvGrpSpPr/>
          <p:nvPr/>
        </p:nvGrpSpPr>
        <p:grpSpPr bwMode="auto">
          <a:xfrm>
            <a:off x="1657350" y="2498725"/>
            <a:ext cx="2114550" cy="457200"/>
            <a:chOff x="192" y="720"/>
            <a:chExt cx="1776" cy="384"/>
          </a:xfrm>
        </p:grpSpPr>
        <p:sp>
          <p:nvSpPr>
            <p:cNvPr id="54284" name="Line 8"/>
            <p:cNvSpPr>
              <a:spLocks noChangeShapeType="1"/>
            </p:cNvSpPr>
            <p:nvPr/>
          </p:nvSpPr>
          <p:spPr bwMode="auto">
            <a:xfrm>
              <a:off x="192" y="816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5" name="Line 9"/>
            <p:cNvSpPr>
              <a:spLocks noChangeShapeType="1"/>
            </p:cNvSpPr>
            <p:nvPr/>
          </p:nvSpPr>
          <p:spPr bwMode="auto">
            <a:xfrm>
              <a:off x="1968" y="816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6" name="Line 10"/>
            <p:cNvSpPr>
              <a:spLocks noChangeShapeType="1"/>
            </p:cNvSpPr>
            <p:nvPr/>
          </p:nvSpPr>
          <p:spPr bwMode="auto">
            <a:xfrm>
              <a:off x="192" y="816"/>
              <a:ext cx="17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87" name="Oval 11"/>
            <p:cNvSpPr>
              <a:spLocks noChangeArrowheads="1"/>
            </p:cNvSpPr>
            <p:nvPr/>
          </p:nvSpPr>
          <p:spPr bwMode="auto">
            <a:xfrm>
              <a:off x="960" y="720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1600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600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" name="Group 12"/>
          <p:cNvGrpSpPr/>
          <p:nvPr/>
        </p:nvGrpSpPr>
        <p:grpSpPr bwMode="auto">
          <a:xfrm>
            <a:off x="2371725" y="3441700"/>
            <a:ext cx="685800" cy="285750"/>
            <a:chOff x="1008" y="1872"/>
            <a:chExt cx="576" cy="240"/>
          </a:xfrm>
        </p:grpSpPr>
        <p:sp>
          <p:nvSpPr>
            <p:cNvPr id="54289" name="Line 13"/>
            <p:cNvSpPr>
              <a:spLocks noChangeShapeType="1"/>
            </p:cNvSpPr>
            <p:nvPr/>
          </p:nvSpPr>
          <p:spPr bwMode="auto">
            <a:xfrm flipV="1">
              <a:off x="1008" y="1872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0" name="Line 14"/>
            <p:cNvSpPr>
              <a:spLocks noChangeShapeType="1"/>
            </p:cNvSpPr>
            <p:nvPr/>
          </p:nvSpPr>
          <p:spPr bwMode="auto">
            <a:xfrm flipV="1">
              <a:off x="1584" y="1872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1" name="Line 15"/>
            <p:cNvSpPr>
              <a:spLocks noChangeShapeType="1"/>
            </p:cNvSpPr>
            <p:nvPr/>
          </p:nvSpPr>
          <p:spPr bwMode="auto">
            <a:xfrm>
              <a:off x="1008" y="2016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2" name="Oval 16"/>
            <p:cNvSpPr>
              <a:spLocks noChangeArrowheads="1"/>
            </p:cNvSpPr>
            <p:nvPr/>
          </p:nvSpPr>
          <p:spPr bwMode="auto">
            <a:xfrm>
              <a:off x="1200" y="1920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7" name="Group 17"/>
          <p:cNvGrpSpPr/>
          <p:nvPr/>
        </p:nvGrpSpPr>
        <p:grpSpPr bwMode="auto">
          <a:xfrm>
            <a:off x="2228850" y="3470275"/>
            <a:ext cx="1543050" cy="400050"/>
            <a:chOff x="240" y="2304"/>
            <a:chExt cx="1296" cy="336"/>
          </a:xfrm>
        </p:grpSpPr>
        <p:sp>
          <p:nvSpPr>
            <p:cNvPr id="54294" name="Line 18"/>
            <p:cNvSpPr>
              <a:spLocks noChangeShapeType="1"/>
            </p:cNvSpPr>
            <p:nvPr/>
          </p:nvSpPr>
          <p:spPr bwMode="auto">
            <a:xfrm flipH="1">
              <a:off x="240" y="2544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5" name="Line 19"/>
            <p:cNvSpPr>
              <a:spLocks noChangeShapeType="1"/>
            </p:cNvSpPr>
            <p:nvPr/>
          </p:nvSpPr>
          <p:spPr bwMode="auto">
            <a:xfrm flipV="1">
              <a:off x="1536" y="230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6" name="Line 20"/>
            <p:cNvSpPr>
              <a:spLocks noChangeShapeType="1"/>
            </p:cNvSpPr>
            <p:nvPr/>
          </p:nvSpPr>
          <p:spPr bwMode="auto">
            <a:xfrm flipV="1">
              <a:off x="240" y="2304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297" name="Oval 21"/>
            <p:cNvSpPr>
              <a:spLocks noChangeArrowheads="1"/>
            </p:cNvSpPr>
            <p:nvPr/>
          </p:nvSpPr>
          <p:spPr bwMode="auto">
            <a:xfrm>
              <a:off x="816" y="2448"/>
              <a:ext cx="192" cy="192"/>
            </a:xfrm>
            <a:prstGeom prst="ellipse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4</a:t>
              </a:r>
              <a:endParaRPr lang="en-US" altLang="zh-CN" b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1314450" y="2784475"/>
            <a:ext cx="29718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4500" b="1" i="1" dirty="0" smtClean="0">
                <a:solidFill>
                  <a:srgbClr val="A50021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 dirty="0" smtClean="0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45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 dirty="0" smtClean="0">
                <a:solidFill>
                  <a:srgbClr val="993366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45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</a:t>
            </a:r>
            <a:endParaRPr lang="en-US" altLang="zh-CN" sz="45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 Box 23"/>
          <p:cNvSpPr txBox="1">
            <a:spLocks noChangeArrowheads="1"/>
          </p:cNvSpPr>
          <p:nvPr/>
        </p:nvSpPr>
        <p:spPr bwMode="auto">
          <a:xfrm>
            <a:off x="4000500" y="2898775"/>
            <a:ext cx="3429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  <a:endParaRPr lang="en-US" altLang="zh-CN" sz="36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auto">
          <a:xfrm>
            <a:off x="4286250" y="2784475"/>
            <a:ext cx="971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i="1">
                <a:solidFill>
                  <a:srgbClr val="A50021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500" b="1" i="1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endParaRPr lang="en-US" altLang="zh-CN" sz="45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Oval 25"/>
          <p:cNvSpPr>
            <a:spLocks noChangeArrowheads="1"/>
          </p:cNvSpPr>
          <p:nvPr/>
        </p:nvSpPr>
        <p:spPr bwMode="auto">
          <a:xfrm>
            <a:off x="457200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1200" b="1">
                <a:solidFill>
                  <a:prstClr val="black"/>
                </a:solidFill>
                <a:latin typeface="Times New Roman" panose="02020603050405020304" pitchFamily="18" charset="0"/>
              </a:rPr>
              <a:t>1</a:t>
            </a:r>
            <a:endParaRPr lang="en-US" altLang="zh-CN" sz="12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Oval 26"/>
          <p:cNvSpPr>
            <a:spLocks noChangeArrowheads="1"/>
          </p:cNvSpPr>
          <p:nvPr/>
        </p:nvSpPr>
        <p:spPr bwMode="auto">
          <a:xfrm>
            <a:off x="554355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Times New Roman" panose="02020603050405020304" pitchFamily="18" charset="0"/>
              </a:rPr>
              <a:t>2</a:t>
            </a:r>
            <a:endParaRPr lang="en-US" altLang="zh-CN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" name="Oval 27"/>
          <p:cNvSpPr>
            <a:spLocks noChangeArrowheads="1"/>
          </p:cNvSpPr>
          <p:nvPr/>
        </p:nvSpPr>
        <p:spPr bwMode="auto">
          <a:xfrm>
            <a:off x="651510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Times New Roman" panose="02020603050405020304" pitchFamily="18" charset="0"/>
              </a:rPr>
              <a:t>3</a:t>
            </a:r>
            <a:endParaRPr lang="en-US" altLang="zh-CN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Oval 28"/>
          <p:cNvSpPr>
            <a:spLocks noChangeArrowheads="1"/>
          </p:cNvSpPr>
          <p:nvPr/>
        </p:nvSpPr>
        <p:spPr bwMode="auto">
          <a:xfrm>
            <a:off x="7486650" y="2784475"/>
            <a:ext cx="228600" cy="228600"/>
          </a:xfrm>
          <a:prstGeom prst="ellipse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b="1">
                <a:solidFill>
                  <a:prstClr val="black"/>
                </a:solidFill>
                <a:latin typeface="Times New Roman" panose="02020603050405020304" pitchFamily="18" charset="0"/>
              </a:rPr>
              <a:t>4</a:t>
            </a:r>
            <a:endParaRPr lang="en-US" altLang="zh-CN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7" name="Text Box 29"/>
          <p:cNvSpPr txBox="1">
            <a:spLocks noChangeArrowheads="1"/>
          </p:cNvSpPr>
          <p:nvPr/>
        </p:nvSpPr>
        <p:spPr bwMode="auto">
          <a:xfrm>
            <a:off x="5029200" y="2760663"/>
            <a:ext cx="12573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>
                <a:solidFill>
                  <a:srgbClr val="A50021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4500" b="1" i="1">
                <a:solidFill>
                  <a:srgbClr val="993366"/>
                </a:solidFill>
                <a:latin typeface="Times New Roman" panose="02020603050405020304" pitchFamily="18" charset="0"/>
              </a:rPr>
              <a:t>n</a:t>
            </a:r>
            <a:endParaRPr lang="en-US" altLang="zh-CN" sz="3300" b="1">
              <a:solidFill>
                <a:srgbClr val="99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30"/>
          <p:cNvSpPr txBox="1">
            <a:spLocks noChangeArrowheads="1"/>
          </p:cNvSpPr>
          <p:nvPr/>
        </p:nvSpPr>
        <p:spPr bwMode="auto">
          <a:xfrm>
            <a:off x="5905500" y="2803525"/>
            <a:ext cx="137318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 dirty="0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5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endParaRPr lang="en-US" altLang="zh-CN" sz="3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Box 31"/>
          <p:cNvSpPr txBox="1">
            <a:spLocks noChangeArrowheads="1"/>
          </p:cNvSpPr>
          <p:nvPr/>
        </p:nvSpPr>
        <p:spPr bwMode="auto">
          <a:xfrm>
            <a:off x="6973888" y="2784475"/>
            <a:ext cx="1270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500" b="1">
                <a:solidFill>
                  <a:prstClr val="black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4500" b="1" i="1">
                <a:solidFill>
                  <a:srgbClr val="3333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4500" b="1" i="1">
                <a:solidFill>
                  <a:srgbClr val="993366"/>
                </a:solidFill>
                <a:latin typeface="Times New Roman" panose="02020603050405020304" pitchFamily="18" charset="0"/>
              </a:rPr>
              <a:t>n</a:t>
            </a:r>
            <a:endParaRPr lang="en-US" altLang="zh-CN" sz="3300" b="1">
              <a:solidFill>
                <a:srgbClr val="9933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504030" y="3870325"/>
            <a:ext cx="3573019" cy="4873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buFont typeface="Wingdings" panose="05000000000000000000" pitchFamily="2" charset="2"/>
              <a:buChar char="u"/>
              <a:defRPr/>
            </a:pPr>
            <a:r>
              <a:rPr lang="en-US" altLang="zh-CN" sz="2400" b="1" kern="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“</a:t>
            </a:r>
            <a:r>
              <a:rPr lang="zh-CN" altLang="en-US" sz="2400" b="1" kern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多乘多</a:t>
            </a:r>
            <a:r>
              <a:rPr lang="en-US" altLang="zh-CN" sz="2400" b="1" kern="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”</a:t>
            </a:r>
            <a:r>
              <a:rPr lang="zh-CN" altLang="en-US" sz="2400" b="1" kern="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顺口溜</a:t>
            </a:r>
            <a:r>
              <a:rPr lang="zh-CN" altLang="en-US" sz="2400" b="1" kern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：</a:t>
            </a:r>
            <a:endParaRPr lang="zh-CN" altLang="en-US" sz="2400" b="1" kern="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1475581" y="4297363"/>
            <a:ext cx="5621338" cy="7556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多乘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多，来</a:t>
            </a:r>
            <a:r>
              <a:rPr lang="zh-CN" altLang="en-US" sz="2100" b="1" dirty="0">
                <a:latin typeface="宋体" panose="02010600030101010101" pitchFamily="2" charset="-122"/>
              </a:rPr>
              <a:t>计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算，多</a:t>
            </a:r>
            <a:r>
              <a:rPr lang="zh-CN" altLang="en-US" sz="2100" b="1" dirty="0">
                <a:latin typeface="宋体" panose="02010600030101010101" pitchFamily="2" charset="-122"/>
              </a:rPr>
              <a:t>项式各项都见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面，</a:t>
            </a:r>
            <a:endParaRPr lang="zh-CN" altLang="en-US" sz="2100" b="1" dirty="0">
              <a:latin typeface="宋体" panose="02010600030101010101" pitchFamily="2" charset="-122"/>
            </a:endParaRPr>
          </a:p>
          <a:p>
            <a:pPr algn="ctr" eaLnBrk="0" hangingPunct="0">
              <a:spcBef>
                <a:spcPct val="2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乘后结果要相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加，化</a:t>
            </a:r>
            <a:r>
              <a:rPr lang="zh-CN" altLang="en-US" sz="2100" b="1" dirty="0">
                <a:latin typeface="宋体" panose="02010600030101010101" pitchFamily="2" charset="-122"/>
              </a:rPr>
              <a:t>简、排列才算完</a:t>
            </a:r>
            <a:r>
              <a:rPr lang="en-US" altLang="zh-CN" b="1" dirty="0">
                <a:latin typeface="宋体" panose="02010600030101010101" pitchFamily="2" charset="-122"/>
              </a:rPr>
              <a:t>.</a:t>
            </a:r>
            <a:endParaRPr lang="en-US" altLang="zh-CN" b="1" dirty="0">
              <a:latin typeface="宋体" panose="02010600030101010101" pitchFamily="2" charset="-122"/>
            </a:endParaRPr>
          </a:p>
        </p:txBody>
      </p:sp>
      <p:grpSp>
        <p:nvGrpSpPr>
          <p:cNvPr id="4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4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6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lvl="0"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多项式乘以多项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式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/>
      <p:bldP spid="31" grpId="0"/>
      <p:bldP spid="32" grpId="0"/>
      <p:bldP spid="33" grpId="0" bldLvl="0" animBg="1"/>
      <p:bldP spid="34" grpId="0" bldLvl="0" animBg="1"/>
      <p:bldP spid="35" grpId="0" bldLvl="0" animBg="1"/>
      <p:bldP spid="36" grpId="0" bldLvl="0" animBg="1"/>
      <p:bldP spid="37" grpId="0"/>
      <p:bldP spid="38" grpId="0"/>
      <p:bldP spid="39" grpId="0"/>
      <p:bldP spid="40" grpId="0"/>
      <p:bldP spid="4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6"/>
          <p:cNvSpPr txBox="1">
            <a:spLocks noChangeArrowheads="1"/>
          </p:cNvSpPr>
          <p:nvPr/>
        </p:nvSpPr>
        <p:spPr bwMode="auto">
          <a:xfrm>
            <a:off x="1050925" y="1114425"/>
            <a:ext cx="7721600" cy="1027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kumimoji="1" lang="zh-CN" altLang="en-US" sz="2400" b="1" kern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kumimoji="1" lang="en-US" altLang="zh-CN" sz="2400" b="1" kern="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 </a:t>
            </a:r>
            <a:r>
              <a:rPr kumimoji="1" lang="en-US" altLang="zh-CN" sz="2400" b="1" kern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</a:t>
            </a:r>
            <a:r>
              <a:rPr kumimoji="1" lang="zh-CN" altLang="en-US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+1)(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+2)</a:t>
            </a:r>
            <a:r>
              <a:rPr kumimoji="1" lang="zh-CN" altLang="en-US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          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–8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)(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–</a:t>
            </a:r>
            <a:r>
              <a:rPr kumimoji="1" lang="en-US" altLang="zh-CN" sz="2400" b="1" i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</a:t>
            </a:r>
            <a:r>
              <a:rPr kumimoji="1" lang="zh-CN" altLang="en-US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kumimoji="1" lang="zh-CN" altLang="en-US" sz="2400" b="1" kern="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033463" y="2094292"/>
            <a:ext cx="59864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x·x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+1·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+1×2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=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1722438" y="3602417"/>
            <a:ext cx="58721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组合 4"/>
          <p:cNvGrpSpPr/>
          <p:nvPr/>
        </p:nvGrpSpPr>
        <p:grpSpPr bwMode="auto">
          <a:xfrm>
            <a:off x="6124575" y="2268917"/>
            <a:ext cx="2360582" cy="991499"/>
            <a:chOff x="9192" y="4186"/>
            <a:chExt cx="4585" cy="1883"/>
          </a:xfrm>
        </p:grpSpPr>
        <p:sp>
          <p:nvSpPr>
            <p:cNvPr id="55301" name="云形标注 1"/>
            <p:cNvSpPr>
              <a:spLocks noChangeArrowheads="1"/>
            </p:cNvSpPr>
            <p:nvPr/>
          </p:nvSpPr>
          <p:spPr bwMode="auto">
            <a:xfrm>
              <a:off x="9192" y="4186"/>
              <a:ext cx="4585" cy="1883"/>
            </a:xfrm>
            <a:prstGeom prst="cloudCallout">
              <a:avLst>
                <a:gd name="adj1" fmla="val -88472"/>
                <a:gd name="adj2" fmla="val 35310"/>
              </a:avLst>
            </a:prstGeom>
            <a:solidFill>
              <a:srgbClr val="66FF99"/>
            </a:solidFill>
            <a:ln w="9525">
              <a:solidFill>
                <a:srgbClr val="FFFF7A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5302" name="文本框 3"/>
            <p:cNvSpPr txBox="1">
              <a:spLocks noChangeArrowheads="1"/>
            </p:cNvSpPr>
            <p:nvPr/>
          </p:nvSpPr>
          <p:spPr bwMode="auto">
            <a:xfrm>
              <a:off x="9592" y="4333"/>
              <a:ext cx="4095" cy="1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结果</a:t>
              </a:r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中有同类项的要合并同类项</a:t>
              </a:r>
              <a:r>
                <a:rPr lang="en-US" altLang="zh-CN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.</a:t>
              </a:r>
              <a:endParaRPr lang="en-US" altLang="zh-CN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021421" y="3167442"/>
            <a:ext cx="2521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4" name="组合 6"/>
          <p:cNvGrpSpPr/>
          <p:nvPr/>
        </p:nvGrpSpPr>
        <p:grpSpPr bwMode="auto">
          <a:xfrm>
            <a:off x="6343635" y="3306113"/>
            <a:ext cx="2184400" cy="896938"/>
            <a:chOff x="9192" y="4186"/>
            <a:chExt cx="4585" cy="1883"/>
          </a:xfrm>
        </p:grpSpPr>
        <p:sp>
          <p:nvSpPr>
            <p:cNvPr id="55305" name="云形标注 7"/>
            <p:cNvSpPr>
              <a:spLocks noChangeArrowheads="1"/>
            </p:cNvSpPr>
            <p:nvPr/>
          </p:nvSpPr>
          <p:spPr bwMode="auto">
            <a:xfrm>
              <a:off x="9192" y="4186"/>
              <a:ext cx="4585" cy="1883"/>
            </a:xfrm>
            <a:prstGeom prst="cloudCallout">
              <a:avLst>
                <a:gd name="adj1" fmla="val -93620"/>
                <a:gd name="adj2" fmla="val 19356"/>
              </a:avLst>
            </a:prstGeom>
            <a:solidFill>
              <a:srgbClr val="66FF99"/>
            </a:solidFill>
            <a:ln w="9525">
              <a:solidFill>
                <a:srgbClr val="FFFF7A"/>
              </a:solidFill>
              <a:round/>
            </a:ln>
          </p:spPr>
          <p:txBody>
            <a:bodyPr/>
            <a:lstStyle/>
            <a:p>
              <a:endParaRPr lang="zh-CN" altLang="en-US" sz="100" b="1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5306" name="文本框 8"/>
            <p:cNvSpPr txBox="1">
              <a:spLocks noChangeArrowheads="1"/>
            </p:cNvSpPr>
            <p:nvPr/>
          </p:nvSpPr>
          <p:spPr bwMode="auto">
            <a:xfrm>
              <a:off x="9592" y="4333"/>
              <a:ext cx="4095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en-US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</a:t>
              </a:r>
              <a:r>
                <a: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时要注意符号问题</a:t>
              </a:r>
              <a:r>
                <a:rPr lang="en-US" altLang="zh-CN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76740" y="4151692"/>
            <a:ext cx="2891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5312" name="组合 6"/>
          <p:cNvGrpSpPr/>
          <p:nvPr/>
        </p:nvGrpSpPr>
        <p:grpSpPr bwMode="auto">
          <a:xfrm>
            <a:off x="679450" y="655638"/>
            <a:ext cx="1858963" cy="492125"/>
            <a:chOff x="427462" y="558483"/>
            <a:chExt cx="1858351" cy="492443"/>
          </a:xfrm>
        </p:grpSpPr>
        <p:grpSp>
          <p:nvGrpSpPr>
            <p:cNvPr id="55313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5319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55320" name="文本框 2"/>
          <p:cNvSpPr txBox="1">
            <a:spLocks noChangeArrowheads="1"/>
          </p:cNvSpPr>
          <p:nvPr/>
        </p:nvSpPr>
        <p:spPr bwMode="auto">
          <a:xfrm>
            <a:off x="2665413" y="654050"/>
            <a:ext cx="4914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用多项式乘以多项式法则进行计算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6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1196031" y="1144590"/>
            <a:ext cx="55816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(3) 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x·xy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=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=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991562" y="3399460"/>
            <a:ext cx="7212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    需</a:t>
            </a:r>
            <a:r>
              <a:rPr lang="zh-CN" altLang="en-US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要注意的几个问</a:t>
            </a:r>
            <a:r>
              <a:rPr lang="zh-CN" altLang="en-US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题：</a:t>
            </a:r>
            <a:r>
              <a:rPr lang="en-US" altLang="zh-CN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宋体" panose="02010600030101010101" pitchFamily="2" charset="-122"/>
              </a:rPr>
              <a:t>(1)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漏乘；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(2)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符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号问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题；</a:t>
            </a:r>
            <a:r>
              <a:rPr kumimoji="1" lang="en-US" altLang="zh-CN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(3)</a:t>
            </a:r>
            <a:r>
              <a:rPr kumimoji="1"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最</a:t>
            </a:r>
            <a:r>
              <a:rPr kumimoji="1"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后结果应</a:t>
            </a:r>
            <a:r>
              <a:rPr kumimoji="1"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化成最简形式</a:t>
            </a:r>
            <a:r>
              <a:rPr kumimoji="1"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6"/>
          <p:cNvGrpSpPr/>
          <p:nvPr/>
        </p:nvGrpSpPr>
        <p:grpSpPr bwMode="auto">
          <a:xfrm>
            <a:off x="6079137" y="1812972"/>
            <a:ext cx="2754381" cy="539750"/>
            <a:chOff x="9192" y="4186"/>
            <a:chExt cx="4585" cy="1133"/>
          </a:xfrm>
        </p:grpSpPr>
        <p:sp>
          <p:nvSpPr>
            <p:cNvPr id="56330" name="云形标注 7"/>
            <p:cNvSpPr>
              <a:spLocks noChangeArrowheads="1"/>
            </p:cNvSpPr>
            <p:nvPr/>
          </p:nvSpPr>
          <p:spPr bwMode="auto">
            <a:xfrm>
              <a:off x="9192" y="4186"/>
              <a:ext cx="4585" cy="1133"/>
            </a:xfrm>
            <a:prstGeom prst="cloudCallout">
              <a:avLst>
                <a:gd name="adj1" fmla="val -90650"/>
                <a:gd name="adj2" fmla="val -77789"/>
              </a:avLst>
            </a:prstGeom>
            <a:solidFill>
              <a:srgbClr val="66FF99"/>
            </a:solidFill>
            <a:ln w="9525">
              <a:solidFill>
                <a:srgbClr val="FFFF7A"/>
              </a:solidFill>
              <a:round/>
            </a:ln>
          </p:spPr>
          <p:txBody>
            <a:bodyPr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56331" name="文本框 8"/>
            <p:cNvSpPr txBox="1">
              <a:spLocks noChangeArrowheads="1"/>
            </p:cNvSpPr>
            <p:nvPr/>
          </p:nvSpPr>
          <p:spPr bwMode="auto">
            <a:xfrm>
              <a:off x="9592" y="4333"/>
              <a:ext cx="4095" cy="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计算时不能漏乘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297721" y="546698"/>
            <a:ext cx="28696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(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)(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kern="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–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+</a:t>
            </a:r>
            <a:r>
              <a:rPr kumimoji="1"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y</a:t>
            </a:r>
            <a:r>
              <a:rPr kumimoji="1" lang="en-US" altLang="zh-CN" sz="2400" b="1" kern="0" baseline="30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).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18" y="2823287"/>
            <a:ext cx="1800225" cy="600075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tags/tag1.xml><?xml version="1.0" encoding="utf-8"?>
<p:tagLst xmlns:p="http://schemas.openxmlformats.org/presentationml/2006/main">
  <p:tag name="KSO_WM_DOC_GUID" val="{46736a5f-0266-46a4-a46f-a07c583b066d}"/>
  <p:tag name="KSO_WPP_MARK_KEY" val="45166bdf-60ce-4292-b196-a5d805e0ba49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3776</Words>
  <Application>WPS 演示</Application>
  <PresentationFormat>全屏显示(16:9)</PresentationFormat>
  <Paragraphs>473</Paragraphs>
  <Slides>26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16</vt:i4>
      </vt:variant>
      <vt:variant>
        <vt:lpstr>幻灯片标题</vt:lpstr>
      </vt:variant>
      <vt:variant>
        <vt:i4>26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Times New Roman</vt:lpstr>
      <vt:lpstr>Yuanti SC</vt:lpstr>
      <vt:lpstr>Segoe Print</vt:lpstr>
      <vt:lpstr>仿宋</vt:lpstr>
      <vt:lpstr>华文中宋</vt:lpstr>
      <vt:lpstr>Arial Unicode MS</vt:lpstr>
      <vt:lpstr>Calibri</vt:lpstr>
      <vt:lpstr>Cambria Math</vt:lpstr>
      <vt:lpstr>Cambria Math</vt:lpstr>
      <vt:lpstr>华文新魏</vt:lpstr>
      <vt:lpstr>MS PGothic</vt:lpstr>
      <vt:lpstr>MT Extra</vt:lpstr>
      <vt:lpstr>《七彩课堂》课件模板（新）</vt:lpstr>
      <vt:lpstr>1_《七彩课堂》课件模板（新）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1241</cp:revision>
  <dcterms:created xsi:type="dcterms:W3CDTF">2016-01-14T07:05:00Z</dcterms:created>
  <dcterms:modified xsi:type="dcterms:W3CDTF">2023-04-26T06:04:08Z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1C590F6C730B4B4C9252409CE57BFCA8_12</vt:lpwstr>
  </property>
</Properties>
</file>