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JPG" ContentType="image/.jp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3" r:id="rId3"/>
  </p:sldMasterIdLst>
  <p:notesMasterIdLst>
    <p:notesMasterId r:id="rId9"/>
  </p:notesMasterIdLst>
  <p:handoutMasterIdLst>
    <p:handoutMasterId r:id="rId28"/>
  </p:handoutMasterIdLst>
  <p:sldIdLst>
    <p:sldId id="492" r:id="rId4"/>
    <p:sldId id="425" r:id="rId5"/>
    <p:sldId id="493" r:id="rId6"/>
    <p:sldId id="494" r:id="rId7"/>
    <p:sldId id="495" r:id="rId8"/>
    <p:sldId id="496" r:id="rId10"/>
    <p:sldId id="497" r:id="rId11"/>
    <p:sldId id="501" r:id="rId12"/>
    <p:sldId id="498" r:id="rId13"/>
    <p:sldId id="503" r:id="rId14"/>
    <p:sldId id="500" r:id="rId15"/>
    <p:sldId id="505" r:id="rId16"/>
    <p:sldId id="506" r:id="rId17"/>
    <p:sldId id="507" r:id="rId18"/>
    <p:sldId id="509" r:id="rId19"/>
    <p:sldId id="508" r:id="rId20"/>
    <p:sldId id="511" r:id="rId21"/>
    <p:sldId id="448" r:id="rId22"/>
    <p:sldId id="513" r:id="rId23"/>
    <p:sldId id="514" r:id="rId24"/>
    <p:sldId id="515" r:id="rId25"/>
    <p:sldId id="516" r:id="rId26"/>
    <p:sldId id="517" r:id="rId27"/>
  </p:sldIdLst>
  <p:sldSz cx="9144000" cy="5143500" type="screen16x9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24" userDrawn="1">
          <p15:clr>
            <a:srgbClr val="A4A3A4"/>
          </p15:clr>
        </p15:guide>
        <p15:guide id="2" pos="27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88" autoAdjust="0"/>
    <p:restoredTop sz="95825" autoAdjust="0"/>
  </p:normalViewPr>
  <p:slideViewPr>
    <p:cSldViewPr snapToGrid="0" showGuides="1">
      <p:cViewPr varScale="1">
        <p:scale>
          <a:sx n="54" d="100"/>
          <a:sy n="54" d="100"/>
        </p:scale>
        <p:origin x="-138" y="-960"/>
      </p:cViewPr>
      <p:guideLst>
        <p:guide orient="horz" pos="1524"/>
        <p:guide pos="277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2784" y="6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9B9E53A7-7C1B-4E85-B83A-4A6EFBDFFEA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dirty="0"/>
              <a:t>单击此处编辑母版文本样式</a:t>
            </a:r>
            <a:endParaRPr lang="zh-CN" altLang="en-US" noProof="0" dirty="0"/>
          </a:p>
          <a:p>
            <a:pPr lvl="1"/>
            <a:r>
              <a:rPr lang="zh-CN" altLang="en-US" noProof="0" dirty="0"/>
              <a:t>第二级</a:t>
            </a:r>
            <a:endParaRPr lang="zh-CN" altLang="en-US" noProof="0" dirty="0"/>
          </a:p>
          <a:p>
            <a:pPr lvl="2"/>
            <a:r>
              <a:rPr lang="zh-CN" altLang="en-US" noProof="0" dirty="0"/>
              <a:t>第三级</a:t>
            </a:r>
            <a:endParaRPr lang="zh-CN" altLang="en-US" noProof="0" dirty="0"/>
          </a:p>
          <a:p>
            <a:pPr lvl="3"/>
            <a:r>
              <a:rPr lang="zh-CN" altLang="en-US" noProof="0" dirty="0"/>
              <a:t>第四级</a:t>
            </a:r>
            <a:endParaRPr lang="zh-CN" altLang="en-US" noProof="0" dirty="0"/>
          </a:p>
          <a:p>
            <a:pPr lvl="4"/>
            <a:r>
              <a:rPr lang="zh-CN" altLang="en-US" noProof="0" dirty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9060101010101" pitchFamily="49" charset="-122"/>
              </a:defRPr>
            </a:lvl1pPr>
          </a:lstStyle>
          <a:p>
            <a:fld id="{5F9D11A8-3FC1-4431-9D1E-F38AF411BE4E}" type="slidenum">
              <a:rPr lang="en-US" altLang="en-US" smtClean="0"/>
            </a:fld>
            <a:endParaRPr lang="en-US" altLang="en-US" dirty="0"/>
          </a:p>
        </p:txBody>
      </p:sp>
      <p:pic>
        <p:nvPicPr>
          <p:cNvPr id="43015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  <a:endParaRPr lang="zh-CN" altLang="en-US">
              <a:solidFill>
                <a:srgbClr val="CC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</a:ln>
        </p:spPr>
      </p:sp>
      <p:sp>
        <p:nvSpPr>
          <p:cNvPr id="51202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120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fld id="{8F074A4E-CBD9-4BB5-9367-53923D88B4B4}" type="slidenum">
              <a:rPr lang="zh-CN" altLang="en-US" smtClean="0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7" Type="http://schemas.openxmlformats.org/officeDocument/2006/relationships/theme" Target="../theme/theme1.xml"/><Relationship Id="rId26" Type="http://schemas.openxmlformats.org/officeDocument/2006/relationships/image" Target="../media/image2.png"/><Relationship Id="rId25" Type="http://schemas.openxmlformats.org/officeDocument/2006/relationships/image" Target="../media/image1.png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2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2052" name="组合 2"/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8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9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0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1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70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4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5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74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/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2078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5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6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7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8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9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0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1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2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88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090" name="文本框 1"/>
          <p:cNvSpPr txBox="1">
            <a:spLocks noChangeArrowheads="1"/>
          </p:cNvSpPr>
          <p:nvPr userDrawn="1"/>
        </p:nvSpPr>
        <p:spPr bwMode="auto">
          <a:xfrm>
            <a:off x="5074039" y="0"/>
            <a:ext cx="31341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11.2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与三角形有关的角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4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3.wmf"/><Relationship Id="rId1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9.jpeg"/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21.xml"/><Relationship Id="rId5" Type="http://schemas.openxmlformats.org/officeDocument/2006/relationships/image" Target="../media/image13.png"/><Relationship Id="rId4" Type="http://schemas.openxmlformats.org/officeDocument/2006/relationships/image" Target="../media/image16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15.wmf"/><Relationship Id="rId1" Type="http://schemas.openxmlformats.org/officeDocument/2006/relationships/oleObject" Target="../embeddings/oleObject3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18.jpeg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835402" y="619081"/>
            <a:ext cx="7729757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  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     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老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大的度数为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90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°，老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二若是比老大的度数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大，那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么老二的度数要大于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90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°，而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三角形的内角和为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180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°，相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互矛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盾，因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而是不可能的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.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46082" name="组合 17"/>
          <p:cNvGrpSpPr/>
          <p:nvPr/>
        </p:nvGrpSpPr>
        <p:grpSpPr bwMode="auto">
          <a:xfrm>
            <a:off x="3167063" y="3055938"/>
            <a:ext cx="2809875" cy="1285875"/>
            <a:chOff x="-3636912" y="562372"/>
            <a:chExt cx="3746500" cy="1714500"/>
          </a:xfrm>
        </p:grpSpPr>
        <p:graphicFrame>
          <p:nvGraphicFramePr>
            <p:cNvPr id="46083" name="Object 2"/>
            <p:cNvGraphicFramePr>
              <a:graphicFrameLocks noChangeAspect="1"/>
            </p:cNvGraphicFramePr>
            <p:nvPr/>
          </p:nvGraphicFramePr>
          <p:xfrm>
            <a:off x="-3636912" y="562372"/>
            <a:ext cx="3746500" cy="1714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6410" name="" r:id="rId1" imgW="3896995" imgH="2247265" progId="Flash.Movie">
                    <p:embed/>
                  </p:oleObj>
                </mc:Choice>
                <mc:Fallback>
                  <p:oleObj name="" r:id="rId1" imgW="3896995" imgH="2247265" progId="Flash.Movie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-3636912" y="562372"/>
                          <a:ext cx="3746500" cy="17145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6084" name="Object 4"/>
            <p:cNvGraphicFramePr>
              <a:graphicFrameLocks noChangeAspect="1"/>
            </p:cNvGraphicFramePr>
            <p:nvPr/>
          </p:nvGraphicFramePr>
          <p:xfrm>
            <a:off x="-3204864" y="562372"/>
            <a:ext cx="2559050" cy="1676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6411" name="" r:id="rId3" imgW="3439160" imgH="2254250" progId="Flash.Movie">
                    <p:embed/>
                  </p:oleObj>
                </mc:Choice>
                <mc:Fallback>
                  <p:oleObj name="" r:id="rId3" imgW="3439160" imgH="2254250" progId="Flash.Movie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-3204864" y="562372"/>
                          <a:ext cx="2559050" cy="16764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" name="云形标注 3"/>
          <p:cNvSpPr>
            <a:spLocks noChangeArrowheads="1"/>
          </p:cNvSpPr>
          <p:nvPr/>
        </p:nvSpPr>
        <p:spPr bwMode="auto">
          <a:xfrm>
            <a:off x="4435475" y="1951038"/>
            <a:ext cx="3332731" cy="1084262"/>
          </a:xfrm>
          <a:prstGeom prst="cloudCallout">
            <a:avLst>
              <a:gd name="adj1" fmla="val -36514"/>
              <a:gd name="adj2" fmla="val 58968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/>
            <a:r>
              <a:rPr lang="zh-CN" altLang="en-US" sz="2000" b="1" dirty="0">
                <a:latin typeface="+mn-lt"/>
                <a:ea typeface="黑体" panose="02010609060101010101" pitchFamily="49" charset="-122"/>
              </a:rPr>
              <a:t>在这个家</a:t>
            </a:r>
            <a:r>
              <a:rPr lang="zh-CN" altLang="en-US" sz="2000" b="1" dirty="0" smtClean="0">
                <a:latin typeface="+mn-lt"/>
                <a:ea typeface="黑体" panose="02010609060101010101" pitchFamily="49" charset="-122"/>
              </a:rPr>
              <a:t>里，我</a:t>
            </a:r>
            <a:r>
              <a:rPr lang="zh-CN" altLang="en-US" sz="2000" b="1" dirty="0">
                <a:latin typeface="+mn-lt"/>
                <a:ea typeface="黑体" panose="02010609060101010101" pitchFamily="49" charset="-122"/>
              </a:rPr>
              <a:t>是永远的老大</a:t>
            </a:r>
            <a:r>
              <a:rPr lang="en-US" altLang="en-US" sz="2000" b="1" dirty="0">
                <a:latin typeface="+mn-lt"/>
                <a:ea typeface="黑体" panose="02010609060101010101" pitchFamily="49" charset="-122"/>
              </a:rPr>
              <a:t>.</a:t>
            </a:r>
            <a:endParaRPr lang="en-US" altLang="en-US" sz="2000" b="1" dirty="0"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46086" name="组合 1"/>
          <p:cNvGrpSpPr/>
          <p:nvPr/>
        </p:nvGrpSpPr>
        <p:grpSpPr bwMode="auto">
          <a:xfrm>
            <a:off x="-7370" y="-40458"/>
            <a:ext cx="2006600" cy="493712"/>
            <a:chOff x="100" y="40"/>
            <a:chExt cx="3160" cy="778"/>
          </a:xfrm>
        </p:grpSpPr>
        <p:cxnSp>
          <p:nvCxnSpPr>
            <p:cNvPr id="1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608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导入新知</a:t>
              </a:r>
              <a:endParaRPr lang="zh-CN" altLang="en-US" sz="2500" b="1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1" name="矩形 2"/>
          <p:cNvSpPr>
            <a:spLocks noChangeArrowheads="1"/>
          </p:cNvSpPr>
          <p:nvPr/>
        </p:nvSpPr>
        <p:spPr bwMode="auto">
          <a:xfrm>
            <a:off x="858617" y="615950"/>
            <a:ext cx="8251827" cy="175432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已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知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ACB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67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BE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上的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上的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BE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的交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DCB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45°.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求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ABE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的度数．</a:t>
            </a:r>
            <a:endParaRPr lang="zh-CN" altLang="zh-CN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2"/>
          <p:cNvSpPr>
            <a:spLocks noChangeArrowheads="1"/>
          </p:cNvSpPr>
          <p:nvPr/>
        </p:nvSpPr>
        <p:spPr bwMode="auto">
          <a:xfrm>
            <a:off x="892175" y="2281178"/>
            <a:ext cx="5567348" cy="240065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∵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CD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上的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高，</a:t>
            </a:r>
            <a:endParaRPr lang="zh-CN" altLang="en-US" sz="20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∴∠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DBC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°–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DCB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°–45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45°.</a:t>
            </a:r>
            <a:endParaRPr lang="en-US" altLang="zh-CN" sz="20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∵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BE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上的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高，</a:t>
            </a:r>
            <a:endParaRPr lang="zh-CN" altLang="en-US" sz="20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∴∠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EBC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°–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ECB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°–67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23°.</a:t>
            </a:r>
            <a:endParaRPr lang="en-US" altLang="zh-CN" sz="20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∴∠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ABE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＝∠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–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EBC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45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°–23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22°.</a:t>
            </a:r>
            <a:endParaRPr lang="en-US" altLang="zh-CN" sz="20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9" name="组合 5"/>
          <p:cNvGrpSpPr/>
          <p:nvPr/>
        </p:nvGrpSpPr>
        <p:grpSpPr bwMode="auto">
          <a:xfrm>
            <a:off x="-6758" y="-35050"/>
            <a:ext cx="2006600" cy="477838"/>
            <a:chOff x="248" y="58"/>
            <a:chExt cx="3160" cy="752"/>
          </a:xfrm>
        </p:grpSpPr>
        <p:sp>
          <p:nvSpPr>
            <p:cNvPr id="11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2" name="组合 2"/>
            <p:cNvGrpSpPr/>
            <p:nvPr/>
          </p:nvGrpSpPr>
          <p:grpSpPr bwMode="auto">
            <a:xfrm>
              <a:off x="248" y="209"/>
              <a:ext cx="3160" cy="568"/>
              <a:chOff x="248" y="209"/>
              <a:chExt cx="3160" cy="568"/>
            </a:xfrm>
          </p:grpSpPr>
          <p:cxnSp>
            <p:nvCxnSpPr>
              <p:cNvPr id="13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Freeform 74"/>
              <p:cNvSpPr>
                <a:spLocks noChangeAspect="1" noEditPoints="1"/>
              </p:cNvSpPr>
              <p:nvPr/>
            </p:nvSpPr>
            <p:spPr bwMode="auto">
              <a:xfrm>
                <a:off x="313" y="20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267" y="676359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9523" y="1909246"/>
            <a:ext cx="1641735" cy="1695591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2"/>
          <p:cNvSpPr txBox="1">
            <a:spLocks noChangeArrowheads="1"/>
          </p:cNvSpPr>
          <p:nvPr/>
        </p:nvSpPr>
        <p:spPr bwMode="auto">
          <a:xfrm>
            <a:off x="1013503" y="1079807"/>
            <a:ext cx="7523191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思考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r>
              <a:rPr lang="zh-CN" altLang="en-US" sz="2400" b="1" dirty="0" smtClean="0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</a:t>
            </a:r>
            <a:r>
              <a:rPr lang="zh-CN" altLang="en-US" sz="2400" b="1" dirty="0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前面的例</a:t>
            </a:r>
            <a:r>
              <a:rPr lang="zh-CN" altLang="en-US" sz="2400" b="1" dirty="0" smtClean="0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能画出这些题型的基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本图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形吗？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3550703" y="1885437"/>
            <a:ext cx="1422184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基本图形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175250" y="4230688"/>
            <a:ext cx="123944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C</a:t>
            </a:r>
            <a:endParaRPr lang="en-US" altLang="zh-CN" sz="2100" i="1" dirty="0"/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2728913" y="4284663"/>
            <a:ext cx="1484312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D</a:t>
            </a:r>
            <a:endParaRPr lang="en-US" altLang="zh-CN" sz="2100" b="1" i="1" dirty="0">
              <a:latin typeface="Times New Roman" panose="02020603050405020304" pitchFamily="18" charset="0"/>
            </a:endParaRPr>
          </a:p>
        </p:txBody>
      </p:sp>
      <p:pic>
        <p:nvPicPr>
          <p:cNvPr id="15366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6888" y="1907588"/>
            <a:ext cx="2311400" cy="2665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588" y="2048089"/>
            <a:ext cx="2371742" cy="2147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组合 16"/>
          <p:cNvGrpSpPr/>
          <p:nvPr/>
        </p:nvGrpSpPr>
        <p:grpSpPr>
          <a:xfrm>
            <a:off x="3305969" y="412322"/>
            <a:ext cx="2440363" cy="647699"/>
            <a:chOff x="3131762" y="248416"/>
            <a:chExt cx="2440363" cy="647699"/>
          </a:xfrm>
        </p:grpSpPr>
        <p:sp>
          <p:nvSpPr>
            <p:cNvPr id="18" name="圆角矩形 17"/>
            <p:cNvSpPr/>
            <p:nvPr/>
          </p:nvSpPr>
          <p:spPr>
            <a:xfrm>
              <a:off x="3343275" y="334907"/>
              <a:ext cx="2228850" cy="474718"/>
            </a:xfrm>
            <a:prstGeom prst="roundRect">
              <a:avLst/>
            </a:prstGeom>
            <a:solidFill>
              <a:srgbClr val="BECE37">
                <a:lumMod val="20000"/>
                <a:lumOff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sz="2400" b="1" kern="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归纳总结</a:t>
              </a:r>
              <a:endParaRPr lang="zh-CN" altLang="en-US" sz="2400" b="1" kern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860" t="22977" r="30278" b="33898"/>
            <a:stretch>
              <a:fillRect/>
            </a:stretch>
          </p:blipFill>
          <p:spPr>
            <a:xfrm>
              <a:off x="3131762" y="248416"/>
              <a:ext cx="687763" cy="647699"/>
            </a:xfrm>
            <a:prstGeom prst="roundRect">
              <a:avLst/>
            </a:prstGeom>
          </p:spPr>
        </p:pic>
      </p:grpSp>
      <p:grpSp>
        <p:nvGrpSpPr>
          <p:cNvPr id="21" name="组合 2"/>
          <p:cNvGrpSpPr/>
          <p:nvPr/>
        </p:nvGrpSpPr>
        <p:grpSpPr bwMode="auto">
          <a:xfrm>
            <a:off x="5039" y="-22429"/>
            <a:ext cx="2006600" cy="477838"/>
            <a:chOff x="123" y="40"/>
            <a:chExt cx="3160" cy="752"/>
          </a:xfrm>
        </p:grpSpPr>
        <p:cxnSp>
          <p:nvCxnSpPr>
            <p:cNvPr id="2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4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矩形 15"/>
          <p:cNvSpPr>
            <a:spLocks noChangeArrowheads="1"/>
          </p:cNvSpPr>
          <p:nvPr/>
        </p:nvSpPr>
        <p:spPr bwMode="auto">
          <a:xfrm>
            <a:off x="3484563" y="1617663"/>
            <a:ext cx="309562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 sz="100" b="1"/>
          </a:p>
        </p:txBody>
      </p:sp>
      <p:sp>
        <p:nvSpPr>
          <p:cNvPr id="59394" name="矩形 16"/>
          <p:cNvSpPr>
            <a:spLocks noChangeArrowheads="1"/>
          </p:cNvSpPr>
          <p:nvPr/>
        </p:nvSpPr>
        <p:spPr bwMode="auto">
          <a:xfrm>
            <a:off x="1630212" y="1297102"/>
            <a:ext cx="72632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两个角互余的三角形是直角三角形吗？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395" name="矩形 17"/>
          <p:cNvSpPr>
            <a:spLocks noChangeArrowheads="1"/>
          </p:cNvSpPr>
          <p:nvPr/>
        </p:nvSpPr>
        <p:spPr bwMode="auto">
          <a:xfrm>
            <a:off x="991561" y="1754485"/>
            <a:ext cx="7598766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如图，在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中，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+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=90</a:t>
            </a:r>
            <a:r>
              <a:rPr lang="zh-CN" altLang="en-US" sz="2400" b="1" baseline="30000" dirty="0">
                <a:latin typeface="+mn-lt"/>
                <a:ea typeface="楷体" panose="02010609060101010101" pitchFamily="49" charset="-122"/>
              </a:rPr>
              <a:t>°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那么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直角三角形吗？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701" name="圆角矩形标注 18"/>
          <p:cNvSpPr>
            <a:spLocks noChangeArrowheads="1"/>
          </p:cNvSpPr>
          <p:nvPr/>
        </p:nvSpPr>
        <p:spPr bwMode="auto">
          <a:xfrm flipH="1" flipV="1">
            <a:off x="2256636" y="2751017"/>
            <a:ext cx="4622335" cy="1933915"/>
          </a:xfrm>
          <a:prstGeom prst="wedgeRoundRectCallout">
            <a:avLst>
              <a:gd name="adj1" fmla="val 61516"/>
              <a:gd name="adj2" fmla="val -33207"/>
              <a:gd name="adj3" fmla="val 16667"/>
            </a:avLst>
          </a:prstGeom>
          <a:solidFill>
            <a:schemeClr val="bg1"/>
          </a:solidFill>
          <a:ln w="9525">
            <a:solidFill>
              <a:srgbClr val="00B050"/>
            </a:solidFill>
            <a:miter lim="800000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rot="10800000" anchor="ctr"/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在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△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中，</a:t>
            </a:r>
            <a:endParaRPr lang="en-US" altLang="zh-CN" sz="20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       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因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为 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+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 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=180</a:t>
            </a:r>
            <a:r>
              <a:rPr lang="zh-CN" altLang="en-US" sz="20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 </a:t>
            </a:r>
            <a:endParaRPr lang="en-US" altLang="zh-CN" sz="20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          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又 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 +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=90</a:t>
            </a:r>
            <a:r>
              <a:rPr lang="zh-CN" altLang="en-US" sz="2000" b="1" baseline="30000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0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       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所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以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=90</a:t>
            </a:r>
            <a:r>
              <a:rPr lang="zh-CN" altLang="en-US" sz="20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 </a:t>
            </a:r>
            <a:endParaRPr lang="en-US" altLang="zh-CN" sz="2000" b="1" dirty="0" smtClean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       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即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△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是直角三角形.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</p:txBody>
      </p:sp>
      <p:pic>
        <p:nvPicPr>
          <p:cNvPr id="20" name="图片 19" descr="女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031" y="3430851"/>
            <a:ext cx="868362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文本框 6151"/>
          <p:cNvSpPr txBox="1">
            <a:spLocks noChangeArrowheads="1"/>
          </p:cNvSpPr>
          <p:nvPr/>
        </p:nvSpPr>
        <p:spPr bwMode="auto">
          <a:xfrm>
            <a:off x="3084484" y="560317"/>
            <a:ext cx="5108870" cy="46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有两个角互余的三角形是直角三角形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59406" name="组合 4"/>
          <p:cNvGrpSpPr/>
          <p:nvPr/>
        </p:nvGrpSpPr>
        <p:grpSpPr bwMode="auto">
          <a:xfrm>
            <a:off x="1300760" y="605071"/>
            <a:ext cx="1685925" cy="410275"/>
            <a:chOff x="3485" y="1168"/>
            <a:chExt cx="2654" cy="647"/>
          </a:xfrm>
        </p:grpSpPr>
        <p:sp>
          <p:nvSpPr>
            <p:cNvPr id="2" name="圆角矩形 1"/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59408" name="矩形 1"/>
            <p:cNvSpPr>
              <a:spLocks noChangeArrowheads="1"/>
            </p:cNvSpPr>
            <p:nvPr/>
          </p:nvSpPr>
          <p:spPr bwMode="auto">
            <a:xfrm>
              <a:off x="3759" y="1203"/>
              <a:ext cx="2108" cy="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26" name="组合 2"/>
          <p:cNvGrpSpPr/>
          <p:nvPr/>
        </p:nvGrpSpPr>
        <p:grpSpPr bwMode="auto">
          <a:xfrm>
            <a:off x="-11739" y="-39207"/>
            <a:ext cx="2006600" cy="477838"/>
            <a:chOff x="123" y="40"/>
            <a:chExt cx="3160" cy="752"/>
          </a:xfrm>
        </p:grpSpPr>
        <p:cxnSp>
          <p:nvCxnSpPr>
            <p:cNvPr id="2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9" name="直角三角形 13"/>
          <p:cNvSpPr>
            <a:spLocks noChangeArrowheads="1"/>
          </p:cNvSpPr>
          <p:nvPr/>
        </p:nvSpPr>
        <p:spPr bwMode="auto">
          <a:xfrm rot="-5400000">
            <a:off x="6914280" y="2679656"/>
            <a:ext cx="1549400" cy="1116670"/>
          </a:xfrm>
          <a:prstGeom prst="rtTriangl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 i="1"/>
          </a:p>
        </p:txBody>
      </p:sp>
      <p:sp>
        <p:nvSpPr>
          <p:cNvPr id="21" name="TextBox 14"/>
          <p:cNvSpPr txBox="1">
            <a:spLocks noChangeArrowheads="1"/>
          </p:cNvSpPr>
          <p:nvPr/>
        </p:nvSpPr>
        <p:spPr bwMode="auto">
          <a:xfrm>
            <a:off x="8110789" y="2091816"/>
            <a:ext cx="3349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</a:rPr>
              <a:t>A</a:t>
            </a:r>
            <a:endParaRPr lang="en-US" altLang="zh-CN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5"/>
          <p:cNvSpPr txBox="1">
            <a:spLocks noChangeArrowheads="1"/>
          </p:cNvSpPr>
          <p:nvPr/>
        </p:nvSpPr>
        <p:spPr bwMode="auto">
          <a:xfrm>
            <a:off x="6878971" y="3949469"/>
            <a:ext cx="3349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 dirty="0">
                <a:latin typeface="Times New Roman" panose="02020603050405020304" pitchFamily="18" charset="0"/>
              </a:rPr>
              <a:t>B</a:t>
            </a:r>
            <a:endParaRPr lang="en-US" altLang="zh-CN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16"/>
          <p:cNvSpPr txBox="1">
            <a:spLocks noChangeArrowheads="1"/>
          </p:cNvSpPr>
          <p:nvPr/>
        </p:nvSpPr>
        <p:spPr bwMode="auto">
          <a:xfrm>
            <a:off x="8163176" y="3926966"/>
            <a:ext cx="334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</a:rPr>
              <a:t>C</a:t>
            </a:r>
            <a:endParaRPr lang="en-US" altLang="zh-CN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970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直角三角形 13"/>
          <p:cNvSpPr>
            <a:spLocks noChangeArrowheads="1"/>
          </p:cNvSpPr>
          <p:nvPr/>
        </p:nvSpPr>
        <p:spPr bwMode="auto">
          <a:xfrm rot="-5400000">
            <a:off x="5765702" y="1724025"/>
            <a:ext cx="1549400" cy="2574925"/>
          </a:xfrm>
          <a:prstGeom prst="rtTriangl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 i="1"/>
          </a:p>
        </p:txBody>
      </p:sp>
      <p:sp>
        <p:nvSpPr>
          <p:cNvPr id="60418" name="TextBox 14"/>
          <p:cNvSpPr txBox="1">
            <a:spLocks noChangeArrowheads="1"/>
          </p:cNvSpPr>
          <p:nvPr/>
        </p:nvSpPr>
        <p:spPr bwMode="auto">
          <a:xfrm>
            <a:off x="7691339" y="1865313"/>
            <a:ext cx="3349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</a:rPr>
              <a:t>A</a:t>
            </a:r>
            <a:endParaRPr lang="en-US" altLang="zh-CN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419" name="TextBox 15"/>
          <p:cNvSpPr txBox="1">
            <a:spLocks noChangeArrowheads="1"/>
          </p:cNvSpPr>
          <p:nvPr/>
        </p:nvSpPr>
        <p:spPr bwMode="auto">
          <a:xfrm>
            <a:off x="5008464" y="3678238"/>
            <a:ext cx="3349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</a:rPr>
              <a:t>B</a:t>
            </a:r>
            <a:endParaRPr lang="en-US" altLang="zh-CN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420" name="TextBox 16"/>
          <p:cNvSpPr txBox="1">
            <a:spLocks noChangeArrowheads="1"/>
          </p:cNvSpPr>
          <p:nvPr/>
        </p:nvSpPr>
        <p:spPr bwMode="auto">
          <a:xfrm>
            <a:off x="7743726" y="3700463"/>
            <a:ext cx="334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</a:rPr>
              <a:t>C</a:t>
            </a:r>
            <a:endParaRPr lang="en-US" altLang="zh-CN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1377885" y="2415950"/>
            <a:ext cx="4281453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应用格式：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</a:rPr>
              <a:t>在</a:t>
            </a:r>
            <a:r>
              <a:rPr lang="en-US" altLang="zh-CN" sz="2400" b="1" dirty="0">
                <a:latin typeface="+mn-lt"/>
              </a:rPr>
              <a:t>△</a:t>
            </a:r>
            <a:r>
              <a:rPr lang="en-US" altLang="zh-CN" sz="2400" b="1" i="1" dirty="0">
                <a:latin typeface="+mn-lt"/>
              </a:rPr>
              <a:t>ABC </a:t>
            </a:r>
            <a:r>
              <a:rPr lang="zh-CN" altLang="en-US" sz="2400" b="1" dirty="0" smtClean="0">
                <a:latin typeface="+mn-lt"/>
              </a:rPr>
              <a:t>中，</a:t>
            </a:r>
            <a:endParaRPr lang="zh-CN" altLang="en-US" sz="2400" b="1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∵　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+∠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=90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°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∴　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ABC 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是直角三角形．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909550" y="1189037"/>
            <a:ext cx="757525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    有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两个角互余的三角形是直角三角形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.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　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</a:rPr>
              <a:t>(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直角三角形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</a:rPr>
              <a:t>的判定定理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）　　</a:t>
            </a:r>
            <a:endParaRPr lang="zh-CN" altLang="en-US" sz="24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60423" name="任意多边形 11"/>
          <p:cNvSpPr>
            <a:spLocks noChangeArrowheads="1"/>
          </p:cNvSpPr>
          <p:nvPr/>
        </p:nvSpPr>
        <p:spPr bwMode="auto">
          <a:xfrm>
            <a:off x="7672289" y="3590925"/>
            <a:ext cx="150812" cy="185738"/>
          </a:xfrm>
          <a:custGeom>
            <a:avLst/>
            <a:gdLst>
              <a:gd name="T0" fmla="*/ 265134 w 265134"/>
              <a:gd name="T1" fmla="*/ 31315 h 294362"/>
              <a:gd name="T2" fmla="*/ 39666 w 265134"/>
              <a:gd name="T3" fmla="*/ 43841 h 294362"/>
              <a:gd name="T4" fmla="*/ 27140 w 265134"/>
              <a:gd name="T5" fmla="*/ 294362 h 294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5134" h="294362">
                <a:moveTo>
                  <a:pt x="265134" y="31315"/>
                </a:moveTo>
                <a:cubicBezTo>
                  <a:pt x="172233" y="15657"/>
                  <a:pt x="79332" y="0"/>
                  <a:pt x="39666" y="43841"/>
                </a:cubicBezTo>
                <a:cubicBezTo>
                  <a:pt x="0" y="87682"/>
                  <a:pt x="13570" y="191022"/>
                  <a:pt x="27140" y="294362"/>
                </a:cubicBezTo>
              </a:path>
            </a:pathLst>
          </a:custGeom>
          <a:solidFill>
            <a:schemeClr val="accent1"/>
          </a:solidFill>
          <a:ln w="381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3371243" y="412322"/>
            <a:ext cx="2440363" cy="647699"/>
            <a:chOff x="3131762" y="248416"/>
            <a:chExt cx="2440363" cy="647699"/>
          </a:xfrm>
        </p:grpSpPr>
        <p:sp>
          <p:nvSpPr>
            <p:cNvPr id="17" name="圆角矩形 16"/>
            <p:cNvSpPr/>
            <p:nvPr/>
          </p:nvSpPr>
          <p:spPr>
            <a:xfrm>
              <a:off x="3343275" y="334907"/>
              <a:ext cx="2228850" cy="474718"/>
            </a:xfrm>
            <a:prstGeom prst="roundRect">
              <a:avLst/>
            </a:prstGeom>
            <a:solidFill>
              <a:srgbClr val="BECE37">
                <a:lumMod val="20000"/>
                <a:lumOff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sz="2400" b="1" kern="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归纳总结</a:t>
              </a:r>
              <a:endParaRPr lang="zh-CN" altLang="en-US" sz="2400" b="1" kern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860" t="22977" r="30278" b="33898"/>
            <a:stretch>
              <a:fillRect/>
            </a:stretch>
          </p:blipFill>
          <p:spPr>
            <a:xfrm>
              <a:off x="3131762" y="248416"/>
              <a:ext cx="687763" cy="647699"/>
            </a:xfrm>
            <a:prstGeom prst="roundRect">
              <a:avLst/>
            </a:prstGeom>
          </p:spPr>
        </p:pic>
      </p:grpSp>
      <p:grpSp>
        <p:nvGrpSpPr>
          <p:cNvPr id="21" name="组合 2"/>
          <p:cNvGrpSpPr/>
          <p:nvPr/>
        </p:nvGrpSpPr>
        <p:grpSpPr bwMode="auto">
          <a:xfrm>
            <a:off x="5039" y="-22429"/>
            <a:ext cx="2006600" cy="477838"/>
            <a:chOff x="123" y="40"/>
            <a:chExt cx="3160" cy="752"/>
          </a:xfrm>
        </p:grpSpPr>
        <p:cxnSp>
          <p:nvCxnSpPr>
            <p:cNvPr id="2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75481" y="1272589"/>
            <a:ext cx="789806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1 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图，∠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=90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∠1= ∠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ADE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是直角三</a:t>
            </a:r>
            <a:endParaRPr lang="zh-CN" altLang="en-US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角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形吗？为什么？</a:t>
            </a:r>
            <a:endParaRPr lang="zh-CN" altLang="en-US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1442" name="组合 26"/>
          <p:cNvGrpSpPr/>
          <p:nvPr/>
        </p:nvGrpSpPr>
        <p:grpSpPr bwMode="auto">
          <a:xfrm>
            <a:off x="5886450" y="1952090"/>
            <a:ext cx="1921910" cy="2096035"/>
            <a:chOff x="6181824" y="1814910"/>
            <a:chExt cx="2247097" cy="2579370"/>
          </a:xfrm>
        </p:grpSpPr>
        <p:sp>
          <p:nvSpPr>
            <p:cNvPr id="61443" name="任意多边形 7"/>
            <p:cNvSpPr>
              <a:spLocks noChangeArrowheads="1"/>
            </p:cNvSpPr>
            <p:nvPr/>
          </p:nvSpPr>
          <p:spPr bwMode="auto">
            <a:xfrm>
              <a:off x="6526060" y="2242159"/>
              <a:ext cx="1528176" cy="1803748"/>
            </a:xfrm>
            <a:custGeom>
              <a:avLst/>
              <a:gdLst>
                <a:gd name="T0" fmla="*/ 0 w 1528176"/>
                <a:gd name="T1" fmla="*/ 0 h 1803748"/>
                <a:gd name="T2" fmla="*/ 0 w 1528176"/>
                <a:gd name="T3" fmla="*/ 1803748 h 1803748"/>
                <a:gd name="T4" fmla="*/ 1528176 w 1528176"/>
                <a:gd name="T5" fmla="*/ 1791222 h 1803748"/>
                <a:gd name="T6" fmla="*/ 0 w 1528176"/>
                <a:gd name="T7" fmla="*/ 0 h 1803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8176" h="1803748">
                  <a:moveTo>
                    <a:pt x="0" y="0"/>
                  </a:moveTo>
                  <a:lnTo>
                    <a:pt x="0" y="1803748"/>
                  </a:lnTo>
                  <a:lnTo>
                    <a:pt x="1528176" y="179122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  <p:sp>
          <p:nvSpPr>
            <p:cNvPr id="61444" name="矩形 8"/>
            <p:cNvSpPr>
              <a:spLocks noChangeArrowheads="1"/>
            </p:cNvSpPr>
            <p:nvPr/>
          </p:nvSpPr>
          <p:spPr bwMode="auto">
            <a:xfrm>
              <a:off x="6528742" y="3898626"/>
              <a:ext cx="144016" cy="144016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00" i="1">
                <a:latin typeface="+mn-lt"/>
              </a:endParaRPr>
            </a:p>
          </p:txBody>
        </p:sp>
        <p:sp>
          <p:nvSpPr>
            <p:cNvPr id="61445" name="TextBox 14"/>
            <p:cNvSpPr txBox="1">
              <a:spLocks noChangeArrowheads="1"/>
            </p:cNvSpPr>
            <p:nvPr/>
          </p:nvSpPr>
          <p:spPr bwMode="auto">
            <a:xfrm>
              <a:off x="6372200" y="1814910"/>
              <a:ext cx="446897" cy="49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+mn-lt"/>
                </a:rPr>
                <a:t>A</a:t>
              </a:r>
              <a:endParaRPr lang="en-US" altLang="zh-CN" b="1" i="1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61446" name="TextBox 14"/>
            <p:cNvSpPr txBox="1">
              <a:spLocks noChangeArrowheads="1"/>
            </p:cNvSpPr>
            <p:nvPr/>
          </p:nvSpPr>
          <p:spPr bwMode="auto">
            <a:xfrm>
              <a:off x="6181824" y="3903142"/>
              <a:ext cx="446897" cy="49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+mn-lt"/>
                </a:rPr>
                <a:t>C</a:t>
              </a:r>
              <a:endParaRPr lang="en-US" altLang="zh-CN" b="1" i="1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61447" name="TextBox 14"/>
            <p:cNvSpPr txBox="1">
              <a:spLocks noChangeArrowheads="1"/>
            </p:cNvSpPr>
            <p:nvPr/>
          </p:nvSpPr>
          <p:spPr bwMode="auto">
            <a:xfrm>
              <a:off x="7982024" y="3831134"/>
              <a:ext cx="446897" cy="49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+mn-lt"/>
                </a:rPr>
                <a:t>B</a:t>
              </a:r>
              <a:endParaRPr lang="en-US" altLang="zh-CN" b="1" i="1">
                <a:latin typeface="+mn-lt"/>
                <a:cs typeface="Times New Roman" panose="02020603050405020304" pitchFamily="18" charset="0"/>
              </a:endParaRPr>
            </a:p>
          </p:txBody>
        </p:sp>
        <p:cxnSp>
          <p:nvCxnSpPr>
            <p:cNvPr id="61448" name="直接连接符 13"/>
            <p:cNvCxnSpPr>
              <a:cxnSpLocks noChangeShapeType="1"/>
            </p:cNvCxnSpPr>
            <p:nvPr/>
          </p:nvCxnSpPr>
          <p:spPr bwMode="auto">
            <a:xfrm flipV="1">
              <a:off x="6516216" y="2924944"/>
              <a:ext cx="576064" cy="44805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449" name="TextBox 14"/>
            <p:cNvSpPr txBox="1">
              <a:spLocks noChangeArrowheads="1"/>
            </p:cNvSpPr>
            <p:nvPr/>
          </p:nvSpPr>
          <p:spPr bwMode="auto">
            <a:xfrm>
              <a:off x="7045324" y="2564904"/>
              <a:ext cx="463825" cy="49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+mn-lt"/>
                </a:rPr>
                <a:t>D</a:t>
              </a:r>
              <a:endParaRPr lang="en-US" altLang="zh-CN" b="1" i="1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61450" name="TextBox 14"/>
            <p:cNvSpPr txBox="1">
              <a:spLocks noChangeArrowheads="1"/>
            </p:cNvSpPr>
            <p:nvPr/>
          </p:nvSpPr>
          <p:spPr bwMode="auto">
            <a:xfrm>
              <a:off x="6198374" y="3111351"/>
              <a:ext cx="446897" cy="49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+mn-lt"/>
                </a:rPr>
                <a:t>E</a:t>
              </a:r>
              <a:endParaRPr lang="en-US" altLang="zh-CN" b="1" i="1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61451" name="TextBox 22"/>
            <p:cNvSpPr txBox="1">
              <a:spLocks noChangeArrowheads="1"/>
            </p:cNvSpPr>
            <p:nvPr/>
          </p:nvSpPr>
          <p:spPr bwMode="auto">
            <a:xfrm rot="7559608">
              <a:off x="6435025" y="2914778"/>
              <a:ext cx="360040" cy="490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 dirty="0">
                  <a:latin typeface="+mn-lt"/>
                </a:rPr>
                <a:t>(</a:t>
              </a:r>
              <a:endParaRPr lang="en-US" altLang="zh-CN" b="1" i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61452" name="TextBox 23"/>
            <p:cNvSpPr txBox="1">
              <a:spLocks noChangeArrowheads="1"/>
            </p:cNvSpPr>
            <p:nvPr/>
          </p:nvSpPr>
          <p:spPr bwMode="auto">
            <a:xfrm rot="621997">
              <a:off x="7639328" y="3648598"/>
              <a:ext cx="360040" cy="49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+mn-lt"/>
                </a:rPr>
                <a:t>(</a:t>
              </a:r>
              <a:endParaRPr lang="en-US" altLang="zh-CN" b="1" i="1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61453" name="TextBox 24"/>
            <p:cNvSpPr txBox="1">
              <a:spLocks noChangeArrowheads="1"/>
            </p:cNvSpPr>
            <p:nvPr/>
          </p:nvSpPr>
          <p:spPr bwMode="auto">
            <a:xfrm>
              <a:off x="6516216" y="2679303"/>
              <a:ext cx="396113" cy="49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>
                  <a:solidFill>
                    <a:srgbClr val="FF0000"/>
                  </a:solidFill>
                  <a:latin typeface="+mn-lt"/>
                </a:rPr>
                <a:t>1</a:t>
              </a:r>
              <a:endParaRPr lang="en-US" altLang="zh-CN" b="1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61454" name="TextBox 25"/>
            <p:cNvSpPr txBox="1">
              <a:spLocks noChangeArrowheads="1"/>
            </p:cNvSpPr>
            <p:nvPr/>
          </p:nvSpPr>
          <p:spPr bwMode="auto">
            <a:xfrm>
              <a:off x="7452320" y="3610594"/>
              <a:ext cx="396113" cy="49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>
                  <a:solidFill>
                    <a:srgbClr val="FF0000"/>
                  </a:solidFill>
                  <a:latin typeface="+mn-lt"/>
                </a:rPr>
                <a:t>2</a:t>
              </a:r>
              <a:endParaRPr lang="en-US" altLang="zh-CN" b="1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</p:grpSp>
      <p:sp>
        <p:nvSpPr>
          <p:cNvPr id="20485" name="TextBox 27"/>
          <p:cNvSpPr txBox="1">
            <a:spLocks noChangeArrowheads="1"/>
          </p:cNvSpPr>
          <p:nvPr/>
        </p:nvSpPr>
        <p:spPr bwMode="auto">
          <a:xfrm>
            <a:off x="1452563" y="2483281"/>
            <a:ext cx="384089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在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Rt△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中，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 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 ∠2+ 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=90 °.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20486" name="TextBox 28"/>
          <p:cNvSpPr txBox="1">
            <a:spLocks noChangeArrowheads="1"/>
          </p:cNvSpPr>
          <p:nvPr/>
        </p:nvSpPr>
        <p:spPr bwMode="auto">
          <a:xfrm>
            <a:off x="1629445" y="3451302"/>
            <a:ext cx="3143891" cy="936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∵ ∠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1= ∠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，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∴∠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 + 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=90 °.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0487" name="矩形 29"/>
          <p:cNvSpPr>
            <a:spLocks noChangeArrowheads="1"/>
          </p:cNvSpPr>
          <p:nvPr/>
        </p:nvSpPr>
        <p:spPr bwMode="auto">
          <a:xfrm>
            <a:off x="1720856" y="4409335"/>
            <a:ext cx="33698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即△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ADE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是直角三角形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20688" y="666750"/>
            <a:ext cx="7974602" cy="492125"/>
            <a:chOff x="420688" y="666750"/>
            <a:chExt cx="7974602" cy="492125"/>
          </a:xfrm>
        </p:grpSpPr>
        <p:grpSp>
          <p:nvGrpSpPr>
            <p:cNvPr id="61462" name="组合 6"/>
            <p:cNvGrpSpPr/>
            <p:nvPr/>
          </p:nvGrpSpPr>
          <p:grpSpPr bwMode="auto">
            <a:xfrm>
              <a:off x="420688" y="666750"/>
              <a:ext cx="1830555" cy="492125"/>
              <a:chOff x="427462" y="558483"/>
              <a:chExt cx="1829953" cy="492443"/>
            </a:xfrm>
          </p:grpSpPr>
          <p:grpSp>
            <p:nvGrpSpPr>
              <p:cNvPr id="61463" name="组合 5"/>
              <p:cNvGrpSpPr/>
              <p:nvPr/>
            </p:nvGrpSpPr>
            <p:grpSpPr bwMode="auto">
              <a:xfrm>
                <a:off x="468723" y="591842"/>
                <a:ext cx="1417172" cy="425725"/>
                <a:chOff x="2177459" y="-557353"/>
                <a:chExt cx="1417172" cy="425725"/>
              </a:xfrm>
            </p:grpSpPr>
            <p:sp>
              <p:nvSpPr>
                <p:cNvPr id="22" name="椭圆 21"/>
                <p:cNvSpPr/>
                <p:nvPr/>
              </p:nvSpPr>
              <p:spPr>
                <a:xfrm>
                  <a:off x="2177459" y="-557353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2507551" y="-557353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4" name="椭圆 23"/>
                <p:cNvSpPr/>
                <p:nvPr/>
              </p:nvSpPr>
              <p:spPr>
                <a:xfrm>
                  <a:off x="2837642" y="-557353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3167734" y="-557353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dirty="0"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61469" name="文本框 11"/>
              <p:cNvSpPr txBox="1">
                <a:spLocks noChangeArrowheads="1"/>
              </p:cNvSpPr>
              <p:nvPr/>
            </p:nvSpPr>
            <p:spPr bwMode="auto">
              <a:xfrm>
                <a:off x="427462" y="558483"/>
                <a:ext cx="182995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dist" eaLnBrk="0" hangingPunct="0"/>
                <a:r>
                  <a:rPr lang="zh-CN" altLang="en-US" sz="2600" b="1" dirty="0">
                    <a:solidFill>
                      <a:schemeClr val="bg1"/>
                    </a:solidFill>
                    <a:latin typeface="+mn-lt"/>
                  </a:rPr>
                  <a:t>素养考点 </a:t>
                </a:r>
                <a:r>
                  <a:rPr lang="en-US" altLang="zh-CN" sz="2600" b="1" dirty="0" smtClean="0">
                    <a:solidFill>
                      <a:schemeClr val="bg1"/>
                    </a:solidFill>
                    <a:latin typeface="+mn-lt"/>
                  </a:rPr>
                  <a:t>2</a:t>
                </a:r>
                <a:endParaRPr lang="zh-CN" altLang="en-US" sz="2600" b="1" dirty="0">
                  <a:solidFill>
                    <a:schemeClr val="bg1"/>
                  </a:solidFill>
                  <a:latin typeface="+mn-lt"/>
                </a:endParaRPr>
              </a:p>
            </p:txBody>
          </p:sp>
        </p:grpSp>
        <p:sp>
          <p:nvSpPr>
            <p:cNvPr id="61470" name="文本框 1"/>
            <p:cNvSpPr txBox="1">
              <a:spLocks noChangeArrowheads="1"/>
            </p:cNvSpPr>
            <p:nvPr/>
          </p:nvSpPr>
          <p:spPr bwMode="auto">
            <a:xfrm>
              <a:off x="2321515" y="668047"/>
              <a:ext cx="6073775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+mn-lt"/>
                  <a:ea typeface="黑体" panose="02010609060101010101" pitchFamily="49" charset="-122"/>
                </a:rPr>
                <a:t>利用直角三角形的判定定理识别直角三角形</a:t>
              </a:r>
              <a:endParaRPr lang="zh-CN" altLang="en-US" sz="2400" b="1" dirty="0"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36" name="组合 2"/>
          <p:cNvGrpSpPr/>
          <p:nvPr/>
        </p:nvGrpSpPr>
        <p:grpSpPr bwMode="auto">
          <a:xfrm>
            <a:off x="5039" y="-22429"/>
            <a:ext cx="2006600" cy="477838"/>
            <a:chOff x="123" y="40"/>
            <a:chExt cx="3160" cy="752"/>
          </a:xfrm>
        </p:grpSpPr>
        <p:cxnSp>
          <p:nvCxnSpPr>
            <p:cNvPr id="3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  <p:bldP spid="20486" grpId="0"/>
      <p:bldP spid="2048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矩形 3"/>
          <p:cNvSpPr>
            <a:spLocks noChangeArrowheads="1"/>
          </p:cNvSpPr>
          <p:nvPr/>
        </p:nvSpPr>
        <p:spPr bwMode="auto">
          <a:xfrm>
            <a:off x="957407" y="592374"/>
            <a:ext cx="7317399" cy="16804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已知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37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53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．锐角三角形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．钝角三角形</a:t>
            </a:r>
            <a:endParaRPr lang="en-US" altLang="zh-CN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．直角三角形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．以上都有可能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7110908" y="671556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00" dirty="0">
              <a:solidFill>
                <a:srgbClr val="FF0000"/>
              </a:solidFill>
            </a:endParaRPr>
          </a:p>
        </p:txBody>
      </p:sp>
      <p:sp>
        <p:nvSpPr>
          <p:cNvPr id="43014" name="矩形 1"/>
          <p:cNvSpPr>
            <a:spLocks noChangeArrowheads="1"/>
          </p:cNvSpPr>
          <p:nvPr/>
        </p:nvSpPr>
        <p:spPr bwMode="auto">
          <a:xfrm>
            <a:off x="1004479" y="2272834"/>
            <a:ext cx="8329045" cy="249299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Tx/>
              <a:buNone/>
              <a:defRPr/>
            </a:pP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具备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下列条件的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不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是直角三角形的是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  <a:buFontTx/>
              <a:buNone/>
              <a:defRPr/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zh-CN" altLang="zh-CN" sz="2400" b="1" i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  <a:buFontTx/>
              <a:buNone/>
              <a:defRPr/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 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zh-CN" altLang="zh-CN" sz="2400" b="1" i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  <a:buFontTx/>
              <a:buNone/>
              <a:defRPr/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∶∠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∶∠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1∶2∶3</a:t>
            </a:r>
            <a:endParaRPr lang="zh-CN" altLang="zh-CN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  <a:buFontTx/>
              <a:buNone/>
              <a:defRPr/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3∠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zh-CN" altLang="zh-CN" sz="2400" b="1" i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2472" name="对象 1"/>
          <p:cNvGraphicFramePr>
            <a:graphicFrameLocks noChangeAspect="1"/>
          </p:cNvGraphicFramePr>
          <p:nvPr/>
        </p:nvGraphicFramePr>
        <p:xfrm>
          <a:off x="2462883" y="3222466"/>
          <a:ext cx="222250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95" name="" r:id="rId1" imgW="152400" imgH="405765" progId="Equation.DSMT4">
                  <p:embed/>
                </p:oleObj>
              </mc:Choice>
              <mc:Fallback>
                <p:oleObj name="" r:id="rId1" imgW="152400" imgH="405765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2883" y="3222466"/>
                        <a:ext cx="222250" cy="593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473" name="Object 9"/>
          <p:cNvGraphicFramePr>
            <a:graphicFrameLocks noChangeAspect="1"/>
          </p:cNvGraphicFramePr>
          <p:nvPr/>
        </p:nvGraphicFramePr>
        <p:xfrm>
          <a:off x="3679039" y="3222466"/>
          <a:ext cx="223838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96" name="" r:id="rId3" imgW="152400" imgH="405765" progId="Equation.DSMT4">
                  <p:embed/>
                </p:oleObj>
              </mc:Choice>
              <mc:Fallback>
                <p:oleObj name="" r:id="rId3" imgW="152400" imgH="405765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79039" y="3222466"/>
                        <a:ext cx="223838" cy="593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7989813" y="2346398"/>
            <a:ext cx="303213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D</a:t>
            </a:r>
            <a:endParaRPr lang="zh-CN" altLang="en-US" sz="2400" noProof="1"/>
          </a:p>
        </p:txBody>
      </p:sp>
      <p:grpSp>
        <p:nvGrpSpPr>
          <p:cNvPr id="13" name="组合 5"/>
          <p:cNvGrpSpPr/>
          <p:nvPr/>
        </p:nvGrpSpPr>
        <p:grpSpPr bwMode="auto">
          <a:xfrm>
            <a:off x="1631" y="-43568"/>
            <a:ext cx="2006600" cy="477838"/>
            <a:chOff x="248" y="71"/>
            <a:chExt cx="3160" cy="752"/>
          </a:xfrm>
        </p:grpSpPr>
        <p:sp>
          <p:nvSpPr>
            <p:cNvPr id="14" name="文本框 15"/>
            <p:cNvSpPr txBox="1">
              <a:spLocks noChangeArrowheads="1"/>
            </p:cNvSpPr>
            <p:nvPr/>
          </p:nvSpPr>
          <p:spPr bwMode="auto">
            <a:xfrm>
              <a:off x="882" y="71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5" name="组合 2"/>
            <p:cNvGrpSpPr/>
            <p:nvPr/>
          </p:nvGrpSpPr>
          <p:grpSpPr bwMode="auto">
            <a:xfrm>
              <a:off x="248" y="209"/>
              <a:ext cx="3160" cy="568"/>
              <a:chOff x="248" y="209"/>
              <a:chExt cx="3160" cy="568"/>
            </a:xfrm>
          </p:grpSpPr>
          <p:cxnSp>
            <p:nvCxnSpPr>
              <p:cNvPr id="16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Freeform 74"/>
              <p:cNvSpPr>
                <a:spLocks noChangeAspect="1" noEditPoints="1"/>
              </p:cNvSpPr>
              <p:nvPr/>
            </p:nvSpPr>
            <p:spPr bwMode="auto">
              <a:xfrm>
                <a:off x="339" y="20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26" y="646440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26" y="2292863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79461" y="561757"/>
            <a:ext cx="819675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  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如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图，</a:t>
            </a:r>
            <a:r>
              <a:rPr lang="zh-CN" altLang="en-US" sz="2400" b="1" i="1" noProof="1" smtClean="0">
                <a:latin typeface="+mn-lt"/>
                <a:ea typeface="楷体" panose="02010609060101010101" pitchFamily="49" charset="-122"/>
                <a:cs typeface="+mn-ea"/>
              </a:rPr>
              <a:t>CE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⊥</a:t>
            </a:r>
            <a:r>
              <a:rPr lang="zh-CN" altLang="en-US" sz="2400" b="1" i="1" noProof="1" smtClean="0">
                <a:latin typeface="+mn-lt"/>
                <a:ea typeface="楷体" panose="02010609060101010101" pitchFamily="49" charset="-122"/>
                <a:cs typeface="+mn-ea"/>
              </a:rPr>
              <a:t>AD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，垂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足为</a:t>
            </a:r>
            <a:r>
              <a:rPr lang="zh-CN" altLang="en-US" sz="2400" b="1" i="1" noProof="1" smtClean="0">
                <a:latin typeface="+mn-lt"/>
                <a:ea typeface="楷体" panose="02010609060101010101" pitchFamily="49" charset="-122"/>
                <a:cs typeface="+mn-ea"/>
              </a:rPr>
              <a:t>E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，∠</a:t>
            </a:r>
            <a:r>
              <a:rPr lang="zh-CN" altLang="en-US" sz="2400" b="1" i="1" noProof="1">
                <a:latin typeface="+mn-lt"/>
                <a:ea typeface="楷体" panose="02010609060101010101" pitchFamily="49" charset="-122"/>
                <a:cs typeface="+mn-ea"/>
              </a:rPr>
              <a:t>A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=∠</a:t>
            </a:r>
            <a:r>
              <a:rPr lang="zh-CN" altLang="en-US" sz="2400" b="1" i="1" noProof="1" smtClean="0">
                <a:latin typeface="+mn-lt"/>
                <a:ea typeface="楷体" panose="02010609060101010101" pitchFamily="49" charset="-122"/>
                <a:cs typeface="+mn-ea"/>
              </a:rPr>
              <a:t>C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，△</a:t>
            </a:r>
            <a:r>
              <a:rPr lang="en-US" altLang="zh-CN" sz="2400" b="1" i="1" noProof="1">
                <a:latin typeface="+mn-lt"/>
                <a:ea typeface="楷体" panose="02010609060101010101" pitchFamily="49" charset="-122"/>
                <a:cs typeface="+mn-ea"/>
              </a:rPr>
              <a:t>ABD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是</a:t>
            </a:r>
            <a:endParaRPr lang="zh-CN" altLang="en-US" sz="2400" b="1" noProof="1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直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角三角形吗？为什么？</a:t>
            </a:r>
            <a:endParaRPr lang="zh-CN" altLang="en-US" sz="2400" b="1" noProof="1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9459" name="文本框 3"/>
          <p:cNvSpPr txBox="1">
            <a:spLocks noChangeArrowheads="1"/>
          </p:cNvSpPr>
          <p:nvPr/>
        </p:nvSpPr>
        <p:spPr bwMode="auto">
          <a:xfrm>
            <a:off x="1196031" y="1590509"/>
            <a:ext cx="4876800" cy="345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是直角三角形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理由如下：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CE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⊥</a:t>
            </a:r>
            <a:r>
              <a:rPr lang="zh-CN" altLang="en-US" sz="2400" b="1" i="1" dirty="0" smtClean="0">
                <a:latin typeface="+mn-lt"/>
                <a:ea typeface="仿宋" panose="02010609060101010101" pitchFamily="49" charset="-122"/>
              </a:rPr>
              <a:t>AD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∴∠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CED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=90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°，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∴∠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+∠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=90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°，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∵∠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=∠</a:t>
            </a:r>
            <a:r>
              <a:rPr lang="zh-CN" altLang="en-US" sz="2400" b="1" i="1" dirty="0" smtClean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+∠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=90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是直角三角形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9" name="组合 2"/>
          <p:cNvGrpSpPr/>
          <p:nvPr/>
        </p:nvGrpSpPr>
        <p:grpSpPr bwMode="auto">
          <a:xfrm>
            <a:off x="-3851" y="-22429"/>
            <a:ext cx="2006600" cy="478473"/>
            <a:chOff x="109" y="40"/>
            <a:chExt cx="3160" cy="753"/>
          </a:xfrm>
        </p:grpSpPr>
        <p:cxnSp>
          <p:nvCxnSpPr>
            <p:cNvPr id="12" name="直线连接符 23"/>
            <p:cNvCxnSpPr/>
            <p:nvPr/>
          </p:nvCxnSpPr>
          <p:spPr>
            <a:xfrm>
              <a:off x="109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6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611" y="2367844"/>
            <a:ext cx="2479913" cy="1739614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7" name="矩形 1"/>
          <p:cNvSpPr>
            <a:spLocks noChangeArrowheads="1"/>
          </p:cNvSpPr>
          <p:nvPr/>
        </p:nvSpPr>
        <p:spPr bwMode="auto">
          <a:xfrm>
            <a:off x="960263" y="503467"/>
            <a:ext cx="8183737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如图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BD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平分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∠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ABC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ADB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60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BDC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80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70°.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试判断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ABD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的形状．</a:t>
            </a:r>
            <a:endParaRPr lang="zh-CN" altLang="zh-CN" sz="2400" b="1" dirty="0"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Rectangle 42"/>
          <p:cNvSpPr>
            <a:spLocks noChangeArrowheads="1"/>
          </p:cNvSpPr>
          <p:nvPr/>
        </p:nvSpPr>
        <p:spPr bwMode="auto">
          <a:xfrm>
            <a:off x="707602" y="1674779"/>
            <a:ext cx="6473373" cy="3323987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ffectLst>
            <a:prstShdw prst="shdw17" dist="17961" dir="2700000">
              <a:srgbClr val="999999"/>
            </a:prstShdw>
          </a:effectLst>
        </p:spPr>
        <p:txBody>
          <a:bodyPr wrap="square" anchor="ctr">
            <a:spAutoFit/>
          </a:bodyPr>
          <a:lstStyle>
            <a:lvl1pPr indent="2667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解：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在△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DBC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中，∠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DBC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＝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180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°–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∠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BDC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–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C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  </a:t>
            </a:r>
            <a:endParaRPr lang="en-US" altLang="zh-CN" sz="2000" b="1" dirty="0">
              <a:latin typeface="+mn-lt"/>
              <a:ea typeface="仿宋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2000" b="1" dirty="0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                                             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＝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180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°–80°–70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°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＝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30°.</a:t>
            </a:r>
            <a:endParaRPr lang="en-US" altLang="zh-CN" sz="2000" b="1" dirty="0">
              <a:latin typeface="+mn-lt"/>
              <a:ea typeface="仿宋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20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∵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BD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平分∠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ABC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，</a:t>
            </a:r>
            <a:endParaRPr lang="en-US" altLang="zh-CN" sz="2000" b="1" dirty="0">
              <a:latin typeface="+mn-lt"/>
              <a:ea typeface="仿宋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∴∠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ABD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＝∠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DBC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＝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30°.</a:t>
            </a:r>
            <a:endParaRPr lang="en-US" altLang="zh-CN" sz="2000" b="1" dirty="0">
              <a:latin typeface="+mn-lt"/>
              <a:ea typeface="仿宋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20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在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△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ABD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中， </a:t>
            </a:r>
            <a:endParaRPr lang="en-US" altLang="zh-CN" sz="2000" b="1" dirty="0">
              <a:latin typeface="+mn-lt"/>
              <a:ea typeface="仿宋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∵∠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ADB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＋∠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ABD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60°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＋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30°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90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°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，</a:t>
            </a:r>
            <a:endParaRPr lang="zh-CN" altLang="en-US" sz="20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  <a:tabLst>
                <a:tab pos="267970" algn="l"/>
              </a:tabLst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∴△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ABD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是直角三角形．</a:t>
            </a:r>
            <a:endParaRPr lang="zh-CN" altLang="en-US" sz="20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10" name="组合 5"/>
          <p:cNvGrpSpPr/>
          <p:nvPr/>
        </p:nvGrpSpPr>
        <p:grpSpPr bwMode="auto">
          <a:xfrm>
            <a:off x="-8261" y="-51699"/>
            <a:ext cx="2006600" cy="477838"/>
            <a:chOff x="206" y="45"/>
            <a:chExt cx="3160" cy="752"/>
          </a:xfrm>
        </p:grpSpPr>
        <p:sp>
          <p:nvSpPr>
            <p:cNvPr id="11" name="文本框 15"/>
            <p:cNvSpPr txBox="1">
              <a:spLocks noChangeArrowheads="1"/>
            </p:cNvSpPr>
            <p:nvPr/>
          </p:nvSpPr>
          <p:spPr bwMode="auto">
            <a:xfrm>
              <a:off x="882" y="4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3" name="组合 2"/>
            <p:cNvGrpSpPr/>
            <p:nvPr/>
          </p:nvGrpSpPr>
          <p:grpSpPr bwMode="auto">
            <a:xfrm>
              <a:off x="206" y="196"/>
              <a:ext cx="3160" cy="581"/>
              <a:chOff x="206" y="196"/>
              <a:chExt cx="3160" cy="581"/>
            </a:xfrm>
          </p:grpSpPr>
          <p:cxnSp>
            <p:nvCxnSpPr>
              <p:cNvPr id="14" name="直线连接符 14"/>
              <p:cNvCxnSpPr/>
              <p:nvPr/>
            </p:nvCxnSpPr>
            <p:spPr>
              <a:xfrm>
                <a:off x="206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Freeform 74"/>
              <p:cNvSpPr>
                <a:spLocks noChangeAspect="1" noEditPoints="1"/>
              </p:cNvSpPr>
              <p:nvPr/>
            </p:nvSpPr>
            <p:spPr bwMode="auto">
              <a:xfrm>
                <a:off x="300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80" y="584080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976" y="2715717"/>
            <a:ext cx="2244881" cy="1715476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云形标注 4"/>
          <p:cNvSpPr/>
          <p:nvPr/>
        </p:nvSpPr>
        <p:spPr>
          <a:xfrm>
            <a:off x="5556250" y="2730500"/>
            <a:ext cx="2028825" cy="1354138"/>
          </a:xfrm>
          <a:prstGeom prst="cloudCallou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ea typeface="黑体" panose="02010609060101010101" pitchFamily="49" charset="-122"/>
            </a:endParaRPr>
          </a:p>
        </p:txBody>
      </p:sp>
      <p:sp>
        <p:nvSpPr>
          <p:cNvPr id="65551" name="TextBox 2"/>
          <p:cNvSpPr txBox="1">
            <a:spLocks noChangeArrowheads="1"/>
          </p:cNvSpPr>
          <p:nvPr/>
        </p:nvSpPr>
        <p:spPr bwMode="auto">
          <a:xfrm>
            <a:off x="462944" y="1043040"/>
            <a:ext cx="8223250" cy="1200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一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副透明的三角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板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图叠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放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直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角三角板的斜边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CE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相交于点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则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BDC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_________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．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5552" name="文本框 6"/>
          <p:cNvSpPr txBox="1">
            <a:spLocks noChangeArrowheads="1"/>
          </p:cNvSpPr>
          <p:nvPr/>
        </p:nvSpPr>
        <p:spPr bwMode="auto">
          <a:xfrm>
            <a:off x="536575" y="2407489"/>
            <a:ext cx="745331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   解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析：</a:t>
            </a:r>
            <a:r>
              <a:rPr lang="zh-CN" altLang="en-US" sz="2400" b="1" dirty="0">
                <a:latin typeface="+mn-lt"/>
              </a:rPr>
              <a:t>∵∠</a:t>
            </a:r>
            <a:r>
              <a:rPr lang="zh-CN" altLang="en-US" sz="2400" b="1" i="1" dirty="0">
                <a:latin typeface="+mn-lt"/>
              </a:rPr>
              <a:t>CEA</a:t>
            </a:r>
            <a:r>
              <a:rPr lang="zh-CN" altLang="en-US" sz="2400" b="1" dirty="0">
                <a:latin typeface="+mn-lt"/>
              </a:rPr>
              <a:t>=60</a:t>
            </a:r>
            <a:r>
              <a:rPr lang="zh-CN" altLang="en-US" sz="2400" b="1" dirty="0" smtClean="0">
                <a:latin typeface="+mn-lt"/>
              </a:rPr>
              <a:t>°，∠</a:t>
            </a:r>
            <a:r>
              <a:rPr lang="zh-CN" altLang="en-US" sz="2400" b="1" i="1" dirty="0">
                <a:latin typeface="+mn-lt"/>
              </a:rPr>
              <a:t>BAE</a:t>
            </a:r>
            <a:r>
              <a:rPr lang="zh-CN" altLang="en-US" sz="2400" b="1" dirty="0">
                <a:latin typeface="+mn-lt"/>
              </a:rPr>
              <a:t>=45</a:t>
            </a:r>
            <a:r>
              <a:rPr lang="zh-CN" altLang="en-US" sz="2400" b="1" dirty="0" smtClean="0">
                <a:latin typeface="+mn-lt"/>
              </a:rPr>
              <a:t>°，       </a:t>
            </a:r>
            <a:endParaRPr lang="en-US" altLang="zh-CN" sz="2400" b="1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   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∴∠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</a:rPr>
              <a:t>ADE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=180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°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∠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CEA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∠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</a:rPr>
              <a:t>BAE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=75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°，</a:t>
            </a:r>
            <a:endParaRPr lang="en-US" altLang="zh-CN" sz="2400" b="1" dirty="0" smtClean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   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∴∠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</a:rPr>
              <a:t>BDC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</a:rPr>
              <a:t>ADE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=75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°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287198" y="1738823"/>
            <a:ext cx="10658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75°</a:t>
            </a:r>
            <a:endParaRPr lang="zh-CN" altLang="zh-CN" sz="2400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0050" y="2243437"/>
            <a:ext cx="1979676" cy="2182368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23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55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55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55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5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55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83" b="21576"/>
          <a:stretch>
            <a:fillRect/>
          </a:stretch>
        </p:blipFill>
        <p:spPr>
          <a:xfrm>
            <a:off x="7160888" y="2880309"/>
            <a:ext cx="1854083" cy="130551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2" t="16193" r="2746" b="31833"/>
          <a:stretch>
            <a:fillRect/>
          </a:stretch>
        </p:blipFill>
        <p:spPr>
          <a:xfrm>
            <a:off x="7172587" y="1074862"/>
            <a:ext cx="1854083" cy="1114076"/>
          </a:xfrm>
          <a:prstGeom prst="rect">
            <a:avLst/>
          </a:prstGeom>
        </p:spPr>
      </p:pic>
      <p:sp>
        <p:nvSpPr>
          <p:cNvPr id="66561" name="文本框 1"/>
          <p:cNvSpPr txBox="1">
            <a:spLocks noChangeArrowheads="1"/>
          </p:cNvSpPr>
          <p:nvPr/>
        </p:nvSpPr>
        <p:spPr bwMode="auto">
          <a:xfrm>
            <a:off x="597716" y="1095460"/>
            <a:ext cx="6574871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如图，一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张长方形纸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片，剪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去一部分后得到一个三角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形，则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图中∠1+∠2的度数是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________.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0483" name="文本框 4"/>
          <p:cNvSpPr txBox="1">
            <a:spLocks noChangeArrowheads="1"/>
          </p:cNvSpPr>
          <p:nvPr/>
        </p:nvSpPr>
        <p:spPr bwMode="auto">
          <a:xfrm>
            <a:off x="5923952" y="1683021"/>
            <a:ext cx="8018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90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°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6564" name="文本框 2"/>
          <p:cNvSpPr txBox="1">
            <a:spLocks noChangeArrowheads="1"/>
          </p:cNvSpPr>
          <p:nvPr/>
        </p:nvSpPr>
        <p:spPr bwMode="auto">
          <a:xfrm>
            <a:off x="597715" y="2328667"/>
            <a:ext cx="6872287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如图，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CD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相交于点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O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⊥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CD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于点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 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若∠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BOD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=38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°，则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________.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0485" name="文本框 5"/>
          <p:cNvSpPr txBox="1">
            <a:spLocks noChangeArrowheads="1"/>
          </p:cNvSpPr>
          <p:nvPr/>
        </p:nvSpPr>
        <p:spPr bwMode="auto">
          <a:xfrm>
            <a:off x="4269247" y="2836926"/>
            <a:ext cx="8018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52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°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6567" name="文本框 7"/>
          <p:cNvSpPr txBox="1">
            <a:spLocks noChangeArrowheads="1"/>
          </p:cNvSpPr>
          <p:nvPr/>
        </p:nvSpPr>
        <p:spPr bwMode="auto">
          <a:xfrm>
            <a:off x="7654723" y="2178312"/>
            <a:ext cx="1103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14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14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题图</a:t>
            </a:r>
            <a:endParaRPr lang="zh-CN" altLang="en-US" sz="1400" dirty="0"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6568" name="文本框 8"/>
          <p:cNvSpPr txBox="1">
            <a:spLocks noChangeArrowheads="1"/>
          </p:cNvSpPr>
          <p:nvPr/>
        </p:nvSpPr>
        <p:spPr bwMode="auto">
          <a:xfrm>
            <a:off x="7560289" y="4004042"/>
            <a:ext cx="110331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4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14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14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题图</a:t>
            </a:r>
            <a:endParaRPr lang="zh-CN" altLang="en-US" sz="1400" dirty="0"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6569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631052" y="3358944"/>
            <a:ext cx="6838950" cy="1071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ea typeface="黑体" panose="02010609060101010101" pitchFamily="49" charset="-122"/>
              </a:rPr>
              <a:t>3</a:t>
            </a:r>
            <a:r>
              <a:rPr lang="en-US" altLang="zh-CN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. </a:t>
            </a:r>
            <a:r>
              <a:rPr lang="zh-CN" altLang="en-US" b="1" dirty="0" smtClean="0">
                <a:ea typeface="楷体" panose="02010609060101010101" pitchFamily="49" charset="-122"/>
              </a:rPr>
              <a:t>在</a:t>
            </a:r>
            <a:r>
              <a:rPr lang="zh-CN" altLang="en-US" b="1" dirty="0">
                <a:ea typeface="楷体" panose="02010609060101010101" pitchFamily="49" charset="-122"/>
              </a:rPr>
              <a:t>△</a:t>
            </a:r>
            <a:r>
              <a:rPr lang="en-US" altLang="zh-CN" b="1" i="1" dirty="0">
                <a:ea typeface="楷体" panose="02010609060101010101" pitchFamily="49" charset="-122"/>
              </a:rPr>
              <a:t>ABC</a:t>
            </a:r>
            <a:r>
              <a:rPr lang="zh-CN" altLang="en-US" b="1" dirty="0" smtClean="0">
                <a:ea typeface="楷体" panose="02010609060101010101" pitchFamily="49" charset="-122"/>
              </a:rPr>
              <a:t>中，若</a:t>
            </a:r>
            <a:r>
              <a:rPr lang="zh-CN" altLang="en-US" b="1" dirty="0">
                <a:ea typeface="楷体" panose="02010609060101010101" pitchFamily="49" charset="-122"/>
              </a:rPr>
              <a:t>∠</a:t>
            </a:r>
            <a:r>
              <a:rPr lang="en-US" altLang="zh-CN" b="1" i="1" dirty="0">
                <a:ea typeface="楷体" panose="02010609060101010101" pitchFamily="49" charset="-122"/>
              </a:rPr>
              <a:t>A</a:t>
            </a:r>
            <a:r>
              <a:rPr lang="en-US" altLang="zh-CN" b="1" dirty="0">
                <a:ea typeface="楷体" panose="02010609060101010101" pitchFamily="49" charset="-122"/>
              </a:rPr>
              <a:t>=43</a:t>
            </a:r>
            <a:r>
              <a:rPr lang="en-US" altLang="zh-CN" b="1" dirty="0" smtClean="0">
                <a:ea typeface="楷体" panose="02010609060101010101" pitchFamily="49" charset="-122"/>
              </a:rPr>
              <a:t>°</a:t>
            </a:r>
            <a:r>
              <a:rPr lang="zh-CN" altLang="en-US" b="1" dirty="0" smtClean="0">
                <a:ea typeface="楷体" panose="02010609060101010101" pitchFamily="49" charset="-122"/>
              </a:rPr>
              <a:t>，∠</a:t>
            </a:r>
            <a:r>
              <a:rPr lang="en-US" altLang="zh-CN" b="1" i="1" dirty="0">
                <a:ea typeface="楷体" panose="02010609060101010101" pitchFamily="49" charset="-122"/>
              </a:rPr>
              <a:t>B</a:t>
            </a:r>
            <a:r>
              <a:rPr lang="en-US" altLang="zh-CN" b="1" dirty="0">
                <a:ea typeface="楷体" panose="02010609060101010101" pitchFamily="49" charset="-122"/>
              </a:rPr>
              <a:t>=47</a:t>
            </a:r>
            <a:r>
              <a:rPr lang="en-US" altLang="zh-CN" b="1" dirty="0" smtClean="0">
                <a:ea typeface="楷体" panose="02010609060101010101" pitchFamily="49" charset="-122"/>
              </a:rPr>
              <a:t>°</a:t>
            </a:r>
            <a:r>
              <a:rPr lang="zh-CN" altLang="en-US" b="1" dirty="0" smtClean="0">
                <a:ea typeface="楷体" panose="02010609060101010101" pitchFamily="49" charset="-122"/>
              </a:rPr>
              <a:t>，则这</a:t>
            </a:r>
            <a:r>
              <a:rPr lang="zh-CN" altLang="en-US" b="1" dirty="0">
                <a:ea typeface="楷体" panose="02010609060101010101" pitchFamily="49" charset="-122"/>
              </a:rPr>
              <a:t>个</a:t>
            </a:r>
            <a:endParaRPr lang="en-US" altLang="zh-CN" b="1" dirty="0" smtClean="0"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b="1" dirty="0" smtClean="0">
                <a:ea typeface="楷体" panose="02010609060101010101" pitchFamily="49" charset="-122"/>
              </a:rPr>
              <a:t>三</a:t>
            </a:r>
            <a:r>
              <a:rPr lang="zh-CN" altLang="en-US" b="1" dirty="0">
                <a:ea typeface="楷体" panose="02010609060101010101" pitchFamily="49" charset="-122"/>
              </a:rPr>
              <a:t>角形是</a:t>
            </a:r>
            <a:r>
              <a:rPr lang="en-US" altLang="zh-CN" b="1" dirty="0">
                <a:ea typeface="楷体" panose="02010609060101010101" pitchFamily="49" charset="-122"/>
              </a:rPr>
              <a:t>____________.</a:t>
            </a:r>
            <a:endParaRPr lang="en-US" altLang="zh-CN" b="1" dirty="0">
              <a:ea typeface="楷体" panose="02010609060101010101" pitchFamily="49" charset="-122"/>
            </a:endParaRPr>
          </a:p>
        </p:txBody>
      </p:sp>
      <p:sp>
        <p:nvSpPr>
          <p:cNvPr id="20491" name="文本框 9"/>
          <p:cNvSpPr txBox="1">
            <a:spLocks noChangeArrowheads="1"/>
          </p:cNvSpPr>
          <p:nvPr/>
        </p:nvSpPr>
        <p:spPr bwMode="auto">
          <a:xfrm>
            <a:off x="2104103" y="4012604"/>
            <a:ext cx="153118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直角三角形</a:t>
            </a:r>
            <a:endParaRPr lang="zh-CN" altLang="en-US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66571" name="组合 2"/>
          <p:cNvGrpSpPr/>
          <p:nvPr/>
        </p:nvGrpSpPr>
        <p:grpSpPr bwMode="auto">
          <a:xfrm>
            <a:off x="-12304" y="-55053"/>
            <a:ext cx="2006600" cy="492125"/>
            <a:chOff x="235" y="110"/>
            <a:chExt cx="3160" cy="777"/>
          </a:xfrm>
        </p:grpSpPr>
        <p:sp>
          <p:nvSpPr>
            <p:cNvPr id="66572" name="文本框 20"/>
            <p:cNvSpPr txBox="1">
              <a:spLocks noChangeArrowheads="1"/>
            </p:cNvSpPr>
            <p:nvPr/>
          </p:nvSpPr>
          <p:spPr bwMode="auto">
            <a:xfrm>
              <a:off x="935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66573" name="组合 1"/>
            <p:cNvGrpSpPr/>
            <p:nvPr/>
          </p:nvGrpSpPr>
          <p:grpSpPr bwMode="auto">
            <a:xfrm>
              <a:off x="235" y="268"/>
              <a:ext cx="3160" cy="619"/>
              <a:chOff x="220" y="159"/>
              <a:chExt cx="3160" cy="619"/>
            </a:xfrm>
          </p:grpSpPr>
          <p:cxnSp>
            <p:nvCxnSpPr>
              <p:cNvPr id="20" name="直线连接符 19"/>
              <p:cNvCxnSpPr/>
              <p:nvPr/>
            </p:nvCxnSpPr>
            <p:spPr>
              <a:xfrm>
                <a:off x="220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/>
              <p:cNvSpPr>
                <a:spLocks noChangeAspect="1" noEditPoints="1"/>
              </p:cNvSpPr>
              <p:nvPr/>
            </p:nvSpPr>
            <p:spPr bwMode="auto">
              <a:xfrm>
                <a:off x="326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grpSp>
        <p:nvGrpSpPr>
          <p:cNvPr id="66576" name="组合 1"/>
          <p:cNvGrpSpPr/>
          <p:nvPr/>
        </p:nvGrpSpPr>
        <p:grpSpPr bwMode="auto">
          <a:xfrm>
            <a:off x="3302844" y="445119"/>
            <a:ext cx="2480310" cy="522923"/>
            <a:chOff x="5083" y="1061"/>
            <a:chExt cx="3905" cy="823"/>
          </a:xfrm>
        </p:grpSpPr>
        <p:grpSp>
          <p:nvGrpSpPr>
            <p:cNvPr id="66577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66583" name="TextBox 15"/>
            <p:cNvSpPr txBox="1">
              <a:spLocks noChangeArrowheads="1"/>
            </p:cNvSpPr>
            <p:nvPr/>
          </p:nvSpPr>
          <p:spPr bwMode="auto">
            <a:xfrm>
              <a:off x="5083" y="1061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5" grpId="0"/>
      <p:bldP spid="2049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"/>
          <p:cNvSpPr txBox="1"/>
          <p:nvPr/>
        </p:nvSpPr>
        <p:spPr bwMode="auto">
          <a:xfrm>
            <a:off x="1692784" y="847290"/>
            <a:ext cx="6612318" cy="14345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latin typeface="+mn-lt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lang="en-US" altLang="zh-CN" noProof="1" smtClean="0">
                <a:solidFill>
                  <a:srgbClr val="FF0000"/>
                </a:solidFill>
                <a:sym typeface="+mn-ea"/>
              </a:rPr>
              <a:t>3. </a:t>
            </a:r>
            <a:r>
              <a:rPr lang="zh-CN" altLang="en-US" noProof="1" smtClean="0">
                <a:sym typeface="+mn-ea"/>
              </a:rPr>
              <a:t>会</a:t>
            </a:r>
            <a:r>
              <a:rPr lang="zh-CN" altLang="en-US" noProof="1">
                <a:sym typeface="+mn-ea"/>
              </a:rPr>
              <a:t>运用</a:t>
            </a:r>
            <a:r>
              <a:rPr lang="zh-CN" altLang="en-US" noProof="1">
                <a:solidFill>
                  <a:srgbClr val="FF0000"/>
                </a:solidFill>
                <a:sym typeface="宋体" panose="02010600030101010101" pitchFamily="2" charset="-122"/>
              </a:rPr>
              <a:t>直角三角形的性质</a:t>
            </a:r>
            <a:r>
              <a:rPr lang="zh-CN" altLang="en-US" noProof="1">
                <a:sym typeface="宋体" panose="02010600030101010101" pitchFamily="2" charset="-122"/>
              </a:rPr>
              <a:t>和</a:t>
            </a:r>
            <a:r>
              <a:rPr lang="zh-CN" altLang="en-US" noProof="1">
                <a:solidFill>
                  <a:srgbClr val="FF0000"/>
                </a:solidFill>
                <a:sym typeface="宋体" panose="02010600030101010101" pitchFamily="2" charset="-122"/>
              </a:rPr>
              <a:t>判定</a:t>
            </a:r>
            <a:r>
              <a:rPr lang="zh-CN" altLang="en-US" noProof="1">
                <a:sym typeface="宋体" panose="02010600030101010101" pitchFamily="2" charset="-122"/>
              </a:rPr>
              <a:t>进行相关计算</a:t>
            </a:r>
            <a:r>
              <a:rPr lang="en-US" altLang="zh-CN" noProof="1">
                <a:sym typeface="宋体" panose="02010600030101010101" pitchFamily="2" charset="-122"/>
              </a:rPr>
              <a:t>.</a:t>
            </a:r>
            <a:endParaRPr lang="zh-CN" altLang="zh-CN" noProof="1">
              <a:sym typeface="+mn-ea"/>
            </a:endParaRPr>
          </a:p>
        </p:txBody>
      </p:sp>
      <p:sp>
        <p:nvSpPr>
          <p:cNvPr id="33796" name="矩形 11"/>
          <p:cNvSpPr>
            <a:spLocks noChangeArrowheads="1"/>
          </p:cNvSpPr>
          <p:nvPr/>
        </p:nvSpPr>
        <p:spPr bwMode="auto">
          <a:xfrm>
            <a:off x="818812" y="3611753"/>
            <a:ext cx="6722891" cy="65684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了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解直角三角形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两个锐角的关系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endParaRPr lang="zh-CN" altLang="en-US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3797" name="矩形 2"/>
          <p:cNvSpPr>
            <a:spLocks noChangeArrowheads="1"/>
          </p:cNvSpPr>
          <p:nvPr/>
        </p:nvSpPr>
        <p:spPr bwMode="auto">
          <a:xfrm>
            <a:off x="1218762" y="2476699"/>
            <a:ext cx="6753769" cy="78975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掌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握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直角三角形的判定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.</a:t>
            </a:r>
            <a:endParaRPr lang="zh-CN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88" y="-24934"/>
            <a:ext cx="2017712" cy="477838"/>
            <a:chOff x="1588" y="-24934"/>
            <a:chExt cx="2017712" cy="477838"/>
          </a:xfrm>
        </p:grpSpPr>
        <p:cxnSp>
          <p:nvCxnSpPr>
            <p:cNvPr id="15" name="直线连接符 14"/>
            <p:cNvCxnSpPr/>
            <p:nvPr/>
          </p:nvCxnSpPr>
          <p:spPr>
            <a:xfrm>
              <a:off x="1588" y="413216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7110" name="文本框 18"/>
            <p:cNvSpPr txBox="1">
              <a:spLocks noChangeArrowheads="1"/>
            </p:cNvSpPr>
            <p:nvPr/>
          </p:nvSpPr>
          <p:spPr bwMode="auto">
            <a:xfrm>
              <a:off x="552450" y="-24934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素养目标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157163" y="49679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40279" y="485287"/>
            <a:ext cx="8102104" cy="3907037"/>
            <a:chOff x="-38068" y="275737"/>
            <a:chExt cx="8102104" cy="3907037"/>
          </a:xfrm>
        </p:grpSpPr>
        <p:grpSp>
          <p:nvGrpSpPr>
            <p:cNvPr id="13" name="组合 14"/>
            <p:cNvGrpSpPr/>
            <p:nvPr/>
          </p:nvGrpSpPr>
          <p:grpSpPr>
            <a:xfrm>
              <a:off x="-38068" y="657801"/>
              <a:ext cx="8101822" cy="3514340"/>
              <a:chOff x="224" y="165"/>
              <a:chExt cx="14395" cy="7282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224" y="7447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11555" y="2604"/>
                <a:ext cx="5504" cy="625"/>
              </a:xfrm>
              <a:prstGeom prst="bentConnector3">
                <a:avLst>
                  <a:gd name="adj1" fmla="val 41917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4" name="直接连接符 13"/>
            <p:cNvCxnSpPr/>
            <p:nvPr/>
          </p:nvCxnSpPr>
          <p:spPr bwMode="auto">
            <a:xfrm flipH="1" flipV="1">
              <a:off x="7301693" y="3280270"/>
              <a:ext cx="35" cy="902504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 bwMode="auto">
            <a:xfrm>
              <a:off x="7273119" y="3291800"/>
              <a:ext cx="442131" cy="0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箭头连接符 17"/>
            <p:cNvCxnSpPr/>
            <p:nvPr/>
          </p:nvCxnSpPr>
          <p:spPr>
            <a:xfrm flipV="1">
              <a:off x="8064036" y="275737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3796" grpId="0" animBg="1"/>
      <p:bldP spid="3379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文本框 4"/>
          <p:cNvSpPr txBox="1">
            <a:spLocks noChangeArrowheads="1"/>
          </p:cNvSpPr>
          <p:nvPr/>
        </p:nvSpPr>
        <p:spPr bwMode="auto">
          <a:xfrm>
            <a:off x="755734" y="846642"/>
            <a:ext cx="785209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在一个直角三角形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中，有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一个锐角等于40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°，则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另 一个锐角的度数是（　　）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  A．40°           B．50°   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C．60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°         D．70°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1506" name="文本框 5"/>
          <p:cNvSpPr txBox="1">
            <a:spLocks noChangeArrowheads="1"/>
          </p:cNvSpPr>
          <p:nvPr/>
        </p:nvSpPr>
        <p:spPr bwMode="auto">
          <a:xfrm>
            <a:off x="3144754" y="1492972"/>
            <a:ext cx="38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67587" name="文本框 6"/>
          <p:cNvSpPr txBox="1">
            <a:spLocks noChangeArrowheads="1"/>
          </p:cNvSpPr>
          <p:nvPr/>
        </p:nvSpPr>
        <p:spPr bwMode="auto">
          <a:xfrm>
            <a:off x="755734" y="2615292"/>
            <a:ext cx="8514101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5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具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备下列条件的△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中，不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是直角三角形的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是（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　　）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A．∠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+∠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B．∠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C．∠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：∠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：∠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=1：2：3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D．∠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=3∠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C </a:t>
            </a:r>
            <a:endParaRPr lang="zh-CN" altLang="en-US" sz="2400" b="1" i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1508" name="文本框 7"/>
          <p:cNvSpPr txBox="1">
            <a:spLocks noChangeArrowheads="1"/>
          </p:cNvSpPr>
          <p:nvPr/>
        </p:nvSpPr>
        <p:spPr bwMode="auto">
          <a:xfrm>
            <a:off x="8032649" y="2632451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D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1" name="组合 2"/>
          <p:cNvGrpSpPr/>
          <p:nvPr/>
        </p:nvGrpSpPr>
        <p:grpSpPr bwMode="auto">
          <a:xfrm>
            <a:off x="-12707" y="-55053"/>
            <a:ext cx="2006600" cy="492125"/>
            <a:chOff x="235" y="110"/>
            <a:chExt cx="3160" cy="777"/>
          </a:xfrm>
        </p:grpSpPr>
        <p:sp>
          <p:nvSpPr>
            <p:cNvPr id="12" name="文本框 20"/>
            <p:cNvSpPr txBox="1">
              <a:spLocks noChangeArrowheads="1"/>
            </p:cNvSpPr>
            <p:nvPr/>
          </p:nvSpPr>
          <p:spPr bwMode="auto">
            <a:xfrm>
              <a:off x="935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3" name="组合 1"/>
            <p:cNvGrpSpPr/>
            <p:nvPr/>
          </p:nvGrpSpPr>
          <p:grpSpPr bwMode="auto">
            <a:xfrm>
              <a:off x="235" y="268"/>
              <a:ext cx="3160" cy="619"/>
              <a:chOff x="220" y="159"/>
              <a:chExt cx="3160" cy="619"/>
            </a:xfrm>
          </p:grpSpPr>
          <p:cxnSp>
            <p:nvCxnSpPr>
              <p:cNvPr id="14" name="直线连接符 19"/>
              <p:cNvCxnSpPr/>
              <p:nvPr/>
            </p:nvCxnSpPr>
            <p:spPr>
              <a:xfrm>
                <a:off x="220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Freeform 74"/>
              <p:cNvSpPr>
                <a:spLocks noChangeAspect="1" noEditPoints="1"/>
              </p:cNvSpPr>
              <p:nvPr/>
            </p:nvSpPr>
            <p:spPr bwMode="auto">
              <a:xfrm>
                <a:off x="326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文本框 1"/>
          <p:cNvSpPr txBox="1">
            <a:spLocks noChangeArrowheads="1"/>
          </p:cNvSpPr>
          <p:nvPr/>
        </p:nvSpPr>
        <p:spPr bwMode="auto">
          <a:xfrm>
            <a:off x="613486" y="1239540"/>
            <a:ext cx="7943283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图所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示，△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为直角三角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形，∠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ACB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=90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°，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  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CD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⊥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，与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∠1互余的角有（　　）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 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                       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 </a:t>
            </a:r>
            <a:endParaRPr lang="zh-CN" altLang="en-US" sz="2400" b="1" i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BCD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和∠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           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BCD </a:t>
            </a:r>
            <a:endParaRPr lang="zh-CN" altLang="en-US" sz="2400" b="1" i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2531" name="文本框 5"/>
          <p:cNvSpPr txBox="1">
            <a:spLocks noChangeArrowheads="1"/>
          </p:cNvSpPr>
          <p:nvPr/>
        </p:nvSpPr>
        <p:spPr bwMode="auto">
          <a:xfrm>
            <a:off x="5133176" y="1881980"/>
            <a:ext cx="3159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C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68617" name="组合 6"/>
          <p:cNvGrpSpPr/>
          <p:nvPr/>
        </p:nvGrpSpPr>
        <p:grpSpPr bwMode="auto">
          <a:xfrm>
            <a:off x="3334871" y="525331"/>
            <a:ext cx="2479675" cy="522288"/>
            <a:chOff x="5060" y="905"/>
            <a:chExt cx="3904" cy="822"/>
          </a:xfrm>
        </p:grpSpPr>
        <p:grpSp>
          <p:nvGrpSpPr>
            <p:cNvPr id="68618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/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缺角矩形 23"/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68624" name="TextBox 15"/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schemeClr val="bg1"/>
                  </a:solidFill>
                </a:rPr>
                <a:t>能力提升题</a:t>
              </a:r>
              <a:endParaRPr lang="en-US" altLang="zh-CN" sz="28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2"/>
          <p:cNvGrpSpPr/>
          <p:nvPr/>
        </p:nvGrpSpPr>
        <p:grpSpPr bwMode="auto">
          <a:xfrm>
            <a:off x="-3915" y="-55053"/>
            <a:ext cx="2006600" cy="492125"/>
            <a:chOff x="235" y="110"/>
            <a:chExt cx="3160" cy="777"/>
          </a:xfrm>
        </p:grpSpPr>
        <p:sp>
          <p:nvSpPr>
            <p:cNvPr id="19" name="文本框 20"/>
            <p:cNvSpPr txBox="1">
              <a:spLocks noChangeArrowheads="1"/>
            </p:cNvSpPr>
            <p:nvPr/>
          </p:nvSpPr>
          <p:spPr bwMode="auto">
            <a:xfrm>
              <a:off x="935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1" name="组合 1"/>
            <p:cNvGrpSpPr/>
            <p:nvPr/>
          </p:nvGrpSpPr>
          <p:grpSpPr bwMode="auto">
            <a:xfrm>
              <a:off x="235" y="268"/>
              <a:ext cx="3160" cy="619"/>
              <a:chOff x="220" y="159"/>
              <a:chExt cx="3160" cy="619"/>
            </a:xfrm>
          </p:grpSpPr>
          <p:cxnSp>
            <p:nvCxnSpPr>
              <p:cNvPr id="28" name="直线连接符 19"/>
              <p:cNvCxnSpPr/>
              <p:nvPr/>
            </p:nvCxnSpPr>
            <p:spPr>
              <a:xfrm>
                <a:off x="220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Freeform 74"/>
              <p:cNvSpPr>
                <a:spLocks noChangeAspect="1" noEditPoints="1"/>
              </p:cNvSpPr>
              <p:nvPr/>
            </p:nvSpPr>
            <p:spPr bwMode="auto">
              <a:xfrm>
                <a:off x="326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1347" y="1881980"/>
            <a:ext cx="2159508" cy="2375916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文本框 4"/>
          <p:cNvSpPr txBox="1">
            <a:spLocks noChangeArrowheads="1"/>
          </p:cNvSpPr>
          <p:nvPr/>
        </p:nvSpPr>
        <p:spPr bwMode="auto">
          <a:xfrm>
            <a:off x="991996" y="1306236"/>
            <a:ext cx="7724163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如图，在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直角三角形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中，∠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ACB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=90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°，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上一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点，且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ACD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．求证：△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ACD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是直角三角形．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3554" name="文本框 5"/>
          <p:cNvSpPr txBox="1">
            <a:spLocks noChangeArrowheads="1"/>
          </p:cNvSpPr>
          <p:nvPr/>
        </p:nvSpPr>
        <p:spPr bwMode="auto">
          <a:xfrm>
            <a:off x="1371599" y="2455863"/>
            <a:ext cx="4208225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证明：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∵∠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ACB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=90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°，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∴∠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+∠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=90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°，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∵∠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ACD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=∠</a:t>
            </a:r>
            <a:r>
              <a:rPr lang="zh-CN" altLang="en-US" sz="2400" b="1" i="1" dirty="0" smtClean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+∠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ACD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=90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°，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∴△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是直角三角形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69641" name="组合 2"/>
          <p:cNvGrpSpPr/>
          <p:nvPr/>
        </p:nvGrpSpPr>
        <p:grpSpPr bwMode="auto">
          <a:xfrm>
            <a:off x="3310098" y="524123"/>
            <a:ext cx="2478088" cy="522287"/>
            <a:chOff x="5060" y="905"/>
            <a:chExt cx="3904" cy="822"/>
          </a:xfrm>
        </p:grpSpPr>
        <p:grpSp>
          <p:nvGrpSpPr>
            <p:cNvPr id="69642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/>
              <p:cNvSpPr/>
              <p:nvPr/>
            </p:nvSpPr>
            <p:spPr>
              <a:xfrm rot="3000000">
                <a:off x="4021947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9" name="缺角矩形 8"/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缺角矩形 9"/>
              <p:cNvSpPr/>
              <p:nvPr/>
            </p:nvSpPr>
            <p:spPr>
              <a:xfrm rot="3000000">
                <a:off x="4936765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2" name="缺角矩形 11"/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69648" name="TextBox 15"/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拓广探索题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2"/>
          <p:cNvGrpSpPr/>
          <p:nvPr/>
        </p:nvGrpSpPr>
        <p:grpSpPr bwMode="auto">
          <a:xfrm>
            <a:off x="-3915" y="-55053"/>
            <a:ext cx="2006600" cy="492125"/>
            <a:chOff x="235" y="110"/>
            <a:chExt cx="3160" cy="777"/>
          </a:xfrm>
        </p:grpSpPr>
        <p:sp>
          <p:nvSpPr>
            <p:cNvPr id="19" name="文本框 20"/>
            <p:cNvSpPr txBox="1">
              <a:spLocks noChangeArrowheads="1"/>
            </p:cNvSpPr>
            <p:nvPr/>
          </p:nvSpPr>
          <p:spPr bwMode="auto">
            <a:xfrm>
              <a:off x="935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1" name="组合 1"/>
            <p:cNvGrpSpPr/>
            <p:nvPr/>
          </p:nvGrpSpPr>
          <p:grpSpPr bwMode="auto">
            <a:xfrm>
              <a:off x="235" y="268"/>
              <a:ext cx="3160" cy="619"/>
              <a:chOff x="220" y="159"/>
              <a:chExt cx="3160" cy="619"/>
            </a:xfrm>
          </p:grpSpPr>
          <p:cxnSp>
            <p:nvCxnSpPr>
              <p:cNvPr id="23" name="直线连接符 19"/>
              <p:cNvCxnSpPr/>
              <p:nvPr/>
            </p:nvCxnSpPr>
            <p:spPr>
              <a:xfrm>
                <a:off x="220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Freeform 74"/>
              <p:cNvSpPr>
                <a:spLocks noChangeAspect="1" noEditPoints="1"/>
              </p:cNvSpPr>
              <p:nvPr/>
            </p:nvSpPr>
            <p:spPr bwMode="auto">
              <a:xfrm>
                <a:off x="326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6075" y="2578813"/>
            <a:ext cx="2449734" cy="1842919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3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3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29843" y="2131489"/>
            <a:ext cx="2140358" cy="83099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直角三角形的性质与判定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195958" y="1072356"/>
            <a:ext cx="1274748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性质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890475" y="1096019"/>
            <a:ext cx="3441700" cy="414337"/>
          </a:xfrm>
          <a:prstGeom prst="rect">
            <a:avLst/>
          </a:prstGeom>
          <a:noFill/>
          <a:ln w="25400">
            <a:solidFill>
              <a:srgbClr val="595959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直角三角形的两个锐角互余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195957" y="3416300"/>
            <a:ext cx="1274749" cy="4616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dist">
              <a:defRPr sz="240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</a:defRPr>
            </a:lvl9pPr>
          </a:lstStyle>
          <a:p>
            <a:r>
              <a:rPr lang="zh-CN" altLang="en-US" b="1" dirty="0"/>
              <a:t>判定</a:t>
            </a:r>
            <a:endParaRPr lang="zh-CN" altLang="en-US" b="1" dirty="0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890475" y="3278832"/>
            <a:ext cx="3697899" cy="736600"/>
          </a:xfrm>
          <a:prstGeom prst="rect">
            <a:avLst/>
          </a:prstGeom>
          <a:noFill/>
          <a:ln w="25400">
            <a:solidFill>
              <a:srgbClr val="595959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有两个角互余的三角形是直角三角形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" name="左大括号 15"/>
          <p:cNvSpPr/>
          <p:nvPr/>
        </p:nvSpPr>
        <p:spPr bwMode="auto">
          <a:xfrm>
            <a:off x="2967767" y="1422400"/>
            <a:ext cx="66675" cy="2365375"/>
          </a:xfrm>
          <a:prstGeom prst="leftBrace">
            <a:avLst/>
          </a:prstGeom>
          <a:noFill/>
          <a:ln w="2540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/>
          </a:p>
        </p:txBody>
      </p:sp>
      <p:sp>
        <p:nvSpPr>
          <p:cNvPr id="19" name="右箭头 18"/>
          <p:cNvSpPr/>
          <p:nvPr/>
        </p:nvSpPr>
        <p:spPr bwMode="auto">
          <a:xfrm>
            <a:off x="4551667" y="1163478"/>
            <a:ext cx="161925" cy="214312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/>
          </a:p>
        </p:txBody>
      </p:sp>
      <p:sp>
        <p:nvSpPr>
          <p:cNvPr id="20" name="右箭头 19"/>
          <p:cNvSpPr/>
          <p:nvPr/>
        </p:nvSpPr>
        <p:spPr bwMode="auto">
          <a:xfrm>
            <a:off x="4551668" y="3539182"/>
            <a:ext cx="161925" cy="215900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/>
          </a:p>
        </p:txBody>
      </p:sp>
      <p:grpSp>
        <p:nvGrpSpPr>
          <p:cNvPr id="70665" name="组合 1"/>
          <p:cNvGrpSpPr/>
          <p:nvPr/>
        </p:nvGrpSpPr>
        <p:grpSpPr bwMode="auto">
          <a:xfrm>
            <a:off x="7387" y="-47377"/>
            <a:ext cx="2006600" cy="478473"/>
            <a:chOff x="199" y="33"/>
            <a:chExt cx="3160" cy="753"/>
          </a:xfrm>
        </p:grpSpPr>
        <p:cxnSp>
          <p:nvCxnSpPr>
            <p:cNvPr id="17" name="直线连接符 16"/>
            <p:cNvCxnSpPr/>
            <p:nvPr/>
          </p:nvCxnSpPr>
          <p:spPr>
            <a:xfrm>
              <a:off x="199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0667" name="文本框 17"/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课堂小结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" name="Freeform 74"/>
            <p:cNvSpPr>
              <a:spLocks noChangeAspect="1" noEditPoints="1"/>
            </p:cNvSpPr>
            <p:nvPr/>
          </p:nvSpPr>
          <p:spPr bwMode="auto">
            <a:xfrm>
              <a:off x="342" y="158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6" grpId="0" bldLvl="0" animBg="1"/>
      <p:bldP spid="19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ext Box 3"/>
          <p:cNvSpPr txBox="1">
            <a:spLocks noChangeArrowheads="1"/>
          </p:cNvSpPr>
          <p:nvPr/>
        </p:nvSpPr>
        <p:spPr bwMode="auto">
          <a:xfrm>
            <a:off x="4017963" y="2679700"/>
            <a:ext cx="309562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 sz="100">
              <a:latin typeface="Comic Sans MS" panose="030F0702030302020204" pitchFamily="66" charset="0"/>
            </a:endParaRPr>
          </a:p>
        </p:txBody>
      </p:sp>
      <p:sp>
        <p:nvSpPr>
          <p:cNvPr id="7172" name="Text Box 25"/>
          <p:cNvSpPr txBox="1"/>
          <p:nvPr/>
        </p:nvSpPr>
        <p:spPr>
          <a:xfrm>
            <a:off x="1143977" y="1152017"/>
            <a:ext cx="6968175" cy="105259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b="1" noProof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        如</a:t>
            </a:r>
            <a:r>
              <a:rPr lang="zh-CN" altLang="en-US" sz="2400" b="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下图所示是我们常用的三角</a:t>
            </a:r>
            <a:r>
              <a:rPr lang="zh-CN" altLang="en-US" sz="2400" b="1" noProof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板，两</a:t>
            </a:r>
            <a:r>
              <a:rPr lang="zh-CN" altLang="en-US" sz="2400" b="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锐角的度数之和为多少度</a:t>
            </a:r>
            <a:r>
              <a:rPr lang="en-US" altLang="zh-CN" sz="2400" b="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?</a:t>
            </a:r>
            <a:endParaRPr lang="en-US" altLang="zh-CN" sz="2100" b="1" noProof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Group 27"/>
          <p:cNvGrpSpPr/>
          <p:nvPr/>
        </p:nvGrpSpPr>
        <p:grpSpPr bwMode="auto">
          <a:xfrm>
            <a:off x="2143125" y="1920875"/>
            <a:ext cx="2385752" cy="2944820"/>
            <a:chOff x="261" y="26"/>
            <a:chExt cx="1452" cy="2473"/>
          </a:xfrm>
        </p:grpSpPr>
        <p:sp>
          <p:nvSpPr>
            <p:cNvPr id="48132" name="Text Box 28"/>
            <p:cNvSpPr txBox="1">
              <a:spLocks noChangeArrowheads="1"/>
            </p:cNvSpPr>
            <p:nvPr/>
          </p:nvSpPr>
          <p:spPr bwMode="auto">
            <a:xfrm>
              <a:off x="261" y="2111"/>
              <a:ext cx="1452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30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Arial" panose="020B0604020202020204" pitchFamily="34" charset="0"/>
                </a:rPr>
                <a:t>°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+60°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=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90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Arial" panose="020B0604020202020204" pitchFamily="34" charset="0"/>
                </a:rPr>
                <a:t>°</a:t>
              </a:r>
              <a:endParaRPr lang="zh-CN" altLang="en-US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133" name="Oval 29"/>
            <p:cNvSpPr>
              <a:spLocks noChangeArrowheads="1"/>
            </p:cNvSpPr>
            <p:nvPr/>
          </p:nvSpPr>
          <p:spPr bwMode="auto">
            <a:xfrm>
              <a:off x="317" y="45"/>
              <a:ext cx="45" cy="4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zh-CN" altLang="en-US" sz="100">
                <a:ea typeface="华文中宋" panose="02010600040101010101" pitchFamily="2" charset="-122"/>
              </a:endParaRPr>
            </a:p>
          </p:txBody>
        </p:sp>
        <p:sp>
          <p:nvSpPr>
            <p:cNvPr id="48134" name="Oval 30"/>
            <p:cNvSpPr>
              <a:spLocks noChangeArrowheads="1"/>
            </p:cNvSpPr>
            <p:nvPr/>
          </p:nvSpPr>
          <p:spPr bwMode="auto">
            <a:xfrm>
              <a:off x="753" y="26"/>
              <a:ext cx="45" cy="4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zh-CN" altLang="en-US" sz="100">
                <a:ea typeface="华文中宋" panose="02010600040101010101" pitchFamily="2" charset="-122"/>
              </a:endParaRPr>
            </a:p>
          </p:txBody>
        </p:sp>
        <p:sp>
          <p:nvSpPr>
            <p:cNvPr id="48135" name="Oval 31"/>
            <p:cNvSpPr>
              <a:spLocks noChangeArrowheads="1"/>
            </p:cNvSpPr>
            <p:nvPr/>
          </p:nvSpPr>
          <p:spPr bwMode="auto">
            <a:xfrm>
              <a:off x="1088" y="45"/>
              <a:ext cx="46" cy="4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zh-CN" altLang="en-US" sz="100">
                <a:ea typeface="华文中宋" panose="02010600040101010101" pitchFamily="2" charset="-122"/>
              </a:endParaRPr>
            </a:p>
          </p:txBody>
        </p:sp>
        <p:sp>
          <p:nvSpPr>
            <p:cNvPr id="48136" name="Oval 32"/>
            <p:cNvSpPr>
              <a:spLocks noChangeArrowheads="1"/>
            </p:cNvSpPr>
            <p:nvPr/>
          </p:nvSpPr>
          <p:spPr bwMode="auto">
            <a:xfrm>
              <a:off x="1587" y="45"/>
              <a:ext cx="45" cy="4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zh-CN" altLang="en-US" sz="100">
                <a:ea typeface="华文中宋" panose="02010600040101010101" pitchFamily="2" charset="-122"/>
              </a:endParaRPr>
            </a:p>
          </p:txBody>
        </p:sp>
      </p:grpSp>
      <p:grpSp>
        <p:nvGrpSpPr>
          <p:cNvPr id="4" name="Group 33"/>
          <p:cNvGrpSpPr/>
          <p:nvPr/>
        </p:nvGrpSpPr>
        <p:grpSpPr bwMode="auto">
          <a:xfrm>
            <a:off x="4989513" y="1946275"/>
            <a:ext cx="2869536" cy="2917818"/>
            <a:chOff x="318" y="0"/>
            <a:chExt cx="1676" cy="2451"/>
          </a:xfrm>
        </p:grpSpPr>
        <p:sp>
          <p:nvSpPr>
            <p:cNvPr id="48138" name="Text Box 34"/>
            <p:cNvSpPr txBox="1">
              <a:spLocks noChangeArrowheads="1"/>
            </p:cNvSpPr>
            <p:nvPr/>
          </p:nvSpPr>
          <p:spPr bwMode="auto">
            <a:xfrm>
              <a:off x="601" y="2063"/>
              <a:ext cx="1393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45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Arial" panose="020B0604020202020204" pitchFamily="34" charset="0"/>
                </a:rPr>
                <a:t>°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+45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Arial" panose="020B0604020202020204" pitchFamily="34" charset="0"/>
                </a:rPr>
                <a:t>°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Arial" panose="020B0604020202020204" pitchFamily="34" charset="0"/>
                </a:rPr>
                <a:t>=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90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Arial" panose="020B0604020202020204" pitchFamily="34" charset="0"/>
                </a:rPr>
                <a:t>°</a:t>
              </a:r>
              <a:endParaRPr lang="zh-CN" altLang="en-US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139" name="Oval 35"/>
            <p:cNvSpPr>
              <a:spLocks noChangeArrowheads="1"/>
            </p:cNvSpPr>
            <p:nvPr/>
          </p:nvSpPr>
          <p:spPr bwMode="auto">
            <a:xfrm>
              <a:off x="726" y="0"/>
              <a:ext cx="45" cy="4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zh-CN" altLang="en-US" sz="100">
                <a:ea typeface="华文中宋" panose="02010600040101010101" pitchFamily="2" charset="-122"/>
              </a:endParaRPr>
            </a:p>
          </p:txBody>
        </p:sp>
        <p:sp>
          <p:nvSpPr>
            <p:cNvPr id="48140" name="Oval 36"/>
            <p:cNvSpPr>
              <a:spLocks noChangeArrowheads="1"/>
            </p:cNvSpPr>
            <p:nvPr/>
          </p:nvSpPr>
          <p:spPr bwMode="auto">
            <a:xfrm>
              <a:off x="318" y="0"/>
              <a:ext cx="45" cy="4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zh-CN" altLang="en-US" sz="100">
                <a:ea typeface="华文中宋" panose="02010600040101010101" pitchFamily="2" charset="-122"/>
              </a:endParaRPr>
            </a:p>
          </p:txBody>
        </p:sp>
        <p:sp>
          <p:nvSpPr>
            <p:cNvPr id="48141" name="Oval 37"/>
            <p:cNvSpPr>
              <a:spLocks noChangeArrowheads="1"/>
            </p:cNvSpPr>
            <p:nvPr/>
          </p:nvSpPr>
          <p:spPr bwMode="auto">
            <a:xfrm>
              <a:off x="1089" y="0"/>
              <a:ext cx="45" cy="4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zh-CN" altLang="en-US" sz="100">
                <a:ea typeface="华文中宋" panose="02010600040101010101" pitchFamily="2" charset="-122"/>
              </a:endParaRPr>
            </a:p>
          </p:txBody>
        </p:sp>
        <p:sp>
          <p:nvSpPr>
            <p:cNvPr id="48142" name="Oval 38"/>
            <p:cNvSpPr>
              <a:spLocks noChangeArrowheads="1"/>
            </p:cNvSpPr>
            <p:nvPr/>
          </p:nvSpPr>
          <p:spPr bwMode="auto">
            <a:xfrm>
              <a:off x="1588" y="45"/>
              <a:ext cx="45" cy="4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zh-CN" altLang="en-US" sz="100">
                <a:ea typeface="华文中宋" panose="02010600040101010101" pitchFamily="2" charset="-122"/>
              </a:endParaRPr>
            </a:p>
          </p:txBody>
        </p:sp>
      </p:grpSp>
      <p:pic>
        <p:nvPicPr>
          <p:cNvPr id="7" name="图片 6" descr="18007244_021653332216_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54" t="14293" r="15979" b="17822"/>
          <a:stretch>
            <a:fillRect/>
          </a:stretch>
        </p:blipFill>
        <p:spPr bwMode="auto">
          <a:xfrm>
            <a:off x="1700213" y="2395538"/>
            <a:ext cx="2936875" cy="189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 descr="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099" b="20821"/>
          <a:stretch>
            <a:fillRect/>
          </a:stretch>
        </p:blipFill>
        <p:spPr bwMode="auto">
          <a:xfrm>
            <a:off x="4778375" y="2106613"/>
            <a:ext cx="3040063" cy="223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1657820" y="512460"/>
            <a:ext cx="5625094" cy="461669"/>
            <a:chOff x="1657820" y="512460"/>
            <a:chExt cx="5625094" cy="461669"/>
          </a:xfrm>
        </p:grpSpPr>
        <p:sp>
          <p:nvSpPr>
            <p:cNvPr id="48145" name="文本框 6151"/>
            <p:cNvSpPr txBox="1">
              <a:spLocks noChangeArrowheads="1"/>
            </p:cNvSpPr>
            <p:nvPr/>
          </p:nvSpPr>
          <p:spPr bwMode="auto">
            <a:xfrm>
              <a:off x="3385925" y="512460"/>
              <a:ext cx="3896989" cy="4616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直角三角形的两个锐角互余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48153" name="组合 4"/>
            <p:cNvGrpSpPr/>
            <p:nvPr/>
          </p:nvGrpSpPr>
          <p:grpSpPr bwMode="auto">
            <a:xfrm>
              <a:off x="1657820" y="544042"/>
              <a:ext cx="1685925" cy="409791"/>
              <a:chOff x="3485" y="1168"/>
              <a:chExt cx="2654" cy="644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3485" y="1168"/>
                <a:ext cx="2654" cy="626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48155" name="矩形 1"/>
              <p:cNvSpPr>
                <a:spLocks noChangeArrowheads="1"/>
              </p:cNvSpPr>
              <p:nvPr/>
            </p:nvSpPr>
            <p:spPr bwMode="auto">
              <a:xfrm>
                <a:off x="3759" y="1203"/>
                <a:ext cx="2108" cy="6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知识点 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endParaRPr lang="zh-CN" alt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29" name="组合 2"/>
          <p:cNvGrpSpPr/>
          <p:nvPr/>
        </p:nvGrpSpPr>
        <p:grpSpPr bwMode="auto">
          <a:xfrm>
            <a:off x="-3350" y="-55985"/>
            <a:ext cx="2006600" cy="477838"/>
            <a:chOff x="123" y="40"/>
            <a:chExt cx="3160" cy="752"/>
          </a:xfrm>
        </p:grpSpPr>
        <p:cxnSp>
          <p:nvCxnSpPr>
            <p:cNvPr id="3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1195957" y="1231516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问题1：</a:t>
            </a:r>
            <a:endParaRPr lang="zh-CN" altLang="en-US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1"/>
          <p:cNvSpPr txBox="1">
            <a:spLocks noChangeArrowheads="1"/>
          </p:cNvSpPr>
          <p:nvPr/>
        </p:nvSpPr>
        <p:spPr bwMode="auto">
          <a:xfrm>
            <a:off x="940525" y="661382"/>
            <a:ext cx="7249326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 如图，在直角三角形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中，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=90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°，两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锐角的和等于多少呢？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2" name="组合 11"/>
          <p:cNvGrpSpPr/>
          <p:nvPr/>
        </p:nvGrpSpPr>
        <p:grpSpPr bwMode="auto">
          <a:xfrm>
            <a:off x="1202582" y="1714060"/>
            <a:ext cx="5709704" cy="2373753"/>
            <a:chOff x="-450" y="-111"/>
            <a:chExt cx="4796" cy="1994"/>
          </a:xfrm>
        </p:grpSpPr>
        <p:sp>
          <p:nvSpPr>
            <p:cNvPr id="49156" name="圆角矩形标注 12"/>
            <p:cNvSpPr>
              <a:spLocks noChangeArrowheads="1"/>
            </p:cNvSpPr>
            <p:nvPr/>
          </p:nvSpPr>
          <p:spPr bwMode="auto">
            <a:xfrm flipH="1" flipV="1">
              <a:off x="720" y="-111"/>
              <a:ext cx="3626" cy="1588"/>
            </a:xfrm>
            <a:prstGeom prst="wedgeRoundRectCallout">
              <a:avLst>
                <a:gd name="adj1" fmla="val 61445"/>
                <a:gd name="adj2" fmla="val 5436"/>
                <a:gd name="adj3" fmla="val 16667"/>
              </a:avLst>
            </a:prstGeom>
            <a:solidFill>
              <a:schemeClr val="bg1"/>
            </a:solidFill>
            <a:ln w="9525">
              <a:solidFill>
                <a:srgbClr val="00B050"/>
              </a:solidFill>
              <a:miter lim="800000"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 rot="10800000" anchor="ctr"/>
            <a:lstStyle/>
            <a:p>
              <a:pPr>
                <a:lnSpc>
                  <a:spcPct val="170000"/>
                </a:lnSpc>
              </a:pPr>
              <a:r>
                <a:rPr lang="zh-CN" altLang="en-US" dirty="0">
                  <a:latin typeface="+mn-lt"/>
                  <a:ea typeface="黑体" panose="02010609060101010101" pitchFamily="49" charset="-122"/>
                </a:rPr>
                <a:t>        </a:t>
              </a:r>
              <a:r>
                <a:rPr lang="zh-CN" altLang="en-US" sz="2000" b="1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在直角三角形</a:t>
              </a:r>
              <a:r>
                <a:rPr lang="zh-CN" altLang="en-US" sz="2000" b="1" i="1" dirty="0" smtClean="0">
                  <a:latin typeface="+mn-lt"/>
                </a:rPr>
                <a:t>ABC</a:t>
              </a:r>
              <a:r>
                <a:rPr lang="zh-CN" altLang="en-US" sz="2000" b="1" dirty="0" smtClean="0">
                  <a:latin typeface="+mn-lt"/>
                </a:rPr>
                <a:t>中，</a:t>
              </a:r>
              <a:r>
                <a:rPr lang="zh-CN" altLang="en-US" sz="20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因为</a:t>
              </a:r>
              <a:r>
                <a:rPr lang="zh-CN" altLang="en-US" sz="2000" b="1" dirty="0">
                  <a:latin typeface="+mn-lt"/>
                </a:rPr>
                <a:t> </a:t>
              </a:r>
              <a:r>
                <a:rPr lang="en-US" altLang="zh-CN" sz="2000" b="1" dirty="0">
                  <a:latin typeface="+mn-lt"/>
                </a:rPr>
                <a:t>∠</a:t>
              </a:r>
              <a:r>
                <a:rPr lang="zh-CN" altLang="en-US" sz="2000" b="1" i="1" dirty="0">
                  <a:latin typeface="+mn-lt"/>
                </a:rPr>
                <a:t>C</a:t>
              </a:r>
              <a:r>
                <a:rPr lang="zh-CN" altLang="en-US" sz="2000" b="1" dirty="0">
                  <a:latin typeface="+mn-lt"/>
                </a:rPr>
                <a:t>=90</a:t>
              </a:r>
              <a:r>
                <a:rPr lang="zh-CN" altLang="en-US" sz="2000" b="1" baseline="30000" dirty="0" smtClean="0">
                  <a:latin typeface="+mn-lt"/>
                </a:rPr>
                <a:t>°</a:t>
              </a:r>
              <a:r>
                <a:rPr lang="zh-CN" altLang="en-US" sz="2000" b="1" dirty="0" smtClean="0">
                  <a:latin typeface="+mn-lt"/>
                </a:rPr>
                <a:t>，</a:t>
              </a:r>
              <a:r>
                <a:rPr lang="zh-CN" altLang="en-US" sz="20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由</a:t>
              </a:r>
              <a:r>
                <a:rPr lang="zh-CN" altLang="en-US" sz="2000" b="1" dirty="0">
                  <a:solidFill>
                    <a:srgbClr val="FF000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三角形内角和定理</a:t>
              </a:r>
              <a:r>
                <a:rPr lang="zh-CN" altLang="en-US" sz="20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，</a:t>
              </a:r>
              <a:r>
                <a:rPr lang="zh-CN" altLang="en-US" sz="2000" b="1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得</a:t>
              </a:r>
              <a:r>
                <a:rPr lang="en-US" altLang="zh-CN" sz="2000" b="1" dirty="0" smtClean="0">
                  <a:latin typeface="+mn-lt"/>
                </a:rPr>
                <a:t>       ∠</a:t>
              </a:r>
              <a:r>
                <a:rPr lang="zh-CN" altLang="en-US" sz="2000" b="1" i="1" dirty="0">
                  <a:latin typeface="+mn-lt"/>
                </a:rPr>
                <a:t>A</a:t>
              </a:r>
              <a:r>
                <a:rPr lang="zh-CN" altLang="en-US" sz="2000" b="1" dirty="0">
                  <a:latin typeface="+mn-lt"/>
                </a:rPr>
                <a:t> +</a:t>
              </a:r>
              <a:r>
                <a:rPr lang="en-US" altLang="zh-CN" sz="2000" b="1" dirty="0">
                  <a:latin typeface="+mn-lt"/>
                </a:rPr>
                <a:t>∠</a:t>
              </a:r>
              <a:r>
                <a:rPr lang="zh-CN" altLang="en-US" sz="2000" b="1" i="1" dirty="0">
                  <a:latin typeface="+mn-lt"/>
                </a:rPr>
                <a:t>B</a:t>
              </a:r>
              <a:r>
                <a:rPr lang="en-US" altLang="zh-CN" sz="2000" b="1" i="1" dirty="0">
                  <a:latin typeface="+mn-lt"/>
                </a:rPr>
                <a:t>+</a:t>
              </a:r>
              <a:r>
                <a:rPr lang="en-US" altLang="zh-CN" sz="2000" b="1" dirty="0">
                  <a:latin typeface="+mn-lt"/>
                  <a:sym typeface="宋体" panose="02010600030101010101" pitchFamily="2" charset="-122"/>
                </a:rPr>
                <a:t>∠</a:t>
              </a:r>
              <a:r>
                <a:rPr lang="en-US" altLang="zh-CN" sz="2000" b="1" i="1" dirty="0">
                  <a:latin typeface="+mn-lt"/>
                  <a:sym typeface="宋体" panose="02010600030101010101" pitchFamily="2" charset="-122"/>
                </a:rPr>
                <a:t>C</a:t>
              </a:r>
              <a:r>
                <a:rPr lang="zh-CN" altLang="en-US" sz="2000" b="1" dirty="0" smtClean="0">
                  <a:latin typeface="+mn-lt"/>
                </a:rPr>
                <a:t>=</a:t>
              </a:r>
              <a:r>
                <a:rPr lang="en-US" altLang="zh-CN" sz="2000" b="1" dirty="0" smtClean="0">
                  <a:latin typeface="+mn-lt"/>
                </a:rPr>
                <a:t>18</a:t>
              </a:r>
              <a:r>
                <a:rPr lang="zh-CN" altLang="en-US" sz="2000" b="1" dirty="0" smtClean="0">
                  <a:latin typeface="+mn-lt"/>
                </a:rPr>
                <a:t>0</a:t>
              </a:r>
              <a:r>
                <a:rPr lang="zh-CN" altLang="en-US" sz="2000" b="1" baseline="30000" dirty="0" smtClean="0">
                  <a:latin typeface="+mn-lt"/>
                </a:rPr>
                <a:t>°</a:t>
              </a:r>
              <a:r>
                <a:rPr lang="zh-CN" altLang="en-US" sz="2000" b="1" dirty="0" smtClean="0">
                  <a:latin typeface="+mn-lt"/>
                </a:rPr>
                <a:t>，</a:t>
              </a:r>
              <a:endParaRPr lang="en-US" altLang="zh-CN" sz="2000" b="1" dirty="0" smtClean="0">
                <a:latin typeface="+mn-lt"/>
              </a:endParaRPr>
            </a:p>
            <a:p>
              <a:pPr>
                <a:lnSpc>
                  <a:spcPct val="170000"/>
                </a:lnSpc>
              </a:pPr>
              <a:r>
                <a:rPr lang="zh-CN" altLang="en-US" sz="2000" b="1" dirty="0" smtClean="0">
                  <a:latin typeface="+mn-lt"/>
                </a:rPr>
                <a:t>        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即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+mn-lt"/>
                </a:rPr>
                <a:t>  </a:t>
              </a:r>
              <a:r>
                <a:rPr lang="en-US" altLang="zh-CN" sz="2000" b="1" dirty="0" smtClean="0">
                  <a:solidFill>
                    <a:srgbClr val="FF0000"/>
                  </a:solidFill>
                  <a:latin typeface="+mn-lt"/>
                </a:rPr>
                <a:t>∠</a:t>
              </a:r>
              <a:r>
                <a:rPr lang="zh-CN" altLang="en-US" sz="2000" b="1" i="1" dirty="0">
                  <a:solidFill>
                    <a:srgbClr val="FF0000"/>
                  </a:solidFill>
                  <a:latin typeface="+mn-lt"/>
                </a:rPr>
                <a:t>A</a:t>
              </a:r>
              <a:r>
                <a:rPr lang="zh-CN" altLang="en-US" sz="2000" b="1" dirty="0">
                  <a:solidFill>
                    <a:srgbClr val="FF0000"/>
                  </a:solidFill>
                  <a:latin typeface="+mn-lt"/>
                </a:rPr>
                <a:t> +</a:t>
              </a:r>
              <a:r>
                <a:rPr lang="en-US" altLang="zh-CN" sz="2000" b="1" dirty="0">
                  <a:solidFill>
                    <a:srgbClr val="FF0000"/>
                  </a:solidFill>
                  <a:latin typeface="+mn-lt"/>
                </a:rPr>
                <a:t>∠</a:t>
              </a:r>
              <a:r>
                <a:rPr lang="zh-CN" altLang="en-US" sz="2000" b="1" i="1" dirty="0">
                  <a:solidFill>
                    <a:srgbClr val="FF0000"/>
                  </a:solidFill>
                  <a:latin typeface="+mn-lt"/>
                </a:rPr>
                <a:t>B</a:t>
              </a:r>
              <a:r>
                <a:rPr lang="zh-CN" altLang="en-US" sz="2000" b="1" dirty="0">
                  <a:solidFill>
                    <a:srgbClr val="FF0000"/>
                  </a:solidFill>
                  <a:latin typeface="+mn-lt"/>
                </a:rPr>
                <a:t>=90</a:t>
              </a:r>
              <a:r>
                <a:rPr lang="zh-CN" altLang="en-US" sz="2000" b="1" baseline="30000" dirty="0">
                  <a:solidFill>
                    <a:srgbClr val="FF0000"/>
                  </a:solidFill>
                  <a:latin typeface="+mn-lt"/>
                </a:rPr>
                <a:t>°</a:t>
              </a:r>
              <a:r>
                <a:rPr lang="zh-CN" altLang="en-US" sz="2000" b="1" dirty="0">
                  <a:solidFill>
                    <a:srgbClr val="FF0000"/>
                  </a:solidFill>
                  <a:latin typeface="+mn-lt"/>
                </a:rPr>
                <a:t>.</a:t>
              </a:r>
              <a:endParaRPr lang="zh-CN" altLang="en-US" sz="2000" b="1" dirty="0">
                <a:solidFill>
                  <a:srgbClr val="FF0000"/>
                </a:solidFill>
                <a:latin typeface="+mn-lt"/>
              </a:endParaRPr>
            </a:p>
          </p:txBody>
        </p:sp>
        <p:pic>
          <p:nvPicPr>
            <p:cNvPr id="49157" name="图片 13" descr="女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0" y="783"/>
              <a:ext cx="729" cy="1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198" name="文本框 1"/>
          <p:cNvSpPr txBox="1">
            <a:spLocks noChangeArrowheads="1"/>
          </p:cNvSpPr>
          <p:nvPr/>
        </p:nvSpPr>
        <p:spPr bwMode="auto">
          <a:xfrm>
            <a:off x="1609724" y="4188480"/>
            <a:ext cx="6376596" cy="5724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由此，你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可以得到直角三角形有什么性质呢？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37998" y="718757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问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19" name="组合 2"/>
          <p:cNvGrpSpPr/>
          <p:nvPr/>
        </p:nvGrpSpPr>
        <p:grpSpPr bwMode="auto">
          <a:xfrm>
            <a:off x="-3350" y="-55985"/>
            <a:ext cx="2006600" cy="477838"/>
            <a:chOff x="123" y="40"/>
            <a:chExt cx="3160" cy="752"/>
          </a:xfrm>
        </p:grpSpPr>
        <p:cxnSp>
          <p:nvCxnSpPr>
            <p:cNvPr id="2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6732" y="1623317"/>
            <a:ext cx="1359886" cy="149031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77" name="组合 7"/>
          <p:cNvGrpSpPr/>
          <p:nvPr/>
        </p:nvGrpSpPr>
        <p:grpSpPr bwMode="auto">
          <a:xfrm>
            <a:off x="4872155" y="1489075"/>
            <a:ext cx="3071812" cy="2165350"/>
            <a:chOff x="4164516" y="2039006"/>
            <a:chExt cx="4094803" cy="2889290"/>
          </a:xfrm>
        </p:grpSpPr>
        <p:sp>
          <p:nvSpPr>
            <p:cNvPr id="50178" name="直角三角形 2"/>
            <p:cNvSpPr>
              <a:spLocks noChangeArrowheads="1"/>
            </p:cNvSpPr>
            <p:nvPr/>
          </p:nvSpPr>
          <p:spPr bwMode="auto">
            <a:xfrm rot="-5400000">
              <a:off x="5184041" y="1808830"/>
              <a:ext cx="2064099" cy="3432215"/>
            </a:xfrm>
            <a:prstGeom prst="rtTriangl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50179" name="TextBox 3"/>
            <p:cNvSpPr txBox="1">
              <a:spLocks noChangeArrowheads="1"/>
            </p:cNvSpPr>
            <p:nvPr/>
          </p:nvSpPr>
          <p:spPr bwMode="auto">
            <a:xfrm>
              <a:off x="7727654" y="2039006"/>
              <a:ext cx="446959" cy="491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180" name="TextBox 4"/>
            <p:cNvSpPr txBox="1">
              <a:spLocks noChangeArrowheads="1"/>
            </p:cNvSpPr>
            <p:nvPr/>
          </p:nvSpPr>
          <p:spPr bwMode="auto">
            <a:xfrm>
              <a:off x="4164516" y="4407495"/>
              <a:ext cx="446959" cy="491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181" name="TextBox 5"/>
            <p:cNvSpPr txBox="1">
              <a:spLocks noChangeArrowheads="1"/>
            </p:cNvSpPr>
            <p:nvPr/>
          </p:nvSpPr>
          <p:spPr bwMode="auto">
            <a:xfrm>
              <a:off x="7812360" y="4437112"/>
              <a:ext cx="446959" cy="491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  <a:endParaRPr lang="zh-CN" altLang="en-US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182" name="矩形 6"/>
            <p:cNvSpPr>
              <a:spLocks noChangeArrowheads="1"/>
            </p:cNvSpPr>
            <p:nvPr/>
          </p:nvSpPr>
          <p:spPr bwMode="auto">
            <a:xfrm>
              <a:off x="7742093" y="4366956"/>
              <a:ext cx="184117" cy="192408"/>
            </a:xfrm>
            <a:prstGeom prst="rect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/>
            </a:p>
          </p:txBody>
        </p:sp>
      </p:grp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961139" y="1249746"/>
            <a:ext cx="79479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直角三角形的两个锐角互余．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直角三角形的性质定理）　　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Rectangle 4"/>
          <p:cNvSpPr/>
          <p:nvPr/>
        </p:nvSpPr>
        <p:spPr>
          <a:xfrm>
            <a:off x="1296143" y="1720752"/>
            <a:ext cx="3743660" cy="21005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应用格式：</a:t>
            </a:r>
            <a:endParaRPr lang="zh-CN" altLang="en-US" sz="2400" b="1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noProof="1" smtClean="0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     </a:t>
            </a:r>
            <a:r>
              <a:rPr lang="zh-CN" altLang="en-US" sz="2100" b="1" noProof="1">
                <a:latin typeface="宋体" panose="02010600030101010101" pitchFamily="2" charset="-122"/>
                <a:cs typeface="+mn-ea"/>
              </a:rPr>
              <a:t>在</a:t>
            </a:r>
            <a:r>
              <a:rPr lang="en-US" altLang="zh-CN" sz="2100" b="1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Rt△</a:t>
            </a:r>
            <a:r>
              <a:rPr lang="en-US" altLang="zh-CN" sz="2100" b="1" i="1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ABC</a:t>
            </a:r>
            <a:r>
              <a:rPr lang="en-US" altLang="zh-CN" sz="2100" b="1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 </a:t>
            </a:r>
            <a:r>
              <a:rPr lang="zh-CN" altLang="en-US" sz="2100" b="1" noProof="1" smtClean="0">
                <a:latin typeface="宋体" panose="02010600030101010101" pitchFamily="2" charset="-122"/>
                <a:cs typeface="+mn-ea"/>
              </a:rPr>
              <a:t>中</a:t>
            </a:r>
            <a:r>
              <a:rPr lang="zh-CN" altLang="en-US" sz="2100" noProof="1" smtClean="0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，</a:t>
            </a:r>
            <a:endParaRPr lang="zh-CN" altLang="en-US" sz="2100" noProof="1"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          ∵</a:t>
            </a:r>
            <a:r>
              <a:rPr lang="zh-CN" altLang="en-US" sz="2100" b="1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　∠</a:t>
            </a:r>
            <a:r>
              <a:rPr lang="en-US" altLang="zh-CN" sz="2100" b="1" i="1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C</a:t>
            </a:r>
            <a:r>
              <a:rPr lang="en-US" altLang="zh-CN" sz="2100" b="1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 =90</a:t>
            </a:r>
            <a:r>
              <a:rPr lang="en-US" altLang="zh-CN" sz="21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°</a:t>
            </a:r>
            <a:r>
              <a:rPr lang="zh-CN" altLang="en-US" sz="21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，</a:t>
            </a:r>
            <a:endParaRPr lang="zh-CN" altLang="en-US" sz="2100" b="1" noProof="1">
              <a:latin typeface="Times New Roman" panose="02020603050405020304" pitchFamily="18" charset="0"/>
              <a:ea typeface="黑体" panose="02010609060101010101" pitchFamily="49" charset="-122"/>
              <a:cs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           ∴</a:t>
            </a:r>
            <a:r>
              <a:rPr lang="zh-CN" altLang="en-US" sz="2100" b="1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　∠</a:t>
            </a:r>
            <a:r>
              <a:rPr lang="en-US" altLang="zh-CN" sz="2100" b="1" i="1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A </a:t>
            </a:r>
            <a:r>
              <a:rPr lang="en-US" altLang="zh-CN" sz="2100" b="1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+∠</a:t>
            </a:r>
            <a:r>
              <a:rPr lang="en-US" altLang="zh-CN" sz="2100" b="1" i="1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B </a:t>
            </a:r>
            <a:r>
              <a:rPr lang="en-US" altLang="zh-CN" sz="2100" b="1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=90°</a:t>
            </a:r>
            <a:r>
              <a:rPr lang="zh-CN" altLang="en-US" sz="2100" b="1" noProof="1"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．　</a:t>
            </a:r>
            <a:endParaRPr lang="zh-CN" altLang="en-US" sz="2100" b="1" noProof="1">
              <a:latin typeface="Times New Roman" panose="02020603050405020304" pitchFamily="18" charset="0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17" name="Rectangle 4"/>
          <p:cNvSpPr/>
          <p:nvPr/>
        </p:nvSpPr>
        <p:spPr>
          <a:xfrm>
            <a:off x="1057528" y="3821327"/>
            <a:ext cx="7851580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直角三角形的表示：</a:t>
            </a:r>
            <a:r>
              <a:rPr lang="zh-CN" altLang="en-US" sz="2400" b="1" noProof="1">
                <a:latin typeface="+mn-lt"/>
                <a:cs typeface="+mn-ea"/>
              </a:rPr>
              <a:t>直角三角形可以用符号“</a:t>
            </a:r>
            <a:r>
              <a:rPr lang="en-US" altLang="zh-CN" sz="2400" b="1" noProof="1">
                <a:solidFill>
                  <a:srgbClr val="FF0000"/>
                </a:solidFill>
                <a:latin typeface="+mn-lt"/>
                <a:cs typeface="+mn-ea"/>
              </a:rPr>
              <a:t>Rt△</a:t>
            </a:r>
            <a:r>
              <a:rPr lang="en-US" altLang="zh-CN" sz="2400" b="1" noProof="1">
                <a:latin typeface="+mn-lt"/>
                <a:cs typeface="+mn-ea"/>
              </a:rPr>
              <a:t>”</a:t>
            </a:r>
            <a:r>
              <a:rPr lang="zh-CN" altLang="en-US" sz="2400" b="1" noProof="1">
                <a:latin typeface="+mn-lt"/>
                <a:cs typeface="+mn-ea"/>
              </a:rPr>
              <a:t>表</a:t>
            </a:r>
            <a:r>
              <a:rPr lang="zh-CN" altLang="en-US" sz="2400" b="1" noProof="1" smtClean="0">
                <a:latin typeface="+mn-lt"/>
                <a:cs typeface="+mn-ea"/>
              </a:rPr>
              <a:t>示，直</a:t>
            </a:r>
            <a:r>
              <a:rPr lang="zh-CN" altLang="en-US" sz="2400" b="1" noProof="1">
                <a:latin typeface="+mn-lt"/>
                <a:cs typeface="+mn-ea"/>
              </a:rPr>
              <a:t>角三角形</a:t>
            </a:r>
            <a:r>
              <a:rPr lang="en-US" altLang="zh-CN" sz="2400" b="1" i="1" noProof="1">
                <a:latin typeface="+mn-lt"/>
                <a:cs typeface="+mn-ea"/>
              </a:rPr>
              <a:t>ABC </a:t>
            </a:r>
            <a:r>
              <a:rPr lang="zh-CN" altLang="en-US" sz="2400" b="1" noProof="1">
                <a:latin typeface="+mn-lt"/>
                <a:cs typeface="+mn-ea"/>
              </a:rPr>
              <a:t>可以写成</a:t>
            </a:r>
            <a:r>
              <a:rPr lang="en-US" altLang="zh-CN" sz="2400" b="1" noProof="1">
                <a:solidFill>
                  <a:srgbClr val="FF0000"/>
                </a:solidFill>
                <a:latin typeface="+mn-lt"/>
                <a:cs typeface="+mn-ea"/>
              </a:rPr>
              <a:t>Rt△</a:t>
            </a:r>
            <a:r>
              <a:rPr lang="en-US" altLang="zh-CN" sz="2400" b="1" i="1" noProof="1">
                <a:solidFill>
                  <a:srgbClr val="FF0000"/>
                </a:solidFill>
                <a:latin typeface="+mn-lt"/>
                <a:cs typeface="+mn-ea"/>
              </a:rPr>
              <a:t>ABC </a:t>
            </a:r>
            <a:r>
              <a:rPr lang="zh-CN" altLang="en-US" sz="2400" noProof="1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．</a:t>
            </a:r>
            <a:endParaRPr lang="zh-CN" altLang="en-US" sz="2400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336737" y="429945"/>
            <a:ext cx="2440363" cy="647699"/>
            <a:chOff x="3131762" y="248416"/>
            <a:chExt cx="2440363" cy="647699"/>
          </a:xfrm>
        </p:grpSpPr>
        <p:sp>
          <p:nvSpPr>
            <p:cNvPr id="22" name="圆角矩形 21"/>
            <p:cNvSpPr/>
            <p:nvPr/>
          </p:nvSpPr>
          <p:spPr>
            <a:xfrm>
              <a:off x="3343275" y="334907"/>
              <a:ext cx="2228850" cy="474718"/>
            </a:xfrm>
            <a:prstGeom prst="roundRect">
              <a:avLst/>
            </a:prstGeom>
            <a:solidFill>
              <a:srgbClr val="BECE37">
                <a:lumMod val="20000"/>
                <a:lumOff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sz="2400" b="1" kern="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归纳总结</a:t>
              </a:r>
              <a:endParaRPr lang="zh-CN" altLang="en-US" sz="2400" b="1" kern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860" t="22977" r="30278" b="33898"/>
            <a:stretch>
              <a:fillRect/>
            </a:stretch>
          </p:blipFill>
          <p:spPr>
            <a:xfrm>
              <a:off x="3131762" y="248416"/>
              <a:ext cx="687763" cy="647699"/>
            </a:xfrm>
            <a:prstGeom prst="roundRect">
              <a:avLst/>
            </a:prstGeom>
          </p:spPr>
        </p:pic>
      </p:grpSp>
      <p:grpSp>
        <p:nvGrpSpPr>
          <p:cNvPr id="24" name="组合 2"/>
          <p:cNvGrpSpPr/>
          <p:nvPr/>
        </p:nvGrpSpPr>
        <p:grpSpPr bwMode="auto">
          <a:xfrm>
            <a:off x="5039" y="-22429"/>
            <a:ext cx="2006600" cy="477838"/>
            <a:chOff x="123" y="40"/>
            <a:chExt cx="3160" cy="752"/>
          </a:xfrm>
        </p:grpSpPr>
        <p:cxnSp>
          <p:nvCxnSpPr>
            <p:cNvPr id="2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 Box 7"/>
          <p:cNvSpPr txBox="1">
            <a:spLocks noChangeArrowheads="1"/>
          </p:cNvSpPr>
          <p:nvPr/>
        </p:nvSpPr>
        <p:spPr bwMode="auto">
          <a:xfrm>
            <a:off x="1158875" y="2185566"/>
            <a:ext cx="6572250" cy="283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方法一（利用平行的判定和性质）：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       ∵∠</a:t>
            </a:r>
            <a:r>
              <a:rPr lang="zh-CN" altLang="en-US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</a:rPr>
              <a:t>=∠</a:t>
            </a:r>
            <a:r>
              <a:rPr lang="zh-CN" altLang="en-US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</a:rPr>
              <a:t>=90</a:t>
            </a:r>
            <a:r>
              <a:rPr lang="zh-CN" altLang="en-US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°，</a:t>
            </a:r>
            <a:endParaRPr lang="zh-CN" altLang="en-US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       ∴</a:t>
            </a:r>
            <a:r>
              <a:rPr lang="zh-CN" altLang="en-US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∥</a:t>
            </a:r>
            <a:r>
              <a:rPr lang="zh-CN" altLang="en-US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CD</a:t>
            </a:r>
            <a:r>
              <a:rPr lang="zh-CN" altLang="en-US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zh-CN" altLang="en-US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∴∠</a:t>
            </a:r>
            <a:r>
              <a:rPr lang="zh-CN" altLang="en-US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=∠</a:t>
            </a:r>
            <a:r>
              <a:rPr lang="zh-CN" altLang="en-US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方法二（利用直角三角形的性质）：</a:t>
            </a:r>
            <a:endParaRPr lang="zh-CN" altLang="en-US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∵∠</a:t>
            </a:r>
            <a:r>
              <a:rPr lang="zh-CN" altLang="en-US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</a:rPr>
              <a:t>=∠</a:t>
            </a:r>
            <a:r>
              <a:rPr lang="zh-CN" altLang="en-US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</a:rPr>
              <a:t>=90</a:t>
            </a:r>
            <a:r>
              <a:rPr lang="zh-CN" altLang="en-US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°，</a:t>
            </a:r>
            <a:endParaRPr lang="zh-CN" altLang="en-US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       ∴∠</a:t>
            </a:r>
            <a:r>
              <a:rPr lang="zh-CN" altLang="en-US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</a:rPr>
              <a:t>+∠</a:t>
            </a:r>
            <a:r>
              <a:rPr lang="zh-CN" altLang="en-US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AOB</a:t>
            </a:r>
            <a:r>
              <a: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</a:rPr>
              <a:t>=90</a:t>
            </a:r>
            <a:r>
              <a:rPr lang="zh-CN" altLang="en-US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°，∠</a:t>
            </a:r>
            <a:r>
              <a:rPr lang="zh-CN" altLang="en-US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r>
              <a: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</a:rPr>
              <a:t>+∠</a:t>
            </a:r>
            <a:r>
              <a:rPr lang="zh-CN" altLang="en-US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COD</a:t>
            </a:r>
            <a:r>
              <a: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</a:rPr>
              <a:t>=90°</a:t>
            </a:r>
            <a:r>
              <a:rPr lang="en-US" altLang="zh-CN" b="1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       ∵∠</a:t>
            </a:r>
            <a:r>
              <a:rPr lang="zh-CN" altLang="en-US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AOB</a:t>
            </a:r>
            <a:r>
              <a:rPr lang="zh-CN" altLang="en-US" b="1" dirty="0">
                <a:latin typeface="Times New Roman" panose="02020603050405020304" pitchFamily="18" charset="0"/>
                <a:ea typeface="黑体" panose="02010609060101010101" pitchFamily="49" charset="-122"/>
              </a:rPr>
              <a:t>=∠</a:t>
            </a:r>
            <a:r>
              <a:rPr lang="zh-CN" altLang="en-US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COD，</a:t>
            </a:r>
            <a:endParaRPr lang="zh-CN" altLang="en-US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∴∠</a:t>
            </a:r>
            <a:r>
              <a:rPr lang="zh-CN" altLang="en-US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=∠</a:t>
            </a:r>
            <a:r>
              <a:rPr lang="zh-CN" altLang="en-US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r>
              <a:rPr lang="en-US" altLang="zh-CN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52226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9775" y="1706563"/>
            <a:ext cx="2014538" cy="232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9" name="Text Box 7"/>
          <p:cNvSpPr txBox="1"/>
          <p:nvPr/>
        </p:nvSpPr>
        <p:spPr>
          <a:xfrm>
            <a:off x="498475" y="1074345"/>
            <a:ext cx="8360299" cy="105259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（</a:t>
            </a:r>
            <a:r>
              <a:rPr lang="zh-CN" altLang="zh-CN" sz="2400" b="1" noProof="1">
                <a:latin typeface="+mn-lt"/>
                <a:ea typeface="楷体" panose="02010609060101010101" pitchFamily="49" charset="-122"/>
                <a:cs typeface="+mn-ea"/>
              </a:rPr>
              <a:t>1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）如图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charset="0"/>
              </a:rPr>
              <a:t>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，</a:t>
            </a:r>
            <a:r>
              <a:rPr lang="en-US" altLang="zh-CN" sz="2400" b="1" noProof="1" smtClean="0">
                <a:latin typeface="+mn-lt"/>
                <a:ea typeface="楷体" panose="02010609060101010101" pitchFamily="49" charset="-122"/>
                <a:cs typeface="+mn-ea"/>
              </a:rPr>
              <a:t>∠</a:t>
            </a:r>
            <a:r>
              <a:rPr lang="zh-CN" altLang="zh-CN" sz="2400" b="1" i="1" noProof="1">
                <a:latin typeface="+mn-lt"/>
                <a:ea typeface="楷体" panose="02010609060101010101" pitchFamily="49" charset="-122"/>
                <a:cs typeface="+mn-ea"/>
              </a:rPr>
              <a:t>B</a:t>
            </a:r>
            <a:r>
              <a:rPr lang="zh-CN" altLang="zh-CN" sz="2400" b="1" noProof="1">
                <a:latin typeface="+mn-lt"/>
                <a:ea typeface="楷体" panose="02010609060101010101" pitchFamily="49" charset="-122"/>
                <a:cs typeface="+mn-ea"/>
              </a:rPr>
              <a:t>=∠</a:t>
            </a:r>
            <a:r>
              <a:rPr lang="zh-CN" altLang="zh-CN" sz="2400" b="1" i="1" noProof="1">
                <a:latin typeface="+mn-lt"/>
                <a:ea typeface="楷体" panose="02010609060101010101" pitchFamily="49" charset="-122"/>
                <a:cs typeface="+mn-ea"/>
              </a:rPr>
              <a:t>C</a:t>
            </a:r>
            <a:r>
              <a:rPr lang="zh-CN" altLang="zh-CN" sz="2400" b="1" noProof="1">
                <a:latin typeface="+mn-lt"/>
                <a:ea typeface="楷体" panose="02010609060101010101" pitchFamily="49" charset="-122"/>
                <a:cs typeface="+mn-ea"/>
              </a:rPr>
              <a:t>=90</a:t>
            </a:r>
            <a:r>
              <a:rPr lang="zh-CN" altLang="zh-CN" sz="2400" b="1" noProof="1" smtClean="0">
                <a:latin typeface="+mn-lt"/>
                <a:ea typeface="楷体" panose="02010609060101010101" pitchFamily="49" charset="-122"/>
                <a:cs typeface="+mn-ea"/>
              </a:rPr>
              <a:t>°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，</a:t>
            </a:r>
            <a:r>
              <a:rPr lang="zh-CN" altLang="zh-CN" sz="2400" b="1" i="1" noProof="1" smtClean="0">
                <a:latin typeface="+mn-lt"/>
                <a:ea typeface="楷体" panose="02010609060101010101" pitchFamily="49" charset="-122"/>
                <a:cs typeface="+mn-ea"/>
              </a:rPr>
              <a:t>AD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交</a:t>
            </a:r>
            <a:r>
              <a:rPr lang="zh-CN" altLang="zh-CN" sz="2400" b="1" i="1" noProof="1">
                <a:latin typeface="+mn-lt"/>
                <a:ea typeface="楷体" panose="02010609060101010101" pitchFamily="49" charset="-122"/>
                <a:cs typeface="+mn-ea"/>
              </a:rPr>
              <a:t>BC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于点</a:t>
            </a:r>
            <a:r>
              <a:rPr lang="zh-CN" altLang="zh-CN" sz="2400" b="1" i="1" noProof="1" smtClean="0">
                <a:latin typeface="+mn-lt"/>
                <a:ea typeface="楷体" panose="02010609060101010101" pitchFamily="49" charset="-122"/>
                <a:cs typeface="+mn-ea"/>
              </a:rPr>
              <a:t>O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，</a:t>
            </a:r>
            <a:r>
              <a:rPr lang="en-US" altLang="zh-CN" sz="2400" b="1" noProof="1" smtClean="0">
                <a:latin typeface="+mn-lt"/>
                <a:ea typeface="楷体" panose="02010609060101010101" pitchFamily="49" charset="-122"/>
                <a:cs typeface="+mn-ea"/>
              </a:rPr>
              <a:t>∠</a:t>
            </a:r>
            <a:r>
              <a:rPr lang="zh-CN" altLang="zh-CN" sz="2400" b="1" i="1" noProof="1" smtClean="0">
                <a:latin typeface="+mn-lt"/>
                <a:ea typeface="楷体" panose="02010609060101010101" pitchFamily="49" charset="-122"/>
                <a:cs typeface="+mn-ea"/>
              </a:rPr>
              <a:t>A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与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  <a:cs typeface="+mn-ea"/>
              </a:rPr>
              <a:t>∠</a:t>
            </a:r>
            <a:r>
              <a:rPr lang="zh-CN" altLang="zh-CN" sz="2400" b="1" i="1" noProof="1">
                <a:latin typeface="+mn-lt"/>
                <a:ea typeface="楷体" panose="02010609060101010101" pitchFamily="49" charset="-122"/>
                <a:cs typeface="+mn-ea"/>
              </a:rPr>
              <a:t>D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有什么关系？</a:t>
            </a:r>
            <a:endParaRPr lang="zh-CN" altLang="zh-CN" sz="2400" b="1" noProof="1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2228" name="文本框 3"/>
          <p:cNvSpPr txBox="1">
            <a:spLocks noChangeArrowheads="1"/>
          </p:cNvSpPr>
          <p:nvPr/>
        </p:nvSpPr>
        <p:spPr bwMode="auto">
          <a:xfrm>
            <a:off x="6742113" y="4027488"/>
            <a:ext cx="9302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图</a:t>
            </a:r>
            <a:endParaRPr lang="zh-CN" altLang="en-US" sz="2100" dirty="0"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7200" y="544513"/>
            <a:ext cx="8081089" cy="492125"/>
            <a:chOff x="457200" y="544513"/>
            <a:chExt cx="8081089" cy="492125"/>
          </a:xfrm>
        </p:grpSpPr>
        <p:grpSp>
          <p:nvGrpSpPr>
            <p:cNvPr id="52233" name="组合 6"/>
            <p:cNvGrpSpPr/>
            <p:nvPr/>
          </p:nvGrpSpPr>
          <p:grpSpPr bwMode="auto">
            <a:xfrm>
              <a:off x="457200" y="544513"/>
              <a:ext cx="1830556" cy="492125"/>
              <a:chOff x="427462" y="558483"/>
              <a:chExt cx="1829953" cy="492443"/>
            </a:xfrm>
          </p:grpSpPr>
          <p:grpSp>
            <p:nvGrpSpPr>
              <p:cNvPr id="52234" name="组合 5"/>
              <p:cNvGrpSpPr/>
              <p:nvPr/>
            </p:nvGrpSpPr>
            <p:grpSpPr bwMode="auto">
              <a:xfrm>
                <a:off x="468723" y="591841"/>
                <a:ext cx="1417171" cy="425725"/>
                <a:chOff x="2177459" y="-557354"/>
                <a:chExt cx="1417171" cy="425725"/>
              </a:xfrm>
            </p:grpSpPr>
            <p:sp>
              <p:nvSpPr>
                <p:cNvPr id="4" name="椭圆 3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2507550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7" name="椭圆 26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8" name="椭圆 27"/>
                <p:cNvSpPr/>
                <p:nvPr/>
              </p:nvSpPr>
              <p:spPr>
                <a:xfrm>
                  <a:off x="3167733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dirty="0"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52240" name="文本框 11"/>
              <p:cNvSpPr txBox="1">
                <a:spLocks noChangeArrowheads="1"/>
              </p:cNvSpPr>
              <p:nvPr/>
            </p:nvSpPr>
            <p:spPr bwMode="auto">
              <a:xfrm>
                <a:off x="427462" y="558483"/>
                <a:ext cx="182995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dist" eaLnBrk="0" hangingPunct="0"/>
                <a:r>
                  <a:rPr lang="zh-CN" altLang="en-US" sz="2600" b="1" dirty="0">
                    <a:solidFill>
                      <a:schemeClr val="bg1"/>
                    </a:solidFill>
                  </a:rPr>
                  <a:t>素养考点 </a:t>
                </a:r>
                <a:r>
                  <a:rPr lang="en-US" altLang="zh-CN" sz="2600" b="1" dirty="0">
                    <a:solidFill>
                      <a:schemeClr val="bg1"/>
                    </a:solidFill>
                    <a:latin typeface="+mn-lt"/>
                  </a:rPr>
                  <a:t>1</a:t>
                </a:r>
                <a:endParaRPr lang="zh-CN" altLang="en-US" sz="2600" b="1" dirty="0">
                  <a:solidFill>
                    <a:schemeClr val="bg1"/>
                  </a:solidFill>
                  <a:latin typeface="+mn-lt"/>
                </a:endParaRPr>
              </a:p>
            </p:txBody>
          </p:sp>
        </p:grpSp>
        <p:sp>
          <p:nvSpPr>
            <p:cNvPr id="52241" name="文本框 1"/>
            <p:cNvSpPr txBox="1">
              <a:spLocks noChangeArrowheads="1"/>
            </p:cNvSpPr>
            <p:nvPr/>
          </p:nvSpPr>
          <p:spPr bwMode="auto">
            <a:xfrm>
              <a:off x="2335926" y="578023"/>
              <a:ext cx="620236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利用直角三角形的性质证明角相等或求角的度数</a:t>
              </a:r>
              <a:endPara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1" name="组合 2"/>
          <p:cNvGrpSpPr/>
          <p:nvPr/>
        </p:nvGrpSpPr>
        <p:grpSpPr bwMode="auto">
          <a:xfrm>
            <a:off x="-11739" y="-47596"/>
            <a:ext cx="2006600" cy="477838"/>
            <a:chOff x="123" y="40"/>
            <a:chExt cx="3160" cy="752"/>
          </a:xfrm>
        </p:grpSpPr>
        <p:cxnSp>
          <p:nvCxnSpPr>
            <p:cNvPr id="2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2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2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12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12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 Box 7"/>
          <p:cNvSpPr txBox="1">
            <a:spLocks noChangeArrowheads="1"/>
          </p:cNvSpPr>
          <p:nvPr/>
        </p:nvSpPr>
        <p:spPr bwMode="auto">
          <a:xfrm>
            <a:off x="1385887" y="1729132"/>
            <a:ext cx="6264275" cy="2613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100" b="1" i="1" dirty="0" smtClean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理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由如下：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       ∵∠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=∠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D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=90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°，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       ∴∠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+∠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AOB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=90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°，∠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+∠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COD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=90°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       ∵∠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AOB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=∠</a:t>
            </a:r>
            <a:r>
              <a:rPr lang="zh-CN" altLang="en-US" sz="2100" b="1" i="1" dirty="0" smtClean="0">
                <a:latin typeface="+mn-lt"/>
                <a:ea typeface="仿宋" panose="02010609060101010101" pitchFamily="49" charset="-122"/>
              </a:rPr>
              <a:t>COD，</a:t>
            </a:r>
            <a:endParaRPr lang="zh-CN" altLang="en-US" sz="2100" b="1" i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∴∠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=∠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C.</a:t>
            </a:r>
            <a:endParaRPr lang="en-US" altLang="zh-CN" sz="2100" b="1" i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53250" name="Text Box 7"/>
          <p:cNvSpPr txBox="1">
            <a:spLocks noChangeArrowheads="1"/>
          </p:cNvSpPr>
          <p:nvPr/>
        </p:nvSpPr>
        <p:spPr bwMode="auto">
          <a:xfrm>
            <a:off x="662730" y="700088"/>
            <a:ext cx="7835318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（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）如图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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=∠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=90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AD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交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于点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O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与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有什么关系？请说明理由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53251" name="Picture 1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4463" y="1506173"/>
            <a:ext cx="1690687" cy="171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2" name="文本框 4"/>
          <p:cNvSpPr txBox="1">
            <a:spLocks noChangeArrowheads="1"/>
          </p:cNvSpPr>
          <p:nvPr/>
        </p:nvSpPr>
        <p:spPr bwMode="auto">
          <a:xfrm>
            <a:off x="7719256" y="2903960"/>
            <a:ext cx="690562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图</a:t>
            </a:r>
            <a:endParaRPr lang="zh-CN" altLang="en-US" sz="2100" dirty="0"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12293" name="云形标注 1"/>
          <p:cNvSpPr>
            <a:spLocks noChangeArrowheads="1"/>
          </p:cNvSpPr>
          <p:nvPr/>
        </p:nvSpPr>
        <p:spPr bwMode="auto">
          <a:xfrm>
            <a:off x="4006296" y="3688462"/>
            <a:ext cx="2105025" cy="1243012"/>
          </a:xfrm>
          <a:prstGeom prst="cloudCallout">
            <a:avLst>
              <a:gd name="adj1" fmla="val 130465"/>
              <a:gd name="adj2" fmla="val -9332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与图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有哪些共同点与不同点？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grpSp>
        <p:nvGrpSpPr>
          <p:cNvPr id="15" name="组合 2"/>
          <p:cNvGrpSpPr/>
          <p:nvPr/>
        </p:nvGrpSpPr>
        <p:grpSpPr bwMode="auto">
          <a:xfrm>
            <a:off x="-11739" y="-47596"/>
            <a:ext cx="2006600" cy="477838"/>
            <a:chOff x="123" y="40"/>
            <a:chExt cx="3160" cy="752"/>
          </a:xfrm>
        </p:grpSpPr>
        <p:cxnSp>
          <p:nvCxnSpPr>
            <p:cNvPr id="1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2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2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矩形 2"/>
          <p:cNvSpPr>
            <a:spLocks noChangeArrowheads="1"/>
          </p:cNvSpPr>
          <p:nvPr/>
        </p:nvSpPr>
        <p:spPr bwMode="auto">
          <a:xfrm>
            <a:off x="857250" y="469213"/>
            <a:ext cx="7377083" cy="175432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在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一个直角三角形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中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有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一个锐角等于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60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则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另一个锐角的度数是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　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120°       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90°  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　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 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60° 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　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   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30°</a:t>
            </a:r>
            <a:endParaRPr lang="zh-CN" altLang="zh-CN" sz="2400" b="1" dirty="0"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328574" y="1115543"/>
            <a:ext cx="4937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300" dirty="0">
              <a:solidFill>
                <a:srgbClr val="FF0000"/>
              </a:solidFill>
            </a:endParaRPr>
          </a:p>
        </p:txBody>
      </p:sp>
      <p:sp>
        <p:nvSpPr>
          <p:cNvPr id="54279" name="文本框 1"/>
          <p:cNvSpPr txBox="1">
            <a:spLocks noChangeArrowheads="1"/>
          </p:cNvSpPr>
          <p:nvPr/>
        </p:nvSpPr>
        <p:spPr bwMode="auto">
          <a:xfrm>
            <a:off x="857250" y="2117725"/>
            <a:ext cx="795119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如图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AB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∥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CD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EF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与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AB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CD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分别相交于点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E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F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EP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⊥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EF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EFD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的平分线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FP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相交于点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P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且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BEP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50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则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EPF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微软雅黑" panose="020B0503020204020204" pitchFamily="34" charset="-122"/>
              </a:rPr>
              <a:t>(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微软雅黑" panose="020B0503020204020204" pitchFamily="34" charset="-122"/>
              </a:rPr>
              <a:t>　 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微软雅黑" panose="020B0503020204020204" pitchFamily="34" charset="-122"/>
              </a:rPr>
              <a:t>)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度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A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70     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                          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65           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60       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                        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55</a:t>
            </a:r>
            <a:endParaRPr lang="zh-CN" altLang="en-US" sz="2400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54280" name="Picture 7" descr="ZC2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398" y="3378984"/>
            <a:ext cx="24542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624642" y="3318053"/>
            <a:ext cx="444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A</a:t>
            </a:r>
            <a:endParaRPr lang="zh-CN" altLang="en-US" sz="2400" dirty="0">
              <a:latin typeface="+mn-lt"/>
            </a:endParaRPr>
          </a:p>
        </p:txBody>
      </p:sp>
      <p:grpSp>
        <p:nvGrpSpPr>
          <p:cNvPr id="11" name="组合 5"/>
          <p:cNvGrpSpPr/>
          <p:nvPr/>
        </p:nvGrpSpPr>
        <p:grpSpPr bwMode="auto">
          <a:xfrm>
            <a:off x="-6758" y="-67962"/>
            <a:ext cx="2006600" cy="498171"/>
            <a:chOff x="248" y="-7"/>
            <a:chExt cx="3160" cy="784"/>
          </a:xfrm>
        </p:grpSpPr>
        <p:sp>
          <p:nvSpPr>
            <p:cNvPr id="12" name="文本框 15"/>
            <p:cNvSpPr txBox="1">
              <a:spLocks noChangeArrowheads="1"/>
            </p:cNvSpPr>
            <p:nvPr/>
          </p:nvSpPr>
          <p:spPr bwMode="auto">
            <a:xfrm>
              <a:off x="882" y="-7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3" name="组合 2"/>
            <p:cNvGrpSpPr/>
            <p:nvPr/>
          </p:nvGrpSpPr>
          <p:grpSpPr bwMode="auto">
            <a:xfrm>
              <a:off x="248" y="157"/>
              <a:ext cx="3160" cy="620"/>
              <a:chOff x="248" y="157"/>
              <a:chExt cx="3160" cy="620"/>
            </a:xfrm>
          </p:grpSpPr>
          <p:cxnSp>
            <p:nvCxnSpPr>
              <p:cNvPr id="14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Freeform 74"/>
              <p:cNvSpPr>
                <a:spLocks noChangeAspect="1" noEditPoints="1"/>
              </p:cNvSpPr>
              <p:nvPr/>
            </p:nvSpPr>
            <p:spPr bwMode="auto">
              <a:xfrm>
                <a:off x="313" y="157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267" y="558913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159" y="2202197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62062" y="604066"/>
            <a:ext cx="810376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图，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=∠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=90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AD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相交于点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E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. 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CAE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与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DBE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有什么关系？为什么？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55298" name="组合 21"/>
          <p:cNvGrpSpPr/>
          <p:nvPr/>
        </p:nvGrpSpPr>
        <p:grpSpPr bwMode="auto">
          <a:xfrm>
            <a:off x="5547817" y="1496489"/>
            <a:ext cx="2520950" cy="1624012"/>
            <a:chOff x="2843808" y="2895327"/>
            <a:chExt cx="3361266" cy="2165843"/>
          </a:xfrm>
        </p:grpSpPr>
        <p:sp>
          <p:nvSpPr>
            <p:cNvPr id="55299" name="任意多边形 11"/>
            <p:cNvSpPr>
              <a:spLocks noChangeArrowheads="1"/>
            </p:cNvSpPr>
            <p:nvPr/>
          </p:nvSpPr>
          <p:spPr bwMode="auto">
            <a:xfrm>
              <a:off x="3131840" y="3522912"/>
              <a:ext cx="2755726" cy="1127342"/>
            </a:xfrm>
            <a:custGeom>
              <a:avLst/>
              <a:gdLst>
                <a:gd name="T0" fmla="*/ 0 w 2755726"/>
                <a:gd name="T1" fmla="*/ 1089764 h 1127342"/>
                <a:gd name="T2" fmla="*/ 2229633 w 2755726"/>
                <a:gd name="T3" fmla="*/ 0 h 1127342"/>
                <a:gd name="T4" fmla="*/ 2755726 w 2755726"/>
                <a:gd name="T5" fmla="*/ 1127342 h 1127342"/>
                <a:gd name="T6" fmla="*/ 0 w 2755726"/>
                <a:gd name="T7" fmla="*/ 1089764 h 1127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55726" h="1127342">
                  <a:moveTo>
                    <a:pt x="0" y="1089764"/>
                  </a:moveTo>
                  <a:lnTo>
                    <a:pt x="2229633" y="0"/>
                  </a:lnTo>
                  <a:lnTo>
                    <a:pt x="2755726" y="1127342"/>
                  </a:lnTo>
                  <a:lnTo>
                    <a:pt x="0" y="1089764"/>
                  </a:lnTo>
                  <a:close/>
                </a:path>
              </a:pathLst>
            </a:cu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00" name="TextBox 13"/>
            <p:cNvSpPr txBox="1">
              <a:spLocks noChangeArrowheads="1"/>
            </p:cNvSpPr>
            <p:nvPr/>
          </p:nvSpPr>
          <p:spPr bwMode="auto">
            <a:xfrm>
              <a:off x="2843808" y="4509120"/>
              <a:ext cx="480946" cy="552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A</a:t>
              </a:r>
              <a:endParaRPr lang="en-US" altLang="zh-CN" sz="2100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301" name="TextBox 14"/>
            <p:cNvSpPr txBox="1">
              <a:spLocks noChangeArrowheads="1"/>
            </p:cNvSpPr>
            <p:nvPr/>
          </p:nvSpPr>
          <p:spPr bwMode="auto">
            <a:xfrm>
              <a:off x="5724128" y="4509120"/>
              <a:ext cx="480946" cy="552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B</a:t>
              </a:r>
              <a:endParaRPr lang="en-US" altLang="zh-CN" sz="2100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302" name="TextBox 15"/>
            <p:cNvSpPr txBox="1">
              <a:spLocks noChangeArrowheads="1"/>
            </p:cNvSpPr>
            <p:nvPr/>
          </p:nvSpPr>
          <p:spPr bwMode="auto">
            <a:xfrm>
              <a:off x="3876484" y="2895327"/>
              <a:ext cx="480946" cy="552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C</a:t>
              </a:r>
              <a:endParaRPr lang="en-US" altLang="zh-CN" sz="2100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303" name="TextBox 16"/>
            <p:cNvSpPr txBox="1">
              <a:spLocks noChangeArrowheads="1"/>
            </p:cNvSpPr>
            <p:nvPr/>
          </p:nvSpPr>
          <p:spPr bwMode="auto">
            <a:xfrm>
              <a:off x="5364088" y="3068960"/>
              <a:ext cx="500421" cy="552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D</a:t>
              </a:r>
              <a:endParaRPr lang="en-US" altLang="zh-CN" sz="2100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304" name="矩形 17"/>
            <p:cNvSpPr>
              <a:spLocks noChangeArrowheads="1"/>
            </p:cNvSpPr>
            <p:nvPr/>
          </p:nvSpPr>
          <p:spPr bwMode="auto">
            <a:xfrm rot="-8592078">
              <a:off x="4032287" y="3370902"/>
              <a:ext cx="174896" cy="166300"/>
            </a:xfrm>
            <a:prstGeom prst="rect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100" i="1"/>
            </a:p>
          </p:txBody>
        </p:sp>
        <p:sp>
          <p:nvSpPr>
            <p:cNvPr id="55305" name="任意多边形 18"/>
            <p:cNvSpPr>
              <a:spLocks noChangeArrowheads="1"/>
            </p:cNvSpPr>
            <p:nvPr/>
          </p:nvSpPr>
          <p:spPr bwMode="auto">
            <a:xfrm>
              <a:off x="3119314" y="3331940"/>
              <a:ext cx="2768252" cy="1302707"/>
            </a:xfrm>
            <a:custGeom>
              <a:avLst/>
              <a:gdLst>
                <a:gd name="T0" fmla="*/ 977030 w 2768252"/>
                <a:gd name="T1" fmla="*/ 0 h 1302707"/>
                <a:gd name="T2" fmla="*/ 0 w 2768252"/>
                <a:gd name="T3" fmla="*/ 1277655 h 1302707"/>
                <a:gd name="T4" fmla="*/ 2768252 w 2768252"/>
                <a:gd name="T5" fmla="*/ 1302707 h 1302707"/>
                <a:gd name="T6" fmla="*/ 977030 w 2768252"/>
                <a:gd name="T7" fmla="*/ 0 h 1302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68252" h="1302707">
                  <a:moveTo>
                    <a:pt x="977030" y="0"/>
                  </a:moveTo>
                  <a:lnTo>
                    <a:pt x="0" y="1277655"/>
                  </a:lnTo>
                  <a:lnTo>
                    <a:pt x="2768252" y="1302707"/>
                  </a:lnTo>
                  <a:lnTo>
                    <a:pt x="977030" y="0"/>
                  </a:lnTo>
                  <a:close/>
                </a:path>
              </a:pathLst>
            </a:cu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06" name="矩形 19"/>
            <p:cNvSpPr>
              <a:spLocks noChangeArrowheads="1"/>
            </p:cNvSpPr>
            <p:nvPr/>
          </p:nvSpPr>
          <p:spPr bwMode="auto">
            <a:xfrm rot="-6727183">
              <a:off x="5253737" y="3557812"/>
              <a:ext cx="145496" cy="133416"/>
            </a:xfrm>
            <a:prstGeom prst="rect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100" i="1"/>
            </a:p>
          </p:txBody>
        </p:sp>
        <p:sp>
          <p:nvSpPr>
            <p:cNvPr id="55307" name="TextBox 20"/>
            <p:cNvSpPr txBox="1">
              <a:spLocks noChangeArrowheads="1"/>
            </p:cNvSpPr>
            <p:nvPr/>
          </p:nvSpPr>
          <p:spPr bwMode="auto">
            <a:xfrm>
              <a:off x="4572000" y="3255831"/>
              <a:ext cx="480946" cy="552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E</a:t>
              </a:r>
              <a:endParaRPr lang="en-US" altLang="zh-CN" sz="2100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8437" name="TextBox 23"/>
          <p:cNvSpPr txBox="1">
            <a:spLocks noChangeArrowheads="1"/>
          </p:cNvSpPr>
          <p:nvPr/>
        </p:nvSpPr>
        <p:spPr bwMode="auto">
          <a:xfrm>
            <a:off x="1124126" y="1810491"/>
            <a:ext cx="3894532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在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Rt△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ACE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中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CAE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=90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°–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AEC.</a:t>
            </a:r>
            <a:endParaRPr lang="en-US" altLang="zh-CN" sz="2400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38" name="TextBox 24"/>
          <p:cNvSpPr txBox="1">
            <a:spLocks noChangeArrowheads="1"/>
          </p:cNvSpPr>
          <p:nvPr/>
        </p:nvSpPr>
        <p:spPr bwMode="auto">
          <a:xfrm>
            <a:off x="1124126" y="2697399"/>
            <a:ext cx="406027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在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Rt△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BDE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中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∠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DBE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=90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°–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BED.</a:t>
            </a:r>
            <a:endParaRPr lang="en-US" altLang="zh-CN" sz="2400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39" name="TextBox 25"/>
          <p:cNvSpPr txBox="1">
            <a:spLocks noChangeArrowheads="1"/>
          </p:cNvSpPr>
          <p:nvPr/>
        </p:nvSpPr>
        <p:spPr bwMode="auto">
          <a:xfrm>
            <a:off x="1692541" y="3708894"/>
            <a:ext cx="3076483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∵ ∠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AEC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 ∠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BED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∴ 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CAE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DBE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1" name="组合 2"/>
          <p:cNvGrpSpPr/>
          <p:nvPr/>
        </p:nvGrpSpPr>
        <p:grpSpPr bwMode="auto">
          <a:xfrm>
            <a:off x="5039" y="-22429"/>
            <a:ext cx="2006600" cy="477838"/>
            <a:chOff x="123" y="40"/>
            <a:chExt cx="3160" cy="752"/>
          </a:xfrm>
        </p:grpSpPr>
        <p:cxnSp>
          <p:nvCxnSpPr>
            <p:cNvPr id="2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bldLvl="0" build="allAtOnce"/>
      <p:bldP spid="18438" grpId="0"/>
      <p:bldP spid="18439" grpId="0"/>
    </p:bldLst>
  </p:timing>
</p:sld>
</file>

<file path=ppt/tags/tag1.xml><?xml version="1.0" encoding="utf-8"?>
<p:tagLst xmlns:p="http://schemas.openxmlformats.org/presentationml/2006/main">
  <p:tag name="KSO_WM_DOC_GUID" val="{ef1d53f6-cad9-4832-8581-960b5efb33a5}"/>
  <p:tag name="KSO_WPP_MARK_KEY" val="93407ab7-693e-4ff4-a989-fe9a6e9fa774"/>
  <p:tag name="COMMONDATA" val="eyJoZGlkIjoiN2YxOGMyNDFkMTQxMWJhZTVlZDhiNDQyZGU2OTYwOWEifQ==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3365</Words>
  <Application>WPS 演示</Application>
  <PresentationFormat>全屏显示(16:9)</PresentationFormat>
  <Paragraphs>347</Paragraphs>
  <Slides>23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23</vt:i4>
      </vt:variant>
    </vt:vector>
  </HeadingPairs>
  <TitlesOfParts>
    <vt:vector size="47" baseType="lpstr">
      <vt:lpstr>Arial</vt:lpstr>
      <vt:lpstr>宋体</vt:lpstr>
      <vt:lpstr>Wingdings</vt:lpstr>
      <vt:lpstr>黑体</vt:lpstr>
      <vt:lpstr>Impact</vt:lpstr>
      <vt:lpstr>微软雅黑</vt:lpstr>
      <vt:lpstr>方正舒体</vt:lpstr>
      <vt:lpstr>Times New Roman</vt:lpstr>
      <vt:lpstr>仿宋</vt:lpstr>
      <vt:lpstr>Yuanti SC</vt:lpstr>
      <vt:lpstr>Segoe Print</vt:lpstr>
      <vt:lpstr>楷体</vt:lpstr>
      <vt:lpstr>Comic Sans MS</vt:lpstr>
      <vt:lpstr>Times New Roman</vt:lpstr>
      <vt:lpstr>华文中宋</vt:lpstr>
      <vt:lpstr>Wingdings</vt:lpstr>
      <vt:lpstr>Arial Unicode MS</vt:lpstr>
      <vt:lpstr>Calibri</vt:lpstr>
      <vt:lpstr>《七彩课堂》课件模板（新）</vt:lpstr>
      <vt:lpstr>1_《七彩课堂》课件模板（新）</vt:lpstr>
      <vt:lpstr>Flash.Movie</vt:lpstr>
      <vt:lpstr>Flash.Movie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孤傲的含羞草</dc:creator>
  <cp:lastModifiedBy>Administrator</cp:lastModifiedBy>
  <cp:revision>1204</cp:revision>
  <dcterms:created xsi:type="dcterms:W3CDTF">2016-01-14T07:05:00Z</dcterms:created>
  <dcterms:modified xsi:type="dcterms:W3CDTF">2023-04-26T06:19:37Z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3F0B63D721F94240BF750D3273E70B18_12</vt:lpwstr>
  </property>
</Properties>
</file>