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7"/>
  </p:notesMasterIdLst>
  <p:handoutMasterIdLst>
    <p:handoutMasterId r:id="rId36"/>
  </p:handoutMasterIdLst>
  <p:sldIdLst>
    <p:sldId id="464" r:id="rId4"/>
    <p:sldId id="425" r:id="rId5"/>
    <p:sldId id="377" r:id="rId6"/>
    <p:sldId id="373" r:id="rId8"/>
    <p:sldId id="378" r:id="rId9"/>
    <p:sldId id="374" r:id="rId10"/>
    <p:sldId id="375" r:id="rId11"/>
    <p:sldId id="493" r:id="rId12"/>
    <p:sldId id="376" r:id="rId13"/>
    <p:sldId id="379" r:id="rId14"/>
    <p:sldId id="446" r:id="rId15"/>
    <p:sldId id="491" r:id="rId16"/>
    <p:sldId id="329" r:id="rId17"/>
    <p:sldId id="492" r:id="rId18"/>
    <p:sldId id="382" r:id="rId19"/>
    <p:sldId id="383" r:id="rId20"/>
    <p:sldId id="384" r:id="rId21"/>
    <p:sldId id="494" r:id="rId22"/>
    <p:sldId id="385" r:id="rId23"/>
    <p:sldId id="495" r:id="rId24"/>
    <p:sldId id="386" r:id="rId25"/>
    <p:sldId id="387" r:id="rId26"/>
    <p:sldId id="496" r:id="rId27"/>
    <p:sldId id="390" r:id="rId28"/>
    <p:sldId id="391" r:id="rId29"/>
    <p:sldId id="448" r:id="rId30"/>
    <p:sldId id="449" r:id="rId31"/>
    <p:sldId id="451" r:id="rId32"/>
    <p:sldId id="497" r:id="rId33"/>
    <p:sldId id="453" r:id="rId34"/>
    <p:sldId id="457" r:id="rId35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9" userDrawn="1">
          <p15:clr>
            <a:srgbClr val="A4A3A4"/>
          </p15:clr>
        </p15:guide>
        <p15:guide id="2" pos="28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4995" autoAdjust="0"/>
    <p:restoredTop sz="95825" autoAdjust="0"/>
  </p:normalViewPr>
  <p:slideViewPr>
    <p:cSldViewPr snapToGrid="0" showGuides="1">
      <p:cViewPr varScale="1">
        <p:scale>
          <a:sx n="114" d="100"/>
          <a:sy n="114" d="100"/>
        </p:scale>
        <p:origin x="-114" y="-138"/>
      </p:cViewPr>
      <p:guideLst>
        <p:guide orient="horz" pos="1539"/>
        <p:guide pos="28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2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232611E-7E93-44C0-8064-063D6908676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967F7E47-0FD7-4611-B83C-8754F7243BAA}" type="slidenum">
              <a:rPr lang="en-US" altLang="en-US"/>
            </a:fld>
            <a:endParaRPr lang="en-US" altLang="en-US"/>
          </a:p>
        </p:txBody>
      </p:sp>
      <p:pic>
        <p:nvPicPr>
          <p:cNvPr id="33799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9A530E7-9002-49D5-8C22-C26FFED3CAAD}" type="slidenum">
              <a:rPr lang="zh-CN" altLang="en-US" sz="1800" smtClean="0">
                <a:ea typeface="宋体" panose="02010600030101010101" pitchFamily="2" charset="-122"/>
              </a:rPr>
            </a:fld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4820364" y="559"/>
            <a:ext cx="32864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形有关的线段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2"/>
          <p:cNvGrpSpPr>
            <a:grpSpLocks noChangeAspect="1"/>
          </p:cNvGrpSpPr>
          <p:nvPr userDrawn="1"/>
        </p:nvGrpSpPr>
        <p:grpSpPr>
          <a:xfrm>
            <a:off x="8462963" y="4670425"/>
            <a:ext cx="539750" cy="509588"/>
            <a:chOff x="8129100" y="4468960"/>
            <a:chExt cx="793376" cy="749228"/>
          </a:xfrm>
        </p:grpSpPr>
        <p:grpSp>
          <p:nvGrpSpPr>
            <p:cNvPr id="7" name="组合 5"/>
            <p:cNvGrpSpPr/>
            <p:nvPr userDrawn="1"/>
          </p:nvGrpSpPr>
          <p:grpSpPr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" name="Freeform 304"/>
              <p:cNvSpPr/>
              <p:nvPr/>
            </p:nvSpPr>
            <p:spPr>
              <a:xfrm>
                <a:off x="9791971" y="494501"/>
                <a:ext cx="359143" cy="361491"/>
              </a:xfrm>
              <a:custGeom>
                <a:avLst/>
                <a:gdLst/>
                <a:ahLst/>
                <a:cxnLst>
                  <a:cxn ang="0">
                    <a:pos x="123509488" y="287112125"/>
                  </a:cxn>
                  <a:cxn ang="0">
                    <a:pos x="467572682" y="291529881"/>
                  </a:cxn>
                  <a:cxn ang="0">
                    <a:pos x="471983210" y="636064431"/>
                  </a:cxn>
                  <a:cxn ang="0">
                    <a:pos x="591082170" y="759742692"/>
                  </a:cxn>
                  <a:cxn ang="0">
                    <a:pos x="595492698" y="163433864"/>
                  </a:cxn>
                  <a:cxn ang="0">
                    <a:pos x="0" y="163433864"/>
                  </a:cxn>
                  <a:cxn ang="0">
                    <a:pos x="123509488" y="287112125"/>
                  </a:cxn>
                </a:cxnLst>
                <a:rect l="0" t="0" r="0" b="0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305"/>
              <p:cNvSpPr/>
              <p:nvPr/>
            </p:nvSpPr>
            <p:spPr>
              <a:xfrm>
                <a:off x="9691036" y="523842"/>
                <a:ext cx="433085" cy="433085"/>
              </a:xfrm>
              <a:custGeom>
                <a:avLst/>
                <a:gdLst/>
                <a:ahLst/>
                <a:cxnLst>
                  <a:cxn ang="0">
                    <a:pos x="0" y="86782488"/>
                  </a:cxn>
                  <a:cxn ang="0">
                    <a:pos x="85405770" y="0"/>
                  </a:cxn>
                  <a:cxn ang="0">
                    <a:pos x="508299776" y="422894005"/>
                  </a:cxn>
                  <a:cxn ang="0">
                    <a:pos x="421517288" y="508299776"/>
                  </a:cxn>
                  <a:cxn ang="0">
                    <a:pos x="0" y="86782488"/>
                  </a:cxn>
                </a:cxnLst>
                <a:rect l="0" t="0" r="0" b="0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06"/>
              <p:cNvSpPr/>
              <p:nvPr/>
            </p:nvSpPr>
            <p:spPr>
              <a:xfrm>
                <a:off x="10018489" y="9005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5510428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07"/>
              <p:cNvSpPr/>
              <p:nvPr/>
            </p:nvSpPr>
            <p:spPr>
              <a:xfrm>
                <a:off x="9975064" y="8559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308"/>
              <p:cNvSpPr/>
              <p:nvPr/>
            </p:nvSpPr>
            <p:spPr>
              <a:xfrm>
                <a:off x="9935159" y="816087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09"/>
              <p:cNvSpPr/>
              <p:nvPr/>
            </p:nvSpPr>
            <p:spPr>
              <a:xfrm>
                <a:off x="9890560" y="77266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289276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10"/>
              <p:cNvSpPr/>
              <p:nvPr/>
            </p:nvSpPr>
            <p:spPr>
              <a:xfrm>
                <a:off x="9853002" y="73393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11"/>
              <p:cNvSpPr/>
              <p:nvPr/>
            </p:nvSpPr>
            <p:spPr>
              <a:xfrm>
                <a:off x="9808403" y="690504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12"/>
              <p:cNvSpPr/>
              <p:nvPr/>
            </p:nvSpPr>
            <p:spPr>
              <a:xfrm>
                <a:off x="9760282" y="643557"/>
                <a:ext cx="31689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362" y="0"/>
                  </a:cxn>
                  <a:cxn ang="0">
                    <a:pos x="37192323" y="5510428"/>
                  </a:cxn>
                  <a:cxn ang="0">
                    <a:pos x="6887076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13"/>
              <p:cNvSpPr/>
              <p:nvPr/>
            </p:nvSpPr>
            <p:spPr>
              <a:xfrm>
                <a:off x="9718030" y="598957"/>
                <a:ext cx="29342" cy="30515"/>
              </a:xfrm>
              <a:custGeom>
                <a:avLst/>
                <a:gdLst/>
                <a:ahLst/>
                <a:cxnLst>
                  <a:cxn ang="0">
                    <a:pos x="0" y="30303742"/>
                  </a:cxn>
                  <a:cxn ang="0">
                    <a:pos x="28927691" y="0"/>
                  </a:cxn>
                  <a:cxn ang="0">
                    <a:pos x="34438119" y="5510305"/>
                  </a:cxn>
                  <a:cxn ang="0">
                    <a:pos x="5510428" y="35814047"/>
                  </a:cxn>
                  <a:cxn ang="0">
                    <a:pos x="0" y="30303742"/>
                  </a:cxn>
                </a:cxnLst>
                <a:rect l="0" t="0" r="0" b="0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16"/>
            <p:cNvGrpSpPr/>
            <p:nvPr userDrawn="1"/>
          </p:nvGrpSpPr>
          <p:grpSpPr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9" name="Rectangle 315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316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318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319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320"/>
              <p:cNvSpPr/>
              <p:nvPr/>
            </p:nvSpPr>
            <p:spPr>
              <a:xfrm>
                <a:off x="10195714" y="1170535"/>
                <a:ext cx="34037" cy="29342"/>
              </a:xfrm>
              <a:custGeom>
                <a:avLst/>
                <a:gdLst/>
                <a:ahLst/>
                <a:cxnLst>
                  <a:cxn ang="0">
                    <a:pos x="0" y="8785833"/>
                  </a:cxn>
                  <a:cxn ang="0">
                    <a:pos x="36204731" y="61496640"/>
                  </a:cxn>
                  <a:cxn ang="0">
                    <a:pos x="72407336" y="8785833"/>
                  </a:cxn>
                  <a:cxn ang="0">
                    <a:pos x="36204731" y="0"/>
                  </a:cxn>
                  <a:cxn ang="0">
                    <a:pos x="0" y="8785833"/>
                  </a:cxn>
                </a:cxnLst>
                <a:rect l="0" t="0" r="0" b="0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321"/>
              <p:cNvSpPr>
                <a:spLocks noChangeArrowheads="1"/>
              </p:cNvSpPr>
              <p:nvPr/>
            </p:nvSpPr>
            <p:spPr bwMode="auto">
              <a:xfrm>
                <a:off x="10146514" y="631515"/>
                <a:ext cx="116674" cy="35011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23"/>
              <p:cNvSpPr>
                <a:spLocks noChangeArrowheads="1"/>
              </p:cNvSpPr>
              <p:nvPr/>
            </p:nvSpPr>
            <p:spPr bwMode="auto">
              <a:xfrm>
                <a:off x="10141839" y="617630"/>
                <a:ext cx="119006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324"/>
              <p:cNvSpPr/>
              <p:nvPr/>
            </p:nvSpPr>
            <p:spPr>
              <a:xfrm>
                <a:off x="10155809" y="569616"/>
                <a:ext cx="113846" cy="50468"/>
              </a:xfrm>
              <a:custGeom>
                <a:avLst/>
                <a:gdLst/>
                <a:ahLst/>
                <a:cxnLst>
                  <a:cxn ang="0">
                    <a:pos x="120008442" y="0"/>
                  </a:cxn>
                  <a:cxn ang="0">
                    <a:pos x="0" y="106125793"/>
                  </a:cxn>
                  <a:cxn ang="0">
                    <a:pos x="240016884" y="106125793"/>
                  </a:cxn>
                  <a:cxn ang="0">
                    <a:pos x="120008442" y="0"/>
                  </a:cxn>
                </a:cxnLst>
                <a:rect l="0" t="0" r="0" b="0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325"/>
              <p:cNvSpPr/>
              <p:nvPr/>
            </p:nvSpPr>
            <p:spPr>
              <a:xfrm>
                <a:off x="10155809" y="1077815"/>
                <a:ext cx="113846" cy="96241"/>
              </a:xfrm>
              <a:custGeom>
                <a:avLst/>
                <a:gdLst/>
                <a:ahLst/>
                <a:cxnLst>
                  <a:cxn ang="0">
                    <a:pos x="84450541" y="201355002"/>
                  </a:cxn>
                  <a:cxn ang="0">
                    <a:pos x="120008442" y="192601255"/>
                  </a:cxn>
                  <a:cxn ang="0">
                    <a:pos x="155566342" y="201355002"/>
                  </a:cxn>
                  <a:cxn ang="0">
                    <a:pos x="240016884" y="35019171"/>
                  </a:cxn>
                  <a:cxn ang="0">
                    <a:pos x="200014772" y="0"/>
                  </a:cxn>
                  <a:cxn ang="0">
                    <a:pos x="160010553" y="35019171"/>
                  </a:cxn>
                  <a:cxn ang="0">
                    <a:pos x="120008442" y="0"/>
                  </a:cxn>
                  <a:cxn ang="0">
                    <a:pos x="80006331" y="35019171"/>
                  </a:cxn>
                  <a:cxn ang="0">
                    <a:pos x="40002111" y="0"/>
                  </a:cxn>
                  <a:cxn ang="0">
                    <a:pos x="0" y="35019171"/>
                  </a:cxn>
                  <a:cxn ang="0">
                    <a:pos x="84450541" y="201355002"/>
                  </a:cxn>
                </a:cxnLst>
                <a:rect l="0" t="0" r="0" b="0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A0DB2DC-4C9A-4742-B13C-FB6460FD3503}" type="slidenum">
              <a:rPr lang="zh-CN" altLang="en-US" noProof="1" dirty="0"/>
            </a:fld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1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"/>
          <p:cNvSpPr>
            <a:spLocks noGrp="1"/>
          </p:cNvSpPr>
          <p:nvPr>
            <p:ph type="title" idx="4294967295"/>
          </p:nvPr>
        </p:nvSpPr>
        <p:spPr>
          <a:xfrm>
            <a:off x="3309468" y="490584"/>
            <a:ext cx="2752401" cy="6286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914400"/>
            <a:r>
              <a:rPr lang="zh-CN" altLang="en-US" sz="2400" b="1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观察与思考</a:t>
            </a:r>
            <a:endParaRPr lang="zh-CN" altLang="en-US" sz="2400" b="1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Rectangle 2"/>
          <p:cNvSpPr>
            <a:spLocks noRot="1" noChangeArrowheads="1"/>
          </p:cNvSpPr>
          <p:nvPr/>
        </p:nvSpPr>
        <p:spPr bwMode="auto">
          <a:xfrm>
            <a:off x="832644" y="1319597"/>
            <a:ext cx="6858000" cy="1834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1.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你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能从中找出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个不同的三角形吗？与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同学交流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各自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找出的三角形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.</a:t>
            </a:r>
            <a:b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</a:b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2.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这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些三角形有什么共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同</a:t>
            </a:r>
            <a:endParaRPr lang="en-US" altLang="zh-CN" sz="2400" b="1" dirty="0" smtClean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隶书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特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隶书" panose="02010509060101010101" pitchFamily="49" charset="-122"/>
              </a:rPr>
              <a:t>点？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隶书" panose="02010509060101010101" pitchFamily="49" charset="-122"/>
            </a:endParaRPr>
          </a:p>
        </p:txBody>
      </p:sp>
      <p:sp>
        <p:nvSpPr>
          <p:cNvPr id="9220" name="Text Box 10"/>
          <p:cNvSpPr>
            <a:spLocks noChangeArrowheads="1"/>
          </p:cNvSpPr>
          <p:nvPr/>
        </p:nvSpPr>
        <p:spPr bwMode="auto">
          <a:xfrm>
            <a:off x="7262019" y="2760192"/>
            <a:ext cx="45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E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36868" name="Object 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544" y="2322042"/>
            <a:ext cx="3646488" cy="1917700"/>
          </a:xfrm>
          <a:prstGeom prst="rect">
            <a:avLst/>
          </a:prstGeom>
          <a:solidFill>
            <a:srgbClr val="918415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9222" name="Text Box 20"/>
          <p:cNvSpPr>
            <a:spLocks noChangeArrowheads="1"/>
          </p:cNvSpPr>
          <p:nvPr/>
        </p:nvSpPr>
        <p:spPr bwMode="auto">
          <a:xfrm>
            <a:off x="6061869" y="3942880"/>
            <a:ext cx="571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D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9223" name="Text Box 21"/>
          <p:cNvSpPr>
            <a:spLocks noChangeArrowheads="1"/>
          </p:cNvSpPr>
          <p:nvPr/>
        </p:nvSpPr>
        <p:spPr bwMode="auto">
          <a:xfrm>
            <a:off x="7119144" y="2699867"/>
            <a:ext cx="571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E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9224" name="Text Box 22"/>
          <p:cNvSpPr>
            <a:spLocks noChangeArrowheads="1"/>
          </p:cNvSpPr>
          <p:nvPr/>
        </p:nvSpPr>
        <p:spPr bwMode="auto">
          <a:xfrm>
            <a:off x="5317803" y="2927106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F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9225" name="Text Box 23"/>
          <p:cNvSpPr>
            <a:spLocks noChangeArrowheads="1"/>
          </p:cNvSpPr>
          <p:nvPr/>
        </p:nvSpPr>
        <p:spPr bwMode="auto">
          <a:xfrm>
            <a:off x="7082632" y="3942880"/>
            <a:ext cx="685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G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9226" name="Text Box 6"/>
          <p:cNvSpPr>
            <a:spLocks noChangeArrowheads="1"/>
          </p:cNvSpPr>
          <p:nvPr/>
        </p:nvSpPr>
        <p:spPr bwMode="auto">
          <a:xfrm>
            <a:off x="6014244" y="2104555"/>
            <a:ext cx="45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A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9227" name="Text Box 7"/>
          <p:cNvSpPr>
            <a:spLocks noChangeArrowheads="1"/>
          </p:cNvSpPr>
          <p:nvPr/>
        </p:nvSpPr>
        <p:spPr bwMode="auto">
          <a:xfrm>
            <a:off x="4740276" y="3926601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B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9228" name="Text Box 8"/>
          <p:cNvSpPr>
            <a:spLocks noChangeArrowheads="1"/>
          </p:cNvSpPr>
          <p:nvPr/>
        </p:nvSpPr>
        <p:spPr bwMode="auto">
          <a:xfrm>
            <a:off x="8470107" y="3822230"/>
            <a:ext cx="40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>
                <a:solidFill>
                  <a:srgbClr val="000000"/>
                </a:solidFill>
                <a:latin typeface="+mn-lt"/>
                <a:sym typeface="Times New Roman" panose="02020603050405020304" pitchFamily="18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390" y="463751"/>
            <a:ext cx="686495" cy="60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"/>
          <p:cNvGrpSpPr/>
          <p:nvPr/>
        </p:nvGrpSpPr>
        <p:grpSpPr bwMode="auto">
          <a:xfrm>
            <a:off x="0" y="-33349"/>
            <a:ext cx="2035175" cy="493712"/>
            <a:chOff x="100" y="70"/>
            <a:chExt cx="3205" cy="778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915" y="7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33" y="203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1"/>
          <p:cNvGrpSpPr/>
          <p:nvPr/>
        </p:nvGrpSpPr>
        <p:grpSpPr bwMode="auto">
          <a:xfrm>
            <a:off x="2314575" y="2231876"/>
            <a:ext cx="4302125" cy="1163638"/>
            <a:chOff x="248" y="2039"/>
            <a:chExt cx="2710" cy="733"/>
          </a:xfrm>
        </p:grpSpPr>
        <p:sp>
          <p:nvSpPr>
            <p:cNvPr id="46082" name="AutoShape 6"/>
            <p:cNvSpPr>
              <a:spLocks noChangeArrowheads="1"/>
            </p:cNvSpPr>
            <p:nvPr/>
          </p:nvSpPr>
          <p:spPr bwMode="auto">
            <a:xfrm>
              <a:off x="2305" y="2188"/>
              <a:ext cx="653" cy="584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22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6083" name="AutoShape 7"/>
            <p:cNvSpPr>
              <a:spLocks noChangeArrowheads="1"/>
            </p:cNvSpPr>
            <p:nvPr/>
          </p:nvSpPr>
          <p:spPr bwMode="auto">
            <a:xfrm>
              <a:off x="1367" y="2039"/>
              <a:ext cx="465" cy="72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222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46087" name="AutoShape 13"/>
            <p:cNvSpPr>
              <a:spLocks noChangeArrowheads="1"/>
            </p:cNvSpPr>
            <p:nvPr/>
          </p:nvSpPr>
          <p:spPr bwMode="auto">
            <a:xfrm>
              <a:off x="248" y="2079"/>
              <a:ext cx="646" cy="687"/>
            </a:xfrm>
            <a:prstGeom prst="triangle">
              <a:avLst>
                <a:gd name="adj" fmla="val 76338"/>
              </a:avLst>
            </a:prstGeom>
            <a:solidFill>
              <a:srgbClr val="FFFFFF"/>
            </a:solidFill>
            <a:ln w="222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493713" y="1184275"/>
            <a:ext cx="8567909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3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道，三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角形按角可以分为锐角三角形、直角三角形和钝角三角形．你能按照边的关系对三角形进行分类吗？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9" name="Rectangle 23"/>
          <p:cNvSpPr>
            <a:spLocks noChangeArrowheads="1"/>
          </p:cNvSpPr>
          <p:nvPr/>
        </p:nvSpPr>
        <p:spPr bwMode="auto">
          <a:xfrm>
            <a:off x="2154238" y="3471863"/>
            <a:ext cx="4055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三边都不相等的三角形     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0" name="Rectangle 24"/>
          <p:cNvSpPr>
            <a:spLocks noChangeArrowheads="1"/>
          </p:cNvSpPr>
          <p:nvPr/>
        </p:nvSpPr>
        <p:spPr bwMode="auto">
          <a:xfrm>
            <a:off x="777875" y="3890963"/>
            <a:ext cx="1574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   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1" name="Rectangle 25"/>
          <p:cNvSpPr>
            <a:spLocks noChangeArrowheads="1"/>
          </p:cNvSpPr>
          <p:nvPr/>
        </p:nvSpPr>
        <p:spPr bwMode="auto">
          <a:xfrm>
            <a:off x="2128838" y="4338638"/>
            <a:ext cx="3130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等腰三角形         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2" name="Rectangle 26"/>
          <p:cNvSpPr>
            <a:spLocks noChangeArrowheads="1"/>
          </p:cNvSpPr>
          <p:nvPr/>
        </p:nvSpPr>
        <p:spPr bwMode="auto">
          <a:xfrm>
            <a:off x="4233863" y="3976688"/>
            <a:ext cx="5126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底边和腰不相等的等腰三角形     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3" name="Rectangle 27"/>
          <p:cNvSpPr>
            <a:spLocks noChangeArrowheads="1"/>
          </p:cNvSpPr>
          <p:nvPr/>
        </p:nvSpPr>
        <p:spPr bwMode="auto">
          <a:xfrm>
            <a:off x="4278313" y="4551363"/>
            <a:ext cx="25090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等边三角形     </a:t>
            </a:r>
            <a:endParaRPr lang="zh-CN" altLang="en-US" sz="2400" b="1" dirty="0">
              <a:solidFill>
                <a:schemeClr val="accent4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04" name="AutoShape 28"/>
          <p:cNvSpPr/>
          <p:nvPr/>
        </p:nvSpPr>
        <p:spPr bwMode="auto">
          <a:xfrm>
            <a:off x="4111625" y="4165600"/>
            <a:ext cx="165100" cy="723900"/>
          </a:xfrm>
          <a:prstGeom prst="leftBrace">
            <a:avLst>
              <a:gd name="adj1" fmla="val 36376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dirty="0">
              <a:solidFill>
                <a:schemeClr val="accent4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8205" name="AutoShape 29"/>
          <p:cNvSpPr/>
          <p:nvPr/>
        </p:nvSpPr>
        <p:spPr bwMode="auto">
          <a:xfrm>
            <a:off x="1965325" y="3670300"/>
            <a:ext cx="217488" cy="952500"/>
          </a:xfrm>
          <a:prstGeom prst="leftBrace">
            <a:avLst>
              <a:gd name="adj1" fmla="val 36334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dirty="0">
              <a:solidFill>
                <a:schemeClr val="accent4">
                  <a:lumMod val="7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4367213" y="559563"/>
            <a:ext cx="22637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三角形的分类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46097" name="组合 4"/>
          <p:cNvGrpSpPr/>
          <p:nvPr/>
        </p:nvGrpSpPr>
        <p:grpSpPr bwMode="auto">
          <a:xfrm>
            <a:off x="2643188" y="563944"/>
            <a:ext cx="1685925" cy="410275"/>
            <a:chOff x="3485" y="1168"/>
            <a:chExt cx="2654" cy="647"/>
          </a:xfrm>
        </p:grpSpPr>
        <p:sp>
          <p:nvSpPr>
            <p:cNvPr id="2" name="圆角矩形 1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46099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200" grpId="0"/>
      <p:bldP spid="8201" grpId="0"/>
      <p:bldP spid="8202" grpId="0"/>
      <p:bldP spid="8203" grpId="0"/>
      <p:bldP spid="8204" grpId="0" bldLvl="0" animBg="1"/>
      <p:bldP spid="820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96913" y="449263"/>
            <a:ext cx="80089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720090" eaLnBrk="0" hangingPunct="0">
              <a:lnSpc>
                <a:spcPct val="150000"/>
              </a:lnSpc>
              <a:spcBef>
                <a:spcPts val="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按边分类后的特殊三角形之间有什么关系？它们的边和角怎样命名？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2" descr="E:\R八数上\resource\8s111\jpg\00203003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1552575"/>
            <a:ext cx="4513262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16075" y="2673350"/>
            <a:ext cx="701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467100" y="2667000"/>
            <a:ext cx="703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腰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24100" y="3895725"/>
            <a:ext cx="1190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底边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pic>
        <p:nvPicPr>
          <p:cNvPr id="9223" name="Picture 2" descr="E:\R八数上\resource\8s111\jpg\0030300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413" y="1295400"/>
            <a:ext cx="4151312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Rectangle 24"/>
          <p:cNvSpPr>
            <a:spLocks noChangeArrowheads="1"/>
          </p:cNvSpPr>
          <p:nvPr/>
        </p:nvSpPr>
        <p:spPr bwMode="auto">
          <a:xfrm>
            <a:off x="6148388" y="4190057"/>
            <a:ext cx="15192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   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733675" y="2376488"/>
            <a:ext cx="198438" cy="46037"/>
          </a:xfrm>
          <a:custGeom>
            <a:avLst/>
            <a:gdLst>
              <a:gd name="connsiteX0" fmla="*/ 0 w 121444"/>
              <a:gd name="connsiteY0" fmla="*/ 0 h 38287"/>
              <a:gd name="connsiteX1" fmla="*/ 50007 w 121444"/>
              <a:gd name="connsiteY1" fmla="*/ 38100 h 38287"/>
              <a:gd name="connsiteX2" fmla="*/ 121444 w 121444"/>
              <a:gd name="connsiteY2" fmla="*/ 11906 h 3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444" h="38287">
                <a:moveTo>
                  <a:pt x="0" y="0"/>
                </a:moveTo>
                <a:cubicBezTo>
                  <a:pt x="14883" y="18058"/>
                  <a:pt x="29766" y="36116"/>
                  <a:pt x="50007" y="38100"/>
                </a:cubicBezTo>
                <a:cubicBezTo>
                  <a:pt x="70248" y="40084"/>
                  <a:pt x="95846" y="25995"/>
                  <a:pt x="121444" y="11906"/>
                </a:cubicBezTo>
              </a:path>
            </a:pathLst>
          </a:cu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408238" y="2530475"/>
            <a:ext cx="1192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顶角</a:t>
            </a:r>
            <a:endParaRPr lang="zh-CN" altLang="en-US" sz="2400" dirty="0">
              <a:solidFill>
                <a:srgbClr val="0066CC"/>
              </a:solidFill>
              <a:ea typeface="黑体" panose="02010609060101010101" pitchFamily="49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 rot="14845116">
            <a:off x="1565275" y="3732213"/>
            <a:ext cx="200025" cy="44450"/>
          </a:xfrm>
          <a:custGeom>
            <a:avLst/>
            <a:gdLst>
              <a:gd name="connsiteX0" fmla="*/ 0 w 121444"/>
              <a:gd name="connsiteY0" fmla="*/ 0 h 38287"/>
              <a:gd name="connsiteX1" fmla="*/ 50007 w 121444"/>
              <a:gd name="connsiteY1" fmla="*/ 38100 h 38287"/>
              <a:gd name="connsiteX2" fmla="*/ 121444 w 121444"/>
              <a:gd name="connsiteY2" fmla="*/ 11906 h 3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444" h="38287">
                <a:moveTo>
                  <a:pt x="0" y="0"/>
                </a:moveTo>
                <a:cubicBezTo>
                  <a:pt x="14883" y="18058"/>
                  <a:pt x="29766" y="36116"/>
                  <a:pt x="50007" y="38100"/>
                </a:cubicBezTo>
                <a:cubicBezTo>
                  <a:pt x="70248" y="40084"/>
                  <a:pt x="95846" y="25995"/>
                  <a:pt x="121444" y="11906"/>
                </a:cubicBezTo>
              </a:path>
            </a:pathLst>
          </a:cu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 rot="6836586">
            <a:off x="3894931" y="3736182"/>
            <a:ext cx="200025" cy="46038"/>
          </a:xfrm>
          <a:custGeom>
            <a:avLst/>
            <a:gdLst>
              <a:gd name="connsiteX0" fmla="*/ 0 w 121444"/>
              <a:gd name="connsiteY0" fmla="*/ 0 h 38287"/>
              <a:gd name="connsiteX1" fmla="*/ 50007 w 121444"/>
              <a:gd name="connsiteY1" fmla="*/ 38100 h 38287"/>
              <a:gd name="connsiteX2" fmla="*/ 121444 w 121444"/>
              <a:gd name="connsiteY2" fmla="*/ 11906 h 3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444" h="38287">
                <a:moveTo>
                  <a:pt x="0" y="0"/>
                </a:moveTo>
                <a:cubicBezTo>
                  <a:pt x="14883" y="18058"/>
                  <a:pt x="29766" y="36116"/>
                  <a:pt x="50007" y="38100"/>
                </a:cubicBezTo>
                <a:cubicBezTo>
                  <a:pt x="70248" y="40084"/>
                  <a:pt x="95846" y="25995"/>
                  <a:pt x="121444" y="11906"/>
                </a:cubicBezTo>
              </a:path>
            </a:pathLst>
          </a:custGeom>
          <a:noFill/>
          <a:ln>
            <a:solidFill>
              <a:srgbClr val="00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93863" y="3346450"/>
            <a:ext cx="987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CC"/>
                </a:solidFill>
                <a:ea typeface="黑体" panose="02010609060101010101" pitchFamily="49" charset="-122"/>
              </a:rPr>
              <a:t>底角</a:t>
            </a:r>
            <a:endParaRPr lang="zh-CN" altLang="en-US" sz="2400" b="1" dirty="0">
              <a:solidFill>
                <a:srgbClr val="0066CC"/>
              </a:solidFill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059113" y="3348038"/>
            <a:ext cx="933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CC"/>
                </a:solidFill>
                <a:ea typeface="黑体" panose="02010609060101010101" pitchFamily="49" charset="-122"/>
              </a:rPr>
              <a:t>底角</a:t>
            </a:r>
            <a:endParaRPr lang="zh-CN" altLang="en-US" sz="2400" b="1" dirty="0">
              <a:solidFill>
                <a:srgbClr val="0066CC"/>
              </a:solidFill>
              <a:ea typeface="黑体" panose="02010609060101010101" pitchFamily="49" charset="-122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224" grpId="0"/>
      <p:bldP spid="18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2782" y="487362"/>
            <a:ext cx="5555156" cy="515938"/>
            <a:chOff x="802782" y="487362"/>
            <a:chExt cx="5555156" cy="515938"/>
          </a:xfrm>
        </p:grpSpPr>
        <p:grpSp>
          <p:nvGrpSpPr>
            <p:cNvPr id="48133" name="组合 6"/>
            <p:cNvGrpSpPr/>
            <p:nvPr/>
          </p:nvGrpSpPr>
          <p:grpSpPr bwMode="auto">
            <a:xfrm>
              <a:off x="802782" y="487362"/>
              <a:ext cx="1830556" cy="492125"/>
              <a:chOff x="427462" y="558483"/>
              <a:chExt cx="1829953" cy="491808"/>
            </a:xfrm>
          </p:grpSpPr>
          <p:grpSp>
            <p:nvGrpSpPr>
              <p:cNvPr id="48134" name="组合 5"/>
              <p:cNvGrpSpPr/>
              <p:nvPr/>
            </p:nvGrpSpPr>
            <p:grpSpPr bwMode="auto">
              <a:xfrm>
                <a:off x="468723" y="591799"/>
                <a:ext cx="1417171" cy="426763"/>
                <a:chOff x="2177459" y="-557396"/>
                <a:chExt cx="1417171" cy="426763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2177459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07550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837642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167733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8140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>
                    <a:solidFill>
                      <a:schemeClr val="bg1"/>
                    </a:solidFill>
                    <a:latin typeface="+mn-lt"/>
                  </a:rPr>
                  <a:t>2</a:t>
                </a:r>
                <a:endParaRPr lang="zh-CN" altLang="en-US" sz="2600" b="1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784475" y="527050"/>
              <a:ext cx="3573463" cy="4762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00" b="1" noProof="1">
                  <a:latin typeface="+mn-lt"/>
                  <a:ea typeface="黑体" panose="02010609060101010101" pitchFamily="49" charset="-122"/>
                  <a:sym typeface="+mn-ea"/>
                </a:rPr>
                <a:t>判断三角形的形状</a:t>
              </a:r>
              <a:endParaRPr lang="zh-CN" altLang="en-US" sz="2500" b="1" noProof="1">
                <a:latin typeface="+mn-lt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701675" y="992188"/>
            <a:ext cx="7670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zh-CN" altLang="en-US" sz="2400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000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根据下列条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件，判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断△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的形状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①∠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=65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=70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;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②∠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=110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③∠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④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=4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42963" y="2561848"/>
            <a:ext cx="791051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①∵∠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都小于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是锐角三角形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②∵∠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=110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°＞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是钝角三角形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③∵∠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是直角三角形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④∵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AB=BC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=4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是等腰三角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形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ChangeArrowheads="1"/>
          </p:cNvSpPr>
          <p:nvPr/>
        </p:nvSpPr>
        <p:spPr bwMode="auto">
          <a:xfrm>
            <a:off x="1129983" y="710407"/>
            <a:ext cx="7500937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说法正确的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有</a:t>
            </a:r>
            <a:r>
              <a:rPr lang="en-US" altLang="zh-CN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noProof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noProof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①等腰三角形是等边三角形;</a:t>
            </a:r>
            <a:endParaRPr lang="zh-CN" altLang="zh-CN" sz="2400" b="1" noProof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②三角形按边可分为等腰三角形、等边三角形和不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等</a:t>
            </a:r>
            <a:endParaRPr lang="en-US" altLang="zh-CN" sz="2400" b="1" noProof="1" smtClean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边</a:t>
            </a: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三角形;</a:t>
            </a:r>
            <a:endParaRPr lang="zh-CN" altLang="zh-CN" sz="2400" b="1" noProof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③等腰三角形至少有两边相等;</a:t>
            </a:r>
            <a:endParaRPr lang="zh-CN" altLang="zh-CN" sz="2400" b="1" noProof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④三角形按角可分为锐角三角形、直角三角形和钝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角</a:t>
            </a:r>
            <a:endParaRPr lang="en-US" altLang="zh-CN" sz="2400" b="1" noProof="1" smtClean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三</a:t>
            </a:r>
            <a:r>
              <a:rPr lang="zh-CN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角形.</a:t>
            </a:r>
            <a:endParaRPr lang="zh-CN" altLang="zh-CN" sz="2400" b="1" noProof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A.①②　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　B.①③④  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C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.③④　　　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.①②④</a:t>
            </a:r>
            <a:endParaRPr lang="en-US" altLang="zh-CN" sz="2400" b="1" noProof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9154" name="组合 3"/>
          <p:cNvGrpSpPr/>
          <p:nvPr/>
        </p:nvGrpSpPr>
        <p:grpSpPr bwMode="auto">
          <a:xfrm>
            <a:off x="1588" y="-21023"/>
            <a:ext cx="2006600" cy="477838"/>
            <a:chOff x="248" y="40"/>
            <a:chExt cx="3160" cy="752"/>
          </a:xfrm>
        </p:grpSpPr>
        <p:cxnSp>
          <p:nvCxnSpPr>
            <p:cNvPr id="7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56" name="文本框 18"/>
            <p:cNvSpPr txBox="1">
              <a:spLocks noChangeArrowheads="1"/>
            </p:cNvSpPr>
            <p:nvPr/>
          </p:nvSpPr>
          <p:spPr bwMode="auto">
            <a:xfrm>
              <a:off x="1065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巩固练习</a:t>
              </a:r>
              <a:endParaRPr lang="zh-CN" altLang="en-US" dirty="0"/>
            </a:p>
          </p:txBody>
        </p:sp>
        <p:sp>
          <p:nvSpPr>
            <p:cNvPr id="9" name="Freeform 74"/>
            <p:cNvSpPr>
              <a:spLocks noChangeAspect="1" noEditPoints="1"/>
            </p:cNvSpPr>
            <p:nvPr/>
          </p:nvSpPr>
          <p:spPr bwMode="auto">
            <a:xfrm>
              <a:off x="378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70350" y="817562"/>
            <a:ext cx="492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87" y="7104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120555" y="1128173"/>
                <a:ext cx="67999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4000" b="1" dirty="0">
                  <a:solidFill>
                    <a:srgbClr val="FF0000"/>
                  </a:solidFill>
                  <a:latin typeface="+mn-lt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0555" y="1128173"/>
                <a:ext cx="67999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81" t="-58" r="68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3103687" y="2087968"/>
                <a:ext cx="679994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4000" b="1" dirty="0">
                  <a:solidFill>
                    <a:srgbClr val="FF0000"/>
                  </a:solidFill>
                  <a:latin typeface="+mn-lt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3687" y="2087968"/>
                <a:ext cx="679994" cy="707886"/>
              </a:xfrm>
              <a:prstGeom prst="rect">
                <a:avLst/>
              </a:prstGeom>
              <a:blipFill rotWithShape="1">
                <a:blip r:embed="rId2"/>
                <a:stretch>
                  <a:fillRect l="-65" t="-12" r="52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507109" y="2532039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76890" y="3589111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lt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+mn-lt"/>
            </a:endParaRPr>
          </a:p>
        </p:txBody>
      </p:sp>
    </p:spTree>
    <p:custDataLst>
      <p:tags r:id="rId3"/>
    </p:custData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3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1037"/>
          <p:cNvSpPr>
            <a:spLocks noChangeArrowheads="1"/>
          </p:cNvSpPr>
          <p:nvPr/>
        </p:nvSpPr>
        <p:spPr bwMode="auto">
          <a:xfrm>
            <a:off x="559196" y="1473994"/>
            <a:ext cx="81085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        在</a:t>
            </a:r>
            <a:r>
              <a:rPr lang="en-US" altLang="zh-CN" sz="2400" b="1" i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点的小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狗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了尽快吃到</a:t>
            </a:r>
            <a:r>
              <a:rPr lang="en-US" altLang="zh-CN" sz="2400" b="1" i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点的香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肠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它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</a:rPr>
              <a:t>会选择哪条路线</a:t>
            </a:r>
            <a:r>
              <a:rPr lang="en-US" altLang="zh-CN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?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如果小狗在</a:t>
            </a:r>
            <a:r>
              <a:rPr lang="en-US" altLang="zh-CN" sz="2400" b="1" i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C</a:t>
            </a:r>
            <a:r>
              <a:rPr lang="zh-CN" altLang="en-US" sz="2400" b="1" dirty="0">
                <a:solidFill>
                  <a:srgbClr val="101016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点呢？</a:t>
            </a:r>
            <a:endParaRPr lang="zh-CN" altLang="en-US" sz="1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0179" name="Group 1038"/>
          <p:cNvGrpSpPr/>
          <p:nvPr/>
        </p:nvGrpSpPr>
        <p:grpSpPr bwMode="auto">
          <a:xfrm>
            <a:off x="1743868" y="3386138"/>
            <a:ext cx="2273300" cy="717550"/>
            <a:chOff x="0" y="0"/>
            <a:chExt cx="1909" cy="603"/>
          </a:xfrm>
        </p:grpSpPr>
        <p:sp>
          <p:nvSpPr>
            <p:cNvPr id="50180" name="Line 1039"/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81" name="Line 1040"/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82" name="Line 1041"/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0183" name="Rectangle 1042"/>
          <p:cNvSpPr>
            <a:spLocks noChangeArrowheads="1"/>
          </p:cNvSpPr>
          <p:nvPr/>
        </p:nvSpPr>
        <p:spPr bwMode="auto">
          <a:xfrm>
            <a:off x="1515268" y="372903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B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0184" name="Rectangle 1043"/>
          <p:cNvSpPr>
            <a:spLocks noChangeArrowheads="1"/>
          </p:cNvSpPr>
          <p:nvPr/>
        </p:nvSpPr>
        <p:spPr bwMode="auto">
          <a:xfrm>
            <a:off x="2486818" y="298608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C</a:t>
            </a:r>
            <a:endParaRPr lang="zh-CN" altLang="en-US" sz="100" b="1" i="1" dirty="0">
              <a:latin typeface="+mn-lt"/>
            </a:endParaRPr>
          </a:p>
        </p:txBody>
      </p:sp>
      <p:sp>
        <p:nvSpPr>
          <p:cNvPr id="50185" name="Rectangle 1044"/>
          <p:cNvSpPr>
            <a:spLocks noChangeArrowheads="1"/>
          </p:cNvSpPr>
          <p:nvPr/>
        </p:nvSpPr>
        <p:spPr bwMode="auto">
          <a:xfrm>
            <a:off x="3972718" y="3557588"/>
            <a:ext cx="31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50186" name="Picture 1046" descr="4.gif (12082 字节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0968" y="3843338"/>
            <a:ext cx="703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87" name="Group 1047"/>
          <p:cNvGrpSpPr/>
          <p:nvPr/>
        </p:nvGrpSpPr>
        <p:grpSpPr bwMode="auto">
          <a:xfrm>
            <a:off x="5515768" y="3271838"/>
            <a:ext cx="2273300" cy="717550"/>
            <a:chOff x="0" y="0"/>
            <a:chExt cx="1909" cy="603"/>
          </a:xfrm>
        </p:grpSpPr>
        <p:sp>
          <p:nvSpPr>
            <p:cNvPr id="50188" name="Line 1048"/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89" name="Line 1049"/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0190" name="Line 1050"/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0191" name="Rectangle 1051"/>
          <p:cNvSpPr>
            <a:spLocks noChangeArrowheads="1"/>
          </p:cNvSpPr>
          <p:nvPr/>
        </p:nvSpPr>
        <p:spPr bwMode="auto">
          <a:xfrm>
            <a:off x="6087268" y="292893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50192" name="Picture 1052" descr="4.gif (12082 字节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58568" y="3786188"/>
            <a:ext cx="70326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3" name="Rectangle 1055"/>
          <p:cNvSpPr>
            <a:spLocks noChangeArrowheads="1"/>
          </p:cNvSpPr>
          <p:nvPr/>
        </p:nvSpPr>
        <p:spPr bwMode="auto">
          <a:xfrm>
            <a:off x="7658893" y="3500438"/>
            <a:ext cx="31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0194" name="Rectangle 1066"/>
          <p:cNvSpPr>
            <a:spLocks noChangeArrowheads="1"/>
          </p:cNvSpPr>
          <p:nvPr/>
        </p:nvSpPr>
        <p:spPr bwMode="auto">
          <a:xfrm>
            <a:off x="5344318" y="372903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B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14357" name="Picture 1069" descr="7.gif (4268 字节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2418" y="3725863"/>
            <a:ext cx="742950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1070" descr="7.gif (4268 字节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793" y="3651251"/>
            <a:ext cx="649288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201" name="组合 4"/>
          <p:cNvGrpSpPr/>
          <p:nvPr/>
        </p:nvGrpSpPr>
        <p:grpSpPr bwMode="auto">
          <a:xfrm>
            <a:off x="2162175" y="784870"/>
            <a:ext cx="1685925" cy="409707"/>
            <a:chOff x="3485" y="1168"/>
            <a:chExt cx="2655" cy="647"/>
          </a:xfrm>
        </p:grpSpPr>
        <p:sp>
          <p:nvSpPr>
            <p:cNvPr id="18" name="圆角矩形 17"/>
            <p:cNvSpPr/>
            <p:nvPr/>
          </p:nvSpPr>
          <p:spPr>
            <a:xfrm>
              <a:off x="3485" y="1168"/>
              <a:ext cx="2655" cy="62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50203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0204" name="文本框 1"/>
          <p:cNvSpPr txBox="1">
            <a:spLocks noChangeArrowheads="1"/>
          </p:cNvSpPr>
          <p:nvPr/>
        </p:nvSpPr>
        <p:spPr bwMode="auto">
          <a:xfrm>
            <a:off x="4002088" y="722958"/>
            <a:ext cx="3795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三角形三边的关系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8264 -0.002469 L -0.016597 -0.002469 L -0.024931 -0.002469 L -0.033194 -0.002469 L -0.041528 -0.002469 L -0.049861 -0.002469 L -0.059514 -0.002469 L -0.067847 -0.002469 L -0.076181 -0.002469 L -0.084444 -0.002469 L -0.092778 -0.002469 L -0.101111 -0.002469 L -0.109375 -0.002469 L -0.117708 -0.002469 L -0.126042 -0.002469 L -0.135694 -0.002469 L -0.144028 -0.002469 L -0.153750 -0.002469 L -0.163403 0.000000 L -0.171736 0.002469 L -0.180069 0.002469 L -0.189722 0.002469 L -0.198056 0.002469 L -0.206319 0.002469 L -0.214653 0.002469 L -0.222986 0.002469 L -0.231250 0.002469 L -0.239583 0.00246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250 -0.180123 L -0.209583 -0.182593 L -0.217917 -0.182593 L -0.227569 -0.180123 L -0.235903 -0.172716 L -0.244236 -0.167778 L -0.252500 -0.162963 L -0.260833 -0.155556 L -0.269167 -0.148148 L -0.277431 -0.140741 L -0.282986 -0.125926 L -0.288542 -0.111235 L -0.292708 -0.096420 L -0.298264 -0.081605 L -0.303750 -0.066914 L -0.307917 -0.052099 L -0.310694 -0.03728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1032"/>
          <p:cNvSpPr>
            <a:spLocks noChangeArrowheads="1"/>
          </p:cNvSpPr>
          <p:nvPr/>
        </p:nvSpPr>
        <p:spPr bwMode="auto">
          <a:xfrm>
            <a:off x="643172" y="793468"/>
            <a:ext cx="7529278" cy="1303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908FA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         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一个三角形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中，任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意两边之和与第三边的长度有怎样的关系呢？</a:t>
            </a:r>
            <a:endParaRPr lang="zh-CN" altLang="en-US" sz="200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1203" name="Group 1038"/>
          <p:cNvGrpSpPr/>
          <p:nvPr/>
        </p:nvGrpSpPr>
        <p:grpSpPr bwMode="auto">
          <a:xfrm>
            <a:off x="3217865" y="3060700"/>
            <a:ext cx="2271712" cy="719138"/>
            <a:chOff x="0" y="0"/>
            <a:chExt cx="1909" cy="603"/>
          </a:xfrm>
        </p:grpSpPr>
        <p:sp>
          <p:nvSpPr>
            <p:cNvPr id="51204" name="Line 1039"/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1205" name="Line 1040"/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1206" name="Line 1041"/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1207" name="Rectangle 1042"/>
          <p:cNvSpPr>
            <a:spLocks noChangeArrowheads="1"/>
          </p:cNvSpPr>
          <p:nvPr/>
        </p:nvSpPr>
        <p:spPr bwMode="auto">
          <a:xfrm>
            <a:off x="2989265" y="3403600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B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1208" name="Rectangle 1043"/>
          <p:cNvSpPr>
            <a:spLocks noChangeArrowheads="1"/>
          </p:cNvSpPr>
          <p:nvPr/>
        </p:nvSpPr>
        <p:spPr bwMode="auto">
          <a:xfrm>
            <a:off x="3960815" y="2660650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1209" name="Rectangle 1044"/>
          <p:cNvSpPr>
            <a:spLocks noChangeArrowheads="1"/>
          </p:cNvSpPr>
          <p:nvPr/>
        </p:nvSpPr>
        <p:spPr bwMode="auto">
          <a:xfrm>
            <a:off x="5446715" y="3232150"/>
            <a:ext cx="314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chemeClr val="tx2"/>
                </a:solidFill>
                <a:latin typeface="+mn-lt"/>
                <a:sym typeface="Franklin Gothic Book" panose="020B05030201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pic>
        <p:nvPicPr>
          <p:cNvPr id="14358" name="Picture 1070" descr="7.gif (4268 字节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040" y="3511550"/>
            <a:ext cx="649287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814234" y="848482"/>
            <a:ext cx="1858741" cy="574730"/>
            <a:chOff x="1638334" y="3832240"/>
            <a:chExt cx="1858741" cy="574730"/>
          </a:xfrm>
        </p:grpSpPr>
        <p:grpSp>
          <p:nvGrpSpPr>
            <p:cNvPr id="18" name="组合 17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20" name="流程图: 库存数据 19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638334" y="3832240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389 -0.018025 L -0.040486 -0.035185 L -0.048819 -0.047531 L -0.058542 -0.057407 L -0.066806 -0.064815 L -0.075139 -0.069753 L -0.083472 -0.077037 L -0.091736 -0.081975 L -0.101458 -0.089383 L -0.109792 -0.096790 L -0.118056 -0.104198 L -0.126389 -0.111605 L -0.134722 -0.118889 L -0.142986 -0.128765 L -0.151319 -0.133704 L -0.159653 -0.138642 L -0.167917 -0.146049 L -0.176250 -0.153457 L -0.184583 -0.158395 L -0.192847 -0.168148 L -0.201181 -0.178025 L -0.209514 -0.185432 L -0.219167 -0.182963 L -0.227500 -0.178025 L -0.235833 -0.165679 L -0.244097 -0.160864 L -0.252431 -0.153457 L -0.260764 -0.146049 L -0.269028 -0.141111 L -0.278750 -0.128765 L -0.288403 -0.118889 L -0.296736 -0.106667 L -0.305069 -0.094321 L -0.314722 -0.081975 L -0.323056 -0.074568 L -0.330000 -0.059877 L -0.336944 -0.045062 " pathEditMode="relative" rAng="0" ptsTypes="">
                                      <p:cBhvr>
                                        <p:cTn id="6" dur="3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2"/>
          <p:cNvSpPr>
            <a:spLocks noChangeArrowheads="1"/>
          </p:cNvSpPr>
          <p:nvPr/>
        </p:nvSpPr>
        <p:spPr bwMode="auto">
          <a:xfrm>
            <a:off x="1131570" y="2774950"/>
            <a:ext cx="71628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 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算三角形的任意两边之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差，并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与第三边比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较，你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能得到什么结论？</a:t>
            </a:r>
            <a:endParaRPr lang="zh-CN" altLang="en-US" sz="2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2227" name="Group 29"/>
          <p:cNvGrpSpPr/>
          <p:nvPr/>
        </p:nvGrpSpPr>
        <p:grpSpPr bwMode="auto">
          <a:xfrm>
            <a:off x="3910484" y="1647826"/>
            <a:ext cx="2273300" cy="719137"/>
            <a:chOff x="0" y="0"/>
            <a:chExt cx="1909" cy="603"/>
          </a:xfrm>
        </p:grpSpPr>
        <p:sp>
          <p:nvSpPr>
            <p:cNvPr id="52228" name="Line 30"/>
            <p:cNvSpPr>
              <a:spLocks noChangeShapeType="1"/>
            </p:cNvSpPr>
            <p:nvPr/>
          </p:nvSpPr>
          <p:spPr bwMode="auto">
            <a:xfrm>
              <a:off x="0" y="603"/>
              <a:ext cx="1905" cy="1"/>
            </a:xfrm>
            <a:prstGeom prst="line">
              <a:avLst/>
            </a:prstGeom>
            <a:noFill/>
            <a:ln w="412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2229" name="Line 31"/>
            <p:cNvSpPr>
              <a:spLocks noChangeShapeType="1"/>
            </p:cNvSpPr>
            <p:nvPr/>
          </p:nvSpPr>
          <p:spPr bwMode="auto">
            <a:xfrm flipH="1">
              <a:off x="0" y="0"/>
              <a:ext cx="734" cy="599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  <p:sp>
          <p:nvSpPr>
            <p:cNvPr id="52230" name="Line 32"/>
            <p:cNvSpPr>
              <a:spLocks noChangeShapeType="1"/>
            </p:cNvSpPr>
            <p:nvPr/>
          </p:nvSpPr>
          <p:spPr bwMode="auto">
            <a:xfrm>
              <a:off x="726" y="1"/>
              <a:ext cx="1183" cy="60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 b="1" i="1">
                <a:solidFill>
                  <a:srgbClr val="000000"/>
                </a:solidFill>
                <a:latin typeface="+mn-lt"/>
                <a:sym typeface="华文楷体" panose="02010600040101010101" pitchFamily="2" charset="-122"/>
              </a:endParaRPr>
            </a:p>
          </p:txBody>
        </p:sp>
      </p:grpSp>
      <p:sp>
        <p:nvSpPr>
          <p:cNvPr id="52231" name="Text Box 33"/>
          <p:cNvSpPr>
            <a:spLocks noChangeArrowheads="1"/>
          </p:cNvSpPr>
          <p:nvPr/>
        </p:nvSpPr>
        <p:spPr bwMode="auto">
          <a:xfrm>
            <a:off x="3645372" y="2243138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+mn-lt"/>
                <a:sym typeface="Franklin Gothic Book" panose="020B0503020102020204" pitchFamily="34" charset="0"/>
              </a:rPr>
              <a:t>A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2232" name="Text Box 34"/>
          <p:cNvSpPr>
            <a:spLocks noChangeArrowheads="1"/>
          </p:cNvSpPr>
          <p:nvPr/>
        </p:nvSpPr>
        <p:spPr bwMode="auto">
          <a:xfrm>
            <a:off x="4618509" y="1220788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+mn-lt"/>
                <a:sym typeface="Franklin Gothic Book" panose="020B0503020102020204" pitchFamily="34" charset="0"/>
              </a:rPr>
              <a:t>C</a:t>
            </a:r>
            <a:endParaRPr lang="zh-CN" altLang="en-US" sz="100" b="1" i="1">
              <a:latin typeface="+mn-lt"/>
            </a:endParaRPr>
          </a:p>
        </p:txBody>
      </p:sp>
      <p:sp>
        <p:nvSpPr>
          <p:cNvPr id="52233" name="Text Box 35"/>
          <p:cNvSpPr>
            <a:spLocks noChangeArrowheads="1"/>
          </p:cNvSpPr>
          <p:nvPr/>
        </p:nvSpPr>
        <p:spPr bwMode="auto">
          <a:xfrm>
            <a:off x="6075834" y="2243138"/>
            <a:ext cx="431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+mn-lt"/>
                <a:sym typeface="Franklin Gothic Book" panose="020B0503020102020204" pitchFamily="34" charset="0"/>
              </a:rPr>
              <a:t>B</a:t>
            </a:r>
            <a:endParaRPr lang="zh-CN" altLang="en-US" sz="100" b="1" i="1" dirty="0">
              <a:latin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76300" y="703678"/>
            <a:ext cx="1262100" cy="530603"/>
            <a:chOff x="676275" y="838993"/>
            <a:chExt cx="1262100" cy="530602"/>
          </a:xfrm>
        </p:grpSpPr>
        <p:sp>
          <p:nvSpPr>
            <p:cNvPr id="22" name="矩形 21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试一试</a:t>
              </a:r>
              <a:endParaRPr lang="zh-CN" altLang="en-US" sz="2400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Picture 1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4"/>
          <p:cNvSpPr txBox="1"/>
          <p:nvPr/>
        </p:nvSpPr>
        <p:spPr>
          <a:xfrm>
            <a:off x="965200" y="503238"/>
            <a:ext cx="7434263" cy="203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noProof="1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1600" b="1" noProof="1" smtClean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图三角形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中，假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设小狗要从点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出发沿着三角形的边跑到点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，它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有几条路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线</a:t>
            </a:r>
            <a:endParaRPr lang="en-US" altLang="zh-CN" sz="2800" b="1" noProof="1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可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以选择？各条路线的长一样吗？</a:t>
            </a:r>
            <a:endParaRPr lang="zh-CN" altLang="en-US" sz="28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3252" name="Group 5"/>
          <p:cNvGrpSpPr/>
          <p:nvPr/>
        </p:nvGrpSpPr>
        <p:grpSpPr bwMode="auto">
          <a:xfrm>
            <a:off x="7174707" y="2249674"/>
            <a:ext cx="1133475" cy="919162"/>
            <a:chOff x="340" y="1162"/>
            <a:chExt cx="952" cy="771"/>
          </a:xfrm>
        </p:grpSpPr>
        <p:sp>
          <p:nvSpPr>
            <p:cNvPr id="53253" name="Line 6"/>
            <p:cNvSpPr>
              <a:spLocks noChangeShapeType="1"/>
            </p:cNvSpPr>
            <p:nvPr/>
          </p:nvSpPr>
          <p:spPr bwMode="auto">
            <a:xfrm flipH="1">
              <a:off x="340" y="1162"/>
              <a:ext cx="499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4" name="Line 7"/>
            <p:cNvSpPr>
              <a:spLocks noChangeShapeType="1"/>
            </p:cNvSpPr>
            <p:nvPr/>
          </p:nvSpPr>
          <p:spPr bwMode="auto">
            <a:xfrm>
              <a:off x="340" y="1933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5" name="Line 8"/>
            <p:cNvSpPr>
              <a:spLocks noChangeShapeType="1"/>
            </p:cNvSpPr>
            <p:nvPr/>
          </p:nvSpPr>
          <p:spPr bwMode="auto">
            <a:xfrm flipH="1" flipV="1">
              <a:off x="839" y="1162"/>
              <a:ext cx="453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sp>
        <p:nvSpPr>
          <p:cNvPr id="53256" name="Text Box 9"/>
          <p:cNvSpPr txBox="1">
            <a:spLocks noChangeArrowheads="1"/>
          </p:cNvSpPr>
          <p:nvPr/>
        </p:nvSpPr>
        <p:spPr bwMode="auto">
          <a:xfrm>
            <a:off x="7660482" y="192582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A</a:t>
            </a:r>
            <a:endParaRPr lang="en-US" altLang="zh-CN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3257" name="Text Box 10"/>
          <p:cNvSpPr txBox="1">
            <a:spLocks noChangeArrowheads="1"/>
          </p:cNvSpPr>
          <p:nvPr/>
        </p:nvSpPr>
        <p:spPr bwMode="auto">
          <a:xfrm>
            <a:off x="6879432" y="300532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B</a:t>
            </a:r>
            <a:endParaRPr lang="en-US" altLang="zh-CN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3258" name="Text Box 11"/>
          <p:cNvSpPr txBox="1">
            <a:spLocks noChangeArrowheads="1"/>
          </p:cNvSpPr>
          <p:nvPr/>
        </p:nvSpPr>
        <p:spPr bwMode="auto">
          <a:xfrm>
            <a:off x="8254207" y="3005324"/>
            <a:ext cx="349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C</a:t>
            </a:r>
            <a:endParaRPr lang="en-US" altLang="zh-CN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3259" name="Oval 12"/>
          <p:cNvSpPr>
            <a:spLocks noChangeArrowheads="1"/>
          </p:cNvSpPr>
          <p:nvPr/>
        </p:nvSpPr>
        <p:spPr bwMode="auto">
          <a:xfrm>
            <a:off x="7149307" y="3114861"/>
            <a:ext cx="107950" cy="106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987425" y="2552026"/>
            <a:ext cx="28456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路线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1:</a:t>
            </a:r>
            <a:r>
              <a:rPr lang="zh-CN" altLang="en-US" sz="2400" b="1" dirty="0">
                <a:latin typeface="+mn-lt"/>
              </a:rPr>
              <a:t>由点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到点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965200" y="3154362"/>
            <a:ext cx="5229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路线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2:</a:t>
            </a:r>
            <a:r>
              <a:rPr lang="zh-CN" altLang="en-US" sz="2400" b="1" dirty="0">
                <a:latin typeface="+mn-lt"/>
              </a:rPr>
              <a:t>由点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到点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zh-CN" altLang="en-US" sz="2400" b="1" dirty="0" smtClean="0">
                <a:latin typeface="+mn-lt"/>
              </a:rPr>
              <a:t>，再</a:t>
            </a:r>
            <a:r>
              <a:rPr lang="zh-CN" altLang="en-US" sz="2400" b="1" dirty="0">
                <a:latin typeface="+mn-lt"/>
              </a:rPr>
              <a:t>由点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到点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987425" y="3702050"/>
            <a:ext cx="4451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</a:rPr>
              <a:t>两条路线长分别是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942657" y="4135140"/>
            <a:ext cx="79239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</a:rPr>
              <a:t>由“两点之</a:t>
            </a:r>
            <a:r>
              <a:rPr lang="zh-CN" altLang="en-US" sz="2400" b="1" dirty="0" smtClean="0">
                <a:latin typeface="+mn-lt"/>
              </a:rPr>
              <a:t>间，线</a:t>
            </a:r>
            <a:r>
              <a:rPr lang="zh-CN" altLang="en-US" sz="2400" b="1" dirty="0">
                <a:latin typeface="+mn-lt"/>
              </a:rPr>
              <a:t>段最短”可以得到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 </a:t>
            </a:r>
            <a:r>
              <a:rPr lang="en-US" altLang="zh-CN" sz="2400" b="1" dirty="0" smtClean="0">
                <a:solidFill>
                  <a:srgbClr val="FF0066"/>
                </a:solidFill>
                <a:latin typeface="+mn-lt"/>
              </a:rPr>
              <a:t> </a:t>
            </a:r>
            <a:endParaRPr lang="en-US" altLang="zh-CN" sz="2400" b="1" dirty="0">
              <a:solidFill>
                <a:srgbClr val="FF0066"/>
              </a:solidFill>
              <a:latin typeface="+mn-lt"/>
            </a:endParaRPr>
          </a:p>
          <a:p>
            <a:r>
              <a:rPr lang="zh-CN" altLang="en-US" sz="2400" b="1" dirty="0">
                <a:latin typeface="+mn-lt"/>
              </a:rPr>
              <a:t>由</a:t>
            </a:r>
            <a:r>
              <a:rPr lang="zh-CN" altLang="en-US" sz="2400" b="1" dirty="0" smtClean="0">
                <a:latin typeface="+mn-lt"/>
              </a:rPr>
              <a:t>不</a:t>
            </a:r>
            <a:r>
              <a:rPr lang="zh-CN" altLang="en-US" sz="2400" b="1" dirty="0">
                <a:latin typeface="+mn-lt"/>
              </a:rPr>
              <a:t>等式的基本性质可得：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&gt;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  <a:endParaRPr lang="en-US" altLang="zh-CN" sz="24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3267" name="Oval 20"/>
          <p:cNvSpPr>
            <a:spLocks noChangeArrowheads="1"/>
          </p:cNvSpPr>
          <p:nvPr/>
        </p:nvSpPr>
        <p:spPr bwMode="auto">
          <a:xfrm>
            <a:off x="7689057" y="2195699"/>
            <a:ext cx="109537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53268" name="Oval 21"/>
          <p:cNvSpPr>
            <a:spLocks noChangeArrowheads="1"/>
          </p:cNvSpPr>
          <p:nvPr/>
        </p:nvSpPr>
        <p:spPr bwMode="auto">
          <a:xfrm>
            <a:off x="8228807" y="3114861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3" grpId="0"/>
      <p:bldP spid="25614" grpId="0"/>
      <p:bldP spid="25615" grpId="0"/>
      <p:bldP spid="256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7"/>
          <a:stretch>
            <a:fillRect/>
          </a:stretch>
        </p:blipFill>
        <p:spPr>
          <a:xfrm>
            <a:off x="557212" y="1982877"/>
            <a:ext cx="6899474" cy="2817723"/>
          </a:xfrm>
          <a:prstGeom prst="rect">
            <a:avLst/>
          </a:prstGeom>
        </p:spPr>
      </p:pic>
      <p:grpSp>
        <p:nvGrpSpPr>
          <p:cNvPr id="53252" name="Group 5"/>
          <p:cNvGrpSpPr/>
          <p:nvPr/>
        </p:nvGrpSpPr>
        <p:grpSpPr bwMode="auto">
          <a:xfrm>
            <a:off x="6473301" y="869157"/>
            <a:ext cx="1133475" cy="919162"/>
            <a:chOff x="340" y="1162"/>
            <a:chExt cx="952" cy="771"/>
          </a:xfrm>
        </p:grpSpPr>
        <p:sp>
          <p:nvSpPr>
            <p:cNvPr id="53253" name="Line 6"/>
            <p:cNvSpPr>
              <a:spLocks noChangeShapeType="1"/>
            </p:cNvSpPr>
            <p:nvPr/>
          </p:nvSpPr>
          <p:spPr bwMode="auto">
            <a:xfrm flipH="1">
              <a:off x="340" y="1162"/>
              <a:ext cx="499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4" name="Line 7"/>
            <p:cNvSpPr>
              <a:spLocks noChangeShapeType="1"/>
            </p:cNvSpPr>
            <p:nvPr/>
          </p:nvSpPr>
          <p:spPr bwMode="auto">
            <a:xfrm>
              <a:off x="340" y="1933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53255" name="Line 8"/>
            <p:cNvSpPr>
              <a:spLocks noChangeShapeType="1"/>
            </p:cNvSpPr>
            <p:nvPr/>
          </p:nvSpPr>
          <p:spPr bwMode="auto">
            <a:xfrm flipH="1" flipV="1">
              <a:off x="839" y="1162"/>
              <a:ext cx="453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sp>
        <p:nvSpPr>
          <p:cNvPr id="53256" name="Text Box 9"/>
          <p:cNvSpPr txBox="1">
            <a:spLocks noChangeArrowheads="1"/>
          </p:cNvSpPr>
          <p:nvPr/>
        </p:nvSpPr>
        <p:spPr bwMode="auto">
          <a:xfrm>
            <a:off x="6959076" y="54530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A</a:t>
            </a:r>
            <a:endParaRPr lang="en-US" altLang="zh-CN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3257" name="Text Box 10"/>
          <p:cNvSpPr txBox="1">
            <a:spLocks noChangeArrowheads="1"/>
          </p:cNvSpPr>
          <p:nvPr/>
        </p:nvSpPr>
        <p:spPr bwMode="auto">
          <a:xfrm>
            <a:off x="6178026" y="1624807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B</a:t>
            </a:r>
            <a:endParaRPr lang="en-US" altLang="zh-CN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3258" name="Text Box 11"/>
          <p:cNvSpPr txBox="1">
            <a:spLocks noChangeArrowheads="1"/>
          </p:cNvSpPr>
          <p:nvPr/>
        </p:nvSpPr>
        <p:spPr bwMode="auto">
          <a:xfrm>
            <a:off x="7552801" y="1624807"/>
            <a:ext cx="349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C</a:t>
            </a:r>
            <a:endParaRPr lang="en-US" altLang="zh-CN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3259" name="Oval 12"/>
          <p:cNvSpPr>
            <a:spLocks noChangeArrowheads="1"/>
          </p:cNvSpPr>
          <p:nvPr/>
        </p:nvSpPr>
        <p:spPr bwMode="auto">
          <a:xfrm>
            <a:off x="6447901" y="1734344"/>
            <a:ext cx="107950" cy="1063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626745" y="641965"/>
            <a:ext cx="555128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同理可得：</a:t>
            </a:r>
            <a:r>
              <a:rPr lang="en-US" altLang="zh-CN" sz="2400" b="1" i="1" dirty="0" smtClean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zh-CN" altLang="en-US" sz="2400" b="1" dirty="0" smtClean="0">
                <a:solidFill>
                  <a:srgbClr val="9900FF"/>
                </a:solidFill>
                <a:latin typeface="+mn-lt"/>
              </a:rPr>
              <a:t>，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 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9900FF"/>
                </a:solidFill>
                <a:latin typeface="+mn-lt"/>
              </a:rPr>
              <a:t>(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 –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zh-CN" altLang="en-US" sz="2400" b="1" dirty="0" smtClean="0">
                <a:solidFill>
                  <a:srgbClr val="9900FF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BC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&gt;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AC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–</a:t>
            </a:r>
            <a:r>
              <a:rPr lang="en-US" altLang="zh-CN" sz="2400" b="1" i="1" dirty="0">
                <a:solidFill>
                  <a:srgbClr val="9900FF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9900FF"/>
                </a:solidFill>
                <a:latin typeface="+mn-lt"/>
              </a:rPr>
              <a:t>)</a:t>
            </a:r>
            <a:endParaRPr lang="zh-CN" altLang="en-US" sz="2400" b="1" dirty="0">
              <a:solidFill>
                <a:srgbClr val="9900FF"/>
              </a:solidFill>
              <a:latin typeface="+mn-lt"/>
            </a:endParaRP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1507497" y="2452688"/>
            <a:ext cx="452880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三角形的三边有这样的关系：</a:t>
            </a:r>
            <a:endParaRPr lang="zh-CN" altLang="en-US" sz="2400" b="1" dirty="0">
              <a:solidFill>
                <a:srgbClr val="0000FF"/>
              </a:solidFill>
              <a:latin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zh-CN" altLang="en-US" sz="2400" b="1" dirty="0" smtClean="0">
                <a:latin typeface="+mn-lt"/>
              </a:rPr>
              <a:t> </a:t>
            </a:r>
            <a:r>
              <a:rPr lang="zh-CN" altLang="en-US" sz="2400" b="1" dirty="0">
                <a:latin typeface="+mn-lt"/>
              </a:rPr>
              <a:t>三角形两边的和大于第三</a:t>
            </a:r>
            <a:r>
              <a:rPr lang="zh-CN" altLang="en-US" sz="2400" b="1" dirty="0" smtClean="0">
                <a:latin typeface="+mn-lt"/>
              </a:rPr>
              <a:t>边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(2)</a:t>
            </a:r>
            <a:r>
              <a:rPr lang="zh-CN" altLang="en-US" sz="2400" b="1" dirty="0" smtClean="0">
                <a:latin typeface="+mn-lt"/>
              </a:rPr>
              <a:t> </a:t>
            </a:r>
            <a:r>
              <a:rPr lang="zh-CN" altLang="en-US" sz="2400" b="1" dirty="0">
                <a:latin typeface="+mn-lt"/>
              </a:rPr>
              <a:t>三角形两边的差小于第三</a:t>
            </a:r>
            <a:r>
              <a:rPr lang="zh-CN" altLang="en-US" sz="2400" b="1" dirty="0" smtClean="0">
                <a:latin typeface="+mn-lt"/>
              </a:rPr>
              <a:t>边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53267" name="Oval 20"/>
          <p:cNvSpPr>
            <a:spLocks noChangeArrowheads="1"/>
          </p:cNvSpPr>
          <p:nvPr/>
        </p:nvSpPr>
        <p:spPr bwMode="auto">
          <a:xfrm>
            <a:off x="6987651" y="815182"/>
            <a:ext cx="109537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sp>
        <p:nvSpPr>
          <p:cNvPr id="53268" name="Oval 21"/>
          <p:cNvSpPr>
            <a:spLocks noChangeArrowheads="1"/>
          </p:cNvSpPr>
          <p:nvPr/>
        </p:nvSpPr>
        <p:spPr bwMode="auto">
          <a:xfrm>
            <a:off x="7527401" y="1734344"/>
            <a:ext cx="107950" cy="1079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 b="1" i="1">
              <a:latin typeface="+mn-lt"/>
            </a:endParaRPr>
          </a:p>
        </p:txBody>
      </p:sp>
      <p:grpSp>
        <p:nvGrpSpPr>
          <p:cNvPr id="53269" name="组合 3"/>
          <p:cNvGrpSpPr/>
          <p:nvPr/>
        </p:nvGrpSpPr>
        <p:grpSpPr bwMode="auto">
          <a:xfrm>
            <a:off x="-15875" y="-45136"/>
            <a:ext cx="2006600" cy="478473"/>
            <a:chOff x="248" y="40"/>
            <a:chExt cx="3160" cy="753"/>
          </a:xfrm>
        </p:grpSpPr>
        <p:cxnSp>
          <p:nvCxnSpPr>
            <p:cNvPr id="14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271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83" y="21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7" grpId="0"/>
      <p:bldP spid="256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/>
          <p:nvPr/>
        </p:nvSpPr>
        <p:spPr>
          <a:xfrm>
            <a:off x="839871" y="1071562"/>
            <a:ext cx="787550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</a:rPr>
              <a:t>下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列长度的各组线段能否组成一个三角形？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(1)15cm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7cm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         (2) 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4cm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10cm</a:t>
            </a:r>
            <a:endParaRPr lang="en-US" altLang="zh-CN" sz="24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(3) 3cm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5cm  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         (4) 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4cm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6cm</a:t>
            </a:r>
            <a:endParaRPr lang="en-US" altLang="zh-CN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172" name="Rectangle 4"/>
          <p:cNvSpPr/>
          <p:nvPr/>
        </p:nvSpPr>
        <p:spPr>
          <a:xfrm>
            <a:off x="1235910" y="3335198"/>
            <a:ext cx="7574716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(2)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4cm+5cm&lt;10cm</a:t>
            </a:r>
            <a:r>
              <a:rPr lang="zh-CN" altLang="en-US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以这三条线段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不能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组成一个三角形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noProof="1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173" name="Rectangle 5"/>
          <p:cNvSpPr/>
          <p:nvPr/>
        </p:nvSpPr>
        <p:spPr>
          <a:xfrm>
            <a:off x="1117283" y="3819525"/>
            <a:ext cx="7550151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noProof="1">
                <a:solidFill>
                  <a:srgbClr val="000066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(3)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3cm+5cm=8cm</a:t>
            </a:r>
            <a:r>
              <a:rPr lang="zh-CN" altLang="en-US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所以这三条线段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不能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组成一个三角形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noProof="1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820516" y="2871705"/>
            <a:ext cx="7868391" cy="407635"/>
            <a:chOff x="416" y="1988"/>
            <a:chExt cx="6098" cy="343"/>
          </a:xfrm>
        </p:grpSpPr>
        <p:sp>
          <p:nvSpPr>
            <p:cNvPr id="16393" name="Rectangle 8"/>
            <p:cNvSpPr/>
            <p:nvPr/>
          </p:nvSpPr>
          <p:spPr>
            <a:xfrm>
              <a:off x="416" y="1988"/>
              <a:ext cx="6098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noProof="1">
                  <a:solidFill>
                    <a:srgbClr val="000066"/>
                  </a:solidFill>
                  <a:latin typeface="+mn-lt"/>
                </a:rPr>
                <a:t>         </a:t>
              </a:r>
              <a:r>
                <a:rPr lang="en-US" altLang="zh-CN" sz="2000" b="1" noProof="1" smtClean="0">
                  <a:latin typeface="+mn-lt"/>
                  <a:ea typeface="仿宋" panose="02010609060101010101" pitchFamily="49" charset="-122"/>
                </a:rPr>
                <a:t>(1) </a:t>
              </a:r>
              <a:r>
                <a:rPr lang="zh-CN" altLang="en-US" sz="2000" b="1" noProof="1">
                  <a:latin typeface="+mn-lt"/>
                  <a:ea typeface="仿宋" panose="02010609060101010101" pitchFamily="49" charset="-122"/>
                </a:rPr>
                <a:t>因为</a:t>
              </a:r>
              <a:r>
                <a:rPr lang="en-US" altLang="zh-CN" sz="2000" b="1" noProof="1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10cm+7cm&gt;15cm</a:t>
              </a:r>
              <a:r>
                <a:rPr lang="zh-CN" altLang="en-US" sz="2000" b="1" noProof="1" smtClean="0">
                  <a:latin typeface="+mn-lt"/>
                  <a:ea typeface="仿宋" panose="02010609060101010101" pitchFamily="49" charset="-122"/>
                </a:rPr>
                <a:t>， </a:t>
              </a:r>
              <a:r>
                <a:rPr lang="zh-CN" altLang="en-US" sz="2000" b="1" noProof="1">
                  <a:latin typeface="+mn-lt"/>
                  <a:ea typeface="仿宋" panose="02010609060101010101" pitchFamily="49" charset="-122"/>
                </a:rPr>
                <a:t>所以这三条线段</a:t>
              </a:r>
              <a:r>
                <a:rPr lang="zh-CN" altLang="en-US" sz="2000" b="1" noProof="1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能</a:t>
              </a:r>
              <a:r>
                <a:rPr lang="zh-CN" altLang="en-US" sz="2000" b="1" noProof="1">
                  <a:latin typeface="+mn-lt"/>
                  <a:ea typeface="仿宋" panose="02010609060101010101" pitchFamily="49" charset="-122"/>
                </a:rPr>
                <a:t>组成一个三角形</a:t>
              </a:r>
              <a:r>
                <a:rPr lang="en-US" altLang="zh-CN" sz="2000" b="1" noProof="1">
                  <a:latin typeface="+mn-lt"/>
                  <a:ea typeface="仿宋" panose="02010609060101010101" pitchFamily="49" charset="-122"/>
                </a:rPr>
                <a:t>.</a:t>
              </a:r>
              <a:endParaRPr lang="en-US" altLang="zh-CN" sz="2000" b="1" noProof="1">
                <a:latin typeface="+mn-lt"/>
                <a:ea typeface="仿宋" panose="02010609060101010101" pitchFamily="49" charset="-122"/>
              </a:endParaRPr>
            </a:p>
          </p:txBody>
        </p:sp>
        <p:sp>
          <p:nvSpPr>
            <p:cNvPr id="54278" name="Rectangle 9"/>
            <p:cNvSpPr>
              <a:spLocks noChangeArrowheads="1"/>
            </p:cNvSpPr>
            <p:nvPr/>
          </p:nvSpPr>
          <p:spPr bwMode="auto">
            <a:xfrm>
              <a:off x="431" y="1994"/>
              <a:ext cx="538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  <a:endPara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178" name="Rectangle 10"/>
          <p:cNvSpPr/>
          <p:nvPr/>
        </p:nvSpPr>
        <p:spPr>
          <a:xfrm>
            <a:off x="1170071" y="4251385"/>
            <a:ext cx="7497363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(4) 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4cm+5cm&gt;6cm</a:t>
            </a:r>
            <a:r>
              <a:rPr lang="zh-CN" altLang="en-US" sz="20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以这三条线段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能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组成一个三角形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noProof="1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4285" name="组合 6"/>
          <p:cNvGrpSpPr/>
          <p:nvPr/>
        </p:nvGrpSpPr>
        <p:grpSpPr bwMode="auto">
          <a:xfrm>
            <a:off x="371559" y="579437"/>
            <a:ext cx="1858962" cy="492125"/>
            <a:chOff x="427462" y="558483"/>
            <a:chExt cx="1858351" cy="492443"/>
          </a:xfrm>
        </p:grpSpPr>
        <p:grpSp>
          <p:nvGrpSpPr>
            <p:cNvPr id="54286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4292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4293" name="TextBox 8"/>
          <p:cNvSpPr txBox="1">
            <a:spLocks noChangeArrowheads="1"/>
          </p:cNvSpPr>
          <p:nvPr/>
        </p:nvSpPr>
        <p:spPr bwMode="auto">
          <a:xfrm>
            <a:off x="2300288" y="607710"/>
            <a:ext cx="6510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利用三角形三边的关系判断三条线段能否组成三角形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116012" y="744799"/>
            <a:ext cx="7561263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培</a:t>
            </a:r>
            <a:r>
              <a:rPr lang="zh-CN" altLang="en-US" noProof="1">
                <a:latin typeface="楷体" panose="02010609060101010101" pitchFamily="49" charset="-122"/>
                <a:sym typeface="+mn-ea"/>
              </a:rPr>
              <a:t>养学生的观察、分析、比较、操作能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力，进</a:t>
            </a:r>
            <a:r>
              <a:rPr lang="zh-CN" altLang="en-US" noProof="1">
                <a:latin typeface="楷体" panose="02010609060101010101" pitchFamily="49" charset="-122"/>
                <a:sym typeface="+mn-ea"/>
              </a:rPr>
              <a:t>一步发展空间观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念，提</a:t>
            </a:r>
            <a:r>
              <a:rPr lang="zh-CN" altLang="en-US" noProof="1">
                <a:latin typeface="楷体" panose="02010609060101010101" pitchFamily="49" charset="-122"/>
                <a:sym typeface="+mn-ea"/>
              </a:rPr>
              <a:t>高学生的探索</a:t>
            </a:r>
            <a:r>
              <a:rPr lang="zh-CN" altLang="en-US" noProof="1" smtClean="0">
                <a:latin typeface="楷体" panose="02010609060101010101" pitchFamily="49" charset="-122"/>
                <a:sym typeface="+mn-ea"/>
              </a:rPr>
              <a:t>能力</a:t>
            </a:r>
            <a:r>
              <a:rPr lang="en-US" altLang="zh-CN" dirty="0">
                <a:latin typeface="楷体" panose="02010609060101010101" pitchFamily="49" charset="-122"/>
              </a:rPr>
              <a:t>.</a:t>
            </a:r>
            <a:endParaRPr lang="zh-CN" altLang="zh-CN" noProof="1">
              <a:latin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728663" y="3492049"/>
            <a:ext cx="7205662" cy="11278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三角形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的有关概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念，会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用符号表示三角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形，会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对三角形进行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009651" y="2213236"/>
            <a:ext cx="7407469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三角形中任意两边的和大于第三边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”的含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义，并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能运用它解决简单的实际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问题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782" y="666523"/>
            <a:ext cx="8102104" cy="4021880"/>
            <a:chOff x="-38068" y="275737"/>
            <a:chExt cx="8102104" cy="4021880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直线连接符 14"/>
          <p:cNvCxnSpPr/>
          <p:nvPr/>
        </p:nvCxnSpPr>
        <p:spPr>
          <a:xfrm>
            <a:off x="1588" y="39687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552450" y="-50800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500" b="1">
                <a:latin typeface="宋体" panose="02010600030101010101" pitchFamily="2" charset="-122"/>
                <a:cs typeface="Yuanti SC"/>
              </a:defRPr>
            </a:lvl1pPr>
          </a:lstStyle>
          <a:p>
            <a:r>
              <a:rPr lang="zh-CN" altLang="en-US" dirty="0"/>
              <a:t>素养目标</a:t>
            </a:r>
            <a:endParaRPr lang="zh-CN" altLang="en-US" dirty="0"/>
          </a:p>
        </p:txBody>
      </p:sp>
      <p:sp>
        <p:nvSpPr>
          <p:cNvPr id="23" name="Freeform 74"/>
          <p:cNvSpPr>
            <a:spLocks noChangeAspect="1" noEditPoints="1"/>
          </p:cNvSpPr>
          <p:nvPr/>
        </p:nvSpPr>
        <p:spPr bwMode="auto">
          <a:xfrm>
            <a:off x="90488" y="3333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57163" y="582613"/>
            <a:ext cx="8593137" cy="4446588"/>
            <a:chOff x="-3593057" y="1567520"/>
            <a:chExt cx="8776917" cy="4426362"/>
          </a:xfrm>
        </p:grpSpPr>
        <p:pic>
          <p:nvPicPr>
            <p:cNvPr id="32" name="一个圆顶角并剪去另一个顶角的矩形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593057" y="1567520"/>
              <a:ext cx="8776917" cy="44263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" name="矩形 32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53256" name="Rectangle 2"/>
          <p:cNvSpPr>
            <a:spLocks noChangeArrowheads="1"/>
          </p:cNvSpPr>
          <p:nvPr/>
        </p:nvSpPr>
        <p:spPr bwMode="auto">
          <a:xfrm>
            <a:off x="992188" y="1430894"/>
            <a:ext cx="734218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</a:rPr>
              <a:t>         只</a:t>
            </a:r>
            <a:r>
              <a:rPr lang="zh-CN" altLang="en-US" sz="2800" b="1" dirty="0">
                <a:latin typeface="+mn-lt"/>
              </a:rPr>
              <a:t>要满足较小的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两条线段之和大于第三条线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</a:rPr>
              <a:t>段</a:t>
            </a:r>
            <a:r>
              <a:rPr lang="zh-CN" altLang="en-US" sz="2800" b="1" dirty="0" smtClean="0">
                <a:latin typeface="+mn-lt"/>
              </a:rPr>
              <a:t>，或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较长线段与最短线段之差小于中间线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</a:rPr>
              <a:t>段</a:t>
            </a:r>
            <a:r>
              <a:rPr lang="zh-CN" altLang="en-US" sz="2800" b="1" dirty="0" smtClean="0">
                <a:latin typeface="+mn-lt"/>
              </a:rPr>
              <a:t>，便</a:t>
            </a:r>
            <a:r>
              <a:rPr lang="zh-CN" altLang="en-US" sz="2800" b="1" dirty="0">
                <a:latin typeface="+mn-lt"/>
              </a:rPr>
              <a:t>可构成三角形</a:t>
            </a:r>
            <a:r>
              <a:rPr lang="en-US" altLang="zh-CN" sz="2800" b="1" dirty="0">
                <a:latin typeface="+mn-lt"/>
              </a:rPr>
              <a:t>;</a:t>
            </a:r>
            <a:r>
              <a:rPr lang="zh-CN" altLang="en-US" sz="2800" b="1" dirty="0">
                <a:latin typeface="+mn-lt"/>
              </a:rPr>
              <a:t>若不满</a:t>
            </a:r>
            <a:r>
              <a:rPr lang="zh-CN" altLang="en-US" sz="2800" b="1" dirty="0" smtClean="0">
                <a:latin typeface="+mn-lt"/>
              </a:rPr>
              <a:t>足，则</a:t>
            </a:r>
            <a:r>
              <a:rPr lang="zh-CN" altLang="en-US" sz="2800" b="1" dirty="0">
                <a:latin typeface="+mn-lt"/>
              </a:rPr>
              <a:t>不能构成三角形</a:t>
            </a:r>
            <a:r>
              <a:rPr lang="en-US" altLang="zh-CN" sz="2800" b="1" dirty="0">
                <a:latin typeface="+mn-lt"/>
              </a:rPr>
              <a:t>.</a:t>
            </a:r>
            <a:endParaRPr lang="en-US" altLang="zh-CN" sz="2800" b="1" dirty="0">
              <a:latin typeface="+mn-lt"/>
            </a:endParaRPr>
          </a:p>
        </p:txBody>
      </p:sp>
      <p:grpSp>
        <p:nvGrpSpPr>
          <p:cNvPr id="34" name="组 1"/>
          <p:cNvGrpSpPr/>
          <p:nvPr/>
        </p:nvGrpSpPr>
        <p:grpSpPr>
          <a:xfrm>
            <a:off x="1211265" y="582609"/>
            <a:ext cx="3184525" cy="617537"/>
            <a:chOff x="7647436" y="3815009"/>
            <a:chExt cx="3452021" cy="601051"/>
          </a:xfrm>
        </p:grpSpPr>
        <p:sp>
          <p:nvSpPr>
            <p:cNvPr id="35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dirty="0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方法点拨</a:t>
              </a:r>
              <a:endParaRPr lang="zh-CN" altLang="en-US" sz="2400" dirty="0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6" name="图片 35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2"/>
          <p:cNvSpPr>
            <a:spLocks noChangeArrowheads="1"/>
          </p:cNvSpPr>
          <p:nvPr/>
        </p:nvSpPr>
        <p:spPr bwMode="auto">
          <a:xfrm>
            <a:off x="989151" y="2057201"/>
            <a:ext cx="698300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(3)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以长为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7cm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的四条线段中的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三条线段为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边，可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构成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个三角形．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298" name="Rectangle 4"/>
          <p:cNvSpPr>
            <a:spLocks noChangeArrowheads="1"/>
          </p:cNvSpPr>
          <p:nvPr/>
        </p:nvSpPr>
        <p:spPr bwMode="auto">
          <a:xfrm>
            <a:off x="982662" y="1155402"/>
            <a:ext cx="79644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任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何三条线段都能组成一个三角形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299" name="Rectangle 5"/>
          <p:cNvSpPr>
            <a:spLocks noChangeArrowheads="1"/>
          </p:cNvSpPr>
          <p:nvPr/>
        </p:nvSpPr>
        <p:spPr bwMode="auto">
          <a:xfrm>
            <a:off x="967940" y="1599009"/>
            <a:ext cx="79736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&gt;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三边可以构成三角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0" name="Rectangle 6"/>
          <p:cNvSpPr>
            <a:spLocks noChangeArrowheads="1"/>
          </p:cNvSpPr>
          <p:nvPr/>
        </p:nvSpPr>
        <p:spPr bwMode="auto">
          <a:xfrm>
            <a:off x="1026475" y="2987902"/>
            <a:ext cx="796448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(4)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知等腰三角形的两边长分别为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三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形的周长为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br>
              <a:rPr lang="zh-CN" altLang="en-US" sz="2400" b="1" dirty="0">
                <a:latin typeface="+mn-lt"/>
                <a:ea typeface="楷体" panose="02010609060101010101" pitchFamily="49" charset="-122"/>
              </a:rPr>
            </a:b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14cm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B.19cm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14cm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19cm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D.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不确定</a:t>
            </a:r>
            <a:br>
              <a:rPr lang="zh-CN" altLang="en-US" sz="2400" b="1" dirty="0">
                <a:latin typeface="+mn-lt"/>
                <a:ea typeface="楷体" panose="02010609060101010101" pitchFamily="49" charset="-122"/>
              </a:rPr>
            </a:b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849889" y="1156692"/>
            <a:ext cx="809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7835789" y="1596826"/>
            <a:ext cx="809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4559299" y="2521827"/>
            <a:ext cx="8112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3518693" y="3512998"/>
            <a:ext cx="811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305" name="Rectangle 13"/>
          <p:cNvSpPr>
            <a:spLocks noChangeArrowheads="1"/>
          </p:cNvSpPr>
          <p:nvPr/>
        </p:nvSpPr>
        <p:spPr bwMode="auto">
          <a:xfrm>
            <a:off x="1223963" y="3445558"/>
            <a:ext cx="54006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25000"/>
              </a:lnSpc>
            </a:pPr>
            <a:endParaRPr lang="zh-CN" altLang="zh-CN" sz="2400" b="1">
              <a:solidFill>
                <a:srgbClr val="000066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5310" name="文本框 1"/>
          <p:cNvSpPr txBox="1">
            <a:spLocks noChangeArrowheads="1"/>
          </p:cNvSpPr>
          <p:nvPr/>
        </p:nvSpPr>
        <p:spPr bwMode="auto">
          <a:xfrm>
            <a:off x="1171575" y="693738"/>
            <a:ext cx="2597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完成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下列各题：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87" y="7104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2"/>
          <p:cNvGrpSpPr/>
          <p:nvPr/>
        </p:nvGrpSpPr>
        <p:grpSpPr bwMode="auto">
          <a:xfrm>
            <a:off x="-14287" y="-50794"/>
            <a:ext cx="2006600" cy="478473"/>
            <a:chOff x="153" y="55"/>
            <a:chExt cx="3160" cy="753"/>
          </a:xfrm>
        </p:grpSpPr>
        <p:cxnSp>
          <p:nvCxnSpPr>
            <p:cNvPr id="18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990" y="5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巩固练习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0" grpId="0"/>
      <p:bldP spid="10251" grpId="0"/>
      <p:bldP spid="102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/>
          </p:cNvSpPr>
          <p:nvPr>
            <p:ph idx="4294967295"/>
          </p:nvPr>
        </p:nvSpPr>
        <p:spPr>
          <a:xfrm>
            <a:off x="787764" y="1103313"/>
            <a:ext cx="8229600" cy="1403350"/>
          </a:xfrm>
          <a:prstGeom prst="rect">
            <a:avLst/>
          </a:prstGeom>
        </p:spPr>
        <p:txBody>
          <a:bodyPr vert="horz" wrap="square" anchor="t"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noProof="1" smtClean="0">
                <a:solidFill>
                  <a:srgbClr val="0000FF"/>
                </a:solidFill>
                <a:ea typeface="黑体" panose="02010609060101010101" pitchFamily="49" charset="-122"/>
              </a:rPr>
              <a:t>例</a:t>
            </a:r>
            <a:r>
              <a:rPr lang="en-US" altLang="zh-CN" b="1" noProof="1" smtClean="0">
                <a:solidFill>
                  <a:srgbClr val="0000FF"/>
                </a:solidFill>
                <a:ea typeface="楷体" panose="02010609060101010101" pitchFamily="49" charset="-122"/>
              </a:rPr>
              <a:t>2</a:t>
            </a:r>
            <a:r>
              <a:rPr lang="en-US" altLang="zh-CN" b="1" noProof="1" smtClean="0">
                <a:solidFill>
                  <a:schemeClr val="accent6">
                    <a:lumMod val="75000"/>
                  </a:schemeClr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chemeClr val="accent2"/>
                </a:solidFill>
                <a:ea typeface="楷体" panose="02010609060101010101" pitchFamily="49" charset="-122"/>
              </a:rPr>
              <a:t> </a:t>
            </a:r>
            <a:r>
              <a:rPr lang="zh-CN" altLang="en-US" b="1" noProof="1">
                <a:ea typeface="楷体" panose="02010609060101010101" pitchFamily="49" charset="-122"/>
              </a:rPr>
              <a:t>用一根长为</a:t>
            </a:r>
            <a:r>
              <a:rPr lang="en-US" altLang="zh-CN" b="1" noProof="1">
                <a:ea typeface="楷体" panose="02010609060101010101" pitchFamily="49" charset="-122"/>
              </a:rPr>
              <a:t>18</a:t>
            </a:r>
            <a:r>
              <a:rPr lang="zh-CN" altLang="en-US" b="1" noProof="1">
                <a:ea typeface="楷体" panose="02010609060101010101" pitchFamily="49" charset="-122"/>
              </a:rPr>
              <a:t>厘米的细铁丝围成一个等腰三角形</a:t>
            </a:r>
            <a:r>
              <a:rPr lang="en-US" altLang="zh-CN" b="1" noProof="1">
                <a:ea typeface="楷体" panose="02010609060101010101" pitchFamily="49" charset="-122"/>
              </a:rPr>
              <a:t>.</a:t>
            </a:r>
            <a:endParaRPr lang="zh-CN" altLang="en-US" b="1" noProof="1"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(1)</a:t>
            </a:r>
            <a:r>
              <a:rPr lang="zh-CN" altLang="en-US" b="1" noProof="1" smtClean="0">
                <a:ea typeface="楷体" panose="02010609060101010101" pitchFamily="49" charset="-122"/>
              </a:rPr>
              <a:t>如</a:t>
            </a:r>
            <a:r>
              <a:rPr lang="zh-CN" altLang="en-US" b="1" noProof="1">
                <a:ea typeface="楷体" panose="02010609060101010101" pitchFamily="49" charset="-122"/>
              </a:rPr>
              <a:t>果腰长是底边的</a:t>
            </a:r>
            <a:r>
              <a:rPr lang="en-US" altLang="zh-CN" b="1" noProof="1">
                <a:ea typeface="楷体" panose="02010609060101010101" pitchFamily="49" charset="-122"/>
              </a:rPr>
              <a:t>2</a:t>
            </a:r>
            <a:r>
              <a:rPr lang="zh-CN" altLang="en-US" b="1" noProof="1" smtClean="0">
                <a:ea typeface="楷体" panose="02010609060101010101" pitchFamily="49" charset="-122"/>
              </a:rPr>
              <a:t>倍，那</a:t>
            </a:r>
            <a:r>
              <a:rPr lang="zh-CN" altLang="en-US" b="1" noProof="1">
                <a:ea typeface="楷体" panose="02010609060101010101" pitchFamily="49" charset="-122"/>
              </a:rPr>
              <a:t>么各边的长是多少</a:t>
            </a:r>
            <a:r>
              <a:rPr lang="zh-CN" altLang="en-US" b="1" noProof="1" smtClean="0">
                <a:ea typeface="楷体" panose="02010609060101010101" pitchFamily="49" charset="-122"/>
              </a:rPr>
              <a:t>？</a:t>
            </a:r>
            <a:endParaRPr lang="zh-CN" altLang="en-US" b="1" noProof="1">
              <a:ea typeface="楷体" panose="02010609060101010101" pitchFamily="49" charset="-122"/>
            </a:endParaRPr>
          </a:p>
        </p:txBody>
      </p:sp>
      <p:grpSp>
        <p:nvGrpSpPr>
          <p:cNvPr id="56326" name="组合 6"/>
          <p:cNvGrpSpPr/>
          <p:nvPr/>
        </p:nvGrpSpPr>
        <p:grpSpPr bwMode="auto">
          <a:xfrm>
            <a:off x="617538" y="642938"/>
            <a:ext cx="1858962" cy="492125"/>
            <a:chOff x="427462" y="558483"/>
            <a:chExt cx="1858351" cy="491808"/>
          </a:xfrm>
        </p:grpSpPr>
        <p:grpSp>
          <p:nvGrpSpPr>
            <p:cNvPr id="56327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6333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6334" name="文本框 2"/>
          <p:cNvSpPr txBox="1">
            <a:spLocks noChangeArrowheads="1"/>
          </p:cNvSpPr>
          <p:nvPr/>
        </p:nvSpPr>
        <p:spPr bwMode="auto">
          <a:xfrm>
            <a:off x="2543571" y="657695"/>
            <a:ext cx="6200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利用三角形三边的关系解决实际问题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Rectangle 2"/>
          <p:cNvSpPr>
            <a:spLocks noGrp="1"/>
          </p:cNvSpPr>
          <p:nvPr/>
        </p:nvSpPr>
        <p:spPr>
          <a:xfrm>
            <a:off x="579437" y="2429669"/>
            <a:ext cx="8158162" cy="1938337"/>
          </a:xfrm>
        </p:spPr>
        <p:txBody>
          <a:bodyPr/>
          <a:lstStyle>
            <a:lvl1pPr marL="257175" indent="-257175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 noProof="1">
                <a:solidFill>
                  <a:srgbClr val="0000FF"/>
                </a:solidFill>
                <a:ea typeface="黑体" panose="02010609060101010101" pitchFamily="49" charset="-122"/>
              </a:rPr>
              <a:t>解 </a:t>
            </a:r>
            <a:r>
              <a:rPr lang="zh-CN" altLang="en-US" b="1" noProof="1" smtClean="0">
                <a:solidFill>
                  <a:srgbClr val="0000FF"/>
                </a:solidFill>
                <a:ea typeface="黑体" panose="02010609060101010101" pitchFamily="49" charset="-122"/>
              </a:rPr>
              <a:t>：</a:t>
            </a:r>
            <a:r>
              <a:rPr lang="en-US" altLang="zh-CN" b="1" noProof="1" smtClean="0">
                <a:ea typeface="仿宋" panose="02010609060101010101" pitchFamily="49" charset="-122"/>
              </a:rPr>
              <a:t>(1)</a:t>
            </a:r>
            <a:r>
              <a:rPr lang="zh-CN" altLang="en-US" b="1" noProof="1" smtClean="0">
                <a:ea typeface="仿宋" panose="02010609060101010101" pitchFamily="49" charset="-122"/>
              </a:rPr>
              <a:t>设各边的长为</a:t>
            </a:r>
            <a:r>
              <a:rPr lang="en-US" altLang="zh-CN" b="1" i="1" noProof="1" smtClean="0">
                <a:ea typeface="仿宋" panose="02010609060101010101" pitchFamily="49" charset="-122"/>
              </a:rPr>
              <a:t>x</a:t>
            </a:r>
            <a:r>
              <a:rPr lang="zh-CN" altLang="en-US" b="1" noProof="1"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ea typeface="仿宋" panose="02010609060101010101" pitchFamily="49" charset="-122"/>
              </a:rPr>
              <a:t>米，则</a:t>
            </a:r>
            <a:r>
              <a:rPr lang="zh-CN" altLang="en-US" b="1" noProof="1">
                <a:ea typeface="仿宋" panose="02010609060101010101" pitchFamily="49" charset="-122"/>
              </a:rPr>
              <a:t>腰长为</a:t>
            </a:r>
            <a:r>
              <a:rPr lang="en-US" altLang="zh-CN" b="1" noProof="1">
                <a:ea typeface="仿宋" panose="02010609060101010101" pitchFamily="49" charset="-122"/>
              </a:rPr>
              <a:t>2</a:t>
            </a:r>
            <a:r>
              <a:rPr lang="en-US" altLang="zh-CN" b="1" i="1" noProof="1">
                <a:ea typeface="仿宋" panose="02010609060101010101" pitchFamily="49" charset="-122"/>
              </a:rPr>
              <a:t>x</a:t>
            </a:r>
            <a:r>
              <a:rPr lang="zh-CN" altLang="en-US" b="1" noProof="1"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ea typeface="仿宋" panose="02010609060101010101" pitchFamily="49" charset="-122"/>
              </a:rPr>
              <a:t>米， </a:t>
            </a:r>
            <a:endParaRPr lang="en-US" altLang="zh-CN" b="1" noProof="1" smtClean="0">
              <a:ea typeface="仿宋" panose="02010609060101010101" pitchFamily="49" charset="-122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b="1" i="1" noProof="1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 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         </a:t>
            </a:r>
            <a:r>
              <a:rPr lang="zh-CN" altLang="en-US" b="1" noProof="1" smtClean="0">
                <a:ea typeface="仿宋" panose="02010609060101010101" pitchFamily="49" charset="-122"/>
                <a:sym typeface="+mn-ea"/>
              </a:rPr>
              <a:t>由题意得：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x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+2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x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+2</a:t>
            </a:r>
            <a:r>
              <a:rPr lang="en-US" altLang="zh-CN" b="1" i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x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  <a:sym typeface="+mn-ea"/>
              </a:rPr>
              <a:t>=18</a:t>
            </a:r>
            <a:endParaRPr lang="en-US" altLang="zh-CN" b="1" noProof="1">
              <a:solidFill>
                <a:srgbClr val="FF0000"/>
              </a:solidFill>
              <a:ea typeface="仿宋" panose="02010609060101010101" pitchFamily="49" charset="-122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b="1" noProof="1" smtClean="0">
                <a:ea typeface="仿宋" panose="02010609060101010101" pitchFamily="49" charset="-122"/>
              </a:rPr>
              <a:t>           解</a:t>
            </a:r>
            <a:r>
              <a:rPr lang="zh-CN" altLang="en-US" b="1" noProof="1">
                <a:ea typeface="仿宋" panose="02010609060101010101" pitchFamily="49" charset="-122"/>
              </a:rPr>
              <a:t>得</a:t>
            </a:r>
            <a:r>
              <a:rPr lang="en-US" altLang="zh-CN" b="1" i="1" noProof="1">
                <a:solidFill>
                  <a:srgbClr val="FF0000"/>
                </a:solidFill>
                <a:ea typeface="仿宋" panose="02010609060101010101" pitchFamily="49" charset="-122"/>
              </a:rPr>
              <a:t>x</a:t>
            </a:r>
            <a:r>
              <a:rPr lang="en-US" altLang="zh-CN" b="1" noProof="1">
                <a:solidFill>
                  <a:srgbClr val="FF0000"/>
                </a:solidFill>
                <a:ea typeface="仿宋" panose="02010609060101010101" pitchFamily="49" charset="-122"/>
              </a:rPr>
              <a:t>=3.6</a:t>
            </a:r>
            <a:r>
              <a:rPr lang="en-US" altLang="zh-CN" b="1" noProof="1">
                <a:ea typeface="仿宋" panose="02010609060101010101" pitchFamily="49" charset="-122"/>
              </a:rPr>
              <a:t> </a:t>
            </a:r>
            <a:r>
              <a:rPr lang="zh-CN" altLang="en-US" b="1" noProof="1" smtClean="0">
                <a:ea typeface="仿宋" panose="02010609060101010101" pitchFamily="49" charset="-122"/>
              </a:rPr>
              <a:t>，</a:t>
            </a:r>
            <a:r>
              <a:rPr lang="en-US" altLang="zh-CN" b="1" noProof="1" smtClean="0">
                <a:ea typeface="仿宋" panose="02010609060101010101" pitchFamily="49" charset="-122"/>
              </a:rPr>
              <a:t> </a:t>
            </a:r>
            <a:endParaRPr lang="en-US" altLang="zh-CN" b="1" noProof="1" smtClean="0">
              <a:ea typeface="仿宋" panose="02010609060101010101" pitchFamily="49" charset="-122"/>
            </a:endParaRP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ea typeface="仿宋" panose="02010609060101010101" pitchFamily="49" charset="-122"/>
              </a:rPr>
              <a:t> </a:t>
            </a:r>
            <a:r>
              <a:rPr lang="en-US" altLang="zh-CN" b="1" noProof="1" smtClean="0">
                <a:ea typeface="仿宋" panose="02010609060101010101" pitchFamily="49" charset="-122"/>
              </a:rPr>
              <a:t>         </a:t>
            </a:r>
            <a:r>
              <a:rPr lang="zh-CN" altLang="en-US" b="1" noProof="1" smtClean="0">
                <a:ea typeface="仿宋" panose="02010609060101010101" pitchFamily="49" charset="-122"/>
              </a:rPr>
              <a:t>所</a:t>
            </a:r>
            <a:r>
              <a:rPr lang="zh-CN" altLang="en-US" b="1" noProof="1">
                <a:ea typeface="仿宋" panose="02010609060101010101" pitchFamily="49" charset="-122"/>
              </a:rPr>
              <a:t>以三边长分别为</a:t>
            </a:r>
            <a:r>
              <a:rPr lang="en-US" altLang="zh-CN" b="1" noProof="1">
                <a:solidFill>
                  <a:srgbClr val="FF0000"/>
                </a:solidFill>
                <a:ea typeface="仿宋" panose="02010609060101010101" pitchFamily="49" charset="-122"/>
              </a:rPr>
              <a:t>3.6</a:t>
            </a:r>
            <a:r>
              <a:rPr lang="zh-CN" altLang="en-US" b="1" noProof="1">
                <a:solidFill>
                  <a:srgbClr val="FF0000"/>
                </a:solidFill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米</a:t>
            </a:r>
            <a:r>
              <a:rPr lang="zh-CN" altLang="en-US" b="1" noProof="1" smtClean="0">
                <a:ea typeface="仿宋" panose="02010609060101010101" pitchFamily="49" charset="-122"/>
              </a:rPr>
              <a:t>，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7.2</a:t>
            </a:r>
            <a:r>
              <a:rPr lang="zh-CN" altLang="en-US" b="1" noProof="1">
                <a:solidFill>
                  <a:srgbClr val="FF0000"/>
                </a:solidFill>
                <a:ea typeface="仿宋" panose="02010609060101010101" pitchFamily="49" charset="-122"/>
              </a:rPr>
              <a:t>厘</a:t>
            </a:r>
            <a:r>
              <a:rPr lang="zh-CN" altLang="en-US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米</a:t>
            </a:r>
            <a:r>
              <a:rPr lang="zh-CN" altLang="en-US" b="1" noProof="1" smtClean="0">
                <a:ea typeface="仿宋" panose="02010609060101010101" pitchFamily="49" charset="-122"/>
              </a:rPr>
              <a:t>，</a:t>
            </a:r>
            <a:r>
              <a:rPr lang="en-US" altLang="zh-CN" b="1" noProof="1" smtClean="0">
                <a:solidFill>
                  <a:srgbClr val="FF0000"/>
                </a:solidFill>
                <a:ea typeface="仿宋" panose="02010609060101010101" pitchFamily="49" charset="-122"/>
              </a:rPr>
              <a:t>7.2</a:t>
            </a:r>
            <a:r>
              <a:rPr lang="zh-CN" altLang="en-US" b="1" noProof="1">
                <a:solidFill>
                  <a:srgbClr val="FF0000"/>
                </a:solidFill>
                <a:ea typeface="仿宋" panose="02010609060101010101" pitchFamily="49" charset="-122"/>
              </a:rPr>
              <a:t>厘米</a:t>
            </a:r>
            <a:r>
              <a:rPr lang="en-US" altLang="zh-CN" b="1" noProof="1">
                <a:ea typeface="仿宋" panose="02010609060101010101" pitchFamily="49" charset="-122"/>
              </a:rPr>
              <a:t>.</a:t>
            </a:r>
            <a:endParaRPr lang="zh-CN" altLang="en-US" b="1" noProof="1"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endParaRPr lang="en-US" altLang="zh-CN" b="1" noProof="1">
              <a:ea typeface="仿宋" panose="02010609060101010101" pitchFamily="49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/>
          </p:cNvSpPr>
          <p:nvPr>
            <p:ph idx="4294967295"/>
          </p:nvPr>
        </p:nvSpPr>
        <p:spPr>
          <a:xfrm>
            <a:off x="579437" y="627063"/>
            <a:ext cx="8229600" cy="1403350"/>
          </a:xfrm>
          <a:prstGeom prst="rect">
            <a:avLst/>
          </a:prstGeom>
        </p:spPr>
        <p:txBody>
          <a:bodyPr vert="horz" wrap="square" anchor="t"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noProof="1" smtClean="0">
                <a:solidFill>
                  <a:srgbClr val="0000FF"/>
                </a:solidFill>
                <a:ea typeface="黑体" panose="02010609060101010101" pitchFamily="49" charset="-122"/>
              </a:rPr>
              <a:t>例</a:t>
            </a:r>
            <a:r>
              <a:rPr lang="en-US" altLang="zh-CN" b="1" noProof="1" smtClean="0">
                <a:solidFill>
                  <a:srgbClr val="0000FF"/>
                </a:solidFill>
                <a:ea typeface="楷体" panose="02010609060101010101" pitchFamily="49" charset="-122"/>
              </a:rPr>
              <a:t>2</a:t>
            </a:r>
            <a:r>
              <a:rPr lang="en-US" altLang="zh-CN" b="1" noProof="1" smtClean="0">
                <a:solidFill>
                  <a:schemeClr val="accent6">
                    <a:lumMod val="75000"/>
                  </a:schemeClr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chemeClr val="accent2"/>
                </a:solidFill>
                <a:ea typeface="楷体" panose="02010609060101010101" pitchFamily="49" charset="-122"/>
              </a:rPr>
              <a:t> </a:t>
            </a:r>
            <a:r>
              <a:rPr lang="zh-CN" altLang="en-US" b="1" noProof="1">
                <a:ea typeface="楷体" panose="02010609060101010101" pitchFamily="49" charset="-122"/>
              </a:rPr>
              <a:t>用一根长为</a:t>
            </a:r>
            <a:r>
              <a:rPr lang="en-US" altLang="zh-CN" b="1" noProof="1">
                <a:ea typeface="楷体" panose="02010609060101010101" pitchFamily="49" charset="-122"/>
              </a:rPr>
              <a:t>18</a:t>
            </a:r>
            <a:r>
              <a:rPr lang="zh-CN" altLang="en-US" b="1" noProof="1">
                <a:ea typeface="楷体" panose="02010609060101010101" pitchFamily="49" charset="-122"/>
              </a:rPr>
              <a:t>厘米的细铁丝围成一个等腰三角形</a:t>
            </a:r>
            <a:r>
              <a:rPr lang="en-US" altLang="zh-CN" b="1" noProof="1" smtClean="0">
                <a:ea typeface="楷体" panose="02010609060101010101" pitchFamily="49" charset="-122"/>
              </a:rPr>
              <a:t>.</a:t>
            </a:r>
            <a:endParaRPr lang="zh-CN" altLang="en-US" b="1" noProof="1"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(2)</a:t>
            </a:r>
            <a:r>
              <a:rPr lang="zh-CN" altLang="en-US" b="1" noProof="1" smtClean="0">
                <a:ea typeface="楷体" panose="02010609060101010101" pitchFamily="49" charset="-122"/>
              </a:rPr>
              <a:t>能</a:t>
            </a:r>
            <a:r>
              <a:rPr lang="zh-CN" altLang="en-US" b="1" noProof="1">
                <a:ea typeface="楷体" panose="02010609060101010101" pitchFamily="49" charset="-122"/>
              </a:rPr>
              <a:t>围成有一边的长为</a:t>
            </a:r>
            <a:r>
              <a:rPr lang="en-US" altLang="zh-CN" b="1" noProof="1">
                <a:ea typeface="楷体" panose="02010609060101010101" pitchFamily="49" charset="-122"/>
              </a:rPr>
              <a:t>4</a:t>
            </a:r>
            <a:r>
              <a:rPr lang="zh-CN" altLang="en-US" b="1" noProof="1">
                <a:ea typeface="楷体" panose="02010609060101010101" pitchFamily="49" charset="-122"/>
              </a:rPr>
              <a:t>厘米的等腰三角形吗？为什么？</a:t>
            </a:r>
            <a:endParaRPr lang="zh-CN" altLang="en-US" b="1" noProof="1">
              <a:ea typeface="楷体" panose="02010609060101010101" pitchFamily="49" charset="-122"/>
            </a:endParaRPr>
          </a:p>
        </p:txBody>
      </p:sp>
      <p:sp>
        <p:nvSpPr>
          <p:cNvPr id="21506" name="Rectangle 2"/>
          <p:cNvSpPr>
            <a:spLocks noGrp="1"/>
          </p:cNvSpPr>
          <p:nvPr/>
        </p:nvSpPr>
        <p:spPr>
          <a:xfrm>
            <a:off x="591820" y="1943894"/>
            <a:ext cx="8158162" cy="1938337"/>
          </a:xfrm>
        </p:spPr>
        <p:txBody>
          <a:bodyPr/>
          <a:lstStyle>
            <a:lvl1pPr marL="257175" indent="-257175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altLang="zh-CN" sz="2000" b="1" noProof="1">
              <a:ea typeface="仿宋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530" name="Rectangle 2"/>
              <p:cNvSpPr>
                <a:spLocks noGrp="1" noChangeArrowheads="1"/>
              </p:cNvSpPr>
              <p:nvPr/>
            </p:nvSpPr>
            <p:spPr bwMode="auto">
              <a:xfrm>
                <a:off x="837088" y="1899443"/>
                <a:ext cx="8173562" cy="29011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257175" indent="-25717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2000" b="1" noProof="1">
                    <a:solidFill>
                      <a:srgbClr val="0000FF"/>
                    </a:solidFill>
                    <a:ea typeface="黑体" panose="02010609060101010101" pitchFamily="49" charset="-122"/>
                  </a:rPr>
                  <a:t>解 </a:t>
                </a:r>
                <a:r>
                  <a:rPr lang="zh-CN" altLang="en-US" sz="2000" b="1" noProof="1" smtClean="0">
                    <a:solidFill>
                      <a:srgbClr val="0000FF"/>
                    </a:solidFill>
                    <a:ea typeface="黑体" panose="02010609060101010101" pitchFamily="49" charset="-122"/>
                  </a:rPr>
                  <a:t>：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因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为长为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厘米的边可能是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腰，也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可能是底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边，所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以需要分情况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讨论</a:t>
                </a:r>
                <a:r>
                  <a:rPr lang="en-US" altLang="zh-CN" sz="2000" b="1" dirty="0">
                    <a:ea typeface="仿宋" panose="02010609060101010101" pitchFamily="49" charset="-122"/>
                  </a:rPr>
                  <a:t>.</a:t>
                </a:r>
                <a:endParaRPr lang="zh-CN" altLang="en-US" sz="2000" b="1" dirty="0">
                  <a:latin typeface="+mn-lt"/>
                  <a:ea typeface="仿宋" panose="02010609060101010101" pitchFamily="49" charset="-122"/>
                </a:endParaRPr>
              </a:p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(</a:t>
                </a:r>
                <a:r>
                  <a:rPr lang="en-US" altLang="zh-CN" sz="2000" b="1" i="1" dirty="0" smtClean="0">
                    <a:latin typeface="+mn-lt"/>
                    <a:ea typeface="仿宋" panose="02010609060101010101" pitchFamily="49" charset="-122"/>
                  </a:rPr>
                  <a:t>a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) 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如果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厘米长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为底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边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，设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腰长为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米，则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4+2</a:t>
                </a:r>
                <a:r>
                  <a:rPr lang="en-US" altLang="zh-CN" sz="2000" b="1" i="1" dirty="0" smtClean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=18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，解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得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=7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  <a:endParaRPr lang="en-US" altLang="zh-CN" sz="2000" b="1" dirty="0">
                  <a:latin typeface="+mn-lt"/>
                  <a:ea typeface="仿宋" panose="02010609060101010101" pitchFamily="49" charset="-122"/>
                </a:endParaRPr>
              </a:p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 (</a:t>
                </a:r>
                <a:r>
                  <a:rPr lang="en-US" altLang="zh-CN" sz="2000" b="1" i="1" dirty="0" smtClean="0">
                    <a:latin typeface="+mn-lt"/>
                    <a:ea typeface="仿宋" panose="02010609060101010101" pitchFamily="49" charset="-122"/>
                  </a:rPr>
                  <a:t>b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) 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如果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厘米长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为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腰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，设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底边长为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米，则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4+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=18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 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解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得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=10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  <a:endParaRPr lang="en-US" altLang="zh-CN" sz="2000" b="1" dirty="0">
                  <a:latin typeface="+mn-lt"/>
                  <a:ea typeface="仿宋" panose="02010609060101010101" pitchFamily="49" charset="-122"/>
                </a:endParaRPr>
              </a:p>
              <a:p>
                <a:pPr eaLnBrk="0" hangingPunct="0">
                  <a:lnSpc>
                    <a:spcPct val="12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    因为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4+4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＜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</a:rPr>
                  <a:t>10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，出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现两边和小于第三边的情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况，所以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不能围成腰长为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厘米的等腰三角形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  由以上结论可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知，可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以围成底边长是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4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厘米的等腰三角形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.</a:t>
                </a:r>
                <a:endParaRPr lang="en-US" altLang="zh-CN" sz="2000" b="1" dirty="0"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22530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7088" y="1899443"/>
                <a:ext cx="8173562" cy="2901157"/>
              </a:xfrm>
              <a:prstGeom prst="rect">
                <a:avLst/>
              </a:prstGeom>
              <a:blipFill rotWithShape="1">
                <a:blip r:embed="rId1"/>
                <a:stretch>
                  <a:fillRect l="-2" t="-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  <p:bldP spid="22530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469093" y="655451"/>
            <a:ext cx="813944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                    有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人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说，自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己步子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大，一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步能走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米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多，你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相信吗？说说你的理由！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1117283" y="2461532"/>
            <a:ext cx="1295400" cy="539750"/>
            <a:chOff x="431" y="2024"/>
            <a:chExt cx="1088" cy="454"/>
          </a:xfrm>
        </p:grpSpPr>
        <p:sp>
          <p:nvSpPr>
            <p:cNvPr id="57349" name="Line 6"/>
            <p:cNvSpPr>
              <a:spLocks noChangeShapeType="1"/>
            </p:cNvSpPr>
            <p:nvPr/>
          </p:nvSpPr>
          <p:spPr bwMode="auto">
            <a:xfrm flipH="1">
              <a:off x="431" y="2024"/>
              <a:ext cx="499" cy="453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7350" name="Line 7"/>
            <p:cNvSpPr>
              <a:spLocks noChangeShapeType="1"/>
            </p:cNvSpPr>
            <p:nvPr/>
          </p:nvSpPr>
          <p:spPr bwMode="auto">
            <a:xfrm>
              <a:off x="930" y="2024"/>
              <a:ext cx="589" cy="45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7351" name="Line 8"/>
            <p:cNvSpPr>
              <a:spLocks noChangeShapeType="1"/>
            </p:cNvSpPr>
            <p:nvPr/>
          </p:nvSpPr>
          <p:spPr bwMode="auto">
            <a:xfrm>
              <a:off x="431" y="2478"/>
              <a:ext cx="10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797174" y="2130425"/>
            <a:ext cx="59277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提示：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不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能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如果此人一步能走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多，由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三角形三边的关系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得，此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人两腿的长大于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米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多，这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与实际情况相矛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盾，所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以它一步不能走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米多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18305" y="752476"/>
            <a:ext cx="1877403" cy="595473"/>
            <a:chOff x="1619672" y="3848821"/>
            <a:chExt cx="1877403" cy="595473"/>
          </a:xfrm>
        </p:grpSpPr>
        <p:grpSp>
          <p:nvGrpSpPr>
            <p:cNvPr id="19" name="组合 18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21" name="流程图: 库存数据 20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+mn-lt"/>
                    <a:ea typeface="黑体" panose="02010609060101010101" pitchFamily="49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619672" y="3869564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3"/>
          <p:cNvSpPr txBox="1">
            <a:spLocks noChangeArrowheads="1"/>
          </p:cNvSpPr>
          <p:nvPr/>
        </p:nvSpPr>
        <p:spPr bwMode="auto">
          <a:xfrm>
            <a:off x="1277938" y="735013"/>
            <a:ext cx="74279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等腰三角形的一边长是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，另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这个等腰三角形的周长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1325564" y="2390775"/>
            <a:ext cx="72659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等腰三角形的一边长是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，另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一边长是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这个等腰三角形的周长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2021922" y="3608090"/>
            <a:ext cx="1571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593306" y="3598863"/>
            <a:ext cx="1901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8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991894" y="2990939"/>
            <a:ext cx="2084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18cm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21cm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1684337" y="1920875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3382963" y="1927405"/>
            <a:ext cx="16923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3096023" y="1935342"/>
            <a:ext cx="377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400" b="1" dirty="0">
              <a:solidFill>
                <a:schemeClr val="tx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4898788" y="1958975"/>
            <a:ext cx="352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√</a:t>
            </a:r>
            <a:endParaRPr lang="en-US" altLang="zh-CN" sz="2400" b="1" dirty="0">
              <a:solidFill>
                <a:schemeClr val="tx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4991894" y="1927404"/>
            <a:ext cx="27122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4+9+9=22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6" name="Text Box 14"/>
          <p:cNvSpPr txBox="1">
            <a:spLocks noChangeArrowheads="1"/>
          </p:cNvSpPr>
          <p:nvPr/>
        </p:nvSpPr>
        <p:spPr bwMode="auto">
          <a:xfrm>
            <a:off x="4933951" y="1336765"/>
            <a:ext cx="935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22cm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670960" y="1929110"/>
            <a:ext cx="1350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三边长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auto">
          <a:xfrm>
            <a:off x="748351" y="3604864"/>
            <a:ext cx="1350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三边长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8382" name="Rectangle 21"/>
          <p:cNvSpPr>
            <a:spLocks noChangeArrowheads="1"/>
          </p:cNvSpPr>
          <p:nvPr/>
        </p:nvSpPr>
        <p:spPr bwMode="auto">
          <a:xfrm>
            <a:off x="3775578" y="350678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 sz="2400" b="1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51" y="822415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3422597" y="3608090"/>
            <a:ext cx="352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√</a:t>
            </a:r>
            <a:endParaRPr lang="en-US" altLang="zh-CN" sz="2400" b="1" dirty="0">
              <a:solidFill>
                <a:schemeClr val="tx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5318146" y="3598863"/>
            <a:ext cx="352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2"/>
                </a:solidFill>
                <a:latin typeface="+mn-lt"/>
                <a:ea typeface="楷体" panose="02010609060101010101" pitchFamily="49" charset="-122"/>
              </a:rPr>
              <a:t>√</a:t>
            </a:r>
            <a:endParaRPr lang="en-US" altLang="zh-CN" sz="2400" b="1" dirty="0">
              <a:solidFill>
                <a:schemeClr val="tx2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-14287" y="-50794"/>
            <a:ext cx="2006600" cy="478473"/>
            <a:chOff x="153" y="55"/>
            <a:chExt cx="3160" cy="753"/>
          </a:xfrm>
        </p:grpSpPr>
        <p:cxnSp>
          <p:nvCxnSpPr>
            <p:cNvPr id="24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90" y="5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巩固练习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47" y="242887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9" grpId="0"/>
      <p:bldP spid="28680" grpId="0"/>
      <p:bldP spid="28681" grpId="0"/>
      <p:bldP spid="28682" grpId="0"/>
      <p:bldP spid="28684" grpId="0"/>
      <p:bldP spid="28685" grpId="0"/>
      <p:bldP spid="28686" grpId="0"/>
      <p:bldP spid="28687" grpId="0"/>
      <p:bldP spid="28688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2"/>
          <p:cNvSpPr txBox="1">
            <a:spLocks noChangeArrowheads="1"/>
          </p:cNvSpPr>
          <p:nvPr/>
        </p:nvSpPr>
        <p:spPr bwMode="auto">
          <a:xfrm>
            <a:off x="832515" y="1127904"/>
            <a:ext cx="7652458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ts val="35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长度的三条线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段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能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组成三角形的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ts val="35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A．4cm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9cm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B．8cm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8cm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15c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ts val="35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5cm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D．6cm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7cm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14cm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370" name="Rectangle 19"/>
          <p:cNvSpPr>
            <a:spLocks noChangeArrowheads="1"/>
          </p:cNvSpPr>
          <p:nvPr/>
        </p:nvSpPr>
        <p:spPr bwMode="auto">
          <a:xfrm>
            <a:off x="796925" y="2631409"/>
            <a:ext cx="8451850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>
              <a:lnSpc>
                <a:spcPts val="35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三角形两边的长分别是3和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此三角形第三边的长可能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ts val="35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A．1	B．2	C．8	D．11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noProof="1">
              <a:ea typeface="黑体" panose="02010609060101010101" pitchFamily="49" charset="-122"/>
            </a:endParaRPr>
          </a:p>
        </p:txBody>
      </p:sp>
      <p:sp>
        <p:nvSpPr>
          <p:cNvPr id="58384" name="文本框 6"/>
          <p:cNvSpPr txBox="1">
            <a:spLocks noChangeArrowheads="1"/>
          </p:cNvSpPr>
          <p:nvPr/>
        </p:nvSpPr>
        <p:spPr bwMode="auto">
          <a:xfrm>
            <a:off x="796925" y="4016905"/>
            <a:ext cx="806846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设三角形第三边的长为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，由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题意得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＜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7+3，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4＜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10．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073171" y="1177332"/>
            <a:ext cx="430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44540" y="3176736"/>
            <a:ext cx="3984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4" grpId="1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组合 2"/>
          <p:cNvGrpSpPr/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60418" name="文本框 20"/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grpSp>
          <p:nvGrpSpPr>
            <p:cNvPr id="6041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grpSp>
        <p:nvGrpSpPr>
          <p:cNvPr id="60422" name="组合 1"/>
          <p:cNvGrpSpPr>
            <a:grpSpLocks noChangeAspect="1"/>
          </p:cNvGrpSpPr>
          <p:nvPr/>
        </p:nvGrpSpPr>
        <p:grpSpPr bwMode="auto">
          <a:xfrm>
            <a:off x="3369407" y="584841"/>
            <a:ext cx="2411412" cy="450850"/>
            <a:chOff x="3564387" y="597378"/>
            <a:chExt cx="2247990" cy="419195"/>
          </a:xfrm>
        </p:grpSpPr>
        <p:sp>
          <p:nvSpPr>
            <p:cNvPr id="26" name="缺角矩形 25"/>
            <p:cNvSpPr/>
            <p:nvPr/>
          </p:nvSpPr>
          <p:spPr>
            <a:xfrm rot="3000000">
              <a:off x="4021491" y="597567"/>
              <a:ext cx="419195" cy="418816"/>
            </a:xfrm>
            <a:prstGeom prst="plaqu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478785" y="597568"/>
              <a:ext cx="419195" cy="418815"/>
            </a:xfrm>
            <a:prstGeom prst="plaqu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936079" y="597567"/>
              <a:ext cx="419195" cy="418816"/>
            </a:xfrm>
            <a:prstGeom prst="plaqu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3564197" y="597568"/>
              <a:ext cx="419195" cy="418815"/>
            </a:xfrm>
            <a:prstGeom prst="plaqu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5393372" y="597568"/>
              <a:ext cx="419195" cy="418815"/>
            </a:xfrm>
            <a:prstGeom prst="plaqu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60428" name="TextBox 15"/>
          <p:cNvSpPr txBox="1">
            <a:spLocks noChangeArrowheads="1"/>
          </p:cNvSpPr>
          <p:nvPr/>
        </p:nvSpPr>
        <p:spPr bwMode="auto">
          <a:xfrm>
            <a:off x="3334482" y="541978"/>
            <a:ext cx="2479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 eaLnBrk="0" hangingPunct="0"/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基础巩固题</a:t>
            </a:r>
            <a:endParaRPr lang="en-US" altLang="zh-CN" sz="28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0430" name="Text Box 7"/>
          <p:cNvSpPr txBox="1">
            <a:spLocks noChangeArrowheads="1"/>
          </p:cNvSpPr>
          <p:nvPr/>
        </p:nvSpPr>
        <p:spPr bwMode="auto">
          <a:xfrm>
            <a:off x="574675" y="1385581"/>
            <a:ext cx="8312150" cy="120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如图，图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中直角三角形共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A．1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	B．2个	C．3个	D．4个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9408" name="文本框 4"/>
          <p:cNvSpPr txBox="1">
            <a:spLocks noChangeArrowheads="1"/>
          </p:cNvSpPr>
          <p:nvPr/>
        </p:nvSpPr>
        <p:spPr bwMode="auto">
          <a:xfrm>
            <a:off x="662782" y="2828925"/>
            <a:ext cx="7610475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各组数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中，能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作为一个三角形三边边长的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A．1，1，2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      B．1，2，4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C．2，3，4                                          D．2，3，5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65986" y="1390626"/>
            <a:ext cx="419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36354" y="3373689"/>
            <a:ext cx="38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653" y="937027"/>
            <a:ext cx="1274064" cy="140208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5" name="文本框 7"/>
          <p:cNvSpPr txBox="1">
            <a:spLocks noChangeArrowheads="1"/>
          </p:cNvSpPr>
          <p:nvPr/>
        </p:nvSpPr>
        <p:spPr bwMode="auto">
          <a:xfrm>
            <a:off x="687387" y="1331913"/>
            <a:ext cx="7551737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20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下列说法：①等边三角形是等腰三角形；②三角形按边分类可分为等腰三角形、等边三角形、不等边三角形；③三角形的两边之差大于第三边；④三角形按角分类应分为锐角三角形、直角三角形、钝角三角形. 其中正确的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(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A.1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		B.2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		C.3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		D.4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85384" y="3295448"/>
            <a:ext cx="40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</a:t>
            </a:r>
            <a:r>
              <a:rPr lang="zh-CN" altLang="en-US" sz="2400" b="1" dirty="0">
                <a:latin typeface="+mn-lt"/>
                <a:sym typeface="微软雅黑" panose="020B0503020204020204" pitchFamily="34" charset="-122"/>
              </a:rPr>
              <a:t> </a:t>
            </a:r>
            <a:endParaRPr lang="zh-CN" altLang="en-US" sz="2400" dirty="0">
              <a:latin typeface="+mn-lt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16" name="文本框 20"/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grpSp>
          <p:nvGrpSpPr>
            <p:cNvPr id="17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5" name="组合 6"/>
          <p:cNvGrpSpPr/>
          <p:nvPr/>
        </p:nvGrpSpPr>
        <p:grpSpPr bwMode="auto">
          <a:xfrm>
            <a:off x="3305854" y="670878"/>
            <a:ext cx="2480310" cy="522923"/>
            <a:chOff x="5060" y="904"/>
            <a:chExt cx="3905" cy="823"/>
          </a:xfrm>
        </p:grpSpPr>
        <p:grpSp>
          <p:nvGrpSpPr>
            <p:cNvPr id="61446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452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13644" y="2822576"/>
            <a:ext cx="15700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8.5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1454" name="文本框 5"/>
          <p:cNvSpPr txBox="1">
            <a:spLocks noChangeArrowheads="1"/>
          </p:cNvSpPr>
          <p:nvPr/>
        </p:nvSpPr>
        <p:spPr bwMode="auto">
          <a:xfrm>
            <a:off x="686592" y="1431925"/>
            <a:ext cx="772424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buClr>
                <a:schemeClr val="tx2"/>
              </a:buClr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一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个等腰三角形的周长为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24cm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知其中一边的长为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7cm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，则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这个等腰三角形的腰长为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_________cm.</a:t>
            </a:r>
            <a:endParaRPr lang="zh-CN" altLang="en-US" sz="2800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 txBox="1">
            <a:spLocks noChangeArrowheads="1"/>
          </p:cNvSpPr>
          <p:nvPr/>
        </p:nvSpPr>
        <p:spPr bwMode="auto">
          <a:xfrm>
            <a:off x="488950" y="1190625"/>
            <a:ext cx="8029575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三角形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是我们熟悉的图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察下列图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片，你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能说一说三角形是怎样的图形吗？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19291" y="630682"/>
            <a:ext cx="5927783" cy="461665"/>
            <a:chOff x="2419291" y="630682"/>
            <a:chExt cx="5927783" cy="461665"/>
          </a:xfrm>
        </p:grpSpPr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4159249" y="630682"/>
              <a:ext cx="4187825" cy="4616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lnSpc>
                  <a:spcPct val="120000"/>
                </a:lnSpc>
                <a:defRPr sz="24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  <a:defRPr/>
              </a:pPr>
              <a:r>
                <a:rPr lang="zh-CN" altLang="en-US" dirty="0">
                  <a:latin typeface="+mn-lt"/>
                  <a:ea typeface="黑体" panose="02010609060101010101" pitchFamily="49" charset="-122"/>
                </a:rPr>
                <a:t>三角形的有关概念</a:t>
              </a:r>
              <a:endParaRPr lang="zh-CN" altLang="en-US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38916" name="组合 4"/>
            <p:cNvGrpSpPr/>
            <p:nvPr/>
          </p:nvGrpSpPr>
          <p:grpSpPr bwMode="auto">
            <a:xfrm>
              <a:off x="2419291" y="653923"/>
              <a:ext cx="1739920" cy="409791"/>
              <a:chOff x="3485" y="1168"/>
              <a:chExt cx="2739" cy="64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8918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6149" name="Picture 31" descr="无标题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2137" y="2413000"/>
            <a:ext cx="5283200" cy="262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5" name="组合 2"/>
          <p:cNvGrpSpPr/>
          <p:nvPr/>
        </p:nvGrpSpPr>
        <p:grpSpPr bwMode="auto">
          <a:xfrm>
            <a:off x="3304299" y="474663"/>
            <a:ext cx="2478088" cy="522287"/>
            <a:chOff x="5060" y="905"/>
            <a:chExt cx="3904" cy="822"/>
          </a:xfrm>
        </p:grpSpPr>
        <p:grpSp>
          <p:nvGrpSpPr>
            <p:cNvPr id="62466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2472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3501" name="文本框 2"/>
          <p:cNvSpPr txBox="1"/>
          <p:nvPr/>
        </p:nvSpPr>
        <p:spPr>
          <a:xfrm>
            <a:off x="-60563" y="1112900"/>
            <a:ext cx="8383588" cy="1791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0090"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  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腰三角形的周长为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厘米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720090"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 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已知腰长是底长的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倍，求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各边的长；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720090"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 (2)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已知一边长为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米，求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其他两边的长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1450" name="文本框 3"/>
          <p:cNvSpPr txBox="1">
            <a:spLocks noChangeArrowheads="1"/>
          </p:cNvSpPr>
          <p:nvPr/>
        </p:nvSpPr>
        <p:spPr bwMode="auto">
          <a:xfrm>
            <a:off x="581024" y="2513013"/>
            <a:ext cx="8467725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(1)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设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底边长为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米，则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腰长为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b="1" dirty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        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+ 2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+ 2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      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解得 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4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b="1" dirty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 所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以三边长分别为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4cm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8cm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8cm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en-US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(2)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如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果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厘米长的边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为底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边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，设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腰长为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米，则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 + 2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，解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得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7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；      </a:t>
            </a:r>
            <a:endParaRPr lang="en-US" altLang="zh-CN" b="1" dirty="0" smtClean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spcBef>
                <a:spcPts val="1200"/>
              </a:spcBef>
            </a:pP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如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果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厘米长的边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为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，设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底边长为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米，则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2×6 + </a:t>
            </a:r>
            <a:r>
              <a:rPr lang="en-US" altLang="zh-CN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20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，解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得</a:t>
            </a:r>
            <a:r>
              <a:rPr lang="en-US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= 8</a:t>
            </a:r>
            <a:r>
              <a:rPr lang="en-US" altLang="zh-CN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1200"/>
              </a:spcBef>
            </a:pP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由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以上讨论可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知，其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他两边的长分别为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7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7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</a:t>
            </a:r>
            <a:r>
              <a:rPr lang="zh-CN" altLang="en-US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或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米，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8 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厘米</a:t>
            </a:r>
            <a:r>
              <a:rPr lang="en-US" altLang="zh-CN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en-US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8924" y="-58482"/>
            <a:ext cx="2006600" cy="481358"/>
            <a:chOff x="263" y="127"/>
            <a:chExt cx="3160" cy="760"/>
          </a:xfrm>
        </p:grpSpPr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1026" y="12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14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14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98475" y="1662113"/>
            <a:ext cx="579438" cy="2108200"/>
          </a:xfrm>
          <a:prstGeom prst="ellipse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1524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>
            <a:spLocks noChangeArrowheads="1"/>
          </p:cNvSpPr>
          <p:nvPr/>
        </p:nvSpPr>
        <p:spPr bwMode="auto">
          <a:xfrm>
            <a:off x="1498600" y="1173163"/>
            <a:ext cx="1331913" cy="498475"/>
          </a:xfrm>
          <a:prstGeom prst="roundRect">
            <a:avLst>
              <a:gd name="adj" fmla="val 16667"/>
            </a:avLst>
          </a:prstGeom>
          <a:solidFill>
            <a:srgbClr val="3366FF">
              <a:alpha val="39998"/>
            </a:srgbClr>
          </a:solidFill>
          <a:ln w="15240">
            <a:solidFill>
              <a:srgbClr val="0066FF"/>
            </a:solidFill>
            <a:rou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概念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圆角矩形 7"/>
          <p:cNvSpPr>
            <a:spLocks noChangeArrowheads="1"/>
          </p:cNvSpPr>
          <p:nvPr/>
        </p:nvSpPr>
        <p:spPr bwMode="auto">
          <a:xfrm>
            <a:off x="1498600" y="2579688"/>
            <a:ext cx="1331913" cy="498475"/>
          </a:xfrm>
          <a:prstGeom prst="roundRect">
            <a:avLst>
              <a:gd name="adj" fmla="val 16667"/>
            </a:avLst>
          </a:prstGeom>
          <a:solidFill>
            <a:srgbClr val="3366FF">
              <a:alpha val="39998"/>
            </a:srgbClr>
          </a:solidFill>
          <a:ln w="15240">
            <a:solidFill>
              <a:srgbClr val="0066FF"/>
            </a:solidFill>
            <a:rou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分类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>
            <a:spLocks noChangeArrowheads="1"/>
          </p:cNvSpPr>
          <p:nvPr/>
        </p:nvSpPr>
        <p:spPr bwMode="auto">
          <a:xfrm>
            <a:off x="1489075" y="3937000"/>
            <a:ext cx="1331913" cy="498475"/>
          </a:xfrm>
          <a:prstGeom prst="roundRect">
            <a:avLst>
              <a:gd name="adj" fmla="val 16667"/>
            </a:avLst>
          </a:prstGeom>
          <a:solidFill>
            <a:srgbClr val="3366FF">
              <a:alpha val="39998"/>
            </a:srgbClr>
          </a:solidFill>
          <a:ln w="15240">
            <a:solidFill>
              <a:srgbClr val="0066FF"/>
            </a:solidFill>
            <a:round/>
          </a:ln>
        </p:spPr>
        <p:txBody>
          <a:bodyPr anchor="ctr"/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128713" y="1441450"/>
            <a:ext cx="358775" cy="2744788"/>
            <a:chOff x="214420" y="1193800"/>
            <a:chExt cx="357875" cy="1733296"/>
          </a:xfrm>
        </p:grpSpPr>
        <p:cxnSp>
          <p:nvCxnSpPr>
            <p:cNvPr id="63494" name="直接连接符 16"/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495" name="直接连接符 53"/>
            <p:cNvCxnSpPr>
              <a:cxnSpLocks noChangeShapeType="1"/>
            </p:cNvCxnSpPr>
            <p:nvPr/>
          </p:nvCxnSpPr>
          <p:spPr bwMode="auto">
            <a:xfrm>
              <a:off x="384048" y="2927096"/>
              <a:ext cx="18824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496" name="直接连接符 54"/>
            <p:cNvCxnSpPr>
              <a:cxnSpLocks noChangeShapeType="1"/>
            </p:cNvCxnSpPr>
            <p:nvPr/>
          </p:nvCxnSpPr>
          <p:spPr bwMode="auto">
            <a:xfrm>
              <a:off x="384048" y="1193800"/>
              <a:ext cx="0" cy="1733296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497" name="直接连接符 55"/>
            <p:cNvCxnSpPr>
              <a:cxnSpLocks noChangeShapeType="1"/>
            </p:cNvCxnSpPr>
            <p:nvPr/>
          </p:nvCxnSpPr>
          <p:spPr bwMode="auto">
            <a:xfrm>
              <a:off x="214420" y="2039048"/>
              <a:ext cx="316263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5" name="Picture 2" descr="E:\R八数上\resource\8s111\jpg\00303005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6" r="14748"/>
          <a:stretch>
            <a:fillRect/>
          </a:stretch>
        </p:blipFill>
        <p:spPr bwMode="auto">
          <a:xfrm>
            <a:off x="5922963" y="692150"/>
            <a:ext cx="2786062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3122613" y="3673475"/>
            <a:ext cx="5167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三角形两边的和大于第三边．</a:t>
            </a:r>
            <a:endParaRPr lang="zh-CN" altLang="en-US" sz="2400" b="1" dirty="0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122613" y="4311650"/>
            <a:ext cx="5046662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0" hangingPunct="0"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三角形两边的差小于第三边．</a:t>
            </a:r>
            <a:endParaRPr lang="en-US" altLang="zh-CN" sz="24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Group 43"/>
          <p:cNvGrpSpPr/>
          <p:nvPr/>
        </p:nvGrpSpPr>
        <p:grpSpPr bwMode="auto">
          <a:xfrm>
            <a:off x="3044825" y="849313"/>
            <a:ext cx="3244850" cy="2238375"/>
            <a:chOff x="2449" y="1657"/>
            <a:chExt cx="3426" cy="2363"/>
          </a:xfrm>
        </p:grpSpPr>
        <p:pic>
          <p:nvPicPr>
            <p:cNvPr id="63502" name="Picture 4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" y="1999"/>
              <a:ext cx="2580" cy="1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03" name="Rectangle 35"/>
            <p:cNvSpPr>
              <a:spLocks noChangeArrowheads="1"/>
            </p:cNvSpPr>
            <p:nvPr/>
          </p:nvSpPr>
          <p:spPr bwMode="auto">
            <a:xfrm>
              <a:off x="4538" y="1657"/>
              <a:ext cx="611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504" name="Rectangle 36"/>
            <p:cNvSpPr>
              <a:spLocks noChangeArrowheads="1"/>
            </p:cNvSpPr>
            <p:nvPr/>
          </p:nvSpPr>
          <p:spPr bwMode="auto">
            <a:xfrm>
              <a:off x="2449" y="3389"/>
              <a:ext cx="601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 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505" name="Rectangle 37"/>
            <p:cNvSpPr>
              <a:spLocks noChangeArrowheads="1"/>
            </p:cNvSpPr>
            <p:nvPr/>
          </p:nvSpPr>
          <p:spPr bwMode="auto">
            <a:xfrm>
              <a:off x="5262" y="3389"/>
              <a:ext cx="613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 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506" name="Rectangle 38"/>
            <p:cNvSpPr>
              <a:spLocks noChangeArrowheads="1"/>
            </p:cNvSpPr>
            <p:nvPr/>
          </p:nvSpPr>
          <p:spPr bwMode="auto">
            <a:xfrm>
              <a:off x="3906" y="3532"/>
              <a:ext cx="52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507" name="Rectangle 39"/>
            <p:cNvSpPr>
              <a:spLocks noChangeArrowheads="1"/>
            </p:cNvSpPr>
            <p:nvPr/>
          </p:nvSpPr>
          <p:spPr bwMode="auto">
            <a:xfrm>
              <a:off x="5029" y="2581"/>
              <a:ext cx="529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3508" name="Rectangle 40"/>
            <p:cNvSpPr>
              <a:spLocks noChangeArrowheads="1"/>
            </p:cNvSpPr>
            <p:nvPr/>
          </p:nvSpPr>
          <p:spPr bwMode="auto">
            <a:xfrm>
              <a:off x="3453" y="2517"/>
              <a:ext cx="502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4" name="AutoShape 77"/>
          <p:cNvSpPr/>
          <p:nvPr/>
        </p:nvSpPr>
        <p:spPr bwMode="auto">
          <a:xfrm>
            <a:off x="2903538" y="3862388"/>
            <a:ext cx="228600" cy="720725"/>
          </a:xfrm>
          <a:prstGeom prst="leftBrace">
            <a:avLst>
              <a:gd name="adj1" fmla="val 29207"/>
              <a:gd name="adj2" fmla="val 50000"/>
            </a:avLst>
          </a:prstGeom>
          <a:noFill/>
          <a:ln w="2857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5" name="下弧形箭头 34"/>
          <p:cNvSpPr/>
          <p:nvPr/>
        </p:nvSpPr>
        <p:spPr>
          <a:xfrm>
            <a:off x="2743200" y="3184525"/>
            <a:ext cx="3959225" cy="358775"/>
          </a:xfrm>
          <a:prstGeom prst="curvedUpArrow">
            <a:avLst>
              <a:gd name="adj1" fmla="val 25000"/>
              <a:gd name="adj2" fmla="val 105436"/>
              <a:gd name="adj3" fmla="val 2500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36" name="下弧形箭头 35"/>
          <p:cNvSpPr/>
          <p:nvPr/>
        </p:nvSpPr>
        <p:spPr>
          <a:xfrm rot="928222" flipV="1">
            <a:off x="2670175" y="996950"/>
            <a:ext cx="1811338" cy="354013"/>
          </a:xfrm>
          <a:prstGeom prst="curvedUpArrow">
            <a:avLst>
              <a:gd name="adj1" fmla="val 25000"/>
              <a:gd name="adj2" fmla="val 96683"/>
              <a:gd name="adj3" fmla="val 25000"/>
            </a:avLst>
          </a:prstGeom>
          <a:solidFill>
            <a:srgbClr val="FF00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grpSp>
        <p:nvGrpSpPr>
          <p:cNvPr id="63512" name="组合 1"/>
          <p:cNvGrpSpPr/>
          <p:nvPr/>
        </p:nvGrpSpPr>
        <p:grpSpPr bwMode="auto">
          <a:xfrm>
            <a:off x="0" y="-57243"/>
            <a:ext cx="2006600" cy="478473"/>
            <a:chOff x="227" y="3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514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课堂小结</a:t>
              </a:r>
              <a:endParaRPr lang="zh-CN" altLang="en-US" dirty="0"/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368" y="18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27538" y="577119"/>
            <a:ext cx="20966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/>
              <a:t>边、顶点、内角</a:t>
            </a:r>
            <a:endParaRPr lang="zh-CN" altLang="en-US" noProof="1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830638" y="3175000"/>
            <a:ext cx="2382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按边分</a:t>
            </a:r>
            <a:endParaRPr lang="zh-CN" altLang="en-US" dirty="0"/>
          </a:p>
        </p:txBody>
      </p:sp>
      <p:sp>
        <p:nvSpPr>
          <p:cNvPr id="12" name="圆角右箭头 11"/>
          <p:cNvSpPr/>
          <p:nvPr/>
        </p:nvSpPr>
        <p:spPr>
          <a:xfrm>
            <a:off x="1463675" y="1711325"/>
            <a:ext cx="1462088" cy="868363"/>
          </a:xfrm>
          <a:prstGeom prst="ben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811338" y="2122488"/>
            <a:ext cx="1019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按角分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838450" y="1589303"/>
            <a:ext cx="11572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</a:rPr>
              <a:t>(</a:t>
            </a:r>
            <a:r>
              <a:rPr lang="zh-CN" altLang="en-US" b="1" dirty="0" smtClean="0">
                <a:solidFill>
                  <a:srgbClr val="0000FF"/>
                </a:solidFill>
              </a:rPr>
              <a:t>直</a:t>
            </a:r>
            <a:r>
              <a:rPr lang="zh-CN" altLang="en-US" b="1" dirty="0">
                <a:solidFill>
                  <a:srgbClr val="0000FF"/>
                </a:solidFill>
              </a:rPr>
              <a:t>角、锐角、钝</a:t>
            </a:r>
            <a:r>
              <a:rPr lang="zh-CN" altLang="en-US" b="1" dirty="0" smtClean="0">
                <a:solidFill>
                  <a:srgbClr val="0000FF"/>
                </a:solidFill>
              </a:rPr>
              <a:t>角</a:t>
            </a:r>
            <a:r>
              <a:rPr lang="en-US" altLang="zh-CN" b="1" dirty="0" smtClean="0">
                <a:solidFill>
                  <a:srgbClr val="0000FF"/>
                </a:solidFill>
              </a:rPr>
              <a:t>)</a:t>
            </a:r>
            <a:r>
              <a:rPr lang="zh-CN" altLang="en-US" b="1" dirty="0" smtClean="0">
                <a:solidFill>
                  <a:srgbClr val="0000FF"/>
                </a:solidFill>
              </a:rPr>
              <a:t>三</a:t>
            </a:r>
            <a:r>
              <a:rPr lang="zh-CN" altLang="en-US" b="1" dirty="0">
                <a:solidFill>
                  <a:srgbClr val="0000FF"/>
                </a:solidFill>
              </a:rPr>
              <a:t>角形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9" grpId="0"/>
      <p:bldP spid="34" grpId="0" bldLvl="0" animBg="1"/>
      <p:bldP spid="35" grpId="0" bldLvl="0" animBg="1"/>
      <p:bldP spid="36" grpId="0" bldLvl="0" animBg="1"/>
      <p:bldP spid="2" grpId="0"/>
      <p:bldP spid="4" grpId="0"/>
      <p:bldP spid="12" grpId="0" animBg="1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47725" y="1268413"/>
            <a:ext cx="785812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       由</a:t>
            </a:r>
            <a:r>
              <a:rPr lang="zh-CN" altLang="en-US" sz="2400" b="1" dirty="0">
                <a:solidFill>
                  <a:srgbClr val="CC0000"/>
                </a:solidFill>
                <a:latin typeface="+mn-lt"/>
              </a:rPr>
              <a:t>不在同一条直线上</a:t>
            </a:r>
            <a:r>
              <a:rPr lang="zh-CN" altLang="en-US" sz="2400" b="1" dirty="0">
                <a:latin typeface="+mn-lt"/>
              </a:rPr>
              <a:t>的三条线段</a:t>
            </a:r>
            <a:r>
              <a:rPr lang="zh-CN" altLang="en-US" sz="2400" b="1" dirty="0">
                <a:solidFill>
                  <a:srgbClr val="CC0000"/>
                </a:solidFill>
                <a:latin typeface="+mn-lt"/>
              </a:rPr>
              <a:t>首尾顺次</a:t>
            </a:r>
            <a:r>
              <a:rPr lang="zh-CN" altLang="en-US" sz="2400" b="1" dirty="0" smtClean="0">
                <a:solidFill>
                  <a:srgbClr val="CC0000"/>
                </a:solidFill>
                <a:latin typeface="+mn-lt"/>
              </a:rPr>
              <a:t>连接</a:t>
            </a:r>
            <a:r>
              <a:rPr lang="zh-CN" altLang="en-US" sz="2400" b="1" dirty="0" smtClean="0">
                <a:latin typeface="+mn-lt"/>
              </a:rPr>
              <a:t>所</a:t>
            </a:r>
            <a:r>
              <a:rPr lang="zh-CN" altLang="en-US" sz="2400" b="1" dirty="0">
                <a:latin typeface="+mn-lt"/>
              </a:rPr>
              <a:t>组成的图</a:t>
            </a:r>
            <a:r>
              <a:rPr lang="zh-CN" altLang="en-US" sz="2400" b="1" dirty="0" smtClean="0">
                <a:latin typeface="+mn-lt"/>
              </a:rPr>
              <a:t>形，叫</a:t>
            </a:r>
            <a:r>
              <a:rPr lang="zh-CN" altLang="en-US" sz="2400" b="1" dirty="0">
                <a:latin typeface="+mn-lt"/>
              </a:rPr>
              <a:t>做三角形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</a:rPr>
              <a:t>      所以，三</a:t>
            </a:r>
            <a:r>
              <a:rPr lang="zh-CN" altLang="en-US" sz="2400" b="1" dirty="0">
                <a:latin typeface="+mn-lt"/>
              </a:rPr>
              <a:t>角形的特征有：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</a:rPr>
              <a:t>    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zh-CN" altLang="en-US" sz="2400" b="1" dirty="0" smtClean="0">
                <a:latin typeface="+mn-lt"/>
              </a:rPr>
              <a:t>三</a:t>
            </a:r>
            <a:r>
              <a:rPr lang="zh-CN" altLang="en-US" sz="2400" b="1" dirty="0">
                <a:latin typeface="+mn-lt"/>
              </a:rPr>
              <a:t>条线</a:t>
            </a:r>
            <a:r>
              <a:rPr lang="zh-CN" altLang="en-US" sz="2400" b="1" dirty="0" smtClean="0">
                <a:latin typeface="+mn-lt"/>
              </a:rPr>
              <a:t>段；</a:t>
            </a:r>
            <a:r>
              <a:rPr lang="en-US" altLang="zh-CN" sz="2400" b="1" dirty="0" smtClean="0">
                <a:latin typeface="+mn-lt"/>
              </a:rPr>
              <a:t>(2)</a:t>
            </a:r>
            <a:r>
              <a:rPr lang="zh-CN" altLang="en-US" sz="2400" b="1" dirty="0" smtClean="0">
                <a:latin typeface="+mn-lt"/>
              </a:rPr>
              <a:t>不</a:t>
            </a:r>
            <a:r>
              <a:rPr lang="zh-CN" altLang="en-US" sz="2400" b="1" dirty="0">
                <a:latin typeface="+mn-lt"/>
              </a:rPr>
              <a:t>在同一直线</a:t>
            </a:r>
            <a:r>
              <a:rPr lang="zh-CN" altLang="en-US" sz="2400" b="1" dirty="0" smtClean="0">
                <a:latin typeface="+mn-lt"/>
              </a:rPr>
              <a:t>上；</a:t>
            </a:r>
            <a:r>
              <a:rPr lang="en-US" altLang="zh-CN" sz="2400" b="1" dirty="0" smtClean="0">
                <a:latin typeface="+mn-lt"/>
              </a:rPr>
              <a:t>(3)</a:t>
            </a:r>
            <a:r>
              <a:rPr lang="zh-CN" altLang="en-US" sz="2400" b="1" dirty="0" smtClean="0">
                <a:latin typeface="+mn-lt"/>
              </a:rPr>
              <a:t>首</a:t>
            </a:r>
            <a:r>
              <a:rPr lang="zh-CN" altLang="en-US" sz="2400" b="1" dirty="0">
                <a:latin typeface="+mn-lt"/>
              </a:rPr>
              <a:t>尾顺次连</a:t>
            </a:r>
            <a:r>
              <a:rPr lang="zh-CN" altLang="en-US" sz="2400" b="1" dirty="0" smtClean="0">
                <a:latin typeface="+mn-lt"/>
              </a:rPr>
              <a:t>接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4057650" y="3486150"/>
            <a:ext cx="1428750" cy="1314450"/>
            <a:chOff x="672" y="2592"/>
            <a:chExt cx="1200" cy="1104"/>
          </a:xfrm>
        </p:grpSpPr>
        <p:sp>
          <p:nvSpPr>
            <p:cNvPr id="40963" name="Line 4"/>
            <p:cNvSpPr>
              <a:spLocks noChangeShapeType="1"/>
            </p:cNvSpPr>
            <p:nvPr/>
          </p:nvSpPr>
          <p:spPr bwMode="auto">
            <a:xfrm flipH="1">
              <a:off x="672" y="2880"/>
              <a:ext cx="240" cy="81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0964" name="Line 5"/>
            <p:cNvSpPr>
              <a:spLocks noChangeShapeType="1"/>
            </p:cNvSpPr>
            <p:nvPr/>
          </p:nvSpPr>
          <p:spPr bwMode="auto">
            <a:xfrm>
              <a:off x="672" y="3696"/>
              <a:ext cx="1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0965" name="Line 6"/>
            <p:cNvSpPr>
              <a:spLocks noChangeShapeType="1"/>
            </p:cNvSpPr>
            <p:nvPr/>
          </p:nvSpPr>
          <p:spPr bwMode="auto">
            <a:xfrm flipH="1" flipV="1">
              <a:off x="1008" y="2592"/>
              <a:ext cx="864" cy="110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grpSp>
        <p:nvGrpSpPr>
          <p:cNvPr id="3" name="Group 16"/>
          <p:cNvGrpSpPr/>
          <p:nvPr/>
        </p:nvGrpSpPr>
        <p:grpSpPr bwMode="auto">
          <a:xfrm>
            <a:off x="5772150" y="3886200"/>
            <a:ext cx="1543050" cy="809625"/>
            <a:chOff x="3888" y="3264"/>
            <a:chExt cx="1296" cy="680"/>
          </a:xfrm>
        </p:grpSpPr>
        <p:grpSp>
          <p:nvGrpSpPr>
            <p:cNvPr id="40967" name="Group 15"/>
            <p:cNvGrpSpPr/>
            <p:nvPr/>
          </p:nvGrpSpPr>
          <p:grpSpPr bwMode="auto">
            <a:xfrm>
              <a:off x="3888" y="3264"/>
              <a:ext cx="1215" cy="680"/>
              <a:chOff x="3888" y="3264"/>
              <a:chExt cx="1215" cy="680"/>
            </a:xfrm>
          </p:grpSpPr>
          <p:sp>
            <p:nvSpPr>
              <p:cNvPr id="40968" name="Line 8"/>
              <p:cNvSpPr>
                <a:spLocks noChangeShapeType="1"/>
              </p:cNvSpPr>
              <p:nvPr/>
            </p:nvSpPr>
            <p:spPr bwMode="auto">
              <a:xfrm>
                <a:off x="4026" y="3944"/>
                <a:ext cx="1077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40969" name="Line 9"/>
              <p:cNvSpPr>
                <a:spLocks noChangeShapeType="1"/>
              </p:cNvSpPr>
              <p:nvPr/>
            </p:nvSpPr>
            <p:spPr bwMode="auto">
              <a:xfrm flipH="1">
                <a:off x="3888" y="3264"/>
                <a:ext cx="816" cy="68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40970" name="Line 10"/>
            <p:cNvSpPr>
              <a:spLocks noChangeShapeType="1"/>
            </p:cNvSpPr>
            <p:nvPr/>
          </p:nvSpPr>
          <p:spPr bwMode="auto">
            <a:xfrm flipH="1">
              <a:off x="5094" y="3264"/>
              <a:ext cx="90" cy="68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13323" name="Line 11"/>
          <p:cNvSpPr>
            <a:spLocks noChangeShapeType="1"/>
          </p:cNvSpPr>
          <p:nvPr/>
        </p:nvSpPr>
        <p:spPr bwMode="auto">
          <a:xfrm flipH="1">
            <a:off x="1657350" y="3486150"/>
            <a:ext cx="1028700" cy="142875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>
            <a:off x="1697038" y="4894263"/>
            <a:ext cx="1566862" cy="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3325" name="Line 13"/>
          <p:cNvSpPr>
            <a:spLocks noChangeShapeType="1"/>
          </p:cNvSpPr>
          <p:nvPr/>
        </p:nvSpPr>
        <p:spPr bwMode="auto">
          <a:xfrm flipH="1" flipV="1">
            <a:off x="2669574" y="3486150"/>
            <a:ext cx="571500" cy="1428750"/>
          </a:xfrm>
          <a:prstGeom prst="line">
            <a:avLst/>
          </a:prstGeom>
          <a:noFill/>
          <a:ln w="7620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三角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形的定义</a:t>
            </a:r>
            <a:r>
              <a:rPr kumimoji="0" lang="zh-CN" altLang="zh-CN" sz="2800" b="1" i="0" u="none" strike="noStrike" kern="1200" cap="none" spc="10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kumimoji="0" lang="zh-CN" altLang="zh-CN" sz="2800" b="1" i="0" u="none" strike="noStrike" kern="1200" cap="none" spc="10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>
            <a:off x="4244976" y="2261890"/>
            <a:ext cx="3429000" cy="24003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200" b="1">
              <a:latin typeface="+mn-lt"/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449764" y="2998490"/>
            <a:ext cx="127952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边</a:t>
            </a:r>
            <a:r>
              <a:rPr lang="en-US" altLang="zh-CN" sz="2200" b="1" i="1" dirty="0">
                <a:latin typeface="+mn-lt"/>
              </a:rPr>
              <a:t>c</a:t>
            </a:r>
            <a:endParaRPr lang="en-US" altLang="zh-CN" sz="2200" b="1" i="1" dirty="0">
              <a:latin typeface="+mn-lt"/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6931026" y="3061990"/>
            <a:ext cx="9794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边</a:t>
            </a:r>
            <a:r>
              <a:rPr lang="en-US" altLang="zh-CN" sz="2200" b="1" i="1" dirty="0">
                <a:latin typeface="+mn-lt"/>
              </a:rPr>
              <a:t>b</a:t>
            </a:r>
            <a:endParaRPr lang="en-US" altLang="zh-CN" sz="2200" b="1" i="1" dirty="0">
              <a:latin typeface="+mn-lt"/>
            </a:endParaRP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5532439" y="4619328"/>
            <a:ext cx="9144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边</a:t>
            </a:r>
            <a:r>
              <a:rPr lang="en-US" altLang="zh-CN" sz="2200" b="1" i="1" dirty="0">
                <a:latin typeface="+mn-lt"/>
              </a:rPr>
              <a:t>a</a:t>
            </a:r>
            <a:endParaRPr lang="en-US" altLang="zh-CN" sz="2200" b="1" i="1" dirty="0">
              <a:latin typeface="+mn-lt"/>
            </a:endParaRPr>
          </a:p>
        </p:txBody>
      </p:sp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5531644" y="1747540"/>
            <a:ext cx="16557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srgbClr val="7030A0"/>
                </a:solidFill>
                <a:latin typeface="+mn-lt"/>
                <a:ea typeface="黑体" panose="02010609060101010101" pitchFamily="49" charset="-122"/>
              </a:rPr>
              <a:t>顶点</a:t>
            </a:r>
            <a:r>
              <a:rPr lang="en-US" altLang="zh-CN" sz="2200" b="1" i="1" dirty="0">
                <a:solidFill>
                  <a:srgbClr val="7030A0"/>
                </a:solidFill>
                <a:latin typeface="+mn-lt"/>
                <a:ea typeface="黑体" panose="02010609060101010101" pitchFamily="49" charset="-122"/>
              </a:rPr>
              <a:t>A</a:t>
            </a:r>
            <a:endParaRPr lang="en-US" altLang="zh-CN" sz="2200" b="1" i="1" dirty="0">
              <a:solidFill>
                <a:srgbClr val="7030A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272" name="Text Box 7"/>
          <p:cNvSpPr txBox="1">
            <a:spLocks noChangeArrowheads="1"/>
          </p:cNvSpPr>
          <p:nvPr/>
        </p:nvSpPr>
        <p:spPr bwMode="auto">
          <a:xfrm>
            <a:off x="3121026" y="4376440"/>
            <a:ext cx="17145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顶点</a:t>
            </a:r>
            <a:r>
              <a:rPr lang="en-US" altLang="zh-CN" sz="2200" b="1" i="1" dirty="0">
                <a:latin typeface="+mn-lt"/>
              </a:rPr>
              <a:t>B</a:t>
            </a:r>
            <a:endParaRPr lang="en-US" altLang="zh-CN" sz="2200" b="1" i="1" dirty="0">
              <a:latin typeface="+mn-lt"/>
            </a:endParaRPr>
          </a:p>
        </p:txBody>
      </p:sp>
      <p:sp>
        <p:nvSpPr>
          <p:cNvPr id="11273" name="Text Box 8"/>
          <p:cNvSpPr txBox="1">
            <a:spLocks noChangeArrowheads="1"/>
          </p:cNvSpPr>
          <p:nvPr/>
        </p:nvSpPr>
        <p:spPr bwMode="auto">
          <a:xfrm>
            <a:off x="7673976" y="4319290"/>
            <a:ext cx="15319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顶点</a:t>
            </a:r>
            <a:r>
              <a:rPr lang="en-US" altLang="zh-CN" sz="2200" b="1" i="1" dirty="0">
                <a:latin typeface="+mn-lt"/>
              </a:rPr>
              <a:t>C</a:t>
            </a:r>
            <a:endParaRPr lang="en-US" altLang="zh-CN" sz="2200" b="1" i="1" dirty="0">
              <a:latin typeface="+mn-lt"/>
            </a:endParaRPr>
          </a:p>
        </p:txBody>
      </p:sp>
      <p:sp>
        <p:nvSpPr>
          <p:cNvPr id="11274" name="Freeform 9"/>
          <p:cNvSpPr>
            <a:spLocks noChangeArrowheads="1"/>
          </p:cNvSpPr>
          <p:nvPr/>
        </p:nvSpPr>
        <p:spPr bwMode="auto">
          <a:xfrm>
            <a:off x="4473576" y="4376440"/>
            <a:ext cx="228600" cy="285750"/>
          </a:xfrm>
          <a:custGeom>
            <a:avLst/>
            <a:gdLst>
              <a:gd name="T0" fmla="*/ 0 w 192"/>
              <a:gd name="T1" fmla="*/ 0 h 240"/>
              <a:gd name="T2" fmla="*/ 144 w 192"/>
              <a:gd name="T3" fmla="*/ 96 h 240"/>
              <a:gd name="T4" fmla="*/ 192 w 192"/>
              <a:gd name="T5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" h="240">
                <a:moveTo>
                  <a:pt x="0" y="0"/>
                </a:moveTo>
                <a:cubicBezTo>
                  <a:pt x="56" y="28"/>
                  <a:pt x="112" y="56"/>
                  <a:pt x="144" y="96"/>
                </a:cubicBezTo>
                <a:cubicBezTo>
                  <a:pt x="176" y="136"/>
                  <a:pt x="184" y="188"/>
                  <a:pt x="192" y="24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75" name="Freeform 10"/>
          <p:cNvSpPr>
            <a:spLocks noChangeArrowheads="1"/>
          </p:cNvSpPr>
          <p:nvPr/>
        </p:nvSpPr>
        <p:spPr bwMode="auto">
          <a:xfrm>
            <a:off x="7273926" y="4376440"/>
            <a:ext cx="180975" cy="285750"/>
          </a:xfrm>
          <a:custGeom>
            <a:avLst/>
            <a:gdLst>
              <a:gd name="T0" fmla="*/ 152 w 152"/>
              <a:gd name="T1" fmla="*/ 0 h 240"/>
              <a:gd name="T2" fmla="*/ 56 w 152"/>
              <a:gd name="T3" fmla="*/ 48 h 240"/>
              <a:gd name="T4" fmla="*/ 8 w 152"/>
              <a:gd name="T5" fmla="*/ 144 h 240"/>
              <a:gd name="T6" fmla="*/ 8 w 152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" h="240">
                <a:moveTo>
                  <a:pt x="152" y="0"/>
                </a:moveTo>
                <a:cubicBezTo>
                  <a:pt x="116" y="12"/>
                  <a:pt x="80" y="24"/>
                  <a:pt x="56" y="48"/>
                </a:cubicBezTo>
                <a:cubicBezTo>
                  <a:pt x="32" y="72"/>
                  <a:pt x="16" y="112"/>
                  <a:pt x="8" y="144"/>
                </a:cubicBezTo>
                <a:cubicBezTo>
                  <a:pt x="0" y="176"/>
                  <a:pt x="4" y="208"/>
                  <a:pt x="8" y="24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76" name="Text Box 11"/>
          <p:cNvSpPr txBox="1">
            <a:spLocks noChangeArrowheads="1"/>
          </p:cNvSpPr>
          <p:nvPr/>
        </p:nvSpPr>
        <p:spPr bwMode="auto">
          <a:xfrm>
            <a:off x="4677462" y="4185440"/>
            <a:ext cx="6286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角</a:t>
            </a:r>
            <a:endParaRPr lang="zh-CN" altLang="en-US" sz="2200" b="1" dirty="0">
              <a:latin typeface="+mn-lt"/>
            </a:endParaRPr>
          </a:p>
        </p:txBody>
      </p:sp>
      <p:sp>
        <p:nvSpPr>
          <p:cNvPr id="11277" name="Text Box 12"/>
          <p:cNvSpPr txBox="1">
            <a:spLocks noChangeArrowheads="1"/>
          </p:cNvSpPr>
          <p:nvPr/>
        </p:nvSpPr>
        <p:spPr bwMode="auto">
          <a:xfrm>
            <a:off x="6814070" y="4231303"/>
            <a:ext cx="6286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角</a:t>
            </a:r>
            <a:endParaRPr lang="zh-CN" altLang="en-US" sz="2200" b="1" dirty="0">
              <a:latin typeface="+mn-lt"/>
            </a:endParaRPr>
          </a:p>
        </p:txBody>
      </p:sp>
      <p:sp>
        <p:nvSpPr>
          <p:cNvPr id="11278" name="Freeform 13"/>
          <p:cNvSpPr>
            <a:spLocks noChangeArrowheads="1"/>
          </p:cNvSpPr>
          <p:nvPr/>
        </p:nvSpPr>
        <p:spPr bwMode="auto">
          <a:xfrm>
            <a:off x="5788026" y="2490490"/>
            <a:ext cx="342900" cy="133350"/>
          </a:xfrm>
          <a:custGeom>
            <a:avLst/>
            <a:gdLst>
              <a:gd name="T0" fmla="*/ 0 w 288"/>
              <a:gd name="T1" fmla="*/ 48 h 112"/>
              <a:gd name="T2" fmla="*/ 96 w 288"/>
              <a:gd name="T3" fmla="*/ 96 h 112"/>
              <a:gd name="T4" fmla="*/ 192 w 288"/>
              <a:gd name="T5" fmla="*/ 96 h 112"/>
              <a:gd name="T6" fmla="*/ 288 w 288"/>
              <a:gd name="T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112">
                <a:moveTo>
                  <a:pt x="0" y="48"/>
                </a:moveTo>
                <a:cubicBezTo>
                  <a:pt x="32" y="68"/>
                  <a:pt x="64" y="88"/>
                  <a:pt x="96" y="96"/>
                </a:cubicBezTo>
                <a:cubicBezTo>
                  <a:pt x="128" y="104"/>
                  <a:pt x="160" y="112"/>
                  <a:pt x="192" y="96"/>
                </a:cubicBezTo>
                <a:cubicBezTo>
                  <a:pt x="224" y="80"/>
                  <a:pt x="256" y="40"/>
                  <a:pt x="288" y="0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79" name="Text Box 14"/>
          <p:cNvSpPr txBox="1">
            <a:spLocks noChangeArrowheads="1"/>
          </p:cNvSpPr>
          <p:nvPr/>
        </p:nvSpPr>
        <p:spPr bwMode="auto">
          <a:xfrm>
            <a:off x="5673726" y="2547640"/>
            <a:ext cx="6858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200" b="1" dirty="0">
                <a:latin typeface="+mn-lt"/>
              </a:rPr>
              <a:t>角</a:t>
            </a:r>
            <a:endParaRPr lang="zh-CN" altLang="en-US" sz="2200" b="1" dirty="0">
              <a:latin typeface="+mn-lt"/>
            </a:endParaRPr>
          </a:p>
        </p:txBody>
      </p:sp>
      <p:sp>
        <p:nvSpPr>
          <p:cNvPr id="11280" name="Oval 15"/>
          <p:cNvSpPr>
            <a:spLocks noChangeArrowheads="1"/>
          </p:cNvSpPr>
          <p:nvPr/>
        </p:nvSpPr>
        <p:spPr bwMode="auto">
          <a:xfrm>
            <a:off x="7616826" y="4605040"/>
            <a:ext cx="114300" cy="1143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 sz="2200" b="1" i="1">
              <a:latin typeface="+mn-lt"/>
            </a:endParaRPr>
          </a:p>
        </p:txBody>
      </p:sp>
      <p:sp>
        <p:nvSpPr>
          <p:cNvPr id="11281" name="Oval 16"/>
          <p:cNvSpPr>
            <a:spLocks noChangeArrowheads="1"/>
          </p:cNvSpPr>
          <p:nvPr/>
        </p:nvSpPr>
        <p:spPr bwMode="auto">
          <a:xfrm>
            <a:off x="4187826" y="4605040"/>
            <a:ext cx="114300" cy="1143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 sz="2200" b="1" i="1">
              <a:latin typeface="+mn-lt"/>
            </a:endParaRPr>
          </a:p>
        </p:txBody>
      </p:sp>
      <p:sp>
        <p:nvSpPr>
          <p:cNvPr id="11282" name="Oval 17"/>
          <p:cNvSpPr>
            <a:spLocks noChangeArrowheads="1"/>
          </p:cNvSpPr>
          <p:nvPr/>
        </p:nvSpPr>
        <p:spPr bwMode="auto">
          <a:xfrm>
            <a:off x="5902326" y="2204740"/>
            <a:ext cx="114300" cy="1143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 wrap="none" anchor="ctr"/>
          <a:lstStyle/>
          <a:p>
            <a:endParaRPr lang="zh-CN" altLang="en-US" sz="2200" b="1" i="1">
              <a:latin typeface="+mn-lt"/>
            </a:endParaRPr>
          </a:p>
        </p:txBody>
      </p:sp>
      <p:sp>
        <p:nvSpPr>
          <p:cNvPr id="11283" name="Text Box 18"/>
          <p:cNvSpPr txBox="1"/>
          <p:nvPr/>
        </p:nvSpPr>
        <p:spPr>
          <a:xfrm>
            <a:off x="1100138" y="596547"/>
            <a:ext cx="7121525" cy="9048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①边：</a:t>
            </a:r>
            <a:r>
              <a:rPr lang="zh-CN" altLang="en-US" sz="2400" b="1" noProof="1">
                <a:latin typeface="+mn-lt"/>
                <a:cs typeface="宋体" panose="02010600030101010101" pitchFamily="2" charset="-122"/>
              </a:rPr>
              <a:t>组成三角形的每条线段叫做三角形的</a:t>
            </a:r>
            <a:r>
              <a:rPr lang="zh-CN" altLang="en-US" sz="2400" b="1" noProof="1">
                <a:solidFill>
                  <a:srgbClr val="FF3300"/>
                </a:solidFill>
                <a:latin typeface="+mn-lt"/>
                <a:cs typeface="宋体" panose="02010600030101010101" pitchFamily="2" charset="-122"/>
              </a:rPr>
              <a:t>边</a:t>
            </a:r>
            <a:r>
              <a:rPr lang="en-US" altLang="zh-CN" sz="2400" b="1" noProof="1">
                <a:latin typeface="+mn-lt"/>
                <a:cs typeface="宋体" panose="02010600030101010101" pitchFamily="2" charset="-122"/>
              </a:rPr>
              <a:t>.</a:t>
            </a:r>
            <a:endParaRPr lang="zh-CN" altLang="en-US" sz="2400" b="1" noProof="1">
              <a:latin typeface="+mn-lt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②顶点：</a:t>
            </a:r>
            <a:r>
              <a:rPr lang="zh-CN" altLang="en-US" sz="2400" b="1" noProof="1">
                <a:latin typeface="+mn-lt"/>
                <a:cs typeface="宋体" panose="02010600030101010101" pitchFamily="2" charset="-122"/>
              </a:rPr>
              <a:t>每两条线段的交点叫做三角形的</a:t>
            </a:r>
            <a:r>
              <a:rPr lang="zh-CN" altLang="en-US" sz="2400" b="1" noProof="1">
                <a:solidFill>
                  <a:srgbClr val="FF3300"/>
                </a:solidFill>
                <a:latin typeface="+mn-lt"/>
                <a:cs typeface="宋体" panose="02010600030101010101" pitchFamily="2" charset="-122"/>
              </a:rPr>
              <a:t>顶点</a:t>
            </a:r>
            <a:r>
              <a:rPr lang="en-US" altLang="zh-CN" sz="2400" b="1" noProof="1">
                <a:latin typeface="+mn-lt"/>
                <a:cs typeface="宋体" panose="02010600030101010101" pitchFamily="2" charset="-122"/>
              </a:rPr>
              <a:t>.</a:t>
            </a:r>
            <a:endParaRPr lang="en-US" altLang="zh-CN" sz="2400" b="1" noProof="1">
              <a:latin typeface="+mn-lt"/>
              <a:cs typeface="宋体" panose="02010600030101010101" pitchFamily="2" charset="-122"/>
            </a:endParaRPr>
          </a:p>
        </p:txBody>
      </p:sp>
      <p:sp>
        <p:nvSpPr>
          <p:cNvPr id="11284" name="Line 19"/>
          <p:cNvSpPr>
            <a:spLocks noChangeShapeType="1"/>
          </p:cNvSpPr>
          <p:nvPr/>
        </p:nvSpPr>
        <p:spPr bwMode="auto">
          <a:xfrm flipH="1">
            <a:off x="4244976" y="2261890"/>
            <a:ext cx="1714500" cy="24003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85" name="Line 20"/>
          <p:cNvSpPr>
            <a:spLocks noChangeShapeType="1"/>
          </p:cNvSpPr>
          <p:nvPr/>
        </p:nvSpPr>
        <p:spPr bwMode="auto">
          <a:xfrm>
            <a:off x="4244976" y="4662190"/>
            <a:ext cx="3429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11286" name="Line 21"/>
          <p:cNvSpPr>
            <a:spLocks noChangeShapeType="1"/>
          </p:cNvSpPr>
          <p:nvPr/>
        </p:nvSpPr>
        <p:spPr bwMode="auto">
          <a:xfrm flipH="1" flipV="1">
            <a:off x="5959476" y="2261890"/>
            <a:ext cx="1714500" cy="24003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200" b="1"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00138" y="1531640"/>
            <a:ext cx="4200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cs typeface="宋体" panose="02010600030101010101" pitchFamily="2" charset="-122"/>
              </a:rPr>
              <a:t>③内角：</a:t>
            </a:r>
            <a:r>
              <a:rPr lang="zh-CN" altLang="en-US" sz="2400" b="1" dirty="0">
                <a:latin typeface="+mn-lt"/>
              </a:rPr>
              <a:t>相邻两边组成的</a:t>
            </a:r>
            <a:r>
              <a:rPr lang="zh-CN" altLang="en-US" sz="2400" b="1" dirty="0" smtClean="0">
                <a:latin typeface="+mn-lt"/>
              </a:rPr>
              <a:t>角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pic>
        <p:nvPicPr>
          <p:cNvPr id="2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2209205"/>
            <a:ext cx="1643380" cy="235367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15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  <p:bldP spid="11273" grpId="0"/>
      <p:bldP spid="11274" grpId="0" bldLvl="0" animBg="1"/>
      <p:bldP spid="11275" grpId="0" bldLvl="0" animBg="1"/>
      <p:bldP spid="11276" grpId="0"/>
      <p:bldP spid="11277" grpId="0"/>
      <p:bldP spid="11278" grpId="0" bldLvl="0" animBg="1"/>
      <p:bldP spid="11279" grpId="0"/>
      <p:bldP spid="11280" grpId="0" bldLvl="0" animBg="1"/>
      <p:bldP spid="11281" grpId="0" bldLvl="0" animBg="1"/>
      <p:bldP spid="11282" grpId="0" bldLvl="0" animBg="1"/>
      <p:bldP spid="11283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904875" y="571499"/>
            <a:ext cx="48006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三</a:t>
            </a:r>
            <a:r>
              <a:rPr lang="zh-CN" altLang="en-US" sz="27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角形的表示：</a:t>
            </a:r>
            <a:endParaRPr lang="zh-CN" altLang="en-US" sz="27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6029325" y="2502548"/>
            <a:ext cx="2743200" cy="2122884"/>
            <a:chOff x="0" y="48"/>
            <a:chExt cx="2304" cy="1783"/>
          </a:xfrm>
        </p:grpSpPr>
        <p:grpSp>
          <p:nvGrpSpPr>
            <p:cNvPr id="43011" name="Group 4"/>
            <p:cNvGrpSpPr/>
            <p:nvPr/>
          </p:nvGrpSpPr>
          <p:grpSpPr bwMode="auto">
            <a:xfrm>
              <a:off x="288" y="528"/>
              <a:ext cx="1776" cy="960"/>
              <a:chOff x="0" y="0"/>
              <a:chExt cx="2016" cy="1248"/>
            </a:xfrm>
          </p:grpSpPr>
          <p:sp>
            <p:nvSpPr>
              <p:cNvPr id="43012" name="Line 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248" cy="124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43013" name="Line 6"/>
              <p:cNvSpPr>
                <a:spLocks noChangeShapeType="1"/>
              </p:cNvSpPr>
              <p:nvPr/>
            </p:nvSpPr>
            <p:spPr bwMode="auto">
              <a:xfrm>
                <a:off x="0" y="1248"/>
                <a:ext cx="2016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43014" name="Line 7"/>
              <p:cNvSpPr>
                <a:spLocks noChangeShapeType="1"/>
              </p:cNvSpPr>
              <p:nvPr/>
            </p:nvSpPr>
            <p:spPr bwMode="auto">
              <a:xfrm>
                <a:off x="1248" y="0"/>
                <a:ext cx="768" cy="124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</p:grpSp>
        <p:sp>
          <p:nvSpPr>
            <p:cNvPr id="18439" name="Text Box 8"/>
            <p:cNvSpPr txBox="1"/>
            <p:nvPr/>
          </p:nvSpPr>
          <p:spPr>
            <a:xfrm>
              <a:off x="1200" y="48"/>
              <a:ext cx="43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noProof="1">
                  <a:latin typeface="+mn-lt"/>
                </a:rPr>
                <a:t>A</a:t>
              </a:r>
              <a:endParaRPr lang="en-US" altLang="zh-CN" sz="2800" b="1" i="1" noProof="1">
                <a:latin typeface="+mn-lt"/>
              </a:endParaRPr>
            </a:p>
          </p:txBody>
        </p:sp>
        <p:sp>
          <p:nvSpPr>
            <p:cNvPr id="18440" name="Text Box 9"/>
            <p:cNvSpPr txBox="1"/>
            <p:nvPr/>
          </p:nvSpPr>
          <p:spPr>
            <a:xfrm>
              <a:off x="0" y="1384"/>
              <a:ext cx="43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noProof="1">
                  <a:latin typeface="+mn-lt"/>
                </a:rPr>
                <a:t>B</a:t>
              </a:r>
              <a:endParaRPr lang="en-US" altLang="zh-CN" sz="2800" b="1" i="1" noProof="1">
                <a:latin typeface="+mn-lt"/>
              </a:endParaRPr>
            </a:p>
          </p:txBody>
        </p:sp>
        <p:sp>
          <p:nvSpPr>
            <p:cNvPr id="18441" name="Text Box 10"/>
            <p:cNvSpPr txBox="1"/>
            <p:nvPr/>
          </p:nvSpPr>
          <p:spPr>
            <a:xfrm>
              <a:off x="1872" y="1392"/>
              <a:ext cx="432" cy="4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i="1" noProof="1">
                  <a:latin typeface="+mn-lt"/>
                </a:rPr>
                <a:t>C</a:t>
              </a:r>
              <a:endParaRPr lang="en-US" altLang="zh-CN" sz="2800" b="1" i="1" noProof="1">
                <a:latin typeface="+mn-lt"/>
              </a:endParaRPr>
            </a:p>
          </p:txBody>
        </p:sp>
      </p:grp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104900" y="1138239"/>
            <a:ext cx="56007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latin typeface="+mn-lt"/>
              </a:rPr>
              <a:t>三角形用符号“</a:t>
            </a:r>
            <a:r>
              <a:rPr lang="en-US" altLang="zh-CN" sz="27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700" b="1" dirty="0">
                <a:latin typeface="+mn-lt"/>
              </a:rPr>
              <a:t>”</a:t>
            </a:r>
            <a:r>
              <a:rPr lang="zh-CN" altLang="en-US" sz="2700" b="1" dirty="0">
                <a:latin typeface="+mn-lt"/>
              </a:rPr>
              <a:t>表</a:t>
            </a:r>
            <a:r>
              <a:rPr lang="zh-CN" altLang="en-US" sz="2700" b="1" dirty="0" smtClean="0">
                <a:latin typeface="+mn-lt"/>
              </a:rPr>
              <a:t>示</a:t>
            </a:r>
            <a:r>
              <a:rPr lang="en-US" altLang="zh-CN" sz="2700" b="1" dirty="0" smtClean="0">
                <a:latin typeface="+mn-lt"/>
              </a:rPr>
              <a:t>.</a:t>
            </a:r>
            <a:endParaRPr lang="zh-CN" altLang="en-US" sz="2700" b="1" dirty="0">
              <a:latin typeface="+mn-lt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1030922" y="1689103"/>
            <a:ext cx="7196455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>
                <a:latin typeface="+mn-lt"/>
              </a:rPr>
              <a:t>记作“</a:t>
            </a:r>
            <a:r>
              <a:rPr lang="en-US" altLang="zh-CN" sz="2700" b="1" noProof="1">
                <a:solidFill>
                  <a:srgbClr val="FF0000"/>
                </a:solidFill>
                <a:latin typeface="+mn-lt"/>
              </a:rPr>
              <a:t>△ </a:t>
            </a:r>
            <a:r>
              <a:rPr lang="en-US" altLang="zh-CN" sz="2700" b="1" i="1" noProof="1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700" b="1" noProof="1">
                <a:latin typeface="+mn-lt"/>
              </a:rPr>
              <a:t>”</a:t>
            </a:r>
            <a:r>
              <a:rPr lang="zh-CN" altLang="en-US" sz="2700" b="1" noProof="1">
                <a:solidFill>
                  <a:srgbClr val="0000FF"/>
                </a:solidFill>
                <a:latin typeface="+mn-lt"/>
              </a:rPr>
              <a:t>读作</a:t>
            </a:r>
            <a:r>
              <a:rPr lang="zh-CN" altLang="en-US" sz="2700" b="1" noProof="1">
                <a:latin typeface="+mn-lt"/>
              </a:rPr>
              <a:t>“</a:t>
            </a:r>
            <a:r>
              <a:rPr lang="zh-CN" altLang="en-US" sz="2700" b="1" noProof="1">
                <a:solidFill>
                  <a:srgbClr val="FF3300"/>
                </a:solidFill>
                <a:latin typeface="+mn-lt"/>
              </a:rPr>
              <a:t>三角形</a:t>
            </a:r>
            <a:r>
              <a:rPr lang="en-US" altLang="zh-CN" sz="2700" b="1" i="1" noProof="1">
                <a:solidFill>
                  <a:srgbClr val="FF3300"/>
                </a:solidFill>
                <a:latin typeface="+mn-lt"/>
              </a:rPr>
              <a:t>ABC</a:t>
            </a:r>
            <a:r>
              <a:rPr lang="en-US" altLang="zh-CN" sz="3200" b="1" noProof="1" smtClean="0">
                <a:solidFill>
                  <a:srgbClr val="FF3300"/>
                </a:solidFill>
                <a:latin typeface="+mn-lt"/>
              </a:rPr>
              <a:t>”</a:t>
            </a:r>
            <a:r>
              <a:rPr lang="en-US" altLang="zh-CN" sz="3200" b="1" noProof="1">
                <a:latin typeface="+mn-lt"/>
              </a:rPr>
              <a:t>.</a:t>
            </a:r>
            <a:endParaRPr lang="en-US" altLang="zh-CN" sz="3200" b="1" noProof="1">
              <a:solidFill>
                <a:srgbClr val="FF3300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04875" y="2409828"/>
            <a:ext cx="48958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如图：线段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CA</a:t>
            </a:r>
            <a:r>
              <a:rPr lang="zh-CN" altLang="en-US" sz="2400" b="1" dirty="0">
                <a:latin typeface="+mn-lt"/>
              </a:rPr>
              <a:t>是△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的三边；点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、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的三个顶点；∠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、∠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、∠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是△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的三个内角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541338" y="1003300"/>
            <a:ext cx="827881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zh-CN" altLang="en-US" sz="2400" dirty="0" smtClean="0">
                <a:solidFill>
                  <a:srgbClr val="0000FF"/>
                </a:solidFill>
                <a:latin typeface="+mn-lt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说出图中有多少个三角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符号“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表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指出每一个三角形的三条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边，三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个顶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7200" y="544513"/>
            <a:ext cx="5507038" cy="492125"/>
            <a:chOff x="457200" y="544513"/>
            <a:chExt cx="5507038" cy="492125"/>
          </a:xfrm>
        </p:grpSpPr>
        <p:grpSp>
          <p:nvGrpSpPr>
            <p:cNvPr id="44038" name="组合 6"/>
            <p:cNvGrpSpPr/>
            <p:nvPr/>
          </p:nvGrpSpPr>
          <p:grpSpPr bwMode="auto">
            <a:xfrm>
              <a:off x="457200" y="544513"/>
              <a:ext cx="1830556" cy="492125"/>
              <a:chOff x="427462" y="558483"/>
              <a:chExt cx="1829953" cy="492443"/>
            </a:xfrm>
          </p:grpSpPr>
          <p:grpSp>
            <p:nvGrpSpPr>
              <p:cNvPr id="44039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4045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390775" y="558800"/>
              <a:ext cx="3573463" cy="47625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500" b="1" noProof="1">
                  <a:latin typeface="+mn-lt"/>
                  <a:ea typeface="黑体" panose="02010609060101010101" pitchFamily="49" charset="-122"/>
                  <a:sym typeface="+mn-ea"/>
                </a:rPr>
                <a:t>三角形的识别</a:t>
              </a:r>
              <a:endParaRPr lang="zh-CN" altLang="en-US" sz="2500" b="1" noProof="1">
                <a:latin typeface="+mn-lt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44059" name="文本框 6"/>
          <p:cNvSpPr txBox="1">
            <a:spLocks noChangeArrowheads="1"/>
          </p:cNvSpPr>
          <p:nvPr/>
        </p:nvSpPr>
        <p:spPr bwMode="auto">
          <a:xfrm>
            <a:off x="367030" y="1955421"/>
            <a:ext cx="85217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图中有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个三角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形，分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别是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EHG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EHF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EFG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EHG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的三边是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内角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是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GHE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HEG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个顶点是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EHF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的三边是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内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角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是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EHF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HFE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HEF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，三个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顶点是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EFG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的三边是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GE</a:t>
            </a:r>
            <a:r>
              <a:rPr lang="zh-CN" altLang="en-US" sz="2000" b="1" i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内角是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GFE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FEG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，三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个顶点是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4745355" y="1423465"/>
            <a:ext cx="4314825" cy="2525986"/>
            <a:chOff x="7725" y="2915"/>
            <a:chExt cx="6795" cy="3977"/>
          </a:xfrm>
        </p:grpSpPr>
        <p:grpSp>
          <p:nvGrpSpPr>
            <p:cNvPr id="44050" name="Group 3"/>
            <p:cNvGrpSpPr/>
            <p:nvPr/>
          </p:nvGrpSpPr>
          <p:grpSpPr bwMode="auto">
            <a:xfrm>
              <a:off x="7725" y="2915"/>
              <a:ext cx="6795" cy="3977"/>
              <a:chOff x="264" y="0"/>
              <a:chExt cx="3624" cy="2121"/>
            </a:xfrm>
          </p:grpSpPr>
          <p:grpSp>
            <p:nvGrpSpPr>
              <p:cNvPr id="44051" name="Group 4"/>
              <p:cNvGrpSpPr/>
              <p:nvPr/>
            </p:nvGrpSpPr>
            <p:grpSpPr bwMode="auto">
              <a:xfrm>
                <a:off x="528" y="288"/>
                <a:ext cx="2832" cy="1728"/>
                <a:chOff x="0" y="0"/>
                <a:chExt cx="2592" cy="1584"/>
              </a:xfrm>
            </p:grpSpPr>
            <p:sp>
              <p:nvSpPr>
                <p:cNvPr id="44052" name="Line 5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2448" cy="158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  <p:sp>
              <p:nvSpPr>
                <p:cNvPr id="44053" name="Line 6"/>
                <p:cNvSpPr>
                  <a:spLocks noChangeShapeType="1"/>
                </p:cNvSpPr>
                <p:nvPr/>
              </p:nvSpPr>
              <p:spPr bwMode="auto">
                <a:xfrm>
                  <a:off x="432" y="1296"/>
                  <a:ext cx="216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  <p:sp>
              <p:nvSpPr>
                <p:cNvPr id="44054" name="Line 7"/>
                <p:cNvSpPr>
                  <a:spLocks noChangeShapeType="1"/>
                </p:cNvSpPr>
                <p:nvPr/>
              </p:nvSpPr>
              <p:spPr bwMode="auto">
                <a:xfrm flipH="1" flipV="1">
                  <a:off x="2016" y="288"/>
                  <a:ext cx="576" cy="100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  <p:sp>
              <p:nvSpPr>
                <p:cNvPr id="44055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1296" y="288"/>
                  <a:ext cx="720" cy="100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sz="2400" b="1" i="1">
                    <a:latin typeface="+mn-lt"/>
                  </a:endParaRPr>
                </a:p>
              </p:txBody>
            </p:sp>
          </p:grpSp>
          <p:sp>
            <p:nvSpPr>
              <p:cNvPr id="19461" name="Text Box 9"/>
              <p:cNvSpPr txBox="1"/>
              <p:nvPr/>
            </p:nvSpPr>
            <p:spPr>
              <a:xfrm>
                <a:off x="264" y="1733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Q</a:t>
                </a:r>
                <a:endParaRPr lang="en-US" altLang="zh-CN" sz="2400" b="1" i="1" noProof="1">
                  <a:latin typeface="+mn-lt"/>
                </a:endParaRPr>
              </a:p>
            </p:txBody>
          </p:sp>
          <p:sp>
            <p:nvSpPr>
              <p:cNvPr id="19462" name="Text Box 10"/>
              <p:cNvSpPr txBox="1"/>
              <p:nvPr/>
            </p:nvSpPr>
            <p:spPr>
              <a:xfrm>
                <a:off x="736" y="1345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F</a:t>
                </a:r>
                <a:endParaRPr lang="en-US" altLang="zh-CN" sz="2400" b="1" i="1" noProof="1">
                  <a:latin typeface="+mn-lt"/>
                </a:endParaRPr>
              </a:p>
            </p:txBody>
          </p:sp>
          <p:sp>
            <p:nvSpPr>
              <p:cNvPr id="19463" name="Text Box 11"/>
              <p:cNvSpPr txBox="1"/>
              <p:nvPr/>
            </p:nvSpPr>
            <p:spPr>
              <a:xfrm>
                <a:off x="2482" y="288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E</a:t>
                </a:r>
                <a:endParaRPr lang="en-US" altLang="zh-CN" sz="2400" b="1" i="1" noProof="1">
                  <a:latin typeface="+mn-lt"/>
                </a:endParaRPr>
              </a:p>
            </p:txBody>
          </p:sp>
          <p:sp>
            <p:nvSpPr>
              <p:cNvPr id="19464" name="Text Box 12"/>
              <p:cNvSpPr txBox="1"/>
              <p:nvPr/>
            </p:nvSpPr>
            <p:spPr>
              <a:xfrm>
                <a:off x="3216" y="0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P</a:t>
                </a:r>
                <a:endParaRPr lang="en-US" altLang="zh-CN" sz="2400" b="1" i="1" noProof="1">
                  <a:latin typeface="+mn-lt"/>
                </a:endParaRPr>
              </a:p>
            </p:txBody>
          </p:sp>
          <p:sp>
            <p:nvSpPr>
              <p:cNvPr id="19465" name="Text Box 13"/>
              <p:cNvSpPr txBox="1"/>
              <p:nvPr/>
            </p:nvSpPr>
            <p:spPr>
              <a:xfrm>
                <a:off x="3360" y="1488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G</a:t>
                </a:r>
                <a:endParaRPr lang="en-US" altLang="zh-CN" sz="2400" b="1" i="1" noProof="1">
                  <a:latin typeface="+mn-lt"/>
                </a:endParaRPr>
              </a:p>
            </p:txBody>
          </p:sp>
          <p:sp>
            <p:nvSpPr>
              <p:cNvPr id="19466" name="Text Box 14"/>
              <p:cNvSpPr txBox="1"/>
              <p:nvPr/>
            </p:nvSpPr>
            <p:spPr>
              <a:xfrm>
                <a:off x="1728" y="1680"/>
                <a:ext cx="528" cy="3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i="1" noProof="1">
                    <a:latin typeface="+mn-lt"/>
                  </a:rPr>
                  <a:t>H</a:t>
                </a:r>
                <a:endParaRPr lang="en-US" altLang="zh-CN" sz="2400" b="1" i="1" noProof="1">
                  <a:latin typeface="+mn-lt"/>
                </a:endParaRPr>
              </a:p>
            </p:txBody>
          </p:sp>
        </p:grpSp>
        <p:sp>
          <p:nvSpPr>
            <p:cNvPr id="44062" name="文本框 8"/>
            <p:cNvSpPr txBox="1">
              <a:spLocks noChangeArrowheads="1"/>
            </p:cNvSpPr>
            <p:nvPr/>
          </p:nvSpPr>
          <p:spPr bwMode="auto">
            <a:xfrm>
              <a:off x="10397" y="5460"/>
              <a:ext cx="452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+mn-lt"/>
                </a:rPr>
                <a:t>1</a:t>
              </a:r>
              <a:endParaRPr lang="en-US" altLang="zh-CN" sz="2400" b="1" dirty="0">
                <a:latin typeface="+mn-lt"/>
              </a:endParaRPr>
            </a:p>
          </p:txBody>
        </p:sp>
        <p:sp>
          <p:nvSpPr>
            <p:cNvPr id="44063" name="文本框 9"/>
            <p:cNvSpPr txBox="1">
              <a:spLocks noChangeArrowheads="1"/>
            </p:cNvSpPr>
            <p:nvPr/>
          </p:nvSpPr>
          <p:spPr bwMode="auto">
            <a:xfrm>
              <a:off x="11832" y="5242"/>
              <a:ext cx="101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+mn-lt"/>
                </a:rPr>
                <a:t>2</a:t>
              </a:r>
              <a:endParaRPr lang="en-US" altLang="zh-CN" sz="2400" b="1" dirty="0">
                <a:latin typeface="+mn-lt"/>
              </a:endParaRPr>
            </a:p>
          </p:txBody>
        </p:sp>
      </p:grpSp>
      <p:grpSp>
        <p:nvGrpSpPr>
          <p:cNvPr id="32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2"/>
          <p:cNvGrpSpPr/>
          <p:nvPr/>
        </p:nvGrpSpPr>
        <p:grpSpPr bwMode="auto">
          <a:xfrm>
            <a:off x="-3175" y="-57150"/>
            <a:ext cx="2006600" cy="478473"/>
            <a:chOff x="123" y="40"/>
            <a:chExt cx="3160" cy="753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93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16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8" name="矩形 17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0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21" name="图片 20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4060" name="文本框 7"/>
          <p:cNvSpPr txBox="1">
            <a:spLocks noChangeArrowheads="1"/>
          </p:cNvSpPr>
          <p:nvPr/>
        </p:nvSpPr>
        <p:spPr bwMode="auto">
          <a:xfrm>
            <a:off x="1094625" y="1546226"/>
            <a:ext cx="715835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 在</a:t>
            </a:r>
            <a:r>
              <a:rPr lang="zh-CN" altLang="en-US" sz="2800" b="1" dirty="0">
                <a:latin typeface="宋体" panose="02010600030101010101" pitchFamily="2" charset="-122"/>
              </a:rPr>
              <a:t>查三角形的个数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时，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先</a:t>
            </a:r>
            <a:r>
              <a:rPr lang="zh-CN" altLang="en-US" sz="2800" b="1" dirty="0">
                <a:latin typeface="宋体" panose="02010600030101010101" pitchFamily="2" charset="-122"/>
              </a:rPr>
              <a:t>给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单个</a:t>
            </a:r>
            <a:r>
              <a:rPr lang="zh-CN" altLang="en-US" sz="2800" b="1" dirty="0">
                <a:latin typeface="宋体" panose="02010600030101010101" pitchFamily="2" charset="-122"/>
              </a:rPr>
              <a:t>三角形编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号，查</a:t>
            </a:r>
            <a:r>
              <a:rPr lang="zh-CN" altLang="en-US" sz="2800" b="1" dirty="0">
                <a:latin typeface="宋体" panose="02010600030101010101" pitchFamily="2" charset="-122"/>
              </a:rPr>
              <a:t>单个的三角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形，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再</a:t>
            </a:r>
            <a:r>
              <a:rPr lang="zh-CN" altLang="en-US" sz="2800" b="1" dirty="0">
                <a:latin typeface="宋体" panose="02010600030101010101" pitchFamily="2" charset="-122"/>
              </a:rPr>
              <a:t>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两个</a:t>
            </a:r>
            <a:r>
              <a:rPr lang="zh-CN" altLang="en-US" sz="2800" b="1" dirty="0">
                <a:latin typeface="宋体" panose="02010600030101010101" pitchFamily="2" charset="-122"/>
              </a:rPr>
              <a:t>三角形组成的较大三角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形，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后</a:t>
            </a:r>
            <a:r>
              <a:rPr lang="zh-CN" altLang="en-US" sz="2800" b="1" dirty="0">
                <a:latin typeface="宋体" panose="02010600030101010101" pitchFamily="2" charset="-122"/>
              </a:rPr>
              <a:t>再查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个，四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个</a:t>
            </a:r>
            <a:r>
              <a:rPr lang="zh-CN" altLang="en-US" sz="2800" b="1" dirty="0">
                <a:latin typeface="宋体" panose="02010600030101010101" pitchFamily="2" charset="-122"/>
              </a:rPr>
              <a:t>三角形组成的三角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形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419225" y="750888"/>
            <a:ext cx="6572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读出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图中的各个三角形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400425" y="1295400"/>
            <a:ext cx="5076825" cy="2824162"/>
            <a:chOff x="112" y="104"/>
            <a:chExt cx="4264" cy="2372"/>
          </a:xfrm>
        </p:grpSpPr>
        <p:grpSp>
          <p:nvGrpSpPr>
            <p:cNvPr id="45059" name="Group 4"/>
            <p:cNvGrpSpPr/>
            <p:nvPr/>
          </p:nvGrpSpPr>
          <p:grpSpPr bwMode="auto">
            <a:xfrm>
              <a:off x="432" y="384"/>
              <a:ext cx="3504" cy="1824"/>
              <a:chOff x="0" y="0"/>
              <a:chExt cx="3840" cy="2208"/>
            </a:xfrm>
          </p:grpSpPr>
          <p:sp>
            <p:nvSpPr>
              <p:cNvPr id="45060" name="Line 5"/>
              <p:cNvSpPr>
                <a:spLocks noChangeShapeType="1"/>
              </p:cNvSpPr>
              <p:nvPr/>
            </p:nvSpPr>
            <p:spPr bwMode="auto">
              <a:xfrm>
                <a:off x="0" y="384"/>
                <a:ext cx="720" cy="182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1" name="Line 6"/>
              <p:cNvSpPr>
                <a:spLocks noChangeShapeType="1"/>
              </p:cNvSpPr>
              <p:nvPr/>
            </p:nvSpPr>
            <p:spPr bwMode="auto">
              <a:xfrm>
                <a:off x="720" y="2208"/>
                <a:ext cx="2640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2" name="Line 7"/>
              <p:cNvSpPr>
                <a:spLocks noChangeShapeType="1"/>
              </p:cNvSpPr>
              <p:nvPr/>
            </p:nvSpPr>
            <p:spPr bwMode="auto">
              <a:xfrm flipV="1">
                <a:off x="3360" y="0"/>
                <a:ext cx="480" cy="22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3" name="Line 8"/>
              <p:cNvSpPr>
                <a:spLocks noChangeShapeType="1"/>
              </p:cNvSpPr>
              <p:nvPr/>
            </p:nvSpPr>
            <p:spPr bwMode="auto">
              <a:xfrm flipH="1">
                <a:off x="720" y="0"/>
                <a:ext cx="3120" cy="2208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5064" name="Line 9"/>
              <p:cNvSpPr>
                <a:spLocks noChangeShapeType="1"/>
              </p:cNvSpPr>
              <p:nvPr/>
            </p:nvSpPr>
            <p:spPr bwMode="auto">
              <a:xfrm>
                <a:off x="0" y="384"/>
                <a:ext cx="3360" cy="182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  <p:sp>
          <p:nvSpPr>
            <p:cNvPr id="20490" name="Text Box 10"/>
            <p:cNvSpPr txBox="1"/>
            <p:nvPr/>
          </p:nvSpPr>
          <p:spPr>
            <a:xfrm>
              <a:off x="112" y="288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A</a:t>
              </a:r>
              <a:endParaRPr lang="en-US" altLang="zh-CN" sz="2400" b="1" i="1" noProof="1">
                <a:latin typeface="+mn-lt"/>
              </a:endParaRPr>
            </a:p>
          </p:txBody>
        </p:sp>
        <p:sp>
          <p:nvSpPr>
            <p:cNvPr id="20491" name="Text Box 11"/>
            <p:cNvSpPr txBox="1"/>
            <p:nvPr/>
          </p:nvSpPr>
          <p:spPr>
            <a:xfrm>
              <a:off x="3944" y="104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D</a:t>
              </a:r>
              <a:endParaRPr lang="en-US" altLang="zh-CN" sz="2400" b="1" i="1" noProof="1">
                <a:latin typeface="+mn-lt"/>
              </a:endParaRPr>
            </a:p>
          </p:txBody>
        </p:sp>
        <p:sp>
          <p:nvSpPr>
            <p:cNvPr id="20492" name="Text Box 12"/>
            <p:cNvSpPr txBox="1"/>
            <p:nvPr/>
          </p:nvSpPr>
          <p:spPr>
            <a:xfrm>
              <a:off x="712" y="2088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B</a:t>
              </a:r>
              <a:endParaRPr lang="en-US" altLang="zh-CN" sz="2400" b="1" i="1" noProof="1">
                <a:latin typeface="+mn-lt"/>
              </a:endParaRPr>
            </a:p>
          </p:txBody>
        </p:sp>
        <p:sp>
          <p:nvSpPr>
            <p:cNvPr id="20493" name="Text Box 13"/>
            <p:cNvSpPr txBox="1"/>
            <p:nvPr/>
          </p:nvSpPr>
          <p:spPr>
            <a:xfrm>
              <a:off x="1968" y="1024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E</a:t>
              </a:r>
              <a:endParaRPr lang="en-US" altLang="zh-CN" sz="2400" b="1" i="1" noProof="1">
                <a:latin typeface="+mn-lt"/>
              </a:endParaRPr>
            </a:p>
          </p:txBody>
        </p:sp>
        <p:sp>
          <p:nvSpPr>
            <p:cNvPr id="20494" name="Text Box 14"/>
            <p:cNvSpPr txBox="1"/>
            <p:nvPr/>
          </p:nvSpPr>
          <p:spPr>
            <a:xfrm>
              <a:off x="3504" y="2016"/>
              <a:ext cx="43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noProof="1">
                  <a:latin typeface="+mn-lt"/>
                </a:rPr>
                <a:t>C</a:t>
              </a:r>
              <a:endParaRPr lang="en-US" altLang="zh-CN" sz="2400" b="1" i="1" noProof="1">
                <a:latin typeface="+mn-lt"/>
              </a:endParaRPr>
            </a:p>
          </p:txBody>
        </p:sp>
      </p:grpSp>
      <p:sp>
        <p:nvSpPr>
          <p:cNvPr id="18447" name="未知"/>
          <p:cNvSpPr>
            <a:spLocks noChangeArrowheads="1"/>
          </p:cNvSpPr>
          <p:nvPr/>
        </p:nvSpPr>
        <p:spPr bwMode="auto">
          <a:xfrm>
            <a:off x="3781425" y="2028825"/>
            <a:ext cx="2000250" cy="1771650"/>
          </a:xfrm>
          <a:custGeom>
            <a:avLst/>
            <a:gdLst>
              <a:gd name="T0" fmla="*/ 0 w 1680"/>
              <a:gd name="T1" fmla="*/ 0 h 1488"/>
              <a:gd name="T2" fmla="*/ 672 w 1680"/>
              <a:gd name="T3" fmla="*/ 1488 h 1488"/>
              <a:gd name="T4" fmla="*/ 1680 w 1680"/>
              <a:gd name="T5" fmla="*/ 816 h 1488"/>
              <a:gd name="T6" fmla="*/ 0 w 1680"/>
              <a:gd name="T7" fmla="*/ 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0" h="1488">
                <a:moveTo>
                  <a:pt x="0" y="0"/>
                </a:moveTo>
                <a:lnTo>
                  <a:pt x="672" y="1488"/>
                </a:lnTo>
                <a:lnTo>
                  <a:pt x="1680" y="816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48" name="未知"/>
          <p:cNvSpPr>
            <a:spLocks noChangeArrowheads="1"/>
          </p:cNvSpPr>
          <p:nvPr/>
        </p:nvSpPr>
        <p:spPr bwMode="auto">
          <a:xfrm>
            <a:off x="5838825" y="1628775"/>
            <a:ext cx="2114550" cy="2171700"/>
          </a:xfrm>
          <a:custGeom>
            <a:avLst/>
            <a:gdLst>
              <a:gd name="T0" fmla="*/ 1776 w 1776"/>
              <a:gd name="T1" fmla="*/ 0 h 1824"/>
              <a:gd name="T2" fmla="*/ 0 w 1776"/>
              <a:gd name="T3" fmla="*/ 1152 h 1824"/>
              <a:gd name="T4" fmla="*/ 1344 w 1776"/>
              <a:gd name="T5" fmla="*/ 1824 h 1824"/>
              <a:gd name="T6" fmla="*/ 1776 w 1776"/>
              <a:gd name="T7" fmla="*/ 0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76" h="1824">
                <a:moveTo>
                  <a:pt x="1776" y="0"/>
                </a:moveTo>
                <a:lnTo>
                  <a:pt x="0" y="1152"/>
                </a:lnTo>
                <a:lnTo>
                  <a:pt x="1344" y="1824"/>
                </a:lnTo>
                <a:lnTo>
                  <a:pt x="177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49" name="未知"/>
          <p:cNvSpPr>
            <a:spLocks noChangeArrowheads="1"/>
          </p:cNvSpPr>
          <p:nvPr/>
        </p:nvSpPr>
        <p:spPr bwMode="auto">
          <a:xfrm>
            <a:off x="4581525" y="3000375"/>
            <a:ext cx="2857500" cy="800100"/>
          </a:xfrm>
          <a:custGeom>
            <a:avLst/>
            <a:gdLst>
              <a:gd name="T0" fmla="*/ 1056 w 2400"/>
              <a:gd name="T1" fmla="*/ 0 h 672"/>
              <a:gd name="T2" fmla="*/ 0 w 2400"/>
              <a:gd name="T3" fmla="*/ 672 h 672"/>
              <a:gd name="T4" fmla="*/ 2400 w 2400"/>
              <a:gd name="T5" fmla="*/ 672 h 672"/>
              <a:gd name="T6" fmla="*/ 1056 w 2400"/>
              <a:gd name="T7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00" h="672">
                <a:moveTo>
                  <a:pt x="1056" y="0"/>
                </a:moveTo>
                <a:lnTo>
                  <a:pt x="0" y="672"/>
                </a:lnTo>
                <a:lnTo>
                  <a:pt x="2400" y="672"/>
                </a:lnTo>
                <a:lnTo>
                  <a:pt x="1056" y="0"/>
                </a:lnTo>
                <a:close/>
              </a:path>
            </a:pathLst>
          </a:custGeom>
          <a:solidFill>
            <a:srgbClr val="3366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50" name="未知"/>
          <p:cNvSpPr>
            <a:spLocks noChangeArrowheads="1"/>
          </p:cNvSpPr>
          <p:nvPr/>
        </p:nvSpPr>
        <p:spPr bwMode="auto">
          <a:xfrm>
            <a:off x="3781425" y="2028825"/>
            <a:ext cx="3657600" cy="1771650"/>
          </a:xfrm>
          <a:custGeom>
            <a:avLst/>
            <a:gdLst>
              <a:gd name="T0" fmla="*/ 0 w 3072"/>
              <a:gd name="T1" fmla="*/ 0 h 1488"/>
              <a:gd name="T2" fmla="*/ 672 w 3072"/>
              <a:gd name="T3" fmla="*/ 1488 h 1488"/>
              <a:gd name="T4" fmla="*/ 3072 w 3072"/>
              <a:gd name="T5" fmla="*/ 1488 h 1488"/>
              <a:gd name="T6" fmla="*/ 0 w 3072"/>
              <a:gd name="T7" fmla="*/ 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72" h="1488">
                <a:moveTo>
                  <a:pt x="0" y="0"/>
                </a:moveTo>
                <a:lnTo>
                  <a:pt x="672" y="1488"/>
                </a:lnTo>
                <a:lnTo>
                  <a:pt x="3072" y="1488"/>
                </a:lnTo>
                <a:lnTo>
                  <a:pt x="0" y="0"/>
                </a:lnTo>
                <a:close/>
              </a:path>
            </a:pathLst>
          </a:custGeom>
          <a:solidFill>
            <a:srgbClr val="FF99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8451" name="未知"/>
          <p:cNvSpPr>
            <a:spLocks noChangeArrowheads="1"/>
          </p:cNvSpPr>
          <p:nvPr/>
        </p:nvSpPr>
        <p:spPr bwMode="auto">
          <a:xfrm>
            <a:off x="4524375" y="1628775"/>
            <a:ext cx="3429000" cy="2171700"/>
          </a:xfrm>
          <a:custGeom>
            <a:avLst/>
            <a:gdLst>
              <a:gd name="T0" fmla="*/ 2880 w 2880"/>
              <a:gd name="T1" fmla="*/ 0 h 1824"/>
              <a:gd name="T2" fmla="*/ 0 w 2880"/>
              <a:gd name="T3" fmla="*/ 1824 h 1824"/>
              <a:gd name="T4" fmla="*/ 2448 w 2880"/>
              <a:gd name="T5" fmla="*/ 1824 h 1824"/>
              <a:gd name="T6" fmla="*/ 2880 w 2880"/>
              <a:gd name="T7" fmla="*/ 0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0" h="1824">
                <a:moveTo>
                  <a:pt x="2880" y="0"/>
                </a:moveTo>
                <a:lnTo>
                  <a:pt x="0" y="1824"/>
                </a:lnTo>
                <a:lnTo>
                  <a:pt x="2448" y="1824"/>
                </a:lnTo>
                <a:lnTo>
                  <a:pt x="2880" y="0"/>
                </a:lnTo>
                <a:close/>
              </a:path>
            </a:pathLst>
          </a:custGeom>
          <a:solidFill>
            <a:srgbClr val="00E8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45079" name="文本框 3"/>
          <p:cNvSpPr txBox="1">
            <a:spLocks noChangeArrowheads="1"/>
          </p:cNvSpPr>
          <p:nvPr/>
        </p:nvSpPr>
        <p:spPr bwMode="auto">
          <a:xfrm>
            <a:off x="879561" y="1526381"/>
            <a:ext cx="26225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   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BCD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DCE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BCE.</a:t>
            </a:r>
            <a:endParaRPr lang="en-US" altLang="zh-CN" sz="2400" b="1" i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7" name="组合 2"/>
          <p:cNvGrpSpPr/>
          <p:nvPr/>
        </p:nvGrpSpPr>
        <p:grpSpPr bwMode="auto">
          <a:xfrm>
            <a:off x="-14287" y="-50794"/>
            <a:ext cx="2006600" cy="478473"/>
            <a:chOff x="153" y="55"/>
            <a:chExt cx="3160" cy="753"/>
          </a:xfrm>
        </p:grpSpPr>
        <p:cxnSp>
          <p:nvCxnSpPr>
            <p:cNvPr id="28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990" y="5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巩固练习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9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645"/>
</p:tagLst>
</file>

<file path=ppt/tags/tag2.xml><?xml version="1.0" encoding="utf-8"?>
<p:tagLst xmlns:p="http://schemas.openxmlformats.org/presentationml/2006/main">
  <p:tag name="KSO_WM_DOC_GUID" val="{7f8c0f19-3ceb-4473-97bd-ef4e311f4d5d}"/>
  <p:tag name="KSO_WPP_MARK_KEY" val="1d342d77-a43b-4341-bf3d-f5370bafd4d0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4325</Words>
  <Application>WPS 演示</Application>
  <PresentationFormat>全屏显示(16:9)</PresentationFormat>
  <Paragraphs>509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4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隶书</vt:lpstr>
      <vt:lpstr>Times New Roman</vt:lpstr>
      <vt:lpstr>Yuanti SC</vt:lpstr>
      <vt:lpstr>Segoe Print</vt:lpstr>
      <vt:lpstr>仿宋</vt:lpstr>
      <vt:lpstr>Arial Unicode MS</vt:lpstr>
      <vt:lpstr>Calibri</vt:lpstr>
      <vt:lpstr>Cambria Math</vt:lpstr>
      <vt:lpstr>华文楷体</vt:lpstr>
      <vt:lpstr>Franklin Gothic Book</vt:lpstr>
      <vt:lpstr>Calibri</vt:lpstr>
      <vt:lpstr>Cambria Math</vt:lpstr>
      <vt:lpstr>《七彩课堂》课件模板（新）</vt:lpstr>
      <vt:lpstr>1_《七彩课堂》课件模板（新）</vt:lpstr>
      <vt:lpstr>观察与思考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孤傲的含羞草</dc:creator>
  <cp:lastModifiedBy>Administrator</cp:lastModifiedBy>
  <cp:revision>1163</cp:revision>
  <dcterms:created xsi:type="dcterms:W3CDTF">2016-01-14T07:05:00Z</dcterms:created>
  <dcterms:modified xsi:type="dcterms:W3CDTF">2023-04-26T06:18:06Z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12D98FF8D0214E3A99569B9C92808FCD_12</vt:lpwstr>
  </property>
</Properties>
</file>