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  <p:sldMasterId id="2147483686" r:id="rId4"/>
  </p:sldMasterIdLst>
  <p:notesMasterIdLst>
    <p:notesMasterId r:id="rId13"/>
  </p:notesMasterIdLst>
  <p:handoutMasterIdLst>
    <p:handoutMasterId r:id="rId39"/>
  </p:handoutMasterIdLst>
  <p:sldIdLst>
    <p:sldId id="540" r:id="rId5"/>
    <p:sldId id="604" r:id="rId6"/>
    <p:sldId id="541" r:id="rId7"/>
    <p:sldId id="542" r:id="rId8"/>
    <p:sldId id="543" r:id="rId9"/>
    <p:sldId id="544" r:id="rId10"/>
    <p:sldId id="545" r:id="rId11"/>
    <p:sldId id="546" r:id="rId12"/>
    <p:sldId id="547" r:id="rId14"/>
    <p:sldId id="548" r:id="rId15"/>
    <p:sldId id="549" r:id="rId16"/>
    <p:sldId id="550" r:id="rId17"/>
    <p:sldId id="551" r:id="rId18"/>
    <p:sldId id="552" r:id="rId19"/>
    <p:sldId id="553" r:id="rId20"/>
    <p:sldId id="554" r:id="rId21"/>
    <p:sldId id="555" r:id="rId22"/>
    <p:sldId id="556" r:id="rId23"/>
    <p:sldId id="557" r:id="rId24"/>
    <p:sldId id="558" r:id="rId25"/>
    <p:sldId id="559" r:id="rId26"/>
    <p:sldId id="560" r:id="rId27"/>
    <p:sldId id="561" r:id="rId28"/>
    <p:sldId id="562" r:id="rId29"/>
    <p:sldId id="448" r:id="rId30"/>
    <p:sldId id="563" r:id="rId31"/>
    <p:sldId id="564" r:id="rId32"/>
    <p:sldId id="565" r:id="rId33"/>
    <p:sldId id="566" r:id="rId34"/>
    <p:sldId id="567" r:id="rId35"/>
    <p:sldId id="568" r:id="rId36"/>
    <p:sldId id="569" r:id="rId37"/>
    <p:sldId id="570" r:id="rId38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4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5" autoAdjust="0"/>
    <p:restoredTop sz="95846" autoAdjust="0"/>
  </p:normalViewPr>
  <p:slideViewPr>
    <p:cSldViewPr snapToGrid="0" showGuides="1">
      <p:cViewPr varScale="1">
        <p:scale>
          <a:sx n="55" d="100"/>
          <a:sy n="55" d="100"/>
        </p:scale>
        <p:origin x="-84" y="-942"/>
      </p:cViewPr>
      <p:guideLst>
        <p:guide orient="horz" pos="1484"/>
        <p:guide pos="2835"/>
      </p:guideLst>
    </p:cSldViewPr>
  </p:slideViewPr>
  <p:outlineViewPr>
    <p:cViewPr>
      <p:scale>
        <a:sx n="33" d="100"/>
        <a:sy n="33" d="100"/>
      </p:scale>
      <p:origin x="0" y="76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362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Master" Target="slideMasters/slideMaster3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6E33252B-F7D7-43C5-B96F-C52E20C68D0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DBD55287-C1DC-42D0-91C7-2DEE40C95E37}" type="slidenum">
              <a:rPr lang="en-US" altLang="en-US"/>
            </a:fld>
            <a:endParaRPr lang="en-US" altLang="en-US"/>
          </a:p>
        </p:txBody>
      </p:sp>
      <p:pic>
        <p:nvPicPr>
          <p:cNvPr id="4608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5632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1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6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5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37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9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 userDrawn="1"/>
        </p:nvGrpSpPr>
        <p:grpSpPr>
          <a:xfrm>
            <a:off x="6016431" y="-23934"/>
            <a:ext cx="3062531" cy="400110"/>
            <a:chOff x="6016431" y="-23934"/>
            <a:chExt cx="3062531" cy="400110"/>
          </a:xfrm>
        </p:grpSpPr>
        <p:sp>
          <p:nvSpPr>
            <p:cNvPr id="51" name="文本框 1"/>
            <p:cNvSpPr txBox="1">
              <a:spLocks noChangeArrowheads="1"/>
            </p:cNvSpPr>
            <p:nvPr userDrawn="1"/>
          </p:nvSpPr>
          <p:spPr bwMode="auto">
            <a:xfrm>
              <a:off x="6016431" y="-23934"/>
              <a:ext cx="22541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07474">
                      <a:lumMod val="50000"/>
                    </a:srgbClr>
                  </a:solidFill>
                  <a:latin typeface="宋体" panose="02010600030101010101" pitchFamily="2" charset="-122"/>
                </a:rPr>
                <a:t>13.3 </a:t>
              </a:r>
              <a:r>
                <a:rPr lang="zh-CN" altLang="en-US" sz="2000" b="1" dirty="0" smtClean="0">
                  <a:solidFill>
                    <a:srgbClr val="F07474">
                      <a:lumMod val="50000"/>
                    </a:srgbClr>
                  </a:solidFill>
                  <a:latin typeface="宋体" panose="02010600030101010101" pitchFamily="2" charset="-122"/>
                </a:rPr>
                <a:t>等腰三角形</a:t>
              </a:r>
              <a:r>
                <a:rPr lang="en-US" altLang="zh-CN" sz="2000" b="1" dirty="0" smtClean="0">
                  <a:solidFill>
                    <a:srgbClr val="F07474">
                      <a:lumMod val="50000"/>
                    </a:srgbClr>
                  </a:solidFill>
                  <a:latin typeface="宋体" panose="02010600030101010101" pitchFamily="2" charset="-122"/>
                </a:rPr>
                <a:t>/</a:t>
              </a:r>
              <a:endPara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52" name="图片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2974" y="8720"/>
              <a:ext cx="915988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.xml"/><Relationship Id="rId8" Type="http://schemas.openxmlformats.org/officeDocument/2006/relationships/slideLayout" Target="../slideLayouts/slideLayout26.xml"/><Relationship Id="rId7" Type="http://schemas.openxmlformats.org/officeDocument/2006/relationships/slideLayout" Target="../slideLayouts/slideLayout25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3" Type="http://schemas.openxmlformats.org/officeDocument/2006/relationships/slideLayout" Target="../slideLayouts/slideLayout21.xml"/><Relationship Id="rId21" Type="http://schemas.openxmlformats.org/officeDocument/2006/relationships/theme" Target="../theme/theme2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0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35.xml"/><Relationship Id="rId16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33.xml"/><Relationship Id="rId14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5852805" y="-23934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文本框 1"/>
          <p:cNvSpPr txBox="1">
            <a:spLocks noChangeArrowheads="1"/>
          </p:cNvSpPr>
          <p:nvPr userDrawn="1"/>
        </p:nvSpPr>
        <p:spPr bwMode="auto">
          <a:xfrm>
            <a:off x="5852805" y="-23934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530224" y="744538"/>
            <a:ext cx="8383040" cy="1084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eaLnBrk="1" hangingPunct="1">
              <a:lnSpc>
                <a:spcPct val="130000"/>
              </a:lnSpc>
              <a:spcBef>
                <a:spcPts val="0"/>
              </a:spcBef>
              <a:buNone/>
            </a:pPr>
            <a:r>
              <a:rPr lang="zh-CN" altLang="en-US" sz="2800" b="1" dirty="0"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ea typeface="楷体" panose="02010609060101010101" pitchFamily="49" charset="-122"/>
              </a:rPr>
              <a:t>    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图片中有你熟悉的数学图形吗？你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能说出此图形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的名称吗？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48132" name="图片 410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63" y="2012949"/>
            <a:ext cx="4202112" cy="215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"/>
          <p:cNvGrpSpPr/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99"/>
          <p:cNvSpPr txBox="1">
            <a:spLocks noChangeArrowheads="1"/>
          </p:cNvSpPr>
          <p:nvPr/>
        </p:nvSpPr>
        <p:spPr bwMode="auto">
          <a:xfrm>
            <a:off x="417829" y="1063625"/>
            <a:ext cx="856424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是等边三角形，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上一点，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延长线上一点，连接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CED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0513" y="2471262"/>
            <a:ext cx="6186487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en-US" altLang="zh-CN" sz="2000" b="1" dirty="0">
                <a:latin typeface="+mn-lt"/>
              </a:rPr>
              <a:t>∵△</a:t>
            </a:r>
            <a:r>
              <a:rPr lang="en-US" altLang="zh-CN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60°.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latin typeface="+mn-lt"/>
              </a:rPr>
              <a:t>∵∠</a:t>
            </a:r>
            <a:r>
              <a:rPr lang="en-US" altLang="zh-CN" sz="2000" b="1" i="1" dirty="0">
                <a:latin typeface="+mn-lt"/>
              </a:rPr>
              <a:t>ABE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40°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60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°–  40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20°.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BE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DE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EBC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20°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CED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ACB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40°.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25688" y="549815"/>
            <a:ext cx="6728385" cy="503125"/>
            <a:chOff x="490889" y="549815"/>
            <a:chExt cx="6728385" cy="503125"/>
          </a:xfrm>
        </p:grpSpPr>
        <p:sp>
          <p:nvSpPr>
            <p:cNvPr id="58384" name="文本框 14"/>
            <p:cNvSpPr txBox="1">
              <a:spLocks noChangeArrowheads="1"/>
            </p:cNvSpPr>
            <p:nvPr/>
          </p:nvSpPr>
          <p:spPr bwMode="auto">
            <a:xfrm>
              <a:off x="2012274" y="549815"/>
              <a:ext cx="52070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等</a:t>
              </a: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边三角形的性质应</a:t>
              </a:r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用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1" name="组合 6"/>
            <p:cNvGrpSpPr/>
            <p:nvPr/>
          </p:nvGrpSpPr>
          <p:grpSpPr bwMode="auto">
            <a:xfrm>
              <a:off x="490889" y="560500"/>
              <a:ext cx="2274656" cy="492440"/>
              <a:chOff x="418848" y="544770"/>
              <a:chExt cx="2273908" cy="492762"/>
            </a:xfrm>
          </p:grpSpPr>
          <p:grpSp>
            <p:nvGrpSpPr>
              <p:cNvPr id="22" name="组合 5"/>
              <p:cNvGrpSpPr/>
              <p:nvPr/>
            </p:nvGrpSpPr>
            <p:grpSpPr bwMode="auto">
              <a:xfrm>
                <a:off x="468723" y="591841"/>
                <a:ext cx="1417172" cy="425725"/>
                <a:chOff x="2177459" y="-557354"/>
                <a:chExt cx="1417172" cy="425725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3167734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3" name="文本框 11"/>
              <p:cNvSpPr txBox="1">
                <a:spLocks noChangeArrowheads="1"/>
              </p:cNvSpPr>
              <p:nvPr/>
            </p:nvSpPr>
            <p:spPr bwMode="auto">
              <a:xfrm>
                <a:off x="418848" y="544770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382" y="2394857"/>
            <a:ext cx="2492777" cy="200133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01943" y="1427278"/>
            <a:ext cx="73056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解决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与等边三角形有关的计算问题，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关键是注意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每个内角都是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60°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这一隐含条件，一般需结合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等边对等角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、三角形的内角和与外角的性质解答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01"/>
          <p:cNvSpPr txBox="1">
            <a:spLocks noChangeArrowheads="1"/>
          </p:cNvSpPr>
          <p:nvPr/>
        </p:nvSpPr>
        <p:spPr bwMode="auto">
          <a:xfrm>
            <a:off x="762278" y="423863"/>
            <a:ext cx="84442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是等边三角形，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，延长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，使得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CE=CD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．求证：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BD=DE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89266" y="1588541"/>
            <a:ext cx="587883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证明：</a:t>
            </a:r>
            <a:r>
              <a:rPr lang="zh-CN" altLang="en-US" sz="2000" b="1" dirty="0">
                <a:latin typeface="+mn-lt"/>
              </a:rPr>
              <a:t>∵△</a:t>
            </a:r>
            <a:r>
              <a:rPr lang="zh-CN" altLang="en-US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是等边三角形，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是角平分线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=60°，∠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DBC=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30°．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又</a:t>
            </a:r>
            <a:r>
              <a:rPr lang="zh-CN" altLang="en-US" sz="2000" b="1" dirty="0">
                <a:latin typeface="+mn-lt"/>
              </a:rPr>
              <a:t>∵</a:t>
            </a:r>
            <a:r>
              <a:rPr lang="zh-CN" altLang="en-US" sz="2000" b="1" i="1" dirty="0">
                <a:latin typeface="+mn-lt"/>
              </a:rPr>
              <a:t>CE</a:t>
            </a:r>
            <a:r>
              <a:rPr lang="zh-CN" altLang="en-US" sz="2000" b="1" dirty="0">
                <a:latin typeface="+mn-lt"/>
              </a:rPr>
              <a:t>=</a:t>
            </a:r>
            <a:r>
              <a:rPr lang="zh-CN" altLang="en-US" sz="2000" b="1" i="1" dirty="0">
                <a:latin typeface="+mn-lt"/>
              </a:rPr>
              <a:t>CD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CDE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CED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又</a:t>
            </a:r>
            <a:r>
              <a:rPr lang="zh-CN" altLang="en-US" sz="2000" b="1" dirty="0">
                <a:latin typeface="+mn-lt"/>
              </a:rPr>
              <a:t>∵∠</a:t>
            </a:r>
            <a:r>
              <a:rPr lang="zh-CN" altLang="en-US" sz="2000" b="1" i="1" dirty="0">
                <a:latin typeface="+mn-lt"/>
              </a:rPr>
              <a:t>BCD</a:t>
            </a:r>
            <a:r>
              <a:rPr lang="zh-CN" altLang="en-US" sz="2000" b="1" dirty="0">
                <a:latin typeface="+mn-lt"/>
              </a:rPr>
              <a:t>=∠</a:t>
            </a:r>
            <a:r>
              <a:rPr lang="zh-CN" altLang="en-US" sz="2000" b="1" i="1" dirty="0">
                <a:latin typeface="+mn-lt"/>
              </a:rPr>
              <a:t>CDE</a:t>
            </a:r>
            <a:r>
              <a:rPr lang="zh-CN" altLang="en-US" sz="2000" b="1" dirty="0">
                <a:latin typeface="+mn-lt"/>
              </a:rPr>
              <a:t>+∠</a:t>
            </a:r>
            <a:r>
              <a:rPr lang="zh-CN" altLang="en-US" sz="2000" b="1" i="1" dirty="0">
                <a:latin typeface="+mn-lt"/>
              </a:rPr>
              <a:t>CED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CDE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CED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=30°．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DEC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（等角对等边）．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87" y="50085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683" y="2275114"/>
            <a:ext cx="2453560" cy="1968681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99"/>
          <p:cNvSpPr txBox="1">
            <a:spLocks noChangeArrowheads="1"/>
          </p:cNvSpPr>
          <p:nvPr/>
        </p:nvSpPr>
        <p:spPr bwMode="auto">
          <a:xfrm>
            <a:off x="427354" y="495300"/>
            <a:ext cx="8110156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为等边三角形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边上任意一点，点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边上任意一点，且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相交于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BQM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等于多少度？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7015" y="2189627"/>
            <a:ext cx="7982585" cy="251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100" b="1" dirty="0">
                <a:latin typeface="+mn-lt"/>
              </a:rPr>
              <a:t>∵△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为等边三角形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60°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BM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i="1" dirty="0">
                <a:latin typeface="+mn-lt"/>
              </a:rPr>
              <a:t>CN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AMB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BNC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(SAS)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BAM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CBN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5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BQM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ABQ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BAM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ABQ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CBN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60°.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868" y="2023001"/>
            <a:ext cx="2112264" cy="1620012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矩形 2"/>
          <p:cNvSpPr/>
          <p:nvPr/>
        </p:nvSpPr>
        <p:spPr>
          <a:xfrm>
            <a:off x="990601" y="1188739"/>
            <a:ext cx="75247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269999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269999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此</a:t>
            </a:r>
            <a:r>
              <a:rPr lang="zh-CN" altLang="en-US" sz="2400" b="1" dirty="0">
                <a:latin typeface="宋体" panose="02010600030101010101" pitchFamily="2" charset="-122"/>
              </a:rPr>
              <a:t>题属于等边三角形与全等三角形的综合运用，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一般先利用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等边三角形的性质</a:t>
            </a:r>
            <a:r>
              <a:rPr lang="zh-CN" altLang="en-US" sz="2400" b="1" dirty="0">
                <a:latin typeface="宋体" panose="02010600030101010101" pitchFamily="2" charset="-122"/>
              </a:rPr>
              <a:t>判定三角形全等，而后利用全等及等边三角形的性质，求角度或证明边相等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3"/>
          <p:cNvSpPr txBox="1">
            <a:spLocks noChangeArrowheads="1"/>
          </p:cNvSpPr>
          <p:nvPr/>
        </p:nvSpPr>
        <p:spPr bwMode="auto">
          <a:xfrm>
            <a:off x="741363" y="477838"/>
            <a:ext cx="8031161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图，已知△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为等边三角形，点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分别在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边上，且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（1）求证：△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≌△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（2）求∠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BFD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9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1363" y="2260163"/>
            <a:ext cx="676703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zh-CN" altLang="en-US" sz="2000" b="1" dirty="0">
                <a:latin typeface="+mn-lt"/>
              </a:rPr>
              <a:t>（1）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000" b="1" dirty="0">
                <a:latin typeface="+mn-lt"/>
              </a:rPr>
              <a:t>∵△</a:t>
            </a:r>
            <a:r>
              <a:rPr lang="zh-CN" altLang="en-US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为等边三角形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=60°，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AB=CA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BAE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=60°，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000" b="1" dirty="0">
                <a:latin typeface="+mn-lt"/>
              </a:rPr>
              <a:t>△</a:t>
            </a:r>
            <a:r>
              <a:rPr lang="zh-CN" altLang="en-US" sz="2000" b="1" i="1" dirty="0">
                <a:latin typeface="+mn-lt"/>
              </a:rPr>
              <a:t>ABE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en-US" sz="2000" b="1" dirty="0">
                <a:latin typeface="+mn-lt"/>
              </a:rPr>
              <a:t>△</a:t>
            </a:r>
            <a:r>
              <a:rPr lang="zh-CN" altLang="en-US" sz="2000" b="1" i="1" dirty="0">
                <a:latin typeface="+mn-lt"/>
              </a:rPr>
              <a:t>CAD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000" b="1" dirty="0" smtClean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（SAS）．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latin typeface="+mn-lt"/>
              </a:rPr>
              <a:t>（2）</a:t>
            </a: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000" b="1" dirty="0">
                <a:latin typeface="+mn-lt"/>
              </a:rPr>
              <a:t>∵∠</a:t>
            </a:r>
            <a:r>
              <a:rPr lang="zh-CN" altLang="en-US" sz="2000" b="1" i="1" dirty="0">
                <a:latin typeface="+mn-lt"/>
              </a:rPr>
              <a:t>BFD</a:t>
            </a:r>
            <a:r>
              <a:rPr lang="zh-CN" altLang="en-US" sz="2000" b="1" dirty="0">
                <a:latin typeface="+mn-lt"/>
              </a:rPr>
              <a:t>=∠</a:t>
            </a:r>
            <a:r>
              <a:rPr lang="zh-CN" altLang="en-US" sz="2000" b="1" i="1" dirty="0">
                <a:latin typeface="+mn-lt"/>
              </a:rPr>
              <a:t>ABE</a:t>
            </a:r>
            <a:r>
              <a:rPr lang="zh-CN" altLang="en-US" sz="2000" b="1" dirty="0">
                <a:latin typeface="+mn-lt"/>
              </a:rPr>
              <a:t>+∠</a:t>
            </a:r>
            <a:r>
              <a:rPr lang="zh-CN" altLang="en-US" sz="2000" b="1" i="1" dirty="0">
                <a:latin typeface="+mn-lt"/>
              </a:rPr>
              <a:t>BAD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000" b="1" dirty="0">
                <a:latin typeface="+mn-lt"/>
              </a:rPr>
              <a:t>∵△</a:t>
            </a:r>
            <a:r>
              <a:rPr lang="zh-CN" altLang="en-US" sz="2000" b="1" i="1" dirty="0">
                <a:latin typeface="+mn-lt"/>
              </a:rPr>
              <a:t>ABE</a:t>
            </a:r>
            <a:r>
              <a:rPr lang="zh-CN" altLang="en-US" sz="2000" b="1" dirty="0">
                <a:latin typeface="+mn-lt"/>
              </a:rPr>
              <a:t>≌△</a:t>
            </a:r>
            <a:r>
              <a:rPr lang="zh-CN" altLang="en-US" sz="2000" b="1" i="1" dirty="0">
                <a:latin typeface="+mn-lt"/>
              </a:rPr>
              <a:t>CAD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 lvl="0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BFD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87" y="50085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846" y="1608562"/>
            <a:ext cx="2159508" cy="191109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Group 255"/>
          <p:cNvGraphicFramePr>
            <a:graphicFrameLocks noGrp="1"/>
          </p:cNvGraphicFramePr>
          <p:nvPr/>
        </p:nvGraphicFramePr>
        <p:xfrm>
          <a:off x="756919" y="1247775"/>
          <a:ext cx="7472681" cy="2181225"/>
        </p:xfrm>
        <a:graphic>
          <a:graphicData uri="http://schemas.openxmlformats.org/drawingml/2006/table">
            <a:tbl>
              <a:tblPr/>
              <a:tblGrid>
                <a:gridCol w="780433"/>
                <a:gridCol w="3330600"/>
                <a:gridCol w="3361648"/>
              </a:tblGrid>
              <a:tr h="4133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图形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等腰三角形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095" marB="3509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1580">
                <a:tc rowSpan="2">
                  <a:txBody>
                    <a:bodyPr/>
                    <a:lstStyle/>
                    <a:p>
                      <a:pPr marL="457200" marR="0" lvl="1" indent="7493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判  定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095" marB="35095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5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6316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</a:t>
                      </a:r>
                      <a:endParaRPr kumimoji="0" lang="en-US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华文行楷" panose="02010800040101010101" pitchFamily="2" charset="-122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095" marB="350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5141912" y="2540000"/>
            <a:ext cx="2897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三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个角都相等的三角形是等边三角形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4535" name="Rectangle 31"/>
          <p:cNvSpPr>
            <a:spLocks noChangeArrowheads="1"/>
          </p:cNvSpPr>
          <p:nvPr/>
        </p:nvSpPr>
        <p:spPr bwMode="auto">
          <a:xfrm>
            <a:off x="2538413" y="2465388"/>
            <a:ext cx="19478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altLang="zh-CN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en-US" altLang="zh-CN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4536" name="Rectangle 36"/>
          <p:cNvSpPr>
            <a:spLocks noChangeArrowheads="1"/>
          </p:cNvSpPr>
          <p:nvPr/>
        </p:nvSpPr>
        <p:spPr bwMode="auto">
          <a:xfrm>
            <a:off x="5901532" y="1257300"/>
            <a:ext cx="1776412" cy="34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/>
          <a:p>
            <a:pPr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等边三角形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42"/>
          <p:cNvSpPr>
            <a:spLocks noChangeArrowheads="1"/>
          </p:cNvSpPr>
          <p:nvPr/>
        </p:nvSpPr>
        <p:spPr bwMode="auto">
          <a:xfrm>
            <a:off x="1750796" y="2520868"/>
            <a:ext cx="2862262" cy="78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从角看：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两个角相等的三角形是等腰三角形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Rectangle 242"/>
          <p:cNvSpPr>
            <a:spLocks noChangeArrowheads="1"/>
          </p:cNvSpPr>
          <p:nvPr/>
        </p:nvSpPr>
        <p:spPr bwMode="auto">
          <a:xfrm>
            <a:off x="1789113" y="1624013"/>
            <a:ext cx="29448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从边看：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两条边相等的三角形是等腰三角形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Rectangle 243"/>
          <p:cNvSpPr>
            <a:spLocks noChangeArrowheads="1"/>
          </p:cNvSpPr>
          <p:nvPr/>
        </p:nvSpPr>
        <p:spPr bwMode="auto">
          <a:xfrm>
            <a:off x="5113338" y="1636878"/>
            <a:ext cx="29257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三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条边都相等的三角形是等边三角形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223963" y="3736975"/>
            <a:ext cx="6615112" cy="858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小明认为还有第三种方法</a:t>
            </a:r>
            <a:r>
              <a:rPr lang="zh-CN" altLang="en-US" b="1" dirty="0">
                <a:ea typeface="黑体" panose="0201060906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两条边相等且有一个角是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60</a:t>
            </a:r>
            <a:r>
              <a:rPr lang="en-US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°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的三角形也是等边三角形</a:t>
            </a:r>
            <a:r>
              <a:rPr lang="zh-CN" altLang="en-US" b="1" dirty="0">
                <a:ea typeface="黑体" panose="02010609060101010101" pitchFamily="2" charset="-122"/>
              </a:rPr>
              <a:t>”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，你同意吗？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Rectangle 14"/>
          <p:cNvSpPr/>
          <p:nvPr/>
        </p:nvSpPr>
        <p:spPr>
          <a:xfrm>
            <a:off x="754856" y="3674215"/>
            <a:ext cx="7553325" cy="10618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宋体" panose="02010600030101010101" pitchFamily="2" charset="-122"/>
                <a:cs typeface="+mn-ea"/>
              </a:rPr>
              <a:t>等边三角形的判定方法：</a:t>
            </a:r>
            <a:endParaRPr lang="zh-CN" altLang="en-US" sz="2100" b="1" noProof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noProof="1">
                <a:latin typeface="宋体" panose="02010600030101010101" pitchFamily="2" charset="-122"/>
                <a:cs typeface="+mn-ea"/>
              </a:rPr>
              <a:t>      </a:t>
            </a:r>
            <a:r>
              <a:rPr lang="zh-CN" altLang="en-US" sz="2100" b="1" noProof="1">
                <a:latin typeface="+mn-lt"/>
                <a:cs typeface="+mn-ea"/>
              </a:rPr>
              <a:t>有一个角是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+mn-ea"/>
              </a:rPr>
              <a:t>60°</a:t>
            </a:r>
            <a:r>
              <a:rPr lang="zh-CN" altLang="en-US" sz="2100" b="1" noProof="1">
                <a:latin typeface="+mn-lt"/>
                <a:cs typeface="+mn-ea"/>
              </a:rPr>
              <a:t>的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+mn-ea"/>
              </a:rPr>
              <a:t>等腰三角形</a:t>
            </a:r>
            <a:r>
              <a:rPr lang="zh-CN" altLang="en-US" sz="2100" b="1" noProof="1">
                <a:latin typeface="+mn-lt"/>
                <a:cs typeface="+mn-ea"/>
              </a:rPr>
              <a:t>是等边三角形</a:t>
            </a:r>
            <a:r>
              <a:rPr lang="en-US" altLang="zh-CN" sz="2100" b="1" noProof="1">
                <a:latin typeface="+mn-lt"/>
                <a:cs typeface="+mn-ea"/>
              </a:rPr>
              <a:t>.</a:t>
            </a:r>
            <a:endParaRPr lang="en-US" altLang="zh-CN" sz="2100" b="1" noProof="1">
              <a:latin typeface="+mn-lt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57957" y="546422"/>
            <a:ext cx="4551422" cy="459948"/>
            <a:chOff x="2238316" y="614790"/>
            <a:chExt cx="4551422" cy="459948"/>
          </a:xfrm>
        </p:grpSpPr>
        <p:sp>
          <p:nvSpPr>
            <p:cNvPr id="64516" name="文本框 6151"/>
            <p:cNvSpPr txBox="1">
              <a:spLocks noChangeArrowheads="1"/>
            </p:cNvSpPr>
            <p:nvPr/>
          </p:nvSpPr>
          <p:spPr bwMode="auto">
            <a:xfrm>
              <a:off x="4157663" y="614790"/>
              <a:ext cx="2632075" cy="45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等边三角形的判定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8" name="组合 4"/>
            <p:cNvGrpSpPr/>
            <p:nvPr/>
          </p:nvGrpSpPr>
          <p:grpSpPr bwMode="auto">
            <a:xfrm>
              <a:off x="2238316" y="644398"/>
              <a:ext cx="1739920" cy="409791"/>
              <a:chOff x="3485" y="1168"/>
              <a:chExt cx="2739" cy="644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485" y="1168"/>
                <a:ext cx="2739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9" grpId="0"/>
      <p:bldP spid="20" grpId="0"/>
      <p:bldP spid="22" grpId="0"/>
      <p:bldP spid="2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36333" y="651807"/>
            <a:ext cx="6551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根据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条件判断下列三角形是否为等边三角形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25"/>
          <p:cNvGrpSpPr/>
          <p:nvPr/>
        </p:nvGrpSpPr>
        <p:grpSpPr bwMode="auto">
          <a:xfrm>
            <a:off x="1476375" y="1543050"/>
            <a:ext cx="1038225" cy="1558237"/>
            <a:chOff x="1447800" y="2057400"/>
            <a:chExt cx="1384300" cy="2078735"/>
          </a:xfrm>
        </p:grpSpPr>
        <p:sp>
          <p:nvSpPr>
            <p:cNvPr id="65539" name="TextBox 12"/>
            <p:cNvSpPr txBox="1">
              <a:spLocks noChangeArrowheads="1"/>
            </p:cNvSpPr>
            <p:nvPr/>
          </p:nvSpPr>
          <p:spPr bwMode="auto">
            <a:xfrm>
              <a:off x="1576900" y="3581848"/>
              <a:ext cx="888192" cy="554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1</a:t>
              </a:r>
              <a:r>
                <a:rPr lang="zh-CN" altLang="en-US" sz="2100" b="1" dirty="0"/>
                <a:t>）</a:t>
              </a:r>
              <a:endParaRPr lang="zh-CN" altLang="en-US" sz="2100" b="1" dirty="0"/>
            </a:p>
          </p:txBody>
        </p:sp>
        <p:pic>
          <p:nvPicPr>
            <p:cNvPr id="65540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2057400"/>
              <a:ext cx="1384300" cy="1524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9"/>
          <p:cNvGrpSpPr/>
          <p:nvPr/>
        </p:nvGrpSpPr>
        <p:grpSpPr bwMode="auto">
          <a:xfrm>
            <a:off x="3648075" y="1485900"/>
            <a:ext cx="1085850" cy="1615384"/>
            <a:chOff x="3810000" y="1981200"/>
            <a:chExt cx="1447800" cy="2154318"/>
          </a:xfrm>
        </p:grpSpPr>
        <p:pic>
          <p:nvPicPr>
            <p:cNvPr id="65542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1981200"/>
              <a:ext cx="1447800" cy="1618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3" name="TextBox 16"/>
            <p:cNvSpPr txBox="1">
              <a:spLocks noChangeArrowheads="1"/>
            </p:cNvSpPr>
            <p:nvPr/>
          </p:nvSpPr>
          <p:spPr bwMode="auto">
            <a:xfrm>
              <a:off x="3977944" y="3581399"/>
              <a:ext cx="850809" cy="5541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2</a:t>
              </a:r>
              <a:r>
                <a:rPr lang="zh-CN" altLang="en-US" sz="2100" b="1" dirty="0"/>
                <a:t>）</a:t>
              </a:r>
              <a:endParaRPr lang="zh-CN" altLang="en-US" sz="2100" b="1" dirty="0"/>
            </a:p>
          </p:txBody>
        </p:sp>
      </p:grpSp>
      <p:grpSp>
        <p:nvGrpSpPr>
          <p:cNvPr id="4" name="组合 30"/>
          <p:cNvGrpSpPr/>
          <p:nvPr/>
        </p:nvGrpSpPr>
        <p:grpSpPr bwMode="auto">
          <a:xfrm>
            <a:off x="5445390" y="3159355"/>
            <a:ext cx="1149350" cy="1551525"/>
            <a:chOff x="6358770" y="2068204"/>
            <a:chExt cx="1532063" cy="2066642"/>
          </a:xfrm>
        </p:grpSpPr>
        <p:pic>
          <p:nvPicPr>
            <p:cNvPr id="6554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8770" y="2068204"/>
              <a:ext cx="1532063" cy="152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6" name="TextBox 18"/>
            <p:cNvSpPr txBox="1">
              <a:spLocks noChangeArrowheads="1"/>
            </p:cNvSpPr>
            <p:nvPr/>
          </p:nvSpPr>
          <p:spPr bwMode="auto">
            <a:xfrm>
              <a:off x="6553198" y="3581400"/>
              <a:ext cx="864048" cy="55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6</a:t>
              </a:r>
              <a:r>
                <a:rPr lang="zh-CN" altLang="en-US" sz="2100" b="1" dirty="0"/>
                <a:t>）</a:t>
              </a:r>
              <a:endParaRPr lang="zh-CN" altLang="en-US" sz="2100" b="1" dirty="0"/>
            </a:p>
          </p:txBody>
        </p:sp>
      </p:grpSp>
      <p:grpSp>
        <p:nvGrpSpPr>
          <p:cNvPr id="6" name="组合 31"/>
          <p:cNvGrpSpPr/>
          <p:nvPr/>
        </p:nvGrpSpPr>
        <p:grpSpPr bwMode="auto">
          <a:xfrm>
            <a:off x="3648075" y="3143246"/>
            <a:ext cx="1028700" cy="1566501"/>
            <a:chOff x="1447800" y="4114800"/>
            <a:chExt cx="1371600" cy="2087875"/>
          </a:xfrm>
        </p:grpSpPr>
        <p:pic>
          <p:nvPicPr>
            <p:cNvPr id="65548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7800" y="4114800"/>
              <a:ext cx="1371600" cy="1402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9" name="TextBox 20"/>
            <p:cNvSpPr txBox="1">
              <a:spLocks noChangeArrowheads="1"/>
            </p:cNvSpPr>
            <p:nvPr/>
          </p:nvSpPr>
          <p:spPr bwMode="auto">
            <a:xfrm>
              <a:off x="1651517" y="5648888"/>
              <a:ext cx="927008" cy="553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5</a:t>
              </a:r>
              <a:r>
                <a:rPr lang="zh-CN" altLang="en-US" sz="2100" b="1" dirty="0"/>
                <a:t>）</a:t>
              </a:r>
              <a:endParaRPr lang="zh-CN" altLang="en-US" sz="2100" b="1" dirty="0"/>
            </a:p>
          </p:txBody>
        </p:sp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538273" y="1781517"/>
            <a:ext cx="4555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</a:t>
            </a:r>
            <a:endParaRPr lang="en-US" altLang="zh-CN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4733925" y="1943100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6562725" y="3494088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562725" y="1943100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733925" y="3429000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7" name="组合 29"/>
          <p:cNvGrpSpPr/>
          <p:nvPr/>
        </p:nvGrpSpPr>
        <p:grpSpPr bwMode="auto">
          <a:xfrm>
            <a:off x="1351570" y="3094267"/>
            <a:ext cx="1257300" cy="1624818"/>
            <a:chOff x="1295400" y="4038600"/>
            <a:chExt cx="1676400" cy="2165653"/>
          </a:xfrm>
        </p:grpSpPr>
        <p:sp>
          <p:nvSpPr>
            <p:cNvPr id="65556" name="TextBox 22"/>
            <p:cNvSpPr txBox="1">
              <a:spLocks noChangeArrowheads="1"/>
            </p:cNvSpPr>
            <p:nvPr/>
          </p:nvSpPr>
          <p:spPr bwMode="auto">
            <a:xfrm>
              <a:off x="1614193" y="5650453"/>
              <a:ext cx="902229" cy="553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4</a:t>
              </a:r>
              <a:r>
                <a:rPr lang="zh-CN" altLang="en-US" sz="2100" b="1" dirty="0"/>
                <a:t>）</a:t>
              </a:r>
              <a:endParaRPr lang="zh-CN" altLang="en-US" sz="2100" b="1" dirty="0"/>
            </a:p>
          </p:txBody>
        </p:sp>
        <p:pic>
          <p:nvPicPr>
            <p:cNvPr id="65557" name="Picture 2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5400" y="4038600"/>
              <a:ext cx="1676400" cy="1569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28"/>
          <p:cNvGrpSpPr/>
          <p:nvPr/>
        </p:nvGrpSpPr>
        <p:grpSpPr bwMode="auto">
          <a:xfrm>
            <a:off x="5483878" y="1543050"/>
            <a:ext cx="1085850" cy="1615379"/>
            <a:chOff x="6096000" y="1981200"/>
            <a:chExt cx="1447800" cy="2154812"/>
          </a:xfrm>
        </p:grpSpPr>
        <p:pic>
          <p:nvPicPr>
            <p:cNvPr id="65559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1981200"/>
              <a:ext cx="1447800" cy="1495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60" name="TextBox 12"/>
            <p:cNvSpPr txBox="1">
              <a:spLocks noChangeArrowheads="1"/>
            </p:cNvSpPr>
            <p:nvPr/>
          </p:nvSpPr>
          <p:spPr bwMode="auto">
            <a:xfrm>
              <a:off x="6324509" y="3581764"/>
              <a:ext cx="940667" cy="554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/>
                <a:t>（</a:t>
              </a:r>
              <a:r>
                <a:rPr lang="en-US" altLang="zh-CN" sz="2100" b="1" dirty="0">
                  <a:latin typeface="+mn-lt"/>
                </a:rPr>
                <a:t>3</a:t>
              </a:r>
              <a:r>
                <a:rPr lang="zh-CN" altLang="en-US" sz="2100" b="1" dirty="0"/>
                <a:t>）</a:t>
              </a:r>
              <a:endParaRPr lang="zh-CN" altLang="en-US" sz="2100" b="1" dirty="0"/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540096" y="2950680"/>
            <a:ext cx="5143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不一定</a:t>
            </a:r>
            <a:endParaRPr lang="en-US" altLang="zh-CN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1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32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308" y="18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87" y="643732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4" grpId="0"/>
      <p:bldP spid="35" grpId="0"/>
      <p:bldP spid="36" grpId="0"/>
      <p:bldP spid="37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74066" y="934113"/>
            <a:ext cx="8362950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图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等边三角形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lang="en-US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求证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是等边三角形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6562" name="Group 26"/>
          <p:cNvGrpSpPr/>
          <p:nvPr/>
        </p:nvGrpSpPr>
        <p:grpSpPr bwMode="auto">
          <a:xfrm>
            <a:off x="5632450" y="2076450"/>
            <a:ext cx="2106613" cy="1670050"/>
            <a:chOff x="3243" y="1525"/>
            <a:chExt cx="1769" cy="1402"/>
          </a:xfrm>
        </p:grpSpPr>
        <p:sp>
          <p:nvSpPr>
            <p:cNvPr id="66563" name="Text Box 5"/>
            <p:cNvSpPr txBox="1">
              <a:spLocks noChangeArrowheads="1"/>
            </p:cNvSpPr>
            <p:nvPr/>
          </p:nvSpPr>
          <p:spPr bwMode="auto">
            <a:xfrm>
              <a:off x="3892" y="1525"/>
              <a:ext cx="2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6564" name="Text Box 6"/>
            <p:cNvSpPr txBox="1">
              <a:spLocks noChangeArrowheads="1"/>
            </p:cNvSpPr>
            <p:nvPr/>
          </p:nvSpPr>
          <p:spPr bwMode="auto">
            <a:xfrm>
              <a:off x="4717" y="2618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6565" name="Text Box 7"/>
            <p:cNvSpPr txBox="1">
              <a:spLocks noChangeArrowheads="1"/>
            </p:cNvSpPr>
            <p:nvPr/>
          </p:nvSpPr>
          <p:spPr bwMode="auto">
            <a:xfrm>
              <a:off x="3243" y="2618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6566" name="AutoShape 8"/>
            <p:cNvSpPr>
              <a:spLocks noChangeArrowheads="1"/>
            </p:cNvSpPr>
            <p:nvPr/>
          </p:nvSpPr>
          <p:spPr bwMode="auto">
            <a:xfrm>
              <a:off x="3479" y="1785"/>
              <a:ext cx="1238" cy="946"/>
            </a:xfrm>
            <a:prstGeom prst="triangle">
              <a:avLst>
                <a:gd name="adj" fmla="val 50000"/>
              </a:avLst>
            </a:prstGeom>
            <a:noFill/>
            <a:ln w="25400" cap="sq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 b="1" i="1"/>
            </a:p>
          </p:txBody>
        </p:sp>
        <p:sp>
          <p:nvSpPr>
            <p:cNvPr id="66567" name="Line 9"/>
            <p:cNvSpPr>
              <a:spLocks noChangeShapeType="1"/>
            </p:cNvSpPr>
            <p:nvPr/>
          </p:nvSpPr>
          <p:spPr bwMode="auto">
            <a:xfrm>
              <a:off x="3651" y="2462"/>
              <a:ext cx="88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68" name="Text Box 10"/>
            <p:cNvSpPr txBox="1">
              <a:spLocks noChangeArrowheads="1"/>
            </p:cNvSpPr>
            <p:nvPr/>
          </p:nvSpPr>
          <p:spPr bwMode="auto">
            <a:xfrm>
              <a:off x="3390" y="2264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6569" name="Text Box 11"/>
            <p:cNvSpPr txBox="1">
              <a:spLocks noChangeArrowheads="1"/>
            </p:cNvSpPr>
            <p:nvPr/>
          </p:nvSpPr>
          <p:spPr bwMode="auto">
            <a:xfrm>
              <a:off x="4503" y="2251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83878" y="2011575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85553" y="2011575"/>
            <a:ext cx="3251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∵ △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41734" y="2417393"/>
            <a:ext cx="238398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41734" y="2785693"/>
            <a:ext cx="147348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∵ </a:t>
            </a:r>
            <a:r>
              <a:rPr lang="en-US" altLang="zh-CN" sz="2100" b="1" i="1" dirty="0">
                <a:latin typeface="+mn-lt"/>
              </a:rPr>
              <a:t>DE//BC</a:t>
            </a:r>
            <a:r>
              <a:rPr lang="en-US" altLang="zh-CN" sz="2100" b="1" dirty="0">
                <a:latin typeface="+mn-lt"/>
              </a:rPr>
              <a:t>,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41734" y="3119068"/>
            <a:ext cx="385233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38559" y="3474668"/>
            <a:ext cx="32273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AED.</a:t>
            </a:r>
            <a:endParaRPr lang="zh-CN" altLang="en-US" sz="21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29034" y="3836618"/>
            <a:ext cx="31321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2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83737" y="522951"/>
            <a:ext cx="6699779" cy="496862"/>
            <a:chOff x="616407" y="548589"/>
            <a:chExt cx="6699779" cy="496862"/>
          </a:xfrm>
        </p:grpSpPr>
        <p:sp>
          <p:nvSpPr>
            <p:cNvPr id="66590" name="文本框 4"/>
            <p:cNvSpPr txBox="1">
              <a:spLocks noChangeArrowheads="1"/>
            </p:cNvSpPr>
            <p:nvPr/>
          </p:nvSpPr>
          <p:spPr bwMode="auto">
            <a:xfrm>
              <a:off x="2206023" y="548589"/>
              <a:ext cx="5110163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等</a:t>
              </a: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边三角形的判定的应</a:t>
              </a:r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用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49" name="组合 6"/>
            <p:cNvGrpSpPr/>
            <p:nvPr/>
          </p:nvGrpSpPr>
          <p:grpSpPr bwMode="auto">
            <a:xfrm>
              <a:off x="616407" y="553011"/>
              <a:ext cx="2274656" cy="492440"/>
              <a:chOff x="427686" y="564124"/>
              <a:chExt cx="2273908" cy="492762"/>
            </a:xfrm>
          </p:grpSpPr>
          <p:grpSp>
            <p:nvGrpSpPr>
              <p:cNvPr id="50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52" name="椭圆 5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51" name="文本框 11"/>
              <p:cNvSpPr txBox="1">
                <a:spLocks noChangeArrowheads="1"/>
              </p:cNvSpPr>
              <p:nvPr/>
            </p:nvSpPr>
            <p:spPr bwMode="auto">
              <a:xfrm>
                <a:off x="427686" y="564124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素养考点  </a:t>
                </a:r>
                <a:endPara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037667" y="3611541"/>
            <a:ext cx="2726523" cy="1452806"/>
            <a:chOff x="4337908" y="2173044"/>
            <a:chExt cx="2726523" cy="1452806"/>
          </a:xfrm>
        </p:grpSpPr>
        <p:sp>
          <p:nvSpPr>
            <p:cNvPr id="3" name="云形标注 2"/>
            <p:cNvSpPr/>
            <p:nvPr/>
          </p:nvSpPr>
          <p:spPr>
            <a:xfrm>
              <a:off x="4337908" y="2173044"/>
              <a:ext cx="2675050" cy="1452806"/>
            </a:xfrm>
            <a:prstGeom prst="cloudCallout">
              <a:avLst>
                <a:gd name="adj1" fmla="val -91535"/>
                <a:gd name="adj2" fmla="val -33291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42358" y="2400963"/>
              <a:ext cx="222207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本题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还有其他证法吗？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7"/>
          <p:cNvSpPr txBox="1">
            <a:spLocks noChangeArrowheads="1"/>
          </p:cNvSpPr>
          <p:nvPr/>
        </p:nvSpPr>
        <p:spPr bwMode="auto">
          <a:xfrm>
            <a:off x="650131" y="1462437"/>
            <a:ext cx="5354638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证明：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zh-CN" altLang="en-US" sz="2100" b="1" dirty="0">
                <a:latin typeface="+mn-lt"/>
              </a:rPr>
              <a:t>　</a:t>
            </a:r>
            <a:r>
              <a:rPr lang="en-US" altLang="zh-CN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ABC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=60°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zh-CN" altLang="en-US" sz="2100" b="1" dirty="0">
                <a:latin typeface="+mn-lt"/>
              </a:rPr>
              <a:t>　</a:t>
            </a:r>
            <a:r>
              <a:rPr lang="en-US" altLang="zh-CN" sz="2100" b="1" i="1" dirty="0">
                <a:latin typeface="+mn-lt"/>
              </a:rPr>
              <a:t>DE∥BC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            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  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  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7586" name="Rectangle 25"/>
          <p:cNvSpPr>
            <a:spLocks noChangeArrowheads="1"/>
          </p:cNvSpPr>
          <p:nvPr/>
        </p:nvSpPr>
        <p:spPr bwMode="auto">
          <a:xfrm>
            <a:off x="358755" y="521481"/>
            <a:ext cx="878524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  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AC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的延长线上，且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DE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∥BC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，结论还成立吗？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7587" name="组合 25605"/>
          <p:cNvGrpSpPr/>
          <p:nvPr/>
        </p:nvGrpSpPr>
        <p:grpSpPr bwMode="auto">
          <a:xfrm>
            <a:off x="5487988" y="1893888"/>
            <a:ext cx="2753124" cy="2414587"/>
            <a:chOff x="3359" y="1821"/>
            <a:chExt cx="2312" cy="2028"/>
          </a:xfrm>
        </p:grpSpPr>
        <p:sp>
          <p:nvSpPr>
            <p:cNvPr id="67588" name="等腰三角形 25606"/>
            <p:cNvSpPr>
              <a:spLocks noChangeArrowheads="1"/>
            </p:cNvSpPr>
            <p:nvPr/>
          </p:nvSpPr>
          <p:spPr bwMode="auto">
            <a:xfrm>
              <a:off x="3609" y="2129"/>
              <a:ext cx="1778" cy="1539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7589" name="直接连接符 25607"/>
            <p:cNvSpPr>
              <a:spLocks noChangeShapeType="1"/>
            </p:cNvSpPr>
            <p:nvPr/>
          </p:nvSpPr>
          <p:spPr bwMode="auto">
            <a:xfrm>
              <a:off x="3915" y="3145"/>
              <a:ext cx="118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7590" name="矩形 25608"/>
            <p:cNvSpPr>
              <a:spLocks noChangeArrowheads="1"/>
            </p:cNvSpPr>
            <p:nvPr/>
          </p:nvSpPr>
          <p:spPr bwMode="auto">
            <a:xfrm>
              <a:off x="4366" y="1821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7591" name="矩形 25609"/>
            <p:cNvSpPr>
              <a:spLocks noChangeArrowheads="1"/>
            </p:cNvSpPr>
            <p:nvPr/>
          </p:nvSpPr>
          <p:spPr bwMode="auto">
            <a:xfrm>
              <a:off x="3359" y="3501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7592" name="矩形 25610"/>
            <p:cNvSpPr>
              <a:spLocks noChangeArrowheads="1"/>
            </p:cNvSpPr>
            <p:nvPr/>
          </p:nvSpPr>
          <p:spPr bwMode="auto">
            <a:xfrm>
              <a:off x="5365" y="3493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E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7593" name="矩形 25611"/>
            <p:cNvSpPr>
              <a:spLocks noChangeArrowheads="1"/>
            </p:cNvSpPr>
            <p:nvPr/>
          </p:nvSpPr>
          <p:spPr bwMode="auto">
            <a:xfrm>
              <a:off x="3649" y="2981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7594" name="矩形 25612"/>
            <p:cNvSpPr>
              <a:spLocks noChangeArrowheads="1"/>
            </p:cNvSpPr>
            <p:nvPr/>
          </p:nvSpPr>
          <p:spPr bwMode="auto">
            <a:xfrm>
              <a:off x="5098" y="2966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6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7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8" name="组合 2"/>
          <p:cNvGrpSpPr/>
          <p:nvPr/>
        </p:nvGrpSpPr>
        <p:grpSpPr bwMode="auto">
          <a:xfrm>
            <a:off x="402910" y="427131"/>
            <a:ext cx="1743075" cy="566502"/>
            <a:chOff x="3333750" y="598488"/>
            <a:chExt cx="1743075" cy="566502"/>
          </a:xfrm>
        </p:grpSpPr>
        <p:sp>
          <p:nvSpPr>
            <p:cNvPr id="29" name="圆角矩形 28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变式训练</a:t>
              </a:r>
              <a:endParaRPr lang="zh-CN" altLang="en-US" sz="2800" b="1" kern="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3" name="直线连接符 14"/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  <a:endParaRPr lang="zh-CN" altLang="en-US" dirty="0"/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737028" y="3324225"/>
            <a:ext cx="7205662" cy="11239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等边三角形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的定义，等边三角形与等腰三角形的关系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1400177" y="1972387"/>
            <a:ext cx="6838948" cy="10915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探索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等边三角形的性质和判定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00550" y="485287"/>
            <a:ext cx="8068336" cy="4021880"/>
            <a:chOff x="-4300" y="275737"/>
            <a:chExt cx="8068336" cy="4021880"/>
          </a:xfrm>
        </p:grpSpPr>
        <p:grpSp>
          <p:nvGrpSpPr>
            <p:cNvPr id="9" name="组合 14"/>
            <p:cNvGrpSpPr/>
            <p:nvPr/>
          </p:nvGrpSpPr>
          <p:grpSpPr>
            <a:xfrm>
              <a:off x="-4300" y="427113"/>
              <a:ext cx="8068054" cy="3870504"/>
              <a:chOff x="284" y="-313"/>
              <a:chExt cx="14335" cy="8020"/>
            </a:xfrm>
          </p:grpSpPr>
          <p:sp>
            <p:nvSpPr>
              <p:cNvPr id="13" name="直接箭头连接符 12"/>
              <p:cNvSpPr/>
              <p:nvPr/>
            </p:nvSpPr>
            <p:spPr>
              <a:xfrm flipV="1">
                <a:off x="28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0" name="直接连接符 9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1632428" y="553892"/>
            <a:ext cx="6838948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能运用等边三角形的性质和判定进行计算和证明．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5"/>
          <p:cNvSpPr>
            <a:spLocks noChangeArrowheads="1"/>
          </p:cNvSpPr>
          <p:nvPr/>
        </p:nvSpPr>
        <p:spPr bwMode="auto">
          <a:xfrm>
            <a:off x="105391" y="527652"/>
            <a:ext cx="9038609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  <a:spcBef>
                <a:spcPts val="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AC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的反向延长线上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，且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DE∥BC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，结论依然成立吗？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Text Box 27"/>
          <p:cNvSpPr txBox="1">
            <a:spLocks noChangeArrowheads="1"/>
          </p:cNvSpPr>
          <p:nvPr/>
        </p:nvSpPr>
        <p:spPr bwMode="auto">
          <a:xfrm>
            <a:off x="774015" y="1697796"/>
            <a:ext cx="4756042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 </a:t>
            </a:r>
            <a:r>
              <a:rPr lang="en-US" altLang="zh-CN" sz="2400" b="1" dirty="0" smtClean="0">
                <a:latin typeface="+mn-lt"/>
              </a:rPr>
              <a:t>∵△</a:t>
            </a:r>
            <a:r>
              <a:rPr lang="en-US" altLang="zh-CN" sz="2400" b="1" i="1" dirty="0">
                <a:latin typeface="+mn-lt"/>
              </a:rPr>
              <a:t>ABC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是等边三角形，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BAC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=60°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DE</a:t>
            </a:r>
            <a:r>
              <a:rPr lang="en-US" altLang="zh-CN" sz="2400" b="1" i="1" dirty="0">
                <a:latin typeface="+mn-lt"/>
              </a:rPr>
              <a:t>∥BC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EAD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ADE 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68611" name="组合 26629"/>
          <p:cNvGrpSpPr/>
          <p:nvPr/>
        </p:nvGrpSpPr>
        <p:grpSpPr bwMode="auto">
          <a:xfrm>
            <a:off x="5746750" y="1789113"/>
            <a:ext cx="2333625" cy="2663428"/>
            <a:chOff x="3663" y="1714"/>
            <a:chExt cx="1960" cy="2237"/>
          </a:xfrm>
        </p:grpSpPr>
        <p:sp>
          <p:nvSpPr>
            <p:cNvPr id="68612" name="等腰三角形 26630"/>
            <p:cNvSpPr>
              <a:spLocks noChangeArrowheads="1"/>
            </p:cNvSpPr>
            <p:nvPr/>
          </p:nvSpPr>
          <p:spPr bwMode="auto">
            <a:xfrm>
              <a:off x="3935" y="2598"/>
              <a:ext cx="1362" cy="1179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3" name="直接连接符 26631"/>
            <p:cNvSpPr>
              <a:spLocks noChangeShapeType="1"/>
            </p:cNvSpPr>
            <p:nvPr/>
          </p:nvSpPr>
          <p:spPr bwMode="auto">
            <a:xfrm>
              <a:off x="4281" y="2041"/>
              <a:ext cx="65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8614" name="矩形 26632"/>
            <p:cNvSpPr>
              <a:spLocks noChangeArrowheads="1"/>
            </p:cNvSpPr>
            <p:nvPr/>
          </p:nvSpPr>
          <p:spPr bwMode="auto">
            <a:xfrm>
              <a:off x="4652" y="2426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5" name="矩形 26633"/>
            <p:cNvSpPr>
              <a:spLocks noChangeArrowheads="1"/>
            </p:cNvSpPr>
            <p:nvPr/>
          </p:nvSpPr>
          <p:spPr bwMode="auto">
            <a:xfrm>
              <a:off x="4789" y="1714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6" name="矩形 26634"/>
            <p:cNvSpPr>
              <a:spLocks noChangeArrowheads="1"/>
            </p:cNvSpPr>
            <p:nvPr/>
          </p:nvSpPr>
          <p:spPr bwMode="auto">
            <a:xfrm>
              <a:off x="4171" y="1714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E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7" name="矩形 26635"/>
            <p:cNvSpPr>
              <a:spLocks noChangeArrowheads="1"/>
            </p:cNvSpPr>
            <p:nvPr/>
          </p:nvSpPr>
          <p:spPr bwMode="auto">
            <a:xfrm>
              <a:off x="3663" y="3602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8" name="矩形 26636"/>
            <p:cNvSpPr>
              <a:spLocks noChangeArrowheads="1"/>
            </p:cNvSpPr>
            <p:nvPr/>
          </p:nvSpPr>
          <p:spPr bwMode="auto">
            <a:xfrm>
              <a:off x="5320" y="3595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9" name="直接连接符 26637"/>
            <p:cNvSpPr>
              <a:spLocks noChangeShapeType="1"/>
            </p:cNvSpPr>
            <p:nvPr/>
          </p:nvSpPr>
          <p:spPr bwMode="auto">
            <a:xfrm flipV="1">
              <a:off x="3936" y="2032"/>
              <a:ext cx="1000" cy="1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8620" name="直接连接符 26638"/>
            <p:cNvSpPr>
              <a:spLocks noChangeShapeType="1"/>
            </p:cNvSpPr>
            <p:nvPr/>
          </p:nvSpPr>
          <p:spPr bwMode="auto">
            <a:xfrm flipH="1" flipV="1">
              <a:off x="4288" y="2040"/>
              <a:ext cx="1000" cy="17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18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9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72864" y="498844"/>
            <a:ext cx="1743075" cy="566502"/>
            <a:chOff x="3333750" y="598488"/>
            <a:chExt cx="1743075" cy="566502"/>
          </a:xfrm>
        </p:grpSpPr>
        <p:sp>
          <p:nvSpPr>
            <p:cNvPr id="24" name="圆角矩形 23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变式训练</a:t>
              </a:r>
              <a:endParaRPr lang="zh-CN" altLang="en-US" sz="2800" b="1" kern="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/>
          <p:nvPr/>
        </p:nvSpPr>
        <p:spPr>
          <a:xfrm>
            <a:off x="109440" y="402118"/>
            <a:ext cx="87781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</a:rPr>
              <a:t>                        上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题中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若将条件</a:t>
            </a:r>
            <a:r>
              <a:rPr lang="en-US" altLang="zh-CN" sz="2400" b="1" i="1" noProof="1">
                <a:solidFill>
                  <a:srgbClr val="000099"/>
                </a:solidFill>
                <a:latin typeface="+mn-lt"/>
                <a:ea typeface="楷体" panose="02010609060101010101" pitchFamily="49" charset="-122"/>
              </a:rPr>
              <a:t>DE</a:t>
            </a:r>
            <a:r>
              <a:rPr lang="en-US" altLang="en-US" sz="2400" b="1" i="1" noProof="1">
                <a:solidFill>
                  <a:srgbClr val="000099"/>
                </a:solidFill>
                <a:latin typeface="+mn-lt"/>
                <a:ea typeface="楷体" panose="02010609060101010101" pitchFamily="49" charset="-122"/>
              </a:rPr>
              <a:t>∥</a:t>
            </a:r>
            <a:r>
              <a:rPr lang="en-US" altLang="zh-CN" sz="2400" b="1" i="1" noProof="1">
                <a:solidFill>
                  <a:srgbClr val="000099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改为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AD=AE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, △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ADE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还是等边三角形吗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?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</a:rPr>
              <a:t>试说明理由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noProof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" name="Group 26"/>
          <p:cNvGrpSpPr/>
          <p:nvPr/>
        </p:nvGrpSpPr>
        <p:grpSpPr bwMode="auto">
          <a:xfrm>
            <a:off x="5734877" y="2319289"/>
            <a:ext cx="2106613" cy="1716087"/>
            <a:chOff x="3243" y="1525"/>
            <a:chExt cx="1769" cy="1441"/>
          </a:xfrm>
        </p:grpSpPr>
        <p:sp>
          <p:nvSpPr>
            <p:cNvPr id="69635" name="Text Box 5"/>
            <p:cNvSpPr txBox="1">
              <a:spLocks noChangeArrowheads="1"/>
            </p:cNvSpPr>
            <p:nvPr/>
          </p:nvSpPr>
          <p:spPr bwMode="auto">
            <a:xfrm>
              <a:off x="3892" y="1525"/>
              <a:ext cx="2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636" name="Text Box 6"/>
            <p:cNvSpPr txBox="1">
              <a:spLocks noChangeArrowheads="1"/>
            </p:cNvSpPr>
            <p:nvPr/>
          </p:nvSpPr>
          <p:spPr bwMode="auto">
            <a:xfrm>
              <a:off x="4717" y="2618"/>
              <a:ext cx="29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637" name="Text Box 7"/>
            <p:cNvSpPr txBox="1">
              <a:spLocks noChangeArrowheads="1"/>
            </p:cNvSpPr>
            <p:nvPr/>
          </p:nvSpPr>
          <p:spPr bwMode="auto">
            <a:xfrm>
              <a:off x="3243" y="2618"/>
              <a:ext cx="29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638" name="AutoShape 8"/>
            <p:cNvSpPr>
              <a:spLocks noChangeArrowheads="1"/>
            </p:cNvSpPr>
            <p:nvPr/>
          </p:nvSpPr>
          <p:spPr bwMode="auto">
            <a:xfrm>
              <a:off x="3479" y="1785"/>
              <a:ext cx="1238" cy="946"/>
            </a:xfrm>
            <a:prstGeom prst="triangle">
              <a:avLst>
                <a:gd name="adj" fmla="val 50000"/>
              </a:avLst>
            </a:prstGeom>
            <a:noFill/>
            <a:ln w="25400" cap="sq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/>
            </a:p>
          </p:txBody>
        </p:sp>
        <p:sp>
          <p:nvSpPr>
            <p:cNvPr id="69639" name="Line 9"/>
            <p:cNvSpPr>
              <a:spLocks noChangeShapeType="1"/>
            </p:cNvSpPr>
            <p:nvPr/>
          </p:nvSpPr>
          <p:spPr bwMode="auto">
            <a:xfrm>
              <a:off x="3651" y="2462"/>
              <a:ext cx="88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9640" name="Text Box 10"/>
            <p:cNvSpPr txBox="1">
              <a:spLocks noChangeArrowheads="1"/>
            </p:cNvSpPr>
            <p:nvPr/>
          </p:nvSpPr>
          <p:spPr bwMode="auto">
            <a:xfrm>
              <a:off x="3390" y="2264"/>
              <a:ext cx="29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9641" name="Text Box 11"/>
            <p:cNvSpPr txBox="1">
              <a:spLocks noChangeArrowheads="1"/>
            </p:cNvSpPr>
            <p:nvPr/>
          </p:nvSpPr>
          <p:spPr bwMode="auto">
            <a:xfrm>
              <a:off x="4503" y="2251"/>
              <a:ext cx="29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01347" y="1810013"/>
            <a:ext cx="1112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832920" y="1838008"/>
            <a:ext cx="36615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</a:rPr>
              <a:t>∵ 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01347" y="2243403"/>
            <a:ext cx="2694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101347" y="2737115"/>
            <a:ext cx="1661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</a:rPr>
              <a:t>∵ 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AD=AE</a:t>
            </a:r>
            <a:r>
              <a:rPr lang="en-US" altLang="zh-CN" sz="2400" b="1" dirty="0">
                <a:latin typeface="+mn-lt"/>
              </a:rPr>
              <a:t>,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01347" y="3218128"/>
            <a:ext cx="42963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,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01347" y="3670565"/>
            <a:ext cx="3627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AED.</a:t>
            </a:r>
            <a:endParaRPr lang="zh-CN" altLang="en-US" sz="24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101347" y="4127765"/>
            <a:ext cx="34467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2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3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101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9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3" name="组合 2"/>
          <p:cNvGrpSpPr/>
          <p:nvPr/>
        </p:nvGrpSpPr>
        <p:grpSpPr bwMode="auto">
          <a:xfrm>
            <a:off x="214313" y="414332"/>
            <a:ext cx="1743075" cy="566502"/>
            <a:chOff x="3333750" y="598488"/>
            <a:chExt cx="1743075" cy="566502"/>
          </a:xfrm>
        </p:grpSpPr>
        <p:sp>
          <p:nvSpPr>
            <p:cNvPr id="34" name="圆角矩形 33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8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66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变式训练</a:t>
              </a:r>
              <a:endParaRPr lang="zh-CN" altLang="en-US" sz="2800" b="1" kern="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文本框 99"/>
          <p:cNvSpPr txBox="1">
            <a:spLocks noChangeArrowheads="1"/>
          </p:cNvSpPr>
          <p:nvPr/>
        </p:nvSpPr>
        <p:spPr bwMode="auto">
          <a:xfrm>
            <a:off x="442594" y="501650"/>
            <a:ext cx="841565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等边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内，点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外，且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，问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APQ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是什么形状的三角形？试证明你的结论．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265430" y="1862985"/>
            <a:ext cx="5852795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APQ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为等边三角形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证明如下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sz="2000" b="1" dirty="0">
                <a:latin typeface="+mn-lt"/>
              </a:rPr>
              <a:t>∵△</a:t>
            </a:r>
            <a:r>
              <a:rPr lang="en-US" altLang="zh-CN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等边三角形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 smtClean="0">
                <a:latin typeface="+mn-lt"/>
              </a:rPr>
              <a:t>∴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AC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BP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i="1" dirty="0">
                <a:latin typeface="+mn-lt"/>
              </a:rPr>
              <a:t>CQ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ABP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ACQ</a:t>
            </a:r>
            <a:r>
              <a:rPr lang="zh-CN" altLang="en-US" sz="2000" b="1" dirty="0">
                <a:latin typeface="+mn-lt"/>
              </a:rPr>
              <a:t>，  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ABP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ACQ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(SAS)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AQ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CAQ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</a:rPr>
              <a:t>∵∠</a:t>
            </a:r>
            <a:r>
              <a:rPr lang="en-US" altLang="zh-CN" sz="2000" b="1" i="1" dirty="0">
                <a:latin typeface="+mn-lt"/>
              </a:rPr>
              <a:t>BAC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BAP</a:t>
            </a:r>
            <a:r>
              <a:rPr lang="zh-CN" altLang="en-US" sz="2000" b="1" dirty="0">
                <a:latin typeface="+mn-lt"/>
              </a:rPr>
              <a:t>＋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PAC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60°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PAQ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CAQ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60°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APQ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874" y="2303719"/>
            <a:ext cx="2159508" cy="194157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" name="矩形 3"/>
          <p:cNvSpPr/>
          <p:nvPr/>
        </p:nvSpPr>
        <p:spPr>
          <a:xfrm>
            <a:off x="921919" y="1190468"/>
            <a:ext cx="7467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endParaRPr lang="en-US" altLang="zh-CN" sz="2400" b="1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判定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一个三角形是等边三角形有以下方法：一是证明三角形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三条边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相等；二是证明三角形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三个内角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相等；三是先证明三角形是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等腰三角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形，再证明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有一个内角等于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60°.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3"/>
          <p:cNvSpPr txBox="1">
            <a:spLocks noChangeArrowheads="1"/>
          </p:cNvSpPr>
          <p:nvPr/>
        </p:nvSpPr>
        <p:spPr bwMode="auto">
          <a:xfrm>
            <a:off x="813911" y="1922129"/>
            <a:ext cx="798893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为等边三角形，且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CF</a:t>
            </a:r>
            <a:endParaRPr lang="zh-CN" altLang="en-US" sz="24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=60°，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ADF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（SAS），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是等边三角形．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6633" y="575798"/>
            <a:ext cx="7623492" cy="11264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如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图，等边△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ABC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中，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D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E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F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分别是各边上的一点，且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AD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=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BE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=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CF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．求证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：△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DEF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是等边三角形．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1052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430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7" y="634202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264" y="2398045"/>
            <a:ext cx="2023861" cy="177067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3742" name="文本框 6"/>
              <p:cNvSpPr txBox="1">
                <a:spLocks noChangeArrowheads="1"/>
              </p:cNvSpPr>
              <p:nvPr/>
            </p:nvSpPr>
            <p:spPr bwMode="auto">
              <a:xfrm>
                <a:off x="888939" y="1857952"/>
                <a:ext cx="5221921" cy="2638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解析：</a:t>
                </a:r>
                <a:r>
                  <a:rPr lang="zh-CN" altLang="en-US" sz="2400" b="1" dirty="0">
                    <a:latin typeface="+mn-lt"/>
                  </a:rPr>
                  <a:t>∵△</a:t>
                </a:r>
                <a:r>
                  <a:rPr lang="zh-CN" altLang="en-US" sz="2400" b="1" i="1" dirty="0">
                    <a:latin typeface="+mn-lt"/>
                  </a:rPr>
                  <a:t>ABC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是等边三角形</a:t>
                </a:r>
                <a:r>
                  <a:rPr lang="zh-CN" altLang="en-US" sz="2400" b="1" dirty="0">
                    <a:latin typeface="+mn-lt"/>
                  </a:rPr>
                  <a:t>，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∴∠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BAC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=60°，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AB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AC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．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又点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D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是边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BC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的中点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</a:t>
                </a:r>
                <a:endParaRPr lang="en-US" altLang="zh-CN" sz="2400" b="1" dirty="0" smtClean="0"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∴∠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BAD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∠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</a:rPr>
                  <a:t>BAC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=30°．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73742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8939" y="1857952"/>
                <a:ext cx="5221921" cy="2638928"/>
              </a:xfrm>
              <a:prstGeom prst="rect">
                <a:avLst/>
              </a:prstGeom>
              <a:blipFill rotWithShape="1">
                <a:blip r:embed="rId1"/>
                <a:stretch>
                  <a:fillRect l="-11" t="-22" r="5" b="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3745" name="TextBox 2"/>
          <p:cNvSpPr txBox="1">
            <a:spLocks noChangeArrowheads="1"/>
          </p:cNvSpPr>
          <p:nvPr/>
        </p:nvSpPr>
        <p:spPr bwMode="auto">
          <a:xfrm>
            <a:off x="828056" y="491221"/>
            <a:ext cx="84518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图，在等边三角形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中，点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是边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的中点，则∠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BAD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______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171057" y="1164034"/>
            <a:ext cx="1090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30°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7" name="Group 26"/>
          <p:cNvGrpSpPr/>
          <p:nvPr/>
        </p:nvGrpSpPr>
        <p:grpSpPr bwMode="auto">
          <a:xfrm>
            <a:off x="5625548" y="2017643"/>
            <a:ext cx="2539993" cy="2246307"/>
            <a:chOff x="3243" y="1525"/>
            <a:chExt cx="1769" cy="1475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3892" y="1525"/>
              <a:ext cx="236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" name="Text Box 6"/>
            <p:cNvSpPr txBox="1">
              <a:spLocks noChangeArrowheads="1"/>
            </p:cNvSpPr>
            <p:nvPr/>
          </p:nvSpPr>
          <p:spPr bwMode="auto">
            <a:xfrm>
              <a:off x="4717" y="2618"/>
              <a:ext cx="295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" name="Text Box 7"/>
            <p:cNvSpPr txBox="1">
              <a:spLocks noChangeArrowheads="1"/>
            </p:cNvSpPr>
            <p:nvPr/>
          </p:nvSpPr>
          <p:spPr bwMode="auto">
            <a:xfrm>
              <a:off x="3243" y="2618"/>
              <a:ext cx="295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8" name="AutoShape 8"/>
            <p:cNvSpPr>
              <a:spLocks noChangeArrowheads="1"/>
            </p:cNvSpPr>
            <p:nvPr/>
          </p:nvSpPr>
          <p:spPr bwMode="auto">
            <a:xfrm>
              <a:off x="3479" y="1785"/>
              <a:ext cx="1238" cy="946"/>
            </a:xfrm>
            <a:prstGeom prst="triangle">
              <a:avLst>
                <a:gd name="adj" fmla="val 50000"/>
              </a:avLst>
            </a:prstGeom>
            <a:noFill/>
            <a:ln w="25400" cap="sq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/>
            </a:p>
          </p:txBody>
        </p:sp>
        <p:sp>
          <p:nvSpPr>
            <p:cNvPr id="29" name="Line 9"/>
            <p:cNvSpPr>
              <a:spLocks noChangeShapeType="1"/>
            </p:cNvSpPr>
            <p:nvPr/>
          </p:nvSpPr>
          <p:spPr bwMode="auto">
            <a:xfrm>
              <a:off x="4101" y="1790"/>
              <a:ext cx="0" cy="93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/>
            </a:p>
          </p:txBody>
        </p:sp>
        <p:sp>
          <p:nvSpPr>
            <p:cNvPr id="30" name="Text Box 10"/>
            <p:cNvSpPr txBox="1">
              <a:spLocks noChangeArrowheads="1"/>
            </p:cNvSpPr>
            <p:nvPr/>
          </p:nvSpPr>
          <p:spPr bwMode="auto">
            <a:xfrm>
              <a:off x="3980" y="2727"/>
              <a:ext cx="295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32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3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3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2" grpId="0" build="p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2"/>
          <p:cNvSpPr txBox="1">
            <a:spLocks noChangeArrowheads="1"/>
          </p:cNvSpPr>
          <p:nvPr/>
        </p:nvSpPr>
        <p:spPr bwMode="auto">
          <a:xfrm>
            <a:off x="1349375" y="1965325"/>
            <a:ext cx="47434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100">
              <a:latin typeface="Times New Roman" panose="02020603050405020304" pitchFamily="18" charset="0"/>
            </a:endParaRPr>
          </a:p>
        </p:txBody>
      </p:sp>
      <p:sp>
        <p:nvSpPr>
          <p:cNvPr id="74755" name="Rectangle 2"/>
          <p:cNvSpPr>
            <a:spLocks noChangeArrowheads="1"/>
          </p:cNvSpPr>
          <p:nvPr/>
        </p:nvSpPr>
        <p:spPr bwMode="auto">
          <a:xfrm>
            <a:off x="504825" y="2203450"/>
            <a:ext cx="8639175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如图，等边三角形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的三条角平分线交于点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DE∥BC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，则这个图形中的等腰三角形共有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        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4756" name="Text Box 6"/>
          <p:cNvSpPr txBox="1">
            <a:spLocks noChangeArrowheads="1"/>
          </p:cNvSpPr>
          <p:nvPr/>
        </p:nvSpPr>
        <p:spPr bwMode="auto">
          <a:xfrm>
            <a:off x="697125" y="3431513"/>
            <a:ext cx="5318125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   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   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 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C.   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  7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209937" y="2849652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4758" name="Group 28"/>
          <p:cNvGrpSpPr/>
          <p:nvPr/>
        </p:nvGrpSpPr>
        <p:grpSpPr bwMode="auto">
          <a:xfrm>
            <a:off x="6159289" y="3064303"/>
            <a:ext cx="2141537" cy="1889867"/>
            <a:chOff x="3288" y="2099"/>
            <a:chExt cx="1799" cy="1588"/>
          </a:xfrm>
        </p:grpSpPr>
        <p:grpSp>
          <p:nvGrpSpPr>
            <p:cNvPr id="74759" name="Group 27"/>
            <p:cNvGrpSpPr/>
            <p:nvPr/>
          </p:nvGrpSpPr>
          <p:grpSpPr bwMode="auto">
            <a:xfrm>
              <a:off x="3560" y="2387"/>
              <a:ext cx="1225" cy="1135"/>
              <a:chOff x="1292" y="2931"/>
              <a:chExt cx="1089" cy="953"/>
            </a:xfrm>
          </p:grpSpPr>
          <p:sp>
            <p:nvSpPr>
              <p:cNvPr id="74760" name="AutoShape 22"/>
              <p:cNvSpPr>
                <a:spLocks noChangeArrowheads="1"/>
              </p:cNvSpPr>
              <p:nvPr/>
            </p:nvSpPr>
            <p:spPr bwMode="auto">
              <a:xfrm>
                <a:off x="1292" y="2931"/>
                <a:ext cx="1089" cy="942"/>
              </a:xfrm>
              <a:prstGeom prst="triangle">
                <a:avLst>
                  <a:gd name="adj" fmla="val 50000"/>
                </a:avLst>
              </a:prstGeom>
              <a:noFill/>
              <a:ln w="25400">
                <a:solidFill>
                  <a:srgbClr val="000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1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4761" name="Line 23"/>
              <p:cNvSpPr>
                <a:spLocks noChangeShapeType="1"/>
              </p:cNvSpPr>
              <p:nvPr/>
            </p:nvSpPr>
            <p:spPr bwMode="auto">
              <a:xfrm>
                <a:off x="1837" y="2931"/>
                <a:ext cx="0" cy="63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2" name="Line 24"/>
              <p:cNvSpPr>
                <a:spLocks noChangeShapeType="1"/>
              </p:cNvSpPr>
              <p:nvPr/>
            </p:nvSpPr>
            <p:spPr bwMode="auto">
              <a:xfrm flipV="1">
                <a:off x="1292" y="3566"/>
                <a:ext cx="545" cy="318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3" name="Line 25"/>
              <p:cNvSpPr>
                <a:spLocks noChangeShapeType="1"/>
              </p:cNvSpPr>
              <p:nvPr/>
            </p:nvSpPr>
            <p:spPr bwMode="auto">
              <a:xfrm>
                <a:off x="1837" y="3566"/>
                <a:ext cx="544" cy="318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4" name="Line 26"/>
              <p:cNvSpPr>
                <a:spLocks noChangeShapeType="1"/>
              </p:cNvSpPr>
              <p:nvPr/>
            </p:nvSpPr>
            <p:spPr bwMode="auto">
              <a:xfrm>
                <a:off x="1474" y="3566"/>
                <a:ext cx="726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74765" name="Text Box 9"/>
            <p:cNvSpPr txBox="1">
              <a:spLocks noChangeArrowheads="1"/>
            </p:cNvSpPr>
            <p:nvPr/>
          </p:nvSpPr>
          <p:spPr bwMode="auto">
            <a:xfrm>
              <a:off x="3969" y="2099"/>
              <a:ext cx="24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6" name="Text Box 10"/>
            <p:cNvSpPr txBox="1">
              <a:spLocks noChangeArrowheads="1"/>
            </p:cNvSpPr>
            <p:nvPr/>
          </p:nvSpPr>
          <p:spPr bwMode="auto">
            <a:xfrm>
              <a:off x="4785" y="3339"/>
              <a:ext cx="30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7" name="Text Box 11"/>
            <p:cNvSpPr txBox="1">
              <a:spLocks noChangeArrowheads="1"/>
            </p:cNvSpPr>
            <p:nvPr/>
          </p:nvSpPr>
          <p:spPr bwMode="auto">
            <a:xfrm>
              <a:off x="3288" y="3339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8" name="Text Box 14"/>
            <p:cNvSpPr txBox="1">
              <a:spLocks noChangeArrowheads="1"/>
            </p:cNvSpPr>
            <p:nvPr/>
          </p:nvSpPr>
          <p:spPr bwMode="auto">
            <a:xfrm>
              <a:off x="3515" y="2931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69" name="Text Box 15"/>
            <p:cNvSpPr txBox="1">
              <a:spLocks noChangeArrowheads="1"/>
            </p:cNvSpPr>
            <p:nvPr/>
          </p:nvSpPr>
          <p:spPr bwMode="auto">
            <a:xfrm>
              <a:off x="4604" y="2976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4770" name="Text Box 20"/>
            <p:cNvSpPr txBox="1">
              <a:spLocks noChangeArrowheads="1"/>
            </p:cNvSpPr>
            <p:nvPr/>
          </p:nvSpPr>
          <p:spPr bwMode="auto">
            <a:xfrm>
              <a:off x="4059" y="3113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4771" name="文本框 1"/>
          <p:cNvSpPr txBox="1">
            <a:spLocks noChangeArrowheads="1"/>
          </p:cNvSpPr>
          <p:nvPr/>
        </p:nvSpPr>
        <p:spPr bwMode="auto">
          <a:xfrm>
            <a:off x="503556" y="950913"/>
            <a:ext cx="738632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等边三角形的两条高线相交成钝角的度数是（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A．105°         B．120°        C．135°       D．150°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7094538" y="1076325"/>
            <a:ext cx="647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4778" name="组合 7"/>
          <p:cNvGrpSpPr/>
          <p:nvPr/>
        </p:nvGrpSpPr>
        <p:grpSpPr bwMode="auto">
          <a:xfrm>
            <a:off x="3331845" y="468313"/>
            <a:ext cx="2480310" cy="523234"/>
            <a:chOff x="5083" y="1100"/>
            <a:chExt cx="3905" cy="826"/>
          </a:xfrm>
        </p:grpSpPr>
        <p:grpSp>
          <p:nvGrpSpPr>
            <p:cNvPr id="7477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4785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2"/>
          <p:cNvGrpSpPr/>
          <p:nvPr/>
        </p:nvGrpSpPr>
        <p:grpSpPr bwMode="auto">
          <a:xfrm>
            <a:off x="-8792" y="-77321"/>
            <a:ext cx="2006600" cy="483258"/>
            <a:chOff x="263" y="124"/>
            <a:chExt cx="3160" cy="763"/>
          </a:xfrm>
        </p:grpSpPr>
        <p:sp>
          <p:nvSpPr>
            <p:cNvPr id="40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41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4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"/>
          <p:cNvSpPr txBox="1">
            <a:spLocks noChangeArrowheads="1"/>
          </p:cNvSpPr>
          <p:nvPr/>
        </p:nvSpPr>
        <p:spPr bwMode="auto">
          <a:xfrm>
            <a:off x="360680" y="492046"/>
            <a:ext cx="8611870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在等边△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CDF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的度数是（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A．10°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B．15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            C．20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°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D．25°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Text Box 60"/>
          <p:cNvSpPr txBox="1">
            <a:spLocks noChangeArrowheads="1"/>
          </p:cNvSpPr>
          <p:nvPr/>
        </p:nvSpPr>
        <p:spPr bwMode="auto">
          <a:xfrm>
            <a:off x="314324" y="2261222"/>
            <a:ext cx="53816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如图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,△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ADE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都是等边三角形，已知△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的周长为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18cm,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EC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=2cm,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则△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ADE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的周长是</a:t>
            </a:r>
            <a:r>
              <a:rPr lang="zh-CN" altLang="en-US" sz="2400" b="1" u="sng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cm.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" name="Group 52"/>
          <p:cNvGrpSpPr/>
          <p:nvPr/>
        </p:nvGrpSpPr>
        <p:grpSpPr bwMode="auto">
          <a:xfrm>
            <a:off x="5233058" y="2801966"/>
            <a:ext cx="2106613" cy="1670050"/>
            <a:chOff x="3243" y="1525"/>
            <a:chExt cx="1769" cy="1402"/>
          </a:xfrm>
        </p:grpSpPr>
        <p:sp>
          <p:nvSpPr>
            <p:cNvPr id="75781" name="Text Box 53"/>
            <p:cNvSpPr txBox="1">
              <a:spLocks noChangeArrowheads="1"/>
            </p:cNvSpPr>
            <p:nvPr/>
          </p:nvSpPr>
          <p:spPr bwMode="auto">
            <a:xfrm>
              <a:off x="3892" y="1525"/>
              <a:ext cx="2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5782" name="Text Box 54"/>
            <p:cNvSpPr txBox="1">
              <a:spLocks noChangeArrowheads="1"/>
            </p:cNvSpPr>
            <p:nvPr/>
          </p:nvSpPr>
          <p:spPr bwMode="auto">
            <a:xfrm>
              <a:off x="4717" y="2618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5783" name="Text Box 55"/>
            <p:cNvSpPr txBox="1">
              <a:spLocks noChangeArrowheads="1"/>
            </p:cNvSpPr>
            <p:nvPr/>
          </p:nvSpPr>
          <p:spPr bwMode="auto">
            <a:xfrm>
              <a:off x="3243" y="2618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5784" name="AutoShape 56"/>
            <p:cNvSpPr>
              <a:spLocks noChangeArrowheads="1"/>
            </p:cNvSpPr>
            <p:nvPr/>
          </p:nvSpPr>
          <p:spPr bwMode="auto">
            <a:xfrm>
              <a:off x="3479" y="1785"/>
              <a:ext cx="1238" cy="946"/>
            </a:xfrm>
            <a:prstGeom prst="triangle">
              <a:avLst>
                <a:gd name="adj" fmla="val 50000"/>
              </a:avLst>
            </a:prstGeom>
            <a:noFill/>
            <a:ln w="31750" cap="sq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5785" name="Line 57"/>
            <p:cNvSpPr>
              <a:spLocks noChangeShapeType="1"/>
            </p:cNvSpPr>
            <p:nvPr/>
          </p:nvSpPr>
          <p:spPr bwMode="auto">
            <a:xfrm>
              <a:off x="3651" y="2462"/>
              <a:ext cx="884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86" name="Text Box 58"/>
            <p:cNvSpPr txBox="1">
              <a:spLocks noChangeArrowheads="1"/>
            </p:cNvSpPr>
            <p:nvPr/>
          </p:nvSpPr>
          <p:spPr bwMode="auto">
            <a:xfrm>
              <a:off x="3390" y="2264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5787" name="Text Box 59"/>
            <p:cNvSpPr txBox="1">
              <a:spLocks noChangeArrowheads="1"/>
            </p:cNvSpPr>
            <p:nvPr/>
          </p:nvSpPr>
          <p:spPr bwMode="auto">
            <a:xfrm>
              <a:off x="4503" y="2251"/>
              <a:ext cx="29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E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3763483" y="3443803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1209773" y="1216769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4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559" y="1053453"/>
            <a:ext cx="1632204" cy="179984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"/>
          <p:cNvSpPr txBox="1">
            <a:spLocks noChangeArrowheads="1"/>
          </p:cNvSpPr>
          <p:nvPr/>
        </p:nvSpPr>
        <p:spPr bwMode="auto">
          <a:xfrm>
            <a:off x="296008" y="461601"/>
            <a:ext cx="8696960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如图，在△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=90°，∠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=30°，以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为边在△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外作等边△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的中点，连接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并延长交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．求证：△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AEF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≌△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BEC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99177" y="1994328"/>
            <a:ext cx="6268720" cy="2773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证明：</a:t>
            </a:r>
            <a:r>
              <a:rPr lang="zh-CN" altLang="en-US" sz="2000" b="1" dirty="0">
                <a:latin typeface="+mn-lt"/>
              </a:rPr>
              <a:t>∵△</a:t>
            </a:r>
            <a:r>
              <a:rPr lang="zh-CN" altLang="en-US" sz="2000" b="1" i="1" dirty="0">
                <a:latin typeface="+mn-lt"/>
              </a:rPr>
              <a:t>ABD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是等边三角形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DAB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=60°，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∵∠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CAB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=30°，∠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=90°，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EBC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=180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90°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30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°=60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°，∴∠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</a:rPr>
              <a:t>FAE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</a:rPr>
              <a:t>EBC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 smtClean="0">
                <a:latin typeface="+mn-lt"/>
              </a:rPr>
              <a:t>∵</a:t>
            </a:r>
            <a:r>
              <a:rPr lang="zh-CN" altLang="en-US" sz="2000" b="1" i="1" dirty="0">
                <a:latin typeface="+mn-lt"/>
              </a:rPr>
              <a:t>E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en-US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的中点</a:t>
            </a:r>
            <a:r>
              <a:rPr lang="zh-CN" altLang="en-US" sz="2000" b="1" dirty="0" smtClean="0">
                <a:latin typeface="+mn-lt"/>
              </a:rPr>
              <a:t>，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en-US" altLang="zh-CN" sz="2000" b="1" dirty="0">
                <a:latin typeface="+mn-lt"/>
              </a:rPr>
              <a:t>∵</a:t>
            </a:r>
            <a:r>
              <a:rPr lang="zh-CN" altLang="en-US" sz="2000" b="1" dirty="0">
                <a:latin typeface="+mn-lt"/>
              </a:rPr>
              <a:t> ∠</a:t>
            </a:r>
            <a:r>
              <a:rPr lang="en-US" altLang="zh-CN" sz="2000" b="1" i="1" dirty="0">
                <a:latin typeface="+mn-lt"/>
              </a:rPr>
              <a:t>AE</a:t>
            </a:r>
            <a:r>
              <a:rPr lang="zh-CN" altLang="en-US" sz="2000" b="1" i="1" dirty="0">
                <a:latin typeface="+mn-lt"/>
              </a:rPr>
              <a:t>F</a:t>
            </a:r>
            <a:r>
              <a:rPr lang="zh-CN" altLang="en-US" sz="2000" b="1" dirty="0">
                <a:latin typeface="+mn-lt"/>
              </a:rPr>
              <a:t>＝∠</a:t>
            </a:r>
            <a:r>
              <a:rPr lang="zh-CN" altLang="en-US" sz="2000" b="1" i="1" dirty="0">
                <a:latin typeface="+mn-lt"/>
              </a:rPr>
              <a:t>BEC</a:t>
            </a:r>
            <a:r>
              <a:rPr lang="zh-CN" altLang="en-US" sz="2000" b="1" dirty="0">
                <a:latin typeface="+mn-lt"/>
              </a:rPr>
              <a:t>，   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BEC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（ASA）．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196" y="1826611"/>
            <a:ext cx="2276856" cy="2447544"/>
          </a:xfrm>
          <a:prstGeom prst="rect">
            <a:avLst/>
          </a:prstGeom>
        </p:spPr>
      </p:pic>
      <p:grpSp>
        <p:nvGrpSpPr>
          <p:cNvPr id="15" name="组合 2"/>
          <p:cNvGrpSpPr/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16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7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1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2"/>
          <p:cNvSpPr txBox="1">
            <a:spLocks noChangeArrowheads="1"/>
          </p:cNvSpPr>
          <p:nvPr/>
        </p:nvSpPr>
        <p:spPr bwMode="auto">
          <a:xfrm>
            <a:off x="322263" y="940944"/>
            <a:ext cx="8859520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A,O,D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三点共线，△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OAB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和△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OCD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是两个全等的等边三角形，求∠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AEB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的大小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 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7845" name="TextBox 22"/>
          <p:cNvSpPr txBox="1">
            <a:spLocks noChangeArrowheads="1"/>
          </p:cNvSpPr>
          <p:nvPr/>
        </p:nvSpPr>
        <p:spPr bwMode="auto">
          <a:xfrm>
            <a:off x="322263" y="1795949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79462" y="1724511"/>
            <a:ext cx="527843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∵△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OAB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和△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是两个全等的等边三角形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40013" y="2157959"/>
            <a:ext cx="50988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,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, 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AOB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COD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=60°.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39538" y="2548188"/>
            <a:ext cx="27543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 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A,O,D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三点共线，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19137" y="2952187"/>
            <a:ext cx="354409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DOB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COA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=120°.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90562" y="3322656"/>
            <a:ext cx="382063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COA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≌△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DOB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(SAS).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90562" y="3653932"/>
            <a:ext cx="2754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DBO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CAO.</a:t>
            </a:r>
            <a:endParaRPr lang="en-US" altLang="zh-CN" sz="20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88498" y="4046984"/>
            <a:ext cx="27543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设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与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相交于点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97031" y="4459774"/>
            <a:ext cx="2754313" cy="49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</a:rPr>
              <a:t>∵</a:t>
            </a:r>
            <a:r>
              <a:rPr lang="en-US" altLang="zh-CN" sz="2000" b="1" dirty="0">
                <a:latin typeface="+mn-lt"/>
              </a:rPr>
              <a:t> ∠</a:t>
            </a:r>
            <a:r>
              <a:rPr lang="en-US" altLang="zh-CN" sz="2000" b="1" i="1" dirty="0">
                <a:latin typeface="+mn-lt"/>
              </a:rPr>
              <a:t>EFB</a:t>
            </a:r>
            <a:r>
              <a:rPr lang="en-US" altLang="zh-CN" sz="2000" b="1" dirty="0">
                <a:latin typeface="+mn-lt"/>
              </a:rPr>
              <a:t>=∠</a:t>
            </a:r>
            <a:r>
              <a:rPr lang="en-US" altLang="zh-CN" sz="2000" b="1" i="1" dirty="0">
                <a:latin typeface="+mn-lt"/>
              </a:rPr>
              <a:t>AFO</a:t>
            </a:r>
            <a:r>
              <a:rPr lang="zh-CN" altLang="en-US" sz="2000" b="1" dirty="0">
                <a:latin typeface="+mn-lt"/>
              </a:rPr>
              <a:t>，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2905918" y="4450249"/>
            <a:ext cx="33020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AEB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AOB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=60°.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77826" name="Group 27"/>
          <p:cNvGrpSpPr/>
          <p:nvPr/>
        </p:nvGrpSpPr>
        <p:grpSpPr bwMode="auto">
          <a:xfrm>
            <a:off x="5668331" y="2256598"/>
            <a:ext cx="2892425" cy="1782763"/>
            <a:chOff x="2426" y="1797"/>
            <a:chExt cx="2747" cy="1707"/>
          </a:xfrm>
        </p:grpSpPr>
        <p:grpSp>
          <p:nvGrpSpPr>
            <p:cNvPr id="77827" name="Group 21"/>
            <p:cNvGrpSpPr/>
            <p:nvPr/>
          </p:nvGrpSpPr>
          <p:grpSpPr bwMode="auto">
            <a:xfrm>
              <a:off x="2426" y="1797"/>
              <a:ext cx="2747" cy="1707"/>
              <a:chOff x="703" y="1706"/>
              <a:chExt cx="2747" cy="1707"/>
            </a:xfrm>
          </p:grpSpPr>
          <p:grpSp>
            <p:nvGrpSpPr>
              <p:cNvPr id="77828" name="Group 4"/>
              <p:cNvGrpSpPr/>
              <p:nvPr/>
            </p:nvGrpSpPr>
            <p:grpSpPr bwMode="auto">
              <a:xfrm>
                <a:off x="930" y="1706"/>
                <a:ext cx="2260" cy="1696"/>
                <a:chOff x="3152" y="890"/>
                <a:chExt cx="2260" cy="1696"/>
              </a:xfrm>
            </p:grpSpPr>
            <p:grpSp>
              <p:nvGrpSpPr>
                <p:cNvPr id="77829" name="Group 5"/>
                <p:cNvGrpSpPr/>
                <p:nvPr/>
              </p:nvGrpSpPr>
              <p:grpSpPr bwMode="auto">
                <a:xfrm>
                  <a:off x="3152" y="1165"/>
                  <a:ext cx="1130" cy="1151"/>
                  <a:chOff x="1046" y="7492"/>
                  <a:chExt cx="1260" cy="1262"/>
                </a:xfrm>
              </p:grpSpPr>
              <p:sp>
                <p:nvSpPr>
                  <p:cNvPr id="77830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1046" y="8672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31" name="Line 7"/>
                  <p:cNvSpPr>
                    <a:spLocks noChangeShapeType="1"/>
                  </p:cNvSpPr>
                  <p:nvPr/>
                </p:nvSpPr>
                <p:spPr bwMode="auto">
                  <a:xfrm rot="3600000">
                    <a:off x="1355" y="8122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32" name="Line 8"/>
                  <p:cNvSpPr>
                    <a:spLocks noChangeShapeType="1"/>
                  </p:cNvSpPr>
                  <p:nvPr/>
                </p:nvSpPr>
                <p:spPr bwMode="auto">
                  <a:xfrm rot="7200000">
                    <a:off x="727" y="8124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7833" name="Group 9"/>
                <p:cNvGrpSpPr/>
                <p:nvPr/>
              </p:nvGrpSpPr>
              <p:grpSpPr bwMode="auto">
                <a:xfrm>
                  <a:off x="4282" y="1169"/>
                  <a:ext cx="1130" cy="1151"/>
                  <a:chOff x="1046" y="7492"/>
                  <a:chExt cx="1260" cy="1262"/>
                </a:xfrm>
              </p:grpSpPr>
              <p:sp>
                <p:nvSpPr>
                  <p:cNvPr id="77834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1046" y="8672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35" name="Line 11"/>
                  <p:cNvSpPr>
                    <a:spLocks noChangeShapeType="1"/>
                  </p:cNvSpPr>
                  <p:nvPr/>
                </p:nvSpPr>
                <p:spPr bwMode="auto">
                  <a:xfrm rot="3600000">
                    <a:off x="1355" y="8122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36" name="Line 12"/>
                  <p:cNvSpPr>
                    <a:spLocks noChangeShapeType="1"/>
                  </p:cNvSpPr>
                  <p:nvPr/>
                </p:nvSpPr>
                <p:spPr bwMode="auto">
                  <a:xfrm rot="7200000">
                    <a:off x="727" y="8124"/>
                    <a:ext cx="126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7837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3162" y="1257"/>
                  <a:ext cx="1667" cy="97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838" name="Line 14"/>
                <p:cNvSpPr>
                  <a:spLocks noChangeShapeType="1"/>
                </p:cNvSpPr>
                <p:nvPr/>
              </p:nvSpPr>
              <p:spPr bwMode="auto">
                <a:xfrm rot="3600000" flipV="1">
                  <a:off x="3690" y="1247"/>
                  <a:ext cx="1696" cy="961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7839" name="Text Box 15"/>
              <p:cNvSpPr txBox="1">
                <a:spLocks noChangeArrowheads="1"/>
              </p:cNvSpPr>
              <p:nvPr/>
            </p:nvSpPr>
            <p:spPr bwMode="auto">
              <a:xfrm>
                <a:off x="1156" y="1888"/>
                <a:ext cx="421" cy="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C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7840" name="Text Box 16"/>
              <p:cNvSpPr txBox="1">
                <a:spLocks noChangeArrowheads="1"/>
              </p:cNvSpPr>
              <p:nvPr/>
            </p:nvSpPr>
            <p:spPr bwMode="auto">
              <a:xfrm>
                <a:off x="2653" y="1888"/>
                <a:ext cx="353" cy="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7841" name="Text Box 17"/>
              <p:cNvSpPr txBox="1">
                <a:spLocks noChangeArrowheads="1"/>
              </p:cNvSpPr>
              <p:nvPr/>
            </p:nvSpPr>
            <p:spPr bwMode="auto">
              <a:xfrm>
                <a:off x="1837" y="3022"/>
                <a:ext cx="385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O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7842" name="Text Box 19"/>
              <p:cNvSpPr txBox="1">
                <a:spLocks noChangeArrowheads="1"/>
              </p:cNvSpPr>
              <p:nvPr/>
            </p:nvSpPr>
            <p:spPr bwMode="auto">
              <a:xfrm>
                <a:off x="703" y="2976"/>
                <a:ext cx="408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D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7843" name="Text Box 20"/>
              <p:cNvSpPr txBox="1">
                <a:spLocks noChangeArrowheads="1"/>
              </p:cNvSpPr>
              <p:nvPr/>
            </p:nvSpPr>
            <p:spPr bwMode="auto">
              <a:xfrm>
                <a:off x="3061" y="2976"/>
                <a:ext cx="389" cy="4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en-US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77844" name="Text Box 23"/>
            <p:cNvSpPr txBox="1">
              <a:spLocks noChangeArrowheads="1"/>
            </p:cNvSpPr>
            <p:nvPr/>
          </p:nvSpPr>
          <p:spPr bwMode="auto">
            <a:xfrm>
              <a:off x="3651" y="2115"/>
              <a:ext cx="408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E</a:t>
              </a:r>
              <a:endPara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7439981" y="2956686"/>
            <a:ext cx="371475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</a:t>
            </a:r>
            <a:endParaRPr lang="en-US" altLang="zh-CN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77861" name="组合 6"/>
          <p:cNvGrpSpPr/>
          <p:nvPr/>
        </p:nvGrpSpPr>
        <p:grpSpPr bwMode="auto">
          <a:xfrm>
            <a:off x="3332163" y="455720"/>
            <a:ext cx="2479675" cy="522288"/>
            <a:chOff x="5060" y="905"/>
            <a:chExt cx="3904" cy="822"/>
          </a:xfrm>
        </p:grpSpPr>
        <p:grpSp>
          <p:nvGrpSpPr>
            <p:cNvPr id="77862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缺角矩形 1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缺角矩形 2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缺角矩形 4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7868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2"/>
          <p:cNvGrpSpPr/>
          <p:nvPr/>
        </p:nvGrpSpPr>
        <p:grpSpPr bwMode="auto">
          <a:xfrm>
            <a:off x="-8792" y="-77321"/>
            <a:ext cx="2006600" cy="483258"/>
            <a:chOff x="263" y="124"/>
            <a:chExt cx="3160" cy="763"/>
          </a:xfrm>
        </p:grpSpPr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3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5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7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5" grpId="0"/>
      <p:bldP spid="24" grpId="0"/>
      <p:bldP spid="25" grpId="0"/>
      <p:bldP spid="26" grpId="0"/>
      <p:bldP spid="27" grpId="0"/>
      <p:bldP spid="28" grpId="0"/>
      <p:bldP spid="30" grpId="0"/>
      <p:bldP spid="31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1" r="11426" b="30844"/>
          <a:stretch>
            <a:fillRect/>
          </a:stretch>
        </p:blipFill>
        <p:spPr>
          <a:xfrm>
            <a:off x="2282877" y="2554047"/>
            <a:ext cx="1615155" cy="1976415"/>
          </a:xfrm>
          <a:prstGeom prst="rect">
            <a:avLst/>
          </a:prstGeom>
        </p:spPr>
      </p:pic>
      <p:sp>
        <p:nvSpPr>
          <p:cNvPr id="50179" name="Rectangle 5"/>
          <p:cNvSpPr>
            <a:spLocks noChangeArrowheads="1"/>
          </p:cNvSpPr>
          <p:nvPr/>
        </p:nvSpPr>
        <p:spPr bwMode="auto">
          <a:xfrm>
            <a:off x="509959" y="934696"/>
            <a:ext cx="811259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明想制作一个三角形的相框，他有四根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木条，长度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分别为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10cm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10cm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10cm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你能帮他设计出几种形状的三角形？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0188" name="文本框 6151"/>
          <p:cNvSpPr txBox="1">
            <a:spLocks noChangeArrowheads="1"/>
          </p:cNvSpPr>
          <p:nvPr/>
        </p:nvSpPr>
        <p:spPr bwMode="auto">
          <a:xfrm>
            <a:off x="4179248" y="507869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等边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三角形的性质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8" name="组合 4"/>
          <p:cNvGrpSpPr/>
          <p:nvPr/>
        </p:nvGrpSpPr>
        <p:grpSpPr bwMode="auto">
          <a:xfrm>
            <a:off x="2311331" y="539534"/>
            <a:ext cx="1739920" cy="426335"/>
            <a:chOff x="3485" y="1168"/>
            <a:chExt cx="2739" cy="670"/>
          </a:xfrm>
        </p:grpSpPr>
        <p:sp>
          <p:nvSpPr>
            <p:cNvPr id="19" name="圆角矩形 18"/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2" charset="-122"/>
              </a:endParaRPr>
            </a:p>
          </p:txBody>
        </p:sp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3759" y="1229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18028" y="3298587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lt"/>
              </a:rPr>
              <a:t>10cm</a:t>
            </a:r>
            <a:endParaRPr lang="zh-CN" altLang="en-US" b="1" dirty="0">
              <a:latin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99703" y="4503222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lt"/>
              </a:rPr>
              <a:t>6cm</a:t>
            </a:r>
            <a:endParaRPr lang="zh-CN" altLang="en-US" b="1" dirty="0">
              <a:latin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29523" y="3298587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lt"/>
              </a:rPr>
              <a:t>10cm</a:t>
            </a:r>
            <a:endParaRPr lang="zh-CN" altLang="en-US" b="1" dirty="0"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4" r="5147" b="34432"/>
          <a:stretch>
            <a:fillRect/>
          </a:stretch>
        </p:blipFill>
        <p:spPr>
          <a:xfrm>
            <a:off x="5141018" y="2605321"/>
            <a:ext cx="1845891" cy="187386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708737" y="4479186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lt"/>
              </a:rPr>
              <a:t>10cm</a:t>
            </a:r>
            <a:endParaRPr lang="zh-CN" altLang="en-US" b="1" dirty="0">
              <a:latin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35383" y="325975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lt"/>
              </a:rPr>
              <a:t>10cm</a:t>
            </a:r>
            <a:endParaRPr lang="zh-CN" altLang="en-US" b="1" dirty="0">
              <a:latin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31683" y="325975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+mn-lt"/>
              </a:rPr>
              <a:t>10cm</a:t>
            </a:r>
            <a:endParaRPr lang="zh-CN" altLang="en-US" b="1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100"/>
          <p:cNvSpPr txBox="1">
            <a:spLocks noChangeArrowheads="1"/>
          </p:cNvSpPr>
          <p:nvPr/>
        </p:nvSpPr>
        <p:spPr bwMode="auto">
          <a:xfrm>
            <a:off x="360680" y="889000"/>
            <a:ext cx="860234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、图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为线段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上一点，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CBN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都是等边三角形．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，线段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与线段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是否相等？请说明理由；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交于点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交于点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，探究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CEF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的形状，并证明你的结论．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8850" name="组合 6"/>
          <p:cNvGrpSpPr/>
          <p:nvPr/>
        </p:nvGrpSpPr>
        <p:grpSpPr bwMode="auto">
          <a:xfrm>
            <a:off x="3275975" y="4541845"/>
            <a:ext cx="2963403" cy="446918"/>
            <a:chOff x="3706" y="9075"/>
            <a:chExt cx="6221" cy="938"/>
          </a:xfrm>
        </p:grpSpPr>
        <p:sp>
          <p:nvSpPr>
            <p:cNvPr id="78852" name="文本框 4"/>
            <p:cNvSpPr txBox="1">
              <a:spLocks noChangeArrowheads="1"/>
            </p:cNvSpPr>
            <p:nvPr/>
          </p:nvSpPr>
          <p:spPr bwMode="auto">
            <a:xfrm>
              <a:off x="3706" y="9075"/>
              <a:ext cx="152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图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①</a:t>
              </a:r>
              <a:endPara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8853" name="文本框 5"/>
            <p:cNvSpPr txBox="1">
              <a:spLocks noChangeArrowheads="1"/>
            </p:cNvSpPr>
            <p:nvPr/>
          </p:nvSpPr>
          <p:spPr bwMode="auto">
            <a:xfrm>
              <a:off x="8402" y="9141"/>
              <a:ext cx="152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图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②</a:t>
              </a:r>
              <a:endPara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8854" name="组合 2"/>
          <p:cNvGrpSpPr/>
          <p:nvPr/>
        </p:nvGrpSpPr>
        <p:grpSpPr bwMode="auto">
          <a:xfrm>
            <a:off x="3332956" y="449008"/>
            <a:ext cx="2478088" cy="522287"/>
            <a:chOff x="5060" y="905"/>
            <a:chExt cx="3904" cy="822"/>
          </a:xfrm>
        </p:grpSpPr>
        <p:grpSp>
          <p:nvGrpSpPr>
            <p:cNvPr id="78855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8861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12"/>
          <a:stretch>
            <a:fillRect/>
          </a:stretch>
        </p:blipFill>
        <p:spPr>
          <a:xfrm>
            <a:off x="2682176" y="3197324"/>
            <a:ext cx="3959352" cy="1287578"/>
          </a:xfrm>
          <a:prstGeom prst="rect">
            <a:avLst/>
          </a:prstGeom>
        </p:spPr>
      </p:pic>
      <p:grpSp>
        <p:nvGrpSpPr>
          <p:cNvPr id="20" name="组合 2"/>
          <p:cNvGrpSpPr/>
          <p:nvPr/>
        </p:nvGrpSpPr>
        <p:grpSpPr bwMode="auto">
          <a:xfrm>
            <a:off x="-8792" y="-77321"/>
            <a:ext cx="2006600" cy="483258"/>
            <a:chOff x="263" y="124"/>
            <a:chExt cx="3160" cy="763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7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01"/>
          <p:cNvSpPr txBox="1">
            <a:spLocks noChangeArrowheads="1"/>
          </p:cNvSpPr>
          <p:nvPr/>
        </p:nvSpPr>
        <p:spPr bwMode="auto">
          <a:xfrm>
            <a:off x="476348" y="516767"/>
            <a:ext cx="820896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+mn-lt"/>
              </a:rPr>
              <a:t>(1)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BM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∵△</a:t>
            </a:r>
            <a:r>
              <a:rPr lang="en-US" altLang="zh-CN" sz="2400" b="1" i="1" dirty="0">
                <a:latin typeface="+mn-lt"/>
              </a:rPr>
              <a:t>ACM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与</a:t>
            </a:r>
            <a:r>
              <a:rPr lang="en-US" altLang="zh-CN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CBN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都是等边三角形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ACM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60°.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MCB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MCB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(SAS)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9876" name="文本框 4"/>
          <p:cNvSpPr txBox="1">
            <a:spLocks noChangeArrowheads="1"/>
          </p:cNvSpPr>
          <p:nvPr/>
        </p:nvSpPr>
        <p:spPr bwMode="auto">
          <a:xfrm>
            <a:off x="6403338" y="3527836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图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①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42" b="26212"/>
          <a:stretch>
            <a:fillRect/>
          </a:stretch>
        </p:blipFill>
        <p:spPr>
          <a:xfrm>
            <a:off x="5601529" y="1959429"/>
            <a:ext cx="2264107" cy="1447715"/>
          </a:xfrm>
          <a:prstGeom prst="rect">
            <a:avLst/>
          </a:prstGeom>
        </p:spPr>
      </p:pic>
      <p:grpSp>
        <p:nvGrpSpPr>
          <p:cNvPr id="10" name="组合 2"/>
          <p:cNvGrpSpPr/>
          <p:nvPr/>
        </p:nvGrpSpPr>
        <p:grpSpPr bwMode="auto">
          <a:xfrm>
            <a:off x="-8792" y="-60229"/>
            <a:ext cx="2006600" cy="483258"/>
            <a:chOff x="263" y="124"/>
            <a:chExt cx="3160" cy="763"/>
          </a:xfrm>
        </p:grpSpPr>
        <p:sp>
          <p:nvSpPr>
            <p:cNvPr id="17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8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1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7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7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27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27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文本框 2"/>
          <p:cNvSpPr txBox="1">
            <a:spLocks noChangeArrowheads="1"/>
          </p:cNvSpPr>
          <p:nvPr/>
        </p:nvSpPr>
        <p:spPr bwMode="auto">
          <a:xfrm>
            <a:off x="829998" y="465473"/>
            <a:ext cx="7099935" cy="4081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(2)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CEF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是等边三角形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证明：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∵∠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ACE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FCM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=60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°，</a:t>
            </a:r>
            <a:endParaRPr lang="zh-CN" altLang="en-US" sz="2400" b="1" dirty="0"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ECF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            ∵△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ACN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≌△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MCB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，</a:t>
            </a:r>
            <a:endParaRPr lang="zh-CN" altLang="en-US" sz="2400" b="1" dirty="0"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CAE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CMB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            ∵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AC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MC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，</a:t>
            </a:r>
            <a:endParaRPr lang="zh-CN" altLang="en-US" sz="2400" b="1" dirty="0"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ACE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MCF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(ASA)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            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CEF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是等边三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角形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． </a:t>
            </a:r>
            <a:endParaRPr lang="zh-CN" altLang="en-US" sz="24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</p:txBody>
      </p:sp>
      <p:sp>
        <p:nvSpPr>
          <p:cNvPr id="80900" name="文本框 5"/>
          <p:cNvSpPr txBox="1">
            <a:spLocks noChangeArrowheads="1"/>
          </p:cNvSpPr>
          <p:nvPr/>
        </p:nvSpPr>
        <p:spPr bwMode="auto">
          <a:xfrm>
            <a:off x="6622921" y="2616950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图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②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5" b="26212"/>
          <a:stretch>
            <a:fillRect/>
          </a:stretch>
        </p:blipFill>
        <p:spPr>
          <a:xfrm>
            <a:off x="5878287" y="1024191"/>
            <a:ext cx="2438854" cy="1592759"/>
          </a:xfrm>
          <a:prstGeom prst="rect">
            <a:avLst/>
          </a:prstGeom>
        </p:spPr>
      </p:pic>
      <p:grpSp>
        <p:nvGrpSpPr>
          <p:cNvPr id="10" name="组合 2"/>
          <p:cNvGrpSpPr/>
          <p:nvPr/>
        </p:nvGrpSpPr>
        <p:grpSpPr bwMode="auto">
          <a:xfrm>
            <a:off x="-8792" y="-77321"/>
            <a:ext cx="2006600" cy="483258"/>
            <a:chOff x="263" y="124"/>
            <a:chExt cx="3160" cy="763"/>
          </a:xfrm>
        </p:grpSpPr>
        <p:sp>
          <p:nvSpPr>
            <p:cNvPr id="17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8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1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37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7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7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79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79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379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79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Box 2"/>
          <p:cNvSpPr txBox="1">
            <a:spLocks noChangeArrowheads="1"/>
          </p:cNvSpPr>
          <p:nvPr/>
        </p:nvSpPr>
        <p:spPr bwMode="auto">
          <a:xfrm>
            <a:off x="611664" y="2042319"/>
            <a:ext cx="1155383" cy="830997"/>
          </a:xfrm>
          <a:prstGeom prst="rect">
            <a:avLst/>
          </a:prstGeom>
          <a:noFill/>
          <a:ln w="25400">
            <a:solidFill>
              <a:srgbClr val="00B0F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等边</a:t>
            </a:r>
            <a:endParaRPr lang="en-US" altLang="zh-CN" sz="2400" b="1" dirty="0">
              <a:latin typeface="+mn-lt"/>
              <a:ea typeface="黑体" panose="02010609060101010101" pitchFamily="2" charset="-122"/>
            </a:endParaRPr>
          </a:p>
          <a:p>
            <a:pPr algn="ctr"/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三角形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43125" y="931863"/>
            <a:ext cx="755650" cy="400110"/>
          </a:xfrm>
          <a:prstGeom prst="rect">
            <a:avLst/>
          </a:prstGeom>
          <a:noFill/>
          <a:ln w="28575">
            <a:solidFill>
              <a:srgbClr val="00B0F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定义</a:t>
            </a:r>
            <a:endParaRPr lang="zh-CN" altLang="en-US" sz="20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365" name="左大括号 9"/>
          <p:cNvSpPr/>
          <p:nvPr/>
        </p:nvSpPr>
        <p:spPr bwMode="auto">
          <a:xfrm>
            <a:off x="1963738" y="1201738"/>
            <a:ext cx="107950" cy="2647950"/>
          </a:xfrm>
          <a:prstGeom prst="leftBrace">
            <a:avLst>
              <a:gd name="adj1" fmla="val 8327"/>
              <a:gd name="adj2" fmla="val 50000"/>
            </a:avLst>
          </a:prstGeom>
          <a:noFill/>
          <a:ln w="25400" algn="ctr">
            <a:solidFill>
              <a:schemeClr val="tx1">
                <a:lumMod val="85000"/>
                <a:lumOff val="15000"/>
                <a:alpha val="62000"/>
              </a:schemeClr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170363" y="791795"/>
            <a:ext cx="914400" cy="507831"/>
          </a:xfrm>
          <a:prstGeom prst="rect">
            <a:avLst/>
          </a:prstGeom>
          <a:noFill/>
          <a:ln w="28575">
            <a:solidFill>
              <a:srgbClr val="00B0F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底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腰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3070225" y="661988"/>
            <a:ext cx="973138" cy="593725"/>
            <a:chOff x="3203848" y="908720"/>
            <a:chExt cx="1296144" cy="792088"/>
          </a:xfrm>
        </p:grpSpPr>
        <p:sp>
          <p:nvSpPr>
            <p:cNvPr id="9" name="右箭头 8"/>
            <p:cNvSpPr/>
            <p:nvPr/>
          </p:nvSpPr>
          <p:spPr bwMode="auto">
            <a:xfrm>
              <a:off x="3203848" y="1340768"/>
              <a:ext cx="1296144" cy="36004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81927" name="TextBox 10"/>
            <p:cNvSpPr txBox="1">
              <a:spLocks noChangeArrowheads="1"/>
            </p:cNvSpPr>
            <p:nvPr/>
          </p:nvSpPr>
          <p:spPr bwMode="auto">
            <a:xfrm>
              <a:off x="3275856" y="908720"/>
              <a:ext cx="1174719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+mn-lt"/>
                  <a:ea typeface="黑体" panose="02010609060101010101" pitchFamily="2" charset="-122"/>
                </a:rPr>
                <a:t>特殊性</a:t>
              </a:r>
              <a:endParaRPr lang="zh-CN" altLang="en-US" b="1" dirty="0"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168525" y="1990725"/>
            <a:ext cx="755650" cy="400110"/>
          </a:xfrm>
          <a:prstGeom prst="rect">
            <a:avLst/>
          </a:prstGeom>
          <a:noFill/>
          <a:ln w="28575">
            <a:solidFill>
              <a:srgbClr val="00B0F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性质</a:t>
            </a:r>
            <a:endParaRPr lang="zh-CN" altLang="en-US" sz="20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3" name="组合 13"/>
          <p:cNvGrpSpPr/>
          <p:nvPr/>
        </p:nvGrpSpPr>
        <p:grpSpPr bwMode="auto">
          <a:xfrm>
            <a:off x="3070225" y="1687513"/>
            <a:ext cx="973138" cy="595312"/>
            <a:chOff x="3203848" y="908720"/>
            <a:chExt cx="1296144" cy="792088"/>
          </a:xfrm>
        </p:grpSpPr>
        <p:sp>
          <p:nvSpPr>
            <p:cNvPr id="15" name="右箭头 14"/>
            <p:cNvSpPr/>
            <p:nvPr/>
          </p:nvSpPr>
          <p:spPr bwMode="auto">
            <a:xfrm>
              <a:off x="3203848" y="1339616"/>
              <a:ext cx="1296144" cy="361192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81931" name="TextBox 15"/>
            <p:cNvSpPr txBox="1">
              <a:spLocks noChangeArrowheads="1"/>
            </p:cNvSpPr>
            <p:nvPr/>
          </p:nvSpPr>
          <p:spPr bwMode="auto">
            <a:xfrm>
              <a:off x="3275856" y="908720"/>
              <a:ext cx="1174719" cy="491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+mn-lt"/>
                  <a:ea typeface="黑体" panose="02010609060101010101" pitchFamily="2" charset="-122"/>
                </a:rPr>
                <a:t>特殊性</a:t>
              </a:r>
              <a:endParaRPr lang="zh-CN" altLang="en-US" b="1"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49738" y="1328738"/>
            <a:ext cx="755650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边</a:t>
            </a:r>
            <a:endParaRPr lang="zh-CN" altLang="en-US" sz="20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5068888" y="1417638"/>
            <a:ext cx="377825" cy="27146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561013" y="1201738"/>
            <a:ext cx="1350962" cy="506412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三边相等</a:t>
            </a:r>
            <a:endParaRPr lang="zh-CN" altLang="en-US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259263" y="1824038"/>
            <a:ext cx="755650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角</a:t>
            </a:r>
            <a:endParaRPr lang="zh-CN" altLang="en-US" sz="20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3" name="右箭头 22"/>
          <p:cNvSpPr/>
          <p:nvPr/>
        </p:nvSpPr>
        <p:spPr bwMode="auto">
          <a:xfrm>
            <a:off x="5068888" y="1958975"/>
            <a:ext cx="377825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561013" y="1789113"/>
            <a:ext cx="2160587" cy="506412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三个角都等于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60 °</a:t>
            </a:r>
            <a:endParaRPr lang="zh-CN" altLang="en-US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02113" y="2363788"/>
            <a:ext cx="1216025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轴对称性</a:t>
            </a:r>
            <a:endParaRPr lang="zh-CN" altLang="en-US" sz="20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6" name="右箭头 25"/>
          <p:cNvSpPr/>
          <p:nvPr/>
        </p:nvSpPr>
        <p:spPr bwMode="auto">
          <a:xfrm>
            <a:off x="5421313" y="2498725"/>
            <a:ext cx="377825" cy="2714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799138" y="2363788"/>
            <a:ext cx="2857500" cy="922337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轴对称图形，每条边上都具有“三线合一”性质</a:t>
            </a:r>
            <a:endParaRPr lang="zh-CN" altLang="en-US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9" name="左大括号 28"/>
          <p:cNvSpPr/>
          <p:nvPr/>
        </p:nvSpPr>
        <p:spPr bwMode="auto">
          <a:xfrm>
            <a:off x="4070350" y="1525588"/>
            <a:ext cx="107950" cy="1189037"/>
          </a:xfrm>
          <a:prstGeom prst="lef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157413" y="3646488"/>
            <a:ext cx="755650" cy="400110"/>
          </a:xfrm>
          <a:prstGeom prst="rect">
            <a:avLst/>
          </a:prstGeom>
          <a:noFill/>
          <a:ln w="28575">
            <a:solidFill>
              <a:srgbClr val="00B0F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判定</a:t>
            </a:r>
            <a:endParaRPr lang="zh-CN" altLang="en-US" sz="20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5" name="组合 31"/>
          <p:cNvGrpSpPr/>
          <p:nvPr/>
        </p:nvGrpSpPr>
        <p:grpSpPr bwMode="auto">
          <a:xfrm>
            <a:off x="3044825" y="3417888"/>
            <a:ext cx="971550" cy="593725"/>
            <a:chOff x="3203848" y="908720"/>
            <a:chExt cx="1296144" cy="792088"/>
          </a:xfrm>
        </p:grpSpPr>
        <p:sp>
          <p:nvSpPr>
            <p:cNvPr id="33" name="右箭头 32"/>
            <p:cNvSpPr/>
            <p:nvPr/>
          </p:nvSpPr>
          <p:spPr bwMode="auto">
            <a:xfrm>
              <a:off x="3203848" y="1340768"/>
              <a:ext cx="1296144" cy="360040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81945" name="TextBox 33"/>
            <p:cNvSpPr txBox="1">
              <a:spLocks noChangeArrowheads="1"/>
            </p:cNvSpPr>
            <p:nvPr/>
          </p:nvSpPr>
          <p:spPr bwMode="auto">
            <a:xfrm>
              <a:off x="3275856" y="908720"/>
              <a:ext cx="1176639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+mn-lt"/>
                  <a:ea typeface="黑体" panose="02010609060101010101" pitchFamily="2" charset="-122"/>
                </a:rPr>
                <a:t>特殊性</a:t>
              </a:r>
              <a:endParaRPr lang="zh-CN" altLang="en-US" b="1" dirty="0"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191000" y="2997200"/>
            <a:ext cx="1512888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三边都相等</a:t>
            </a:r>
            <a:endParaRPr lang="en-US" altLang="zh-CN" sz="20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200525" y="3497263"/>
            <a:ext cx="1512888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三角都相等</a:t>
            </a:r>
            <a:endParaRPr lang="zh-CN" altLang="en-US" sz="20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229100" y="4011613"/>
            <a:ext cx="3736975" cy="553998"/>
          </a:xfrm>
          <a:prstGeom prst="rect">
            <a:avLst/>
          </a:prstGeom>
          <a:noFill/>
          <a:ln w="25400">
            <a:solidFill>
              <a:schemeClr val="bg1"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有一个角是</a:t>
            </a:r>
            <a:r>
              <a:rPr lang="en-US" altLang="zh-CN" sz="2000" b="1" dirty="0">
                <a:latin typeface="+mn-lt"/>
                <a:ea typeface="黑体" panose="02010609060101010101" pitchFamily="2" charset="-122"/>
              </a:rPr>
              <a:t>60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°的等腰三角形 </a:t>
            </a:r>
            <a:endParaRPr lang="zh-CN" altLang="en-US" sz="20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8" name="左大括号 37"/>
          <p:cNvSpPr/>
          <p:nvPr/>
        </p:nvSpPr>
        <p:spPr bwMode="auto">
          <a:xfrm>
            <a:off x="4124325" y="3255963"/>
            <a:ext cx="107950" cy="1187450"/>
          </a:xfrm>
          <a:prstGeom prst="leftBrace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39" name="组合 1"/>
          <p:cNvGrpSpPr/>
          <p:nvPr/>
        </p:nvGrpSpPr>
        <p:grpSpPr bwMode="auto">
          <a:xfrm>
            <a:off x="0" y="-65833"/>
            <a:ext cx="2006600" cy="477838"/>
            <a:chOff x="227" y="33"/>
            <a:chExt cx="3160" cy="752"/>
          </a:xfrm>
        </p:grpSpPr>
        <p:cxnSp>
          <p:nvCxnSpPr>
            <p:cNvPr id="40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7" grpId="0" bldLvl="0" animBg="1"/>
      <p:bldP spid="12" grpId="0" bldLvl="0" animBg="1"/>
      <p:bldP spid="17" grpId="0" bldLvl="0" animBg="1"/>
      <p:bldP spid="18" grpId="0" bldLvl="0" animBg="1"/>
      <p:bldP spid="19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8" grpId="0" bldLvl="0" animBg="1"/>
      <p:bldP spid="29" grpId="0" bldLvl="0" animBg="1"/>
      <p:bldP spid="31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Group 3"/>
          <p:cNvGrpSpPr/>
          <p:nvPr/>
        </p:nvGrpSpPr>
        <p:grpSpPr bwMode="auto">
          <a:xfrm>
            <a:off x="1774826" y="2890838"/>
            <a:ext cx="1620837" cy="1512887"/>
            <a:chOff x="521" y="1661"/>
            <a:chExt cx="1361" cy="1270"/>
          </a:xfrm>
        </p:grpSpPr>
        <p:sp>
          <p:nvSpPr>
            <p:cNvPr id="13" name="Line 4"/>
            <p:cNvSpPr>
              <a:spLocks noChangeShapeType="1"/>
            </p:cNvSpPr>
            <p:nvPr/>
          </p:nvSpPr>
          <p:spPr bwMode="auto">
            <a:xfrm>
              <a:off x="521" y="2931"/>
              <a:ext cx="1361" cy="0"/>
            </a:xfrm>
            <a:prstGeom prst="line">
              <a:avLst/>
            </a:prstGeom>
            <a:noFill/>
            <a:ln w="25400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4" name="Line 5"/>
            <p:cNvSpPr>
              <a:spLocks noChangeShapeType="1"/>
            </p:cNvSpPr>
            <p:nvPr/>
          </p:nvSpPr>
          <p:spPr bwMode="auto">
            <a:xfrm flipH="1">
              <a:off x="521" y="1661"/>
              <a:ext cx="998" cy="1270"/>
            </a:xfrm>
            <a:prstGeom prst="line">
              <a:avLst/>
            </a:prstGeom>
            <a:noFill/>
            <a:ln w="25400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5" name="Line 6"/>
            <p:cNvSpPr>
              <a:spLocks noChangeShapeType="1"/>
            </p:cNvSpPr>
            <p:nvPr/>
          </p:nvSpPr>
          <p:spPr bwMode="auto">
            <a:xfrm>
              <a:off x="1519" y="1661"/>
              <a:ext cx="363" cy="1270"/>
            </a:xfrm>
            <a:prstGeom prst="line">
              <a:avLst/>
            </a:prstGeom>
            <a:noFill/>
            <a:ln w="25400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3771901" y="2944813"/>
            <a:ext cx="1333500" cy="1457325"/>
          </a:xfrm>
          <a:prstGeom prst="triangle">
            <a:avLst>
              <a:gd name="adj" fmla="val 50000"/>
            </a:avLst>
          </a:prstGeom>
          <a:noFill/>
          <a:ln w="25400">
            <a:solidFill>
              <a:schemeClr val="accent6">
                <a:lumMod val="50000"/>
              </a:schemeClr>
            </a:solidFill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5500688" y="2890838"/>
            <a:ext cx="1727200" cy="1617662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accent6">
                <a:lumMod val="50000"/>
              </a:schemeClr>
            </a:solidFill>
            <a:miter lim="800000"/>
          </a:ln>
        </p:spPr>
        <p:txBody>
          <a:bodyPr wrap="none" anchor="ctr"/>
          <a:lstStyle/>
          <a:p>
            <a:pPr algn="ctr">
              <a:buFontTx/>
              <a:buNone/>
              <a:defRPr/>
            </a:pP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3825876" y="4116150"/>
            <a:ext cx="145891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等腰三角形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Rectangle 15"/>
          <p:cNvSpPr>
            <a:spLocks noChangeArrowheads="1"/>
          </p:cNvSpPr>
          <p:nvPr/>
        </p:nvSpPr>
        <p:spPr bwMode="auto">
          <a:xfrm>
            <a:off x="5716588" y="4089982"/>
            <a:ext cx="1458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等边三角形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" name="AutoShape 17"/>
          <p:cNvSpPr>
            <a:spLocks noChangeArrowheads="1"/>
          </p:cNvSpPr>
          <p:nvPr/>
        </p:nvSpPr>
        <p:spPr bwMode="auto">
          <a:xfrm>
            <a:off x="3232151" y="3592513"/>
            <a:ext cx="857250" cy="171450"/>
          </a:xfrm>
          <a:prstGeom prst="rightArrow">
            <a:avLst>
              <a:gd name="adj1" fmla="val 50000"/>
              <a:gd name="adj2" fmla="val 125000"/>
            </a:avLst>
          </a:prstGeom>
          <a:solidFill>
            <a:srgbClr val="FF0000">
              <a:alpha val="470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AutoShape 18"/>
          <p:cNvSpPr>
            <a:spLocks noChangeArrowheads="1"/>
          </p:cNvSpPr>
          <p:nvPr/>
        </p:nvSpPr>
        <p:spPr bwMode="auto">
          <a:xfrm>
            <a:off x="4852988" y="3592513"/>
            <a:ext cx="857250" cy="171450"/>
          </a:xfrm>
          <a:prstGeom prst="rightArrow">
            <a:avLst>
              <a:gd name="adj1" fmla="val 50000"/>
              <a:gd name="adj2" fmla="val 125000"/>
            </a:avLst>
          </a:prstGeom>
          <a:solidFill>
            <a:srgbClr val="FF0000">
              <a:alpha val="2784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Rectangle 22"/>
          <p:cNvSpPr>
            <a:spLocks noChangeArrowheads="1"/>
          </p:cNvSpPr>
          <p:nvPr/>
        </p:nvSpPr>
        <p:spPr bwMode="auto">
          <a:xfrm>
            <a:off x="1990726" y="4072890"/>
            <a:ext cx="1404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一般三角形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548879" y="496888"/>
            <a:ext cx="8012906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在</a:t>
            </a:r>
            <a:r>
              <a:rPr lang="zh-CN" altLang="en-US" sz="2400" b="1" dirty="0">
                <a:latin typeface="宋体" panose="02010600030101010101" pitchFamily="2" charset="-122"/>
              </a:rPr>
              <a:t>等腰三角形中，有一种特殊的情况，就是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底与腰</a:t>
            </a:r>
            <a:r>
              <a:rPr lang="zh-CN" altLang="en-US" sz="2400" b="1" dirty="0">
                <a:latin typeface="宋体" panose="02010600030101010101" pitchFamily="2" charset="-122"/>
              </a:rPr>
              <a:t>相等，即三角形的三边相等，我们把三条边都相等的三角形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叫做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等边三角形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1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2" grpId="0"/>
      <p:bldP spid="23" grpId="0"/>
      <p:bldP spid="25" grpId="0" animBg="1"/>
      <p:bldP spid="26" grpId="0" animBg="1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oup 2"/>
          <p:cNvGraphicFramePr>
            <a:graphicFrameLocks noGrp="1"/>
          </p:cNvGraphicFramePr>
          <p:nvPr/>
        </p:nvGraphicFramePr>
        <p:xfrm>
          <a:off x="1220788" y="853714"/>
          <a:ext cx="6440487" cy="3817936"/>
        </p:xfrm>
        <a:graphic>
          <a:graphicData uri="http://schemas.openxmlformats.org/drawingml/2006/table">
            <a:tbl>
              <a:tblPr/>
              <a:tblGrid>
                <a:gridCol w="495911"/>
                <a:gridCol w="1407725"/>
                <a:gridCol w="1512495"/>
                <a:gridCol w="1565833"/>
                <a:gridCol w="1458523"/>
              </a:tblGrid>
              <a:tr h="61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名称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77" marR="68577" marT="34293" marB="3429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图 形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定   义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性  质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</a:t>
                      </a: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判  定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79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等  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腰    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三  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角   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形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77" marR="68577" marT="34293" marB="3429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5247">
                <a:tc vMerge="1">
                  <a:tcPr/>
                </a:tc>
                <a:tc vMerge="1">
                  <a:tcPr/>
                </a:tc>
                <a:tc vMerge="1">
                  <a:tcPr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296">
                <a:tc vMerge="1">
                  <a:tcPr/>
                </a:tc>
                <a:tc vMerge="1">
                  <a:tcPr/>
                </a:tc>
                <a:tc vMerge="1">
                  <a:tcPr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0327">
                <a:tc vMerge="1">
                  <a:tcPr/>
                </a:tc>
                <a:tc vMerge="1">
                  <a:tcPr/>
                </a:tc>
                <a:tc vMerge="1">
                  <a:tcPr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anose="02010609030101010101" pitchFamily="49" charset="-122"/>
                        <a:ea typeface="楷体_GB2312" panose="02010609030101010101" pitchFamily="49" charset="-122"/>
                      </a:endParaRPr>
                    </a:p>
                  </a:txBody>
                  <a:tcPr marL="68577" marR="68577" marT="34293" marB="34293" anchor="ctr" horzOverflow="overflow">
                    <a:lnL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Text Box 37"/>
          <p:cNvSpPr txBox="1">
            <a:spLocks noChangeArrowheads="1"/>
          </p:cNvSpPr>
          <p:nvPr/>
        </p:nvSpPr>
        <p:spPr bwMode="auto">
          <a:xfrm>
            <a:off x="4465638" y="2551606"/>
            <a:ext cx="18859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等边对等角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 Box 38"/>
          <p:cNvSpPr txBox="1">
            <a:spLocks noChangeArrowheads="1"/>
          </p:cNvSpPr>
          <p:nvPr/>
        </p:nvSpPr>
        <p:spPr bwMode="auto">
          <a:xfrm>
            <a:off x="4530725" y="3307256"/>
            <a:ext cx="17811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三线合一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 Box 39"/>
          <p:cNvSpPr txBox="1">
            <a:spLocks noChangeArrowheads="1"/>
          </p:cNvSpPr>
          <p:nvPr/>
        </p:nvSpPr>
        <p:spPr bwMode="auto">
          <a:xfrm>
            <a:off x="6027738" y="2497631"/>
            <a:ext cx="18351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等角对等边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 Box 40"/>
          <p:cNvSpPr txBox="1">
            <a:spLocks noChangeArrowheads="1"/>
          </p:cNvSpPr>
          <p:nvPr/>
        </p:nvSpPr>
        <p:spPr bwMode="auto">
          <a:xfrm>
            <a:off x="6042025" y="1688006"/>
            <a:ext cx="16748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两边相等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 Box 41"/>
          <p:cNvSpPr txBox="1">
            <a:spLocks noChangeArrowheads="1"/>
          </p:cNvSpPr>
          <p:nvPr/>
        </p:nvSpPr>
        <p:spPr bwMode="auto">
          <a:xfrm>
            <a:off x="4529138" y="1688006"/>
            <a:ext cx="16748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两腰相等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 Box 42"/>
          <p:cNvSpPr txBox="1">
            <a:spLocks noChangeArrowheads="1"/>
          </p:cNvSpPr>
          <p:nvPr/>
        </p:nvSpPr>
        <p:spPr bwMode="auto">
          <a:xfrm>
            <a:off x="4532313" y="4053381"/>
            <a:ext cx="17827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SzPct val="75000"/>
              <a:buFont typeface="Monotype Sorts" pitchFamily="2" charset="2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轴对称图形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等腰三角形 21"/>
          <p:cNvSpPr/>
          <p:nvPr/>
        </p:nvSpPr>
        <p:spPr bwMode="auto">
          <a:xfrm>
            <a:off x="2100263" y="2144713"/>
            <a:ext cx="755650" cy="1403350"/>
          </a:xfrm>
          <a:prstGeom prst="triangle">
            <a:avLst/>
          </a:prstGeom>
          <a:noFill/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2265" name="TextBox 22"/>
          <p:cNvSpPr txBox="1">
            <a:spLocks noChangeArrowheads="1"/>
          </p:cNvSpPr>
          <p:nvPr/>
        </p:nvSpPr>
        <p:spPr bwMode="auto">
          <a:xfrm>
            <a:off x="2370138" y="187483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+mn-lt"/>
                <a:ea typeface="黑体" panose="02010609060101010101" pitchFamily="2" charset="-122"/>
              </a:rPr>
              <a:t>A</a:t>
            </a:r>
            <a:endParaRPr lang="en-US" altLang="zh-CN" b="1" i="1">
              <a:latin typeface="+mn-lt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266" name="TextBox 23"/>
          <p:cNvSpPr txBox="1">
            <a:spLocks noChangeArrowheads="1"/>
          </p:cNvSpPr>
          <p:nvPr/>
        </p:nvSpPr>
        <p:spPr bwMode="auto">
          <a:xfrm>
            <a:off x="1903413" y="349408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+mn-lt"/>
                <a:ea typeface="黑体" panose="02010609060101010101" pitchFamily="2" charset="-122"/>
              </a:rPr>
              <a:t>B</a:t>
            </a:r>
            <a:endParaRPr lang="zh-CN" altLang="en-US" b="1" i="1">
              <a:latin typeface="+mn-lt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2267" name="TextBox 24"/>
          <p:cNvSpPr txBox="1">
            <a:spLocks noChangeArrowheads="1"/>
          </p:cNvSpPr>
          <p:nvPr/>
        </p:nvSpPr>
        <p:spPr bwMode="auto">
          <a:xfrm>
            <a:off x="2713038" y="352583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+mn-lt"/>
                <a:ea typeface="黑体" panose="02010609060101010101" pitchFamily="2" charset="-122"/>
              </a:rPr>
              <a:t>C</a:t>
            </a:r>
            <a:endParaRPr lang="zh-CN" altLang="en-US" b="1" i="1">
              <a:latin typeface="+mn-lt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41"/>
          <p:cNvSpPr txBox="1">
            <a:spLocks noChangeArrowheads="1"/>
          </p:cNvSpPr>
          <p:nvPr/>
        </p:nvSpPr>
        <p:spPr bwMode="auto">
          <a:xfrm>
            <a:off x="3048000" y="1982220"/>
            <a:ext cx="151288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两条边相等的三角形叫做等腰三角形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3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31"/>
          <p:cNvGrpSpPr/>
          <p:nvPr/>
        </p:nvGrpSpPr>
        <p:grpSpPr bwMode="auto">
          <a:xfrm>
            <a:off x="1223962" y="1277144"/>
            <a:ext cx="1825625" cy="1857375"/>
            <a:chOff x="2824702" y="4293339"/>
            <a:chExt cx="2435191" cy="2478126"/>
          </a:xfrm>
        </p:grpSpPr>
        <p:sp>
          <p:nvSpPr>
            <p:cNvPr id="20" name="AutoShape 9"/>
            <p:cNvSpPr>
              <a:spLocks noChangeArrowheads="1"/>
            </p:cNvSpPr>
            <p:nvPr/>
          </p:nvSpPr>
          <p:spPr bwMode="auto">
            <a:xfrm>
              <a:off x="3203745" y="4581395"/>
              <a:ext cx="1539464" cy="1942257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 i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3252" name="TextBox 25"/>
            <p:cNvSpPr txBox="1">
              <a:spLocks noChangeArrowheads="1"/>
            </p:cNvSpPr>
            <p:nvPr/>
          </p:nvSpPr>
          <p:spPr bwMode="auto">
            <a:xfrm>
              <a:off x="3995936" y="4293339"/>
              <a:ext cx="447305" cy="49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3" name="TextBox 26"/>
            <p:cNvSpPr txBox="1">
              <a:spLocks noChangeArrowheads="1"/>
            </p:cNvSpPr>
            <p:nvPr/>
          </p:nvSpPr>
          <p:spPr bwMode="auto">
            <a:xfrm>
              <a:off x="2824702" y="6280265"/>
              <a:ext cx="447305" cy="49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4" name="TextBox 27"/>
            <p:cNvSpPr txBox="1">
              <a:spLocks noChangeArrowheads="1"/>
            </p:cNvSpPr>
            <p:nvPr/>
          </p:nvSpPr>
          <p:spPr bwMode="auto">
            <a:xfrm>
              <a:off x="4812588" y="6207695"/>
              <a:ext cx="447305" cy="49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32"/>
          <p:cNvGrpSpPr/>
          <p:nvPr/>
        </p:nvGrpSpPr>
        <p:grpSpPr bwMode="auto">
          <a:xfrm>
            <a:off x="4537074" y="1284288"/>
            <a:ext cx="2408341" cy="1880636"/>
            <a:chOff x="5508104" y="4149080"/>
            <a:chExt cx="3212463" cy="2508948"/>
          </a:xfrm>
        </p:grpSpPr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5937967" y="4367221"/>
              <a:ext cx="2303895" cy="2158117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endParaRPr lang="zh-CN" altLang="zh-CN" b="1" i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3257" name="TextBox 28"/>
            <p:cNvSpPr txBox="1">
              <a:spLocks noChangeArrowheads="1"/>
            </p:cNvSpPr>
            <p:nvPr/>
          </p:nvSpPr>
          <p:spPr bwMode="auto">
            <a:xfrm>
              <a:off x="7116844" y="4149080"/>
              <a:ext cx="451594" cy="492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8" name="TextBox 29"/>
            <p:cNvSpPr txBox="1">
              <a:spLocks noChangeArrowheads="1"/>
            </p:cNvSpPr>
            <p:nvPr/>
          </p:nvSpPr>
          <p:spPr bwMode="auto">
            <a:xfrm>
              <a:off x="5508104" y="6093296"/>
              <a:ext cx="451594" cy="492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9" name="TextBox 30"/>
            <p:cNvSpPr txBox="1">
              <a:spLocks noChangeArrowheads="1"/>
            </p:cNvSpPr>
            <p:nvPr/>
          </p:nvSpPr>
          <p:spPr bwMode="auto">
            <a:xfrm>
              <a:off x="8268973" y="6165304"/>
              <a:ext cx="451594" cy="492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1719263" y="682777"/>
            <a:ext cx="6070600" cy="408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8576" tIns="19288" rIns="38576" bIns="19288">
            <a:spAutoFit/>
          </a:bodyPr>
          <a:lstStyle>
            <a:lvl1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的三个内角之间有什么关系？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54137" y="3132931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</a:rPr>
              <a:t>等腰三角形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24000" y="3520281"/>
            <a:ext cx="1056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AB=AC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00175" y="3909219"/>
            <a:ext cx="12538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116513" y="3148013"/>
            <a:ext cx="15392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</a:rPr>
              <a:t>等边三角形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03813" y="3535363"/>
            <a:ext cx="16273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AB=AC=BC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781425" y="2020888"/>
            <a:ext cx="1056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AB=AC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656013" y="2408238"/>
            <a:ext cx="12538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70688" y="2005013"/>
            <a:ext cx="1056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AC=BC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643688" y="2390775"/>
            <a:ext cx="12490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706938" y="3916363"/>
            <a:ext cx="18726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6588125" y="1182688"/>
            <a:ext cx="1136650" cy="809625"/>
            <a:chOff x="11273" y="3442"/>
            <a:chExt cx="2388" cy="1700"/>
          </a:xfrm>
        </p:grpSpPr>
        <p:sp>
          <p:nvSpPr>
            <p:cNvPr id="53272" name="云形标注 12"/>
            <p:cNvSpPr>
              <a:spLocks noChangeArrowheads="1"/>
            </p:cNvSpPr>
            <p:nvPr/>
          </p:nvSpPr>
          <p:spPr bwMode="auto">
            <a:xfrm>
              <a:off x="11273" y="3442"/>
              <a:ext cx="2268" cy="1700"/>
            </a:xfrm>
            <a:prstGeom prst="cloudCallout">
              <a:avLst>
                <a:gd name="adj1" fmla="val -119843"/>
                <a:gd name="adj2" fmla="val 105014"/>
              </a:avLst>
            </a:prstGeom>
            <a:solidFill>
              <a:srgbClr val="D6F5F5"/>
            </a:solidFill>
            <a:ln w="9525">
              <a:solidFill>
                <a:srgbClr val="66FF99"/>
              </a:solidFill>
              <a:round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53273" name="文本框 13"/>
            <p:cNvSpPr txBox="1">
              <a:spLocks noChangeArrowheads="1"/>
            </p:cNvSpPr>
            <p:nvPr/>
          </p:nvSpPr>
          <p:spPr bwMode="auto">
            <a:xfrm>
              <a:off x="11490" y="3656"/>
              <a:ext cx="2171" cy="13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内角和为</a:t>
              </a:r>
              <a:r>
                <a:rPr lang="en-US" altLang="zh-CN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180</a:t>
              </a:r>
              <a:r>
                <a:rPr lang="zh-CN" altLang="en-US" b="1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°</a:t>
              </a:r>
              <a:endPara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8225" name="文本框 15"/>
          <p:cNvSpPr txBox="1">
            <a:spLocks noChangeArrowheads="1"/>
          </p:cNvSpPr>
          <p:nvPr/>
        </p:nvSpPr>
        <p:spPr bwMode="auto">
          <a:xfrm>
            <a:off x="6445250" y="3916363"/>
            <a:ext cx="87556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=60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°</a:t>
            </a:r>
            <a:endParaRPr lang="zh-CN" altLang="en-US" sz="21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2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661802" y="64845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b="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82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236855" y="522288"/>
            <a:ext cx="8830945" cy="55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576" tIns="19288" rIns="38576" bIns="19288">
            <a:spAutoFit/>
          </a:bodyPr>
          <a:lstStyle>
            <a:lvl1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b="1" dirty="0" smtClean="0">
                <a:latin typeface="+mn-lt"/>
              </a:rPr>
              <a:t>等边三角形</a:t>
            </a:r>
            <a:r>
              <a:rPr lang="zh-CN" altLang="en-US" sz="2400" b="1" dirty="0">
                <a:latin typeface="+mn-lt"/>
              </a:rPr>
              <a:t>的三个内角都相等，并且每</a:t>
            </a:r>
            <a:r>
              <a:rPr lang="zh-CN" altLang="en-US" sz="2400" b="1" dirty="0" smtClean="0">
                <a:latin typeface="+mn-lt"/>
              </a:rPr>
              <a:t>一个</a:t>
            </a:r>
            <a:r>
              <a:rPr lang="zh-CN" altLang="en-US" sz="2400" b="1" dirty="0">
                <a:latin typeface="+mn-lt"/>
              </a:rPr>
              <a:t>角都等于</a:t>
            </a:r>
            <a:r>
              <a:rPr lang="en-US" altLang="zh-CN" sz="2400" b="1" dirty="0">
                <a:latin typeface="+mn-lt"/>
              </a:rPr>
              <a:t>60</a:t>
            </a:r>
            <a:r>
              <a:rPr lang="zh-CN" altLang="en-US" sz="2400" b="1" dirty="0">
                <a:latin typeface="+mn-lt"/>
              </a:rPr>
              <a:t>°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95243" name="Text Box 11"/>
          <p:cNvSpPr txBox="1">
            <a:spLocks noChangeArrowheads="1"/>
          </p:cNvSpPr>
          <p:nvPr/>
        </p:nvSpPr>
        <p:spPr bwMode="auto">
          <a:xfrm>
            <a:off x="1195070" y="1212847"/>
            <a:ext cx="4449604" cy="74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8576" tIns="19288" rIns="38576" bIns="19288">
            <a:spAutoFit/>
          </a:bodyPr>
          <a:lstStyle>
            <a:lvl1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143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已知：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BC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     </a:t>
            </a:r>
            <a:endParaRPr lang="en-US" altLang="zh-CN" sz="2400" b="1" dirty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求证：∠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 ∠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= </a:t>
            </a:r>
            <a:r>
              <a:rPr lang="en-US" altLang="zh-CN" sz="2400" b="1" dirty="0">
                <a:latin typeface="+mn-lt"/>
              </a:rPr>
              <a:t>60°.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004888" y="2077355"/>
            <a:ext cx="4500562" cy="2249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8576" tIns="19288" rIns="38576" bIns="19288"/>
          <a:lstStyle/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AB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AC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>
              <a:latin typeface="+mn-lt"/>
            </a:endParaRP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 </a:t>
            </a:r>
            <a:r>
              <a:rPr lang="en-US" altLang="zh-CN" sz="2400" b="1" i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等边对等角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latin typeface="+mn-lt"/>
              </a:rPr>
              <a:t>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同理</a:t>
            </a:r>
            <a:r>
              <a:rPr lang="zh-CN" altLang="en-US" sz="2400" b="1" dirty="0">
                <a:latin typeface="+mn-lt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∵ ∠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en-US" altLang="zh-CN" sz="2400" b="1" dirty="0">
                <a:latin typeface="+mn-lt"/>
              </a:rPr>
              <a:t>+∠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en-US" altLang="zh-CN" sz="2400" b="1" dirty="0">
                <a:latin typeface="+mn-lt"/>
              </a:rPr>
              <a:t>+∠</a:t>
            </a:r>
            <a:r>
              <a:rPr lang="en-US" altLang="zh-CN" sz="2400" b="1" i="1" dirty="0">
                <a:latin typeface="+mn-lt"/>
              </a:rPr>
              <a:t>C</a:t>
            </a:r>
            <a:r>
              <a:rPr lang="en-US" altLang="zh-CN" sz="2400" b="1" dirty="0">
                <a:latin typeface="+mn-lt"/>
              </a:rPr>
              <a:t>=180°,</a:t>
            </a:r>
            <a:endParaRPr lang="en-US" altLang="zh-CN" sz="2400" b="1" dirty="0">
              <a:latin typeface="+mn-lt"/>
            </a:endParaRPr>
          </a:p>
          <a:p>
            <a:pPr marL="165100" indent="-165100" defTabSz="514350">
              <a:spcBef>
                <a:spcPct val="200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∴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=60 °.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 marL="165100" indent="-165100" defTabSz="514350">
              <a:spcBef>
                <a:spcPct val="20000"/>
              </a:spcBef>
              <a:defRPr/>
            </a:pP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81" name="直接连接符 21"/>
          <p:cNvCxnSpPr>
            <a:cxnSpLocks noChangeShapeType="1"/>
          </p:cNvCxnSpPr>
          <p:nvPr/>
        </p:nvCxnSpPr>
        <p:spPr bwMode="auto">
          <a:xfrm rot="16200000" flipH="1">
            <a:off x="1996282" y="2580481"/>
            <a:ext cx="1949450" cy="174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2" name="直接连接符 22"/>
          <p:cNvCxnSpPr>
            <a:cxnSpLocks noChangeShapeType="1"/>
          </p:cNvCxnSpPr>
          <p:nvPr/>
        </p:nvCxnSpPr>
        <p:spPr bwMode="auto">
          <a:xfrm rot="5400000">
            <a:off x="5445919" y="2488407"/>
            <a:ext cx="1982787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3" name="直接连接符 23"/>
          <p:cNvCxnSpPr>
            <a:cxnSpLocks noChangeShapeType="1"/>
          </p:cNvCxnSpPr>
          <p:nvPr/>
        </p:nvCxnSpPr>
        <p:spPr bwMode="auto">
          <a:xfrm>
            <a:off x="5421313" y="2100263"/>
            <a:ext cx="2136775" cy="127635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4" name="直接连接符 24"/>
          <p:cNvCxnSpPr>
            <a:cxnSpLocks noChangeShapeType="1"/>
          </p:cNvCxnSpPr>
          <p:nvPr/>
        </p:nvCxnSpPr>
        <p:spPr bwMode="auto">
          <a:xfrm flipV="1">
            <a:off x="5414963" y="2198688"/>
            <a:ext cx="1951037" cy="1125537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5301" name="组合 31"/>
          <p:cNvGrpSpPr/>
          <p:nvPr/>
        </p:nvGrpSpPr>
        <p:grpSpPr bwMode="auto">
          <a:xfrm>
            <a:off x="1963738" y="1676400"/>
            <a:ext cx="1987550" cy="1804988"/>
            <a:chOff x="2609368" y="4365104"/>
            <a:chExt cx="2650406" cy="2406298"/>
          </a:xfrm>
        </p:grpSpPr>
        <p:sp>
          <p:nvSpPr>
            <p:cNvPr id="20" name="AutoShape 9"/>
            <p:cNvSpPr>
              <a:spLocks noChangeArrowheads="1"/>
            </p:cNvSpPr>
            <p:nvPr/>
          </p:nvSpPr>
          <p:spPr bwMode="auto">
            <a:xfrm>
              <a:off x="3153420" y="4583089"/>
              <a:ext cx="1591937" cy="1940698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i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5303" name="TextBox 25"/>
            <p:cNvSpPr txBox="1">
              <a:spLocks noChangeArrowheads="1"/>
            </p:cNvSpPr>
            <p:nvPr/>
          </p:nvSpPr>
          <p:spPr bwMode="auto">
            <a:xfrm>
              <a:off x="3995936" y="4365104"/>
              <a:ext cx="447186" cy="49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4" name="TextBox 26"/>
            <p:cNvSpPr txBox="1">
              <a:spLocks noChangeArrowheads="1"/>
            </p:cNvSpPr>
            <p:nvPr/>
          </p:nvSpPr>
          <p:spPr bwMode="auto">
            <a:xfrm>
              <a:off x="2609368" y="6280265"/>
              <a:ext cx="447186" cy="49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5" name="TextBox 27"/>
            <p:cNvSpPr txBox="1">
              <a:spLocks noChangeArrowheads="1"/>
            </p:cNvSpPr>
            <p:nvPr/>
          </p:nvSpPr>
          <p:spPr bwMode="auto">
            <a:xfrm>
              <a:off x="4812588" y="6207695"/>
              <a:ext cx="447186" cy="491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306" name="组合 32"/>
          <p:cNvGrpSpPr/>
          <p:nvPr/>
        </p:nvGrpSpPr>
        <p:grpSpPr bwMode="auto">
          <a:xfrm>
            <a:off x="5254625" y="1447800"/>
            <a:ext cx="2405063" cy="1879600"/>
            <a:chOff x="5508104" y="4149080"/>
            <a:chExt cx="3208090" cy="2507566"/>
          </a:xfrm>
        </p:grpSpPr>
        <p:sp>
          <p:nvSpPr>
            <p:cNvPr id="21" name="AutoShape 12"/>
            <p:cNvSpPr>
              <a:spLocks noChangeArrowheads="1"/>
            </p:cNvSpPr>
            <p:nvPr/>
          </p:nvSpPr>
          <p:spPr bwMode="auto">
            <a:xfrm>
              <a:off x="5937967" y="4367222"/>
              <a:ext cx="2303895" cy="2158116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accent6">
                  <a:lumMod val="50000"/>
                </a:schemeClr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endParaRPr lang="zh-CN" altLang="zh-CN" i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5308" name="TextBox 28"/>
            <p:cNvSpPr txBox="1">
              <a:spLocks noChangeArrowheads="1"/>
            </p:cNvSpPr>
            <p:nvPr/>
          </p:nvSpPr>
          <p:spPr bwMode="auto">
            <a:xfrm>
              <a:off x="7116844" y="4149080"/>
              <a:ext cx="447222" cy="491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09" name="TextBox 29"/>
            <p:cNvSpPr txBox="1">
              <a:spLocks noChangeArrowheads="1"/>
            </p:cNvSpPr>
            <p:nvPr/>
          </p:nvSpPr>
          <p:spPr bwMode="auto">
            <a:xfrm>
              <a:off x="5508104" y="6093296"/>
              <a:ext cx="447222" cy="491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310" name="TextBox 30"/>
            <p:cNvSpPr txBox="1">
              <a:spLocks noChangeArrowheads="1"/>
            </p:cNvSpPr>
            <p:nvPr/>
          </p:nvSpPr>
          <p:spPr bwMode="auto">
            <a:xfrm>
              <a:off x="8268972" y="6165304"/>
              <a:ext cx="447222" cy="491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59426" name="Rectangle 2"/>
          <p:cNvSpPr>
            <a:spLocks noGrp="1" noChangeArrowheads="1"/>
          </p:cNvSpPr>
          <p:nvPr/>
        </p:nvSpPr>
        <p:spPr>
          <a:xfrm>
            <a:off x="1666875" y="571500"/>
            <a:ext cx="7248525" cy="999216"/>
          </a:xfrm>
          <a:prstGeom prst="rect">
            <a:avLst/>
          </a:prstGeom>
          <a:noFill/>
          <a:ln w="9525">
            <a:noFill/>
          </a:ln>
        </p:spPr>
        <p:txBody>
          <a:bodyPr wrap="square" lIns="38576" tIns="19288" rIns="38576" bIns="19288">
            <a:spAutoFit/>
          </a:bodyPr>
          <a:lstStyle>
            <a:lvl1pPr marL="193675" indent="-19367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7830" indent="-16065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100">
                <a:solidFill>
                  <a:schemeClr val="tx1"/>
                </a:solidFill>
                <a:latin typeface="+mn-lt"/>
                <a:ea typeface="+mn-ea"/>
              </a:defRPr>
            </a:lvl2pPr>
            <a:lvl3pPr marL="643255" indent="-12890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100">
                <a:solidFill>
                  <a:schemeClr val="tx1"/>
                </a:solidFill>
                <a:latin typeface="+mn-lt"/>
                <a:ea typeface="+mn-ea"/>
              </a:defRPr>
            </a:lvl3pPr>
            <a:lvl4pPr marL="900430" indent="-12890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900">
                <a:solidFill>
                  <a:schemeClr val="tx1"/>
                </a:solidFill>
                <a:latin typeface="+mn-lt"/>
                <a:ea typeface="+mn-ea"/>
              </a:defRPr>
            </a:lvl4pPr>
            <a:lvl5pPr marL="1157605" indent="-128905" algn="l" defTabSz="51435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9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有“三线合一”的性质吗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等边三角形有几条对称轴？</a:t>
            </a:r>
            <a:endParaRPr lang="zh-CN" altLang="en-US" sz="24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9428" name="Rectangle 4"/>
          <p:cNvSpPr>
            <a:spLocks noChangeArrowheads="1"/>
          </p:cNvSpPr>
          <p:nvPr/>
        </p:nvSpPr>
        <p:spPr bwMode="auto">
          <a:xfrm>
            <a:off x="427355" y="4114800"/>
            <a:ext cx="8567738" cy="45906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8576" tIns="19288" rIns="38576" bIns="19288">
            <a:spAutoFit/>
          </a:bodyPr>
          <a:lstStyle/>
          <a:p>
            <a:pPr defTabSz="514350">
              <a:lnSpc>
                <a:spcPct val="130000"/>
              </a:lnSpc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结论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2100" b="1" dirty="0">
                <a:latin typeface="宋体" panose="02010600030101010101" pitchFamily="2" charset="-122"/>
              </a:rPr>
              <a:t>等边三角形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每条边上的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中线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高和所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对角的平分线</a:t>
            </a:r>
            <a:r>
              <a:rPr lang="zh-CN" altLang="en-US" sz="2100" b="1" dirty="0">
                <a:latin typeface="宋体" panose="02010600030101010101" pitchFamily="2" charset="-122"/>
              </a:rPr>
              <a:t>都“三线合一”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23875" y="1770063"/>
            <a:ext cx="1743075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顶角的平分线、底边的高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底边的中线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三线合一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300288" y="3641725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一条对称轴</a:t>
            </a:r>
            <a:endParaRPr lang="zh-CN" altLang="en-US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811838" y="3609975"/>
            <a:ext cx="13388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三条对称轴</a:t>
            </a:r>
            <a:endParaRPr lang="zh-CN" altLang="en-US" b="1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495971" y="60355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9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28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255"/>
          <p:cNvGraphicFramePr>
            <a:graphicFrameLocks noGrp="1"/>
          </p:cNvGraphicFramePr>
          <p:nvPr/>
        </p:nvGraphicFramePr>
        <p:xfrm>
          <a:off x="870139" y="1142297"/>
          <a:ext cx="7654735" cy="3482983"/>
        </p:xfrm>
        <a:graphic>
          <a:graphicData uri="http://schemas.openxmlformats.org/drawingml/2006/table">
            <a:tbl>
              <a:tblPr/>
              <a:tblGrid>
                <a:gridCol w="799446"/>
                <a:gridCol w="3170318"/>
                <a:gridCol w="3684971"/>
              </a:tblGrid>
              <a:tr h="5589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2" charset="-122"/>
                        </a:rPr>
                        <a:t>图形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黑体" panose="02010609060101010101" pitchFamily="2" charset="-122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2" charset="-122"/>
                          <a:cs typeface="Times New Roman" panose="02020603050405020304" pitchFamily="18" charset="0"/>
                        </a:rPr>
                        <a:t>等腰三角形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n-lt"/>
                        <a:ea typeface="黑体" panose="0201060906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5709">
                <a:tc rowSpan="4">
                  <a:txBody>
                    <a:bodyPr/>
                    <a:lstStyle/>
                    <a:p>
                      <a:pPr marL="0" marR="0" lvl="0" indent="7493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7200F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　</a:t>
                      </a: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黑体" panose="02010609060101010101" pitchFamily="2" charset="-122"/>
                        </a:rPr>
                        <a:t>性      质</a:t>
                      </a: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黑体" panose="02010609060101010101" pitchFamily="2" charset="-122"/>
                      </a:endParaRPr>
                    </a:p>
                  </a:txBody>
                  <a:tcPr marL="67500" marR="67500" marT="35108" marB="35108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n-lt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n-lt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35709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n-lt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n-lt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6125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  </a:t>
                      </a:r>
                      <a:endParaRPr kumimoji="0" lang="en-US" altLang="zh-CN" sz="2400" b="1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+mn-lt"/>
                        <a:ea typeface="宋体" panose="02010600030101010101" pitchFamily="2" charset="-122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0875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+mn-lt"/>
                        <a:ea typeface="华文行楷" panose="02010800040101010101" pitchFamily="2" charset="-122"/>
                      </a:endParaRPr>
                    </a:p>
                  </a:txBody>
                  <a:tcPr marL="67500" marR="67500" marT="35108" marB="351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6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+mn-lt"/>
                        <a:ea typeface="华文行楷" panose="0201080004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7500" marR="67500" marT="35108" marB="3510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29"/>
          <p:cNvSpPr>
            <a:spLocks noChangeArrowheads="1"/>
          </p:cNvSpPr>
          <p:nvPr/>
        </p:nvSpPr>
        <p:spPr bwMode="auto">
          <a:xfrm>
            <a:off x="4926013" y="3203575"/>
            <a:ext cx="37036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每条边上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的中线、高和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这条边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所对的角的平分线互相重合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Rectangle 30"/>
          <p:cNvSpPr>
            <a:spLocks noChangeArrowheads="1"/>
          </p:cNvSpPr>
          <p:nvPr/>
        </p:nvSpPr>
        <p:spPr bwMode="auto">
          <a:xfrm>
            <a:off x="5121274" y="2586098"/>
            <a:ext cx="22589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三个角都相等，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Rectangle 34"/>
          <p:cNvSpPr>
            <a:spLocks noChangeArrowheads="1"/>
          </p:cNvSpPr>
          <p:nvPr/>
        </p:nvSpPr>
        <p:spPr bwMode="auto">
          <a:xfrm>
            <a:off x="5838825" y="4102100"/>
            <a:ext cx="168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对称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轴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条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7372" name="Rectangle 36"/>
          <p:cNvSpPr>
            <a:spLocks noChangeArrowheads="1"/>
          </p:cNvSpPr>
          <p:nvPr/>
        </p:nvSpPr>
        <p:spPr bwMode="auto">
          <a:xfrm>
            <a:off x="5607050" y="1294607"/>
            <a:ext cx="1776413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7" rIns="68573" bIns="34287">
            <a:spAutoFit/>
          </a:bodyPr>
          <a:lstStyle/>
          <a:p>
            <a:pPr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2400" dirty="0">
                <a:latin typeface="黑体" panose="02010609060101010101" pitchFamily="2" charset="-122"/>
                <a:ea typeface="黑体" panose="02010609060101010101" pitchFamily="2" charset="-122"/>
              </a:rPr>
              <a:t>等边三角形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41"/>
          <p:cNvSpPr>
            <a:spLocks noChangeArrowheads="1"/>
          </p:cNvSpPr>
          <p:nvPr/>
        </p:nvSpPr>
        <p:spPr bwMode="auto">
          <a:xfrm>
            <a:off x="2292350" y="4079875"/>
            <a:ext cx="18510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对称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轴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000" b="1" dirty="0">
                <a:solidFill>
                  <a:srgbClr val="000000"/>
                </a:solidFill>
                <a:latin typeface="+mn-lt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</a:rPr>
              <a:t>条</a:t>
            </a: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）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Rectangle 42"/>
          <p:cNvSpPr>
            <a:spLocks noChangeArrowheads="1"/>
          </p:cNvSpPr>
          <p:nvPr/>
        </p:nvSpPr>
        <p:spPr bwMode="auto">
          <a:xfrm>
            <a:off x="2214562" y="2570163"/>
            <a:ext cx="20526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两个底角相等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Rectangle 43"/>
          <p:cNvSpPr>
            <a:spLocks noChangeArrowheads="1"/>
          </p:cNvSpPr>
          <p:nvPr/>
        </p:nvSpPr>
        <p:spPr bwMode="auto">
          <a:xfrm>
            <a:off x="1943100" y="3222625"/>
            <a:ext cx="286226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底边上的中线、高和顶角的平分线互相重合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Rectangle 231"/>
          <p:cNvSpPr>
            <a:spLocks noChangeArrowheads="1"/>
          </p:cNvSpPr>
          <p:nvPr/>
        </p:nvSpPr>
        <p:spPr bwMode="auto">
          <a:xfrm>
            <a:off x="6786562" y="2581336"/>
            <a:ext cx="16049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且都是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60º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Rectangle 242"/>
          <p:cNvSpPr>
            <a:spLocks noChangeArrowheads="1"/>
          </p:cNvSpPr>
          <p:nvPr/>
        </p:nvSpPr>
        <p:spPr bwMode="auto">
          <a:xfrm>
            <a:off x="2379663" y="1912938"/>
            <a:ext cx="20526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</a:rPr>
              <a:t>两条边相等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Rectangle 243"/>
          <p:cNvSpPr>
            <a:spLocks noChangeArrowheads="1"/>
          </p:cNvSpPr>
          <p:nvPr/>
        </p:nvSpPr>
        <p:spPr bwMode="auto">
          <a:xfrm>
            <a:off x="5567363" y="1884363"/>
            <a:ext cx="19478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三条边都相等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39927" y="390551"/>
            <a:ext cx="2440363" cy="647699"/>
            <a:chOff x="3131762" y="248416"/>
            <a:chExt cx="2440363" cy="647699"/>
          </a:xfrm>
        </p:grpSpPr>
        <p:sp>
          <p:nvSpPr>
            <p:cNvPr id="26" name="圆角矩形 25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  归纳总结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M_DOC_GUID" val="{7303da86-b6eb-4291-98f7-1958d73b59df}"/>
  <p:tag name="KSO_WPP_MARK_KEY" val="2a7c8cdb-0f61-41bd-8197-48d7f92b7502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4720</Words>
  <Application>WPS 演示</Application>
  <PresentationFormat>全屏显示(16:9)</PresentationFormat>
  <Paragraphs>690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56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楷体_GB2312</vt:lpstr>
      <vt:lpstr>Monotype Sorts</vt:lpstr>
      <vt:lpstr>Wingdings</vt:lpstr>
      <vt:lpstr>Times New Roman</vt:lpstr>
      <vt:lpstr>仿宋</vt:lpstr>
      <vt:lpstr>华文行楷</vt:lpstr>
      <vt:lpstr>Arial Unicode MS</vt:lpstr>
      <vt:lpstr>Calibri</vt:lpstr>
      <vt:lpstr>Cambria Math</vt:lpstr>
      <vt:lpstr>《七彩课堂》课件模板（新）</vt:lpstr>
      <vt:lpstr>1_《七彩课堂》课件模板（新）</vt:lpstr>
      <vt:lpstr>2_《七彩课堂》课件模板（新）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1232</cp:revision>
  <dcterms:created xsi:type="dcterms:W3CDTF">2016-01-14T07:05:00Z</dcterms:created>
  <dcterms:modified xsi:type="dcterms:W3CDTF">2023-04-26T06:00:23Z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2BB2504BF3E44DE6AFF49589EA649DEE_12</vt:lpwstr>
  </property>
</Properties>
</file>