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mf" ContentType="image/x-w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6" r:id="rId3"/>
  </p:sldMasterIdLst>
  <p:notesMasterIdLst>
    <p:notesMasterId r:id="rId10"/>
  </p:notesMasterIdLst>
  <p:handoutMasterIdLst>
    <p:handoutMasterId r:id="rId32"/>
  </p:handoutMasterIdLst>
  <p:sldIdLst>
    <p:sldId id="571" r:id="rId4"/>
    <p:sldId id="572" r:id="rId5"/>
    <p:sldId id="598" r:id="rId6"/>
    <p:sldId id="573" r:id="rId7"/>
    <p:sldId id="574" r:id="rId8"/>
    <p:sldId id="575" r:id="rId9"/>
    <p:sldId id="576" r:id="rId11"/>
    <p:sldId id="577" r:id="rId12"/>
    <p:sldId id="578" r:id="rId13"/>
    <p:sldId id="579" r:id="rId14"/>
    <p:sldId id="580" r:id="rId15"/>
    <p:sldId id="581" r:id="rId16"/>
    <p:sldId id="582" r:id="rId17"/>
    <p:sldId id="583" r:id="rId18"/>
    <p:sldId id="584" r:id="rId19"/>
    <p:sldId id="585" r:id="rId20"/>
    <p:sldId id="586" r:id="rId21"/>
    <p:sldId id="587" r:id="rId22"/>
    <p:sldId id="588" r:id="rId23"/>
    <p:sldId id="589" r:id="rId24"/>
    <p:sldId id="590" r:id="rId25"/>
    <p:sldId id="591" r:id="rId26"/>
    <p:sldId id="592" r:id="rId27"/>
    <p:sldId id="594" r:id="rId28"/>
    <p:sldId id="595" r:id="rId29"/>
    <p:sldId id="596" r:id="rId30"/>
    <p:sldId id="597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97" autoAdjust="0"/>
    <p:restoredTop sz="95825" autoAdjust="0"/>
  </p:normalViewPr>
  <p:slideViewPr>
    <p:cSldViewPr snapToGrid="0" showGuides="1">
      <p:cViewPr varScale="1">
        <p:scale>
          <a:sx n="55" d="100"/>
          <a:sy n="55" d="100"/>
        </p:scale>
        <p:origin x="-96" y="-942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4" Type="http://schemas.openxmlformats.org/officeDocument/2006/relationships/image" Target="../media/image14.wmf"/><Relationship Id="rId3" Type="http://schemas.openxmlformats.org/officeDocument/2006/relationships/image" Target="../media/image13.wmf"/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8CC6FBC-B1D7-499E-A410-D4D8DF9EF2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2" charset="-122"/>
              </a:defRPr>
            </a:lvl1pPr>
          </a:lstStyle>
          <a:p>
            <a:fld id="{F689EE01-F273-48F7-9131-154CA9BDE822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89EE01-F273-48F7-9131-154CA9BDE822}" type="slidenum">
              <a:rPr lang="en-US" altLang="en-US" smtClean="0"/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532793-6E83-4335-854B-D3CCCE5C7212}" type="slidenum">
              <a:rPr lang="en-US" altLang="en-US" smtClean="0">
                <a:solidFill>
                  <a:prstClr val="black"/>
                </a:solidFill>
              </a:rPr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532793-6E83-4335-854B-D3CCCE5C7212}" type="slidenum">
              <a:rPr lang="en-US" altLang="en-US" smtClean="0">
                <a:solidFill>
                  <a:prstClr val="black"/>
                </a:solidFill>
              </a:rPr>
            </a:fld>
            <a:endParaRPr lang="en-US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../media/image2.png"/><Relationship Id="rId18" Type="http://schemas.openxmlformats.org/officeDocument/2006/relationships/image" Target="../media/image1.png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/>
        </p:nvSpPr>
        <p:spPr bwMode="auto">
          <a:xfrm>
            <a:off x="5056877" y="11598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12.3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角的平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分线的性质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wmf"/><Relationship Id="rId8" Type="http://schemas.openxmlformats.org/officeDocument/2006/relationships/oleObject" Target="../embeddings/oleObject6.bin"/><Relationship Id="rId7" Type="http://schemas.openxmlformats.org/officeDocument/2006/relationships/image" Target="../media/image13.wmf"/><Relationship Id="rId6" Type="http://schemas.openxmlformats.org/officeDocument/2006/relationships/oleObject" Target="../embeddings/oleObject5.bin"/><Relationship Id="rId5" Type="http://schemas.openxmlformats.org/officeDocument/2006/relationships/image" Target="../media/image12.wmf"/><Relationship Id="rId4" Type="http://schemas.openxmlformats.org/officeDocument/2006/relationships/oleObject" Target="../embeddings/oleObject4.bin"/><Relationship Id="rId3" Type="http://schemas.openxmlformats.org/officeDocument/2006/relationships/image" Target="../media/image9.png"/><Relationship Id="rId2" Type="http://schemas.openxmlformats.org/officeDocument/2006/relationships/image" Target="../media/image11.wmf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16.xml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6.jpeg"/><Relationship Id="rId2" Type="http://schemas.openxmlformats.org/officeDocument/2006/relationships/image" Target="../media/image15.wmf"/><Relationship Id="rId1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4.v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wmf"/><Relationship Id="rId3" Type="http://schemas.openxmlformats.org/officeDocument/2006/relationships/oleObject" Target="../embeddings/oleObject9.bin"/><Relationship Id="rId2" Type="http://schemas.openxmlformats.org/officeDocument/2006/relationships/image" Target="../media/image17.wmf"/><Relationship Id="rId1" Type="http://schemas.openxmlformats.org/officeDocument/2006/relationships/oleObject" Target="../embeddings/oleObject8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9.png"/><Relationship Id="rId2" Type="http://schemas.openxmlformats.org/officeDocument/2006/relationships/image" Target="NULL" TargetMode="Externa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NULL" TargetMode="Externa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hdphoto" Target="../media/image5.wdp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6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919" y="2862842"/>
            <a:ext cx="1693117" cy="1906840"/>
          </a:xfrm>
          <a:prstGeom prst="rect">
            <a:avLst/>
          </a:prstGeom>
          <a:noFill/>
          <a:ln>
            <a:noFill/>
          </a:ln>
        </p:spPr>
      </p:pic>
      <p:sp>
        <p:nvSpPr>
          <p:cNvPr id="48130" name="Text Box 3"/>
          <p:cNvSpPr txBox="1">
            <a:spLocks noChangeArrowheads="1"/>
          </p:cNvSpPr>
          <p:nvPr/>
        </p:nvSpPr>
        <p:spPr bwMode="auto">
          <a:xfrm>
            <a:off x="575338" y="431994"/>
            <a:ext cx="8058571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720090" eaLnBrk="0" hangingPunct="0">
              <a:lnSpc>
                <a:spcPct val="150000"/>
              </a:lnSpc>
              <a:spcBef>
                <a:spcPts val="0"/>
              </a:spcBef>
              <a:buClr>
                <a:prstClr val="black"/>
              </a:buClr>
            </a:pP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小明同学在学习了全等三角形的相关知识后发现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只用两把完全相同的长方形直尺就可以作出一个角的平分线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.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如图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一把直尺压住射线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OB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另一把直尺压住射线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OA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并且与第一把直尺交于点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P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,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小明说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: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“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射线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OP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就是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∠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BOA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的角平分线</a:t>
            </a:r>
            <a:r>
              <a:rPr lang="en-US" altLang="zh-CN" sz="2400" b="1" i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.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/>
              </a:rPr>
              <a:t>”</a:t>
            </a:r>
            <a:r>
              <a:rPr lang="zh-CN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他这样做的依据是什么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2" charset="-122"/>
              </a:rPr>
              <a:t>?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131" name="组合 1"/>
          <p:cNvGrpSpPr/>
          <p:nvPr/>
        </p:nvGrpSpPr>
        <p:grpSpPr bwMode="auto">
          <a:xfrm>
            <a:off x="17797" y="-61718"/>
            <a:ext cx="2006600" cy="493712"/>
            <a:chOff x="100" y="40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1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导入新知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8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217237" y="1153917"/>
            <a:ext cx="876032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分别画出下列三角形三个内角的平分线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发现了什么？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56325" name="任意多边形 1"/>
          <p:cNvSpPr>
            <a:spLocks noChangeArrowheads="1"/>
          </p:cNvSpPr>
          <p:nvPr/>
        </p:nvSpPr>
        <p:spPr bwMode="auto">
          <a:xfrm>
            <a:off x="1941513" y="2505076"/>
            <a:ext cx="1349375" cy="904875"/>
          </a:xfrm>
          <a:custGeom>
            <a:avLst/>
            <a:gdLst>
              <a:gd name="T0" fmla="*/ 893445 w 1798320"/>
              <a:gd name="T1" fmla="*/ 0 h 1206500"/>
              <a:gd name="T2" fmla="*/ 0 w 1798320"/>
              <a:gd name="T3" fmla="*/ 1206500 h 1206500"/>
              <a:gd name="T4" fmla="*/ 1798320 w 1798320"/>
              <a:gd name="T5" fmla="*/ 1206500 h 1206500"/>
              <a:gd name="T6" fmla="*/ 893445 w 1798320"/>
              <a:gd name="T7" fmla="*/ 0 h 1206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98320" h="1206500">
                <a:moveTo>
                  <a:pt x="893445" y="0"/>
                </a:moveTo>
                <a:lnTo>
                  <a:pt x="0" y="1206500"/>
                </a:lnTo>
                <a:lnTo>
                  <a:pt x="1798320" y="1206500"/>
                </a:lnTo>
                <a:lnTo>
                  <a:pt x="893445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326" name="任意多边形 2"/>
          <p:cNvSpPr>
            <a:spLocks noChangeArrowheads="1"/>
          </p:cNvSpPr>
          <p:nvPr/>
        </p:nvSpPr>
        <p:spPr bwMode="auto">
          <a:xfrm>
            <a:off x="4375150" y="2413001"/>
            <a:ext cx="920750" cy="996950"/>
          </a:xfrm>
          <a:custGeom>
            <a:avLst/>
            <a:gdLst>
              <a:gd name="T0" fmla="*/ 0 w 1228090"/>
              <a:gd name="T1" fmla="*/ 0 h 1329690"/>
              <a:gd name="T2" fmla="*/ 0 w 1228090"/>
              <a:gd name="T3" fmla="*/ 1329690 h 1329690"/>
              <a:gd name="T4" fmla="*/ 1228090 w 1228090"/>
              <a:gd name="T5" fmla="*/ 1329690 h 1329690"/>
              <a:gd name="T6" fmla="*/ 0 w 1228090"/>
              <a:gd name="T7" fmla="*/ 0 h 1329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28090" h="1329690">
                <a:moveTo>
                  <a:pt x="0" y="0"/>
                </a:moveTo>
                <a:lnTo>
                  <a:pt x="0" y="1329690"/>
                </a:lnTo>
                <a:lnTo>
                  <a:pt x="1228090" y="132969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327" name="任意多边形 3"/>
          <p:cNvSpPr>
            <a:spLocks noChangeArrowheads="1"/>
          </p:cNvSpPr>
          <p:nvPr/>
        </p:nvSpPr>
        <p:spPr bwMode="auto">
          <a:xfrm>
            <a:off x="5995988" y="2387601"/>
            <a:ext cx="1592262" cy="1022350"/>
          </a:xfrm>
          <a:custGeom>
            <a:avLst/>
            <a:gdLst>
              <a:gd name="T0" fmla="*/ 0 w 2122170"/>
              <a:gd name="T1" fmla="*/ 0 h 1362710"/>
              <a:gd name="T2" fmla="*/ 904875 w 2122170"/>
              <a:gd name="T3" fmla="*/ 1362710 h 1362710"/>
              <a:gd name="T4" fmla="*/ 2122170 w 2122170"/>
              <a:gd name="T5" fmla="*/ 1362710 h 1362710"/>
              <a:gd name="T6" fmla="*/ 0 w 2122170"/>
              <a:gd name="T7" fmla="*/ 0 h 1362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2170" h="1362710">
                <a:moveTo>
                  <a:pt x="0" y="0"/>
                </a:moveTo>
                <a:lnTo>
                  <a:pt x="904875" y="1362710"/>
                </a:lnTo>
                <a:lnTo>
                  <a:pt x="2122170" y="136271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 flipV="1">
            <a:off x="1627188" y="2740026"/>
            <a:ext cx="1781175" cy="8096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 flipV="1">
            <a:off x="2609850" y="2198688"/>
            <a:ext cx="0" cy="178117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1735138" y="2738438"/>
            <a:ext cx="1944687" cy="811213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V="1">
            <a:off x="3949700" y="2576513"/>
            <a:ext cx="1403350" cy="118745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3841750" y="2800351"/>
            <a:ext cx="1944688" cy="8096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>
            <a:off x="4273550" y="2198688"/>
            <a:ext cx="647700" cy="1457325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直接连接符 13"/>
          <p:cNvCxnSpPr>
            <a:cxnSpLocks noChangeShapeType="1"/>
          </p:cNvCxnSpPr>
          <p:nvPr/>
        </p:nvCxnSpPr>
        <p:spPr bwMode="auto">
          <a:xfrm>
            <a:off x="5892800" y="2298701"/>
            <a:ext cx="1404938" cy="1350962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" name="直接连接符 14"/>
          <p:cNvCxnSpPr>
            <a:cxnSpLocks noChangeShapeType="1"/>
          </p:cNvCxnSpPr>
          <p:nvPr/>
        </p:nvCxnSpPr>
        <p:spPr bwMode="auto">
          <a:xfrm>
            <a:off x="5676900" y="2846388"/>
            <a:ext cx="2160588" cy="647700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15"/>
          <p:cNvCxnSpPr>
            <a:cxnSpLocks noChangeShapeType="1"/>
          </p:cNvCxnSpPr>
          <p:nvPr/>
        </p:nvCxnSpPr>
        <p:spPr bwMode="auto">
          <a:xfrm flipH="1">
            <a:off x="6540500" y="2466976"/>
            <a:ext cx="593725" cy="1189037"/>
          </a:xfrm>
          <a:prstGeom prst="line">
            <a:avLst/>
          </a:prstGeom>
          <a:noFill/>
          <a:ln w="285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椭圆 16"/>
          <p:cNvSpPr>
            <a:spLocks noChangeArrowheads="1"/>
          </p:cNvSpPr>
          <p:nvPr/>
        </p:nvSpPr>
        <p:spPr bwMode="auto">
          <a:xfrm>
            <a:off x="2566988" y="3038476"/>
            <a:ext cx="100012" cy="101600"/>
          </a:xfrm>
          <a:prstGeom prst="ellipse">
            <a:avLst/>
          </a:prstGeom>
          <a:solidFill>
            <a:srgbClr val="269999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8" name="椭圆 17"/>
          <p:cNvSpPr>
            <a:spLocks noChangeArrowheads="1"/>
          </p:cNvSpPr>
          <p:nvPr/>
        </p:nvSpPr>
        <p:spPr bwMode="auto">
          <a:xfrm>
            <a:off x="4646613" y="3098801"/>
            <a:ext cx="101600" cy="101600"/>
          </a:xfrm>
          <a:prstGeom prst="ellipse">
            <a:avLst/>
          </a:prstGeom>
          <a:solidFill>
            <a:srgbClr val="269999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19" name="椭圆 18"/>
          <p:cNvSpPr>
            <a:spLocks noChangeArrowheads="1"/>
          </p:cNvSpPr>
          <p:nvPr/>
        </p:nvSpPr>
        <p:spPr bwMode="auto">
          <a:xfrm>
            <a:off x="6742113" y="3121026"/>
            <a:ext cx="101600" cy="100012"/>
          </a:xfrm>
          <a:prstGeom prst="ellipse">
            <a:avLst/>
          </a:prstGeom>
          <a:solidFill>
            <a:srgbClr val="269999"/>
          </a:solidFill>
          <a:ln w="95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413531" y="4204749"/>
            <a:ext cx="6175593" cy="461665"/>
          </a:xfrm>
          <a:prstGeom prst="rect">
            <a:avLst/>
          </a:prstGeom>
          <a:solidFill>
            <a:srgbClr val="AD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发现：</a:t>
            </a:r>
            <a:r>
              <a:rPr lang="zh-CN" altLang="en-US" sz="2400" b="1" dirty="0">
                <a:latin typeface="宋体" panose="02010600030101010101" pitchFamily="2" charset="-122"/>
                <a:sym typeface="Arial" panose="020B0604020202020204" pitchFamily="34" charset="0"/>
              </a:rPr>
              <a:t>三角形的三条角平分线相交于一</a:t>
            </a:r>
            <a:r>
              <a:rPr lang="zh-CN" altLang="en-US" sz="24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点</a:t>
            </a:r>
            <a:r>
              <a:rPr lang="en-US" altLang="zh-CN" sz="2400" b="1" dirty="0"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zh-CN" altLang="en-US" sz="24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20422" y="530459"/>
            <a:ext cx="4600575" cy="463325"/>
            <a:chOff x="2260600" y="530459"/>
            <a:chExt cx="4600575" cy="463325"/>
          </a:xfrm>
        </p:grpSpPr>
        <p:sp>
          <p:nvSpPr>
            <p:cNvPr id="56324" name="文本框 6151"/>
            <p:cNvSpPr txBox="1">
              <a:spLocks noChangeArrowheads="1"/>
            </p:cNvSpPr>
            <p:nvPr/>
          </p:nvSpPr>
          <p:spPr bwMode="auto">
            <a:xfrm>
              <a:off x="3924300" y="530459"/>
              <a:ext cx="2936875" cy="459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三角形的内角平分线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56345" name="组合 4"/>
            <p:cNvGrpSpPr/>
            <p:nvPr/>
          </p:nvGrpSpPr>
          <p:grpSpPr bwMode="auto">
            <a:xfrm>
              <a:off x="2260600" y="571364"/>
              <a:ext cx="1685925" cy="422420"/>
              <a:chOff x="3485" y="1168"/>
              <a:chExt cx="2655" cy="668"/>
            </a:xfrm>
          </p:grpSpPr>
          <p:sp>
            <p:nvSpPr>
              <p:cNvPr id="4" name="圆角矩形 3"/>
              <p:cNvSpPr/>
              <p:nvPr/>
            </p:nvSpPr>
            <p:spPr>
              <a:xfrm>
                <a:off x="3485" y="1168"/>
                <a:ext cx="2655" cy="625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6347" name="矩形 1"/>
              <p:cNvSpPr>
                <a:spLocks noChangeArrowheads="1"/>
              </p:cNvSpPr>
              <p:nvPr/>
            </p:nvSpPr>
            <p:spPr bwMode="auto">
              <a:xfrm>
                <a:off x="3721" y="1203"/>
                <a:ext cx="2184" cy="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2</a:t>
                </a:r>
                <a:endParaRPr lang="en-US" altLang="zh-CN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29" name="组合 2"/>
          <p:cNvGrpSpPr/>
          <p:nvPr/>
        </p:nvGrpSpPr>
        <p:grpSpPr bwMode="auto">
          <a:xfrm>
            <a:off x="-3350" y="-56627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  <p:bldP spid="2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345" name="组合 4"/>
          <p:cNvGrpSpPr/>
          <p:nvPr/>
        </p:nvGrpSpPr>
        <p:grpSpPr bwMode="auto">
          <a:xfrm>
            <a:off x="1466850" y="1576388"/>
            <a:ext cx="6208713" cy="1781175"/>
            <a:chOff x="284" y="4719"/>
            <a:chExt cx="13037" cy="3741"/>
          </a:xfrm>
        </p:grpSpPr>
        <p:sp>
          <p:nvSpPr>
            <p:cNvPr id="57346" name="任意多边形 1"/>
            <p:cNvSpPr>
              <a:spLocks noChangeArrowheads="1"/>
            </p:cNvSpPr>
            <p:nvPr/>
          </p:nvSpPr>
          <p:spPr bwMode="auto">
            <a:xfrm>
              <a:off x="945" y="5363"/>
              <a:ext cx="2832" cy="1900"/>
            </a:xfrm>
            <a:custGeom>
              <a:avLst/>
              <a:gdLst>
                <a:gd name="T0" fmla="*/ 893445 w 1798320"/>
                <a:gd name="T1" fmla="*/ 0 h 1206500"/>
                <a:gd name="T2" fmla="*/ 0 w 1798320"/>
                <a:gd name="T3" fmla="*/ 1206500 h 1206500"/>
                <a:gd name="T4" fmla="*/ 1798320 w 1798320"/>
                <a:gd name="T5" fmla="*/ 1206500 h 1206500"/>
                <a:gd name="T6" fmla="*/ 893445 w 1798320"/>
                <a:gd name="T7" fmla="*/ 0 h 1206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8320" h="1206500">
                  <a:moveTo>
                    <a:pt x="893445" y="0"/>
                  </a:moveTo>
                  <a:lnTo>
                    <a:pt x="0" y="1206500"/>
                  </a:lnTo>
                  <a:lnTo>
                    <a:pt x="1798320" y="1206500"/>
                  </a:lnTo>
                  <a:lnTo>
                    <a:pt x="893445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47" name="任意多边形 2"/>
            <p:cNvSpPr>
              <a:spLocks noChangeArrowheads="1"/>
            </p:cNvSpPr>
            <p:nvPr/>
          </p:nvSpPr>
          <p:spPr bwMode="auto">
            <a:xfrm>
              <a:off x="6052" y="5169"/>
              <a:ext cx="1934" cy="2094"/>
            </a:xfrm>
            <a:custGeom>
              <a:avLst/>
              <a:gdLst>
                <a:gd name="T0" fmla="*/ 0 w 1228090"/>
                <a:gd name="T1" fmla="*/ 0 h 1329690"/>
                <a:gd name="T2" fmla="*/ 0 w 1228090"/>
                <a:gd name="T3" fmla="*/ 1329690 h 1329690"/>
                <a:gd name="T4" fmla="*/ 1228090 w 1228090"/>
                <a:gd name="T5" fmla="*/ 1329690 h 1329690"/>
                <a:gd name="T6" fmla="*/ 0 w 1228090"/>
                <a:gd name="T7" fmla="*/ 0 h 1329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28090" h="1329690">
                  <a:moveTo>
                    <a:pt x="0" y="0"/>
                  </a:moveTo>
                  <a:lnTo>
                    <a:pt x="0" y="1329690"/>
                  </a:lnTo>
                  <a:lnTo>
                    <a:pt x="1228090" y="13296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348" name="任意多边形 3"/>
            <p:cNvSpPr>
              <a:spLocks noChangeArrowheads="1"/>
            </p:cNvSpPr>
            <p:nvPr/>
          </p:nvSpPr>
          <p:spPr bwMode="auto">
            <a:xfrm>
              <a:off x="9458" y="5117"/>
              <a:ext cx="3342" cy="2146"/>
            </a:xfrm>
            <a:custGeom>
              <a:avLst/>
              <a:gdLst>
                <a:gd name="T0" fmla="*/ 0 w 2122170"/>
                <a:gd name="T1" fmla="*/ 0 h 1362710"/>
                <a:gd name="T2" fmla="*/ 904875 w 2122170"/>
                <a:gd name="T3" fmla="*/ 1362710 h 1362710"/>
                <a:gd name="T4" fmla="*/ 2122170 w 2122170"/>
                <a:gd name="T5" fmla="*/ 1362710 h 1362710"/>
                <a:gd name="T6" fmla="*/ 0 w 2122170"/>
                <a:gd name="T7" fmla="*/ 0 h 1362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22170" h="1362710">
                  <a:moveTo>
                    <a:pt x="0" y="0"/>
                  </a:moveTo>
                  <a:lnTo>
                    <a:pt x="904875" y="1362710"/>
                  </a:lnTo>
                  <a:lnTo>
                    <a:pt x="2122170" y="13627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7349" name="直接连接符 7"/>
            <p:cNvCxnSpPr>
              <a:cxnSpLocks noChangeShapeType="1"/>
            </p:cNvCxnSpPr>
            <p:nvPr/>
          </p:nvCxnSpPr>
          <p:spPr bwMode="auto">
            <a:xfrm flipV="1">
              <a:off x="284" y="5854"/>
              <a:ext cx="3741" cy="170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0" name="直接连接符 8"/>
            <p:cNvCxnSpPr>
              <a:cxnSpLocks noChangeShapeType="1"/>
            </p:cNvCxnSpPr>
            <p:nvPr/>
          </p:nvCxnSpPr>
          <p:spPr bwMode="auto">
            <a:xfrm flipV="1">
              <a:off x="2348" y="4720"/>
              <a:ext cx="0" cy="374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1" name="直接连接符 9"/>
            <p:cNvCxnSpPr>
              <a:cxnSpLocks noChangeShapeType="1"/>
            </p:cNvCxnSpPr>
            <p:nvPr/>
          </p:nvCxnSpPr>
          <p:spPr bwMode="auto">
            <a:xfrm>
              <a:off x="510" y="5853"/>
              <a:ext cx="4082" cy="170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2" name="直接连接符 10"/>
            <p:cNvCxnSpPr>
              <a:cxnSpLocks noChangeShapeType="1"/>
            </p:cNvCxnSpPr>
            <p:nvPr/>
          </p:nvCxnSpPr>
          <p:spPr bwMode="auto">
            <a:xfrm flipV="1">
              <a:off x="5159" y="5513"/>
              <a:ext cx="2948" cy="249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3" name="直接连接符 11"/>
            <p:cNvCxnSpPr>
              <a:cxnSpLocks noChangeShapeType="1"/>
            </p:cNvCxnSpPr>
            <p:nvPr/>
          </p:nvCxnSpPr>
          <p:spPr bwMode="auto">
            <a:xfrm>
              <a:off x="4932" y="5983"/>
              <a:ext cx="4082" cy="17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4" name="直接连接符 12"/>
            <p:cNvCxnSpPr>
              <a:cxnSpLocks noChangeShapeType="1"/>
            </p:cNvCxnSpPr>
            <p:nvPr/>
          </p:nvCxnSpPr>
          <p:spPr bwMode="auto">
            <a:xfrm>
              <a:off x="5839" y="4719"/>
              <a:ext cx="1361" cy="306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5" name="直接连接符 13"/>
            <p:cNvCxnSpPr>
              <a:cxnSpLocks noChangeShapeType="1"/>
            </p:cNvCxnSpPr>
            <p:nvPr/>
          </p:nvCxnSpPr>
          <p:spPr bwMode="auto">
            <a:xfrm>
              <a:off x="9241" y="4930"/>
              <a:ext cx="2948" cy="283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6" name="直接连接符 14"/>
            <p:cNvCxnSpPr>
              <a:cxnSpLocks noChangeShapeType="1"/>
            </p:cNvCxnSpPr>
            <p:nvPr/>
          </p:nvCxnSpPr>
          <p:spPr bwMode="auto">
            <a:xfrm>
              <a:off x="8787" y="6080"/>
              <a:ext cx="4535" cy="136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357" name="直接连接符 15"/>
            <p:cNvCxnSpPr>
              <a:cxnSpLocks noChangeShapeType="1"/>
            </p:cNvCxnSpPr>
            <p:nvPr/>
          </p:nvCxnSpPr>
          <p:spPr bwMode="auto">
            <a:xfrm flipH="1">
              <a:off x="10601" y="5286"/>
              <a:ext cx="1247" cy="249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58" name="椭圆 16"/>
            <p:cNvSpPr>
              <a:spLocks noChangeArrowheads="1"/>
            </p:cNvSpPr>
            <p:nvPr/>
          </p:nvSpPr>
          <p:spPr bwMode="auto">
            <a:xfrm>
              <a:off x="2255" y="6485"/>
              <a:ext cx="212" cy="212"/>
            </a:xfrm>
            <a:prstGeom prst="ellipse">
              <a:avLst/>
            </a:prstGeom>
            <a:solidFill>
              <a:srgbClr val="2699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57359" name="椭圆 17"/>
            <p:cNvSpPr>
              <a:spLocks noChangeArrowheads="1"/>
            </p:cNvSpPr>
            <p:nvPr/>
          </p:nvSpPr>
          <p:spPr bwMode="auto">
            <a:xfrm>
              <a:off x="6626" y="6611"/>
              <a:ext cx="212" cy="212"/>
            </a:xfrm>
            <a:prstGeom prst="ellipse">
              <a:avLst/>
            </a:prstGeom>
            <a:solidFill>
              <a:srgbClr val="2699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  <p:sp>
          <p:nvSpPr>
            <p:cNvPr id="57360" name="椭圆 18"/>
            <p:cNvSpPr>
              <a:spLocks noChangeArrowheads="1"/>
            </p:cNvSpPr>
            <p:nvPr/>
          </p:nvSpPr>
          <p:spPr bwMode="auto">
            <a:xfrm>
              <a:off x="11023" y="6655"/>
              <a:ext cx="212" cy="212"/>
            </a:xfrm>
            <a:prstGeom prst="ellipse">
              <a:avLst/>
            </a:prstGeom>
            <a:solidFill>
              <a:srgbClr val="269999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56365" y="430921"/>
            <a:ext cx="85202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</a:t>
            </a:r>
            <a:r>
              <a:rPr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分别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过交点作三角形三边的垂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线，用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刻度尺量一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量，每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组垂线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段，你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发现了什么？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5" name="文本框 24"/>
          <p:cNvSpPr txBox="1">
            <a:spLocks noChangeArrowheads="1"/>
          </p:cNvSpPr>
          <p:nvPr/>
        </p:nvSpPr>
        <p:spPr bwMode="auto">
          <a:xfrm>
            <a:off x="1785938" y="4341813"/>
            <a:ext cx="5351462" cy="412750"/>
          </a:xfrm>
          <a:prstGeom prst="rect">
            <a:avLst/>
          </a:prstGeom>
          <a:solidFill>
            <a:srgbClr val="ADEBE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发现：</a:t>
            </a:r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过交点作三角形三边的垂线段相</a:t>
            </a:r>
            <a:r>
              <a:rPr lang="zh-CN" altLang="en-US" sz="2100" b="1" dirty="0" smtClean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等</a:t>
            </a:r>
            <a:r>
              <a:rPr lang="en-US" altLang="zh-CN" sz="2100" b="1" dirty="0" smtClean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.</a:t>
            </a:r>
            <a:endParaRPr lang="zh-CN" altLang="en-US" sz="21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3" name="组合 19"/>
          <p:cNvGrpSpPr/>
          <p:nvPr/>
        </p:nvGrpSpPr>
        <p:grpSpPr bwMode="auto">
          <a:xfrm rot="-8760000">
            <a:off x="2352675" y="2493963"/>
            <a:ext cx="250825" cy="263525"/>
            <a:chOff x="10480" y="2170"/>
            <a:chExt cx="884" cy="1002"/>
          </a:xfrm>
        </p:grpSpPr>
        <p:cxnSp>
          <p:nvCxnSpPr>
            <p:cNvPr id="57364" name="直接连接符 5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2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65" name="矩形 6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2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20"/>
          <p:cNvGrpSpPr/>
          <p:nvPr/>
        </p:nvGrpSpPr>
        <p:grpSpPr bwMode="auto">
          <a:xfrm rot="5400000">
            <a:off x="2465388" y="2227263"/>
            <a:ext cx="250825" cy="263525"/>
            <a:chOff x="10480" y="2170"/>
            <a:chExt cx="884" cy="1002"/>
          </a:xfrm>
        </p:grpSpPr>
        <p:cxnSp>
          <p:nvCxnSpPr>
            <p:cNvPr id="57367" name="直接连接符 21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68" name="矩形 22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5" name="组合 23"/>
          <p:cNvGrpSpPr/>
          <p:nvPr/>
        </p:nvGrpSpPr>
        <p:grpSpPr bwMode="auto">
          <a:xfrm rot="-840000">
            <a:off x="2170113" y="2249488"/>
            <a:ext cx="252412" cy="263525"/>
            <a:chOff x="10480" y="2170"/>
            <a:chExt cx="884" cy="1002"/>
          </a:xfrm>
        </p:grpSpPr>
        <p:cxnSp>
          <p:nvCxnSpPr>
            <p:cNvPr id="57370" name="直接连接符 25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71" name="矩形 26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6" name="组合 31"/>
          <p:cNvGrpSpPr/>
          <p:nvPr/>
        </p:nvGrpSpPr>
        <p:grpSpPr bwMode="auto">
          <a:xfrm rot="-8760000">
            <a:off x="4445000" y="2551113"/>
            <a:ext cx="198438" cy="200025"/>
            <a:chOff x="10480" y="2170"/>
            <a:chExt cx="884" cy="1002"/>
          </a:xfrm>
        </p:grpSpPr>
        <p:cxnSp>
          <p:nvCxnSpPr>
            <p:cNvPr id="57373" name="直接连接符 32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74" name="矩形 33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7" name="组合 34"/>
          <p:cNvGrpSpPr/>
          <p:nvPr/>
        </p:nvGrpSpPr>
        <p:grpSpPr bwMode="auto">
          <a:xfrm rot="4980000">
            <a:off x="4494213" y="2300287"/>
            <a:ext cx="196850" cy="200025"/>
            <a:chOff x="10480" y="2170"/>
            <a:chExt cx="884" cy="1002"/>
          </a:xfrm>
        </p:grpSpPr>
        <p:cxnSp>
          <p:nvCxnSpPr>
            <p:cNvPr id="57376" name="直接连接符 35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77" name="矩形 36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37"/>
          <p:cNvGrpSpPr/>
          <p:nvPr/>
        </p:nvGrpSpPr>
        <p:grpSpPr bwMode="auto">
          <a:xfrm rot="-3240000">
            <a:off x="4243388" y="2428875"/>
            <a:ext cx="196850" cy="200025"/>
            <a:chOff x="10480" y="2170"/>
            <a:chExt cx="884" cy="1002"/>
          </a:xfrm>
        </p:grpSpPr>
        <p:cxnSp>
          <p:nvCxnSpPr>
            <p:cNvPr id="57379" name="直接连接符 38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80" name="矩形 39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组合 40"/>
          <p:cNvGrpSpPr/>
          <p:nvPr/>
        </p:nvGrpSpPr>
        <p:grpSpPr bwMode="auto">
          <a:xfrm rot="-8760000">
            <a:off x="6565900" y="2563813"/>
            <a:ext cx="198438" cy="200025"/>
            <a:chOff x="10480" y="2170"/>
            <a:chExt cx="884" cy="1002"/>
          </a:xfrm>
        </p:grpSpPr>
        <p:cxnSp>
          <p:nvCxnSpPr>
            <p:cNvPr id="57382" name="直接连接符 41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83" name="矩形 42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10" name="组合 43"/>
          <p:cNvGrpSpPr/>
          <p:nvPr/>
        </p:nvGrpSpPr>
        <p:grpSpPr bwMode="auto">
          <a:xfrm rot="-5400000">
            <a:off x="6448426" y="2505075"/>
            <a:ext cx="196850" cy="200025"/>
            <a:chOff x="10480" y="2170"/>
            <a:chExt cx="884" cy="1002"/>
          </a:xfrm>
        </p:grpSpPr>
        <p:cxnSp>
          <p:nvCxnSpPr>
            <p:cNvPr id="57385" name="直接连接符 44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86" name="矩形 45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grpSp>
        <p:nvGrpSpPr>
          <p:cNvPr id="11" name="组合 46"/>
          <p:cNvGrpSpPr/>
          <p:nvPr/>
        </p:nvGrpSpPr>
        <p:grpSpPr bwMode="auto">
          <a:xfrm rot="4980000">
            <a:off x="6582569" y="2356644"/>
            <a:ext cx="198437" cy="200025"/>
            <a:chOff x="10480" y="2170"/>
            <a:chExt cx="884" cy="1002"/>
          </a:xfrm>
        </p:grpSpPr>
        <p:cxnSp>
          <p:nvCxnSpPr>
            <p:cNvPr id="57388" name="直接连接符 47"/>
            <p:cNvCxnSpPr>
              <a:cxnSpLocks noChangeShapeType="1"/>
            </p:cNvCxnSpPr>
            <p:nvPr/>
          </p:nvCxnSpPr>
          <p:spPr bwMode="auto">
            <a:xfrm flipH="1" flipV="1">
              <a:off x="10730" y="2180"/>
              <a:ext cx="635" cy="993"/>
            </a:xfrm>
            <a:prstGeom prst="line">
              <a:avLst/>
            </a:prstGeom>
            <a:noFill/>
            <a:ln w="31750">
              <a:solidFill>
                <a:srgbClr val="0070C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7389" name="矩形 48"/>
            <p:cNvSpPr>
              <a:spLocks noChangeArrowheads="1"/>
            </p:cNvSpPr>
            <p:nvPr/>
          </p:nvSpPr>
          <p:spPr bwMode="auto">
            <a:xfrm rot="-1980000">
              <a:off x="10480" y="2170"/>
              <a:ext cx="285" cy="213"/>
            </a:xfrm>
            <a:prstGeom prst="rect">
              <a:avLst/>
            </a:prstGeom>
            <a:solidFill>
              <a:schemeClr val="accent1"/>
            </a:solidFill>
            <a:ln w="31750">
              <a:solidFill>
                <a:srgbClr val="CC0066"/>
              </a:solidFill>
              <a:round/>
            </a:ln>
          </p:spPr>
          <p:txBody>
            <a:bodyPr/>
            <a:lstStyle/>
            <a:p>
              <a:endParaRPr lang="zh-CN" altLang="en-US" sz="100">
                <a:solidFill>
                  <a:prstClr val="black"/>
                </a:solidFill>
              </a:endParaRPr>
            </a:p>
          </p:txBody>
        </p:sp>
      </p:grpSp>
      <p:sp>
        <p:nvSpPr>
          <p:cNvPr id="50" name="AutoShape 15"/>
          <p:cNvSpPr>
            <a:spLocks noChangeArrowheads="1"/>
          </p:cNvSpPr>
          <p:nvPr/>
        </p:nvSpPr>
        <p:spPr bwMode="auto">
          <a:xfrm>
            <a:off x="5192713" y="3141663"/>
            <a:ext cx="2454275" cy="993775"/>
          </a:xfrm>
          <a:prstGeom prst="cloudCallout">
            <a:avLst>
              <a:gd name="adj1" fmla="val -100111"/>
              <a:gd name="adj2" fmla="val 59570"/>
            </a:avLst>
          </a:prstGeom>
          <a:solidFill>
            <a:srgbClr val="FFC000">
              <a:alpha val="99000"/>
            </a:srgbClr>
          </a:solidFill>
          <a:ln w="25400">
            <a:solidFill>
              <a:srgbClr val="92D050"/>
            </a:solidFill>
            <a:round/>
          </a:ln>
        </p:spPr>
        <p:txBody>
          <a:bodyPr/>
          <a:lstStyle/>
          <a:p>
            <a:pPr algn="ctr">
              <a:defRPr/>
            </a:pP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你能证明这个结论吗？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5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ldLvl="0" animBg="1"/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Box 30"/>
          <p:cNvSpPr txBox="1">
            <a:spLocks noChangeArrowheads="1"/>
          </p:cNvSpPr>
          <p:nvPr/>
        </p:nvSpPr>
        <p:spPr bwMode="auto">
          <a:xfrm>
            <a:off x="1037534" y="1012536"/>
            <a:ext cx="7485155" cy="1052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已知：如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的角平分线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BM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CN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相交于点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求证：点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到三边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CA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的距离相等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8"/>
          <p:cNvSpPr txBox="1">
            <a:spLocks noChangeArrowheads="1"/>
          </p:cNvSpPr>
          <p:nvPr/>
        </p:nvSpPr>
        <p:spPr bwMode="auto">
          <a:xfrm>
            <a:off x="1134380" y="2069911"/>
            <a:ext cx="52938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过点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PF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分别垂直于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AB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CA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0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垂</a:t>
            </a: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足分别为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D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E</a:t>
            </a:r>
            <a:r>
              <a:rPr lang="zh-CN" altLang="en-US" sz="20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</a:t>
            </a:r>
            <a:r>
              <a:rPr lang="en-US" altLang="zh-CN" sz="20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17" name="文本框 21"/>
          <p:cNvSpPr txBox="1">
            <a:spLocks noChangeArrowheads="1"/>
          </p:cNvSpPr>
          <p:nvPr/>
        </p:nvSpPr>
        <p:spPr bwMode="auto">
          <a:xfrm>
            <a:off x="1116725" y="2802482"/>
            <a:ext cx="5976937" cy="1692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是△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ABC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线，点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上，</a:t>
            </a:r>
            <a:endParaRPr lang="zh-CN" altLang="en-US"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PD=PE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同理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PE=PF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PD=PE=PF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即点</a:t>
            </a:r>
            <a:r>
              <a:rPr lang="en-US" altLang="zh-CN"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到三边</a:t>
            </a:r>
            <a:r>
              <a:rPr lang="en-US" altLang="zh-CN"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CA</a:t>
            </a:r>
            <a:r>
              <a:rPr lang="zh-CN" alt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的距离相等</a:t>
            </a:r>
            <a:r>
              <a:rPr lang="en-US" altLang="zh-CN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18" name="直接连接符 17"/>
          <p:cNvCxnSpPr>
            <a:cxnSpLocks noChangeShapeType="1"/>
          </p:cNvCxnSpPr>
          <p:nvPr/>
        </p:nvCxnSpPr>
        <p:spPr bwMode="auto">
          <a:xfrm>
            <a:off x="7600351" y="3296195"/>
            <a:ext cx="0" cy="541337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18"/>
          <p:cNvCxnSpPr>
            <a:cxnSpLocks noChangeShapeType="1"/>
          </p:cNvCxnSpPr>
          <p:nvPr/>
        </p:nvCxnSpPr>
        <p:spPr bwMode="auto">
          <a:xfrm flipH="1" flipV="1">
            <a:off x="7297139" y="2756445"/>
            <a:ext cx="301625" cy="473075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19"/>
          <p:cNvCxnSpPr>
            <a:cxnSpLocks noChangeShapeType="1"/>
          </p:cNvCxnSpPr>
          <p:nvPr/>
        </p:nvCxnSpPr>
        <p:spPr bwMode="auto">
          <a:xfrm flipV="1">
            <a:off x="7633689" y="2924720"/>
            <a:ext cx="473075" cy="304800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文本框 9"/>
          <p:cNvSpPr txBox="1">
            <a:spLocks noChangeArrowheads="1"/>
          </p:cNvSpPr>
          <p:nvPr/>
        </p:nvSpPr>
        <p:spPr bwMode="auto">
          <a:xfrm>
            <a:off x="7024089" y="2419895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00">
                <a:solidFill>
                  <a:prstClr val="black"/>
                </a:solidFill>
              </a:rPr>
              <a:t> </a:t>
            </a:r>
            <a:endParaRPr lang="en-US" altLang="zh-CN" sz="100">
              <a:solidFill>
                <a:prstClr val="black"/>
              </a:solidFill>
            </a:endParaRPr>
          </a:p>
        </p:txBody>
      </p:sp>
      <p:sp>
        <p:nvSpPr>
          <p:cNvPr id="22" name="文本框 11"/>
          <p:cNvSpPr txBox="1">
            <a:spLocks noChangeArrowheads="1"/>
          </p:cNvSpPr>
          <p:nvPr/>
        </p:nvSpPr>
        <p:spPr bwMode="auto">
          <a:xfrm>
            <a:off x="7465414" y="3837532"/>
            <a:ext cx="449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100" b="1">
                <a:solidFill>
                  <a:prstClr val="black"/>
                </a:solidFill>
              </a:rPr>
              <a:t> </a:t>
            </a:r>
            <a:endParaRPr lang="en-US" altLang="zh-CN" sz="100" b="1">
              <a:solidFill>
                <a:prstClr val="black"/>
              </a:solidFill>
            </a:endParaRPr>
          </a:p>
        </p:txBody>
      </p:sp>
      <p:sp>
        <p:nvSpPr>
          <p:cNvPr id="23" name="文本框 12"/>
          <p:cNvSpPr txBox="1">
            <a:spLocks noChangeArrowheads="1"/>
          </p:cNvSpPr>
          <p:nvPr/>
        </p:nvSpPr>
        <p:spPr bwMode="auto">
          <a:xfrm>
            <a:off x="8073426" y="2621507"/>
            <a:ext cx="449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100">
                <a:solidFill>
                  <a:prstClr val="black"/>
                </a:solidFill>
              </a:rPr>
              <a:t> </a:t>
            </a:r>
            <a:endParaRPr lang="en-US" altLang="zh-CN" sz="100">
              <a:solidFill>
                <a:prstClr val="black"/>
              </a:solidFill>
            </a:endParaRPr>
          </a:p>
        </p:txBody>
      </p:sp>
      <p:grpSp>
        <p:nvGrpSpPr>
          <p:cNvPr id="58379" name="组合 16"/>
          <p:cNvGrpSpPr/>
          <p:nvPr/>
        </p:nvGrpSpPr>
        <p:grpSpPr bwMode="auto">
          <a:xfrm>
            <a:off x="5304826" y="2081757"/>
            <a:ext cx="3859213" cy="1887538"/>
            <a:chOff x="5428" y="4054"/>
            <a:chExt cx="8103" cy="3963"/>
          </a:xfrm>
        </p:grpSpPr>
        <p:cxnSp>
          <p:nvCxnSpPr>
            <p:cNvPr id="58380" name="直接连接符 1"/>
            <p:cNvCxnSpPr>
              <a:cxnSpLocks noChangeShapeType="1"/>
            </p:cNvCxnSpPr>
            <p:nvPr/>
          </p:nvCxnSpPr>
          <p:spPr bwMode="auto">
            <a:xfrm>
              <a:off x="6066" y="7668"/>
              <a:ext cx="644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81" name="直接连接符 2"/>
            <p:cNvCxnSpPr>
              <a:cxnSpLocks noChangeShapeType="1"/>
            </p:cNvCxnSpPr>
            <p:nvPr/>
          </p:nvCxnSpPr>
          <p:spPr bwMode="auto">
            <a:xfrm flipV="1">
              <a:off x="6066" y="6180"/>
              <a:ext cx="5457" cy="148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82" name="直接连接符 5"/>
            <p:cNvCxnSpPr>
              <a:cxnSpLocks noChangeShapeType="1"/>
            </p:cNvCxnSpPr>
            <p:nvPr/>
          </p:nvCxnSpPr>
          <p:spPr bwMode="auto">
            <a:xfrm flipV="1">
              <a:off x="6137" y="4763"/>
              <a:ext cx="4465" cy="290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83" name="直接连接符 7"/>
            <p:cNvCxnSpPr>
              <a:cxnSpLocks noChangeShapeType="1"/>
            </p:cNvCxnSpPr>
            <p:nvPr/>
          </p:nvCxnSpPr>
          <p:spPr bwMode="auto">
            <a:xfrm>
              <a:off x="10531" y="4763"/>
              <a:ext cx="1984" cy="290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384" name="直接连接符 9"/>
            <p:cNvCxnSpPr>
              <a:cxnSpLocks noChangeShapeType="1"/>
            </p:cNvCxnSpPr>
            <p:nvPr/>
          </p:nvCxnSpPr>
          <p:spPr bwMode="auto">
            <a:xfrm>
              <a:off x="8972" y="5826"/>
              <a:ext cx="3472" cy="1842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8385" name="文本框 9"/>
            <p:cNvSpPr txBox="1">
              <a:spLocks noChangeArrowheads="1"/>
            </p:cNvSpPr>
            <p:nvPr/>
          </p:nvSpPr>
          <p:spPr bwMode="auto">
            <a:xfrm>
              <a:off x="10247" y="4054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8386" name="文本框 11"/>
            <p:cNvSpPr txBox="1">
              <a:spLocks noChangeArrowheads="1"/>
            </p:cNvSpPr>
            <p:nvPr/>
          </p:nvSpPr>
          <p:spPr bwMode="auto">
            <a:xfrm>
              <a:off x="5428" y="7242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100" b="1">
                  <a:solidFill>
                    <a:prstClr val="black"/>
                  </a:solidFill>
                </a:rPr>
                <a:t> </a:t>
              </a:r>
              <a:endParaRPr lang="en-US" altLang="zh-CN" sz="100" b="1">
                <a:solidFill>
                  <a:prstClr val="black"/>
                </a:solidFill>
              </a:endParaRPr>
            </a:p>
          </p:txBody>
        </p:sp>
        <p:sp>
          <p:nvSpPr>
            <p:cNvPr id="58387" name="文本框 12"/>
            <p:cNvSpPr txBox="1">
              <a:spLocks noChangeArrowheads="1"/>
            </p:cNvSpPr>
            <p:nvPr/>
          </p:nvSpPr>
          <p:spPr bwMode="auto">
            <a:xfrm>
              <a:off x="12586" y="7243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8388" name="文本框 9"/>
            <p:cNvSpPr txBox="1">
              <a:spLocks noChangeArrowheads="1"/>
            </p:cNvSpPr>
            <p:nvPr/>
          </p:nvSpPr>
          <p:spPr bwMode="auto">
            <a:xfrm>
              <a:off x="10035" y="5542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P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8389" name="文本框 11"/>
            <p:cNvSpPr txBox="1">
              <a:spLocks noChangeArrowheads="1"/>
            </p:cNvSpPr>
            <p:nvPr/>
          </p:nvSpPr>
          <p:spPr bwMode="auto">
            <a:xfrm>
              <a:off x="8276" y="5061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00" b="1">
                  <a:solidFill>
                    <a:prstClr val="black"/>
                  </a:solidFill>
                </a:rPr>
                <a:t> </a:t>
              </a:r>
              <a:endParaRPr lang="en-US" altLang="zh-CN" sz="100" b="1">
                <a:solidFill>
                  <a:prstClr val="black"/>
                </a:solidFill>
              </a:endParaRPr>
            </a:p>
          </p:txBody>
        </p:sp>
        <p:sp>
          <p:nvSpPr>
            <p:cNvPr id="58390" name="文本框 12"/>
            <p:cNvSpPr txBox="1">
              <a:spLocks noChangeArrowheads="1"/>
            </p:cNvSpPr>
            <p:nvPr/>
          </p:nvSpPr>
          <p:spPr bwMode="auto">
            <a:xfrm>
              <a:off x="11665" y="5755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</p:grpSp>
      <p:sp>
        <p:nvSpPr>
          <p:cNvPr id="37" name="矩形 36"/>
          <p:cNvSpPr>
            <a:spLocks noChangeArrowheads="1"/>
          </p:cNvSpPr>
          <p:nvPr/>
        </p:nvSpPr>
        <p:spPr bwMode="auto">
          <a:xfrm rot="-1980000">
            <a:off x="7178076" y="2751682"/>
            <a:ext cx="134938" cy="1016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7600351" y="3701007"/>
            <a:ext cx="134938" cy="1016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 rot="3120000">
            <a:off x="7949601" y="2843758"/>
            <a:ext cx="123825" cy="1143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1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3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36" name="圆角矩形 31"/>
          <p:cNvSpPr>
            <a:spLocks noChangeArrowheads="1"/>
          </p:cNvSpPr>
          <p:nvPr/>
        </p:nvSpPr>
        <p:spPr bwMode="auto">
          <a:xfrm>
            <a:off x="3757356" y="509129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marL="0" marR="0" lvl="0" indent="0" algn="ctr" defTabSz="91440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证明</a:t>
            </a:r>
            <a:r>
              <a:rPr lang="zh-CN" altLang="en-US" sz="2000" b="1" kern="0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结论</a:t>
            </a:r>
            <a:endParaRPr kumimoji="0" lang="zh-CN" altLang="en-US" sz="2000" b="1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1" grpId="0"/>
      <p:bldP spid="22" grpId="0"/>
      <p:bldP spid="23" grpId="0"/>
      <p:bldP spid="37" grpId="0" bldLvl="0" animBg="1"/>
      <p:bldP spid="38" grpId="0" bldLvl="0" animBg="1"/>
      <p:bldP spid="3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719567" y="522984"/>
            <a:ext cx="8116784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         点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P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在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</a:rPr>
              <a:t>A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的平分线上吗？这说明三角形的三条角平分线有什么关系？</a:t>
            </a:r>
            <a:endParaRPr lang="zh-CN" altLang="en-US"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313177" y="1864122"/>
            <a:ext cx="3321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点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P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在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∠A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的平分线上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Arial" panose="020B0604020202020204" pitchFamily="34" charset="0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8" name="Rectangle 32"/>
          <p:cNvSpPr>
            <a:spLocks noChangeArrowheads="1"/>
          </p:cNvSpPr>
          <p:nvPr/>
        </p:nvSpPr>
        <p:spPr bwMode="auto">
          <a:xfrm>
            <a:off x="1109285" y="3228611"/>
            <a:ext cx="7246150" cy="120032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22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0070C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  <a:r>
              <a:rPr lang="zh-CN" altLang="en-US" sz="2400" b="1" dirty="0">
                <a:latin typeface="宋体" panose="02010600030101010101" pitchFamily="2" charset="-122"/>
              </a:rPr>
              <a:t>三角形的三条角平分线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交于一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点，</a:t>
            </a:r>
            <a:r>
              <a:rPr lang="zh-CN" altLang="en-US" sz="2400" b="1" dirty="0" smtClean="0">
                <a:latin typeface="宋体" panose="02010600030101010101" pitchFamily="2" charset="-122"/>
              </a:rPr>
              <a:t>并</a:t>
            </a:r>
            <a:r>
              <a:rPr lang="zh-CN" altLang="en-US" sz="2400" b="1" dirty="0">
                <a:latin typeface="宋体" panose="02010600030101010101" pitchFamily="2" charset="-122"/>
              </a:rPr>
              <a:t>且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这点到三边的距离相等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cxnSp>
        <p:nvCxnSpPr>
          <p:cNvPr id="30" name="直接连接符 29"/>
          <p:cNvCxnSpPr>
            <a:cxnSpLocks noChangeShapeType="1"/>
          </p:cNvCxnSpPr>
          <p:nvPr/>
        </p:nvCxnSpPr>
        <p:spPr bwMode="auto">
          <a:xfrm>
            <a:off x="6278563" y="2232025"/>
            <a:ext cx="0" cy="541338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直接连接符 30"/>
          <p:cNvCxnSpPr>
            <a:cxnSpLocks noChangeShapeType="1"/>
          </p:cNvCxnSpPr>
          <p:nvPr/>
        </p:nvCxnSpPr>
        <p:spPr bwMode="auto">
          <a:xfrm flipH="1" flipV="1">
            <a:off x="5973763" y="1692275"/>
            <a:ext cx="303212" cy="473075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2" name="直接连接符 31"/>
          <p:cNvCxnSpPr>
            <a:cxnSpLocks noChangeShapeType="1"/>
          </p:cNvCxnSpPr>
          <p:nvPr/>
        </p:nvCxnSpPr>
        <p:spPr bwMode="auto">
          <a:xfrm flipV="1">
            <a:off x="6311900" y="1860550"/>
            <a:ext cx="473075" cy="303213"/>
          </a:xfrm>
          <a:prstGeom prst="line">
            <a:avLst/>
          </a:prstGeom>
          <a:noFill/>
          <a:ln w="31750">
            <a:solidFill>
              <a:srgbClr val="0070C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" name="文本框 9"/>
          <p:cNvSpPr txBox="1">
            <a:spLocks noChangeArrowheads="1"/>
          </p:cNvSpPr>
          <p:nvPr/>
        </p:nvSpPr>
        <p:spPr bwMode="auto">
          <a:xfrm>
            <a:off x="5702300" y="1354138"/>
            <a:ext cx="4492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r>
              <a:rPr lang="en-US" altLang="zh-CN" sz="100">
                <a:solidFill>
                  <a:prstClr val="black"/>
                </a:solidFill>
              </a:rPr>
              <a:t> </a:t>
            </a:r>
            <a:endParaRPr lang="en-US" altLang="zh-CN" sz="100">
              <a:solidFill>
                <a:prstClr val="black"/>
              </a:solidFill>
            </a:endParaRPr>
          </a:p>
        </p:txBody>
      </p:sp>
      <p:sp>
        <p:nvSpPr>
          <p:cNvPr id="34" name="文本框 11"/>
          <p:cNvSpPr txBox="1">
            <a:spLocks noChangeArrowheads="1"/>
          </p:cNvSpPr>
          <p:nvPr/>
        </p:nvSpPr>
        <p:spPr bwMode="auto">
          <a:xfrm>
            <a:off x="6142038" y="2773363"/>
            <a:ext cx="450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r>
              <a:rPr lang="en-US" altLang="zh-CN" sz="100" b="1">
                <a:solidFill>
                  <a:prstClr val="black"/>
                </a:solidFill>
              </a:rPr>
              <a:t> </a:t>
            </a:r>
            <a:endParaRPr lang="en-US" altLang="zh-CN" sz="100" b="1">
              <a:solidFill>
                <a:prstClr val="black"/>
              </a:solidFill>
            </a:endParaRPr>
          </a:p>
        </p:txBody>
      </p:sp>
      <p:sp>
        <p:nvSpPr>
          <p:cNvPr id="35" name="文本框 12"/>
          <p:cNvSpPr txBox="1">
            <a:spLocks noChangeArrowheads="1"/>
          </p:cNvSpPr>
          <p:nvPr/>
        </p:nvSpPr>
        <p:spPr bwMode="auto">
          <a:xfrm>
            <a:off x="6751638" y="1557338"/>
            <a:ext cx="449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100">
                <a:solidFill>
                  <a:prstClr val="black"/>
                </a:solidFill>
              </a:rPr>
              <a:t> </a:t>
            </a:r>
            <a:endParaRPr lang="en-US" altLang="zh-CN" sz="100">
              <a:solidFill>
                <a:prstClr val="black"/>
              </a:solidFill>
            </a:endParaRPr>
          </a:p>
        </p:txBody>
      </p:sp>
      <p:grpSp>
        <p:nvGrpSpPr>
          <p:cNvPr id="59402" name="组合 16"/>
          <p:cNvGrpSpPr/>
          <p:nvPr/>
        </p:nvGrpSpPr>
        <p:grpSpPr bwMode="auto">
          <a:xfrm>
            <a:off x="3983038" y="1017588"/>
            <a:ext cx="3859212" cy="1887537"/>
            <a:chOff x="5428" y="4054"/>
            <a:chExt cx="8103" cy="3963"/>
          </a:xfrm>
        </p:grpSpPr>
        <p:cxnSp>
          <p:nvCxnSpPr>
            <p:cNvPr id="59403" name="直接连接符 1"/>
            <p:cNvCxnSpPr>
              <a:cxnSpLocks noChangeShapeType="1"/>
            </p:cNvCxnSpPr>
            <p:nvPr/>
          </p:nvCxnSpPr>
          <p:spPr bwMode="auto">
            <a:xfrm>
              <a:off x="6066" y="7668"/>
              <a:ext cx="6449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04" name="直接连接符 2"/>
            <p:cNvCxnSpPr>
              <a:cxnSpLocks noChangeShapeType="1"/>
            </p:cNvCxnSpPr>
            <p:nvPr/>
          </p:nvCxnSpPr>
          <p:spPr bwMode="auto">
            <a:xfrm flipV="1">
              <a:off x="6066" y="6180"/>
              <a:ext cx="5457" cy="1488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05" name="直接连接符 5"/>
            <p:cNvCxnSpPr>
              <a:cxnSpLocks noChangeShapeType="1"/>
            </p:cNvCxnSpPr>
            <p:nvPr/>
          </p:nvCxnSpPr>
          <p:spPr bwMode="auto">
            <a:xfrm flipV="1">
              <a:off x="6137" y="4763"/>
              <a:ext cx="4465" cy="290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06" name="直接连接符 7"/>
            <p:cNvCxnSpPr>
              <a:cxnSpLocks noChangeShapeType="1"/>
            </p:cNvCxnSpPr>
            <p:nvPr/>
          </p:nvCxnSpPr>
          <p:spPr bwMode="auto">
            <a:xfrm>
              <a:off x="10531" y="4763"/>
              <a:ext cx="1984" cy="290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407" name="直接连接符 9"/>
            <p:cNvCxnSpPr>
              <a:cxnSpLocks noChangeShapeType="1"/>
            </p:cNvCxnSpPr>
            <p:nvPr/>
          </p:nvCxnSpPr>
          <p:spPr bwMode="auto">
            <a:xfrm>
              <a:off x="8972" y="5826"/>
              <a:ext cx="3472" cy="1842"/>
            </a:xfrm>
            <a:prstGeom prst="line">
              <a:avLst/>
            </a:prstGeom>
            <a:noFill/>
            <a:ln w="31750">
              <a:solidFill>
                <a:srgbClr val="CC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9408" name="文本框 9"/>
            <p:cNvSpPr txBox="1">
              <a:spLocks noChangeArrowheads="1"/>
            </p:cNvSpPr>
            <p:nvPr/>
          </p:nvSpPr>
          <p:spPr bwMode="auto">
            <a:xfrm>
              <a:off x="10247" y="4054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9409" name="文本框 11"/>
            <p:cNvSpPr txBox="1">
              <a:spLocks noChangeArrowheads="1"/>
            </p:cNvSpPr>
            <p:nvPr/>
          </p:nvSpPr>
          <p:spPr bwMode="auto">
            <a:xfrm>
              <a:off x="5428" y="7242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r>
                <a:rPr lang="en-US" altLang="zh-CN" sz="100" b="1">
                  <a:solidFill>
                    <a:prstClr val="black"/>
                  </a:solidFill>
                </a:rPr>
                <a:t> </a:t>
              </a:r>
              <a:endParaRPr lang="en-US" altLang="zh-CN" sz="100" b="1">
                <a:solidFill>
                  <a:prstClr val="black"/>
                </a:solidFill>
              </a:endParaRPr>
            </a:p>
          </p:txBody>
        </p:sp>
        <p:sp>
          <p:nvSpPr>
            <p:cNvPr id="59410" name="文本框 12"/>
            <p:cNvSpPr txBox="1">
              <a:spLocks noChangeArrowheads="1"/>
            </p:cNvSpPr>
            <p:nvPr/>
          </p:nvSpPr>
          <p:spPr bwMode="auto">
            <a:xfrm>
              <a:off x="12586" y="7243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9411" name="文本框 9"/>
            <p:cNvSpPr txBox="1">
              <a:spLocks noChangeArrowheads="1"/>
            </p:cNvSpPr>
            <p:nvPr/>
          </p:nvSpPr>
          <p:spPr bwMode="auto">
            <a:xfrm>
              <a:off x="10035" y="5542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P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  <p:sp>
          <p:nvSpPr>
            <p:cNvPr id="59412" name="文本框 11"/>
            <p:cNvSpPr txBox="1">
              <a:spLocks noChangeArrowheads="1"/>
            </p:cNvSpPr>
            <p:nvPr/>
          </p:nvSpPr>
          <p:spPr bwMode="auto">
            <a:xfrm>
              <a:off x="8050" y="5400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00" b="1">
                  <a:solidFill>
                    <a:prstClr val="black"/>
                  </a:solidFill>
                </a:rPr>
                <a:t> </a:t>
              </a:r>
              <a:endParaRPr lang="en-US" altLang="zh-CN" sz="100" b="1">
                <a:solidFill>
                  <a:prstClr val="black"/>
                </a:solidFill>
              </a:endParaRPr>
            </a:p>
          </p:txBody>
        </p:sp>
        <p:sp>
          <p:nvSpPr>
            <p:cNvPr id="59413" name="文本框 12"/>
            <p:cNvSpPr txBox="1">
              <a:spLocks noChangeArrowheads="1"/>
            </p:cNvSpPr>
            <p:nvPr/>
          </p:nvSpPr>
          <p:spPr bwMode="auto">
            <a:xfrm>
              <a:off x="11665" y="5755"/>
              <a:ext cx="945" cy="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M</a:t>
              </a:r>
              <a:r>
                <a:rPr lang="en-US" altLang="zh-CN" sz="100">
                  <a:solidFill>
                    <a:prstClr val="black"/>
                  </a:solidFill>
                </a:rPr>
                <a:t> </a:t>
              </a:r>
              <a:endParaRPr lang="en-US" altLang="zh-CN" sz="100">
                <a:solidFill>
                  <a:prstClr val="black"/>
                </a:solidFill>
              </a:endParaRPr>
            </a:p>
          </p:txBody>
        </p:sp>
      </p:grpSp>
      <p:sp>
        <p:nvSpPr>
          <p:cNvPr id="48" name="矩形 47"/>
          <p:cNvSpPr>
            <a:spLocks noChangeArrowheads="1"/>
          </p:cNvSpPr>
          <p:nvPr/>
        </p:nvSpPr>
        <p:spPr bwMode="auto">
          <a:xfrm rot="-1980000">
            <a:off x="5856288" y="1687513"/>
            <a:ext cx="134937" cy="1016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278563" y="2636838"/>
            <a:ext cx="133350" cy="1016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50" name="矩形 49"/>
          <p:cNvSpPr>
            <a:spLocks noChangeArrowheads="1"/>
          </p:cNvSpPr>
          <p:nvPr/>
        </p:nvSpPr>
        <p:spPr bwMode="auto">
          <a:xfrm rot="3120000">
            <a:off x="6627813" y="1779588"/>
            <a:ext cx="120650" cy="114300"/>
          </a:xfrm>
          <a:prstGeom prst="rect">
            <a:avLst/>
          </a:prstGeom>
          <a:solidFill>
            <a:schemeClr val="accent1"/>
          </a:solidFill>
          <a:ln w="31750">
            <a:solidFill>
              <a:srgbClr val="CC0066"/>
            </a:solidFill>
            <a:round/>
          </a:ln>
        </p:spPr>
        <p:txBody>
          <a:bodyPr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11896" y="-48081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76378" y="564873"/>
            <a:ext cx="1755979" cy="455854"/>
            <a:chOff x="1745942" y="3988439"/>
            <a:chExt cx="1755979" cy="455854"/>
          </a:xfrm>
        </p:grpSpPr>
        <p:grpSp>
          <p:nvGrpSpPr>
            <p:cNvPr id="41" name="组合 40"/>
            <p:cNvGrpSpPr/>
            <p:nvPr/>
          </p:nvGrpSpPr>
          <p:grpSpPr>
            <a:xfrm>
              <a:off x="1975014" y="3988439"/>
              <a:ext cx="1526907" cy="411198"/>
              <a:chOff x="886455" y="800098"/>
              <a:chExt cx="1526907" cy="411198"/>
            </a:xfrm>
          </p:grpSpPr>
          <p:sp>
            <p:nvSpPr>
              <p:cNvPr id="43" name="流程图: 库存数据 42"/>
              <p:cNvSpPr/>
              <p:nvPr/>
            </p:nvSpPr>
            <p:spPr>
              <a:xfrm rot="10800000">
                <a:off x="886455" y="823976"/>
                <a:ext cx="1018992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84408" y="800098"/>
                <a:ext cx="142895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0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8" grpId="0" bldLvl="0" animBg="1"/>
      <p:bldP spid="33" grpId="0"/>
      <p:bldP spid="34" grpId="0"/>
      <p:bldP spid="35" grpId="0"/>
      <p:bldP spid="48" grpId="0" bldLvl="0" animBg="1"/>
      <p:bldP spid="49" grpId="0" bldLvl="0" animBg="1"/>
      <p:bldP spid="5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48" name="Text Box 33"/>
          <p:cNvSpPr txBox="1">
            <a:spLocks noChangeArrowheads="1"/>
          </p:cNvSpPr>
          <p:nvPr/>
        </p:nvSpPr>
        <p:spPr bwMode="auto">
          <a:xfrm>
            <a:off x="1034796" y="735551"/>
            <a:ext cx="7562273" cy="2538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627" tIns="35242" rIns="67627" bIns="0"/>
          <a:lstStyle/>
          <a:p>
            <a:pPr>
              <a:lnSpc>
                <a:spcPts val="4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直角△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交于点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，过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OM＝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lnSpc>
                <a:spcPts val="4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1)求点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到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三边的距离和.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华文中宋" panose="02010600040101010101" pitchFamily="2" charset="-122"/>
              </a:rPr>
              <a:t> </a:t>
            </a:r>
            <a:endParaRPr lang="zh-CN" altLang="en-US" sz="2400" b="1" dirty="0">
              <a:solidFill>
                <a:prstClr val="black"/>
              </a:solidFill>
              <a:latin typeface="+mn-lt"/>
              <a:ea typeface="华文中宋" panose="02010600040101010101" pitchFamily="2" charset="-122"/>
            </a:endParaRPr>
          </a:p>
        </p:txBody>
      </p:sp>
      <p:grpSp>
        <p:nvGrpSpPr>
          <p:cNvPr id="60417" name="Group 2"/>
          <p:cNvGrpSpPr/>
          <p:nvPr/>
        </p:nvGrpSpPr>
        <p:grpSpPr bwMode="auto">
          <a:xfrm>
            <a:off x="7022005" y="3400519"/>
            <a:ext cx="387350" cy="866326"/>
            <a:chOff x="0" y="0"/>
            <a:chExt cx="811" cy="1818"/>
          </a:xfrm>
        </p:grpSpPr>
        <p:sp>
          <p:nvSpPr>
            <p:cNvPr id="60418" name="Line 3"/>
            <p:cNvSpPr>
              <a:spLocks noChangeShapeType="1"/>
            </p:cNvSpPr>
            <p:nvPr/>
          </p:nvSpPr>
          <p:spPr bwMode="auto">
            <a:xfrm flipH="1">
              <a:off x="317" y="0"/>
              <a:ext cx="39" cy="103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0419" name="Group 4"/>
            <p:cNvGrpSpPr/>
            <p:nvPr/>
          </p:nvGrpSpPr>
          <p:grpSpPr bwMode="auto">
            <a:xfrm>
              <a:off x="319" y="722"/>
              <a:ext cx="226" cy="340"/>
              <a:chOff x="0" y="0"/>
              <a:chExt cx="226" cy="340"/>
            </a:xfrm>
          </p:grpSpPr>
          <p:sp>
            <p:nvSpPr>
              <p:cNvPr id="60420" name="Line 5"/>
              <p:cNvSpPr>
                <a:spLocks noChangeShapeType="1"/>
              </p:cNvSpPr>
              <p:nvPr/>
            </p:nvSpPr>
            <p:spPr bwMode="auto">
              <a:xfrm rot="5460000">
                <a:off x="37" y="153"/>
                <a:ext cx="340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0421" name="Line 6"/>
              <p:cNvSpPr>
                <a:spLocks noChangeShapeType="1"/>
              </p:cNvSpPr>
              <p:nvPr/>
            </p:nvSpPr>
            <p:spPr bwMode="auto">
              <a:xfrm rot="5460000">
                <a:off x="96" y="-112"/>
                <a:ext cx="1" cy="22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0422" name="Text Box 7"/>
            <p:cNvSpPr txBox="1">
              <a:spLocks noChangeArrowheads="1"/>
            </p:cNvSpPr>
            <p:nvPr/>
          </p:nvSpPr>
          <p:spPr bwMode="auto">
            <a:xfrm>
              <a:off x="0" y="1043"/>
              <a:ext cx="811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solidFill>
                    <a:prstClr val="black"/>
                  </a:solidFill>
                  <a:latin typeface="+mn-lt"/>
                </a:rPr>
                <a:t>M</a:t>
              </a:r>
              <a:endParaRPr lang="zh-CN" altLang="en-US" b="1" i="1" dirty="0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9464" name="Text Box 8"/>
          <p:cNvSpPr txBox="1">
            <a:spLocks noChangeArrowheads="1"/>
          </p:cNvSpPr>
          <p:nvPr/>
        </p:nvSpPr>
        <p:spPr bwMode="auto">
          <a:xfrm rot="60000">
            <a:off x="6631479" y="2780687"/>
            <a:ext cx="276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i="1" dirty="0">
                <a:solidFill>
                  <a:prstClr val="black"/>
                </a:solidFill>
                <a:latin typeface="+mn-lt"/>
              </a:rPr>
              <a:t>E</a:t>
            </a:r>
            <a:endParaRPr lang="zh-CN" altLang="en-US" sz="300" b="1" i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" name="Group 9"/>
          <p:cNvGrpSpPr/>
          <p:nvPr/>
        </p:nvGrpSpPr>
        <p:grpSpPr bwMode="auto">
          <a:xfrm>
            <a:off x="6812455" y="3159219"/>
            <a:ext cx="433387" cy="134938"/>
            <a:chOff x="0" y="0"/>
            <a:chExt cx="908" cy="283"/>
          </a:xfrm>
        </p:grpSpPr>
        <p:sp>
          <p:nvSpPr>
            <p:cNvPr id="60425" name="Line 10"/>
            <p:cNvSpPr>
              <a:spLocks noChangeShapeType="1"/>
            </p:cNvSpPr>
            <p:nvPr/>
          </p:nvSpPr>
          <p:spPr bwMode="auto">
            <a:xfrm rot="7620000" flipH="1">
              <a:off x="398" y="-227"/>
              <a:ext cx="112" cy="908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0426" name="Group 11"/>
            <p:cNvGrpSpPr/>
            <p:nvPr/>
          </p:nvGrpSpPr>
          <p:grpSpPr bwMode="auto">
            <a:xfrm rot="-8280000">
              <a:off x="19" y="0"/>
              <a:ext cx="300" cy="175"/>
              <a:chOff x="0" y="0"/>
              <a:chExt cx="340" cy="226"/>
            </a:xfrm>
          </p:grpSpPr>
          <p:sp>
            <p:nvSpPr>
              <p:cNvPr id="60427" name="Line 12"/>
              <p:cNvSpPr>
                <a:spLocks noChangeShapeType="1"/>
              </p:cNvSpPr>
              <p:nvPr/>
            </p:nvSpPr>
            <p:spPr bwMode="auto">
              <a:xfrm>
                <a:off x="0" y="0"/>
                <a:ext cx="340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0428" name="Line 13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22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</p:grpSp>
      <p:grpSp>
        <p:nvGrpSpPr>
          <p:cNvPr id="6" name="Group 14"/>
          <p:cNvGrpSpPr/>
          <p:nvPr/>
        </p:nvGrpSpPr>
        <p:grpSpPr bwMode="auto">
          <a:xfrm>
            <a:off x="7165515" y="3276267"/>
            <a:ext cx="779335" cy="369318"/>
            <a:chOff x="-16" y="-51"/>
            <a:chExt cx="1637" cy="777"/>
          </a:xfrm>
        </p:grpSpPr>
        <p:sp>
          <p:nvSpPr>
            <p:cNvPr id="60430" name="Line 15"/>
            <p:cNvSpPr>
              <a:spLocks noChangeShapeType="1"/>
            </p:cNvSpPr>
            <p:nvPr/>
          </p:nvSpPr>
          <p:spPr bwMode="auto">
            <a:xfrm rot="16020000" flipH="1">
              <a:off x="589" y="-393"/>
              <a:ext cx="35" cy="1246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0431" name="Group 16"/>
            <p:cNvGrpSpPr/>
            <p:nvPr/>
          </p:nvGrpSpPr>
          <p:grpSpPr bwMode="auto">
            <a:xfrm rot="-5520000">
              <a:off x="928" y="272"/>
              <a:ext cx="341" cy="227"/>
              <a:chOff x="0" y="0"/>
              <a:chExt cx="340" cy="226"/>
            </a:xfrm>
          </p:grpSpPr>
          <p:sp>
            <p:nvSpPr>
              <p:cNvPr id="60432" name="Line 17"/>
              <p:cNvSpPr>
                <a:spLocks noChangeShapeType="1"/>
              </p:cNvSpPr>
              <p:nvPr/>
            </p:nvSpPr>
            <p:spPr bwMode="auto">
              <a:xfrm>
                <a:off x="0" y="0"/>
                <a:ext cx="340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0433" name="Line 18"/>
              <p:cNvSpPr>
                <a:spLocks noChangeShapeType="1"/>
              </p:cNvSpPr>
              <p:nvPr/>
            </p:nvSpPr>
            <p:spPr bwMode="auto">
              <a:xfrm>
                <a:off x="0" y="0"/>
                <a:ext cx="1" cy="22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0434" name="Text Box 19"/>
            <p:cNvSpPr txBox="1">
              <a:spLocks noChangeArrowheads="1"/>
            </p:cNvSpPr>
            <p:nvPr/>
          </p:nvSpPr>
          <p:spPr bwMode="auto">
            <a:xfrm rot="240000">
              <a:off x="1167" y="-51"/>
              <a:ext cx="454" cy="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solidFill>
                    <a:prstClr val="black"/>
                  </a:solidFill>
                  <a:latin typeface="+mn-lt"/>
                </a:rPr>
                <a:t>N</a:t>
              </a:r>
              <a:endParaRPr lang="zh-CN" altLang="en-US" b="1" i="1" dirty="0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60435" name="Group 20"/>
          <p:cNvGrpSpPr/>
          <p:nvPr/>
        </p:nvGrpSpPr>
        <p:grpSpPr bwMode="auto">
          <a:xfrm>
            <a:off x="5653580" y="2274982"/>
            <a:ext cx="2398712" cy="1727200"/>
            <a:chOff x="0" y="0"/>
            <a:chExt cx="5034" cy="3626"/>
          </a:xfrm>
        </p:grpSpPr>
        <p:sp>
          <p:nvSpPr>
            <p:cNvPr id="60436" name="Line 21"/>
            <p:cNvSpPr>
              <a:spLocks noChangeShapeType="1"/>
            </p:cNvSpPr>
            <p:nvPr/>
          </p:nvSpPr>
          <p:spPr bwMode="auto">
            <a:xfrm flipH="1">
              <a:off x="450" y="340"/>
              <a:ext cx="3969" cy="30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37" name="Line 22"/>
            <p:cNvSpPr>
              <a:spLocks noChangeShapeType="1"/>
            </p:cNvSpPr>
            <p:nvPr/>
          </p:nvSpPr>
          <p:spPr bwMode="auto">
            <a:xfrm flipV="1">
              <a:off x="533" y="1927"/>
              <a:ext cx="3898" cy="14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38" name="Line 23"/>
            <p:cNvSpPr>
              <a:spLocks noChangeShapeType="1"/>
            </p:cNvSpPr>
            <p:nvPr/>
          </p:nvSpPr>
          <p:spPr bwMode="auto">
            <a:xfrm>
              <a:off x="473" y="3402"/>
              <a:ext cx="3966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39" name="Text Box 24"/>
            <p:cNvSpPr txBox="1">
              <a:spLocks noChangeArrowheads="1"/>
            </p:cNvSpPr>
            <p:nvPr/>
          </p:nvSpPr>
          <p:spPr bwMode="auto">
            <a:xfrm>
              <a:off x="0" y="3402"/>
              <a:ext cx="487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>
                  <a:solidFill>
                    <a:prstClr val="black"/>
                  </a:solidFill>
                  <a:latin typeface="+mn-lt"/>
                </a:rPr>
                <a:t>A</a:t>
              </a:r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40" name="Text Box 25"/>
            <p:cNvSpPr txBox="1">
              <a:spLocks noChangeArrowheads="1"/>
            </p:cNvSpPr>
            <p:nvPr/>
          </p:nvSpPr>
          <p:spPr bwMode="auto">
            <a:xfrm>
              <a:off x="4533" y="0"/>
              <a:ext cx="501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>
                  <a:solidFill>
                    <a:prstClr val="black"/>
                  </a:solidFill>
                  <a:latin typeface="+mn-lt"/>
                </a:rPr>
                <a:t>B</a:t>
              </a:r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41" name="Text Box 26"/>
            <p:cNvSpPr txBox="1">
              <a:spLocks noChangeArrowheads="1"/>
            </p:cNvSpPr>
            <p:nvPr/>
          </p:nvSpPr>
          <p:spPr bwMode="auto">
            <a:xfrm>
              <a:off x="4306" y="3289"/>
              <a:ext cx="488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>
                  <a:solidFill>
                    <a:prstClr val="black"/>
                  </a:solidFill>
                  <a:latin typeface="+mn-lt"/>
                </a:rPr>
                <a:t>C</a:t>
              </a:r>
              <a:endParaRPr lang="zh-CN" altLang="en-US" sz="1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42" name="Line 27"/>
            <p:cNvSpPr>
              <a:spLocks noChangeShapeType="1"/>
            </p:cNvSpPr>
            <p:nvPr/>
          </p:nvSpPr>
          <p:spPr bwMode="auto">
            <a:xfrm flipH="1">
              <a:off x="4417" y="340"/>
              <a:ext cx="2" cy="30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43" name="Text Box 28"/>
            <p:cNvSpPr txBox="1">
              <a:spLocks noChangeArrowheads="1"/>
            </p:cNvSpPr>
            <p:nvPr/>
          </p:nvSpPr>
          <p:spPr bwMode="auto">
            <a:xfrm>
              <a:off x="4362" y="1699"/>
              <a:ext cx="657" cy="2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00">
                  <a:solidFill>
                    <a:prstClr val="black"/>
                  </a:solidFill>
                  <a:latin typeface="+mn-lt"/>
                  <a:sym typeface="Arial" panose="020B0604020202020204" pitchFamily="34" charset="0"/>
                </a:rPr>
                <a:t>P</a:t>
              </a:r>
              <a:endParaRPr lang="zh-CN" altLang="en-US" sz="100">
                <a:solidFill>
                  <a:prstClr val="black"/>
                </a:solidFill>
                <a:latin typeface="+mn-lt"/>
                <a:sym typeface="Arial" panose="020B0604020202020204" pitchFamily="34" charset="0"/>
              </a:endParaRPr>
            </a:p>
          </p:txBody>
        </p:sp>
      </p:grpSp>
      <p:sp>
        <p:nvSpPr>
          <p:cNvPr id="60444" name="Text Box 29"/>
          <p:cNvSpPr txBox="1">
            <a:spLocks noChangeArrowheads="1"/>
          </p:cNvSpPr>
          <p:nvPr/>
        </p:nvSpPr>
        <p:spPr bwMode="auto">
          <a:xfrm>
            <a:off x="6950567" y="3121119"/>
            <a:ext cx="317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i="1" dirty="0">
                <a:solidFill>
                  <a:prstClr val="black"/>
                </a:solidFill>
                <a:latin typeface="+mn-lt"/>
              </a:rPr>
              <a:t>O</a:t>
            </a:r>
            <a:endParaRPr lang="zh-CN" altLang="en-US" b="1" i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60445" name="Group 30"/>
          <p:cNvGrpSpPr/>
          <p:nvPr/>
        </p:nvGrpSpPr>
        <p:grpSpPr bwMode="auto">
          <a:xfrm>
            <a:off x="6702917" y="2436907"/>
            <a:ext cx="1057275" cy="1777532"/>
            <a:chOff x="-140" y="0"/>
            <a:chExt cx="2220" cy="3730"/>
          </a:xfrm>
        </p:grpSpPr>
        <p:sp>
          <p:nvSpPr>
            <p:cNvPr id="60446" name="Text Box 31"/>
            <p:cNvSpPr txBox="1">
              <a:spLocks noChangeArrowheads="1"/>
            </p:cNvSpPr>
            <p:nvPr/>
          </p:nvSpPr>
          <p:spPr bwMode="auto">
            <a:xfrm>
              <a:off x="-140" y="2955"/>
              <a:ext cx="715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solidFill>
                    <a:prstClr val="black"/>
                  </a:solidFill>
                  <a:latin typeface="+mn-lt"/>
                </a:rPr>
                <a:t>D</a:t>
              </a:r>
              <a:endParaRPr lang="zh-CN" altLang="en-US" b="1" i="1" dirty="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0447" name="Line 32"/>
            <p:cNvSpPr>
              <a:spLocks noChangeShapeType="1"/>
            </p:cNvSpPr>
            <p:nvPr/>
          </p:nvSpPr>
          <p:spPr bwMode="auto">
            <a:xfrm flipH="1">
              <a:off x="266" y="0"/>
              <a:ext cx="1814" cy="306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000" b="1" i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0" name="Text Box 35"/>
          <p:cNvSpPr txBox="1">
            <a:spLocks noChangeArrowheads="1"/>
          </p:cNvSpPr>
          <p:nvPr/>
        </p:nvSpPr>
        <p:spPr bwMode="auto">
          <a:xfrm>
            <a:off x="985370" y="3084280"/>
            <a:ext cx="457392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作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,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O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AB,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垂足分别为点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，点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</a:t>
            </a:r>
            <a:r>
              <a:rPr lang="zh-CN" altLang="en-US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i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由题意得，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O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N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O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E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+</a:t>
            </a:r>
            <a:r>
              <a:rPr lang="zh-CN" altLang="en-US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 OM 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=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12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7701330" y="2134152"/>
            <a:ext cx="238570" cy="3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i="1" dirty="0">
                <a:solidFill>
                  <a:prstClr val="black"/>
                </a:solidFill>
                <a:latin typeface="+mn-lt"/>
              </a:rPr>
              <a:t>B</a:t>
            </a:r>
            <a:endParaRPr lang="zh-CN" altLang="en-US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0" name="Text Box 29"/>
          <p:cNvSpPr txBox="1">
            <a:spLocks noChangeArrowheads="1"/>
          </p:cNvSpPr>
          <p:nvPr/>
        </p:nvSpPr>
        <p:spPr bwMode="auto">
          <a:xfrm>
            <a:off x="7729031" y="3859336"/>
            <a:ext cx="238570" cy="3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C</a:t>
            </a:r>
            <a:endParaRPr lang="zh-CN" altLang="en-US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5577921" y="3764212"/>
            <a:ext cx="238570" cy="3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A</a:t>
            </a:r>
            <a:endParaRPr lang="zh-CN" altLang="en-US" b="1" i="1" dirty="0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42" name="组合 2"/>
          <p:cNvGrpSpPr/>
          <p:nvPr/>
        </p:nvGrpSpPr>
        <p:grpSpPr bwMode="auto">
          <a:xfrm>
            <a:off x="-3350" y="-56627"/>
            <a:ext cx="2006600" cy="477202"/>
            <a:chOff x="123" y="40"/>
            <a:chExt cx="3160" cy="751"/>
          </a:xfrm>
        </p:grpSpPr>
        <p:cxnSp>
          <p:nvCxnSpPr>
            <p:cNvPr id="4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705" y="798376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" name="Text Box 32"/>
          <p:cNvSpPr txBox="1">
            <a:spLocks noChangeArrowheads="1"/>
          </p:cNvSpPr>
          <p:nvPr/>
        </p:nvSpPr>
        <p:spPr bwMode="auto">
          <a:xfrm>
            <a:off x="7732083" y="2970031"/>
            <a:ext cx="312855" cy="36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b="1" i="1" dirty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P</a:t>
            </a:r>
            <a:endParaRPr lang="zh-CN" altLang="en-US" b="1" i="1" dirty="0">
              <a:solidFill>
                <a:prstClr val="black"/>
              </a:solidFill>
              <a:latin typeface="+mn-lt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4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999950" y="2399142"/>
            <a:ext cx="31019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连接</a:t>
            </a:r>
            <a:r>
              <a:rPr lang="zh-CN" altLang="en-US" sz="2100" b="1" i="1" dirty="0" smtClean="0">
                <a:latin typeface="+mn-lt"/>
                <a:ea typeface="仿宋" panose="02010609060101010101" pitchFamily="49" charset="-122"/>
              </a:rPr>
              <a:t>OC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.</a:t>
            </a:r>
            <a:endParaRPr lang="zh-CN" altLang="en-US" sz="2100" b="1" i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1547813" y="3057525"/>
            <a:ext cx="4537075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2100" b="1">
              <a:solidFill>
                <a:srgbClr val="FF3300"/>
              </a:solidFill>
              <a:latin typeface="+mn-lt"/>
            </a:endParaRPr>
          </a:p>
          <a:p>
            <a:endParaRPr lang="zh-CN" altLang="en-US" sz="100">
              <a:solidFill>
                <a:prstClr val="black"/>
              </a:solidFill>
              <a:latin typeface="+mn-lt"/>
            </a:endParaRPr>
          </a:p>
          <a:p>
            <a:endParaRPr lang="zh-CN" altLang="en-US" sz="100">
              <a:solidFill>
                <a:prstClr val="black"/>
              </a:solidFill>
              <a:latin typeface="+mn-lt"/>
            </a:endParaRPr>
          </a:p>
        </p:txBody>
      </p:sp>
      <p:graphicFrame>
        <p:nvGraphicFramePr>
          <p:cNvPr id="20484" name="Object 2">
            <a:hlinkClick r:id="" action="ppaction://ole?verb=1"/>
          </p:cNvPr>
          <p:cNvGraphicFramePr/>
          <p:nvPr/>
        </p:nvGraphicFramePr>
        <p:xfrm>
          <a:off x="1104899" y="2810902"/>
          <a:ext cx="2757799" cy="4702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75" name="Equation" r:id="rId1" imgW="42672000" imgH="5486400" progId="Equation.DSMT4">
                  <p:embed/>
                </p:oleObj>
              </mc:Choice>
              <mc:Fallback>
                <p:oleObj name="Equation" r:id="rId1" imgW="42672000" imgH="5486400" progId="Equation.DSMT4">
                  <p:embed/>
                  <p:pic>
                    <p:nvPicPr>
                      <p:cNvPr id="0" name="图片 87374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899" y="2810902"/>
                        <a:ext cx="2757799" cy="47024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"/>
          <p:cNvGrpSpPr/>
          <p:nvPr/>
        </p:nvGrpSpPr>
        <p:grpSpPr bwMode="auto">
          <a:xfrm>
            <a:off x="4971205" y="2586038"/>
            <a:ext cx="2397125" cy="1991996"/>
            <a:chOff x="0" y="0"/>
            <a:chExt cx="5034" cy="4181"/>
          </a:xfrm>
        </p:grpSpPr>
        <p:grpSp>
          <p:nvGrpSpPr>
            <p:cNvPr id="61445" name="Group 6"/>
            <p:cNvGrpSpPr/>
            <p:nvPr/>
          </p:nvGrpSpPr>
          <p:grpSpPr bwMode="auto">
            <a:xfrm>
              <a:off x="2873" y="2363"/>
              <a:ext cx="811" cy="1818"/>
              <a:chOff x="0" y="0"/>
              <a:chExt cx="811" cy="1818"/>
            </a:xfrm>
          </p:grpSpPr>
          <p:sp>
            <p:nvSpPr>
              <p:cNvPr id="61446" name="Line 7"/>
              <p:cNvSpPr>
                <a:spLocks noChangeShapeType="1"/>
              </p:cNvSpPr>
              <p:nvPr/>
            </p:nvSpPr>
            <p:spPr bwMode="auto">
              <a:xfrm flipH="1">
                <a:off x="317" y="0"/>
                <a:ext cx="39" cy="103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grpSp>
            <p:nvGrpSpPr>
              <p:cNvPr id="61447" name="Group 8"/>
              <p:cNvGrpSpPr/>
              <p:nvPr/>
            </p:nvGrpSpPr>
            <p:grpSpPr bwMode="auto">
              <a:xfrm>
                <a:off x="319" y="722"/>
                <a:ext cx="226" cy="340"/>
                <a:chOff x="0" y="0"/>
                <a:chExt cx="226" cy="340"/>
              </a:xfrm>
            </p:grpSpPr>
            <p:sp>
              <p:nvSpPr>
                <p:cNvPr id="61448" name="Line 9"/>
                <p:cNvSpPr>
                  <a:spLocks noChangeShapeType="1"/>
                </p:cNvSpPr>
                <p:nvPr/>
              </p:nvSpPr>
              <p:spPr bwMode="auto">
                <a:xfrm rot="5460000">
                  <a:off x="37" y="153"/>
                  <a:ext cx="340" cy="1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1449" name="Line 10"/>
                <p:cNvSpPr>
                  <a:spLocks noChangeShapeType="1"/>
                </p:cNvSpPr>
                <p:nvPr/>
              </p:nvSpPr>
              <p:spPr bwMode="auto">
                <a:xfrm rot="5460000">
                  <a:off x="96" y="-112"/>
                  <a:ext cx="1" cy="2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  <p:sp>
            <p:nvSpPr>
              <p:cNvPr id="61450" name="Text Box 11"/>
              <p:cNvSpPr txBox="1">
                <a:spLocks noChangeArrowheads="1"/>
              </p:cNvSpPr>
              <p:nvPr/>
            </p:nvSpPr>
            <p:spPr bwMode="auto">
              <a:xfrm>
                <a:off x="0" y="1043"/>
                <a:ext cx="811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</a:rPr>
                  <a:t>M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sp>
          <p:nvSpPr>
            <p:cNvPr id="61451" name="Text Box 12"/>
            <p:cNvSpPr txBox="1">
              <a:spLocks noChangeArrowheads="1"/>
            </p:cNvSpPr>
            <p:nvPr/>
          </p:nvSpPr>
          <p:spPr bwMode="auto">
            <a:xfrm rot="60000">
              <a:off x="2035" y="1090"/>
              <a:ext cx="58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solidFill>
                    <a:prstClr val="black"/>
                  </a:solidFill>
                  <a:latin typeface="+mn-lt"/>
                </a:rPr>
                <a:t>E</a:t>
              </a:r>
              <a:endParaRPr lang="zh-CN" altLang="en-US" sz="300" b="1" i="1" dirty="0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1452" name="Group 13"/>
            <p:cNvGrpSpPr/>
            <p:nvPr/>
          </p:nvGrpSpPr>
          <p:grpSpPr bwMode="auto">
            <a:xfrm>
              <a:off x="2432" y="1857"/>
              <a:ext cx="908" cy="283"/>
              <a:chOff x="0" y="0"/>
              <a:chExt cx="908" cy="283"/>
            </a:xfrm>
          </p:grpSpPr>
          <p:sp>
            <p:nvSpPr>
              <p:cNvPr id="61453" name="Line 14"/>
              <p:cNvSpPr>
                <a:spLocks noChangeShapeType="1"/>
              </p:cNvSpPr>
              <p:nvPr/>
            </p:nvSpPr>
            <p:spPr bwMode="auto">
              <a:xfrm rot="7620000" flipH="1">
                <a:off x="398" y="-227"/>
                <a:ext cx="112" cy="908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grpSp>
            <p:nvGrpSpPr>
              <p:cNvPr id="61454" name="Group 15"/>
              <p:cNvGrpSpPr/>
              <p:nvPr/>
            </p:nvGrpSpPr>
            <p:grpSpPr bwMode="auto">
              <a:xfrm rot="-8280000">
                <a:off x="19" y="0"/>
                <a:ext cx="300" cy="175"/>
                <a:chOff x="0" y="0"/>
                <a:chExt cx="340" cy="226"/>
              </a:xfrm>
            </p:grpSpPr>
            <p:sp>
              <p:nvSpPr>
                <p:cNvPr id="61455" name="Line 16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340" cy="1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1456" name="Line 17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2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</p:grpSp>
        <p:grpSp>
          <p:nvGrpSpPr>
            <p:cNvPr id="61457" name="Group 18"/>
            <p:cNvGrpSpPr/>
            <p:nvPr/>
          </p:nvGrpSpPr>
          <p:grpSpPr bwMode="auto">
            <a:xfrm>
              <a:off x="3172" y="2068"/>
              <a:ext cx="1632" cy="775"/>
              <a:chOff x="-16" y="-86"/>
              <a:chExt cx="1632" cy="775"/>
            </a:xfrm>
          </p:grpSpPr>
          <p:sp>
            <p:nvSpPr>
              <p:cNvPr id="61458" name="Line 19"/>
              <p:cNvSpPr>
                <a:spLocks noChangeShapeType="1"/>
              </p:cNvSpPr>
              <p:nvPr/>
            </p:nvSpPr>
            <p:spPr bwMode="auto">
              <a:xfrm rot="16020000" flipH="1">
                <a:off x="589" y="-393"/>
                <a:ext cx="35" cy="124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prstDash val="sysDot"/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grpSp>
            <p:nvGrpSpPr>
              <p:cNvPr id="61459" name="Group 20"/>
              <p:cNvGrpSpPr/>
              <p:nvPr/>
            </p:nvGrpSpPr>
            <p:grpSpPr bwMode="auto">
              <a:xfrm rot="-5520000">
                <a:off x="928" y="272"/>
                <a:ext cx="341" cy="227"/>
                <a:chOff x="0" y="0"/>
                <a:chExt cx="340" cy="226"/>
              </a:xfrm>
            </p:grpSpPr>
            <p:sp>
              <p:nvSpPr>
                <p:cNvPr id="61460" name="Line 21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340" cy="1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  <p:sp>
              <p:nvSpPr>
                <p:cNvPr id="61461" name="Line 2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2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>
                    <a:solidFill>
                      <a:prstClr val="black"/>
                    </a:solidFill>
                    <a:latin typeface="+mn-lt"/>
                  </a:endParaRPr>
                </a:p>
              </p:txBody>
            </p:sp>
          </p:grpSp>
          <p:sp>
            <p:nvSpPr>
              <p:cNvPr id="61462" name="Text Box 23"/>
              <p:cNvSpPr txBox="1">
                <a:spLocks noChangeArrowheads="1"/>
              </p:cNvSpPr>
              <p:nvPr/>
            </p:nvSpPr>
            <p:spPr bwMode="auto">
              <a:xfrm rot="240000">
                <a:off x="1162" y="-86"/>
                <a:ext cx="454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</a:rPr>
                  <a:t>N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  <p:grpSp>
          <p:nvGrpSpPr>
            <p:cNvPr id="61463" name="Group 24"/>
            <p:cNvGrpSpPr/>
            <p:nvPr/>
          </p:nvGrpSpPr>
          <p:grpSpPr bwMode="auto">
            <a:xfrm>
              <a:off x="0" y="0"/>
              <a:ext cx="5034" cy="4175"/>
              <a:chOff x="0" y="0"/>
              <a:chExt cx="5034" cy="4175"/>
            </a:xfrm>
          </p:grpSpPr>
          <p:sp>
            <p:nvSpPr>
              <p:cNvPr id="61464" name="Line 25"/>
              <p:cNvSpPr>
                <a:spLocks noChangeShapeType="1"/>
              </p:cNvSpPr>
              <p:nvPr/>
            </p:nvSpPr>
            <p:spPr bwMode="auto">
              <a:xfrm flipH="1">
                <a:off x="450" y="340"/>
                <a:ext cx="3969" cy="306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65" name="Line 26"/>
              <p:cNvSpPr>
                <a:spLocks noChangeShapeType="1"/>
              </p:cNvSpPr>
              <p:nvPr/>
            </p:nvSpPr>
            <p:spPr bwMode="auto">
              <a:xfrm flipV="1">
                <a:off x="533" y="1927"/>
                <a:ext cx="3898" cy="145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66" name="Line 27"/>
              <p:cNvSpPr>
                <a:spLocks noChangeShapeType="1"/>
              </p:cNvSpPr>
              <p:nvPr/>
            </p:nvSpPr>
            <p:spPr bwMode="auto">
              <a:xfrm>
                <a:off x="473" y="3402"/>
                <a:ext cx="3966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67" name="Text Box 28"/>
              <p:cNvSpPr txBox="1">
                <a:spLocks noChangeArrowheads="1"/>
              </p:cNvSpPr>
              <p:nvPr/>
            </p:nvSpPr>
            <p:spPr bwMode="auto">
              <a:xfrm>
                <a:off x="0" y="3402"/>
                <a:ext cx="487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>
                    <a:solidFill>
                      <a:prstClr val="black"/>
                    </a:solidFill>
                    <a:latin typeface="+mn-lt"/>
                  </a:rPr>
                  <a:t>A</a:t>
                </a:r>
                <a:endParaRPr lang="zh-CN" altLang="en-US" b="1" i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68" name="Text Box 29"/>
              <p:cNvSpPr txBox="1">
                <a:spLocks noChangeArrowheads="1"/>
              </p:cNvSpPr>
              <p:nvPr/>
            </p:nvSpPr>
            <p:spPr bwMode="auto">
              <a:xfrm>
                <a:off x="4533" y="0"/>
                <a:ext cx="501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</a:rPr>
                  <a:t>B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69" name="Text Box 30"/>
              <p:cNvSpPr txBox="1">
                <a:spLocks noChangeArrowheads="1"/>
              </p:cNvSpPr>
              <p:nvPr/>
            </p:nvSpPr>
            <p:spPr bwMode="auto">
              <a:xfrm>
                <a:off x="4306" y="3289"/>
                <a:ext cx="488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</a:rPr>
                  <a:t>C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70" name="Line 31"/>
              <p:cNvSpPr>
                <a:spLocks noChangeShapeType="1"/>
              </p:cNvSpPr>
              <p:nvPr/>
            </p:nvSpPr>
            <p:spPr bwMode="auto">
              <a:xfrm flipH="1">
                <a:off x="4417" y="340"/>
                <a:ext cx="2" cy="30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71" name="Text Box 32"/>
              <p:cNvSpPr txBox="1">
                <a:spLocks noChangeArrowheads="1"/>
              </p:cNvSpPr>
              <p:nvPr/>
            </p:nvSpPr>
            <p:spPr bwMode="auto">
              <a:xfrm>
                <a:off x="4377" y="1410"/>
                <a:ext cx="657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  <a:sym typeface="Arial" panose="020B0604020202020204" pitchFamily="34" charset="0"/>
                  </a:rPr>
                  <a:t>P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472" name="Text Box 33"/>
            <p:cNvSpPr txBox="1">
              <a:spLocks noChangeArrowheads="1"/>
            </p:cNvSpPr>
            <p:nvPr/>
          </p:nvSpPr>
          <p:spPr bwMode="auto">
            <a:xfrm>
              <a:off x="2721" y="1890"/>
              <a:ext cx="666" cy="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00" b="1">
                  <a:solidFill>
                    <a:prstClr val="black"/>
                  </a:solidFill>
                  <a:latin typeface="+mn-lt"/>
                </a:rPr>
                <a:t>O</a:t>
              </a:r>
              <a:endParaRPr lang="zh-CN" altLang="en-US" sz="1500" b="1">
                <a:solidFill>
                  <a:prstClr val="black"/>
                </a:solidFill>
                <a:latin typeface="+mn-lt"/>
              </a:endParaRPr>
            </a:p>
          </p:txBody>
        </p:sp>
        <p:grpSp>
          <p:nvGrpSpPr>
            <p:cNvPr id="61473" name="Group 34"/>
            <p:cNvGrpSpPr/>
            <p:nvPr/>
          </p:nvGrpSpPr>
          <p:grpSpPr bwMode="auto">
            <a:xfrm>
              <a:off x="2342" y="340"/>
              <a:ext cx="2080" cy="3800"/>
              <a:chOff x="0" y="0"/>
              <a:chExt cx="2080" cy="3800"/>
            </a:xfrm>
          </p:grpSpPr>
          <p:sp>
            <p:nvSpPr>
              <p:cNvPr id="61474" name="Text Box 35"/>
              <p:cNvSpPr txBox="1">
                <a:spLocks noChangeArrowheads="1"/>
              </p:cNvSpPr>
              <p:nvPr/>
            </p:nvSpPr>
            <p:spPr bwMode="auto">
              <a:xfrm>
                <a:off x="0" y="3025"/>
                <a:ext cx="715" cy="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 dirty="0">
                    <a:solidFill>
                      <a:prstClr val="black"/>
                    </a:solidFill>
                    <a:latin typeface="+mn-lt"/>
                  </a:rPr>
                  <a:t>D</a:t>
                </a:r>
                <a:endParaRPr lang="zh-CN" altLang="en-US" b="1" i="1" dirty="0">
                  <a:solidFill>
                    <a:prstClr val="black"/>
                  </a:solidFill>
                  <a:latin typeface="+mn-lt"/>
                </a:endParaRPr>
              </a:p>
            </p:txBody>
          </p:sp>
          <p:sp>
            <p:nvSpPr>
              <p:cNvPr id="61475" name="Line 36"/>
              <p:cNvSpPr>
                <a:spLocks noChangeShapeType="1"/>
              </p:cNvSpPr>
              <p:nvPr/>
            </p:nvSpPr>
            <p:spPr bwMode="auto">
              <a:xfrm flipH="1">
                <a:off x="266" y="0"/>
                <a:ext cx="1814" cy="306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solidFill>
                    <a:prstClr val="black"/>
                  </a:solidFill>
                  <a:latin typeface="+mn-lt"/>
                </a:endParaRPr>
              </a:p>
            </p:txBody>
          </p:sp>
        </p:grpSp>
      </p:grpSp>
      <p:sp>
        <p:nvSpPr>
          <p:cNvPr id="20517" name="Line 37"/>
          <p:cNvSpPr>
            <a:spLocks noChangeShapeType="1"/>
          </p:cNvSpPr>
          <p:nvPr/>
        </p:nvSpPr>
        <p:spPr bwMode="auto">
          <a:xfrm>
            <a:off x="6570663" y="3738563"/>
            <a:ext cx="539750" cy="466725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20518" name="Text Box 38"/>
          <p:cNvSpPr txBox="1">
            <a:spLocks noChangeArrowheads="1"/>
          </p:cNvSpPr>
          <p:nvPr/>
        </p:nvSpPr>
        <p:spPr bwMode="auto">
          <a:xfrm>
            <a:off x="932836" y="1852300"/>
            <a:ext cx="7663077" cy="554135"/>
          </a:xfrm>
          <a:prstGeom prst="rect">
            <a:avLst/>
          </a:prstGeom>
          <a:noFill/>
          <a:ln w="38100" cap="flat" cmpd="sng">
            <a:noFill/>
            <a:miter lim="800000"/>
          </a:ln>
          <a:effectLst/>
        </p:spPr>
        <p:txBody>
          <a:bodyPr lIns="67627" tIns="35242" rIns="67627" bIns="0"/>
          <a:lstStyle/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2)若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+mn-ea"/>
              </a:rPr>
              <a:t>周长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32，求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△ABC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+mn-ea"/>
              </a:rPr>
              <a:t>面积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43" name="组合 2"/>
          <p:cNvGrpSpPr/>
          <p:nvPr/>
        </p:nvGrpSpPr>
        <p:grpSpPr bwMode="auto">
          <a:xfrm>
            <a:off x="-3350" y="26263"/>
            <a:ext cx="2006600" cy="393961"/>
            <a:chOff x="123" y="157"/>
            <a:chExt cx="3160" cy="620"/>
          </a:xfrm>
        </p:grpSpPr>
        <p:cxnSp>
          <p:nvCxnSpPr>
            <p:cNvPr id="4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54" name="文本框 18"/>
          <p:cNvSpPr txBox="1">
            <a:spLocks noChangeArrowheads="1"/>
          </p:cNvSpPr>
          <p:nvPr/>
        </p:nvSpPr>
        <p:spPr bwMode="auto">
          <a:xfrm>
            <a:off x="470995" y="-22443"/>
            <a:ext cx="1473200" cy="47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 smtClean="0">
                <a:latin typeface="+mn-lt"/>
                <a:cs typeface="Yuanti SC"/>
              </a:rPr>
              <a:t>巩固练习</a:t>
            </a:r>
            <a:endParaRPr lang="zh-CN" altLang="en-US" sz="2500" b="1" dirty="0">
              <a:latin typeface="+mn-lt"/>
              <a:cs typeface="Yuanti SC"/>
            </a:endParaRPr>
          </a:p>
        </p:txBody>
      </p:sp>
      <p:sp>
        <p:nvSpPr>
          <p:cNvPr id="55" name="Text Box 33"/>
          <p:cNvSpPr txBox="1">
            <a:spLocks noChangeArrowheads="1"/>
          </p:cNvSpPr>
          <p:nvPr/>
        </p:nvSpPr>
        <p:spPr bwMode="auto">
          <a:xfrm>
            <a:off x="999950" y="451832"/>
            <a:ext cx="7595963" cy="1621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627" tIns="35242" rIns="67627" bIns="0"/>
          <a:lstStyle/>
          <a:p>
            <a:pPr>
              <a:lnSpc>
                <a:spcPts val="4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直角△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中，∠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C＝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90</a:t>
            </a:r>
            <a:r>
              <a:rPr lang="en-US" altLang="zh-CN" sz="2400" b="1" baseline="30000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ABC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,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交于点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，过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作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OM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，若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OM＝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+mn-lt"/>
              <a:ea typeface="华文中宋" panose="02010600040101010101" pitchFamily="2" charset="-122"/>
            </a:endParaRPr>
          </a:p>
        </p:txBody>
      </p:sp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59" y="51672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对象 2">
            <a:hlinkClick r:id="" action="ppaction://ole?verb=1"/>
          </p:cNvPr>
          <p:cNvGraphicFramePr/>
          <p:nvPr/>
        </p:nvGraphicFramePr>
        <p:xfrm>
          <a:off x="1684747" y="3271260"/>
          <a:ext cx="3537031" cy="615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76" name="Equation" r:id="rId4" imgW="55778400" imgH="9448800" progId="Equation.DSMT4">
                  <p:embed/>
                </p:oleObj>
              </mc:Choice>
              <mc:Fallback>
                <p:oleObj name="Equation" r:id="rId4" imgW="55778400" imgH="9448800" progId="Equation.DSMT4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747" y="3271260"/>
                        <a:ext cx="3537031" cy="61535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1"/>
          </p:cNvPr>
          <p:cNvGraphicFramePr/>
          <p:nvPr/>
        </p:nvGraphicFramePr>
        <p:xfrm>
          <a:off x="1684747" y="3895891"/>
          <a:ext cx="2420938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77" name="Equation" r:id="rId6" imgW="38100000" imgH="9448800" progId="Equation.DSMT4">
                  <p:embed/>
                </p:oleObj>
              </mc:Choice>
              <mc:Fallback>
                <p:oleObj name="Equation" r:id="rId6" imgW="38100000" imgH="9448800" progId="Equation.DSMT4">
                  <p:embed/>
                  <p:pic>
                    <p:nvPicPr>
                      <p:cNvPr id="0" name="对象 2"/>
                      <p:cNvPicPr>
                        <a:picLocks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4747" y="3895891"/>
                        <a:ext cx="2420938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1"/>
          </p:cNvPr>
          <p:cNvGraphicFramePr/>
          <p:nvPr/>
        </p:nvGraphicFramePr>
        <p:xfrm>
          <a:off x="1655763" y="4508500"/>
          <a:ext cx="1628775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378" name="Equation" r:id="rId8" imgW="25603200" imgH="9448800" progId="Equation.DSMT4">
                  <p:embed/>
                </p:oleObj>
              </mc:Choice>
              <mc:Fallback>
                <p:oleObj name="Equation" r:id="rId8" imgW="25603200" imgH="9448800" progId="Equation.DSMT4">
                  <p:embed/>
                  <p:pic>
                    <p:nvPicPr>
                      <p:cNvPr id="0" name="对象 3"/>
                      <p:cNvPicPr>
                        <a:picLocks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5763" y="4508500"/>
                        <a:ext cx="1628775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/>
      <p:bldP spid="205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755562" y="1521276"/>
            <a:ext cx="3280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应用角平分线性质：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4035627" y="1305865"/>
            <a:ext cx="2790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存在</a:t>
            </a:r>
            <a:r>
              <a:rPr lang="zh-CN" altLang="en-US" sz="2400" b="1" dirty="0">
                <a:solidFill>
                  <a:srgbClr val="228B8B"/>
                </a:solidFill>
                <a:latin typeface="宋体" panose="02010600030101010101" pitchFamily="2" charset="-122"/>
              </a:rPr>
              <a:t>角平分线</a:t>
            </a:r>
            <a:endParaRPr lang="zh-CN" altLang="en-US" sz="2400" b="1" dirty="0">
              <a:solidFill>
                <a:srgbClr val="228B8B"/>
              </a:solidFill>
              <a:latin typeface="宋体" panose="02010600030101010101" pitchFamily="2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061027" y="1747190"/>
            <a:ext cx="2790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涉及</a:t>
            </a:r>
            <a:r>
              <a:rPr lang="zh-CN" altLang="en-US" sz="2400" b="1" dirty="0">
                <a:solidFill>
                  <a:srgbClr val="228B8B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距离问题</a:t>
            </a:r>
            <a:endParaRPr lang="zh-CN" altLang="en-US" sz="2400" b="1" dirty="0">
              <a:solidFill>
                <a:srgbClr val="228B8B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aphicFrame>
        <p:nvGraphicFramePr>
          <p:cNvPr id="22534" name="Object 2">
            <a:hlinkClick r:id="" action="ppaction://ole?verb=1"/>
          </p:cNvPr>
          <p:cNvGraphicFramePr/>
          <p:nvPr/>
        </p:nvGraphicFramePr>
        <p:xfrm>
          <a:off x="5069868" y="2888245"/>
          <a:ext cx="1160462" cy="855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183" name="" r:id="rId1" imgW="534035" imgH="394335" progId="Equation.3">
                  <p:embed/>
                </p:oleObj>
              </mc:Choice>
              <mc:Fallback>
                <p:oleObj name="" r:id="rId1" imgW="534035" imgH="394335" progId="Equation.3">
                  <p:embed/>
                  <p:pic>
                    <p:nvPicPr>
                      <p:cNvPr id="0" name="图片 88182"/>
                      <p:cNvPicPr>
                        <a:picLocks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69868" y="2888245"/>
                        <a:ext cx="1160462" cy="855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822672" y="3045909"/>
            <a:ext cx="32800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</a:rPr>
              <a:t>2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</a:rPr>
              <a:t>.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联系角平分线性质：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093913" y="2703770"/>
            <a:ext cx="9858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距离</a:t>
            </a:r>
            <a:endParaRPr lang="zh-CN" altLang="en-US" sz="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4097087" y="3122190"/>
            <a:ext cx="9826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面积</a:t>
            </a:r>
            <a:endParaRPr lang="zh-CN" altLang="en-US" sz="200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114551" y="3514947"/>
            <a:ext cx="984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周长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22539" name="AutoShape 11"/>
          <p:cNvSpPr/>
          <p:nvPr/>
        </p:nvSpPr>
        <p:spPr bwMode="auto">
          <a:xfrm>
            <a:off x="4822575" y="2917284"/>
            <a:ext cx="161925" cy="865188"/>
          </a:xfrm>
          <a:prstGeom prst="rightBrace">
            <a:avLst>
              <a:gd name="adj1" fmla="val 44279"/>
              <a:gd name="adj2" fmla="val 48981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200">
              <a:solidFill>
                <a:prstClr val="black"/>
              </a:solidFill>
            </a:endParaRPr>
          </a:p>
        </p:txBody>
      </p:sp>
      <p:sp>
        <p:nvSpPr>
          <p:cNvPr id="22540" name="AutoShape 12"/>
          <p:cNvSpPr/>
          <p:nvPr/>
        </p:nvSpPr>
        <p:spPr bwMode="auto">
          <a:xfrm>
            <a:off x="6025203" y="1413518"/>
            <a:ext cx="177800" cy="711200"/>
          </a:xfrm>
          <a:prstGeom prst="rightBrace">
            <a:avLst>
              <a:gd name="adj1" fmla="val 33148"/>
              <a:gd name="adj2" fmla="val 48981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>
              <a:solidFill>
                <a:prstClr val="black"/>
              </a:solidFill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6230330" y="1456936"/>
            <a:ext cx="9826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条件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8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23" name="剪去同侧角的矩形 22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5" name="圆角矩形 24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黑体" panose="02010609060101010101" pitchFamily="2" charset="-122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  <p:pic>
            <p:nvPicPr>
              <p:cNvPr id="26" name="图片 2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5" grpId="0"/>
      <p:bldP spid="22536" grpId="0"/>
      <p:bldP spid="22537" grpId="0"/>
      <p:bldP spid="22538" grpId="0"/>
      <p:bldP spid="22539" grpId="0" bldLvl="0" animBg="1"/>
      <p:bldP spid="22540" grpId="0" bldLvl="0" animBg="1"/>
      <p:bldP spid="225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682540" y="1036638"/>
            <a:ext cx="769233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如图，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在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△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ABC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中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点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O</a:t>
            </a:r>
            <a:r>
              <a:rPr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是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△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ABC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内一点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且点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O</a:t>
            </a:r>
            <a:r>
              <a:rPr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到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△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ABC</a:t>
            </a:r>
            <a:r>
              <a:rPr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三边的距离相等．若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∠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A＝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40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°</a:t>
            </a:r>
            <a:r>
              <a:rPr lang="zh-CN" altLang="en-US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，</a:t>
            </a:r>
            <a:r>
              <a:rPr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则</a:t>
            </a:r>
            <a:r>
              <a:rPr sz="2400" b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∠</a:t>
            </a:r>
            <a:r>
              <a:rPr sz="2400" b="1" i="1" noProof="1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  <a:cs typeface="+mn-ea"/>
                <a:sym typeface="+mn-ea"/>
              </a:rPr>
              <a:t>BOC</a:t>
            </a:r>
            <a:r>
              <a:rPr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ea"/>
              </a:rPr>
              <a:t>的度数为(　　)</a:t>
            </a:r>
            <a:endParaRPr sz="2400" b="1" noProof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63491" name="Text Box 3"/>
          <p:cNvSpPr txBox="1">
            <a:spLocks noChangeArrowheads="1"/>
          </p:cNvSpPr>
          <p:nvPr/>
        </p:nvSpPr>
        <p:spPr bwMode="auto">
          <a:xfrm>
            <a:off x="742950" y="2170301"/>
            <a:ext cx="7355872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A．110°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   B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．120°  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  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C．130°   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  D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．140°</a:t>
            </a:r>
            <a:endParaRPr lang="zh-CN" altLang="en-US" sz="2400" b="1" dirty="0">
              <a:solidFill>
                <a:prstClr val="black"/>
              </a:solidFill>
              <a:latin typeface="Times New Roman" panose="02020603050405020304"/>
              <a:ea typeface="黑体" panose="02010609060101010101" pitchFamily="2" charset="-122"/>
            </a:endParaRPr>
          </a:p>
        </p:txBody>
      </p:sp>
      <p:sp>
        <p:nvSpPr>
          <p:cNvPr id="6151" name="Text Box 14"/>
          <p:cNvSpPr txBox="1">
            <a:spLocks noChangeArrowheads="1"/>
          </p:cNvSpPr>
          <p:nvPr/>
        </p:nvSpPr>
        <p:spPr bwMode="auto">
          <a:xfrm>
            <a:off x="1651171" y="1707094"/>
            <a:ext cx="407484" cy="524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rgbClr val="FF3300"/>
                </a:solidFill>
                <a:latin typeface="Times New Roman" panose="02020603050405020304"/>
              </a:rPr>
              <a:t>A</a:t>
            </a:r>
            <a:endParaRPr lang="en-US" altLang="zh-CN" sz="2400" b="1" dirty="0">
              <a:solidFill>
                <a:srgbClr val="FF3300"/>
              </a:solidFill>
              <a:latin typeface="Times New Roman" panose="02020603050405020304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40671" y="2620056"/>
            <a:ext cx="8229864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解析：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由已知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O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到三角形三边的距离相等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即三条角</a:t>
            </a:r>
            <a:endParaRPr lang="en-US" sz="2000" b="1" dirty="0" smtClean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平分线的交点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AO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BO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CO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都是角平分线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endParaRPr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所以有∠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CBO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＝∠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ABO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＝  </a:t>
            </a:r>
            <a:r>
              <a:rPr 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  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ABC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endParaRPr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BCO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＝∠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ACO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＝  </a:t>
            </a:r>
            <a:r>
              <a:rPr lang="en-US"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  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ACB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endParaRPr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ABC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＋∠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ACB＝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180°－40°＝140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°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endParaRPr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OBC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＋∠</a:t>
            </a:r>
            <a:r>
              <a:rPr sz="20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OCB＝</a:t>
            </a:r>
            <a:r>
              <a:rPr sz="20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70</a:t>
            </a:r>
            <a:r>
              <a:rPr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°</a:t>
            </a:r>
            <a:r>
              <a:rPr lang="zh-CN" altLang="en-US" sz="20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  <a:cs typeface="+mn-ea"/>
              </a:rPr>
              <a:t>，</a:t>
            </a:r>
            <a:endParaRPr sz="2000" b="1" dirty="0">
              <a:solidFill>
                <a:prstClr val="black"/>
              </a:solidFill>
              <a:latin typeface="+mn-lt"/>
              <a:ea typeface="仿宋" panose="02010609060101010101" pitchFamily="49" charset="-122"/>
              <a:cs typeface="+mn-ea"/>
            </a:endParaRPr>
          </a:p>
          <a:p>
            <a:pPr>
              <a:defRPr/>
            </a:pPr>
            <a:r>
              <a:rPr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+mn-ea"/>
              </a:rPr>
              <a:t>∠</a:t>
            </a:r>
            <a:r>
              <a:rPr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+mn-ea"/>
              </a:rPr>
              <a:t>BOC</a:t>
            </a:r>
            <a:r>
              <a:rPr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cs typeface="+mn-ea"/>
              </a:rPr>
              <a:t>＝180°－70°＝110°.</a:t>
            </a:r>
            <a:endParaRPr sz="20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+mn-ea"/>
            </a:endParaRPr>
          </a:p>
        </p:txBody>
      </p:sp>
      <p:graphicFrame>
        <p:nvGraphicFramePr>
          <p:cNvPr id="6146" name="对象 15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3543300" y="3159125"/>
          <a:ext cx="18732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24" name="公式" r:id="rId1" imgW="3657600" imgH="9753600" progId="Equation.3">
                  <p:embed/>
                </p:oleObj>
              </mc:Choice>
              <mc:Fallback>
                <p:oleObj name="公式" r:id="rId1" imgW="3657600" imgH="9753600" progId="Equation.3">
                  <p:embed/>
                  <p:pic>
                    <p:nvPicPr>
                      <p:cNvPr id="0" name="图片 893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3159125"/>
                        <a:ext cx="187325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47" name="Object 7">
            <a:hlinkClick r:id="" action="ppaction://ole?verb=1"/>
          </p:cNvPr>
          <p:cNvGraphicFramePr>
            <a:graphicFrameLocks noChangeAspect="1"/>
          </p:cNvGraphicFramePr>
          <p:nvPr/>
        </p:nvGraphicFramePr>
        <p:xfrm>
          <a:off x="2824163" y="3486150"/>
          <a:ext cx="187325" cy="4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325" name="公式" r:id="rId3" imgW="3657600" imgH="9753600" progId="Equation.3">
                  <p:embed/>
                </p:oleObj>
              </mc:Choice>
              <mc:Fallback>
                <p:oleObj name="公式" r:id="rId3" imgW="3657600" imgH="9753600" progId="Equation.3">
                  <p:embed/>
                  <p:pic>
                    <p:nvPicPr>
                      <p:cNvPr id="0" name="图片 893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4163" y="3486150"/>
                        <a:ext cx="187325" cy="496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60678" y="533192"/>
            <a:ext cx="6721452" cy="492440"/>
            <a:chOff x="675210" y="544198"/>
            <a:chExt cx="6721452" cy="492440"/>
          </a:xfrm>
        </p:grpSpPr>
        <p:sp>
          <p:nvSpPr>
            <p:cNvPr id="63508" name="文本框 1"/>
            <p:cNvSpPr txBox="1">
              <a:spLocks noChangeArrowheads="1"/>
            </p:cNvSpPr>
            <p:nvPr/>
          </p:nvSpPr>
          <p:spPr bwMode="auto">
            <a:xfrm>
              <a:off x="2189662" y="544198"/>
              <a:ext cx="5207000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利用三角形的内角平分线的性质求值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grpSp>
          <p:nvGrpSpPr>
            <p:cNvPr id="32" name="组合 6"/>
            <p:cNvGrpSpPr/>
            <p:nvPr/>
          </p:nvGrpSpPr>
          <p:grpSpPr bwMode="auto">
            <a:xfrm>
              <a:off x="675210" y="544198"/>
              <a:ext cx="2274656" cy="492440"/>
              <a:chOff x="436596" y="544342"/>
              <a:chExt cx="2273908" cy="492762"/>
            </a:xfrm>
          </p:grpSpPr>
          <p:grpSp>
            <p:nvGrpSpPr>
              <p:cNvPr id="33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6" name="椭圆 3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38" name="椭圆 3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34" name="文本框 11"/>
              <p:cNvSpPr txBox="1">
                <a:spLocks noChangeArrowheads="1"/>
              </p:cNvSpPr>
              <p:nvPr/>
            </p:nvSpPr>
            <p:spPr bwMode="auto">
              <a:xfrm>
                <a:off x="436596" y="544342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276" y="3182528"/>
            <a:ext cx="1908048" cy="127254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/>
      <p:bldP spid="55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9221" y="582612"/>
            <a:ext cx="8593137" cy="3980999"/>
            <a:chOff x="-3593057" y="1567519"/>
            <a:chExt cx="8776917" cy="5124845"/>
          </a:xfrm>
        </p:grpSpPr>
        <p:pic>
          <p:nvPicPr>
            <p:cNvPr id="15" name="一个圆顶角并剪去另一个顶角的矩形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-3593057" y="1567519"/>
              <a:ext cx="8776917" cy="51248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矩形 15"/>
            <p:cNvSpPr/>
            <p:nvPr/>
          </p:nvSpPr>
          <p:spPr>
            <a:xfrm>
              <a:off x="-2747301" y="1767880"/>
              <a:ext cx="2702169" cy="6440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>
              <a:defPPr>
                <a:defRPr lang="zh-CN">
                  <a:solidFill>
                    <a:schemeClr val="dk1"/>
                  </a:solidFill>
                </a:defRPr>
              </a:defPPr>
              <a:lvl1pPr marL="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7" name="组 1"/>
          <p:cNvGrpSpPr/>
          <p:nvPr/>
        </p:nvGrpSpPr>
        <p:grpSpPr>
          <a:xfrm>
            <a:off x="1211265" y="582609"/>
            <a:ext cx="3184525" cy="617537"/>
            <a:chOff x="7647436" y="3815009"/>
            <a:chExt cx="3452021" cy="601051"/>
          </a:xfrm>
        </p:grpSpPr>
        <p:sp>
          <p:nvSpPr>
            <p:cNvPr id="18" name="文本框 30"/>
            <p:cNvSpPr txBox="1"/>
            <p:nvPr/>
          </p:nvSpPr>
          <p:spPr>
            <a:xfrm>
              <a:off x="8483529" y="3925465"/>
              <a:ext cx="2615928" cy="4493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defTabSz="685800" eaLnBrk="0" fontAlgn="auto" hangingPunct="0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zh-CN" altLang="en-US" sz="2400" dirty="0">
                  <a:solidFill>
                    <a:srgbClr val="1D41D5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 方法点拨</a:t>
              </a:r>
              <a:endParaRPr lang="zh-CN" altLang="en-US" sz="2400" dirty="0">
                <a:solidFill>
                  <a:srgbClr val="1D41D5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  <p:pic>
          <p:nvPicPr>
            <p:cNvPr id="19" name="图片 18" descr="book.gif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436" y="3815009"/>
              <a:ext cx="977957" cy="60105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99950" y="1482725"/>
            <a:ext cx="7372263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+mn-lt"/>
              </a:rPr>
              <a:t>     </a:t>
            </a:r>
            <a:r>
              <a:rPr lang="en-US" altLang="zh-CN" sz="2800" dirty="0" smtClean="0">
                <a:solidFill>
                  <a:prstClr val="black"/>
                </a:solidFill>
                <a:latin typeface="+mn-lt"/>
              </a:rPr>
              <a:t> 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由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已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知，</a:t>
            </a:r>
            <a:r>
              <a:rPr lang="en-US" altLang="zh-CN" sz="2800" b="1" i="1" dirty="0" smtClean="0">
                <a:solidFill>
                  <a:prstClr val="black"/>
                </a:solidFill>
                <a:latin typeface="+mn-lt"/>
              </a:rPr>
              <a:t>O 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到三角形三边的距离相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等，得</a:t>
            </a:r>
            <a:r>
              <a:rPr lang="zh-CN" altLang="en-US" sz="2800" b="1" i="1" dirty="0">
                <a:solidFill>
                  <a:prstClr val="black"/>
                </a:solidFill>
                <a:latin typeface="+mn-lt"/>
              </a:rPr>
              <a:t>O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是三角形三条内角平分线的交</a:t>
            </a:r>
            <a:r>
              <a:rPr lang="zh-CN" altLang="en-US" sz="2800" b="1" dirty="0" smtClean="0">
                <a:solidFill>
                  <a:prstClr val="black"/>
                </a:solidFill>
                <a:latin typeface="+mn-lt"/>
              </a:rPr>
              <a:t>点，再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利用三角形内角和定理即可求出</a:t>
            </a:r>
            <a:r>
              <a:rPr lang="zh-CN" altLang="en-US" sz="2800" b="1" i="1" dirty="0">
                <a:solidFill>
                  <a:prstClr val="black"/>
                </a:solidFill>
                <a:latin typeface="+mn-lt"/>
              </a:rPr>
              <a:t>∠BOC</a:t>
            </a:r>
            <a:r>
              <a:rPr lang="zh-CN" altLang="en-US" sz="2800" b="1" dirty="0">
                <a:solidFill>
                  <a:prstClr val="black"/>
                </a:solidFill>
                <a:latin typeface="+mn-lt"/>
              </a:rPr>
              <a:t>的度数．</a:t>
            </a:r>
            <a:endParaRPr lang="zh-CN" altLang="en-US" sz="2800" b="1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矩形 30721"/>
          <p:cNvSpPr>
            <a:spLocks noChangeArrowheads="1"/>
          </p:cNvSpPr>
          <p:nvPr/>
        </p:nvSpPr>
        <p:spPr bwMode="auto">
          <a:xfrm>
            <a:off x="2968990" y="823476"/>
            <a:ext cx="23391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角的平分线的</a:t>
            </a:r>
            <a:r>
              <a:rPr lang="zh-CN" altLang="en-US" sz="2100" b="1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性质</a:t>
            </a:r>
            <a:endParaRPr lang="zh-CN" altLang="en-US" sz="2100" b="1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aphicFrame>
        <p:nvGraphicFramePr>
          <p:cNvPr id="30723" name="表格 30722"/>
          <p:cNvGraphicFramePr/>
          <p:nvPr/>
        </p:nvGraphicFramePr>
        <p:xfrm>
          <a:off x="2251440" y="840938"/>
          <a:ext cx="5605462" cy="3851275"/>
        </p:xfrm>
        <a:graphic>
          <a:graphicData uri="http://schemas.openxmlformats.org/drawingml/2006/table">
            <a:tbl>
              <a:tblPr/>
              <a:tblGrid>
                <a:gridCol w="770299"/>
                <a:gridCol w="2192144"/>
                <a:gridCol w="2643019"/>
              </a:tblGrid>
              <a:tr h="388684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83951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图形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230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已知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条件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6340"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r>
                        <a:rPr lang="zh-CN" altLang="en-US" sz="2100" b="1" dirty="0">
                          <a:latin typeface="Times New Roman" panose="02020603050405020304" pitchFamily="18" charset="0"/>
                          <a:ea typeface="黑体" panose="02010609060101010101" pitchFamily="2" charset="-122"/>
                        </a:rPr>
                        <a:t>结论</a:t>
                      </a:r>
                      <a:endParaRPr lang="zh-CN" altLang="en-US" sz="2100" b="1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lvl="0" indent="0">
                        <a:buNone/>
                      </a:pPr>
                      <a:endParaRPr lang="zh-CN" altLang="en-US" sz="2100" b="0" dirty="0">
                        <a:latin typeface="Times New Roman" panose="02020603050405020304" pitchFamily="18" charset="0"/>
                        <a:ea typeface="黑体" panose="02010609060101010101" pitchFamily="2" charset="-122"/>
                      </a:endParaRPr>
                    </a:p>
                  </a:txBody>
                  <a:tcPr marL="68584" marR="68584" marT="34296" marB="34296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5561" name="组合 30740"/>
          <p:cNvGrpSpPr/>
          <p:nvPr/>
        </p:nvGrpSpPr>
        <p:grpSpPr bwMode="auto">
          <a:xfrm>
            <a:off x="5548677" y="1325126"/>
            <a:ext cx="1641475" cy="1401762"/>
            <a:chOff x="3489" y="2151"/>
            <a:chExt cx="1869" cy="1597"/>
          </a:xfrm>
        </p:grpSpPr>
        <p:grpSp>
          <p:nvGrpSpPr>
            <p:cNvPr id="65562" name="组合 30741"/>
            <p:cNvGrpSpPr/>
            <p:nvPr/>
          </p:nvGrpSpPr>
          <p:grpSpPr bwMode="auto">
            <a:xfrm>
              <a:off x="3489" y="2151"/>
              <a:ext cx="1791" cy="1597"/>
              <a:chOff x="3672" y="2177"/>
              <a:chExt cx="1791" cy="1597"/>
            </a:xfrm>
          </p:grpSpPr>
          <p:pic>
            <p:nvPicPr>
              <p:cNvPr id="65563" name="图片 3074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72" y="2177"/>
                <a:ext cx="1791" cy="1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65564" name="文本框 30743"/>
              <p:cNvSpPr txBox="1">
                <a:spLocks noChangeArrowheads="1"/>
              </p:cNvSpPr>
              <p:nvPr/>
            </p:nvSpPr>
            <p:spPr bwMode="auto">
              <a:xfrm>
                <a:off x="4907" y="2984"/>
                <a:ext cx="314" cy="4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rPr>
                  <a:t>P</a:t>
                </a:r>
                <a:endParaRPr lang="en-US" altLang="zh-CN" b="1" i="1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65565" name="文本框 30744"/>
            <p:cNvSpPr txBox="1">
              <a:spLocks noChangeArrowheads="1"/>
            </p:cNvSpPr>
            <p:nvPr/>
          </p:nvSpPr>
          <p:spPr bwMode="auto">
            <a:xfrm>
              <a:off x="4950" y="2616"/>
              <a:ext cx="408" cy="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C</a:t>
              </a:r>
              <a:endParaRPr lang="en-US" altLang="zh-CN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grpSp>
        <p:nvGrpSpPr>
          <p:cNvPr id="65566" name="组合 30745"/>
          <p:cNvGrpSpPr/>
          <p:nvPr/>
        </p:nvGrpSpPr>
        <p:grpSpPr bwMode="auto">
          <a:xfrm>
            <a:off x="3303952" y="1345763"/>
            <a:ext cx="1641475" cy="1403350"/>
            <a:chOff x="1386" y="833"/>
            <a:chExt cx="1379" cy="1178"/>
          </a:xfrm>
        </p:grpSpPr>
        <p:grpSp>
          <p:nvGrpSpPr>
            <p:cNvPr id="65567" name="组合 30746"/>
            <p:cNvGrpSpPr/>
            <p:nvPr/>
          </p:nvGrpSpPr>
          <p:grpSpPr bwMode="auto">
            <a:xfrm>
              <a:off x="1386" y="833"/>
              <a:ext cx="1379" cy="1178"/>
              <a:chOff x="3489" y="2151"/>
              <a:chExt cx="1869" cy="1597"/>
            </a:xfrm>
          </p:grpSpPr>
          <p:grpSp>
            <p:nvGrpSpPr>
              <p:cNvPr id="65568" name="组合 30747"/>
              <p:cNvGrpSpPr/>
              <p:nvPr/>
            </p:nvGrpSpPr>
            <p:grpSpPr bwMode="auto">
              <a:xfrm>
                <a:off x="3489" y="2151"/>
                <a:ext cx="1791" cy="1597"/>
                <a:chOff x="3672" y="2177"/>
                <a:chExt cx="1791" cy="1597"/>
              </a:xfrm>
            </p:grpSpPr>
            <p:pic>
              <p:nvPicPr>
                <p:cNvPr id="65569" name="图片 30748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672" y="2177"/>
                  <a:ext cx="1791" cy="1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65570" name="文本框 30749"/>
                <p:cNvSpPr txBox="1">
                  <a:spLocks noChangeArrowheads="1"/>
                </p:cNvSpPr>
                <p:nvPr/>
              </p:nvSpPr>
              <p:spPr bwMode="auto">
                <a:xfrm>
                  <a:off x="4907" y="2984"/>
                  <a:ext cx="269" cy="42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b="1" i="1" dirty="0">
                      <a:solidFill>
                        <a:prstClr val="black"/>
                      </a:solidFill>
                      <a:latin typeface="+mn-lt"/>
                      <a:ea typeface="黑体" panose="02010609060101010101" pitchFamily="2" charset="-122"/>
                    </a:rPr>
                    <a:t>P</a:t>
                  </a:r>
                  <a:endParaRPr lang="en-US" altLang="zh-CN" b="1" i="1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65571" name="文本框 30750"/>
              <p:cNvSpPr txBox="1">
                <a:spLocks noChangeArrowheads="1"/>
              </p:cNvSpPr>
              <p:nvPr/>
            </p:nvSpPr>
            <p:spPr bwMode="auto">
              <a:xfrm>
                <a:off x="4950" y="2616"/>
                <a:ext cx="408" cy="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prstClr val="black"/>
                    </a:solidFill>
                    <a:latin typeface="+mn-lt"/>
                    <a:ea typeface="黑体" panose="02010609060101010101" pitchFamily="2" charset="-122"/>
                  </a:rPr>
                  <a:t>C</a:t>
                </a:r>
                <a:endParaRPr lang="en-US" altLang="zh-CN" b="1" i="1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65572" name="直接连接符 30751"/>
            <p:cNvSpPr>
              <a:spLocks noChangeShapeType="1"/>
            </p:cNvSpPr>
            <p:nvPr/>
          </p:nvSpPr>
          <p:spPr bwMode="auto">
            <a:xfrm flipV="1">
              <a:off x="1458" y="1335"/>
              <a:ext cx="1021" cy="48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30753" name="任意多边形 30752"/>
          <p:cNvSpPr>
            <a:spLocks noChangeArrowheads="1"/>
          </p:cNvSpPr>
          <p:nvPr/>
        </p:nvSpPr>
        <p:spPr bwMode="auto">
          <a:xfrm rot="1132473">
            <a:off x="3507152" y="2341126"/>
            <a:ext cx="98425" cy="61912"/>
          </a:xfrm>
          <a:custGeom>
            <a:avLst/>
            <a:gdLst>
              <a:gd name="T0" fmla="*/ 0 w 332"/>
              <a:gd name="T1" fmla="*/ 27 h 246"/>
              <a:gd name="T2" fmla="*/ 227 w 332"/>
              <a:gd name="T3" fmla="*/ 36 h 246"/>
              <a:gd name="T4" fmla="*/ 332 w 332"/>
              <a:gd name="T5" fmla="*/ 246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2" h="246">
                <a:moveTo>
                  <a:pt x="0" y="27"/>
                </a:moveTo>
                <a:cubicBezTo>
                  <a:pt x="86" y="13"/>
                  <a:pt x="172" y="0"/>
                  <a:pt x="227" y="36"/>
                </a:cubicBezTo>
                <a:cubicBezTo>
                  <a:pt x="282" y="72"/>
                  <a:pt x="307" y="159"/>
                  <a:pt x="332" y="246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30754" name="任意多边形 30753"/>
          <p:cNvSpPr>
            <a:spLocks noChangeArrowheads="1"/>
          </p:cNvSpPr>
          <p:nvPr/>
        </p:nvSpPr>
        <p:spPr bwMode="auto">
          <a:xfrm>
            <a:off x="3629390" y="2410976"/>
            <a:ext cx="31750" cy="114300"/>
          </a:xfrm>
          <a:custGeom>
            <a:avLst/>
            <a:gdLst>
              <a:gd name="T0" fmla="*/ 0 w 68"/>
              <a:gd name="T1" fmla="*/ 0 h 200"/>
              <a:gd name="T2" fmla="*/ 61 w 68"/>
              <a:gd name="T3" fmla="*/ 87 h 200"/>
              <a:gd name="T4" fmla="*/ 43 w 68"/>
              <a:gd name="T5" fmla="*/ 20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8" h="200">
                <a:moveTo>
                  <a:pt x="0" y="0"/>
                </a:moveTo>
                <a:cubicBezTo>
                  <a:pt x="27" y="27"/>
                  <a:pt x="54" y="54"/>
                  <a:pt x="61" y="87"/>
                </a:cubicBezTo>
                <a:cubicBezTo>
                  <a:pt x="68" y="120"/>
                  <a:pt x="55" y="160"/>
                  <a:pt x="43" y="200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30755" name="文本框 30754"/>
          <p:cNvSpPr txBox="1">
            <a:spLocks noChangeArrowheads="1"/>
          </p:cNvSpPr>
          <p:nvPr/>
        </p:nvSpPr>
        <p:spPr bwMode="auto">
          <a:xfrm>
            <a:off x="3115040" y="2847538"/>
            <a:ext cx="21050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OP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平分∠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AOB</a:t>
            </a:r>
            <a:endParaRPr lang="en-US" altLang="zh-CN" sz="2100" b="1" i="1" dirty="0">
              <a:solidFill>
                <a:srgbClr val="FF33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56" name="文本框 30755"/>
          <p:cNvSpPr txBox="1">
            <a:spLocks noChangeArrowheads="1"/>
          </p:cNvSpPr>
          <p:nvPr/>
        </p:nvSpPr>
        <p:spPr bwMode="auto">
          <a:xfrm>
            <a:off x="3115040" y="3266638"/>
            <a:ext cx="17287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PD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OA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57" name="文本框 30756"/>
          <p:cNvSpPr txBox="1">
            <a:spLocks noChangeArrowheads="1"/>
          </p:cNvSpPr>
          <p:nvPr/>
        </p:nvSpPr>
        <p:spPr bwMode="auto">
          <a:xfrm>
            <a:off x="3115040" y="3653988"/>
            <a:ext cx="17272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PE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OB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E</a:t>
            </a:r>
            <a:endParaRPr lang="en-US" altLang="zh-CN" sz="2100" b="1" i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58" name="文本框 30757"/>
          <p:cNvSpPr txBox="1">
            <a:spLocks noChangeArrowheads="1"/>
          </p:cNvSpPr>
          <p:nvPr/>
        </p:nvSpPr>
        <p:spPr bwMode="auto">
          <a:xfrm>
            <a:off x="3396027" y="4201675"/>
            <a:ext cx="11874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PD=PE</a:t>
            </a:r>
            <a:endParaRPr lang="en-US" altLang="zh-CN" sz="2100" b="1" i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7" name="组合 30758"/>
          <p:cNvGrpSpPr/>
          <p:nvPr/>
        </p:nvGrpSpPr>
        <p:grpSpPr bwMode="auto">
          <a:xfrm>
            <a:off x="3981815" y="1768038"/>
            <a:ext cx="363537" cy="758825"/>
            <a:chOff x="1955" y="1187"/>
            <a:chExt cx="306" cy="638"/>
          </a:xfrm>
        </p:grpSpPr>
        <p:sp>
          <p:nvSpPr>
            <p:cNvPr id="65580" name="直接连接符 30759"/>
            <p:cNvSpPr>
              <a:spLocks noChangeShapeType="1"/>
            </p:cNvSpPr>
            <p:nvPr/>
          </p:nvSpPr>
          <p:spPr bwMode="auto">
            <a:xfrm flipH="1" flipV="1">
              <a:off x="1955" y="1187"/>
              <a:ext cx="306" cy="25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81" name="直接连接符 30760"/>
            <p:cNvSpPr>
              <a:spLocks noChangeShapeType="1"/>
            </p:cNvSpPr>
            <p:nvPr/>
          </p:nvSpPr>
          <p:spPr bwMode="auto">
            <a:xfrm flipH="1" flipV="1">
              <a:off x="2260" y="1432"/>
              <a:ext cx="1" cy="39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8" name="组合 30761"/>
          <p:cNvGrpSpPr/>
          <p:nvPr/>
        </p:nvGrpSpPr>
        <p:grpSpPr bwMode="auto">
          <a:xfrm>
            <a:off x="6226540" y="1747401"/>
            <a:ext cx="363537" cy="749300"/>
            <a:chOff x="1955" y="1187"/>
            <a:chExt cx="306" cy="638"/>
          </a:xfrm>
        </p:grpSpPr>
        <p:sp>
          <p:nvSpPr>
            <p:cNvPr id="65583" name="直接连接符 30762"/>
            <p:cNvSpPr>
              <a:spLocks noChangeShapeType="1"/>
            </p:cNvSpPr>
            <p:nvPr/>
          </p:nvSpPr>
          <p:spPr bwMode="auto">
            <a:xfrm flipH="1" flipV="1">
              <a:off x="1955" y="1187"/>
              <a:ext cx="306" cy="25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84" name="直接连接符 30763"/>
            <p:cNvSpPr>
              <a:spLocks noChangeShapeType="1"/>
            </p:cNvSpPr>
            <p:nvPr/>
          </p:nvSpPr>
          <p:spPr bwMode="auto">
            <a:xfrm flipH="1" flipV="1">
              <a:off x="2260" y="1432"/>
              <a:ext cx="1" cy="393"/>
            </a:xfrm>
            <a:prstGeom prst="line">
              <a:avLst/>
            </a:prstGeom>
            <a:noFill/>
            <a:ln w="22225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30765" name="文本框 30764"/>
          <p:cNvSpPr txBox="1">
            <a:spLocks noChangeArrowheads="1"/>
          </p:cNvSpPr>
          <p:nvPr/>
        </p:nvSpPr>
        <p:spPr bwMode="auto">
          <a:xfrm>
            <a:off x="5548677" y="4226842"/>
            <a:ext cx="21066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OP</a:t>
            </a:r>
            <a:r>
              <a:rPr lang="zh-CN" altLang="en-US" sz="2100" b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平分∠</a:t>
            </a:r>
            <a:r>
              <a:rPr lang="en-US" altLang="zh-CN" sz="2100" b="1" i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AOB</a:t>
            </a:r>
            <a:endParaRPr lang="en-US" altLang="zh-CN" sz="2100" b="1" i="1" dirty="0">
              <a:solidFill>
                <a:srgbClr val="FF33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66" name="文本框 30765"/>
          <p:cNvSpPr txBox="1">
            <a:spLocks noChangeArrowheads="1"/>
          </p:cNvSpPr>
          <p:nvPr/>
        </p:nvSpPr>
        <p:spPr bwMode="auto">
          <a:xfrm>
            <a:off x="5733396" y="2874526"/>
            <a:ext cx="11890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PD</a:t>
            </a:r>
            <a:r>
              <a:rPr lang="en-US" altLang="zh-CN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i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PE</a:t>
            </a:r>
            <a:endParaRPr lang="en-US" altLang="zh-CN" sz="2100" b="1" i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67" name="文本框 30766"/>
          <p:cNvSpPr txBox="1">
            <a:spLocks noChangeArrowheads="1"/>
          </p:cNvSpPr>
          <p:nvPr/>
        </p:nvSpPr>
        <p:spPr bwMode="auto">
          <a:xfrm>
            <a:off x="5733396" y="3261876"/>
            <a:ext cx="1727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PD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OA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D</a:t>
            </a:r>
            <a:endParaRPr lang="en-US" altLang="zh-CN" sz="2100" b="1" i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68" name="文本框 30767"/>
          <p:cNvSpPr txBox="1">
            <a:spLocks noChangeArrowheads="1"/>
          </p:cNvSpPr>
          <p:nvPr/>
        </p:nvSpPr>
        <p:spPr bwMode="auto">
          <a:xfrm>
            <a:off x="5733396" y="3639701"/>
            <a:ext cx="17272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PE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OB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E</a:t>
            </a:r>
            <a:endParaRPr lang="en-US" altLang="zh-CN" sz="2100" b="1" i="1" dirty="0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30769" name="直接连接符 30768"/>
          <p:cNvSpPr>
            <a:spLocks noChangeShapeType="1"/>
          </p:cNvSpPr>
          <p:nvPr/>
        </p:nvSpPr>
        <p:spPr bwMode="auto">
          <a:xfrm flipV="1">
            <a:off x="5621702" y="1893451"/>
            <a:ext cx="1290638" cy="612775"/>
          </a:xfrm>
          <a:prstGeom prst="line">
            <a:avLst/>
          </a:prstGeom>
          <a:noFill/>
          <a:ln w="3492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9" name="组合 30769"/>
          <p:cNvGrpSpPr/>
          <p:nvPr/>
        </p:nvGrpSpPr>
        <p:grpSpPr bwMode="auto">
          <a:xfrm>
            <a:off x="6299565" y="1769626"/>
            <a:ext cx="187325" cy="206375"/>
            <a:chOff x="4137" y="1484"/>
            <a:chExt cx="157" cy="174"/>
          </a:xfrm>
        </p:grpSpPr>
        <p:sp>
          <p:nvSpPr>
            <p:cNvPr id="65591" name="直接连接符 30770"/>
            <p:cNvSpPr>
              <a:spLocks noChangeShapeType="1"/>
            </p:cNvSpPr>
            <p:nvPr/>
          </p:nvSpPr>
          <p:spPr bwMode="auto">
            <a:xfrm flipH="1">
              <a:off x="4137" y="1484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92" name="直接连接符 30771"/>
            <p:cNvSpPr>
              <a:spLocks noChangeShapeType="1"/>
            </p:cNvSpPr>
            <p:nvPr/>
          </p:nvSpPr>
          <p:spPr bwMode="auto">
            <a:xfrm flipH="1">
              <a:off x="4181" y="1527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</p:grpSp>
      <p:grpSp>
        <p:nvGrpSpPr>
          <p:cNvPr id="10" name="组合 30772"/>
          <p:cNvGrpSpPr/>
          <p:nvPr/>
        </p:nvGrpSpPr>
        <p:grpSpPr bwMode="auto">
          <a:xfrm rot="2335016">
            <a:off x="6486890" y="2174438"/>
            <a:ext cx="187325" cy="207963"/>
            <a:chOff x="4137" y="1484"/>
            <a:chExt cx="157" cy="174"/>
          </a:xfrm>
        </p:grpSpPr>
        <p:sp>
          <p:nvSpPr>
            <p:cNvPr id="65594" name="直接连接符 30773"/>
            <p:cNvSpPr>
              <a:spLocks noChangeShapeType="1"/>
            </p:cNvSpPr>
            <p:nvPr/>
          </p:nvSpPr>
          <p:spPr bwMode="auto">
            <a:xfrm flipH="1">
              <a:off x="4137" y="1484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65595" name="直接连接符 30774"/>
            <p:cNvSpPr>
              <a:spLocks noChangeShapeType="1"/>
            </p:cNvSpPr>
            <p:nvPr/>
          </p:nvSpPr>
          <p:spPr bwMode="auto">
            <a:xfrm flipH="1">
              <a:off x="4181" y="1527"/>
              <a:ext cx="113" cy="13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65596" name="矩形 30775"/>
          <p:cNvSpPr>
            <a:spLocks noChangeArrowheads="1"/>
          </p:cNvSpPr>
          <p:nvPr/>
        </p:nvSpPr>
        <p:spPr bwMode="auto">
          <a:xfrm>
            <a:off x="5164502" y="834588"/>
            <a:ext cx="23391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角的平分线的</a:t>
            </a:r>
            <a:r>
              <a:rPr lang="zh-CN" altLang="en-US" sz="2100" b="1" dirty="0">
                <a:solidFill>
                  <a:srgbClr val="00CC00"/>
                </a:solidFill>
                <a:latin typeface="+mn-lt"/>
                <a:ea typeface="黑体" panose="02010609060101010101" pitchFamily="2" charset="-122"/>
              </a:rPr>
              <a:t>判定</a:t>
            </a:r>
            <a:endParaRPr lang="zh-CN" altLang="en-US" sz="2100" b="1" dirty="0">
              <a:solidFill>
                <a:srgbClr val="00CC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45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4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8213" y="1121927"/>
            <a:ext cx="687763" cy="2720100"/>
            <a:chOff x="3131762" y="248416"/>
            <a:chExt cx="687763" cy="2720100"/>
          </a:xfrm>
        </p:grpSpPr>
        <p:sp>
          <p:nvSpPr>
            <p:cNvPr id="50" name="圆角矩形 49"/>
            <p:cNvSpPr/>
            <p:nvPr/>
          </p:nvSpPr>
          <p:spPr>
            <a:xfrm rot="5400000">
              <a:off x="2361218" y="1616732"/>
              <a:ext cx="2228850" cy="474718"/>
            </a:xfrm>
            <a:prstGeom prst="roundRect">
              <a:avLst/>
            </a:prstGeom>
            <a:solidFill>
              <a:srgbClr val="BECE37">
                <a:lumMod val="20000"/>
                <a:lumOff val="8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r>
                <a:rPr lang="zh-CN" altLang="en-US" sz="2400" b="1" kern="0" dirty="0" smtClean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  </a:t>
              </a:r>
              <a:endParaRPr lang="zh-CN" altLang="en-US" sz="2400" b="1" kern="0" dirty="0" smtClean="0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pic>
          <p:nvPicPr>
            <p:cNvPr id="51" name="图片 5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60" t="22977" r="30278" b="33898"/>
            <a:stretch>
              <a:fillRect/>
            </a:stretch>
          </p:blipFill>
          <p:spPr>
            <a:xfrm>
              <a:off x="3131762" y="248416"/>
              <a:ext cx="687763" cy="647699"/>
            </a:xfrm>
            <a:prstGeom prst="round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604179" y="1925000"/>
            <a:ext cx="553998" cy="1480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spc="300" dirty="0">
                <a:latin typeface="+mn-lt"/>
                <a:ea typeface="黑体" panose="02010609060101010101" pitchFamily="2" charset="-122"/>
              </a:rPr>
              <a:t>归纳总结</a:t>
            </a:r>
            <a:endParaRPr lang="zh-CN" altLang="en-US" sz="2400" b="1" spc="300" dirty="0"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5" grpId="0"/>
      <p:bldP spid="30756" grpId="0"/>
      <p:bldP spid="30757" grpId="0"/>
      <p:bldP spid="30758" grpId="0"/>
      <p:bldP spid="30765" grpId="0"/>
      <p:bldP spid="30767" grpId="0"/>
      <p:bldP spid="307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285875" y="920707"/>
            <a:ext cx="7190907" cy="85775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学</a:t>
            </a:r>
            <a:r>
              <a:rPr lang="zh-CN" altLang="en-US" noProof="1">
                <a:sym typeface="+mn-ea"/>
              </a:rPr>
              <a:t>会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判断</a:t>
            </a:r>
            <a:r>
              <a:rPr lang="zh-CN" altLang="en-US" noProof="1">
                <a:sym typeface="+mn-ea"/>
              </a:rPr>
              <a:t>一个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点</a:t>
            </a:r>
            <a:r>
              <a:rPr lang="zh-CN" altLang="en-US" noProof="1">
                <a:sym typeface="+mn-ea"/>
              </a:rPr>
              <a:t>是否在一个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角的平分线</a:t>
            </a:r>
            <a:r>
              <a:rPr lang="zh-CN" altLang="en-US" noProof="1">
                <a:sym typeface="+mn-ea"/>
              </a:rPr>
              <a:t>上</a:t>
            </a:r>
            <a:r>
              <a:rPr lang="en-US" altLang="zh-CN" noProof="1">
                <a:sym typeface="+mn-ea"/>
              </a:rPr>
              <a:t>.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822122" y="3710609"/>
            <a:ext cx="6915894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解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角平分线判定定理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zh-CN" altLang="en-US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118592" y="2084679"/>
            <a:ext cx="6887986" cy="130317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掌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握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角平分线判定定理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内容的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证明方法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并应用其解题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8" y="-16859"/>
            <a:ext cx="2017712" cy="477838"/>
            <a:chOff x="1588" y="-33323"/>
            <a:chExt cx="2017712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1588" y="404827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158" name="文本框 18"/>
            <p:cNvSpPr txBox="1">
              <a:spLocks noChangeArrowheads="1"/>
            </p:cNvSpPr>
            <p:nvPr/>
          </p:nvSpPr>
          <p:spPr bwMode="auto">
            <a:xfrm>
              <a:off x="552450" y="-33323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41290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92108" y="694929"/>
            <a:ext cx="8077059" cy="3907037"/>
            <a:chOff x="-12742" y="275737"/>
            <a:chExt cx="8077059" cy="3907037"/>
          </a:xfrm>
        </p:grpSpPr>
        <p:grpSp>
          <p:nvGrpSpPr>
            <p:cNvPr id="14" name="组合 14"/>
            <p:cNvGrpSpPr/>
            <p:nvPr/>
          </p:nvGrpSpPr>
          <p:grpSpPr>
            <a:xfrm>
              <a:off x="-12742" y="443038"/>
              <a:ext cx="8077059" cy="3729102"/>
              <a:chOff x="269" y="-280"/>
              <a:chExt cx="14351" cy="7727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69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1412" y="2303"/>
                <a:ext cx="5791" cy="625"/>
              </a:xfrm>
              <a:prstGeom prst="bentConnector3">
                <a:avLst>
                  <a:gd name="adj1" fmla="val 56129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H="1" flipV="1">
              <a:off x="7301693" y="3221630"/>
              <a:ext cx="35" cy="961144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73119" y="3221630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0"/>
          <p:cNvSpPr/>
          <p:nvPr/>
        </p:nvSpPr>
        <p:spPr>
          <a:xfrm>
            <a:off x="1143000" y="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zh-CN" sz="1350" b="1" noProof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0244" name="Rectangle 21"/>
          <p:cNvSpPr/>
          <p:nvPr/>
        </p:nvSpPr>
        <p:spPr>
          <a:xfrm>
            <a:off x="1143000" y="0"/>
            <a:ext cx="6858000" cy="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lstStyle/>
          <a:p>
            <a:endParaRPr lang="zh-CN" altLang="zh-CN" sz="1350" b="1" noProof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58410" name="Rectangle 42"/>
          <p:cNvSpPr/>
          <p:nvPr/>
        </p:nvSpPr>
        <p:spPr>
          <a:xfrm>
            <a:off x="878702" y="498968"/>
            <a:ext cx="7616610" cy="3966663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到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三角形三边距离相等的点是</a:t>
            </a:r>
            <a:r>
              <a:rPr lang="en-US" altLang="zh-CN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noProof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400" b="1" noProof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2400" b="1" noProof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三边垂直平分线的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交点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三条高所在直线的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交点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三条角平分线的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交点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三条中线的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交点</a:t>
            </a:r>
            <a:endParaRPr lang="en-US" altLang="zh-CN" sz="2400" b="1" noProof="1" smtClean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如图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河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南岸有一个工厂在公路西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侧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工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厂到公路的距离与到河岸的距离相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等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并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且与</a:t>
            </a:r>
            <a:r>
              <a:rPr lang="en-US" altLang="zh-CN" sz="2400" b="1" i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的距离为</a:t>
            </a:r>
            <a:r>
              <a:rPr lang="en-US" altLang="zh-CN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300 </a:t>
            </a:r>
            <a:r>
              <a:rPr lang="en-US" altLang="zh-CN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noProof="1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400" b="1" noProof="1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工厂的位置在哪里？</a:t>
            </a:r>
            <a:endParaRPr lang="zh-CN" altLang="en-US" sz="2400" b="1" noProof="1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20000"/>
              </a:lnSpc>
            </a:pPr>
            <a:endParaRPr lang="en-US" altLang="zh-CN" sz="1950" b="1" noProof="1">
              <a:solidFill>
                <a:prstClr val="black"/>
              </a:solidFill>
              <a:latin typeface="+mn-lt"/>
            </a:endParaRPr>
          </a:p>
        </p:txBody>
      </p:sp>
      <p:pic>
        <p:nvPicPr>
          <p:cNvPr id="58409" name="Picture 41" descr="D:\网络技术部\课件\2014年秋课件\四清八数人教课件\Q187.TIF"/>
          <p:cNvPicPr>
            <a:picLocks noChangeAspect="1" noChangeArrowheads="1"/>
          </p:cNvPicPr>
          <p:nvPr/>
        </p:nvPicPr>
        <p:blipFill>
          <a:blip r:embed="rId1" r:link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0180" y="3611661"/>
            <a:ext cx="1024539" cy="128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411" name="Rectangle 43"/>
          <p:cNvSpPr>
            <a:spLocks noChangeArrowheads="1"/>
          </p:cNvSpPr>
          <p:nvPr/>
        </p:nvSpPr>
        <p:spPr bwMode="auto">
          <a:xfrm>
            <a:off x="878702" y="4032627"/>
            <a:ext cx="6157964" cy="86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2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作小河与公路夹角的角平分线</a:t>
            </a:r>
            <a:r>
              <a:rPr lang="en-US" altLang="zh-CN" sz="22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zh-CN" altLang="en-US" sz="22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，在</a:t>
            </a:r>
            <a:r>
              <a:rPr lang="en-US" altLang="zh-CN" sz="22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BM</a:t>
            </a:r>
            <a:r>
              <a:rPr lang="zh-CN" altLang="en-US" sz="22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上截取</a:t>
            </a:r>
            <a:r>
              <a:rPr lang="en-US" altLang="zh-CN" sz="22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BP</a:t>
            </a:r>
            <a:r>
              <a:rPr lang="zh-CN" altLang="en-US" sz="22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1.5 </a:t>
            </a:r>
            <a:r>
              <a:rPr lang="en-US" altLang="zh-CN" sz="22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cm</a:t>
            </a:r>
            <a:r>
              <a:rPr lang="zh-CN" altLang="en-US" sz="22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，则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2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即为所求的工厂的位置</a:t>
            </a:r>
            <a:endParaRPr lang="zh-CN" altLang="en-US" sz="2200" b="1" dirty="0">
              <a:solidFill>
                <a:srgbClr val="FF0000"/>
              </a:solidFill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412" name="Rectangle 44"/>
          <p:cNvSpPr>
            <a:spLocks noChangeArrowheads="1"/>
          </p:cNvSpPr>
          <p:nvPr/>
        </p:nvSpPr>
        <p:spPr bwMode="auto">
          <a:xfrm flipH="1">
            <a:off x="5178277" y="514908"/>
            <a:ext cx="5635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3350" y="-56627"/>
            <a:ext cx="2006600" cy="477202"/>
            <a:chOff x="123" y="40"/>
            <a:chExt cx="3160" cy="751"/>
          </a:xfrm>
        </p:grpSpPr>
        <p:cxnSp>
          <p:nvCxnSpPr>
            <p:cNvPr id="1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 smtClean="0">
                  <a:latin typeface="+mn-lt"/>
                  <a:cs typeface="Yuanti SC"/>
                </a:rPr>
                <a:t>巩固练习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87" y="513077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11" y="265301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8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411" grpId="0"/>
      <p:bldP spid="58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13" name="文本框 6"/>
          <p:cNvSpPr txBox="1"/>
          <p:nvPr/>
        </p:nvSpPr>
        <p:spPr>
          <a:xfrm>
            <a:off x="263064" y="1665396"/>
            <a:ext cx="7453313" cy="325012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266700">
              <a:lnSpc>
                <a:spcPct val="130000"/>
              </a:lnSpc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  <a:sym typeface="+mn-ea"/>
              </a:rPr>
              <a:t>证明：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∵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BF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⊥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AC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+mn-ea"/>
              </a:rPr>
              <a:t>，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CE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⊥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AB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∴∠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BED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CFD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90</a:t>
            </a: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°</a:t>
            </a:r>
            <a:r>
              <a:rPr lang="en-US" altLang="zh-CN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又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∵∠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BDE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＝∠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CDF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 BE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400" b="1" i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CF</a:t>
            </a:r>
            <a:r>
              <a:rPr lang="zh-CN" altLang="en-US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，</a:t>
            </a:r>
            <a:endParaRPr lang="zh-CN" altLang="en-US" sz="2400" b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∴△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BDE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≌△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CDF</a:t>
            </a:r>
            <a:r>
              <a:rPr lang="en-US" altLang="zh-CN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(AAS</a:t>
            </a:r>
            <a:r>
              <a:rPr lang="en-US" altLang="zh-CN" sz="2400" b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) .  </a:t>
            </a:r>
            <a:endParaRPr lang="en-US" altLang="zh-CN" sz="2400" b="1" noProof="1" smtClean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  <a:cs typeface="Times New Roman" panose="02020603050405020304" pitchFamily="18" charset="0"/>
              <a:sym typeface="+mn-ea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∴</a:t>
            </a:r>
            <a:r>
              <a:rPr lang="en-US" altLang="zh-CN" sz="2400" b="1" i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DE</a:t>
            </a:r>
            <a:r>
              <a:rPr lang="zh-CN" altLang="en-US" sz="2400" b="1" noProof="1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altLang="zh-CN" sz="2400" b="1" i="1" noProof="1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DF</a:t>
            </a:r>
            <a:r>
              <a:rPr lang="en-US" altLang="zh-CN" sz="2400" b="1" noProof="1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sym typeface="+mn-ea"/>
              </a:rPr>
              <a:t>.</a:t>
            </a:r>
            <a:endParaRPr lang="zh-CN" altLang="en-US" sz="2400" b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∴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AD</a:t>
            </a:r>
            <a:r>
              <a:rPr lang="zh-CN" altLang="en-US" sz="2400" b="1" noProof="1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平分</a:t>
            </a:r>
            <a:r>
              <a:rPr lang="zh-CN" altLang="en-US" sz="2400" b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∠</a:t>
            </a:r>
            <a:r>
              <a:rPr lang="en-US" altLang="zh-CN" sz="2400" b="1" i="1" noProof="1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  <a:sym typeface="+mn-ea"/>
              </a:rPr>
              <a:t>BAC.</a:t>
            </a:r>
            <a:endParaRPr lang="en-US" altLang="zh-CN" sz="2400" b="1" i="1" noProof="1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  <a:p>
            <a:endParaRPr lang="zh-CN" altLang="en-US" b="1" noProof="1">
              <a:solidFill>
                <a:srgbClr val="FF0000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329353" y="478984"/>
            <a:ext cx="8451850" cy="2768332"/>
            <a:chOff x="475" y="1562"/>
            <a:chExt cx="13310" cy="4358"/>
          </a:xfrm>
        </p:grpSpPr>
        <p:sp>
          <p:nvSpPr>
            <p:cNvPr id="67599" name="TextBox 2"/>
            <p:cNvSpPr txBox="1">
              <a:spLocks noChangeArrowheads="1"/>
            </p:cNvSpPr>
            <p:nvPr/>
          </p:nvSpPr>
          <p:spPr bwMode="auto">
            <a:xfrm>
              <a:off x="475" y="1562"/>
              <a:ext cx="13310" cy="15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2667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indent="0">
                <a:lnSpc>
                  <a:spcPct val="130000"/>
                </a:lnSpc>
              </a:pP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如图，已知，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BE</a:t>
              </a:r>
              <a:r>
                <a:rPr lang="zh-CN" altLang="en-US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＝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CF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BF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AC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于点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F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DE</a:t>
              </a:r>
              <a:r>
                <a:rPr lang="en-US" altLang="zh-CN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⊥</a:t>
              </a:r>
              <a:r>
                <a:rPr lang="en-US" altLang="zh-CN" sz="2400" b="1" i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AB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于点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E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BF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，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CE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交于点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D</a:t>
              </a:r>
              <a:r>
                <a:rPr lang="en-US" altLang="zh-CN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.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求证：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AD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平分</a:t>
              </a:r>
              <a:r>
                <a:rPr lang="zh-CN" altLang="en-US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∠</a:t>
              </a:r>
              <a:r>
                <a:rPr lang="en-US" altLang="zh-CN" sz="2400" b="1" i="1" dirty="0" smtClean="0">
                  <a:solidFill>
                    <a:prstClr val="black"/>
                  </a:solidFill>
                  <a:latin typeface="+mn-lt"/>
                  <a:ea typeface="楷体" panose="02010609060101010101" pitchFamily="49" charset="-122"/>
                </a:rPr>
                <a:t>BAC.</a:t>
              </a:r>
              <a:endParaRPr lang="zh-CN" altLang="zh-CN" sz="20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7600" name="Picture 35" descr="D:\网络技术部\课件\2014年秋课件\四清八数人教课件\Q188.TIF"/>
            <p:cNvPicPr>
              <a:picLocks noChangeAspect="1" noChangeArrowheads="1"/>
            </p:cNvPicPr>
            <p:nvPr/>
          </p:nvPicPr>
          <p:blipFill>
            <a:blip r:embed="rId1" r:link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64" y="2883"/>
              <a:ext cx="4762" cy="3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" name="组合 1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2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24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0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80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09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09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09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809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1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609" name="直接连接符 25"/>
          <p:cNvCxnSpPr>
            <a:cxnSpLocks noChangeShapeType="1"/>
          </p:cNvCxnSpPr>
          <p:nvPr/>
        </p:nvCxnSpPr>
        <p:spPr bwMode="auto">
          <a:xfrm>
            <a:off x="3762375" y="2813444"/>
            <a:ext cx="2322513" cy="1998662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11" name="Text Box 2"/>
          <p:cNvSpPr txBox="1">
            <a:spLocks noChangeArrowheads="1"/>
          </p:cNvSpPr>
          <p:nvPr/>
        </p:nvSpPr>
        <p:spPr bwMode="auto">
          <a:xfrm>
            <a:off x="512921" y="1017205"/>
            <a:ext cx="7825735" cy="143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  <a:ea typeface="楷体" panose="02010609060101010101" pitchFamily="49" charset="-122"/>
              </a:rPr>
              <a:t>1.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图，某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个居民小区</a:t>
            </a:r>
            <a:r>
              <a:rPr lang="zh-CN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附近有三条两两相交的道路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MN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MN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上建造一个大型超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市，使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得它到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等，请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确定该超市的位置</a:t>
            </a:r>
            <a:r>
              <a:rPr lang="zh-CN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.</a:t>
            </a:r>
            <a:endParaRPr lang="en-US" altLang="zh-CN" sz="2400" b="1" i="1" dirty="0">
              <a:solidFill>
                <a:srgbClr val="0000FF"/>
              </a:solidFill>
              <a:latin typeface="Times New Roman" panose="02020603050405020304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5887799" y="2867419"/>
            <a:ext cx="12430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 dirty="0">
                <a:solidFill>
                  <a:prstClr val="black"/>
                </a:solidFill>
                <a:latin typeface="宋体" panose="02010600030101010101" pitchFamily="2" charset="-122"/>
              </a:rPr>
              <a:t>小区</a:t>
            </a:r>
            <a:r>
              <a:rPr lang="zh-CN" altLang="zh-CN" sz="2000" b="1" dirty="0">
                <a:solidFill>
                  <a:prstClr val="black"/>
                </a:solidFill>
                <a:latin typeface="+mn-lt"/>
              </a:rPr>
              <a:t>C</a:t>
            </a:r>
            <a:endParaRPr lang="zh-CN" altLang="zh-CN" sz="2000" b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8" name="Line 5"/>
          <p:cNvSpPr>
            <a:spLocks noChangeShapeType="1"/>
          </p:cNvSpPr>
          <p:nvPr/>
        </p:nvSpPr>
        <p:spPr bwMode="auto">
          <a:xfrm flipV="1">
            <a:off x="2971800" y="3470669"/>
            <a:ext cx="2579688" cy="952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AutoShape 7"/>
          <p:cNvSpPr>
            <a:spLocks noChangeArrowheads="1"/>
          </p:cNvSpPr>
          <p:nvPr/>
        </p:nvSpPr>
        <p:spPr bwMode="auto">
          <a:xfrm>
            <a:off x="6786563" y="2921394"/>
            <a:ext cx="323850" cy="269875"/>
          </a:xfrm>
          <a:prstGeom prst="smileyFace">
            <a:avLst>
              <a:gd name="adj" fmla="val 4653"/>
            </a:avLst>
          </a:prstGeom>
          <a:solidFill>
            <a:schemeClr val="accent1">
              <a:lumMod val="50000"/>
            </a:schemeClr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lang="zh-CN" altLang="zh-CN" b="1">
              <a:solidFill>
                <a:prstClr val="black"/>
              </a:solidFill>
              <a:latin typeface="Times New Roman" panose="02020603050405020304" pitchFamily="18" charset="0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37"/>
          <p:cNvGrpSpPr/>
          <p:nvPr/>
        </p:nvGrpSpPr>
        <p:grpSpPr bwMode="auto">
          <a:xfrm>
            <a:off x="4679950" y="3407169"/>
            <a:ext cx="325438" cy="387350"/>
            <a:chOff x="4859064" y="3789363"/>
            <a:chExt cx="433016" cy="517741"/>
          </a:xfrm>
        </p:grpSpPr>
        <p:sp>
          <p:nvSpPr>
            <p:cNvPr id="68616" name="AutoShape 6"/>
            <p:cNvSpPr>
              <a:spLocks noChangeArrowheads="1"/>
            </p:cNvSpPr>
            <p:nvPr/>
          </p:nvSpPr>
          <p:spPr bwMode="auto">
            <a:xfrm>
              <a:off x="4975050" y="4162642"/>
              <a:ext cx="144462" cy="144462"/>
            </a:xfrm>
            <a:prstGeom prst="flowChartConnector">
              <a:avLst/>
            </a:pr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zh-CN" altLang="zh-CN" b="1" i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617" name="Text Box 8"/>
            <p:cNvSpPr txBox="1">
              <a:spLocks noChangeArrowheads="1"/>
            </p:cNvSpPr>
            <p:nvPr/>
          </p:nvSpPr>
          <p:spPr bwMode="auto">
            <a:xfrm>
              <a:off x="4859064" y="3789363"/>
              <a:ext cx="433016" cy="4912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P</a:t>
              </a:r>
              <a:endParaRPr lang="zh-CN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68618" name="直接连接符 17"/>
          <p:cNvCxnSpPr>
            <a:cxnSpLocks noChangeShapeType="1"/>
          </p:cNvCxnSpPr>
          <p:nvPr/>
        </p:nvCxnSpPr>
        <p:spPr bwMode="auto">
          <a:xfrm flipH="1">
            <a:off x="2951163" y="2381644"/>
            <a:ext cx="2052637" cy="20510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8619" name="直接连接符 20"/>
          <p:cNvCxnSpPr>
            <a:cxnSpLocks noChangeShapeType="1"/>
          </p:cNvCxnSpPr>
          <p:nvPr/>
        </p:nvCxnSpPr>
        <p:spPr bwMode="auto">
          <a:xfrm>
            <a:off x="2951163" y="4432694"/>
            <a:ext cx="351155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8620" name="TextBox 21"/>
          <p:cNvSpPr txBox="1">
            <a:spLocks noChangeArrowheads="1"/>
          </p:cNvSpPr>
          <p:nvPr/>
        </p:nvSpPr>
        <p:spPr bwMode="auto">
          <a:xfrm>
            <a:off x="5003800" y="2368944"/>
            <a:ext cx="3365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21" name="TextBox 22"/>
          <p:cNvSpPr txBox="1">
            <a:spLocks noChangeArrowheads="1"/>
          </p:cNvSpPr>
          <p:nvPr/>
        </p:nvSpPr>
        <p:spPr bwMode="auto">
          <a:xfrm>
            <a:off x="2700338" y="4302519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O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22" name="TextBox 23"/>
          <p:cNvSpPr txBox="1">
            <a:spLocks noChangeArrowheads="1"/>
          </p:cNvSpPr>
          <p:nvPr/>
        </p:nvSpPr>
        <p:spPr bwMode="auto">
          <a:xfrm>
            <a:off x="6427788" y="4378719"/>
            <a:ext cx="3349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B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23" name="TextBox 26"/>
          <p:cNvSpPr txBox="1">
            <a:spLocks noChangeArrowheads="1"/>
          </p:cNvSpPr>
          <p:nvPr/>
        </p:nvSpPr>
        <p:spPr bwMode="auto">
          <a:xfrm>
            <a:off x="4030663" y="2737244"/>
            <a:ext cx="387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M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624" name="TextBox 27"/>
          <p:cNvSpPr txBox="1">
            <a:spLocks noChangeArrowheads="1"/>
          </p:cNvSpPr>
          <p:nvPr/>
        </p:nvSpPr>
        <p:spPr bwMode="auto">
          <a:xfrm>
            <a:off x="5437188" y="4356494"/>
            <a:ext cx="3476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N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弧形 28"/>
          <p:cNvSpPr/>
          <p:nvPr/>
        </p:nvSpPr>
        <p:spPr bwMode="auto">
          <a:xfrm>
            <a:off x="3382963" y="3515119"/>
            <a:ext cx="485775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>
              <a:solidFill>
                <a:prstClr val="black"/>
              </a:solidFill>
            </a:endParaRPr>
          </a:p>
        </p:txBody>
      </p:sp>
      <p:sp>
        <p:nvSpPr>
          <p:cNvPr id="30" name="弧形 29"/>
          <p:cNvSpPr/>
          <p:nvPr/>
        </p:nvSpPr>
        <p:spPr bwMode="auto">
          <a:xfrm rot="3751991">
            <a:off x="3706813" y="4143769"/>
            <a:ext cx="485775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>
              <a:solidFill>
                <a:prstClr val="black"/>
              </a:solidFill>
            </a:endParaRPr>
          </a:p>
        </p:txBody>
      </p:sp>
      <p:sp>
        <p:nvSpPr>
          <p:cNvPr id="36" name="弧形 35"/>
          <p:cNvSpPr/>
          <p:nvPr/>
        </p:nvSpPr>
        <p:spPr bwMode="auto">
          <a:xfrm>
            <a:off x="4248150" y="3731019"/>
            <a:ext cx="485775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>
              <a:solidFill>
                <a:prstClr val="black"/>
              </a:solidFill>
            </a:endParaRPr>
          </a:p>
        </p:txBody>
      </p:sp>
      <p:sp>
        <p:nvSpPr>
          <p:cNvPr id="37" name="弧形 36"/>
          <p:cNvSpPr/>
          <p:nvPr/>
        </p:nvSpPr>
        <p:spPr bwMode="auto">
          <a:xfrm rot="3000719">
            <a:off x="4184650" y="3613544"/>
            <a:ext cx="485775" cy="485775"/>
          </a:xfrm>
          <a:prstGeom prst="arc">
            <a:avLst/>
          </a:prstGeom>
          <a:noFill/>
          <a:ln w="254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350" i="1">
              <a:solidFill>
                <a:prstClr val="black"/>
              </a:solidFill>
            </a:endParaRPr>
          </a:p>
        </p:txBody>
      </p:sp>
      <p:grpSp>
        <p:nvGrpSpPr>
          <p:cNvPr id="68629" name="组合 2"/>
          <p:cNvGrpSpPr/>
          <p:nvPr/>
        </p:nvGrpSpPr>
        <p:grpSpPr bwMode="auto">
          <a:xfrm>
            <a:off x="-2214" y="-48051"/>
            <a:ext cx="2006600" cy="476924"/>
            <a:chOff x="263" y="149"/>
            <a:chExt cx="3160" cy="753"/>
          </a:xfrm>
        </p:grpSpPr>
        <p:sp>
          <p:nvSpPr>
            <p:cNvPr id="68630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6863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68634" name="组合 7"/>
          <p:cNvGrpSpPr/>
          <p:nvPr/>
        </p:nvGrpSpPr>
        <p:grpSpPr bwMode="auto">
          <a:xfrm>
            <a:off x="3282765" y="491647"/>
            <a:ext cx="2480310" cy="523234"/>
            <a:chOff x="5083" y="1100"/>
            <a:chExt cx="3905" cy="826"/>
          </a:xfrm>
        </p:grpSpPr>
        <p:grpSp>
          <p:nvGrpSpPr>
            <p:cNvPr id="6863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8" y="597168"/>
                <a:ext cx="418738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5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1" y="597168"/>
                <a:ext cx="418738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3" name="缺角矩形 2"/>
              <p:cNvSpPr/>
              <p:nvPr/>
            </p:nvSpPr>
            <p:spPr>
              <a:xfrm rot="3000000">
                <a:off x="3564391" y="597167"/>
                <a:ext cx="418738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缺角矩形 3"/>
              <p:cNvSpPr/>
              <p:nvPr/>
            </p:nvSpPr>
            <p:spPr>
              <a:xfrm rot="3000000">
                <a:off x="5393338" y="597167"/>
                <a:ext cx="418738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8641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基础巩固题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Rectangle 4"/>
          <p:cNvSpPr>
            <a:spLocks noChangeArrowheads="1"/>
          </p:cNvSpPr>
          <p:nvPr/>
        </p:nvSpPr>
        <p:spPr bwMode="auto">
          <a:xfrm>
            <a:off x="482291" y="531736"/>
            <a:ext cx="8420590" cy="139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ts val="35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示，已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PE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∥AB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PF</a:t>
            </a:r>
            <a:r>
              <a:rPr lang="en-US" altLang="zh-CN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∥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F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上一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点，且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PE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的距离与到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PF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等，判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断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是否平分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BAC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，并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说明理由．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09460" y="1869042"/>
            <a:ext cx="6017727" cy="293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．理由如下：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到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的距离与到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等，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EPF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的平分线上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．∴∠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en-US" altLang="zh-CN" sz="2400" b="1" i="1" dirty="0" smtClean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同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理，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  <a:p>
            <a:pPr eaLnBrk="0" hangingPunct="0"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，∴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BAC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．</a:t>
            </a:r>
            <a:endParaRPr lang="zh-CN" altLang="en-US" sz="2400" b="1" i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69635" name="组合 35"/>
          <p:cNvGrpSpPr/>
          <p:nvPr/>
        </p:nvGrpSpPr>
        <p:grpSpPr bwMode="auto">
          <a:xfrm>
            <a:off x="6069383" y="2362404"/>
            <a:ext cx="2441575" cy="1803400"/>
            <a:chOff x="5460660" y="2852936"/>
            <a:chExt cx="3255506" cy="2405619"/>
          </a:xfrm>
        </p:grpSpPr>
        <p:sp>
          <p:nvSpPr>
            <p:cNvPr id="69636" name="任意多边形 6"/>
            <p:cNvSpPr>
              <a:spLocks noChangeArrowheads="1"/>
            </p:cNvSpPr>
            <p:nvPr/>
          </p:nvSpPr>
          <p:spPr bwMode="auto">
            <a:xfrm>
              <a:off x="5666282" y="3237875"/>
              <a:ext cx="2758190" cy="1603948"/>
            </a:xfrm>
            <a:custGeom>
              <a:avLst/>
              <a:gdLst>
                <a:gd name="T0" fmla="*/ 2233534 w 2758190"/>
                <a:gd name="T1" fmla="*/ 0 h 1603948"/>
                <a:gd name="T2" fmla="*/ 0 w 2758190"/>
                <a:gd name="T3" fmla="*/ 1603948 h 1603948"/>
                <a:gd name="T4" fmla="*/ 2758190 w 2758190"/>
                <a:gd name="T5" fmla="*/ 1603948 h 1603948"/>
                <a:gd name="T6" fmla="*/ 2233534 w 2758190"/>
                <a:gd name="T7" fmla="*/ 0 h 1603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58190" h="1603948">
                  <a:moveTo>
                    <a:pt x="2233534" y="0"/>
                  </a:moveTo>
                  <a:lnTo>
                    <a:pt x="0" y="1603948"/>
                  </a:lnTo>
                  <a:lnTo>
                    <a:pt x="2758190" y="1603948"/>
                  </a:lnTo>
                  <a:lnTo>
                    <a:pt x="2233534" y="0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69637" name="直接连接符 10"/>
            <p:cNvCxnSpPr>
              <a:cxnSpLocks noChangeShapeType="1"/>
            </p:cNvCxnSpPr>
            <p:nvPr/>
          </p:nvCxnSpPr>
          <p:spPr bwMode="auto">
            <a:xfrm flipH="1">
              <a:off x="7380312" y="3237875"/>
              <a:ext cx="504514" cy="163128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6" name="直接连接符 15"/>
            <p:cNvCxnSpPr/>
            <p:nvPr/>
          </p:nvCxnSpPr>
          <p:spPr bwMode="auto">
            <a:xfrm flipH="1">
              <a:off x="6465229" y="4051540"/>
              <a:ext cx="1153610" cy="791991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" name="直接连接符 18"/>
            <p:cNvCxnSpPr/>
            <p:nvPr/>
          </p:nvCxnSpPr>
          <p:spPr bwMode="auto">
            <a:xfrm>
              <a:off x="7594308" y="4047275"/>
              <a:ext cx="287873" cy="791991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69640" name="TextBox 21"/>
            <p:cNvSpPr txBox="1">
              <a:spLocks noChangeArrowheads="1"/>
            </p:cNvSpPr>
            <p:nvPr/>
          </p:nvSpPr>
          <p:spPr bwMode="auto">
            <a:xfrm>
              <a:off x="7812360" y="2852936"/>
              <a:ext cx="447194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zh-CN" altLang="en-US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1" name="TextBox 22"/>
            <p:cNvSpPr txBox="1">
              <a:spLocks noChangeArrowheads="1"/>
            </p:cNvSpPr>
            <p:nvPr/>
          </p:nvSpPr>
          <p:spPr bwMode="auto">
            <a:xfrm>
              <a:off x="5460660" y="4767535"/>
              <a:ext cx="447194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2" name="TextBox 23"/>
            <p:cNvSpPr txBox="1">
              <a:spLocks noChangeArrowheads="1"/>
            </p:cNvSpPr>
            <p:nvPr/>
          </p:nvSpPr>
          <p:spPr bwMode="auto">
            <a:xfrm>
              <a:off x="8268972" y="4725144"/>
              <a:ext cx="447194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3" name="TextBox 24"/>
            <p:cNvSpPr txBox="1">
              <a:spLocks noChangeArrowheads="1"/>
            </p:cNvSpPr>
            <p:nvPr/>
          </p:nvSpPr>
          <p:spPr bwMode="auto">
            <a:xfrm>
              <a:off x="6300192" y="4755124"/>
              <a:ext cx="447194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4" name="TextBox 25"/>
            <p:cNvSpPr txBox="1">
              <a:spLocks noChangeArrowheads="1"/>
            </p:cNvSpPr>
            <p:nvPr/>
          </p:nvSpPr>
          <p:spPr bwMode="auto">
            <a:xfrm>
              <a:off x="7722420" y="4767535"/>
              <a:ext cx="447194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F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5" name="TextBox 26"/>
            <p:cNvSpPr txBox="1">
              <a:spLocks noChangeArrowheads="1"/>
            </p:cNvSpPr>
            <p:nvPr/>
          </p:nvSpPr>
          <p:spPr bwMode="auto">
            <a:xfrm>
              <a:off x="7149298" y="4767535"/>
              <a:ext cx="464133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6" name="TextBox 27"/>
            <p:cNvSpPr txBox="1">
              <a:spLocks noChangeArrowheads="1"/>
            </p:cNvSpPr>
            <p:nvPr/>
          </p:nvSpPr>
          <p:spPr bwMode="auto">
            <a:xfrm rot="-2248926">
              <a:off x="7476178" y="3224765"/>
              <a:ext cx="432048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7" name="TextBox 28"/>
            <p:cNvSpPr txBox="1">
              <a:spLocks noChangeArrowheads="1"/>
            </p:cNvSpPr>
            <p:nvPr/>
          </p:nvSpPr>
          <p:spPr bwMode="auto">
            <a:xfrm rot="-5400000">
              <a:off x="7638527" y="3285143"/>
              <a:ext cx="432048" cy="49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8" name="TextBox 29"/>
            <p:cNvSpPr txBox="1">
              <a:spLocks noChangeArrowheads="1"/>
            </p:cNvSpPr>
            <p:nvPr/>
          </p:nvSpPr>
          <p:spPr bwMode="auto">
            <a:xfrm rot="-2248926">
              <a:off x="7259518" y="3987151"/>
              <a:ext cx="432048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49" name="TextBox 30"/>
            <p:cNvSpPr txBox="1">
              <a:spLocks noChangeArrowheads="1"/>
            </p:cNvSpPr>
            <p:nvPr/>
          </p:nvSpPr>
          <p:spPr bwMode="auto">
            <a:xfrm rot="-5153969">
              <a:off x="7409508" y="4121279"/>
              <a:ext cx="432048" cy="491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(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50" name="TextBox 31"/>
            <p:cNvSpPr txBox="1">
              <a:spLocks noChangeArrowheads="1"/>
            </p:cNvSpPr>
            <p:nvPr/>
          </p:nvSpPr>
          <p:spPr bwMode="auto">
            <a:xfrm>
              <a:off x="7451980" y="3470756"/>
              <a:ext cx="396377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51" name="TextBox 32"/>
            <p:cNvSpPr txBox="1">
              <a:spLocks noChangeArrowheads="1"/>
            </p:cNvSpPr>
            <p:nvPr/>
          </p:nvSpPr>
          <p:spPr bwMode="auto">
            <a:xfrm>
              <a:off x="7740352" y="3573016"/>
              <a:ext cx="396377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4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52" name="TextBox 33"/>
            <p:cNvSpPr txBox="1">
              <a:spLocks noChangeArrowheads="1"/>
            </p:cNvSpPr>
            <p:nvPr/>
          </p:nvSpPr>
          <p:spPr bwMode="auto">
            <a:xfrm>
              <a:off x="7163653" y="4263218"/>
              <a:ext cx="396377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zh-CN" altLang="en-US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653" name="TextBox 34"/>
            <p:cNvSpPr txBox="1">
              <a:spLocks noChangeArrowheads="1"/>
            </p:cNvSpPr>
            <p:nvPr/>
          </p:nvSpPr>
          <p:spPr bwMode="auto">
            <a:xfrm>
              <a:off x="7524099" y="4407611"/>
              <a:ext cx="396377" cy="491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9654" name="文本框 9"/>
          <p:cNvSpPr txBox="1">
            <a:spLocks noChangeArrowheads="1"/>
          </p:cNvSpPr>
          <p:nvPr/>
        </p:nvSpPr>
        <p:spPr bwMode="auto">
          <a:xfrm>
            <a:off x="7414157" y="3036181"/>
            <a:ext cx="4492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100" dirty="0">
                <a:solidFill>
                  <a:prstClr val="black"/>
                </a:solidFill>
              </a:rPr>
              <a:t> </a:t>
            </a:r>
            <a:endParaRPr lang="en-US" altLang="zh-CN" sz="100" dirty="0">
              <a:solidFill>
                <a:prstClr val="black"/>
              </a:solidFill>
            </a:endParaRPr>
          </a:p>
        </p:txBody>
      </p:sp>
      <p:grpSp>
        <p:nvGrpSpPr>
          <p:cNvPr id="29" name="组合 2"/>
          <p:cNvGrpSpPr/>
          <p:nvPr/>
        </p:nvGrpSpPr>
        <p:grpSpPr bwMode="auto">
          <a:xfrm>
            <a:off x="-2214" y="-48051"/>
            <a:ext cx="2006600" cy="476924"/>
            <a:chOff x="263" y="149"/>
            <a:chExt cx="3160" cy="753"/>
          </a:xfrm>
        </p:grpSpPr>
        <p:sp>
          <p:nvSpPr>
            <p:cNvPr id="30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1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32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6"/>
          <p:cNvSpPr txBox="1">
            <a:spLocks noChangeArrowheads="1"/>
          </p:cNvSpPr>
          <p:nvPr/>
        </p:nvSpPr>
        <p:spPr bwMode="auto">
          <a:xfrm>
            <a:off x="1238449" y="1725516"/>
            <a:ext cx="7156035" cy="51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过点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作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FG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G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FH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H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于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1682" name="TextBox 25"/>
          <p:cNvSpPr txBox="1">
            <a:spLocks noChangeArrowheads="1"/>
          </p:cNvSpPr>
          <p:nvPr/>
        </p:nvSpPr>
        <p:spPr bwMode="auto">
          <a:xfrm>
            <a:off x="7812087" y="1560987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E</a:t>
            </a:r>
            <a:endParaRPr lang="zh-CN" altLang="en-US" b="1" i="1" dirty="0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571264" y="1792445"/>
            <a:ext cx="1135063" cy="4154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2710" name="Text Box 13"/>
          <p:cNvSpPr txBox="1">
            <a:spLocks noChangeArrowheads="1"/>
          </p:cNvSpPr>
          <p:nvPr/>
        </p:nvSpPr>
        <p:spPr bwMode="auto">
          <a:xfrm>
            <a:off x="571263" y="2236836"/>
            <a:ext cx="6620111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BCE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的平分线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上，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FG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AE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2711" name="Rectangle 14"/>
          <p:cNvSpPr>
            <a:spLocks noChangeArrowheads="1"/>
          </p:cNvSpPr>
          <p:nvPr/>
        </p:nvSpPr>
        <p:spPr bwMode="auto">
          <a:xfrm>
            <a:off x="571264" y="2642526"/>
            <a:ext cx="15856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FG</a:t>
            </a: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2712" name="Text Box 15"/>
          <p:cNvSpPr txBox="1">
            <a:spLocks noChangeArrowheads="1"/>
          </p:cNvSpPr>
          <p:nvPr/>
        </p:nvSpPr>
        <p:spPr bwMode="auto">
          <a:xfrm>
            <a:off x="571264" y="3039143"/>
            <a:ext cx="4591050" cy="825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又∵点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CBD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的平分线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上， 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　　　　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FH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AD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FM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BC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1688" name="Rectangle 16"/>
          <p:cNvSpPr>
            <a:spLocks noChangeArrowheads="1"/>
          </p:cNvSpPr>
          <p:nvPr/>
        </p:nvSpPr>
        <p:spPr bwMode="auto">
          <a:xfrm>
            <a:off x="571264" y="3785748"/>
            <a:ext cx="180530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FM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＝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FH</a:t>
            </a:r>
            <a:r>
              <a:rPr lang="zh-CN" altLang="en-US" sz="2100" b="1" dirty="0" smtClean="0">
                <a:solidFill>
                  <a:srgbClr val="FF0000"/>
                </a:solidFill>
                <a:latin typeface="Times New Roman" panose="02020603050405020304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71689" name="Rectangle 17"/>
          <p:cNvSpPr>
            <a:spLocks noChangeArrowheads="1"/>
          </p:cNvSpPr>
          <p:nvPr/>
        </p:nvSpPr>
        <p:spPr bwMode="auto">
          <a:xfrm>
            <a:off x="2156954" y="3785748"/>
            <a:ext cx="155683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FG</a:t>
            </a: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/>
              </a:rPr>
              <a:t>＝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FH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72715" name="Text Box 18"/>
          <p:cNvSpPr txBox="1">
            <a:spLocks noChangeArrowheads="1"/>
          </p:cNvSpPr>
          <p:nvPr/>
        </p:nvSpPr>
        <p:spPr bwMode="auto">
          <a:xfrm>
            <a:off x="587553" y="4201246"/>
            <a:ext cx="469850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∴点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F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∠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DAE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的平分线上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　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　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　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cxnSp>
        <p:nvCxnSpPr>
          <p:cNvPr id="71691" name="直接连接符 1"/>
          <p:cNvCxnSpPr>
            <a:cxnSpLocks noChangeShapeType="1"/>
          </p:cNvCxnSpPr>
          <p:nvPr/>
        </p:nvCxnSpPr>
        <p:spPr bwMode="auto">
          <a:xfrm>
            <a:off x="5842000" y="3639024"/>
            <a:ext cx="2484437" cy="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692" name="直接连接符 2"/>
          <p:cNvCxnSpPr>
            <a:cxnSpLocks noChangeShapeType="1"/>
          </p:cNvCxnSpPr>
          <p:nvPr/>
        </p:nvCxnSpPr>
        <p:spPr bwMode="auto">
          <a:xfrm flipV="1">
            <a:off x="5842000" y="1857849"/>
            <a:ext cx="2212975" cy="17811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693" name="直接连接符 3"/>
          <p:cNvCxnSpPr>
            <a:cxnSpLocks noChangeShapeType="1"/>
          </p:cNvCxnSpPr>
          <p:nvPr/>
        </p:nvCxnSpPr>
        <p:spPr bwMode="auto">
          <a:xfrm flipH="1" flipV="1">
            <a:off x="7299325" y="2451574"/>
            <a:ext cx="431800" cy="11874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694" name="直接连接符 4"/>
          <p:cNvCxnSpPr>
            <a:cxnSpLocks noChangeShapeType="1"/>
          </p:cNvCxnSpPr>
          <p:nvPr/>
        </p:nvCxnSpPr>
        <p:spPr bwMode="auto">
          <a:xfrm flipH="1" flipV="1">
            <a:off x="7299325" y="2451574"/>
            <a:ext cx="1189037" cy="485775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1695" name="直接连接符 5"/>
          <p:cNvCxnSpPr>
            <a:cxnSpLocks noChangeShapeType="1"/>
          </p:cNvCxnSpPr>
          <p:nvPr/>
        </p:nvCxnSpPr>
        <p:spPr bwMode="auto">
          <a:xfrm flipH="1">
            <a:off x="7731125" y="2451574"/>
            <a:ext cx="593725" cy="1187450"/>
          </a:xfrm>
          <a:prstGeom prst="line">
            <a:avLst/>
          </a:prstGeom>
          <a:noFill/>
          <a:ln w="317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696" name="Line 7"/>
          <p:cNvSpPr>
            <a:spLocks noChangeShapeType="1"/>
          </p:cNvSpPr>
          <p:nvPr/>
        </p:nvSpPr>
        <p:spPr bwMode="auto">
          <a:xfrm flipH="1" flipV="1">
            <a:off x="7712075" y="2108674"/>
            <a:ext cx="439737" cy="693738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697" name="Line 8"/>
          <p:cNvSpPr>
            <a:spLocks noChangeShapeType="1"/>
          </p:cNvSpPr>
          <p:nvPr/>
        </p:nvSpPr>
        <p:spPr bwMode="auto">
          <a:xfrm flipV="1">
            <a:off x="8147050" y="2775424"/>
            <a:ext cx="7937" cy="800100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698" name="Text Box 9"/>
          <p:cNvSpPr txBox="1">
            <a:spLocks noChangeArrowheads="1"/>
          </p:cNvSpPr>
          <p:nvPr/>
        </p:nvSpPr>
        <p:spPr bwMode="auto">
          <a:xfrm>
            <a:off x="7461250" y="1857849"/>
            <a:ext cx="48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G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699" name="Text Box 10"/>
          <p:cNvSpPr txBox="1">
            <a:spLocks noChangeArrowheads="1"/>
          </p:cNvSpPr>
          <p:nvPr/>
        </p:nvSpPr>
        <p:spPr bwMode="auto">
          <a:xfrm>
            <a:off x="7985124" y="3581772"/>
            <a:ext cx="48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H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0" name="Line 11"/>
          <p:cNvSpPr>
            <a:spLocks noChangeShapeType="1"/>
          </p:cNvSpPr>
          <p:nvPr/>
        </p:nvSpPr>
        <p:spPr bwMode="auto">
          <a:xfrm flipH="1">
            <a:off x="7461250" y="2829399"/>
            <a:ext cx="663575" cy="200025"/>
          </a:xfrm>
          <a:prstGeom prst="line">
            <a:avLst/>
          </a:prstGeom>
          <a:noFill/>
          <a:ln w="31750">
            <a:solidFill>
              <a:srgbClr val="FF0000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1" name="Text Box 12"/>
          <p:cNvSpPr txBox="1">
            <a:spLocks noChangeArrowheads="1"/>
          </p:cNvSpPr>
          <p:nvPr/>
        </p:nvSpPr>
        <p:spPr bwMode="auto">
          <a:xfrm>
            <a:off x="7137400" y="2883374"/>
            <a:ext cx="4857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M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2" name="TextBox 21"/>
          <p:cNvSpPr txBox="1">
            <a:spLocks noChangeArrowheads="1"/>
          </p:cNvSpPr>
          <p:nvPr/>
        </p:nvSpPr>
        <p:spPr bwMode="auto">
          <a:xfrm>
            <a:off x="5572125" y="3423124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A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3" name="TextBox 22"/>
          <p:cNvSpPr txBox="1">
            <a:spLocks noChangeArrowheads="1"/>
          </p:cNvSpPr>
          <p:nvPr/>
        </p:nvSpPr>
        <p:spPr bwMode="auto">
          <a:xfrm>
            <a:off x="7623175" y="3585049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B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4" name="TextBox 23"/>
          <p:cNvSpPr txBox="1">
            <a:spLocks noChangeArrowheads="1"/>
          </p:cNvSpPr>
          <p:nvPr/>
        </p:nvSpPr>
        <p:spPr bwMode="auto">
          <a:xfrm>
            <a:off x="7085012" y="2181699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C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5" name="TextBox 24"/>
          <p:cNvSpPr txBox="1">
            <a:spLocks noChangeArrowheads="1"/>
          </p:cNvSpPr>
          <p:nvPr/>
        </p:nvSpPr>
        <p:spPr bwMode="auto">
          <a:xfrm>
            <a:off x="8108950" y="2829399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F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6" name="TextBox 26"/>
          <p:cNvSpPr txBox="1">
            <a:spLocks noChangeArrowheads="1"/>
          </p:cNvSpPr>
          <p:nvPr/>
        </p:nvSpPr>
        <p:spPr bwMode="auto">
          <a:xfrm>
            <a:off x="8326437" y="3585049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 dirty="0">
                <a:solidFill>
                  <a:prstClr val="black"/>
                </a:solidFill>
                <a:latin typeface="+mn-lt"/>
              </a:rPr>
              <a:t>D</a:t>
            </a:r>
            <a:endParaRPr lang="en-US" altLang="zh-CN" b="1" i="1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7" name="矩形 18"/>
          <p:cNvSpPr>
            <a:spLocks noChangeArrowheads="1"/>
          </p:cNvSpPr>
          <p:nvPr/>
        </p:nvSpPr>
        <p:spPr bwMode="auto">
          <a:xfrm>
            <a:off x="8054975" y="3532662"/>
            <a:ext cx="107950" cy="106362"/>
          </a:xfrm>
          <a:prstGeom prst="rect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8" name="矩形 19"/>
          <p:cNvSpPr>
            <a:spLocks noChangeArrowheads="1"/>
          </p:cNvSpPr>
          <p:nvPr/>
        </p:nvSpPr>
        <p:spPr bwMode="auto">
          <a:xfrm rot="-1920000">
            <a:off x="7645400" y="2148362"/>
            <a:ext cx="106362" cy="106362"/>
          </a:xfrm>
          <a:prstGeom prst="rect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1709" name="矩形 20"/>
          <p:cNvSpPr>
            <a:spLocks noChangeArrowheads="1"/>
          </p:cNvSpPr>
          <p:nvPr/>
        </p:nvSpPr>
        <p:spPr bwMode="auto">
          <a:xfrm rot="4080000">
            <a:off x="7531100" y="3008787"/>
            <a:ext cx="107950" cy="107950"/>
          </a:xfrm>
          <a:prstGeom prst="rect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2214" y="-48051"/>
            <a:ext cx="2006600" cy="476924"/>
            <a:chOff x="263" y="149"/>
            <a:chExt cx="3160" cy="75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40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41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3" name="组合 6"/>
          <p:cNvGrpSpPr/>
          <p:nvPr/>
        </p:nvGrpSpPr>
        <p:grpSpPr bwMode="auto">
          <a:xfrm>
            <a:off x="3238420" y="485486"/>
            <a:ext cx="2480310" cy="522923"/>
            <a:chOff x="5060" y="904"/>
            <a:chExt cx="3905" cy="823"/>
          </a:xfrm>
        </p:grpSpPr>
        <p:grpSp>
          <p:nvGrpSpPr>
            <p:cNvPr id="44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46" name="缺角矩形 45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缺角矩形 46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缺角矩形 47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缺角矩形 48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缺角矩形 49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5" name="TextBox 15"/>
            <p:cNvSpPr txBox="1">
              <a:spLocks noChangeArrowheads="1"/>
            </p:cNvSpPr>
            <p:nvPr/>
          </p:nvSpPr>
          <p:spPr bwMode="auto">
            <a:xfrm>
              <a:off x="5060" y="90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</a:rPr>
                <a:t>能力提升题</a:t>
              </a:r>
              <a:endParaRPr lang="en-US" altLang="zh-CN" sz="28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51" name="Rectangle 2"/>
          <p:cNvSpPr txBox="1">
            <a:spLocks noChangeArrowheads="1"/>
          </p:cNvSpPr>
          <p:nvPr/>
        </p:nvSpPr>
        <p:spPr bwMode="auto">
          <a:xfrm>
            <a:off x="482291" y="1014625"/>
            <a:ext cx="9046018" cy="926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0" hangingPunct="0">
              <a:spcBef>
                <a:spcPct val="20000"/>
              </a:spcBef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知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CBD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和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的平分线相交于点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，求证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：点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DAE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的平分线上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．</a:t>
            </a:r>
            <a:endParaRPr lang="zh-CN" altLang="en-US" sz="28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1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1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1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1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4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16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16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500"/>
                                        <p:tgtEl>
                                          <p:spTgt spid="72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38" grpId="0"/>
      <p:bldP spid="72710" grpId="0"/>
      <p:bldP spid="72711" grpId="0"/>
      <p:bldP spid="72712" grpId="0"/>
      <p:bldP spid="71688" grpId="0"/>
      <p:bldP spid="71689" grpId="0"/>
      <p:bldP spid="72715" grpId="0"/>
      <p:bldP spid="71696" grpId="0" animBg="1"/>
      <p:bldP spid="71697" grpId="0" animBg="1"/>
      <p:bldP spid="71698" grpId="0"/>
      <p:bldP spid="71699" grpId="0"/>
      <p:bldP spid="71700" grpId="0" animBg="1"/>
      <p:bldP spid="71701" grpId="0"/>
      <p:bldP spid="71707" grpId="0" animBg="1"/>
      <p:bldP spid="71708" grpId="0" animBg="1"/>
      <p:bldP spid="7170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0501" y="2640013"/>
            <a:ext cx="2755900" cy="250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5" name="Rectangle 2"/>
          <p:cNvSpPr>
            <a:spLocks noChangeArrowheads="1"/>
          </p:cNvSpPr>
          <p:nvPr/>
        </p:nvSpPr>
        <p:spPr bwMode="auto">
          <a:xfrm>
            <a:off x="827563" y="1025195"/>
            <a:ext cx="782987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直线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、</a:t>
            </a:r>
            <a:r>
              <a:rPr lang="en-US" altLang="zh-CN" sz="2400" b="1" i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l</a:t>
            </a:r>
            <a:r>
              <a:rPr lang="en-US" altLang="zh-CN" sz="2400" b="1" baseline="-25000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表示三条互相交叉的公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路，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现要建一个货物中转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站，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要求它到三条公路的距离相</a:t>
            </a:r>
            <a:r>
              <a:rPr lang="zh-CN" altLang="en-US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等，</a:t>
            </a:r>
            <a:r>
              <a:rPr lang="en-US" altLang="zh-CN" sz="2400" b="1" dirty="0" smtClean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可选择的地址有几处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? </a:t>
            </a:r>
            <a:r>
              <a:rPr lang="zh-CN" altLang="en-US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画出它的位置</a:t>
            </a:r>
            <a:r>
              <a:rPr lang="en-US" altLang="zh-CN" sz="2400" b="1" dirty="0">
                <a:solidFill>
                  <a:srgbClr val="000000"/>
                </a:solidFill>
                <a:latin typeface="+mn-lt"/>
                <a:ea typeface="楷体" panose="02010609060101010101" pitchFamily="49" charset="-122"/>
              </a:rPr>
              <a:t>. </a:t>
            </a:r>
            <a:endParaRPr lang="en-US" altLang="zh-CN" sz="2400" b="1" dirty="0">
              <a:solidFill>
                <a:srgbClr val="00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2712" name="组合 2"/>
          <p:cNvGrpSpPr/>
          <p:nvPr/>
        </p:nvGrpSpPr>
        <p:grpSpPr bwMode="auto">
          <a:xfrm>
            <a:off x="3232872" y="490275"/>
            <a:ext cx="2478723" cy="522923"/>
            <a:chOff x="5034" y="896"/>
            <a:chExt cx="3905" cy="823"/>
          </a:xfrm>
        </p:grpSpPr>
        <p:grpSp>
          <p:nvGrpSpPr>
            <p:cNvPr id="72713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1"/>
                <a:ext cx="418644" cy="418921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5" y="597211"/>
                <a:ext cx="418644" cy="418921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0"/>
                <a:ext cx="418644" cy="418922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0"/>
                <a:ext cx="418644" cy="418922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5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2719" name="TextBox 15"/>
            <p:cNvSpPr txBox="1">
              <a:spLocks noChangeArrowheads="1"/>
            </p:cNvSpPr>
            <p:nvPr/>
          </p:nvSpPr>
          <p:spPr bwMode="auto">
            <a:xfrm>
              <a:off x="5034" y="896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prstClr val="white"/>
                  </a:solidFill>
                  <a:latin typeface="+mn-lt"/>
                </a:rPr>
                <a:t>拓广探索题</a:t>
              </a:r>
              <a:endParaRPr lang="en-US" altLang="zh-CN" sz="2800" b="1" dirty="0">
                <a:solidFill>
                  <a:prstClr val="white"/>
                </a:solidFill>
                <a:latin typeface="+mn-lt"/>
              </a:endParaRPr>
            </a:p>
          </p:txBody>
        </p:sp>
      </p:grpSp>
      <p:grpSp>
        <p:nvGrpSpPr>
          <p:cNvPr id="17" name="组合 2"/>
          <p:cNvGrpSpPr/>
          <p:nvPr/>
        </p:nvGrpSpPr>
        <p:grpSpPr bwMode="auto">
          <a:xfrm>
            <a:off x="-2214" y="-48051"/>
            <a:ext cx="2006600" cy="476924"/>
            <a:chOff x="263" y="149"/>
            <a:chExt cx="3160" cy="753"/>
          </a:xfrm>
        </p:grpSpPr>
        <p:sp>
          <p:nvSpPr>
            <p:cNvPr id="18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19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1" name="Line 7"/>
          <p:cNvSpPr>
            <a:spLocks noChangeShapeType="1"/>
          </p:cNvSpPr>
          <p:nvPr/>
        </p:nvSpPr>
        <p:spPr bwMode="auto">
          <a:xfrm flipV="1">
            <a:off x="3851275" y="1229317"/>
            <a:ext cx="774700" cy="1492250"/>
          </a:xfrm>
          <a:prstGeom prst="line">
            <a:avLst/>
          </a:prstGeom>
          <a:noFill/>
          <a:ln w="41275">
            <a:solidFill>
              <a:srgbClr val="0000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2" name="Line 8"/>
          <p:cNvSpPr>
            <a:spLocks noChangeShapeType="1"/>
          </p:cNvSpPr>
          <p:nvPr/>
        </p:nvSpPr>
        <p:spPr bwMode="auto">
          <a:xfrm flipH="1" flipV="1">
            <a:off x="4221163" y="1143592"/>
            <a:ext cx="1125537" cy="1595437"/>
          </a:xfrm>
          <a:prstGeom prst="line">
            <a:avLst/>
          </a:prstGeom>
          <a:noFill/>
          <a:ln w="41275">
            <a:solidFill>
              <a:srgbClr val="0000FF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3" name="Line 9"/>
          <p:cNvSpPr>
            <a:spLocks noChangeShapeType="1"/>
          </p:cNvSpPr>
          <p:nvPr/>
        </p:nvSpPr>
        <p:spPr bwMode="auto">
          <a:xfrm flipH="1">
            <a:off x="3001963" y="2743792"/>
            <a:ext cx="827087" cy="1585912"/>
          </a:xfrm>
          <a:prstGeom prst="line">
            <a:avLst/>
          </a:prstGeom>
          <a:noFill/>
          <a:ln w="41275">
            <a:solidFill>
              <a:srgbClr val="80008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4" name="Line 10"/>
          <p:cNvSpPr>
            <a:spLocks noChangeShapeType="1"/>
          </p:cNvSpPr>
          <p:nvPr/>
        </p:nvSpPr>
        <p:spPr bwMode="auto">
          <a:xfrm flipH="1">
            <a:off x="2859088" y="3634379"/>
            <a:ext cx="1768475" cy="157163"/>
          </a:xfrm>
          <a:prstGeom prst="line">
            <a:avLst/>
          </a:prstGeom>
          <a:noFill/>
          <a:ln w="41275">
            <a:solidFill>
              <a:srgbClr val="80008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5" name="Line 11"/>
          <p:cNvSpPr>
            <a:spLocks noChangeShapeType="1"/>
          </p:cNvSpPr>
          <p:nvPr/>
        </p:nvSpPr>
        <p:spPr bwMode="auto">
          <a:xfrm>
            <a:off x="5373688" y="2767604"/>
            <a:ext cx="1074737" cy="1522413"/>
          </a:xfrm>
          <a:prstGeom prst="line">
            <a:avLst/>
          </a:prstGeom>
          <a:noFill/>
          <a:ln w="41275">
            <a:solidFill>
              <a:srgbClr val="0066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6" name="Line 12"/>
          <p:cNvSpPr>
            <a:spLocks noChangeShapeType="1"/>
          </p:cNvSpPr>
          <p:nvPr/>
        </p:nvSpPr>
        <p:spPr bwMode="auto">
          <a:xfrm flipV="1">
            <a:off x="4625975" y="3472454"/>
            <a:ext cx="1611313" cy="157163"/>
          </a:xfrm>
          <a:prstGeom prst="line">
            <a:avLst/>
          </a:prstGeom>
          <a:noFill/>
          <a:ln w="41275">
            <a:solidFill>
              <a:srgbClr val="0066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7" name="Line 13"/>
          <p:cNvSpPr>
            <a:spLocks noChangeShapeType="1"/>
          </p:cNvSpPr>
          <p:nvPr/>
        </p:nvSpPr>
        <p:spPr bwMode="auto">
          <a:xfrm>
            <a:off x="3862388" y="2770779"/>
            <a:ext cx="1127125" cy="461963"/>
          </a:xfrm>
          <a:prstGeom prst="line">
            <a:avLst/>
          </a:prstGeom>
          <a:noFill/>
          <a:ln w="412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8" name="Line 14"/>
          <p:cNvSpPr>
            <a:spLocks noChangeShapeType="1"/>
          </p:cNvSpPr>
          <p:nvPr/>
        </p:nvSpPr>
        <p:spPr bwMode="auto">
          <a:xfrm flipH="1">
            <a:off x="4219575" y="2753317"/>
            <a:ext cx="1144588" cy="449262"/>
          </a:xfrm>
          <a:prstGeom prst="line">
            <a:avLst/>
          </a:prstGeom>
          <a:noFill/>
          <a:ln w="41275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9039" name="Text Box 15"/>
          <p:cNvSpPr txBox="1">
            <a:spLocks noChangeArrowheads="1"/>
          </p:cNvSpPr>
          <p:nvPr/>
        </p:nvSpPr>
        <p:spPr bwMode="auto">
          <a:xfrm>
            <a:off x="4368800" y="3059704"/>
            <a:ext cx="573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+mn-lt"/>
              </a:rPr>
              <a:t>P</a:t>
            </a:r>
            <a:r>
              <a:rPr lang="en-US" altLang="zh-CN" sz="2100" b="1" baseline="-25000" dirty="0">
                <a:solidFill>
                  <a:srgbClr val="FF0000"/>
                </a:solidFill>
                <a:latin typeface="+mn-lt"/>
              </a:rPr>
              <a:t>1</a:t>
            </a:r>
            <a:endParaRPr lang="en-US" altLang="zh-CN" sz="2100" b="1" baseline="-25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29040" name="Text Box 16"/>
          <p:cNvSpPr txBox="1">
            <a:spLocks noChangeArrowheads="1"/>
          </p:cNvSpPr>
          <p:nvPr/>
        </p:nvSpPr>
        <p:spPr bwMode="auto">
          <a:xfrm>
            <a:off x="4464050" y="1307104"/>
            <a:ext cx="573088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00FF"/>
                </a:solidFill>
                <a:latin typeface="+mn-lt"/>
              </a:rPr>
              <a:t>P</a:t>
            </a:r>
            <a:r>
              <a:rPr lang="en-US" altLang="zh-CN" sz="2100" b="1" baseline="-25000" dirty="0">
                <a:solidFill>
                  <a:srgbClr val="0000FF"/>
                </a:solidFill>
                <a:latin typeface="+mn-lt"/>
              </a:rPr>
              <a:t>2</a:t>
            </a:r>
            <a:endParaRPr lang="en-US" altLang="zh-CN" sz="2100" b="1" baseline="-25000" dirty="0">
              <a:solidFill>
                <a:srgbClr val="0000FF"/>
              </a:solidFill>
              <a:latin typeface="+mn-lt"/>
            </a:endParaRPr>
          </a:p>
        </p:txBody>
      </p:sp>
      <p:sp>
        <p:nvSpPr>
          <p:cNvPr id="129041" name="Text Box 17"/>
          <p:cNvSpPr txBox="1">
            <a:spLocks noChangeArrowheads="1"/>
          </p:cNvSpPr>
          <p:nvPr/>
        </p:nvSpPr>
        <p:spPr bwMode="auto">
          <a:xfrm>
            <a:off x="3221038" y="3708992"/>
            <a:ext cx="5746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CC0099"/>
                </a:solidFill>
                <a:latin typeface="+mn-lt"/>
              </a:rPr>
              <a:t>P</a:t>
            </a:r>
            <a:r>
              <a:rPr lang="en-US" altLang="zh-CN" sz="2100" b="1" baseline="-25000" dirty="0">
                <a:solidFill>
                  <a:srgbClr val="CC0099"/>
                </a:solidFill>
                <a:latin typeface="+mn-lt"/>
              </a:rPr>
              <a:t>3</a:t>
            </a:r>
            <a:endParaRPr lang="en-US" altLang="zh-CN" sz="2100" b="1" baseline="-25000" dirty="0">
              <a:solidFill>
                <a:srgbClr val="CC0099"/>
              </a:solidFill>
              <a:latin typeface="+mn-lt"/>
            </a:endParaRPr>
          </a:p>
        </p:txBody>
      </p:sp>
      <p:sp>
        <p:nvSpPr>
          <p:cNvPr id="129042" name="Text Box 18"/>
          <p:cNvSpPr txBox="1">
            <a:spLocks noChangeArrowheads="1"/>
          </p:cNvSpPr>
          <p:nvPr/>
        </p:nvSpPr>
        <p:spPr bwMode="auto">
          <a:xfrm>
            <a:off x="6032500" y="3470867"/>
            <a:ext cx="57467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solidFill>
                  <a:srgbClr val="006600"/>
                </a:solidFill>
                <a:latin typeface="+mn-lt"/>
              </a:rPr>
              <a:t>P</a:t>
            </a:r>
            <a:r>
              <a:rPr lang="en-US" altLang="zh-CN" sz="2100" b="1" baseline="-25000" dirty="0">
                <a:solidFill>
                  <a:srgbClr val="006600"/>
                </a:solidFill>
                <a:latin typeface="+mn-lt"/>
              </a:rPr>
              <a:t>4</a:t>
            </a:r>
            <a:endParaRPr lang="en-US" altLang="zh-CN" sz="2100" b="1" baseline="-25000" dirty="0">
              <a:solidFill>
                <a:srgbClr val="006600"/>
              </a:solidFill>
              <a:latin typeface="+mn-lt"/>
            </a:endParaRPr>
          </a:p>
        </p:txBody>
      </p:sp>
      <p:sp>
        <p:nvSpPr>
          <p:cNvPr id="73741" name="Text Box 19"/>
          <p:cNvSpPr txBox="1">
            <a:spLocks noChangeArrowheads="1"/>
          </p:cNvSpPr>
          <p:nvPr/>
        </p:nvSpPr>
        <p:spPr bwMode="auto">
          <a:xfrm>
            <a:off x="6270621" y="2359495"/>
            <a:ext cx="7842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l</a:t>
            </a:r>
            <a:r>
              <a:rPr lang="en-US" altLang="zh-CN" sz="2700" b="1" baseline="-25000" dirty="0">
                <a:solidFill>
                  <a:srgbClr val="000000"/>
                </a:solidFill>
                <a:latin typeface="+mn-lt"/>
              </a:rPr>
              <a:t>1</a:t>
            </a:r>
            <a:endParaRPr lang="en-US" altLang="zh-CN" sz="2700" b="1" baseline="-25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742" name="Text Box 20"/>
          <p:cNvSpPr txBox="1">
            <a:spLocks noChangeArrowheads="1"/>
          </p:cNvSpPr>
          <p:nvPr/>
        </p:nvSpPr>
        <p:spPr bwMode="auto">
          <a:xfrm>
            <a:off x="5224463" y="4520204"/>
            <a:ext cx="7842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l</a:t>
            </a:r>
            <a:r>
              <a:rPr lang="en-US" altLang="zh-CN" sz="2700" b="1" baseline="-25000" dirty="0">
                <a:solidFill>
                  <a:srgbClr val="000000"/>
                </a:solidFill>
                <a:latin typeface="+mn-lt"/>
              </a:rPr>
              <a:t>2</a:t>
            </a:r>
            <a:endParaRPr lang="en-US" altLang="zh-CN" sz="2700" b="1" baseline="-25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743" name="Text Box 21"/>
          <p:cNvSpPr txBox="1">
            <a:spLocks noChangeArrowheads="1"/>
          </p:cNvSpPr>
          <p:nvPr/>
        </p:nvSpPr>
        <p:spPr bwMode="auto">
          <a:xfrm>
            <a:off x="3524250" y="4593229"/>
            <a:ext cx="782638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b="1" i="1" dirty="0">
                <a:solidFill>
                  <a:srgbClr val="000000"/>
                </a:solidFill>
                <a:latin typeface="+mn-lt"/>
              </a:rPr>
              <a:t>l</a:t>
            </a:r>
            <a:r>
              <a:rPr lang="en-US" altLang="zh-CN" sz="2700" b="1" baseline="-25000" dirty="0">
                <a:solidFill>
                  <a:srgbClr val="000000"/>
                </a:solidFill>
                <a:latin typeface="+mn-lt"/>
              </a:rPr>
              <a:t>3</a:t>
            </a:r>
            <a:endParaRPr lang="en-US" altLang="zh-CN" sz="2700" b="1" baseline="-250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3744" name="Line 44"/>
          <p:cNvSpPr>
            <a:spLocks noChangeShapeType="1"/>
          </p:cNvSpPr>
          <p:nvPr/>
        </p:nvSpPr>
        <p:spPr bwMode="auto">
          <a:xfrm flipV="1">
            <a:off x="2640013" y="2753317"/>
            <a:ext cx="3729037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73745" name="Line 45"/>
          <p:cNvSpPr>
            <a:spLocks noChangeShapeType="1"/>
          </p:cNvSpPr>
          <p:nvPr/>
        </p:nvSpPr>
        <p:spPr bwMode="auto">
          <a:xfrm>
            <a:off x="2930525" y="1735729"/>
            <a:ext cx="2566988" cy="28987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73746" name="Line 46"/>
          <p:cNvSpPr>
            <a:spLocks noChangeShapeType="1"/>
          </p:cNvSpPr>
          <p:nvPr/>
        </p:nvSpPr>
        <p:spPr bwMode="auto">
          <a:xfrm flipV="1">
            <a:off x="3657600" y="1808754"/>
            <a:ext cx="2535238" cy="29098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grpSp>
        <p:nvGrpSpPr>
          <p:cNvPr id="25" name="组合 2"/>
          <p:cNvGrpSpPr/>
          <p:nvPr/>
        </p:nvGrpSpPr>
        <p:grpSpPr bwMode="auto">
          <a:xfrm>
            <a:off x="-2214" y="-48051"/>
            <a:ext cx="2006600" cy="476924"/>
            <a:chOff x="263" y="149"/>
            <a:chExt cx="3160" cy="753"/>
          </a:xfrm>
        </p:grpSpPr>
        <p:sp>
          <p:nvSpPr>
            <p:cNvPr id="26" name="文本框 20"/>
            <p:cNvSpPr txBox="1">
              <a:spLocks noChangeArrowheads="1"/>
            </p:cNvSpPr>
            <p:nvPr/>
          </p:nvSpPr>
          <p:spPr bwMode="auto">
            <a:xfrm>
              <a:off x="1026" y="149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solidFill>
                  <a:prstClr val="black"/>
                </a:solidFill>
                <a:latin typeface="+mn-lt"/>
                <a:cs typeface="Yuanti SC"/>
              </a:endParaRPr>
            </a:p>
          </p:txBody>
        </p:sp>
        <p:grpSp>
          <p:nvGrpSpPr>
            <p:cNvPr id="27" name="组合 1"/>
            <p:cNvGrpSpPr/>
            <p:nvPr/>
          </p:nvGrpSpPr>
          <p:grpSpPr bwMode="auto">
            <a:xfrm>
              <a:off x="263" y="268"/>
              <a:ext cx="3160" cy="619"/>
              <a:chOff x="248" y="159"/>
              <a:chExt cx="3160" cy="619"/>
            </a:xfrm>
          </p:grpSpPr>
          <p:cxnSp>
            <p:nvCxnSpPr>
              <p:cNvPr id="2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 74"/>
              <p:cNvSpPr>
                <a:spLocks noChangeAspect="1" noEditPoints="1"/>
              </p:cNvSpPr>
              <p:nvPr/>
            </p:nvSpPr>
            <p:spPr bwMode="auto">
              <a:xfrm>
                <a:off x="326" y="159"/>
                <a:ext cx="568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9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9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9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29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9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9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2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29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1" grpId="0" animBg="1"/>
      <p:bldP spid="129032" grpId="0" animBg="1"/>
      <p:bldP spid="129033" grpId="0" animBg="1"/>
      <p:bldP spid="129034" grpId="0" animBg="1"/>
      <p:bldP spid="129035" grpId="0" animBg="1"/>
      <p:bldP spid="129036" grpId="0" animBg="1"/>
      <p:bldP spid="129037" grpId="0" animBg="1"/>
      <p:bldP spid="129038" grpId="0" animBg="1"/>
      <p:bldP spid="129039" grpId="0"/>
      <p:bldP spid="129040" grpId="0"/>
      <p:bldP spid="129041" grpId="0"/>
      <p:bldP spid="1290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62063" y="2159772"/>
            <a:ext cx="177424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角平分线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的判定定理</a:t>
            </a:r>
            <a:endParaRPr lang="zh-CN" altLang="en-US" sz="24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697163" y="1071563"/>
            <a:ext cx="755650" cy="41433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内容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6350" y="788988"/>
            <a:ext cx="4401960" cy="1061829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角的内部到角两边距离相等的点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在这个角的平分线上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697161" y="2247900"/>
            <a:ext cx="739777" cy="41549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dist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作用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817938" y="2160588"/>
            <a:ext cx="4400372" cy="57708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判断一个点是否在角的平分线上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697162" y="3760788"/>
            <a:ext cx="773331" cy="41275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1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</a:t>
            </a:r>
            <a:endParaRPr lang="zh-CN" altLang="en-US" sz="21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17938" y="3716485"/>
            <a:ext cx="4400373" cy="57708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三角形的角平分线相交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于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内部一点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2482850" y="1231900"/>
            <a:ext cx="107950" cy="2755900"/>
          </a:xfrm>
          <a:prstGeom prst="leftBrace">
            <a:avLst>
              <a:gd name="adj1" fmla="val 6028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r>
              <a:rPr lang="en-US" altLang="zh-CN" sz="1500" b="1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endParaRPr lang="en-US" altLang="zh-CN" sz="15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3481388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3478883" y="2312988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3492500" y="3813175"/>
            <a:ext cx="325438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1500" b="1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4764" name="组合 1"/>
          <p:cNvGrpSpPr/>
          <p:nvPr/>
        </p:nvGrpSpPr>
        <p:grpSpPr bwMode="auto">
          <a:xfrm>
            <a:off x="3466" y="-51551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4766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3"/>
          <p:cNvGrpSpPr/>
          <p:nvPr/>
        </p:nvGrpSpPr>
        <p:grpSpPr bwMode="auto">
          <a:xfrm>
            <a:off x="5376010" y="2009415"/>
            <a:ext cx="2819400" cy="1778000"/>
            <a:chOff x="-406" y="-92"/>
            <a:chExt cx="2682" cy="1805"/>
          </a:xfrm>
        </p:grpSpPr>
        <p:sp>
          <p:nvSpPr>
            <p:cNvPr id="54275" name="Line 4"/>
            <p:cNvSpPr>
              <a:spLocks noChangeShapeType="1"/>
            </p:cNvSpPr>
            <p:nvPr/>
          </p:nvSpPr>
          <p:spPr bwMode="auto">
            <a:xfrm flipH="1" flipV="1">
              <a:off x="682" y="-47"/>
              <a:ext cx="1529" cy="17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76" name="Line 5"/>
            <p:cNvSpPr>
              <a:spLocks noChangeShapeType="1"/>
            </p:cNvSpPr>
            <p:nvPr/>
          </p:nvSpPr>
          <p:spPr bwMode="auto">
            <a:xfrm flipH="1">
              <a:off x="-406" y="90"/>
              <a:ext cx="1404" cy="1292"/>
            </a:xfrm>
            <a:prstGeom prst="line">
              <a:avLst/>
            </a:prstGeom>
            <a:noFill/>
            <a:ln w="88900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77" name="Text Box 6"/>
            <p:cNvSpPr txBox="1">
              <a:spLocks noChangeArrowheads="1"/>
            </p:cNvSpPr>
            <p:nvPr/>
          </p:nvSpPr>
          <p:spPr bwMode="auto">
            <a:xfrm>
              <a:off x="1134" y="1246"/>
              <a:ext cx="116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78" name="Line 7"/>
            <p:cNvSpPr>
              <a:spLocks noChangeShapeType="1"/>
            </p:cNvSpPr>
            <p:nvPr/>
          </p:nvSpPr>
          <p:spPr bwMode="auto">
            <a:xfrm flipH="1" flipV="1">
              <a:off x="728" y="-46"/>
              <a:ext cx="1548" cy="17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  <p:sp>
          <p:nvSpPr>
            <p:cNvPr id="54279" name="Line 8"/>
            <p:cNvSpPr>
              <a:spLocks noChangeShapeType="1"/>
            </p:cNvSpPr>
            <p:nvPr/>
          </p:nvSpPr>
          <p:spPr bwMode="auto">
            <a:xfrm flipH="1" flipV="1">
              <a:off x="682" y="-92"/>
              <a:ext cx="1484" cy="169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Times New Roman" panose="02020603050405020304"/>
              </a:endParaRPr>
            </a:p>
          </p:txBody>
        </p:sp>
      </p:grpSp>
      <p:sp>
        <p:nvSpPr>
          <p:cNvPr id="54284" name="Text Box 13"/>
          <p:cNvSpPr txBox="1">
            <a:spLocks noChangeArrowheads="1"/>
          </p:cNvSpPr>
          <p:nvPr/>
        </p:nvSpPr>
        <p:spPr bwMode="auto">
          <a:xfrm>
            <a:off x="6155472" y="3192103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S</a:t>
            </a:r>
            <a:endParaRPr lang="en-US" altLang="zh-CN" b="1" i="1">
              <a:solidFill>
                <a:prstClr val="black"/>
              </a:solidFill>
              <a:latin typeface="Times New Roman" panose="02020603050405020304"/>
              <a:ea typeface="黑体" panose="02010609060101010101" pitchFamily="2" charset="-122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1107056" y="2734764"/>
            <a:ext cx="42411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zh-CN" sz="2800" b="1" dirty="0">
                <a:ea typeface="华文宋体" panose="02010600040101010101" charset="-122"/>
                <a:cs typeface="Times New Roman" panose="02020603050405020304"/>
              </a:rPr>
              <a:t>这个点应该在角的平分线</a:t>
            </a:r>
            <a:endParaRPr lang="en-US" altLang="zh-CN" sz="2800" b="1" dirty="0">
              <a:solidFill>
                <a:prstClr val="black"/>
              </a:solidFill>
              <a:latin typeface="Times New Roman" panose="02020603050405020304"/>
              <a:ea typeface="仿宋" panose="02010609060101010101" pitchFamily="49" charset="-122"/>
            </a:endParaRPr>
          </a:p>
        </p:txBody>
      </p:sp>
      <p:sp>
        <p:nvSpPr>
          <p:cNvPr id="54287" name="Text Box 13"/>
          <p:cNvSpPr txBox="1">
            <a:spLocks noChangeArrowheads="1"/>
          </p:cNvSpPr>
          <p:nvPr/>
        </p:nvSpPr>
        <p:spPr bwMode="auto">
          <a:xfrm>
            <a:off x="6653947" y="191099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O</a:t>
            </a:r>
            <a:endParaRPr lang="en-US" altLang="zh-CN" b="1" i="1">
              <a:solidFill>
                <a:prstClr val="black"/>
              </a:solidFill>
              <a:latin typeface="Times New Roman" panose="02020603050405020304"/>
              <a:ea typeface="黑体" panose="02010609060101010101" pitchFamily="2" charset="-122"/>
            </a:endParaRPr>
          </a:p>
        </p:txBody>
      </p:sp>
      <p:grpSp>
        <p:nvGrpSpPr>
          <p:cNvPr id="34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Times New Roman" panose="02020603050405020304"/>
                  <a:cs typeface="Yuanti SC"/>
                </a:rPr>
                <a:t>探究新知</a:t>
              </a:r>
              <a:endParaRPr lang="zh-CN" altLang="en-US" sz="2500" b="1" dirty="0">
                <a:solidFill>
                  <a:prstClr val="black"/>
                </a:solidFill>
                <a:latin typeface="Times New Roman" panose="02020603050405020304"/>
                <a:cs typeface="Yuanti SC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3987" y="501552"/>
            <a:ext cx="6227000" cy="527981"/>
            <a:chOff x="627377" y="501552"/>
            <a:chExt cx="6227000" cy="527981"/>
          </a:xfrm>
        </p:grpSpPr>
        <p:sp>
          <p:nvSpPr>
            <p:cNvPr id="54304" name="文本框 5"/>
            <p:cNvSpPr txBox="1">
              <a:spLocks noChangeArrowheads="1"/>
            </p:cNvSpPr>
            <p:nvPr/>
          </p:nvSpPr>
          <p:spPr bwMode="auto">
            <a:xfrm>
              <a:off x="2158552" y="501552"/>
              <a:ext cx="469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rPr>
                <a:t>角</a:t>
              </a:r>
              <a:r>
                <a:rPr lang="zh-CN" altLang="en-US" sz="2400" b="1" dirty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rPr>
                <a:t>平分线的判定的应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Times New Roman" panose="02020603050405020304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endParaRPr>
            </a:p>
          </p:txBody>
        </p:sp>
        <p:grpSp>
          <p:nvGrpSpPr>
            <p:cNvPr id="38" name="组合 6"/>
            <p:cNvGrpSpPr/>
            <p:nvPr/>
          </p:nvGrpSpPr>
          <p:grpSpPr bwMode="auto">
            <a:xfrm>
              <a:off x="627377" y="537093"/>
              <a:ext cx="2274656" cy="492440"/>
              <a:chOff x="406181" y="561254"/>
              <a:chExt cx="2273908" cy="492762"/>
            </a:xfrm>
          </p:grpSpPr>
          <p:grpSp>
            <p:nvGrpSpPr>
              <p:cNvPr id="39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0" name="文本框 11"/>
              <p:cNvSpPr txBox="1">
                <a:spLocks noChangeArrowheads="1"/>
              </p:cNvSpPr>
              <p:nvPr/>
            </p:nvSpPr>
            <p:spPr bwMode="auto">
              <a:xfrm>
                <a:off x="406181" y="561254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5" name="Rectangle 2"/>
          <p:cNvSpPr>
            <a:spLocks noGrp="1" noChangeArrowheads="1"/>
          </p:cNvSpPr>
          <p:nvPr/>
        </p:nvSpPr>
        <p:spPr bwMode="auto">
          <a:xfrm>
            <a:off x="763777" y="1058308"/>
            <a:ext cx="8032371" cy="13096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区建一个贸易市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场，使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它到铁路和公路距离相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离公路与铁路交叉处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个集贸市场应建在何处（比例尺为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1︰20000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圆角矩形 31"/>
          <p:cNvSpPr>
            <a:spLocks noChangeArrowheads="1"/>
          </p:cNvSpPr>
          <p:nvPr/>
        </p:nvSpPr>
        <p:spPr bwMode="auto">
          <a:xfrm>
            <a:off x="646430" y="1950243"/>
            <a:ext cx="460918" cy="1484313"/>
          </a:xfrm>
          <a:prstGeom prst="roundRect">
            <a:avLst>
              <a:gd name="adj" fmla="val 16667"/>
            </a:avLst>
          </a:prstGeom>
          <a:solidFill>
            <a:srgbClr val="FFFFD9"/>
          </a:solidFill>
          <a:ln w="25400">
            <a:solidFill>
              <a:srgbClr val="0099FF"/>
            </a:solidFill>
            <a:round/>
          </a:ln>
        </p:spPr>
        <p:txBody>
          <a:bodyPr/>
          <a:lstStyle/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回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2000" b="1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顾旧知</a:t>
            </a:r>
            <a:endParaRPr lang="zh-CN" altLang="en-US" sz="2000" b="1" dirty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0178" name="Line 2"/>
          <p:cNvSpPr>
            <a:spLocks noChangeShapeType="1"/>
          </p:cNvSpPr>
          <p:nvPr/>
        </p:nvSpPr>
        <p:spPr bwMode="auto">
          <a:xfrm>
            <a:off x="1763712" y="4327773"/>
            <a:ext cx="216058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0179" name="Line 3"/>
          <p:cNvSpPr>
            <a:spLocks noChangeShapeType="1"/>
          </p:cNvSpPr>
          <p:nvPr/>
        </p:nvSpPr>
        <p:spPr bwMode="auto">
          <a:xfrm flipV="1">
            <a:off x="1763712" y="2976810"/>
            <a:ext cx="1511300" cy="13509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0180" name="Line 4"/>
          <p:cNvSpPr>
            <a:spLocks noChangeShapeType="1"/>
          </p:cNvSpPr>
          <p:nvPr/>
        </p:nvSpPr>
        <p:spPr bwMode="auto">
          <a:xfrm>
            <a:off x="2897187" y="3300660"/>
            <a:ext cx="323850" cy="431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0181" name="Line 5"/>
          <p:cNvSpPr>
            <a:spLocks noChangeShapeType="1"/>
          </p:cNvSpPr>
          <p:nvPr/>
        </p:nvSpPr>
        <p:spPr bwMode="auto">
          <a:xfrm flipV="1">
            <a:off x="1763712" y="3462585"/>
            <a:ext cx="2105025" cy="8651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1439862" y="416426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O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83" name="Text Box 7"/>
          <p:cNvSpPr txBox="1">
            <a:spLocks noChangeArrowheads="1"/>
          </p:cNvSpPr>
          <p:nvPr/>
        </p:nvSpPr>
        <p:spPr bwMode="auto">
          <a:xfrm>
            <a:off x="2551112" y="3010148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D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84" name="Text Box 9"/>
          <p:cNvSpPr txBox="1">
            <a:spLocks noChangeArrowheads="1"/>
          </p:cNvSpPr>
          <p:nvPr/>
        </p:nvSpPr>
        <p:spPr bwMode="auto">
          <a:xfrm>
            <a:off x="3275012" y="3680073"/>
            <a:ext cx="32573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P</a:t>
            </a:r>
            <a:endParaRPr lang="en-US" altLang="zh-CN" b="1" i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grpSp>
        <p:nvGrpSpPr>
          <p:cNvPr id="50185" name="Group 10"/>
          <p:cNvGrpSpPr/>
          <p:nvPr/>
        </p:nvGrpSpPr>
        <p:grpSpPr bwMode="auto">
          <a:xfrm>
            <a:off x="2735262" y="3462585"/>
            <a:ext cx="331787" cy="182563"/>
            <a:chOff x="0" y="0"/>
            <a:chExt cx="227" cy="136"/>
          </a:xfrm>
        </p:grpSpPr>
        <p:sp>
          <p:nvSpPr>
            <p:cNvPr id="50186" name="Line 11"/>
            <p:cNvSpPr>
              <a:spLocks noChangeShapeType="1"/>
            </p:cNvSpPr>
            <p:nvPr/>
          </p:nvSpPr>
          <p:spPr bwMode="auto">
            <a:xfrm>
              <a:off x="0" y="0"/>
              <a:ext cx="91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0187" name="Line 12"/>
            <p:cNvSpPr>
              <a:spLocks noChangeShapeType="1"/>
            </p:cNvSpPr>
            <p:nvPr/>
          </p:nvSpPr>
          <p:spPr bwMode="auto">
            <a:xfrm flipH="1">
              <a:off x="91" y="0"/>
              <a:ext cx="136" cy="13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50188" name="Line 13"/>
          <p:cNvSpPr>
            <a:spLocks noChangeShapeType="1"/>
          </p:cNvSpPr>
          <p:nvPr/>
        </p:nvSpPr>
        <p:spPr bwMode="auto">
          <a:xfrm flipH="1">
            <a:off x="3221037" y="3732460"/>
            <a:ext cx="0" cy="5953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grpSp>
        <p:nvGrpSpPr>
          <p:cNvPr id="50189" name="Group 14"/>
          <p:cNvGrpSpPr/>
          <p:nvPr/>
        </p:nvGrpSpPr>
        <p:grpSpPr bwMode="auto">
          <a:xfrm>
            <a:off x="3006724" y="4110285"/>
            <a:ext cx="215900" cy="215900"/>
            <a:chOff x="0" y="0"/>
            <a:chExt cx="181" cy="181"/>
          </a:xfrm>
        </p:grpSpPr>
        <p:sp>
          <p:nvSpPr>
            <p:cNvPr id="50190" name="Line 15"/>
            <p:cNvSpPr>
              <a:spLocks noChangeShapeType="1"/>
            </p:cNvSpPr>
            <p:nvPr/>
          </p:nvSpPr>
          <p:spPr bwMode="auto">
            <a:xfrm>
              <a:off x="0" y="0"/>
              <a:ext cx="0" cy="18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0191" name="Line 16"/>
            <p:cNvSpPr>
              <a:spLocks noChangeShapeType="1"/>
            </p:cNvSpPr>
            <p:nvPr/>
          </p:nvSpPr>
          <p:spPr bwMode="auto">
            <a:xfrm flipH="1">
              <a:off x="0" y="0"/>
              <a:ext cx="18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</p:grpSp>
      <p:sp>
        <p:nvSpPr>
          <p:cNvPr id="32" name="Line 17"/>
          <p:cNvSpPr>
            <a:spLocks noChangeShapeType="1"/>
          </p:cNvSpPr>
          <p:nvPr/>
        </p:nvSpPr>
        <p:spPr bwMode="auto">
          <a:xfrm flipV="1">
            <a:off x="3113087" y="3138735"/>
            <a:ext cx="919162" cy="2698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</a:endParaRP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4147343" y="2845841"/>
            <a:ext cx="2322513" cy="414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100" b="1" i="1" dirty="0">
                <a:latin typeface="+mn-lt"/>
              </a:rPr>
              <a:t>P</a:t>
            </a:r>
            <a:r>
              <a:rPr lang="zh-CN" altLang="en-US" sz="2100" b="1" dirty="0">
                <a:latin typeface="+mn-lt"/>
              </a:rPr>
              <a:t>到</a:t>
            </a:r>
            <a:r>
              <a:rPr lang="en-US" altLang="zh-CN" sz="2100" b="1" i="1" dirty="0">
                <a:latin typeface="+mn-lt"/>
              </a:rPr>
              <a:t>OA</a:t>
            </a:r>
            <a:r>
              <a:rPr lang="zh-CN" altLang="en-US" sz="2100" b="1" dirty="0">
                <a:latin typeface="+mn-lt"/>
              </a:rPr>
              <a:t>的距离</a:t>
            </a:r>
            <a:r>
              <a:rPr lang="en-US" altLang="zh-CN" sz="2100" b="1" i="1" dirty="0">
                <a:latin typeface="+mn-lt"/>
              </a:rPr>
              <a:t>PD</a:t>
            </a:r>
            <a:endParaRPr lang="en-US" altLang="zh-CN" sz="2100" b="1" i="1" dirty="0">
              <a:latin typeface="+mn-lt"/>
            </a:endParaRPr>
          </a:p>
        </p:txBody>
      </p:sp>
      <p:sp>
        <p:nvSpPr>
          <p:cNvPr id="34" name="Line 19"/>
          <p:cNvSpPr>
            <a:spLocks noChangeShapeType="1"/>
          </p:cNvSpPr>
          <p:nvPr/>
        </p:nvSpPr>
        <p:spPr bwMode="auto">
          <a:xfrm flipV="1">
            <a:off x="3600449" y="3570535"/>
            <a:ext cx="971550" cy="16192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35" name="Text Box 20"/>
          <p:cNvSpPr txBox="1">
            <a:spLocks noChangeArrowheads="1"/>
          </p:cNvSpPr>
          <p:nvPr/>
        </p:nvSpPr>
        <p:spPr bwMode="auto">
          <a:xfrm>
            <a:off x="4356099" y="4110285"/>
            <a:ext cx="2322513" cy="414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100" b="1" i="1" dirty="0">
                <a:latin typeface="+mn-lt"/>
              </a:rPr>
              <a:t>P</a:t>
            </a:r>
            <a:r>
              <a:rPr lang="zh-CN" altLang="en-US" sz="2100" b="1" dirty="0">
                <a:latin typeface="+mn-lt"/>
              </a:rPr>
              <a:t>到</a:t>
            </a:r>
            <a:r>
              <a:rPr lang="en-US" altLang="zh-CN" sz="2100" b="1" i="1" dirty="0">
                <a:latin typeface="+mn-lt"/>
              </a:rPr>
              <a:t>OB</a:t>
            </a:r>
            <a:r>
              <a:rPr lang="zh-CN" altLang="en-US" sz="2100" b="1" dirty="0">
                <a:latin typeface="+mn-lt"/>
              </a:rPr>
              <a:t>的距离</a:t>
            </a:r>
            <a:r>
              <a:rPr lang="en-US" altLang="zh-CN" sz="2100" b="1" i="1" dirty="0">
                <a:latin typeface="+mn-lt"/>
              </a:rPr>
              <a:t>PE.</a:t>
            </a:r>
            <a:endParaRPr lang="en-US" altLang="zh-CN" sz="2100" b="1" i="1" dirty="0">
              <a:latin typeface="+mn-lt"/>
            </a:endParaRPr>
          </a:p>
        </p:txBody>
      </p:sp>
      <p:sp>
        <p:nvSpPr>
          <p:cNvPr id="36" name="Text Box 21"/>
          <p:cNvSpPr txBox="1">
            <a:spLocks noChangeArrowheads="1"/>
          </p:cNvSpPr>
          <p:nvPr/>
        </p:nvSpPr>
        <p:spPr bwMode="auto">
          <a:xfrm>
            <a:off x="4625974" y="3437979"/>
            <a:ext cx="2887663" cy="4143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100" b="1" i="1" dirty="0">
                <a:latin typeface="+mn-lt"/>
              </a:rPr>
              <a:t>P</a:t>
            </a:r>
            <a:r>
              <a:rPr lang="zh-CN" altLang="en-US" sz="2100" b="1" dirty="0">
                <a:latin typeface="+mn-lt"/>
              </a:rPr>
              <a:t>是角平分线上的点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37" name="Line 22"/>
          <p:cNvSpPr>
            <a:spLocks noChangeShapeType="1"/>
          </p:cNvSpPr>
          <p:nvPr/>
        </p:nvSpPr>
        <p:spPr bwMode="auto">
          <a:xfrm>
            <a:off x="3330574" y="4165848"/>
            <a:ext cx="971550" cy="1079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38" name="Text Box 23"/>
          <p:cNvSpPr txBox="1"/>
          <p:nvPr/>
        </p:nvSpPr>
        <p:spPr>
          <a:xfrm>
            <a:off x="1493576" y="1950243"/>
            <a:ext cx="1998663" cy="414337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00" b="1" noProof="1">
                <a:solidFill>
                  <a:srgbClr val="0000FF"/>
                </a:solidFill>
                <a:latin typeface="宋体" panose="02010600030101010101" pitchFamily="2" charset="-122"/>
                <a:cs typeface="+mn-ea"/>
              </a:rPr>
              <a:t>几何语言描述：</a:t>
            </a:r>
            <a:endParaRPr lang="zh-CN" altLang="en-US" sz="2100" b="1" noProof="1">
              <a:solidFill>
                <a:srgbClr val="0000FF"/>
              </a:solidFill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39" name="Text Box 24"/>
          <p:cNvSpPr txBox="1">
            <a:spLocks noChangeArrowheads="1"/>
          </p:cNvSpPr>
          <p:nvPr/>
        </p:nvSpPr>
        <p:spPr bwMode="auto">
          <a:xfrm>
            <a:off x="3401218" y="1930946"/>
            <a:ext cx="5197498" cy="45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627" tIns="35242" rIns="67627" bIns="35242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∵</a:t>
            </a:r>
            <a:r>
              <a:rPr lang="zh-CN" altLang="en-US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OC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，且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PD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1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PE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OB.</a:t>
            </a:r>
            <a:endParaRPr lang="en-US" altLang="zh-CN" sz="2100" b="1" i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40" name="Text Box 25"/>
          <p:cNvSpPr txBox="1">
            <a:spLocks noChangeArrowheads="1"/>
          </p:cNvSpPr>
          <p:nvPr/>
        </p:nvSpPr>
        <p:spPr bwMode="auto">
          <a:xfrm>
            <a:off x="3381583" y="2381269"/>
            <a:ext cx="2943225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627" tIns="35242" rIns="67627" bIns="35242">
            <a:spAutoFit/>
          </a:bodyPr>
          <a:lstStyle/>
          <a:p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  <a:ea typeface="黑体" panose="02010609060101010101" pitchFamily="2" charset="-122"/>
              </a:rPr>
              <a:t>PD= PE.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ea typeface="黑体" panose="02010609060101010101" pitchFamily="2" charset="-122"/>
            </a:endParaRPr>
          </a:p>
        </p:txBody>
      </p:sp>
      <p:sp>
        <p:nvSpPr>
          <p:cNvPr id="50201" name="Text Box 26"/>
          <p:cNvSpPr txBox="1">
            <a:spLocks noChangeArrowheads="1"/>
          </p:cNvSpPr>
          <p:nvPr/>
        </p:nvSpPr>
        <p:spPr bwMode="auto">
          <a:xfrm>
            <a:off x="3204954" y="2741860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A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202" name="Text Box 27"/>
          <p:cNvSpPr txBox="1">
            <a:spLocks noChangeArrowheads="1"/>
          </p:cNvSpPr>
          <p:nvPr/>
        </p:nvSpPr>
        <p:spPr bwMode="auto">
          <a:xfrm>
            <a:off x="3906629" y="3300660"/>
            <a:ext cx="338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prstClr val="black"/>
                </a:solidFill>
                <a:latin typeface="+mn-lt"/>
              </a:rPr>
              <a:t>C</a:t>
            </a:r>
            <a:endParaRPr lang="en-US" altLang="zh-CN" b="1" i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50203" name="Text Box 28"/>
          <p:cNvSpPr txBox="1">
            <a:spLocks noChangeArrowheads="1"/>
          </p:cNvSpPr>
          <p:nvPr/>
        </p:nvSpPr>
        <p:spPr bwMode="auto">
          <a:xfrm>
            <a:off x="3852654" y="4273798"/>
            <a:ext cx="338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prstClr val="black"/>
                </a:solidFill>
                <a:latin typeface="+mn-lt"/>
              </a:rPr>
              <a:t>B</a:t>
            </a:r>
            <a:endParaRPr lang="en-US" altLang="zh-CN" b="1" i="1">
              <a:solidFill>
                <a:prstClr val="black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4" name="Text Box 29"/>
          <p:cNvSpPr txBox="1">
            <a:spLocks noChangeArrowheads="1"/>
          </p:cNvSpPr>
          <p:nvPr/>
        </p:nvSpPr>
        <p:spPr bwMode="auto">
          <a:xfrm>
            <a:off x="1475790" y="1473136"/>
            <a:ext cx="5538788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角的平分线上的点到角的两边的距离相等</a:t>
            </a:r>
            <a:r>
              <a:rPr lang="en-US" altLang="zh-CN" sz="21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Text Box 30"/>
          <p:cNvSpPr txBox="1">
            <a:spLocks noChangeArrowheads="1"/>
          </p:cNvSpPr>
          <p:nvPr/>
        </p:nvSpPr>
        <p:spPr bwMode="auto">
          <a:xfrm>
            <a:off x="1325600" y="1030288"/>
            <a:ext cx="38988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叙述角平分线的性质定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</a:t>
            </a:r>
            <a:r>
              <a:rPr lang="en-US" altLang="zh-CN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1"/>
          <p:cNvSpPr txBox="1">
            <a:spLocks noChangeArrowheads="1"/>
          </p:cNvSpPr>
          <p:nvPr/>
        </p:nvSpPr>
        <p:spPr bwMode="auto">
          <a:xfrm>
            <a:off x="4737043" y="2365375"/>
            <a:ext cx="18637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不必再证全等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50207" name="Text Box 26"/>
          <p:cNvSpPr txBox="1">
            <a:spLocks noChangeArrowheads="1"/>
          </p:cNvSpPr>
          <p:nvPr/>
        </p:nvSpPr>
        <p:spPr bwMode="auto">
          <a:xfrm>
            <a:off x="3043029" y="427379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rPr>
              <a:t>E</a:t>
            </a:r>
            <a:endParaRPr lang="en-US" altLang="zh-CN" b="1" i="1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27560" y="520291"/>
            <a:ext cx="4235396" cy="461665"/>
            <a:chOff x="2356642" y="520291"/>
            <a:chExt cx="4235396" cy="461665"/>
          </a:xfrm>
        </p:grpSpPr>
        <p:grpSp>
          <p:nvGrpSpPr>
            <p:cNvPr id="50212" name="组合 4"/>
            <p:cNvGrpSpPr/>
            <p:nvPr/>
          </p:nvGrpSpPr>
          <p:grpSpPr bwMode="auto">
            <a:xfrm>
              <a:off x="2356642" y="572166"/>
              <a:ext cx="1685925" cy="409790"/>
              <a:chOff x="3485" y="1168"/>
              <a:chExt cx="2654" cy="64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3485" y="1168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>
                  <a:solidFill>
                    <a:prstClr val="black"/>
                  </a:solidFill>
                </a:endParaRPr>
              </a:p>
            </p:txBody>
          </p:sp>
          <p:sp>
            <p:nvSpPr>
              <p:cNvPr id="50214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prstClr val="white"/>
                    </a:solidFill>
                    <a:latin typeface="Times New Roman" panose="02020603050405020304" pitchFamily="18" charset="0"/>
                    <a:ea typeface="黑体" panose="02010609060101010101" pitchFamily="2" charset="-122"/>
                  </a:rPr>
                  <a:t>1</a:t>
                </a:r>
                <a:endParaRPr lang="zh-CN" altLang="en-US" sz="24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黑体" panose="02010609060101010101" pitchFamily="2" charset="-122"/>
                </a:endParaRPr>
              </a:p>
            </p:txBody>
          </p:sp>
        </p:grpSp>
        <p:sp>
          <p:nvSpPr>
            <p:cNvPr id="50215" name="文本框 6151"/>
            <p:cNvSpPr txBox="1">
              <a:spLocks noChangeArrowheads="1"/>
            </p:cNvSpPr>
            <p:nvPr/>
          </p:nvSpPr>
          <p:spPr bwMode="auto">
            <a:xfrm>
              <a:off x="4086224" y="520291"/>
              <a:ext cx="250581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2" charset="-122"/>
                  <a:ea typeface="黑体" panose="02010609060101010101" pitchFamily="2" charset="-122"/>
                  <a:sym typeface="宋体" panose="02010600030101010101" pitchFamily="2" charset="-122"/>
                </a:rPr>
                <a:t>角平分线的判定</a:t>
              </a:r>
              <a:endParaRPr lang="zh-CN" altLang="en-US" sz="2400" b="1" dirty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41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4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97006" l="0" r="958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26" y="1256506"/>
            <a:ext cx="695325" cy="6953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 bldLvl="0"/>
      <p:bldP spid="40" grpId="0" bldLvl="0"/>
      <p:bldP spid="44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1" name="组合 35"/>
          <p:cNvGrpSpPr/>
          <p:nvPr/>
        </p:nvGrpSpPr>
        <p:grpSpPr bwMode="auto">
          <a:xfrm>
            <a:off x="6324452" y="1257639"/>
            <a:ext cx="2608262" cy="1684337"/>
            <a:chOff x="4710113" y="3789363"/>
            <a:chExt cx="3476679" cy="2245734"/>
          </a:xfrm>
        </p:grpSpPr>
        <p:grpSp>
          <p:nvGrpSpPr>
            <p:cNvPr id="51202" name="组合 36"/>
            <p:cNvGrpSpPr/>
            <p:nvPr/>
          </p:nvGrpSpPr>
          <p:grpSpPr bwMode="auto">
            <a:xfrm>
              <a:off x="6645275" y="4941888"/>
              <a:ext cx="520008" cy="491066"/>
              <a:chOff x="6642300" y="4941168"/>
              <a:chExt cx="520228" cy="490751"/>
            </a:xfrm>
          </p:grpSpPr>
          <p:sp>
            <p:nvSpPr>
              <p:cNvPr id="51203" name="TextBox 34"/>
              <p:cNvSpPr txBox="1">
                <a:spLocks noChangeArrowheads="1"/>
              </p:cNvSpPr>
              <p:nvPr/>
            </p:nvSpPr>
            <p:spPr bwMode="auto">
              <a:xfrm>
                <a:off x="6732240" y="4941168"/>
                <a:ext cx="430288" cy="490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P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04" name="椭圆 35"/>
              <p:cNvSpPr>
                <a:spLocks noChangeArrowheads="1"/>
              </p:cNvSpPr>
              <p:nvPr/>
            </p:nvSpPr>
            <p:spPr bwMode="auto">
              <a:xfrm>
                <a:off x="6642300" y="50131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1205" name="组合 38"/>
            <p:cNvGrpSpPr/>
            <p:nvPr/>
          </p:nvGrpSpPr>
          <p:grpSpPr bwMode="auto">
            <a:xfrm>
              <a:off x="4710113" y="3789363"/>
              <a:ext cx="3476679" cy="2132791"/>
              <a:chOff x="4710600" y="3789040"/>
              <a:chExt cx="3476809" cy="2132573"/>
            </a:xfrm>
          </p:grpSpPr>
          <p:grpSp>
            <p:nvGrpSpPr>
              <p:cNvPr id="51206" name="组合 18"/>
              <p:cNvGrpSpPr/>
              <p:nvPr/>
            </p:nvGrpSpPr>
            <p:grpSpPr bwMode="auto">
              <a:xfrm>
                <a:off x="5090008" y="4077072"/>
                <a:ext cx="2650344" cy="1512644"/>
                <a:chOff x="5090008" y="4077072"/>
                <a:chExt cx="2650344" cy="1512644"/>
              </a:xfrm>
            </p:grpSpPr>
            <p:cxnSp>
              <p:nvCxnSpPr>
                <p:cNvPr id="51207" name="直接连接符 12"/>
                <p:cNvCxnSpPr>
                  <a:cxnSpLocks noChangeShapeType="1"/>
                </p:cNvCxnSpPr>
                <p:nvPr/>
              </p:nvCxnSpPr>
              <p:spPr bwMode="auto">
                <a:xfrm flipH="1">
                  <a:off x="5090008" y="4077072"/>
                  <a:ext cx="2088232" cy="151216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1208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5148064" y="5589240"/>
                  <a:ext cx="2592288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1209" name="直接连接符 17"/>
                <p:cNvCxnSpPr>
                  <a:cxnSpLocks noChangeShapeType="1"/>
                </p:cNvCxnSpPr>
                <p:nvPr/>
              </p:nvCxnSpPr>
              <p:spPr bwMode="auto">
                <a:xfrm flipV="1">
                  <a:off x="5119036" y="4797628"/>
                  <a:ext cx="2520280" cy="7920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51210" name="TextBox 31"/>
              <p:cNvSpPr txBox="1">
                <a:spLocks noChangeArrowheads="1"/>
              </p:cNvSpPr>
              <p:nvPr/>
            </p:nvSpPr>
            <p:spPr bwMode="auto">
              <a:xfrm>
                <a:off x="7164288" y="3789040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1" name="TextBox 32"/>
              <p:cNvSpPr txBox="1">
                <a:spLocks noChangeArrowheads="1"/>
              </p:cNvSpPr>
              <p:nvPr/>
            </p:nvSpPr>
            <p:spPr bwMode="auto">
              <a:xfrm>
                <a:off x="4710600" y="5388206"/>
                <a:ext cx="463991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O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2" name="TextBox 33"/>
              <p:cNvSpPr txBox="1">
                <a:spLocks noChangeArrowheads="1"/>
              </p:cNvSpPr>
              <p:nvPr/>
            </p:nvSpPr>
            <p:spPr bwMode="auto">
              <a:xfrm>
                <a:off x="7740352" y="5430597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213" name="TextBox 37"/>
              <p:cNvSpPr txBox="1">
                <a:spLocks noChangeArrowheads="1"/>
              </p:cNvSpPr>
              <p:nvPr/>
            </p:nvSpPr>
            <p:spPr bwMode="auto">
              <a:xfrm>
                <a:off x="7578872" y="4506541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1214" name="组合 41"/>
            <p:cNvGrpSpPr/>
            <p:nvPr/>
          </p:nvGrpSpPr>
          <p:grpSpPr bwMode="auto">
            <a:xfrm>
              <a:off x="6135688" y="4191000"/>
              <a:ext cx="611187" cy="909638"/>
              <a:chOff x="6135770" y="4191471"/>
              <a:chExt cx="611460" cy="908703"/>
            </a:xfrm>
          </p:grpSpPr>
          <p:cxnSp>
            <p:nvCxnSpPr>
              <p:cNvPr id="51215" name="直接连接符 21"/>
              <p:cNvCxnSpPr>
                <a:cxnSpLocks noChangeShapeType="1"/>
              </p:cNvCxnSpPr>
              <p:nvPr/>
            </p:nvCxnSpPr>
            <p:spPr bwMode="auto">
              <a:xfrm flipH="1" flipV="1">
                <a:off x="6429218" y="4596118"/>
                <a:ext cx="318012" cy="504056"/>
              </a:xfrm>
              <a:prstGeom prst="line">
                <a:avLst/>
              </a:prstGeom>
              <a:noFill/>
              <a:ln w="25400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216" name="矩形 39"/>
              <p:cNvSpPr>
                <a:spLocks noChangeArrowheads="1"/>
              </p:cNvSpPr>
              <p:nvPr/>
            </p:nvSpPr>
            <p:spPr bwMode="auto">
              <a:xfrm rot="-2218961">
                <a:off x="6340031" y="4653345"/>
                <a:ext cx="152419" cy="155645"/>
              </a:xfrm>
              <a:prstGeom prst="rect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1217" name="TextBox 40"/>
              <p:cNvSpPr txBox="1">
                <a:spLocks noChangeArrowheads="1"/>
              </p:cNvSpPr>
              <p:nvPr/>
            </p:nvSpPr>
            <p:spPr bwMode="auto">
              <a:xfrm>
                <a:off x="6135770" y="4191471"/>
                <a:ext cx="464181" cy="490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1218" name="组合 46"/>
            <p:cNvGrpSpPr/>
            <p:nvPr/>
          </p:nvGrpSpPr>
          <p:grpSpPr bwMode="auto">
            <a:xfrm>
              <a:off x="6486525" y="5084763"/>
              <a:ext cx="447039" cy="950334"/>
              <a:chOff x="6486236" y="5085184"/>
              <a:chExt cx="448088" cy="950710"/>
            </a:xfrm>
          </p:grpSpPr>
          <p:cxnSp>
            <p:nvCxnSpPr>
              <p:cNvPr id="51219" name="直接连接符 23"/>
              <p:cNvCxnSpPr>
                <a:cxnSpLocks noChangeShapeType="1"/>
              </p:cNvCxnSpPr>
              <p:nvPr/>
            </p:nvCxnSpPr>
            <p:spPr bwMode="auto">
              <a:xfrm>
                <a:off x="6732240" y="5085184"/>
                <a:ext cx="0" cy="516104"/>
              </a:xfrm>
              <a:prstGeom prst="line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1220" name="矩形 42"/>
              <p:cNvSpPr>
                <a:spLocks noChangeArrowheads="1"/>
              </p:cNvSpPr>
              <p:nvPr/>
            </p:nvSpPr>
            <p:spPr bwMode="auto">
              <a:xfrm>
                <a:off x="6588224" y="5445224"/>
                <a:ext cx="144016" cy="144016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rgbClr val="002060"/>
                </a:solidFill>
                <a:round/>
              </a:ln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1221" name="TextBox 43"/>
              <p:cNvSpPr txBox="1">
                <a:spLocks noChangeArrowheads="1"/>
              </p:cNvSpPr>
              <p:nvPr/>
            </p:nvSpPr>
            <p:spPr bwMode="auto">
              <a:xfrm>
                <a:off x="6486236" y="5544633"/>
                <a:ext cx="448088" cy="4912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Text Box 28"/>
          <p:cNvSpPr txBox="1">
            <a:spLocks noChangeArrowheads="1"/>
          </p:cNvSpPr>
          <p:nvPr/>
        </p:nvSpPr>
        <p:spPr bwMode="auto">
          <a:xfrm>
            <a:off x="1438480" y="4357688"/>
            <a:ext cx="6378575" cy="414337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角的内部到角的两边距离相等的点在角的平分线上．</a:t>
            </a:r>
            <a:endParaRPr lang="zh-CN" altLang="en-US" sz="21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23" name="内容占位符 2"/>
          <p:cNvSpPr>
            <a:spLocks noChangeArrowheads="1"/>
          </p:cNvSpPr>
          <p:nvPr/>
        </p:nvSpPr>
        <p:spPr bwMode="auto">
          <a:xfrm>
            <a:off x="1164290" y="519132"/>
            <a:ext cx="7262040" cy="989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交换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角的平分线的性质中的已知和结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论，你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能得到什么结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论，这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个新结论正确吗？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303338" y="1660525"/>
            <a:ext cx="235192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角平分线的性质：</a:t>
            </a:r>
            <a:endParaRPr lang="zh-CN" altLang="en-US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7175"/>
          <p:cNvSpPr txBox="1">
            <a:spLocks noChangeArrowheads="1"/>
          </p:cNvSpPr>
          <p:nvPr/>
        </p:nvSpPr>
        <p:spPr bwMode="auto">
          <a:xfrm>
            <a:off x="1360488" y="2089150"/>
            <a:ext cx="5045075" cy="414338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latin typeface="宋体" panose="02010600030101010101" pitchFamily="2" charset="-122"/>
              </a:rPr>
              <a:t>角的平分线上的点到角的两边的距离相等</a:t>
            </a:r>
            <a:r>
              <a:rPr lang="en-US" altLang="zh-CN" sz="2100" b="1" dirty="0">
                <a:latin typeface="宋体" panose="02010600030101010101" pitchFamily="2" charset="-122"/>
              </a:rPr>
              <a:t>.</a:t>
            </a:r>
            <a:endParaRPr lang="en-US" altLang="zh-CN" sz="2100" b="1" dirty="0"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23317" y="2947987"/>
            <a:ext cx="6027628" cy="803297"/>
          </a:xfrm>
          <a:prstGeom prst="rect">
            <a:avLst/>
          </a:prstGeom>
          <a:noFill/>
          <a:ln w="9525">
            <a:solidFill>
              <a:srgbClr val="269999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∵ </a:t>
            </a:r>
            <a:r>
              <a:rPr lang="en-US" altLang="zh-CN" sz="2100" b="1" i="1" dirty="0">
                <a:latin typeface="Times New Roman" panose="02020603050405020304"/>
              </a:rPr>
              <a:t>OC</a:t>
            </a:r>
            <a:r>
              <a:rPr lang="zh-CN" altLang="en-US" sz="2100" b="1" dirty="0">
                <a:latin typeface="宋体" panose="02010600030101010101" pitchFamily="2" charset="-122"/>
              </a:rPr>
              <a:t>平分</a:t>
            </a:r>
            <a:r>
              <a:rPr lang="zh-CN" altLang="en-US" sz="2100" b="1" dirty="0">
                <a:latin typeface="Times New Roman" panose="02020603050405020304"/>
              </a:rPr>
              <a:t>∠</a:t>
            </a:r>
            <a:r>
              <a:rPr lang="en-US" altLang="zh-CN" sz="2100" b="1" i="1" dirty="0" smtClean="0">
                <a:latin typeface="Times New Roman" panose="02020603050405020304"/>
              </a:rPr>
              <a:t>AOB</a:t>
            </a:r>
            <a:r>
              <a:rPr lang="zh-CN" altLang="en-US" sz="2100" b="1" dirty="0" smtClean="0">
                <a:latin typeface="Times New Roman" panose="02020603050405020304"/>
              </a:rPr>
              <a:t>，</a:t>
            </a:r>
            <a:r>
              <a:rPr lang="zh-CN" altLang="en-US" sz="2100" b="1" dirty="0" smtClean="0">
                <a:latin typeface="宋体" panose="02010600030101010101" pitchFamily="2" charset="-122"/>
              </a:rPr>
              <a:t>且</a:t>
            </a:r>
            <a:r>
              <a:rPr lang="en-US" altLang="zh-CN" sz="2100" b="1" i="1" dirty="0">
                <a:latin typeface="Times New Roman" panose="02020603050405020304"/>
              </a:rPr>
              <a:t>PD</a:t>
            </a:r>
            <a:r>
              <a:rPr lang="en-US" altLang="zh-CN" sz="2100" b="1" dirty="0">
                <a:latin typeface="Times New Roman" panose="02020603050405020304"/>
              </a:rPr>
              <a:t>⊥</a:t>
            </a:r>
            <a:r>
              <a:rPr lang="en-US" altLang="zh-CN" sz="2100" b="1" i="1" dirty="0" smtClean="0">
                <a:latin typeface="Times New Roman" panose="02020603050405020304"/>
              </a:rPr>
              <a:t>OA</a:t>
            </a:r>
            <a:r>
              <a:rPr lang="zh-CN" altLang="en-US" sz="2100" b="1" dirty="0" smtClean="0">
                <a:latin typeface="Times New Roman" panose="02020603050405020304"/>
              </a:rPr>
              <a:t>，</a:t>
            </a:r>
            <a:r>
              <a:rPr lang="zh-CN" altLang="en-US" sz="2100" b="1" i="1" dirty="0" smtClean="0">
                <a:latin typeface="Times New Roman" panose="02020603050405020304"/>
              </a:rPr>
              <a:t> </a:t>
            </a:r>
            <a:r>
              <a:rPr lang="en-US" altLang="zh-CN" sz="2100" b="1" i="1" dirty="0">
                <a:latin typeface="Times New Roman" panose="02020603050405020304"/>
              </a:rPr>
              <a:t>PE</a:t>
            </a:r>
            <a:r>
              <a:rPr lang="en-US" altLang="zh-CN" sz="2100" b="1" dirty="0">
                <a:latin typeface="Times New Roman" panose="02020603050405020304"/>
              </a:rPr>
              <a:t>⊥</a:t>
            </a:r>
            <a:r>
              <a:rPr lang="en-US" altLang="zh-CN" sz="2100" b="1" i="1" dirty="0">
                <a:latin typeface="Times New Roman" panose="02020603050405020304"/>
              </a:rPr>
              <a:t>OB </a:t>
            </a:r>
            <a:r>
              <a:rPr lang="zh-CN" altLang="en-US" sz="2100" b="1" dirty="0" smtClean="0">
                <a:latin typeface="Times New Roman" panose="02020603050405020304"/>
              </a:rPr>
              <a:t>，</a:t>
            </a:r>
            <a:r>
              <a:rPr lang="en-US" altLang="zh-CN" sz="2100" b="1" dirty="0" smtClean="0">
                <a:latin typeface="宋体" panose="02010600030101010101" pitchFamily="2" charset="-122"/>
              </a:rPr>
              <a:t>  </a:t>
            </a:r>
            <a:endParaRPr lang="en-US" altLang="zh-CN" sz="2100" b="1" dirty="0">
              <a:latin typeface="宋体" panose="02010600030101010101" pitchFamily="2" charset="-122"/>
            </a:endParaRPr>
          </a:p>
          <a:p>
            <a:pPr>
              <a:lnSpc>
                <a:spcPct val="110000"/>
              </a:lnSpc>
            </a:pPr>
            <a:r>
              <a:rPr lang="zh-CN" altLang="en-US" sz="2100" b="1" dirty="0">
                <a:latin typeface="宋体" panose="02010600030101010101" pitchFamily="2" charset="-122"/>
              </a:rPr>
              <a:t>∴ </a:t>
            </a:r>
            <a:r>
              <a:rPr lang="en-US" altLang="zh-CN" sz="2100" b="1" i="1" dirty="0">
                <a:latin typeface="Times New Roman" panose="02020603050405020304"/>
              </a:rPr>
              <a:t>PD= </a:t>
            </a:r>
            <a:r>
              <a:rPr lang="en-US" altLang="zh-CN" sz="2100" b="1" i="1" dirty="0" smtClean="0">
                <a:latin typeface="Times New Roman" panose="02020603050405020304"/>
              </a:rPr>
              <a:t>PE</a:t>
            </a:r>
            <a:r>
              <a:rPr lang="en-US" altLang="zh-CN" sz="2100" b="1" i="1" dirty="0">
                <a:latin typeface="Times New Roman" panose="02020603050405020304"/>
              </a:rPr>
              <a:t>.</a:t>
            </a:r>
            <a:endParaRPr lang="zh-CN" altLang="en-US" sz="2100" b="1" i="1" dirty="0">
              <a:latin typeface="Times New Roman" panose="02020603050405020304"/>
            </a:endParaRPr>
          </a:p>
        </p:txBody>
      </p:sp>
      <p:sp>
        <p:nvSpPr>
          <p:cNvPr id="7203" name="文本框 7202"/>
          <p:cNvSpPr txBox="1">
            <a:spLocks noChangeArrowheads="1"/>
          </p:cNvSpPr>
          <p:nvPr/>
        </p:nvSpPr>
        <p:spPr bwMode="auto">
          <a:xfrm>
            <a:off x="1316038" y="2474913"/>
            <a:ext cx="13081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几何语言：</a:t>
            </a:r>
            <a:endParaRPr lang="zh-CN" altLang="en-US" sz="21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28" name="文本框 7226"/>
          <p:cNvSpPr txBox="1">
            <a:spLocks noChangeArrowheads="1"/>
          </p:cNvSpPr>
          <p:nvPr/>
        </p:nvSpPr>
        <p:spPr bwMode="auto">
          <a:xfrm>
            <a:off x="1354138" y="3938588"/>
            <a:ext cx="6762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b="1">
              <a:solidFill>
                <a:prstClr val="black"/>
              </a:solidFill>
              <a:latin typeface="Times New Roman" panose="02020603050405020304" pitchFamily="18" charset="0"/>
            </a:endParaRPr>
          </a:p>
        </p:txBody>
      </p:sp>
      <p:sp>
        <p:nvSpPr>
          <p:cNvPr id="7228" name="文本框 7227"/>
          <p:cNvSpPr txBox="1">
            <a:spLocks noChangeArrowheads="1"/>
          </p:cNvSpPr>
          <p:nvPr/>
        </p:nvSpPr>
        <p:spPr bwMode="auto">
          <a:xfrm>
            <a:off x="1406817" y="3895828"/>
            <a:ext cx="82391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猜想</a:t>
            </a:r>
            <a:r>
              <a:rPr lang="en-US" altLang="zh-CN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:</a:t>
            </a:r>
            <a:endParaRPr lang="en-US" altLang="zh-CN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37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9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259004" y="552908"/>
            <a:ext cx="1757157" cy="488722"/>
            <a:chOff x="1745942" y="3955571"/>
            <a:chExt cx="1757157" cy="488722"/>
          </a:xfrm>
        </p:grpSpPr>
        <p:grpSp>
          <p:nvGrpSpPr>
            <p:cNvPr id="41" name="组合 40"/>
            <p:cNvGrpSpPr/>
            <p:nvPr/>
          </p:nvGrpSpPr>
          <p:grpSpPr>
            <a:xfrm>
              <a:off x="1923628" y="3955571"/>
              <a:ext cx="1579471" cy="461665"/>
              <a:chOff x="835069" y="767230"/>
              <a:chExt cx="1579471" cy="461665"/>
            </a:xfrm>
          </p:grpSpPr>
          <p:sp>
            <p:nvSpPr>
              <p:cNvPr id="43" name="流程图: 库存数据 42"/>
              <p:cNvSpPr/>
              <p:nvPr/>
            </p:nvSpPr>
            <p:spPr>
              <a:xfrm rot="10800000">
                <a:off x="835069" y="816408"/>
                <a:ext cx="1334716" cy="387320"/>
              </a:xfrm>
              <a:prstGeom prst="flowChartOnlineStorage">
                <a:avLst/>
              </a:prstGeom>
              <a:solidFill>
                <a:srgbClr val="99660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zh-CN" altLang="en-US" kern="0" dirty="0" smtClean="0">
                  <a:solidFill>
                    <a:prstClr val="white"/>
                  </a:solidFill>
                  <a:latin typeface="Times New Roman" panose="02020603050405020304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985586" y="767230"/>
                <a:ext cx="142895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defRPr/>
                </a:pPr>
                <a:r>
                  <a:rPr lang="zh-CN" altLang="en-US" sz="2400" b="1" kern="0" dirty="0" smtClean="0">
                    <a:solidFill>
                      <a:prstClr val="white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想一想</a:t>
                </a:r>
                <a:endParaRPr lang="zh-CN" altLang="en-US" sz="24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endParaRPr>
              </a:p>
            </p:txBody>
          </p:sp>
        </p:grpSp>
        <p:pic>
          <p:nvPicPr>
            <p:cNvPr id="42" name="Picture 3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102" t="8041" r="13842" b="5246"/>
            <a:stretch>
              <a:fillRect/>
            </a:stretch>
          </p:blipFill>
          <p:spPr bwMode="auto">
            <a:xfrm>
              <a:off x="1745942" y="4008572"/>
              <a:ext cx="395789" cy="435721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" name="椭圆形标注 3"/>
          <p:cNvSpPr/>
          <p:nvPr/>
        </p:nvSpPr>
        <p:spPr>
          <a:xfrm>
            <a:off x="7124398" y="3367583"/>
            <a:ext cx="1503114" cy="1081321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tx1"/>
                </a:solidFill>
                <a:ea typeface="楷体" panose="02010609060101010101" pitchFamily="49" charset="-122"/>
              </a:rPr>
              <a:t>这个</a:t>
            </a:r>
            <a:r>
              <a:rPr lang="zh-CN" altLang="en-US" sz="2000" b="1" dirty="0">
                <a:solidFill>
                  <a:schemeClr val="tx1"/>
                </a:solidFill>
                <a:ea typeface="楷体" panose="02010609060101010101" pitchFamily="49" charset="-122"/>
              </a:rPr>
              <a:t>结论正确吗？</a:t>
            </a:r>
            <a:endParaRPr lang="zh-CN" altLang="en-US" sz="2000" b="1" dirty="0">
              <a:solidFill>
                <a:schemeClr val="tx1"/>
              </a:solidFill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/>
      <p:bldP spid="3" grpId="0" bldLvl="0" animBg="1"/>
      <p:bldP spid="8" grpId="0" bldLvl="0" animBg="1"/>
      <p:bldP spid="7203" grpId="0"/>
      <p:bldP spid="7228" grpId="0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3"/>
          <p:cNvSpPr txBox="1">
            <a:spLocks noChangeArrowheads="1"/>
          </p:cNvSpPr>
          <p:nvPr/>
        </p:nvSpPr>
        <p:spPr bwMode="auto">
          <a:xfrm>
            <a:off x="937696" y="917051"/>
            <a:ext cx="7525784" cy="87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0500" tIns="54000" rIns="40500" bIns="810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已知：如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PD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PE</a:t>
            </a:r>
            <a:r>
              <a:rPr lang="en-US" altLang="en-US" sz="2400" b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足分别是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D,E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PD=PE. 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证：点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solidFill>
                  <a:prstClr val="black"/>
                </a:solidFill>
                <a:latin typeface="Times New Roman" panose="02020603050405020304"/>
                <a:ea typeface="楷体" panose="02010609060101010101" pitchFamily="49" charset="-122"/>
              </a:rPr>
              <a:t>AOB</a:t>
            </a:r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的平分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线上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905152" y="1736468"/>
            <a:ext cx="97155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aphicFrame>
        <p:nvGraphicFramePr>
          <p:cNvPr id="52227" name="Object 1"/>
          <p:cNvGraphicFramePr>
            <a:graphicFrameLocks noChangeAspect="1"/>
          </p:cNvGraphicFramePr>
          <p:nvPr/>
        </p:nvGraphicFramePr>
        <p:xfrm>
          <a:off x="2144567" y="3257550"/>
          <a:ext cx="85725" cy="161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258" name="" r:id="rId1" imgW="114935" imgH="217170" progId="">
                  <p:embed/>
                </p:oleObj>
              </mc:Choice>
              <mc:Fallback>
                <p:oleObj name="" r:id="rId1" imgW="114935" imgH="217170" progId="">
                  <p:embed/>
                  <p:pic>
                    <p:nvPicPr>
                      <p:cNvPr id="0" name="图片 862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4567" y="3257550"/>
                        <a:ext cx="85725" cy="161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1598467" y="1773238"/>
            <a:ext cx="2087562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作射线</a:t>
            </a:r>
            <a:r>
              <a:rPr lang="en-US" altLang="zh-CN" sz="21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OP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7" name="AutoShape 13"/>
          <p:cNvSpPr/>
          <p:nvPr/>
        </p:nvSpPr>
        <p:spPr bwMode="auto">
          <a:xfrm>
            <a:off x="1915967" y="3116263"/>
            <a:ext cx="57150" cy="457200"/>
          </a:xfrm>
          <a:prstGeom prst="leftBrace">
            <a:avLst>
              <a:gd name="adj1" fmla="val 66000"/>
              <a:gd name="adj2" fmla="val 50000"/>
            </a:avLst>
          </a:prstGeom>
          <a:solidFill>
            <a:schemeClr val="bg1"/>
          </a:solidFill>
          <a:ln w="25400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 sz="2100" b="1">
              <a:solidFill>
                <a:srgbClr val="FF0000"/>
              </a:solidFill>
            </a:endParaRP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598467" y="4427538"/>
            <a:ext cx="37719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 smtClean="0">
                <a:solidFill>
                  <a:prstClr val="black"/>
                </a:solidFill>
                <a:latin typeface="+mn-lt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点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100" b="1" dirty="0" smtClean="0">
                <a:solidFill>
                  <a:srgbClr val="FF0000"/>
                </a:solidFill>
                <a:ea typeface="仿宋" panose="02010609060101010101" pitchFamily="49" charset="-122"/>
              </a:rPr>
              <a:t>的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平分线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上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1652442" y="2560638"/>
            <a:ext cx="382905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 err="1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PDO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PEO 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2" name="Rectangle 23"/>
          <p:cNvSpPr>
            <a:spLocks noChangeArrowheads="1"/>
          </p:cNvSpPr>
          <p:nvPr/>
        </p:nvSpPr>
        <p:spPr bwMode="auto">
          <a:xfrm>
            <a:off x="3779086" y="4019550"/>
            <a:ext cx="382027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（全等三角形的对应角相等）</a:t>
            </a:r>
            <a:r>
              <a:rPr lang="en-US" altLang="zh-CN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3" name="Text Box 24"/>
          <p:cNvSpPr txBox="1">
            <a:spLocks noChangeArrowheads="1"/>
          </p:cNvSpPr>
          <p:nvPr/>
        </p:nvSpPr>
        <p:spPr bwMode="auto">
          <a:xfrm>
            <a:off x="1976292" y="2992438"/>
            <a:ext cx="25146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1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OP=OP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（公共边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14" name="Text Box 25"/>
          <p:cNvSpPr txBox="1">
            <a:spLocks noChangeArrowheads="1"/>
          </p:cNvSpPr>
          <p:nvPr/>
        </p:nvSpPr>
        <p:spPr bwMode="auto">
          <a:xfrm>
            <a:off x="2030267" y="3290888"/>
            <a:ext cx="27003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PD= PE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zh-CN" altLang="en-US" sz="21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已知 </a:t>
            </a:r>
            <a:r>
              <a:rPr lang="zh-CN" altLang="en-US" sz="2100" b="1" dirty="0" smtClean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），</a:t>
            </a:r>
            <a:endParaRPr lang="zh-CN" altLang="en-US" sz="21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2235" name="Group 31"/>
          <p:cNvGrpSpPr/>
          <p:nvPr/>
        </p:nvGrpSpPr>
        <p:grpSpPr bwMode="auto">
          <a:xfrm>
            <a:off x="5718175" y="1822619"/>
            <a:ext cx="3143250" cy="2235200"/>
            <a:chOff x="0" y="0"/>
            <a:chExt cx="2640" cy="1877"/>
          </a:xfrm>
        </p:grpSpPr>
        <p:sp>
          <p:nvSpPr>
            <p:cNvPr id="52236" name="Line 32"/>
            <p:cNvSpPr>
              <a:spLocks noChangeShapeType="1"/>
            </p:cNvSpPr>
            <p:nvPr/>
          </p:nvSpPr>
          <p:spPr bwMode="auto">
            <a:xfrm>
              <a:off x="1556" y="368"/>
              <a:ext cx="48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37" name="Line 33"/>
            <p:cNvSpPr>
              <a:spLocks noChangeShapeType="1"/>
            </p:cNvSpPr>
            <p:nvPr/>
          </p:nvSpPr>
          <p:spPr bwMode="auto">
            <a:xfrm flipV="1">
              <a:off x="1601" y="414"/>
              <a:ext cx="96" cy="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38" name="Line 34"/>
            <p:cNvSpPr>
              <a:spLocks noChangeShapeType="1"/>
            </p:cNvSpPr>
            <p:nvPr/>
          </p:nvSpPr>
          <p:spPr bwMode="auto">
            <a:xfrm flipV="1">
              <a:off x="240" y="96"/>
              <a:ext cx="1872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39" name="Line 35"/>
            <p:cNvSpPr>
              <a:spLocks noChangeShapeType="1"/>
            </p:cNvSpPr>
            <p:nvPr/>
          </p:nvSpPr>
          <p:spPr bwMode="auto">
            <a:xfrm>
              <a:off x="240" y="1040"/>
              <a:ext cx="211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0" name="Line 36"/>
            <p:cNvSpPr>
              <a:spLocks noChangeShapeType="1"/>
            </p:cNvSpPr>
            <p:nvPr/>
          </p:nvSpPr>
          <p:spPr bwMode="auto">
            <a:xfrm flipH="1">
              <a:off x="1728" y="848"/>
              <a:ext cx="192" cy="624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1" name="Line 37"/>
            <p:cNvSpPr>
              <a:spLocks noChangeShapeType="1"/>
            </p:cNvSpPr>
            <p:nvPr/>
          </p:nvSpPr>
          <p:spPr bwMode="auto">
            <a:xfrm flipH="1" flipV="1">
              <a:off x="1674" y="334"/>
              <a:ext cx="246" cy="53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solidFill>
                  <a:prstClr val="black"/>
                </a:solidFill>
              </a:endParaRPr>
            </a:p>
          </p:txBody>
        </p:sp>
        <p:sp>
          <p:nvSpPr>
            <p:cNvPr id="52242" name="Text Box 40"/>
            <p:cNvSpPr txBox="1">
              <a:spLocks noChangeArrowheads="1"/>
            </p:cNvSpPr>
            <p:nvPr/>
          </p:nvSpPr>
          <p:spPr bwMode="auto">
            <a:xfrm>
              <a:off x="2208" y="1568"/>
              <a:ext cx="43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43" name="Text Box 41"/>
            <p:cNvSpPr txBox="1">
              <a:spLocks noChangeArrowheads="1"/>
            </p:cNvSpPr>
            <p:nvPr/>
          </p:nvSpPr>
          <p:spPr bwMode="auto">
            <a:xfrm>
              <a:off x="2064" y="0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44" name="Text Box 42"/>
            <p:cNvSpPr txBox="1">
              <a:spLocks noChangeArrowheads="1"/>
            </p:cNvSpPr>
            <p:nvPr/>
          </p:nvSpPr>
          <p:spPr bwMode="auto">
            <a:xfrm>
              <a:off x="1344" y="96"/>
              <a:ext cx="288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D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45" name="Text Box 43"/>
            <p:cNvSpPr txBox="1">
              <a:spLocks noChangeArrowheads="1"/>
            </p:cNvSpPr>
            <p:nvPr/>
          </p:nvSpPr>
          <p:spPr bwMode="auto">
            <a:xfrm>
              <a:off x="0" y="896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46" name="Text Box 44"/>
            <p:cNvSpPr txBox="1">
              <a:spLocks noChangeArrowheads="1"/>
            </p:cNvSpPr>
            <p:nvPr/>
          </p:nvSpPr>
          <p:spPr bwMode="auto">
            <a:xfrm>
              <a:off x="1872" y="816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</a:rPr>
                <a:t>P</a:t>
              </a:r>
              <a:endParaRPr lang="en-US" altLang="zh-CN" b="1" i="1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2247" name="Text Box 45"/>
            <p:cNvSpPr txBox="1">
              <a:spLocks noChangeArrowheads="1"/>
            </p:cNvSpPr>
            <p:nvPr/>
          </p:nvSpPr>
          <p:spPr bwMode="auto">
            <a:xfrm>
              <a:off x="1578" y="1420"/>
              <a:ext cx="384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 dirty="0">
                  <a:solidFill>
                    <a:prstClr val="black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b="1" i="1" dirty="0">
                <a:solidFill>
                  <a:prstClr val="black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2248" name="Group 46"/>
            <p:cNvGrpSpPr/>
            <p:nvPr/>
          </p:nvGrpSpPr>
          <p:grpSpPr bwMode="auto">
            <a:xfrm>
              <a:off x="204" y="800"/>
              <a:ext cx="612" cy="501"/>
              <a:chOff x="0" y="0"/>
              <a:chExt cx="612" cy="501"/>
            </a:xfrm>
          </p:grpSpPr>
          <p:graphicFrame>
            <p:nvGraphicFramePr>
              <p:cNvPr id="52249" name="Object 2"/>
              <p:cNvGraphicFramePr>
                <a:graphicFrameLocks noChangeAspect="1"/>
              </p:cNvGraphicFramePr>
              <p:nvPr/>
            </p:nvGraphicFramePr>
            <p:xfrm>
              <a:off x="0" y="28"/>
              <a:ext cx="72" cy="13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86259" name="" r:id="rId3" imgW="114935" imgH="217170" progId="">
                      <p:embed/>
                    </p:oleObj>
                  </mc:Choice>
                  <mc:Fallback>
                    <p:oleObj name="" r:id="rId3" imgW="114935" imgH="217170" progId="">
                      <p:embed/>
                      <p:pic>
                        <p:nvPicPr>
                          <p:cNvPr id="0" name="图片 8625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28"/>
                            <a:ext cx="72" cy="136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2250" name="Text Box 48"/>
              <p:cNvSpPr txBox="1">
                <a:spLocks noChangeArrowheads="1"/>
              </p:cNvSpPr>
              <p:nvPr/>
            </p:nvSpPr>
            <p:spPr bwMode="auto">
              <a:xfrm>
                <a:off x="324" y="0"/>
                <a:ext cx="288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srgbClr val="FF66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2251" name="Text Box 49"/>
              <p:cNvSpPr txBox="1">
                <a:spLocks noChangeArrowheads="1"/>
              </p:cNvSpPr>
              <p:nvPr/>
            </p:nvSpPr>
            <p:spPr bwMode="auto">
              <a:xfrm>
                <a:off x="324" y="192"/>
                <a:ext cx="19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zh-CN" altLang="en-US" b="1" i="1">
                  <a:solidFill>
                    <a:srgbClr val="FF66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35" name="Line 50"/>
          <p:cNvSpPr>
            <a:spLocks noChangeShapeType="1"/>
          </p:cNvSpPr>
          <p:nvPr/>
        </p:nvSpPr>
        <p:spPr bwMode="auto">
          <a:xfrm flipV="1">
            <a:off x="6037263" y="2781469"/>
            <a:ext cx="2571750" cy="28575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600" b="1">
              <a:solidFill>
                <a:prstClr val="black"/>
              </a:solidFill>
            </a:endParaRPr>
          </a:p>
        </p:txBody>
      </p:sp>
      <p:sp>
        <p:nvSpPr>
          <p:cNvPr id="37" name="Rectangle 53"/>
          <p:cNvSpPr>
            <a:spLocks noChangeArrowheads="1"/>
          </p:cNvSpPr>
          <p:nvPr/>
        </p:nvSpPr>
        <p:spPr bwMode="auto">
          <a:xfrm>
            <a:off x="2865437" y="1765565"/>
            <a:ext cx="27622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t">
              <a:spcBef>
                <a:spcPct val="50000"/>
              </a:spcBef>
            </a:pPr>
            <a:r>
              <a:rPr lang="zh-CN" altLang="en-US" sz="2100" b="1" i="1" dirty="0">
                <a:solidFill>
                  <a:prstClr val="black"/>
                </a:solidFill>
                <a:latin typeface="Times New Roman" panose="02020603050405020304"/>
              </a:rPr>
              <a:t> 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∵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PD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⊥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</a:rPr>
              <a:t>OA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</a:rPr>
              <a:t>，</a:t>
            </a:r>
            <a:r>
              <a:rPr lang="en-US" altLang="zh-CN" sz="2100" b="1" i="1" dirty="0" smtClean="0">
                <a:solidFill>
                  <a:prstClr val="black"/>
                </a:solidFill>
                <a:latin typeface="Times New Roman" panose="02020603050405020304"/>
              </a:rPr>
              <a:t>PE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⊥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OB.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sp>
        <p:nvSpPr>
          <p:cNvPr id="39" name="Text Box 56"/>
          <p:cNvSpPr txBox="1">
            <a:spLocks noChangeArrowheads="1"/>
          </p:cNvSpPr>
          <p:nvPr/>
        </p:nvSpPr>
        <p:spPr bwMode="auto">
          <a:xfrm>
            <a:off x="1598467" y="2135188"/>
            <a:ext cx="3132137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∴∠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PDO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=∠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PEO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=90</a:t>
            </a:r>
            <a:r>
              <a:rPr lang="zh-CN" altLang="en-US" sz="2100" b="1" dirty="0" smtClean="0">
                <a:solidFill>
                  <a:prstClr val="black"/>
                </a:solidFill>
                <a:latin typeface="Times New Roman" panose="02020603050405020304"/>
              </a:rPr>
              <a:t>°，</a:t>
            </a:r>
            <a:endParaRPr lang="zh-CN" altLang="en-US" sz="2100" b="1" baseline="30000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40" name="Text Box 57"/>
          <p:cNvSpPr txBox="1">
            <a:spLocks noChangeArrowheads="1"/>
          </p:cNvSpPr>
          <p:nvPr/>
        </p:nvSpPr>
        <p:spPr bwMode="auto">
          <a:xfrm>
            <a:off x="1598467" y="3695700"/>
            <a:ext cx="40036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∴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PDO</a:t>
            </a:r>
            <a:r>
              <a:rPr lang="en-US" altLang="zh-CN" sz="2100" b="1" dirty="0" err="1">
                <a:solidFill>
                  <a:prstClr val="black"/>
                </a:solidFill>
                <a:latin typeface="Times New Roman" panose="02020603050405020304"/>
              </a:rPr>
              <a:t>≌Rt△</a:t>
            </a:r>
            <a:r>
              <a:rPr lang="en-US" altLang="zh-CN" sz="2100" b="1" i="1" dirty="0" err="1">
                <a:solidFill>
                  <a:prstClr val="black"/>
                </a:solidFill>
                <a:latin typeface="Times New Roman" panose="02020603050405020304"/>
              </a:rPr>
              <a:t>PEO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（ </a:t>
            </a: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HL</a:t>
            </a:r>
            <a:r>
              <a:rPr lang="zh-CN" altLang="en-US" sz="2100" b="1" dirty="0">
                <a:solidFill>
                  <a:prstClr val="black"/>
                </a:solidFill>
                <a:latin typeface="Times New Roman" panose="02020603050405020304"/>
              </a:rPr>
              <a:t>）</a:t>
            </a:r>
            <a:r>
              <a:rPr lang="en-US" altLang="zh-CN" sz="2100" b="1" i="1" dirty="0">
                <a:solidFill>
                  <a:prstClr val="black"/>
                </a:solidFill>
                <a:latin typeface="Times New Roman" panose="02020603050405020304"/>
              </a:rPr>
              <a:t>.</a:t>
            </a:r>
            <a:endParaRPr lang="en-US" altLang="zh-CN" sz="2100" b="1" i="1" dirty="0">
              <a:solidFill>
                <a:prstClr val="black"/>
              </a:solidFill>
              <a:latin typeface="Times New Roman" panose="02020603050405020304"/>
            </a:endParaRPr>
          </a:p>
        </p:txBody>
      </p:sp>
      <p:sp>
        <p:nvSpPr>
          <p:cNvPr id="41" name="Text Box 58"/>
          <p:cNvSpPr txBox="1">
            <a:spLocks noChangeArrowheads="1"/>
          </p:cNvSpPr>
          <p:nvPr/>
        </p:nvSpPr>
        <p:spPr bwMode="auto">
          <a:xfrm>
            <a:off x="1598467" y="4019550"/>
            <a:ext cx="23336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solidFill>
                  <a:prstClr val="black"/>
                </a:solidFill>
                <a:latin typeface="Times New Roman" panose="02020603050405020304"/>
              </a:rPr>
              <a:t>∴</a:t>
            </a:r>
            <a:r>
              <a:rPr lang="zh-CN" altLang="en-US" sz="2100" b="1" dirty="0">
                <a:solidFill>
                  <a:srgbClr val="FF0000"/>
                </a:solidFill>
                <a:latin typeface="Times New Roman" panose="02020603050405020304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Times New Roman" panose="02020603050405020304"/>
              </a:rPr>
              <a:t>AOP</a:t>
            </a:r>
            <a:r>
              <a:rPr lang="en-US" altLang="zh-CN" sz="2100" b="1" dirty="0">
                <a:solidFill>
                  <a:srgbClr val="FF0000"/>
                </a:solidFill>
                <a:latin typeface="Times New Roman" panose="02020603050405020304"/>
              </a:rPr>
              <a:t>=∠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Times New Roman" panose="02020603050405020304"/>
              </a:rPr>
              <a:t>BOP</a:t>
            </a:r>
            <a:endParaRPr lang="en-US" altLang="zh-CN" sz="2100" b="1" i="1" dirty="0">
              <a:solidFill>
                <a:srgbClr val="FF0000"/>
              </a:solidFill>
              <a:latin typeface="Times New Roman" panose="02020603050405020304"/>
              <a:cs typeface="Times New Roman" panose="02020603050405020304" pitchFamily="18" charset="0"/>
            </a:endParaRPr>
          </a:p>
        </p:txBody>
      </p:sp>
      <p:cxnSp>
        <p:nvCxnSpPr>
          <p:cNvPr id="52258" name="直接连接符 53"/>
          <p:cNvCxnSpPr>
            <a:cxnSpLocks noChangeShapeType="1"/>
          </p:cNvCxnSpPr>
          <p:nvPr/>
        </p:nvCxnSpPr>
        <p:spPr bwMode="auto">
          <a:xfrm>
            <a:off x="7669213" y="2717969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2259" name="矩形 3"/>
          <p:cNvSpPr>
            <a:spLocks noChangeArrowheads="1"/>
          </p:cNvSpPr>
          <p:nvPr/>
        </p:nvSpPr>
        <p:spPr bwMode="auto">
          <a:xfrm rot="1500000">
            <a:off x="7685088" y="3433932"/>
            <a:ext cx="109537" cy="107950"/>
          </a:xfrm>
          <a:prstGeom prst="rect">
            <a:avLst/>
          </a:prstGeom>
          <a:solidFill>
            <a:schemeClr val="accent1"/>
          </a:solidFill>
          <a:ln w="3175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2800" b="1">
              <a:solidFill>
                <a:prstClr val="black"/>
              </a:solidFill>
            </a:endParaRPr>
          </a:p>
        </p:txBody>
      </p:sp>
      <p:grpSp>
        <p:nvGrpSpPr>
          <p:cNvPr id="42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4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47" name="圆角矩形 31"/>
          <p:cNvSpPr>
            <a:spLocks noChangeArrowheads="1"/>
          </p:cNvSpPr>
          <p:nvPr/>
        </p:nvSpPr>
        <p:spPr bwMode="auto">
          <a:xfrm>
            <a:off x="3585369" y="465822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猜想证明</a:t>
            </a:r>
            <a:endParaRPr lang="zh-CN" altLang="en-US" sz="2000" b="1" kern="0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  <p:bldP spid="6" grpId="0"/>
      <p:bldP spid="7" grpId="0" bldLvl="0" animBg="1"/>
      <p:bldP spid="8" grpId="0"/>
      <p:bldP spid="9" grpId="0"/>
      <p:bldP spid="12" grpId="0"/>
      <p:bldP spid="13" grpId="0"/>
      <p:bldP spid="14" grpId="0"/>
      <p:bldP spid="35" grpId="0" animBg="1"/>
      <p:bldP spid="37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49281" y="345492"/>
            <a:ext cx="7455887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判定定理：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角的内部到角的两边的距离相等的点在角的平分线上</a:t>
            </a:r>
            <a:r>
              <a:rPr lang="en-US" altLang="zh-CN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53250" name="组合 35"/>
          <p:cNvGrpSpPr/>
          <p:nvPr/>
        </p:nvGrpSpPr>
        <p:grpSpPr bwMode="auto">
          <a:xfrm>
            <a:off x="5972769" y="2681670"/>
            <a:ext cx="2606675" cy="1684337"/>
            <a:chOff x="4710113" y="3789363"/>
            <a:chExt cx="3476679" cy="2245734"/>
          </a:xfrm>
        </p:grpSpPr>
        <p:grpSp>
          <p:nvGrpSpPr>
            <p:cNvPr id="53251" name="组合 36"/>
            <p:cNvGrpSpPr/>
            <p:nvPr/>
          </p:nvGrpSpPr>
          <p:grpSpPr bwMode="auto">
            <a:xfrm>
              <a:off x="6645275" y="4941888"/>
              <a:ext cx="520008" cy="491066"/>
              <a:chOff x="6642300" y="4941168"/>
              <a:chExt cx="520228" cy="490751"/>
            </a:xfrm>
          </p:grpSpPr>
          <p:sp>
            <p:nvSpPr>
              <p:cNvPr id="53252" name="TextBox 34"/>
              <p:cNvSpPr txBox="1">
                <a:spLocks noChangeArrowheads="1"/>
              </p:cNvSpPr>
              <p:nvPr/>
            </p:nvSpPr>
            <p:spPr bwMode="auto">
              <a:xfrm>
                <a:off x="6732240" y="4941168"/>
                <a:ext cx="430288" cy="490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P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53" name="椭圆 35"/>
              <p:cNvSpPr>
                <a:spLocks noChangeArrowheads="1"/>
              </p:cNvSpPr>
              <p:nvPr/>
            </p:nvSpPr>
            <p:spPr bwMode="auto">
              <a:xfrm>
                <a:off x="6642300" y="50131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53254" name="组合 38"/>
            <p:cNvGrpSpPr/>
            <p:nvPr/>
          </p:nvGrpSpPr>
          <p:grpSpPr bwMode="auto">
            <a:xfrm>
              <a:off x="4710113" y="3789363"/>
              <a:ext cx="3476679" cy="2132791"/>
              <a:chOff x="4710600" y="3789040"/>
              <a:chExt cx="3476809" cy="2132573"/>
            </a:xfrm>
          </p:grpSpPr>
          <p:grpSp>
            <p:nvGrpSpPr>
              <p:cNvPr id="53255" name="组合 18"/>
              <p:cNvGrpSpPr/>
              <p:nvPr/>
            </p:nvGrpSpPr>
            <p:grpSpPr bwMode="auto">
              <a:xfrm>
                <a:off x="5090008" y="4077072"/>
                <a:ext cx="2650344" cy="1512644"/>
                <a:chOff x="5090008" y="4077072"/>
                <a:chExt cx="2650344" cy="1512644"/>
              </a:xfrm>
            </p:grpSpPr>
            <p:cxnSp>
              <p:nvCxnSpPr>
                <p:cNvPr id="53256" name="直接连接符 12"/>
                <p:cNvCxnSpPr>
                  <a:cxnSpLocks noChangeShapeType="1"/>
                </p:cNvCxnSpPr>
                <p:nvPr/>
              </p:nvCxnSpPr>
              <p:spPr bwMode="auto">
                <a:xfrm flipH="1">
                  <a:off x="5090008" y="4077072"/>
                  <a:ext cx="2088232" cy="151216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7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5148064" y="5589240"/>
                  <a:ext cx="2592288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53258" name="直接连接符 17"/>
                <p:cNvCxnSpPr>
                  <a:cxnSpLocks noChangeShapeType="1"/>
                </p:cNvCxnSpPr>
                <p:nvPr/>
              </p:nvCxnSpPr>
              <p:spPr bwMode="auto">
                <a:xfrm flipV="1">
                  <a:off x="5119036" y="4797628"/>
                  <a:ext cx="2520280" cy="7920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53259" name="TextBox 31"/>
              <p:cNvSpPr txBox="1">
                <a:spLocks noChangeArrowheads="1"/>
              </p:cNvSpPr>
              <p:nvPr/>
            </p:nvSpPr>
            <p:spPr bwMode="auto">
              <a:xfrm>
                <a:off x="7164288" y="3789040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60" name="TextBox 32"/>
              <p:cNvSpPr txBox="1">
                <a:spLocks noChangeArrowheads="1"/>
              </p:cNvSpPr>
              <p:nvPr/>
            </p:nvSpPr>
            <p:spPr bwMode="auto">
              <a:xfrm>
                <a:off x="4710600" y="5388206"/>
                <a:ext cx="463991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O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61" name="TextBox 33"/>
              <p:cNvSpPr txBox="1">
                <a:spLocks noChangeArrowheads="1"/>
              </p:cNvSpPr>
              <p:nvPr/>
            </p:nvSpPr>
            <p:spPr bwMode="auto">
              <a:xfrm>
                <a:off x="7740352" y="5430597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3262" name="TextBox 37"/>
              <p:cNvSpPr txBox="1">
                <a:spLocks noChangeArrowheads="1"/>
              </p:cNvSpPr>
              <p:nvPr/>
            </p:nvSpPr>
            <p:spPr bwMode="auto">
              <a:xfrm>
                <a:off x="7578872" y="4506541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3263" name="组合 41"/>
            <p:cNvGrpSpPr/>
            <p:nvPr/>
          </p:nvGrpSpPr>
          <p:grpSpPr bwMode="auto">
            <a:xfrm>
              <a:off x="6135688" y="4191000"/>
              <a:ext cx="611187" cy="909638"/>
              <a:chOff x="6135770" y="4191471"/>
              <a:chExt cx="611460" cy="908703"/>
            </a:xfrm>
          </p:grpSpPr>
          <p:cxnSp>
            <p:nvCxnSpPr>
              <p:cNvPr id="53264" name="直接连接符 21"/>
              <p:cNvCxnSpPr>
                <a:cxnSpLocks noChangeShapeType="1"/>
              </p:cNvCxnSpPr>
              <p:nvPr/>
            </p:nvCxnSpPr>
            <p:spPr bwMode="auto">
              <a:xfrm flipH="1" flipV="1">
                <a:off x="6429218" y="4596118"/>
                <a:ext cx="318012" cy="504056"/>
              </a:xfrm>
              <a:prstGeom prst="line">
                <a:avLst/>
              </a:prstGeom>
              <a:noFill/>
              <a:ln w="25400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265" name="矩形 39"/>
              <p:cNvSpPr>
                <a:spLocks noChangeArrowheads="1"/>
              </p:cNvSpPr>
              <p:nvPr/>
            </p:nvSpPr>
            <p:spPr bwMode="auto">
              <a:xfrm rot="-2218961">
                <a:off x="6340031" y="4653345"/>
                <a:ext cx="152419" cy="155645"/>
              </a:xfrm>
              <a:prstGeom prst="rect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3266" name="TextBox 40"/>
              <p:cNvSpPr txBox="1">
                <a:spLocks noChangeArrowheads="1"/>
              </p:cNvSpPr>
              <p:nvPr/>
            </p:nvSpPr>
            <p:spPr bwMode="auto">
              <a:xfrm>
                <a:off x="6135770" y="4191471"/>
                <a:ext cx="464181" cy="490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53267" name="组合 46"/>
            <p:cNvGrpSpPr/>
            <p:nvPr/>
          </p:nvGrpSpPr>
          <p:grpSpPr bwMode="auto">
            <a:xfrm>
              <a:off x="6486525" y="5084763"/>
              <a:ext cx="447039" cy="950334"/>
              <a:chOff x="6486236" y="5085184"/>
              <a:chExt cx="448088" cy="950710"/>
            </a:xfrm>
          </p:grpSpPr>
          <p:cxnSp>
            <p:nvCxnSpPr>
              <p:cNvPr id="53268" name="直接连接符 23"/>
              <p:cNvCxnSpPr>
                <a:cxnSpLocks noChangeShapeType="1"/>
              </p:cNvCxnSpPr>
              <p:nvPr/>
            </p:nvCxnSpPr>
            <p:spPr bwMode="auto">
              <a:xfrm>
                <a:off x="6732240" y="5085184"/>
                <a:ext cx="0" cy="516104"/>
              </a:xfrm>
              <a:prstGeom prst="line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53269" name="矩形 42"/>
              <p:cNvSpPr>
                <a:spLocks noChangeArrowheads="1"/>
              </p:cNvSpPr>
              <p:nvPr/>
            </p:nvSpPr>
            <p:spPr bwMode="auto">
              <a:xfrm>
                <a:off x="6588224" y="5445224"/>
                <a:ext cx="144016" cy="144016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rgbClr val="002060"/>
                </a:solidFill>
                <a:round/>
              </a:ln>
            </p:spPr>
            <p:txBody>
              <a:bodyPr/>
              <a:lstStyle/>
              <a:p>
                <a:endParaRPr lang="zh-CN" altLang="en-US" sz="100" i="1">
                  <a:solidFill>
                    <a:prstClr val="black"/>
                  </a:solidFill>
                </a:endParaRPr>
              </a:p>
            </p:txBody>
          </p:sp>
          <p:sp>
            <p:nvSpPr>
              <p:cNvPr id="53270" name="TextBox 43"/>
              <p:cNvSpPr txBox="1">
                <a:spLocks noChangeArrowheads="1"/>
              </p:cNvSpPr>
              <p:nvPr/>
            </p:nvSpPr>
            <p:spPr bwMode="auto">
              <a:xfrm>
                <a:off x="6486236" y="5544633"/>
                <a:ext cx="448088" cy="4912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solidFill>
                      <a:prstClr val="black"/>
                    </a:solidFill>
                    <a:latin typeface="Times New Roman" panose="02020603050405020304" pitchFamily="18" charset="0"/>
                  </a:rPr>
                  <a:t>E</a:t>
                </a:r>
                <a:endParaRPr lang="en-US" altLang="zh-CN" b="1" i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4" name="Text Box 37"/>
          <p:cNvSpPr txBox="1"/>
          <p:nvPr/>
        </p:nvSpPr>
        <p:spPr>
          <a:xfrm>
            <a:off x="949281" y="1396079"/>
            <a:ext cx="3343275" cy="559769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应用所具备的条件：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Group 53"/>
          <p:cNvGrpSpPr/>
          <p:nvPr/>
        </p:nvGrpSpPr>
        <p:grpSpPr bwMode="auto">
          <a:xfrm>
            <a:off x="1265238" y="2026443"/>
            <a:ext cx="5148262" cy="919163"/>
            <a:chOff x="528" y="1440"/>
            <a:chExt cx="3191" cy="772"/>
          </a:xfrm>
        </p:grpSpPr>
        <p:sp>
          <p:nvSpPr>
            <p:cNvPr id="53273" name="Text Box 38"/>
            <p:cNvSpPr txBox="1">
              <a:spLocks noChangeArrowheads="1"/>
            </p:cNvSpPr>
            <p:nvPr/>
          </p:nvSpPr>
          <p:spPr bwMode="auto">
            <a:xfrm>
              <a:off x="528" y="1440"/>
              <a:ext cx="2855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1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）位置关系：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点在角的内部；</a:t>
              </a:r>
              <a:endParaRPr lang="zh-CN" altLang="en-US" sz="21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3274" name="Text Box 39"/>
            <p:cNvSpPr txBox="1">
              <a:spLocks noChangeArrowheads="1"/>
            </p:cNvSpPr>
            <p:nvPr/>
          </p:nvSpPr>
          <p:spPr bwMode="auto">
            <a:xfrm>
              <a:off x="528" y="1728"/>
              <a:ext cx="3191" cy="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fontAlgn="t">
                <a:lnSpc>
                  <a:spcPct val="150000"/>
                </a:lnSpc>
              </a:pP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（</a:t>
              </a:r>
              <a:r>
                <a:rPr lang="en-US" altLang="zh-CN" sz="2100" b="1" dirty="0">
                  <a:solidFill>
                    <a:srgbClr val="FF0000"/>
                  </a:solidFill>
                  <a:latin typeface="+mn-lt"/>
                </a:rPr>
                <a:t>2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）数量关系：</a:t>
              </a:r>
              <a:r>
                <a:rPr lang="zh-CN" altLang="en-US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该点到角两边的距离相等</a:t>
              </a:r>
              <a:r>
                <a:rPr lang="en-US" altLang="zh-CN" sz="21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.</a:t>
              </a:r>
              <a:endParaRPr lang="en-US" altLang="zh-CN" sz="21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39" name="Text Box 41"/>
          <p:cNvSpPr txBox="1"/>
          <p:nvPr/>
        </p:nvSpPr>
        <p:spPr>
          <a:xfrm>
            <a:off x="998824" y="3062174"/>
            <a:ext cx="533735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342900" indent="-342900" fontAlgn="t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定理的作用：</a:t>
            </a:r>
            <a:r>
              <a:rPr lang="zh-CN" altLang="en-US" sz="2100" b="1" noProof="1">
                <a:latin typeface="宋体" panose="02010600030101010101" pitchFamily="2" charset="-122"/>
                <a:cs typeface="+mn-ea"/>
              </a:rPr>
              <a:t>判断点是否在角平分线上</a:t>
            </a:r>
            <a:r>
              <a:rPr lang="en-US" altLang="zh-CN" sz="2100" b="1" noProof="1">
                <a:latin typeface="宋体" panose="02010600030101010101" pitchFamily="2" charset="-122"/>
                <a:cs typeface="+mn-ea"/>
              </a:rPr>
              <a:t>.</a:t>
            </a:r>
            <a:endParaRPr lang="en-US" altLang="zh-CN" sz="2100" b="1" noProof="1">
              <a:latin typeface="宋体" panose="02010600030101010101" pitchFamily="2" charset="-122"/>
              <a:cs typeface="+mn-ea"/>
            </a:endParaRPr>
          </a:p>
        </p:txBody>
      </p:sp>
      <p:sp>
        <p:nvSpPr>
          <p:cNvPr id="40" name="Text Box 43"/>
          <p:cNvSpPr txBox="1">
            <a:spLocks noChangeArrowheads="1"/>
          </p:cNvSpPr>
          <p:nvPr/>
        </p:nvSpPr>
        <p:spPr bwMode="auto">
          <a:xfrm>
            <a:off x="998824" y="3568823"/>
            <a:ext cx="30861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应用格式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</a:rPr>
              <a:t>：</a:t>
            </a:r>
            <a:endParaRPr lang="zh-CN" altLang="en-US" sz="21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1364834" y="4034247"/>
            <a:ext cx="5528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∵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PD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OA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PE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OB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PD=PE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400" b="1" i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2" name="Rectangle 50"/>
          <p:cNvSpPr>
            <a:spLocks noChangeArrowheads="1"/>
          </p:cNvSpPr>
          <p:nvPr/>
        </p:nvSpPr>
        <p:spPr bwMode="auto">
          <a:xfrm>
            <a:off x="1364834" y="4501203"/>
            <a:ext cx="38996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</a:rPr>
              <a:t>∴</a:t>
            </a:r>
            <a:r>
              <a:rPr lang="zh-CN" altLang="en-US" sz="2400" b="1" dirty="0">
                <a:latin typeface="+mn-lt"/>
              </a:rPr>
              <a:t>点</a:t>
            </a:r>
            <a:r>
              <a:rPr lang="en-US" altLang="zh-CN" sz="2400" b="1" i="1" dirty="0">
                <a:latin typeface="+mn-lt"/>
              </a:rPr>
              <a:t>P </a:t>
            </a:r>
            <a:r>
              <a:rPr lang="zh-CN" altLang="en-US" sz="2400" b="1" dirty="0">
                <a:latin typeface="+mn-lt"/>
              </a:rPr>
              <a:t>在</a:t>
            </a: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400" b="1" i="1" dirty="0">
                <a:latin typeface="+mn-lt"/>
              </a:rPr>
              <a:t>AOB</a:t>
            </a:r>
            <a:r>
              <a:rPr lang="zh-CN" altLang="en-US" sz="2400" b="1" dirty="0">
                <a:latin typeface="+mn-lt"/>
              </a:rPr>
              <a:t>的平分线上</a:t>
            </a:r>
            <a:r>
              <a:rPr lang="en-US" altLang="en-US" sz="2400" b="1" dirty="0">
                <a:latin typeface="+mn-lt"/>
              </a:rPr>
              <a:t>.</a:t>
            </a:r>
            <a:endParaRPr lang="en-US" altLang="en-US" sz="2400" b="1" dirty="0">
              <a:latin typeface="+mn-lt"/>
            </a:endParaRPr>
          </a:p>
        </p:txBody>
      </p:sp>
      <p:grpSp>
        <p:nvGrpSpPr>
          <p:cNvPr id="37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3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4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763777" y="1058308"/>
            <a:ext cx="8032371" cy="13096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ts val="0"/>
              </a:spcBef>
              <a:buFontTx/>
              <a:buNone/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楷体" panose="02010609060101010101" pitchFamily="49" charset="-122"/>
              </a:rPr>
              <a:t> 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如图，要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区建一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个集贸市场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，使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它到铁路和公路距离相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等，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离公路与铁路交叉处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500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米，这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个集贸市场应建在何处（比例尺为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1︰20000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sym typeface="+mn-ea"/>
            </a:endParaRPr>
          </a:p>
        </p:txBody>
      </p:sp>
      <p:grpSp>
        <p:nvGrpSpPr>
          <p:cNvPr id="54274" name="Group 3"/>
          <p:cNvGrpSpPr/>
          <p:nvPr/>
        </p:nvGrpSpPr>
        <p:grpSpPr bwMode="auto">
          <a:xfrm>
            <a:off x="5376010" y="2009415"/>
            <a:ext cx="2819400" cy="1778000"/>
            <a:chOff x="-406" y="-92"/>
            <a:chExt cx="2682" cy="1805"/>
          </a:xfrm>
        </p:grpSpPr>
        <p:sp>
          <p:nvSpPr>
            <p:cNvPr id="54275" name="Line 4"/>
            <p:cNvSpPr>
              <a:spLocks noChangeShapeType="1"/>
            </p:cNvSpPr>
            <p:nvPr/>
          </p:nvSpPr>
          <p:spPr bwMode="auto">
            <a:xfrm flipH="1" flipV="1">
              <a:off x="682" y="-47"/>
              <a:ext cx="1529" cy="17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54276" name="Line 5"/>
            <p:cNvSpPr>
              <a:spLocks noChangeShapeType="1"/>
            </p:cNvSpPr>
            <p:nvPr/>
          </p:nvSpPr>
          <p:spPr bwMode="auto">
            <a:xfrm flipH="1">
              <a:off x="-406" y="90"/>
              <a:ext cx="1404" cy="1292"/>
            </a:xfrm>
            <a:prstGeom prst="line">
              <a:avLst/>
            </a:prstGeom>
            <a:noFill/>
            <a:ln w="88900">
              <a:solidFill>
                <a:srgbClr val="FF33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54277" name="Text Box 6"/>
            <p:cNvSpPr txBox="1">
              <a:spLocks noChangeArrowheads="1"/>
            </p:cNvSpPr>
            <p:nvPr/>
          </p:nvSpPr>
          <p:spPr bwMode="auto">
            <a:xfrm>
              <a:off x="1134" y="1246"/>
              <a:ext cx="116" cy="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en-US" sz="240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54278" name="Line 7"/>
            <p:cNvSpPr>
              <a:spLocks noChangeShapeType="1"/>
            </p:cNvSpPr>
            <p:nvPr/>
          </p:nvSpPr>
          <p:spPr bwMode="auto">
            <a:xfrm flipH="1" flipV="1">
              <a:off x="728" y="-46"/>
              <a:ext cx="1548" cy="17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54279" name="Line 8"/>
            <p:cNvSpPr>
              <a:spLocks noChangeShapeType="1"/>
            </p:cNvSpPr>
            <p:nvPr/>
          </p:nvSpPr>
          <p:spPr bwMode="auto">
            <a:xfrm flipH="1" flipV="1">
              <a:off x="682" y="-92"/>
              <a:ext cx="1484" cy="1697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10" name="Line 9"/>
          <p:cNvSpPr>
            <a:spLocks noChangeShapeType="1"/>
          </p:cNvSpPr>
          <p:nvPr/>
        </p:nvSpPr>
        <p:spPr bwMode="auto">
          <a:xfrm flipH="1">
            <a:off x="6750785" y="2164990"/>
            <a:ext cx="19050" cy="1563688"/>
          </a:xfrm>
          <a:prstGeom prst="line">
            <a:avLst/>
          </a:prstGeom>
          <a:noFill/>
          <a:ln w="41275">
            <a:solidFill>
              <a:srgbClr val="00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6844447" y="303494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D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779360" y="3531828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</a:rPr>
              <a:t>C</a:t>
            </a:r>
            <a:endParaRPr lang="en-US" altLang="zh-CN" b="1" i="1">
              <a:solidFill>
                <a:prstClr val="black"/>
              </a:solidFill>
              <a:latin typeface="+mn-lt"/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6719035" y="3222265"/>
            <a:ext cx="71437" cy="71438"/>
          </a:xfrm>
          <a:prstGeom prst="ellipse">
            <a:avLst/>
          </a:prstGeom>
          <a:solidFill>
            <a:srgbClr val="FF0000"/>
          </a:solidFill>
          <a:ln w="222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>
              <a:solidFill>
                <a:prstClr val="black"/>
              </a:solidFill>
              <a:latin typeface="+mn-lt"/>
            </a:endParaRPr>
          </a:p>
        </p:txBody>
      </p:sp>
      <p:sp>
        <p:nvSpPr>
          <p:cNvPr id="54284" name="Text Box 13"/>
          <p:cNvSpPr txBox="1">
            <a:spLocks noChangeArrowheads="1"/>
          </p:cNvSpPr>
          <p:nvPr/>
        </p:nvSpPr>
        <p:spPr bwMode="auto">
          <a:xfrm>
            <a:off x="6155472" y="3192103"/>
            <a:ext cx="31290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S</a:t>
            </a:r>
            <a:endParaRPr lang="en-US" altLang="zh-CN" b="1" i="1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973123" y="2395802"/>
            <a:ext cx="395480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作夹角的角平分线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973123" y="3021133"/>
            <a:ext cx="42319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截取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OD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=2.5cm </a:t>
            </a:r>
            <a:r>
              <a:rPr lang="zh-CN" altLang="en-US" sz="2400" b="1" dirty="0" smtClean="0">
                <a:solidFill>
                  <a:prstClr val="black"/>
                </a:solidFill>
                <a:ea typeface="仿宋" panose="02010609060101010101" pitchFamily="49" charset="-122"/>
              </a:rPr>
              <a:t>， 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即为所求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solidFill>
                <a:prstClr val="black"/>
              </a:solidFill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54287" name="Text Box 13"/>
          <p:cNvSpPr txBox="1">
            <a:spLocks noChangeArrowheads="1"/>
          </p:cNvSpPr>
          <p:nvPr/>
        </p:nvSpPr>
        <p:spPr bwMode="auto">
          <a:xfrm>
            <a:off x="6653947" y="1910990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solidFill>
                  <a:prstClr val="black"/>
                </a:solidFill>
                <a:latin typeface="+mn-lt"/>
                <a:ea typeface="黑体" panose="02010609060101010101" pitchFamily="2" charset="-122"/>
              </a:rPr>
              <a:t>O</a:t>
            </a:r>
            <a:endParaRPr lang="en-US" altLang="zh-CN" b="1" i="1">
              <a:solidFill>
                <a:prstClr val="black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4" name="组合 19"/>
          <p:cNvGrpSpPr/>
          <p:nvPr/>
        </p:nvGrpSpPr>
        <p:grpSpPr bwMode="auto">
          <a:xfrm>
            <a:off x="6453922" y="3414353"/>
            <a:ext cx="588963" cy="215900"/>
            <a:chOff x="6286512" y="5143512"/>
            <a:chExt cx="785818" cy="285752"/>
          </a:xfrm>
        </p:grpSpPr>
        <p:sp>
          <p:nvSpPr>
            <p:cNvPr id="18" name="弧形 17"/>
            <p:cNvSpPr/>
            <p:nvPr/>
          </p:nvSpPr>
          <p:spPr bwMode="auto">
            <a:xfrm flipV="1">
              <a:off x="6286512" y="5143512"/>
              <a:ext cx="499873" cy="285752"/>
            </a:xfrm>
            <a:prstGeom prst="arc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</a:endParaRPr>
            </a:p>
          </p:txBody>
        </p:sp>
        <p:sp>
          <p:nvSpPr>
            <p:cNvPr id="19" name="弧形 18"/>
            <p:cNvSpPr/>
            <p:nvPr/>
          </p:nvSpPr>
          <p:spPr bwMode="auto">
            <a:xfrm flipH="1" flipV="1">
              <a:off x="6572457" y="5143512"/>
              <a:ext cx="499873" cy="285752"/>
            </a:xfrm>
            <a:prstGeom prst="arc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>
                <a:defRPr/>
              </a:pPr>
              <a:endParaRPr lang="zh-CN" altLang="en-US" sz="1350">
                <a:solidFill>
                  <a:prstClr val="black"/>
                </a:solidFill>
                <a:latin typeface="+mn-lt"/>
              </a:endParaRPr>
            </a:p>
          </p:txBody>
        </p:sp>
      </p:grpSp>
      <p:sp>
        <p:nvSpPr>
          <p:cNvPr id="21" name="文本框 24"/>
          <p:cNvSpPr txBox="1">
            <a:spLocks noChangeArrowheads="1"/>
          </p:cNvSpPr>
          <p:nvPr/>
        </p:nvSpPr>
        <p:spPr bwMode="auto">
          <a:xfrm>
            <a:off x="862011" y="3860569"/>
            <a:ext cx="7778649" cy="106045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Arial" panose="020B0604020202020204" pitchFamily="34" charset="0"/>
              </a:rPr>
              <a:t>方法点拨</a:t>
            </a:r>
            <a:r>
              <a:rPr lang="zh-CN" altLang="en-US" sz="2100" b="1" dirty="0">
                <a:solidFill>
                  <a:srgbClr val="0000FF"/>
                </a:solidFill>
                <a:latin typeface="+mn-lt"/>
                <a:sym typeface="Arial" panose="020B0604020202020204" pitchFamily="34" charset="0"/>
              </a:rPr>
              <a:t>：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根据角平分线的判定定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理，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要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求作的点到两边的距离相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等，一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般需作这两边直线形成的角的平分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线</a:t>
            </a:r>
            <a:r>
              <a:rPr lang="zh-CN" altLang="en-US" sz="2100" b="1" dirty="0" smtClean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，再</a:t>
            </a:r>
            <a:r>
              <a:rPr lang="zh-CN" altLang="en-US" sz="2100" b="1" dirty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在这条角平分线上根据要求取点</a:t>
            </a:r>
            <a:r>
              <a:rPr lang="en-US" altLang="zh-CN" sz="2100" b="1" dirty="0">
                <a:solidFill>
                  <a:prstClr val="black"/>
                </a:solidFill>
                <a:latin typeface="+mn-lt"/>
                <a:sym typeface="Arial" panose="020B0604020202020204" pitchFamily="34" charset="0"/>
              </a:rPr>
              <a:t>.</a:t>
            </a:r>
            <a:endParaRPr lang="en-US" altLang="zh-CN" sz="2100" b="1" dirty="0">
              <a:solidFill>
                <a:prstClr val="black"/>
              </a:solidFill>
              <a:latin typeface="+mn-lt"/>
              <a:sym typeface="Arial" panose="020B0604020202020204" pitchFamily="34" charset="0"/>
            </a:endParaRPr>
          </a:p>
        </p:txBody>
      </p:sp>
      <p:grpSp>
        <p:nvGrpSpPr>
          <p:cNvPr id="34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3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233987" y="501552"/>
            <a:ext cx="6227000" cy="527981"/>
            <a:chOff x="627377" y="501552"/>
            <a:chExt cx="6227000" cy="527981"/>
          </a:xfrm>
        </p:grpSpPr>
        <p:sp>
          <p:nvSpPr>
            <p:cNvPr id="54304" name="文本框 5"/>
            <p:cNvSpPr txBox="1">
              <a:spLocks noChangeArrowheads="1"/>
            </p:cNvSpPr>
            <p:nvPr/>
          </p:nvSpPr>
          <p:spPr bwMode="auto">
            <a:xfrm>
              <a:off x="2158552" y="501552"/>
              <a:ext cx="46958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角</a:t>
              </a:r>
              <a:r>
                <a:rPr lang="zh-CN" altLang="en-US" sz="2400" b="1" dirty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平分线的判定的应</a:t>
              </a:r>
              <a:r>
                <a:rPr lang="zh-CN" altLang="en-US" sz="2400" b="1" dirty="0" smtClean="0">
                  <a:solidFill>
                    <a:prstClr val="black"/>
                  </a:solidFill>
                  <a:latin typeface="+mn-lt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solidFill>
                  <a:prstClr val="black"/>
                </a:solidFill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38" name="组合 6"/>
            <p:cNvGrpSpPr/>
            <p:nvPr/>
          </p:nvGrpSpPr>
          <p:grpSpPr bwMode="auto">
            <a:xfrm>
              <a:off x="627377" y="537093"/>
              <a:ext cx="2274656" cy="492440"/>
              <a:chOff x="406181" y="561254"/>
              <a:chExt cx="2273908" cy="492762"/>
            </a:xfrm>
          </p:grpSpPr>
          <p:grpSp>
            <p:nvGrpSpPr>
              <p:cNvPr id="39" name="组合 5"/>
              <p:cNvGrpSpPr/>
              <p:nvPr/>
            </p:nvGrpSpPr>
            <p:grpSpPr bwMode="auto">
              <a:xfrm>
                <a:off x="468723" y="591841"/>
                <a:ext cx="1417171" cy="425725"/>
                <a:chOff x="2177459" y="-557354"/>
                <a:chExt cx="1417171" cy="425725"/>
              </a:xfrm>
            </p:grpSpPr>
            <p:sp>
              <p:nvSpPr>
                <p:cNvPr id="41" name="椭圆 40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2" name="椭圆 41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3" name="椭圆 42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4" name="椭圆 43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0" name="文本框 11"/>
              <p:cNvSpPr txBox="1">
                <a:spLocks noChangeArrowheads="1"/>
              </p:cNvSpPr>
              <p:nvPr/>
            </p:nvSpPr>
            <p:spPr bwMode="auto">
              <a:xfrm>
                <a:off x="406181" y="561254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 bldLvl="0" animBg="1"/>
      <p:bldP spid="15" grpId="0"/>
      <p:bldP spid="16" grpId="0"/>
      <p:bldP spid="2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528" y="1171547"/>
            <a:ext cx="1887472" cy="1612955"/>
          </a:xfrm>
          <a:prstGeom prst="rect">
            <a:avLst/>
          </a:prstGeom>
        </p:spPr>
      </p:pic>
      <p:sp>
        <p:nvSpPr>
          <p:cNvPr id="51229" name="Rectangle 29"/>
          <p:cNvSpPr>
            <a:spLocks noChangeArrowheads="1"/>
          </p:cNvSpPr>
          <p:nvPr/>
        </p:nvSpPr>
        <p:spPr bwMode="auto">
          <a:xfrm>
            <a:off x="609103" y="595419"/>
            <a:ext cx="7381215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内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部，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PC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PD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3 </a:t>
            </a:r>
            <a:r>
              <a:rPr lang="en-US" altLang="zh-CN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，当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____cm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时，点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在∠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的平分线上．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5299" name="Rectangle 31"/>
          <p:cNvSpPr>
            <a:spLocks noChangeArrowheads="1"/>
          </p:cNvSpPr>
          <p:nvPr/>
        </p:nvSpPr>
        <p:spPr bwMode="auto">
          <a:xfrm>
            <a:off x="6464300" y="1978025"/>
            <a:ext cx="188913" cy="10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00">
                <a:solidFill>
                  <a:srgbClr val="FF0000"/>
                </a:solidFill>
              </a:rPr>
              <a:t>3</a:t>
            </a:r>
            <a:endParaRPr lang="en-US" altLang="zh-CN" sz="100">
              <a:solidFill>
                <a:srgbClr val="FF0000"/>
              </a:solidFill>
            </a:endParaRPr>
          </a:p>
        </p:txBody>
      </p:sp>
      <p:sp>
        <p:nvSpPr>
          <p:cNvPr id="56328" name="文本框 1"/>
          <p:cNvSpPr txBox="1">
            <a:spLocks noChangeArrowheads="1"/>
          </p:cNvSpPr>
          <p:nvPr/>
        </p:nvSpPr>
        <p:spPr bwMode="auto">
          <a:xfrm>
            <a:off x="4595388" y="1186349"/>
            <a:ext cx="27781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52265" name="Rectangle 41"/>
          <p:cNvSpPr>
            <a:spLocks noChangeArrowheads="1"/>
          </p:cNvSpPr>
          <p:nvPr/>
        </p:nvSpPr>
        <p:spPr bwMode="auto">
          <a:xfrm>
            <a:off x="575942" y="2520910"/>
            <a:ext cx="75340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∥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CD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的距离相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等，则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u="sng" dirty="0" smtClean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的平分线与</a:t>
            </a:r>
            <a:r>
              <a:rPr lang="zh-CN" altLang="en-US" sz="2400" b="1" u="sng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                </a:t>
            </a:r>
            <a:r>
              <a:rPr lang="zh-CN" altLang="en-US" sz="2400" b="1" dirty="0">
                <a:solidFill>
                  <a:prstClr val="black"/>
                </a:solidFill>
                <a:latin typeface="+mn-lt"/>
                <a:ea typeface="楷体" panose="02010609060101010101" pitchFamily="49" charset="-122"/>
              </a:rPr>
              <a:t>的平分线的交点．</a:t>
            </a:r>
            <a:endParaRPr lang="zh-CN" altLang="en-US" sz="2400" b="1" dirty="0">
              <a:solidFill>
                <a:prstClr val="black"/>
              </a:solidFill>
              <a:latin typeface="+mn-lt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2266" name="Rectangle 42"/>
          <p:cNvSpPr>
            <a:spLocks noChangeArrowheads="1"/>
          </p:cNvSpPr>
          <p:nvPr/>
        </p:nvSpPr>
        <p:spPr bwMode="auto">
          <a:xfrm>
            <a:off x="1383180" y="3145269"/>
            <a:ext cx="11095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</a:rPr>
              <a:t>∠ABC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sp>
        <p:nvSpPr>
          <p:cNvPr id="52267" name="Rectangle 43"/>
          <p:cNvSpPr>
            <a:spLocks noChangeArrowheads="1"/>
          </p:cNvSpPr>
          <p:nvPr/>
        </p:nvSpPr>
        <p:spPr bwMode="auto">
          <a:xfrm>
            <a:off x="4012842" y="3145270"/>
            <a:ext cx="11272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/>
              </a:rPr>
              <a:t>∠BCD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/>
            </a:endParaRPr>
          </a:p>
        </p:txBody>
      </p:sp>
      <p:grpSp>
        <p:nvGrpSpPr>
          <p:cNvPr id="15" name="组合 5"/>
          <p:cNvGrpSpPr/>
          <p:nvPr/>
        </p:nvGrpSpPr>
        <p:grpSpPr bwMode="auto">
          <a:xfrm>
            <a:off x="0" y="-48494"/>
            <a:ext cx="2006600" cy="477838"/>
            <a:chOff x="248" y="58"/>
            <a:chExt cx="3160" cy="75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882" y="58"/>
              <a:ext cx="2310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solidFill>
                    <a:prstClr val="black"/>
                  </a:solidFill>
                  <a:latin typeface="宋体" panose="02010600030101010101" pitchFamily="2" charset="-122"/>
                  <a:cs typeface="Yuanti SC"/>
                </a:rPr>
                <a:t>巩固练习</a:t>
              </a:r>
              <a:endPara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17" name="组合 2"/>
            <p:cNvGrpSpPr/>
            <p:nvPr/>
          </p:nvGrpSpPr>
          <p:grpSpPr bwMode="auto">
            <a:xfrm>
              <a:off x="248" y="209"/>
              <a:ext cx="3160" cy="568"/>
              <a:chOff x="248" y="209"/>
              <a:chExt cx="3160" cy="568"/>
            </a:xfrm>
          </p:grpSpPr>
          <p:cxnSp>
            <p:nvCxnSpPr>
              <p:cNvPr id="18" name="直线连接符 14"/>
              <p:cNvCxnSpPr/>
              <p:nvPr/>
            </p:nvCxnSpPr>
            <p:spPr>
              <a:xfrm>
                <a:off x="248" y="777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Freeform 74"/>
              <p:cNvSpPr>
                <a:spLocks noChangeAspect="1" noEditPoints="1"/>
              </p:cNvSpPr>
              <p:nvPr/>
            </p:nvSpPr>
            <p:spPr bwMode="auto">
              <a:xfrm>
                <a:off x="352" y="209"/>
                <a:ext cx="565" cy="500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" y="659273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0640" y="3606935"/>
            <a:ext cx="1920240" cy="1371600"/>
          </a:xfrm>
          <a:prstGeom prst="rect">
            <a:avLst/>
          </a:prstGeom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5" y="2546888"/>
            <a:ext cx="598091" cy="5983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2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8" grpId="0"/>
      <p:bldP spid="52266" grpId="0"/>
      <p:bldP spid="52267" grpId="0"/>
    </p:bldLst>
  </p:timing>
</p:sld>
</file>

<file path=ppt/tags/tag1.xml><?xml version="1.0" encoding="utf-8"?>
<p:tagLst xmlns:p="http://schemas.openxmlformats.org/presentationml/2006/main">
  <p:tag name="KSO_WM_DOC_GUID" val="{fad30b00-2a99-43bc-ba50-a524efaeea0a}"/>
  <p:tag name="KSO_WPP_MARK_KEY" val="ad3ecc4b-eb18-4e78-a175-3de20a295412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3429</Words>
  <Application>WPS 演示</Application>
  <PresentationFormat>全屏显示(16:9)</PresentationFormat>
  <Paragraphs>610</Paragraphs>
  <Slides>27</Slides>
  <Notes>5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7</vt:i4>
      </vt:variant>
      <vt:variant>
        <vt:lpstr>幻灯片标题</vt:lpstr>
      </vt:variant>
      <vt:variant>
        <vt:i4>27</vt:i4>
      </vt:variant>
    </vt:vector>
  </HeadingPairs>
  <TitlesOfParts>
    <vt:vector size="55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华文宋体</vt:lpstr>
      <vt:lpstr>仿宋</vt:lpstr>
      <vt:lpstr>Times New Roman</vt:lpstr>
      <vt:lpstr>Arial Unicode MS</vt:lpstr>
      <vt:lpstr>Calibri</vt:lpstr>
      <vt:lpstr>华文中宋</vt:lpstr>
      <vt:lpstr>Calibri</vt:lpstr>
      <vt:lpstr>新宋体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Equation.3</vt:lpstr>
      <vt:lpstr>Equation.3</vt:lpstr>
      <vt:lpstr>Equation.3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1237</cp:revision>
  <dcterms:created xsi:type="dcterms:W3CDTF">2016-01-14T07:05:00Z</dcterms:created>
  <dcterms:modified xsi:type="dcterms:W3CDTF">2023-04-26T05:54:29Z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07434FEF32C647509E15753B712CFA98_12</vt:lpwstr>
  </property>
</Properties>
</file>