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gif" ContentType="image/gi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11"/>
  </p:notesMasterIdLst>
  <p:handoutMasterIdLst>
    <p:handoutMasterId r:id="rId36"/>
  </p:handoutMasterIdLst>
  <p:sldIdLst>
    <p:sldId id="574" r:id="rId4"/>
    <p:sldId id="425" r:id="rId5"/>
    <p:sldId id="575" r:id="rId6"/>
    <p:sldId id="576" r:id="rId7"/>
    <p:sldId id="577" r:id="rId8"/>
    <p:sldId id="578" r:id="rId9"/>
    <p:sldId id="579" r:id="rId10"/>
    <p:sldId id="580" r:id="rId12"/>
    <p:sldId id="581" r:id="rId13"/>
    <p:sldId id="582" r:id="rId14"/>
    <p:sldId id="583" r:id="rId15"/>
    <p:sldId id="584" r:id="rId16"/>
    <p:sldId id="585" r:id="rId17"/>
    <p:sldId id="586" r:id="rId18"/>
    <p:sldId id="587" r:id="rId19"/>
    <p:sldId id="588" r:id="rId20"/>
    <p:sldId id="589" r:id="rId21"/>
    <p:sldId id="590" r:id="rId22"/>
    <p:sldId id="591" r:id="rId23"/>
    <p:sldId id="607" r:id="rId24"/>
    <p:sldId id="592" r:id="rId25"/>
    <p:sldId id="594" r:id="rId26"/>
    <p:sldId id="593" r:id="rId27"/>
    <p:sldId id="595" r:id="rId28"/>
    <p:sldId id="448" r:id="rId29"/>
    <p:sldId id="596" r:id="rId30"/>
    <p:sldId id="597" r:id="rId31"/>
    <p:sldId id="598" r:id="rId32"/>
    <p:sldId id="599" r:id="rId33"/>
    <p:sldId id="600" r:id="rId34"/>
    <p:sldId id="601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6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18" y="-84"/>
      </p:cViewPr>
      <p:guideLst>
        <p:guide orient="horz" pos="1486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4EDBA6F-5925-4CA2-BE25-3A31DB1D56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42821CBA-B143-4DAE-B877-1B95BB9DBF41}" type="slidenum">
              <a:rPr lang="en-US" altLang="en-US"/>
            </a:fld>
            <a:endParaRPr lang="en-US" altLang="en-US"/>
          </a:p>
        </p:txBody>
      </p:sp>
      <p:pic>
        <p:nvPicPr>
          <p:cNvPr id="69639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885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1024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dirty="0">
              <a:ea typeface="黑体" panose="02010609060101010101" pitchFamily="2" charset="-122"/>
            </a:endParaRPr>
          </a:p>
        </p:txBody>
      </p:sp>
      <p:sp>
        <p:nvSpPr>
          <p:cNvPr id="1024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555BC9AD-E8D1-49FB-AFE1-B351018AF4DA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6046562" y="1035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式分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ChangeArrowheads="1"/>
          </p:cNvSpPr>
          <p:nvPr/>
        </p:nvSpPr>
        <p:spPr bwMode="auto">
          <a:xfrm>
            <a:off x="833437" y="975424"/>
            <a:ext cx="7424737" cy="2816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我们知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道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利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用整式的乘法运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可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以将几个整式的积化为一个多项式的形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反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过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来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能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不能将一个多项式化成几个整式的积的形式呢？若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能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这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</a:rPr>
              <a:t>种变形叫做什么呢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1682" name="组合 1"/>
          <p:cNvGrpSpPr/>
          <p:nvPr/>
        </p:nvGrpSpPr>
        <p:grpSpPr bwMode="auto">
          <a:xfrm>
            <a:off x="7777" y="-47283"/>
            <a:ext cx="2006600" cy="493712"/>
            <a:chOff x="100" y="53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684" name="文本框 18"/>
            <p:cNvSpPr txBox="1">
              <a:spLocks noChangeArrowheads="1"/>
            </p:cNvSpPr>
            <p:nvPr/>
          </p:nvSpPr>
          <p:spPr bwMode="auto">
            <a:xfrm>
              <a:off x="870" y="53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31"/>
          <p:cNvSpPr txBox="1">
            <a:spLocks noChangeArrowheads="1"/>
          </p:cNvSpPr>
          <p:nvPr/>
        </p:nvSpPr>
        <p:spPr bwMode="auto">
          <a:xfrm>
            <a:off x="1396475" y="1900238"/>
            <a:ext cx="6744749" cy="230832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   </a:t>
            </a:r>
            <a:r>
              <a:rPr lang="zh-CN" altLang="en-US" sz="2400" b="1" dirty="0" smtClean="0">
                <a:latin typeface="+mn-lt"/>
              </a:rPr>
              <a:t>     一</a:t>
            </a:r>
            <a:r>
              <a:rPr lang="zh-CN" altLang="en-US" sz="2400" b="1" dirty="0">
                <a:latin typeface="+mn-lt"/>
              </a:rPr>
              <a:t>般</a:t>
            </a:r>
            <a:r>
              <a:rPr lang="zh-CN" altLang="en-US" sz="2400" b="1" dirty="0" smtClean="0">
                <a:latin typeface="+mn-lt"/>
              </a:rPr>
              <a:t>地，如</a:t>
            </a:r>
            <a:r>
              <a:rPr lang="zh-CN" altLang="en-US" sz="2400" b="1" dirty="0">
                <a:latin typeface="+mn-lt"/>
              </a:rPr>
              <a:t>果多项式的各项有公因</a:t>
            </a:r>
            <a:r>
              <a:rPr lang="zh-CN" altLang="en-US" sz="2400" b="1" dirty="0" smtClean="0">
                <a:latin typeface="+mn-lt"/>
              </a:rPr>
              <a:t>式，可</a:t>
            </a:r>
            <a:r>
              <a:rPr lang="zh-CN" altLang="en-US" sz="2400" b="1" dirty="0">
                <a:latin typeface="+mn-lt"/>
              </a:rPr>
              <a:t>以把这个公因式提取出</a:t>
            </a:r>
            <a:r>
              <a:rPr lang="zh-CN" altLang="en-US" sz="2400" b="1" dirty="0" smtClean="0">
                <a:latin typeface="+mn-lt"/>
              </a:rPr>
              <a:t>来，将</a:t>
            </a:r>
            <a:r>
              <a:rPr lang="zh-CN" altLang="en-US" sz="2400" b="1" dirty="0">
                <a:latin typeface="+mn-lt"/>
              </a:rPr>
              <a:t>多项式写成公因式与另一个因式的乘积的形</a:t>
            </a:r>
            <a:r>
              <a:rPr lang="zh-CN" altLang="en-US" sz="2400" b="1" dirty="0" smtClean="0">
                <a:latin typeface="+mn-lt"/>
              </a:rPr>
              <a:t>式，这</a:t>
            </a:r>
            <a:r>
              <a:rPr lang="zh-CN" altLang="en-US" sz="2400" b="1" dirty="0">
                <a:latin typeface="+mn-lt"/>
              </a:rPr>
              <a:t>种分解因式的方法叫做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提公因式法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4138613" y="1182688"/>
            <a:ext cx="3349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3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  </a:t>
            </a:r>
            <a:r>
              <a:rPr lang="en-US" altLang="zh-CN" sz="3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a+b+c</a:t>
            </a:r>
            <a:r>
              <a:rPr lang="en-US" altLang="zh-CN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3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3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2139950" y="957263"/>
            <a:ext cx="2628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pa+ 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p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 +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p</a:t>
            </a:r>
            <a:r>
              <a:rPr lang="en-US" altLang="zh-CN" sz="30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30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" name="Line 10"/>
          <p:cNvSpPr>
            <a:spLocks noChangeShapeType="1"/>
          </p:cNvSpPr>
          <p:nvPr/>
        </p:nvSpPr>
        <p:spPr bwMode="auto">
          <a:xfrm>
            <a:off x="2087563" y="1443038"/>
            <a:ext cx="2857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Line 11"/>
          <p:cNvSpPr>
            <a:spLocks noChangeShapeType="1"/>
          </p:cNvSpPr>
          <p:nvPr/>
        </p:nvSpPr>
        <p:spPr bwMode="auto">
          <a:xfrm>
            <a:off x="2770188" y="1443038"/>
            <a:ext cx="3429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Line 12"/>
          <p:cNvSpPr>
            <a:spLocks noChangeShapeType="1"/>
          </p:cNvSpPr>
          <p:nvPr/>
        </p:nvSpPr>
        <p:spPr bwMode="auto">
          <a:xfrm>
            <a:off x="3430588" y="1425575"/>
            <a:ext cx="3429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4578350" y="957263"/>
            <a:ext cx="373063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p</a:t>
            </a:r>
            <a:endParaRPr lang="en-US" altLang="zh-CN" sz="30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4151313" y="1025525"/>
            <a:ext cx="4000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endParaRPr lang="en-US" altLang="zh-CN" sz="30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8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36" y="2027546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nimBg="1"/>
      <p:bldP spid="33" grpId="0"/>
      <p:bldP spid="12296" grpId="0"/>
      <p:bldP spid="38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1692960" y="1286473"/>
            <a:ext cx="583247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b="1" noProof="1">
                <a:solidFill>
                  <a:schemeClr val="accent6">
                    <a:lumMod val="75000"/>
                  </a:schemeClr>
                </a:solidFill>
                <a:latin typeface="+mn-lt"/>
                <a:ea typeface="楷体" panose="02010609060101010101" pitchFamily="49" charset="-122"/>
                <a:cs typeface="+mn-ea"/>
              </a:rPr>
              <a:t>  </a:t>
            </a:r>
            <a:r>
              <a:rPr lang="zh-CN" altLang="en-US" sz="2400" b="1" noProof="1">
                <a:solidFill>
                  <a:schemeClr val="accent6">
                    <a:lumMod val="75000"/>
                  </a:schemeClr>
                </a:solidFill>
                <a:latin typeface="+mn-lt"/>
                <a:ea typeface="楷体" panose="02010609060101010101" pitchFamily="49" charset="-122"/>
                <a:cs typeface="+mn-ea"/>
              </a:rPr>
              <a:t>   </a:t>
            </a:r>
            <a:r>
              <a:rPr lang="zh-CN" altLang="en-US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找出 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3</a:t>
            </a:r>
            <a:r>
              <a:rPr lang="en-US" altLang="zh-CN" sz="2400" b="1" i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x</a:t>
            </a:r>
            <a:r>
              <a:rPr lang="en-US" altLang="zh-CN" sz="2400" b="1" baseline="30000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 2</a:t>
            </a:r>
            <a:r>
              <a:rPr lang="en-US" altLang="zh-CN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 – 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6</a:t>
            </a:r>
            <a:r>
              <a:rPr lang="en-US" altLang="zh-CN" sz="2400" b="1" i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xy</a:t>
            </a:r>
            <a:r>
              <a:rPr lang="en-US" altLang="zh-CN" sz="2400" b="1" noProof="1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  </a:t>
            </a:r>
            <a:r>
              <a:rPr lang="zh-CN" altLang="en-US" sz="2400" b="1" noProof="1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+mn-ea"/>
              </a:rPr>
              <a:t>的公因式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  <a:cs typeface="+mn-ea"/>
              </a:rPr>
              <a:t>.</a:t>
            </a:r>
            <a:endParaRPr lang="en-US" altLang="zh-CN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44725" y="2775418"/>
            <a:ext cx="1339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系数：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最大公约数</a:t>
            </a:r>
            <a:r>
              <a:rPr lang="en-US" altLang="zh-CN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2960688" y="2429444"/>
            <a:ext cx="377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endParaRPr lang="en-US" altLang="zh-CN" sz="2100" b="1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8"/>
          <p:cNvGrpSpPr/>
          <p:nvPr/>
        </p:nvGrpSpPr>
        <p:grpSpPr bwMode="auto">
          <a:xfrm>
            <a:off x="2882900" y="1683319"/>
            <a:ext cx="701675" cy="758825"/>
            <a:chOff x="1386" y="754"/>
            <a:chExt cx="590" cy="638"/>
          </a:xfrm>
        </p:grpSpPr>
        <p:sp>
          <p:nvSpPr>
            <p:cNvPr id="82949" name="Line 5"/>
            <p:cNvSpPr>
              <a:spLocks noChangeShapeType="1"/>
            </p:cNvSpPr>
            <p:nvPr/>
          </p:nvSpPr>
          <p:spPr bwMode="auto">
            <a:xfrm>
              <a:off x="1386" y="799"/>
              <a:ext cx="133" cy="59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0" name="Line 6"/>
            <p:cNvSpPr>
              <a:spLocks noChangeShapeType="1"/>
            </p:cNvSpPr>
            <p:nvPr/>
          </p:nvSpPr>
          <p:spPr bwMode="auto">
            <a:xfrm flipH="1">
              <a:off x="1584" y="754"/>
              <a:ext cx="392" cy="63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556000" y="2816794"/>
            <a:ext cx="16748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字母：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相同的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字母</a:t>
            </a:r>
            <a:r>
              <a:rPr lang="en-US" altLang="zh-CN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916363" y="2442144"/>
            <a:ext cx="4651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>
                <a:solidFill>
                  <a:srgbClr val="FF0000"/>
                </a:solidFill>
              </a:rPr>
              <a:t>  </a:t>
            </a:r>
            <a:endParaRPr lang="en-US" altLang="zh-CN" sz="2100">
              <a:solidFill>
                <a:srgbClr val="FF0000"/>
              </a:solidFill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3057526" y="1727442"/>
            <a:ext cx="1017581" cy="869091"/>
            <a:chOff x="1680" y="864"/>
            <a:chExt cx="854" cy="729"/>
          </a:xfrm>
        </p:grpSpPr>
        <p:sp>
          <p:nvSpPr>
            <p:cNvPr id="82954" name="Line 8"/>
            <p:cNvSpPr>
              <a:spLocks noChangeShapeType="1"/>
            </p:cNvSpPr>
            <p:nvPr/>
          </p:nvSpPr>
          <p:spPr bwMode="auto">
            <a:xfrm>
              <a:off x="1680" y="864"/>
              <a:ext cx="771" cy="726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5" name="Line 10"/>
            <p:cNvSpPr>
              <a:spLocks noChangeShapeType="1"/>
            </p:cNvSpPr>
            <p:nvPr/>
          </p:nvSpPr>
          <p:spPr bwMode="auto">
            <a:xfrm rot="660000">
              <a:off x="2212" y="906"/>
              <a:ext cx="322" cy="687"/>
            </a:xfrm>
            <a:prstGeom prst="line">
              <a:avLst/>
            </a:prstGeom>
            <a:noFill/>
            <a:ln w="38100">
              <a:solidFill>
                <a:srgbClr val="339966"/>
              </a:solidFill>
              <a:rou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21"/>
          <p:cNvGrpSpPr/>
          <p:nvPr/>
        </p:nvGrpSpPr>
        <p:grpSpPr bwMode="auto">
          <a:xfrm>
            <a:off x="2886349" y="1685810"/>
            <a:ext cx="1005993" cy="20553"/>
            <a:chOff x="1500" y="-50259"/>
            <a:chExt cx="754" cy="11973"/>
          </a:xfrm>
        </p:grpSpPr>
        <p:sp>
          <p:nvSpPr>
            <p:cNvPr id="82957" name="Line 11"/>
            <p:cNvSpPr>
              <a:spLocks noChangeShapeType="1"/>
            </p:cNvSpPr>
            <p:nvPr/>
          </p:nvSpPr>
          <p:spPr bwMode="auto">
            <a:xfrm>
              <a:off x="1500" y="-38286"/>
              <a:ext cx="192" cy="0"/>
            </a:xfrm>
            <a:prstGeom prst="line">
              <a:avLst/>
            </a:prstGeom>
            <a:noFill/>
            <a:ln w="57150">
              <a:solidFill>
                <a:srgbClr val="9933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58" name="Line 12"/>
            <p:cNvSpPr>
              <a:spLocks noChangeShapeType="1"/>
            </p:cNvSpPr>
            <p:nvPr/>
          </p:nvSpPr>
          <p:spPr bwMode="auto">
            <a:xfrm>
              <a:off x="2062" y="-50259"/>
              <a:ext cx="192" cy="0"/>
            </a:xfrm>
            <a:prstGeom prst="line">
              <a:avLst/>
            </a:prstGeom>
            <a:noFill/>
            <a:ln w="57150">
              <a:solidFill>
                <a:srgbClr val="9933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" name="Rectangle 13"/>
          <p:cNvSpPr>
            <a:spLocks noChangeArrowheads="1"/>
          </p:cNvSpPr>
          <p:nvPr/>
        </p:nvSpPr>
        <p:spPr bwMode="auto">
          <a:xfrm>
            <a:off x="2004410" y="3686905"/>
            <a:ext cx="4699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</a:rPr>
              <a:t>所以这个算式的公因式</a:t>
            </a:r>
            <a:r>
              <a:rPr lang="zh-CN" altLang="en-US" sz="2400" b="1" dirty="0">
                <a:latin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i="1" dirty="0" smtClean="0">
                <a:latin typeface="宋体" panose="02010600030101010101" pitchFamily="2" charset="-122"/>
              </a:rPr>
              <a:t>.</a:t>
            </a:r>
            <a:endParaRPr lang="en-US" altLang="zh-CN" sz="2400" b="1" i="1" dirty="0">
              <a:latin typeface="宋体" panose="02010600030101010101" pitchFamily="2" charset="-122"/>
            </a:endParaRPr>
          </a:p>
        </p:txBody>
      </p: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5219700" y="2375469"/>
            <a:ext cx="2322513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指数：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相同字母的最低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次数</a:t>
            </a:r>
            <a:r>
              <a:rPr lang="en-US" altLang="zh-CN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Group 20"/>
          <p:cNvGrpSpPr/>
          <p:nvPr/>
        </p:nvGrpSpPr>
        <p:grpSpPr bwMode="auto">
          <a:xfrm>
            <a:off x="3232150" y="1629344"/>
            <a:ext cx="1836738" cy="971550"/>
            <a:chOff x="1728" y="677"/>
            <a:chExt cx="1542" cy="816"/>
          </a:xfrm>
        </p:grpSpPr>
        <p:sp>
          <p:nvSpPr>
            <p:cNvPr id="82962" name="Line 15"/>
            <p:cNvSpPr>
              <a:spLocks noChangeShapeType="1"/>
            </p:cNvSpPr>
            <p:nvPr/>
          </p:nvSpPr>
          <p:spPr bwMode="auto">
            <a:xfrm>
              <a:off x="1728" y="677"/>
              <a:ext cx="1542" cy="816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63" name="Line 16"/>
            <p:cNvSpPr>
              <a:spLocks noChangeShapeType="1"/>
            </p:cNvSpPr>
            <p:nvPr/>
          </p:nvSpPr>
          <p:spPr bwMode="auto">
            <a:xfrm>
              <a:off x="2182" y="723"/>
              <a:ext cx="1043" cy="726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4991894" y="2442144"/>
            <a:ext cx="3857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965" name="文本框 10"/>
          <p:cNvSpPr txBox="1">
            <a:spLocks noChangeArrowheads="1"/>
          </p:cNvSpPr>
          <p:nvPr/>
        </p:nvSpPr>
        <p:spPr bwMode="auto">
          <a:xfrm>
            <a:off x="1994861" y="627252"/>
            <a:ext cx="44935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何确定一个多项式的公因式？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728168" y="60957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9" grpId="0"/>
      <p:bldP spid="26" grpId="0"/>
      <p:bldP spid="27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1087263" y="1343484"/>
            <a:ext cx="61563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多项式的公因式的正确步骤</a:t>
            </a:r>
            <a:r>
              <a:rPr lang="zh-CN" altLang="en-US" sz="2100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endParaRPr lang="zh-CN" altLang="en-US" sz="2100" b="1" dirty="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" name="Text Box 9"/>
          <p:cNvSpPr txBox="1">
            <a:spLocks noChangeArrowheads="1"/>
          </p:cNvSpPr>
          <p:nvPr/>
        </p:nvSpPr>
        <p:spPr bwMode="auto">
          <a:xfrm>
            <a:off x="1154375" y="3079237"/>
            <a:ext cx="7050058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3.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定指数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：相同字母的指数取各项中最小的一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</a:rPr>
              <a:t>个，即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字母的最低次数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  </a:t>
            </a:r>
            <a:endParaRPr lang="zh-CN" altLang="en-US" sz="21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4086" y="1858489"/>
            <a:ext cx="724329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1.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定系数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：公因式的系数是多项式各项系数的最大公约数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 </a:t>
            </a:r>
            <a:endParaRPr lang="zh-CN" altLang="en-US" sz="21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87263" y="2650820"/>
            <a:ext cx="66167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2.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定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字母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： 字母取多项式各项中都含有的相同的字母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</a:rPr>
              <a:t>  </a:t>
            </a:r>
            <a:endParaRPr lang="zh-CN" altLang="en-US" sz="2100" b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7" name="圆角矩形 16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493838" y="681038"/>
            <a:ext cx="6238875" cy="414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找一找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下列各多项式的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公因式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是什么？</a:t>
            </a:r>
            <a:endParaRPr lang="zh-CN" altLang="en-US" sz="21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668227" y="1274763"/>
            <a:ext cx="12430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  3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4696802" y="1751013"/>
            <a:ext cx="12414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1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4668227" y="2139950"/>
            <a:ext cx="14049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668227" y="2711450"/>
            <a:ext cx="21145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4550752" y="3186113"/>
            <a:ext cx="1619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endParaRPr lang="zh-CN" altLang="en-US" sz="21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4506302" y="3646488"/>
            <a:ext cx="16208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000" name="Text Box 23"/>
          <p:cNvSpPr txBox="1">
            <a:spLocks noChangeArrowheads="1"/>
          </p:cNvSpPr>
          <p:nvPr/>
        </p:nvSpPr>
        <p:spPr bwMode="auto">
          <a:xfrm>
            <a:off x="1820131" y="1246188"/>
            <a:ext cx="263048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+6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endParaRPr lang="en-US" altLang="zh-CN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ac</a:t>
            </a:r>
            <a:endParaRPr lang="en-US" altLang="zh-CN" sz="2100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3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 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+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 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–6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mn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–6 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–8 </a:t>
            </a:r>
            <a:r>
              <a:rPr lang="en-US" altLang="zh-CN" sz="21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1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891" y="574234"/>
            <a:ext cx="615749" cy="627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2"/>
          <p:cNvSpPr txBox="1">
            <a:spLocks noRot="1" noChangeArrowheads="1"/>
          </p:cNvSpPr>
          <p:nvPr/>
        </p:nvSpPr>
        <p:spPr bwMode="auto">
          <a:xfrm>
            <a:off x="1925638" y="1650957"/>
            <a:ext cx="3133725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/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+ 12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1203325" y="1182659"/>
            <a:ext cx="596741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把下列各式分解因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式</a:t>
            </a:r>
            <a:r>
              <a:rPr kumimoji="1"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kumimoji="1" lang="en-US" altLang="zh-CN" sz="2400" b="1" dirty="0" smtClean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86019" name="Object 11"/>
          <p:cNvGraphicFramePr/>
          <p:nvPr/>
        </p:nvGraphicFramePr>
        <p:xfrm>
          <a:off x="4484688" y="3740063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157" name="" r:id="rId1" imgW="114935" imgH="217170" progId="Equation.3">
                  <p:embed/>
                </p:oleObj>
              </mc:Choice>
              <mc:Fallback>
                <p:oleObj name="" r:id="rId1" imgW="114935" imgH="217170" progId="Equation.3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4688" y="3740063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 Box 49"/>
          <p:cNvSpPr txBox="1">
            <a:spLocks noChangeArrowheads="1"/>
          </p:cNvSpPr>
          <p:nvPr/>
        </p:nvSpPr>
        <p:spPr bwMode="auto">
          <a:xfrm>
            <a:off x="1169988" y="2631228"/>
            <a:ext cx="8009374" cy="154657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提公因式法步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骤</a:t>
            </a:r>
            <a:r>
              <a:rPr kumimoji="1" lang="en-US" altLang="zh-CN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(</a:t>
            </a:r>
            <a:r>
              <a:rPr kumimoji="1"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分</a:t>
            </a:r>
            <a:r>
              <a:rPr kumimoji="1"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两</a:t>
            </a:r>
            <a:r>
              <a:rPr kumimoji="1"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步</a:t>
            </a:r>
            <a:r>
              <a:rPr kumimoji="1" lang="en-US" altLang="zh-CN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)</a:t>
            </a:r>
            <a:endParaRPr kumimoji="1" lang="zh-CN" alt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第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一步</a:t>
            </a:r>
            <a:r>
              <a:rPr kumimoji="1"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kumimoji="1"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找出公因式； </a:t>
            </a:r>
            <a:endParaRPr kumimoji="1"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第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二步</a:t>
            </a:r>
            <a:r>
              <a:rPr kumimoji="1"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:</a:t>
            </a:r>
            <a:r>
              <a:rPr kumimoji="1"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提取公因式 </a:t>
            </a:r>
            <a:r>
              <a:rPr kumimoji="1"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，即</a:t>
            </a:r>
            <a:r>
              <a:rPr kumimoji="1"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将多项式化为两个因式的乘积</a:t>
            </a:r>
            <a:r>
              <a:rPr kumimoji="1"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kumimoji="1" lang="en-US" altLang="zh-CN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86021" name="Rectangle 50"/>
          <p:cNvSpPr>
            <a:spLocks noChangeArrowheads="1"/>
          </p:cNvSpPr>
          <p:nvPr/>
        </p:nvSpPr>
        <p:spPr bwMode="auto">
          <a:xfrm>
            <a:off x="1927225" y="2149403"/>
            <a:ext cx="29129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 – 3(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6063456" y="901657"/>
            <a:ext cx="2681287" cy="1498600"/>
            <a:chOff x="8731" y="1272"/>
            <a:chExt cx="5631" cy="3149"/>
          </a:xfrm>
        </p:grpSpPr>
        <p:sp>
          <p:nvSpPr>
            <p:cNvPr id="86023" name="云形标注 1"/>
            <p:cNvSpPr>
              <a:spLocks noChangeArrowheads="1"/>
            </p:cNvSpPr>
            <p:nvPr/>
          </p:nvSpPr>
          <p:spPr bwMode="auto">
            <a:xfrm>
              <a:off x="8731" y="1272"/>
              <a:ext cx="5566" cy="3149"/>
            </a:xfrm>
            <a:prstGeom prst="cloudCallout">
              <a:avLst>
                <a:gd name="adj1" fmla="val -120378"/>
                <a:gd name="adj2" fmla="val 58216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6024" name="Rectangle 51"/>
            <p:cNvSpPr>
              <a:spLocks noChangeArrowheads="1"/>
            </p:cNvSpPr>
            <p:nvPr/>
          </p:nvSpPr>
          <p:spPr bwMode="auto">
            <a:xfrm>
              <a:off x="9087" y="1788"/>
              <a:ext cx="5275" cy="2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>
                  <a:latin typeface="宋体" panose="02010600030101010101" pitchFamily="2" charset="-122"/>
                </a:rPr>
                <a:t>公因式既可以是一个</a:t>
              </a: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单项式</a:t>
              </a:r>
              <a:r>
                <a:rPr lang="zh-CN" altLang="en-US" b="1" dirty="0">
                  <a:latin typeface="宋体" panose="02010600030101010101" pitchFamily="2" charset="-122"/>
                </a:rPr>
                <a:t>的形</a:t>
              </a:r>
              <a:r>
                <a:rPr lang="zh-CN" altLang="en-US" b="1" dirty="0" smtClean="0">
                  <a:latin typeface="宋体" panose="02010600030101010101" pitchFamily="2" charset="-122"/>
                </a:rPr>
                <a:t>式，也</a:t>
              </a:r>
              <a:r>
                <a:rPr lang="zh-CN" altLang="en-US" b="1" dirty="0">
                  <a:latin typeface="宋体" panose="02010600030101010101" pitchFamily="2" charset="-122"/>
                </a:rPr>
                <a:t>可以是一个</a:t>
              </a:r>
              <a:r>
                <a:rPr lang="zh-CN" altLang="en-US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多项式</a:t>
              </a:r>
              <a:r>
                <a:rPr lang="zh-CN" altLang="en-US" b="1" dirty="0">
                  <a:latin typeface="宋体" panose="02010600030101010101" pitchFamily="2" charset="-122"/>
                </a:rPr>
                <a:t>的形式</a:t>
              </a:r>
              <a:r>
                <a:rPr lang="en-US" altLang="zh-CN" b="1" dirty="0">
                  <a:latin typeface="宋体" panose="02010600030101010101" pitchFamily="2" charset="-122"/>
                </a:rPr>
                <a:t>.</a:t>
              </a:r>
              <a:endParaRPr lang="en-US" altLang="zh-CN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21" name="Rectangle 52"/>
          <p:cNvSpPr>
            <a:spLocks noChangeArrowheads="1"/>
          </p:cNvSpPr>
          <p:nvPr/>
        </p:nvSpPr>
        <p:spPr bwMode="auto">
          <a:xfrm>
            <a:off x="1403350" y="4208666"/>
            <a:ext cx="5845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整体思想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是数学中一种重要而且常用的思想方法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86030" name="组合 6"/>
          <p:cNvGrpSpPr/>
          <p:nvPr/>
        </p:nvGrpSpPr>
        <p:grpSpPr bwMode="auto">
          <a:xfrm>
            <a:off x="701675" y="571500"/>
            <a:ext cx="1858963" cy="492125"/>
            <a:chOff x="427462" y="558483"/>
            <a:chExt cx="1858351" cy="492443"/>
          </a:xfrm>
        </p:grpSpPr>
        <p:grpSp>
          <p:nvGrpSpPr>
            <p:cNvPr id="86031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6037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6038" name="文本框 4"/>
          <p:cNvSpPr txBox="1">
            <a:spLocks noChangeArrowheads="1"/>
          </p:cNvSpPr>
          <p:nvPr/>
        </p:nvSpPr>
        <p:spPr bwMode="auto">
          <a:xfrm>
            <a:off x="2546350" y="606425"/>
            <a:ext cx="40528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利用提公因式法分解因式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Rot="1" noChangeArrowheads="1"/>
          </p:cNvSpPr>
          <p:nvPr/>
        </p:nvSpPr>
        <p:spPr bwMode="auto">
          <a:xfrm>
            <a:off x="1042988" y="520700"/>
            <a:ext cx="3898128" cy="177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8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</a:rPr>
              <a:t>+ 12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endParaRPr lang="en-US" altLang="zh-CN" sz="2400" b="1" i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·2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4" name="云形标注 17"/>
          <p:cNvSpPr>
            <a:spLocks noChangeArrowheads="1"/>
          </p:cNvSpPr>
          <p:nvPr/>
        </p:nvSpPr>
        <p:spPr bwMode="auto">
          <a:xfrm>
            <a:off x="4506913" y="520700"/>
            <a:ext cx="3487795" cy="1349375"/>
          </a:xfrm>
          <a:prstGeom prst="cloudCallout">
            <a:avLst>
              <a:gd name="adj1" fmla="val -63926"/>
              <a:gd name="adj2" fmla="val 47986"/>
            </a:avLst>
          </a:prstGeom>
          <a:solidFill>
            <a:srgbClr val="D6F5F5"/>
          </a:solidFill>
          <a:ln w="9525">
            <a:solidFill>
              <a:srgbClr val="00B0F0"/>
            </a:solidFill>
            <a:round/>
          </a:ln>
        </p:spPr>
        <p:txBody>
          <a:bodyPr/>
          <a:lstStyle/>
          <a:p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如果提出公因式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一个因式是否还有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公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？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35" name="TextBox 26"/>
          <p:cNvSpPr txBox="1">
            <a:spLocks noChangeArrowheads="1"/>
          </p:cNvSpPr>
          <p:nvPr/>
        </p:nvSpPr>
        <p:spPr bwMode="auto">
          <a:xfrm>
            <a:off x="1196031" y="2286762"/>
            <a:ext cx="34676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另一个因式将是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8436" name="TextBox 27"/>
          <p:cNvSpPr txBox="1">
            <a:spLocks noChangeArrowheads="1"/>
          </p:cNvSpPr>
          <p:nvPr/>
        </p:nvSpPr>
        <p:spPr bwMode="auto">
          <a:xfrm>
            <a:off x="4506913" y="2286762"/>
            <a:ext cx="234230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它还有公因式是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 Box 1028"/>
          <p:cNvSpPr txBox="1">
            <a:spLocks noChangeArrowheads="1"/>
          </p:cNvSpPr>
          <p:nvPr/>
        </p:nvSpPr>
        <p:spPr bwMode="auto">
          <a:xfrm>
            <a:off x="1196031" y="2890044"/>
            <a:ext cx="4343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)–3(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–3).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8" name="爆炸形 2 4"/>
          <p:cNvSpPr>
            <a:spLocks noChangeArrowheads="1"/>
          </p:cNvSpPr>
          <p:nvPr/>
        </p:nvSpPr>
        <p:spPr bwMode="auto">
          <a:xfrm>
            <a:off x="4941116" y="2890044"/>
            <a:ext cx="3573463" cy="1998662"/>
          </a:xfrm>
          <a:prstGeom prst="irregularSeal2">
            <a:avLst/>
          </a:prstGeom>
          <a:solidFill>
            <a:srgbClr val="FBFB00"/>
          </a:solidFill>
          <a:ln w="9525">
            <a:solidFill>
              <a:srgbClr val="00B0F0"/>
            </a:solidFill>
            <a:round/>
          </a:ln>
        </p:spPr>
        <p:txBody>
          <a:bodyPr/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如何检查因式分解是否正确？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9" name="TextBox 5"/>
          <p:cNvSpPr txBox="1">
            <a:spLocks noChangeArrowheads="1"/>
          </p:cNvSpPr>
          <p:nvPr/>
        </p:nvSpPr>
        <p:spPr bwMode="auto">
          <a:xfrm>
            <a:off x="1363255" y="3990043"/>
            <a:ext cx="22044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做整式乘法运算</a:t>
            </a:r>
            <a:r>
              <a:rPr lang="en-US" altLang="zh-CN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 animBg="1"/>
      <p:bldP spid="18435" grpId="0"/>
      <p:bldP spid="18436" grpId="0"/>
      <p:bldP spid="7" grpId="0"/>
      <p:bldP spid="18438" grpId="0" bldLvl="0" animBg="1"/>
      <p:bldP spid="184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99"/>
          <p:cNvSpPr txBox="1">
            <a:spLocks noChangeArrowheads="1"/>
          </p:cNvSpPr>
          <p:nvPr/>
        </p:nvSpPr>
        <p:spPr bwMode="auto">
          <a:xfrm>
            <a:off x="1039898" y="636879"/>
            <a:ext cx="731279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因式分解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)–3(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(3)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723070" y="3371661"/>
            <a:ext cx="3810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(3)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–1)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97340" y="2719688"/>
            <a:ext cx="4269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62522" y="2719688"/>
            <a:ext cx="3514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–3)(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3" y="61129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5"/>
          <p:cNvSpPr txBox="1">
            <a:spLocks noChangeArrowheads="1"/>
          </p:cNvSpPr>
          <p:nvPr/>
        </p:nvSpPr>
        <p:spPr bwMode="auto">
          <a:xfrm>
            <a:off x="2057400" y="1028700"/>
            <a:ext cx="5640388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100">
              <a:latin typeface="+mn-lt"/>
            </a:endParaRPr>
          </a:p>
          <a:p>
            <a:pPr>
              <a:spcBef>
                <a:spcPct val="50000"/>
              </a:spcBef>
            </a:pPr>
            <a:endParaRPr lang="en-US" altLang="zh-CN" sz="2100">
              <a:latin typeface="+mn-lt"/>
            </a:endParaRPr>
          </a:p>
        </p:txBody>
      </p:sp>
      <p:grpSp>
        <p:nvGrpSpPr>
          <p:cNvPr id="89090" name="Group 26"/>
          <p:cNvGrpSpPr/>
          <p:nvPr/>
        </p:nvGrpSpPr>
        <p:grpSpPr bwMode="auto">
          <a:xfrm>
            <a:off x="1817688" y="1078680"/>
            <a:ext cx="4752975" cy="1341016"/>
            <a:chOff x="521" y="1005"/>
            <a:chExt cx="3992" cy="1127"/>
          </a:xfrm>
        </p:grpSpPr>
        <p:sp>
          <p:nvSpPr>
            <p:cNvPr id="89091" name="Text Box 14"/>
            <p:cNvSpPr txBox="1">
              <a:spLocks noChangeArrowheads="1"/>
            </p:cNvSpPr>
            <p:nvPr/>
          </p:nvSpPr>
          <p:spPr bwMode="auto">
            <a:xfrm>
              <a:off x="521" y="1005"/>
              <a:ext cx="308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y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+18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xy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分解因式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89092" name="Text Box 16"/>
            <p:cNvSpPr txBox="1">
              <a:spLocks noChangeArrowheads="1"/>
            </p:cNvSpPr>
            <p:nvPr/>
          </p:nvSpPr>
          <p:spPr bwMode="auto">
            <a:xfrm>
              <a:off x="521" y="1434"/>
              <a:ext cx="3992" cy="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解：</a:t>
              </a:r>
              <a:r>
                <a:rPr lang="zh-CN" altLang="en-US" sz="24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仿宋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仿宋" panose="02010609060101010101" pitchFamily="49" charset="-122"/>
                </a:rPr>
                <a:t>=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xy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(4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+ 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6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). 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  <a:p>
              <a:endPara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Group 25"/>
          <p:cNvGrpSpPr/>
          <p:nvPr/>
        </p:nvGrpSpPr>
        <p:grpSpPr bwMode="auto">
          <a:xfrm>
            <a:off x="1430338" y="2686050"/>
            <a:ext cx="2001837" cy="857250"/>
            <a:chOff x="288" y="2256"/>
            <a:chExt cx="1681" cy="720"/>
          </a:xfrm>
        </p:grpSpPr>
        <p:sp>
          <p:nvSpPr>
            <p:cNvPr id="15371" name="Text Box 8"/>
            <p:cNvSpPr txBox="1"/>
            <p:nvPr/>
          </p:nvSpPr>
          <p:spPr>
            <a:xfrm>
              <a:off x="975" y="2341"/>
              <a:ext cx="994" cy="34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100" b="1" noProof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+mn-ea"/>
                </a:rPr>
                <a:t>错误</a:t>
              </a:r>
              <a:endParaRPr lang="zh-CN" altLang="en-US" sz="21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endParaRPr>
            </a:p>
          </p:txBody>
        </p:sp>
        <p:pic>
          <p:nvPicPr>
            <p:cNvPr id="89095" name="Picture 17" descr="图片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2256"/>
              <a:ext cx="4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24"/>
          <p:cNvGrpSpPr/>
          <p:nvPr/>
        </p:nvGrpSpPr>
        <p:grpSpPr bwMode="auto">
          <a:xfrm>
            <a:off x="4298950" y="2651894"/>
            <a:ext cx="3484563" cy="899778"/>
            <a:chOff x="2109" y="2275"/>
            <a:chExt cx="2926" cy="756"/>
          </a:xfrm>
        </p:grpSpPr>
        <p:sp>
          <p:nvSpPr>
            <p:cNvPr id="15369" name="AutoShape 7"/>
            <p:cNvSpPr/>
            <p:nvPr/>
          </p:nvSpPr>
          <p:spPr>
            <a:xfrm>
              <a:off x="2109" y="2296"/>
              <a:ext cx="2854" cy="728"/>
            </a:xfrm>
            <a:prstGeom prst="wedgeRoundRectCallout">
              <a:avLst>
                <a:gd name="adj1" fmla="val -53062"/>
                <a:gd name="adj2" fmla="val -134395"/>
                <a:gd name="adj3" fmla="val 16667"/>
              </a:avLst>
            </a:prstGeom>
            <a:solidFill>
              <a:schemeClr val="accent6">
                <a:lumMod val="75000"/>
                <a:alpha val="29000"/>
              </a:schemeClr>
            </a:solidFill>
            <a:ln w="9525">
              <a:noFill/>
              <a:miter/>
            </a:ln>
          </p:spPr>
          <p:txBody>
            <a:bodyPr/>
            <a:lstStyle/>
            <a:p>
              <a:pPr algn="ctr">
                <a:defRPr/>
              </a:pPr>
              <a:endParaRPr lang="zh-CN" altLang="zh-CN" sz="2100" noProof="1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89098" name="Text Box 18"/>
            <p:cNvSpPr txBox="1">
              <a:spLocks noChangeArrowheads="1"/>
            </p:cNvSpPr>
            <p:nvPr/>
          </p:nvSpPr>
          <p:spPr bwMode="auto">
            <a:xfrm>
              <a:off x="2118" y="2275"/>
              <a:ext cx="2917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100" b="1" dirty="0" smtClean="0">
                  <a:solidFill>
                    <a:srgbClr val="000000"/>
                  </a:solidFill>
                  <a:latin typeface="+mn-lt"/>
                </a:rPr>
                <a:t>        公因式</a:t>
              </a:r>
              <a:r>
                <a:rPr lang="zh-CN" altLang="en-US" sz="2100" b="1" dirty="0">
                  <a:solidFill>
                    <a:srgbClr val="000000"/>
                  </a:solidFill>
                  <a:latin typeface="+mn-lt"/>
                </a:rPr>
                <a:t>没有提</a:t>
              </a:r>
              <a:r>
                <a:rPr lang="zh-CN" altLang="en-US" sz="2100" b="1" dirty="0" smtClean="0">
                  <a:solidFill>
                    <a:srgbClr val="000000"/>
                  </a:solidFill>
                  <a:latin typeface="+mn-lt"/>
                </a:rPr>
                <a:t>尽，还</a:t>
              </a:r>
              <a:r>
                <a:rPr lang="zh-CN" altLang="en-US" sz="2100" b="1" dirty="0">
                  <a:solidFill>
                    <a:srgbClr val="000000"/>
                  </a:solidFill>
                  <a:latin typeface="+mn-lt"/>
                </a:rPr>
                <a:t>可以提出公因式</a:t>
              </a:r>
              <a:r>
                <a:rPr lang="en-US" altLang="zh-CN" sz="2100" b="1" dirty="0" smtClean="0">
                  <a:solidFill>
                    <a:srgbClr val="000000"/>
                  </a:solidFill>
                  <a:latin typeface="+mn-lt"/>
                </a:rPr>
                <a:t>2</a:t>
              </a:r>
              <a:r>
                <a:rPr lang="en-US" altLang="zh-CN" sz="2100" b="1" dirty="0">
                  <a:solidFill>
                    <a:srgbClr val="000000"/>
                  </a:solidFill>
                  <a:latin typeface="+mn-lt"/>
                </a:rPr>
                <a:t>.</a:t>
              </a:r>
              <a:endParaRPr lang="en-US" altLang="zh-CN" sz="21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1547813" y="4310063"/>
            <a:ext cx="35639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注意：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公因式要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提尽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1547813" y="3684588"/>
            <a:ext cx="3943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正解：</a:t>
            </a:r>
            <a:r>
              <a:rPr lang="zh-CN" altLang="en-US" sz="21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9101" name="TextBox 26"/>
          <p:cNvSpPr txBox="1">
            <a:spLocks noChangeArrowheads="1"/>
          </p:cNvSpPr>
          <p:nvPr/>
        </p:nvSpPr>
        <p:spPr bwMode="auto">
          <a:xfrm>
            <a:off x="1783256" y="591134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解法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有误吗？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9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63" y="54794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0"/>
          <p:cNvSpPr/>
          <p:nvPr/>
        </p:nvSpPr>
        <p:spPr>
          <a:xfrm>
            <a:off x="3436938" y="2192338"/>
            <a:ext cx="4230687" cy="1082675"/>
          </a:xfrm>
          <a:prstGeom prst="wedgeRoundRectCallout">
            <a:avLst>
              <a:gd name="adj1" fmla="val -33907"/>
              <a:gd name="adj2" fmla="val -70111"/>
              <a:gd name="adj3" fmla="val 16667"/>
            </a:avLst>
          </a:prstGeom>
          <a:solidFill>
            <a:schemeClr val="accent4">
              <a:lumMod val="40000"/>
              <a:lumOff val="60000"/>
              <a:alpha val="28000"/>
            </a:schemeClr>
          </a:solidFill>
          <a:ln w="9525">
            <a:noFill/>
            <a:miter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altLang="en-US" sz="2100" b="1" noProof="1" smtClean="0">
                <a:solidFill>
                  <a:srgbClr val="000000"/>
                </a:solidFill>
                <a:latin typeface="宋体" panose="02010600030101010101" pitchFamily="2" charset="-122"/>
              </a:rPr>
              <a:t>当多项式的某一项和公因式相同时，提公因式后剩余的项是</a:t>
            </a:r>
            <a:r>
              <a:rPr lang="en-US" altLang="zh-CN" sz="2100" b="1" noProof="1">
                <a:solidFill>
                  <a:srgbClr val="000000"/>
                </a:solidFill>
                <a:latin typeface="+mn-lt"/>
                <a:ea typeface="仿宋" panose="02010609060101010101" pitchFamily="49" charset="-122"/>
              </a:rPr>
              <a:t>1.</a:t>
            </a:r>
            <a:endParaRPr lang="en-US" altLang="zh-CN" sz="2100" b="1" noProof="1">
              <a:solidFill>
                <a:srgbClr val="00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Group 22"/>
          <p:cNvGrpSpPr/>
          <p:nvPr/>
        </p:nvGrpSpPr>
        <p:grpSpPr bwMode="auto">
          <a:xfrm>
            <a:off x="1385888" y="2400300"/>
            <a:ext cx="1912937" cy="914400"/>
            <a:chOff x="204" y="2016"/>
            <a:chExt cx="1606" cy="768"/>
          </a:xfrm>
        </p:grpSpPr>
        <p:sp>
          <p:nvSpPr>
            <p:cNvPr id="16394" name="Text Box 11"/>
            <p:cNvSpPr txBox="1"/>
            <p:nvPr/>
          </p:nvSpPr>
          <p:spPr>
            <a:xfrm>
              <a:off x="816" y="2016"/>
              <a:ext cx="994" cy="34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100" b="1" noProof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+mn-ea"/>
                </a:rPr>
                <a:t>错误</a:t>
              </a:r>
              <a:endParaRPr lang="zh-CN" altLang="en-US" sz="21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endParaRPr>
            </a:p>
          </p:txBody>
        </p:sp>
        <p:pic>
          <p:nvPicPr>
            <p:cNvPr id="90116" name="Picture 17" descr="图片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4" y="2064"/>
              <a:ext cx="4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1601788" y="4543425"/>
            <a:ext cx="33496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注意：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某项提出莫漏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100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dirty="0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90118" name="Group 23"/>
          <p:cNvGrpSpPr/>
          <p:nvPr/>
        </p:nvGrpSpPr>
        <p:grpSpPr bwMode="auto">
          <a:xfrm>
            <a:off x="1943100" y="1079659"/>
            <a:ext cx="5640388" cy="935058"/>
            <a:chOff x="672" y="977"/>
            <a:chExt cx="4737" cy="785"/>
          </a:xfrm>
        </p:grpSpPr>
        <p:sp>
          <p:nvSpPr>
            <p:cNvPr id="90119" name="Text Box 5"/>
            <p:cNvSpPr txBox="1">
              <a:spLocks noChangeArrowheads="1"/>
            </p:cNvSpPr>
            <p:nvPr/>
          </p:nvSpPr>
          <p:spPr bwMode="auto">
            <a:xfrm>
              <a:off x="672" y="1392"/>
              <a:ext cx="4737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500" tIns="35100" rIns="67500" bIns="3510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  <a:ea typeface="黑体" panose="02010609060101010101" pitchFamily="2" charset="-122"/>
                </a:rPr>
                <a:t>解：</a:t>
              </a:r>
              <a:r>
                <a:rPr lang="zh-CN" altLang="en-US" sz="24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r>
                <a:rPr lang="zh-CN" altLang="en-US" sz="2400" b="1" dirty="0">
                  <a:solidFill>
                    <a:srgbClr val="000000"/>
                  </a:solidFill>
                  <a:latin typeface="宋体" panose="02010600030101010101" pitchFamily="2" charset="-122"/>
                </a:rPr>
                <a:t>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仿宋" panose="02010609060101010101" pitchFamily="49" charset="-122"/>
                </a:rPr>
                <a:t>=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(3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–6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黑体" panose="02010609060101010101" pitchFamily="2" charset="-122"/>
                </a:rPr>
                <a:t>).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0120" name="Rectangle 20"/>
            <p:cNvSpPr>
              <a:spLocks noChangeArrowheads="1"/>
            </p:cNvSpPr>
            <p:nvPr/>
          </p:nvSpPr>
          <p:spPr bwMode="auto">
            <a:xfrm>
              <a:off x="768" y="977"/>
              <a:ext cx="274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3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 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– 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6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xy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分解因式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1601788" y="3514725"/>
            <a:ext cx="57150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正解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x·x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y·x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+1·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               =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+1)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0122" name="矩形 11"/>
          <p:cNvSpPr>
            <a:spLocks noChangeArrowheads="1"/>
          </p:cNvSpPr>
          <p:nvPr/>
        </p:nvSpPr>
        <p:spPr bwMode="auto">
          <a:xfrm>
            <a:off x="1989109" y="573088"/>
            <a:ext cx="29690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亮的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解法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有误吗？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6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17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8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9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834" y="540369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4"/>
          <p:cNvSpPr txBox="1">
            <a:spLocks noChangeArrowheads="1"/>
          </p:cNvSpPr>
          <p:nvPr/>
        </p:nvSpPr>
        <p:spPr bwMode="auto">
          <a:xfrm>
            <a:off x="2033588" y="1923541"/>
            <a:ext cx="4914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latin typeface="Times New Roman" panose="02020603050405020304" pitchFamily="18" charset="0"/>
            </a:endParaRPr>
          </a:p>
        </p:txBody>
      </p:sp>
      <p:sp>
        <p:nvSpPr>
          <p:cNvPr id="91138" name="Text Box 5"/>
          <p:cNvSpPr txBox="1">
            <a:spLocks noChangeArrowheads="1"/>
          </p:cNvSpPr>
          <p:nvPr/>
        </p:nvSpPr>
        <p:spPr bwMode="auto">
          <a:xfrm>
            <a:off x="2103438" y="1342516"/>
            <a:ext cx="5640387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1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100">
              <a:latin typeface="Times New Roman" panose="02020603050405020304" pitchFamily="18" charset="0"/>
            </a:endParaRPr>
          </a:p>
        </p:txBody>
      </p:sp>
      <p:sp>
        <p:nvSpPr>
          <p:cNvPr id="6" name="AutoShape 7"/>
          <p:cNvSpPr/>
          <p:nvPr/>
        </p:nvSpPr>
        <p:spPr>
          <a:xfrm>
            <a:off x="5300981" y="1057559"/>
            <a:ext cx="2754312" cy="1073150"/>
          </a:xfrm>
          <a:prstGeom prst="wedgeRoundRectCallout">
            <a:avLst>
              <a:gd name="adj1" fmla="val -88130"/>
              <a:gd name="adj2" fmla="val 39789"/>
              <a:gd name="adj3" fmla="val 16667"/>
            </a:avLst>
          </a:prstGeom>
          <a:solidFill>
            <a:schemeClr val="accent4">
              <a:lumMod val="40000"/>
              <a:lumOff val="60000"/>
              <a:alpha val="23000"/>
            </a:schemeClr>
          </a:solidFill>
          <a:ln w="9525">
            <a:noFill/>
            <a:miter/>
          </a:ln>
        </p:spPr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zh-CN" altLang="en-US" sz="2100" b="1" noProof="1" smtClean="0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    提出</a:t>
            </a:r>
            <a:r>
              <a:rPr lang="zh-CN" altLang="en-US" sz="21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负号时括号里的项没变</a:t>
            </a:r>
            <a:r>
              <a:rPr lang="zh-CN" altLang="en-US" sz="2100" b="1" noProof="1" smtClean="0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号</a:t>
            </a:r>
            <a:r>
              <a:rPr lang="en-US" altLang="zh-CN" sz="2100" b="1" noProof="1" smtClean="0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zh-CN" altLang="en-US" sz="2100" b="1" noProof="1">
              <a:solidFill>
                <a:srgbClr val="000000"/>
              </a:solidFill>
              <a:latin typeface="宋体" panose="02010600030101010101" pitchFamily="2" charset="-122"/>
              <a:cs typeface="+mn-ea"/>
            </a:endParaRPr>
          </a:p>
        </p:txBody>
      </p:sp>
      <p:grpSp>
        <p:nvGrpSpPr>
          <p:cNvPr id="2" name="Group 23"/>
          <p:cNvGrpSpPr/>
          <p:nvPr/>
        </p:nvGrpSpPr>
        <p:grpSpPr bwMode="auto">
          <a:xfrm>
            <a:off x="1126534" y="2525888"/>
            <a:ext cx="1885950" cy="911225"/>
            <a:chOff x="295" y="2160"/>
            <a:chExt cx="1583" cy="765"/>
          </a:xfrm>
        </p:grpSpPr>
        <p:sp>
          <p:nvSpPr>
            <p:cNvPr id="17421" name="Text Box 8"/>
            <p:cNvSpPr txBox="1"/>
            <p:nvPr/>
          </p:nvSpPr>
          <p:spPr>
            <a:xfrm>
              <a:off x="884" y="2160"/>
              <a:ext cx="994" cy="38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2400" b="1" noProof="1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+mn-ea"/>
                </a:rPr>
                <a:t>错误</a:t>
              </a:r>
              <a:endParaRPr lang="zh-CN" altLang="en-US" sz="2400" b="1" noProof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</a:endParaRPr>
            </a:p>
          </p:txBody>
        </p:sp>
        <p:pic>
          <p:nvPicPr>
            <p:cNvPr id="91143" name="Picture 14" descr="图片1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2205"/>
              <a:ext cx="4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1144" name="Group 24"/>
          <p:cNvGrpSpPr/>
          <p:nvPr/>
        </p:nvGrpSpPr>
        <p:grpSpPr bwMode="auto">
          <a:xfrm>
            <a:off x="1817688" y="1222973"/>
            <a:ext cx="4373562" cy="1055668"/>
            <a:chOff x="839" y="1162"/>
            <a:chExt cx="3673" cy="887"/>
          </a:xfrm>
        </p:grpSpPr>
        <p:sp>
          <p:nvSpPr>
            <p:cNvPr id="91145" name="Text Box 17"/>
            <p:cNvSpPr txBox="1">
              <a:spLocks noChangeArrowheads="1"/>
            </p:cNvSpPr>
            <p:nvPr/>
          </p:nvSpPr>
          <p:spPr bwMode="auto">
            <a:xfrm>
              <a:off x="839" y="1162"/>
              <a:ext cx="3673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把 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– 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–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xz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分解因式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1146" name="Text Box 19"/>
            <p:cNvSpPr txBox="1">
              <a:spLocks noChangeArrowheads="1"/>
            </p:cNvSpPr>
            <p:nvPr/>
          </p:nvSpPr>
          <p:spPr bwMode="auto">
            <a:xfrm>
              <a:off x="884" y="1661"/>
              <a:ext cx="344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lang="zh-CN" altLang="en-US" sz="24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r>
                <a:rPr lang="en-US" altLang="zh-CN" sz="2400" b="1" dirty="0">
                  <a:solidFill>
                    <a:srgbClr val="00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= 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 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).</a:t>
              </a:r>
              <a:endPara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1722438" y="3781062"/>
            <a:ext cx="523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pitchFamily="2" charset="-122"/>
              </a:rPr>
              <a:t>注意：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首项有负常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提负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3526296" y="2408136"/>
            <a:ext cx="35493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正解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 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xz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1149" name="矩形 16"/>
          <p:cNvSpPr>
            <a:spLocks noChangeArrowheads="1"/>
          </p:cNvSpPr>
          <p:nvPr/>
        </p:nvSpPr>
        <p:spPr bwMode="auto">
          <a:xfrm>
            <a:off x="1722438" y="699579"/>
            <a:ext cx="30460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解法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有误吗？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0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21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2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988" y="64169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088547" y="1841954"/>
            <a:ext cx="6850428" cy="12402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理</a:t>
            </a:r>
            <a:r>
              <a:rPr lang="zh-CN" altLang="en-US" noProof="1">
                <a:sym typeface="+mn-ea"/>
              </a:rPr>
              <a:t>解并掌握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提公因式法</a:t>
            </a:r>
            <a:r>
              <a:rPr lang="zh-CN" altLang="en-US" noProof="1">
                <a:sym typeface="+mn-ea"/>
              </a:rPr>
              <a:t>并能熟练地运用提公因式法分解因式</a:t>
            </a:r>
            <a:r>
              <a:rPr lang="en-US" altLang="zh-CN" noProof="1">
                <a:sym typeface="+mn-ea"/>
              </a:rPr>
              <a:t>.</a:t>
            </a:r>
            <a:endParaRPr lang="zh-CN" altLang="en-US" noProof="1"/>
          </a:p>
          <a:p>
            <a:pPr>
              <a:lnSpc>
                <a:spcPct val="120000"/>
              </a:lnSpc>
            </a:pP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694479" y="3261848"/>
            <a:ext cx="6727955" cy="1214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因式分解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的意义和概念及其与整式乘法的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区别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和联系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42160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709" name="文本框 18"/>
          <p:cNvSpPr txBox="1">
            <a:spLocks noChangeArrowheads="1"/>
          </p:cNvSpPr>
          <p:nvPr/>
        </p:nvSpPr>
        <p:spPr bwMode="auto">
          <a:xfrm>
            <a:off x="552450" y="-1654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5806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1447" name="文本框 1"/>
          <p:cNvSpPr txBox="1">
            <a:spLocks noChangeArrowheads="1"/>
          </p:cNvSpPr>
          <p:nvPr/>
        </p:nvSpPr>
        <p:spPr bwMode="auto">
          <a:xfrm>
            <a:off x="1633828" y="840531"/>
            <a:ext cx="6595771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rgbClr val="FF0000"/>
                </a:solidFill>
              </a:rPr>
              <a:t>3. </a:t>
            </a:r>
            <a:r>
              <a:rPr lang="zh-CN" altLang="en-US" dirty="0" smtClean="0"/>
              <a:t>会</a:t>
            </a:r>
            <a:r>
              <a:rPr lang="zh-CN" altLang="en-US" dirty="0"/>
              <a:t>利用</a:t>
            </a:r>
            <a:r>
              <a:rPr lang="zh-CN" altLang="en-US" dirty="0">
                <a:solidFill>
                  <a:srgbClr val="FF0000"/>
                </a:solidFill>
              </a:rPr>
              <a:t>因式分解</a:t>
            </a:r>
            <a:r>
              <a:rPr lang="zh-CN" altLang="en-US" dirty="0"/>
              <a:t>进行简便计算.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406723" y="644678"/>
            <a:ext cx="8077059" cy="3940593"/>
            <a:chOff x="-38068" y="242181"/>
            <a:chExt cx="8077059" cy="3940593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67650"/>
              <a:ext cx="8077059" cy="3704490"/>
              <a:chOff x="224" y="-229"/>
              <a:chExt cx="14351" cy="767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845" y="1876"/>
                <a:ext cx="4835" cy="625"/>
              </a:xfrm>
              <a:prstGeom prst="bentConnector3">
                <a:avLst>
                  <a:gd name="adj1" fmla="val 66915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2760153"/>
              <a:ext cx="0" cy="1422621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2780072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38869" y="24218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614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5916" y="1226313"/>
            <a:ext cx="775981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提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取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公因式分解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因式的技巧：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 ①</a:t>
            </a:r>
            <a:r>
              <a:rPr lang="zh-CN" altLang="en-US" sz="2400" b="1" dirty="0">
                <a:latin typeface="+mn-lt"/>
              </a:rPr>
              <a:t>当公因式是多项式</a:t>
            </a:r>
            <a:r>
              <a:rPr lang="zh-CN" altLang="en-US" sz="2400" b="1" dirty="0" smtClean="0">
                <a:latin typeface="+mn-lt"/>
              </a:rPr>
              <a:t>时，把</a:t>
            </a:r>
            <a:r>
              <a:rPr lang="zh-CN" altLang="en-US" sz="2400" b="1" dirty="0">
                <a:latin typeface="+mn-lt"/>
              </a:rPr>
              <a:t>多项式看成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一个整体</a:t>
            </a:r>
            <a:r>
              <a:rPr lang="zh-CN" altLang="en-US" sz="2400" b="1" dirty="0">
                <a:latin typeface="+mn-lt"/>
              </a:rPr>
              <a:t>提取公因式；②分解因式</a:t>
            </a:r>
            <a:r>
              <a:rPr lang="zh-CN" altLang="en-US" sz="2400" b="1" dirty="0" smtClean="0">
                <a:latin typeface="+mn-lt"/>
              </a:rPr>
              <a:t>分</a:t>
            </a:r>
            <a:r>
              <a:rPr lang="zh-CN" altLang="en-US" sz="2400" b="1" dirty="0">
                <a:latin typeface="+mn-lt"/>
              </a:rPr>
              <a:t>解</a:t>
            </a:r>
            <a:r>
              <a:rPr lang="zh-CN" altLang="en-US" sz="2400" b="1" dirty="0" smtClean="0">
                <a:latin typeface="+mn-lt"/>
              </a:rPr>
              <a:t>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不能分解</a:t>
            </a:r>
            <a:r>
              <a:rPr lang="zh-CN" altLang="en-US" sz="2400" b="1" dirty="0">
                <a:latin typeface="+mn-lt"/>
              </a:rPr>
              <a:t>为止；③某一项全部提取</a:t>
            </a:r>
            <a:r>
              <a:rPr lang="zh-CN" altLang="en-US" sz="2400" b="1" dirty="0" smtClean="0">
                <a:latin typeface="+mn-lt"/>
              </a:rPr>
              <a:t>后，不</a:t>
            </a:r>
            <a:r>
              <a:rPr lang="zh-CN" altLang="en-US" sz="2400" b="1" dirty="0">
                <a:latin typeface="+mn-lt"/>
              </a:rPr>
              <a:t>要</a:t>
            </a:r>
            <a:r>
              <a:rPr lang="zh-CN" altLang="en-US" sz="2400" b="1" dirty="0" smtClean="0">
                <a:latin typeface="+mn-lt"/>
              </a:rPr>
              <a:t>漏掉</a:t>
            </a:r>
            <a:r>
              <a:rPr lang="en-US" altLang="zh-CN" sz="2400" b="1" dirty="0" smtClean="0">
                <a:latin typeface="+mn-lt"/>
              </a:rPr>
              <a:t>“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400" b="1" dirty="0">
                <a:latin typeface="+mn-lt"/>
              </a:rPr>
              <a:t>”</a:t>
            </a:r>
            <a:r>
              <a:rPr lang="zh-CN" altLang="en-US" sz="2400" b="1" dirty="0">
                <a:latin typeface="+mn-lt"/>
              </a:rPr>
              <a:t>；④首项有负</a:t>
            </a:r>
            <a:r>
              <a:rPr lang="zh-CN" altLang="en-US" sz="2400" b="1" dirty="0" smtClean="0">
                <a:latin typeface="+mn-lt"/>
              </a:rPr>
              <a:t>号常提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负号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⑤</a:t>
            </a:r>
            <a:r>
              <a:rPr lang="zh-CN" altLang="en-US" sz="2400" b="1" dirty="0">
                <a:latin typeface="+mn-lt"/>
              </a:rPr>
              <a:t>检查因式分解的结果是否正</a:t>
            </a:r>
            <a:r>
              <a:rPr lang="zh-CN" altLang="en-US" sz="2400" b="1" dirty="0" smtClean="0">
                <a:latin typeface="+mn-lt"/>
              </a:rPr>
              <a:t>确，可</a:t>
            </a:r>
            <a:r>
              <a:rPr lang="zh-CN" altLang="en-US" sz="2400" b="1" dirty="0">
                <a:latin typeface="+mn-lt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整式的乘法验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证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27" name="剪去同侧角的矩形 26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1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396" y="2324459"/>
            <a:ext cx="3261603" cy="2721241"/>
          </a:xfrm>
          <a:prstGeom prst="rect">
            <a:avLst/>
          </a:prstGeom>
        </p:spPr>
      </p:pic>
      <p:sp>
        <p:nvSpPr>
          <p:cNvPr id="92161" name="文本框 99"/>
          <p:cNvSpPr txBox="1">
            <a:spLocks noChangeArrowheads="1"/>
          </p:cNvSpPr>
          <p:nvPr/>
        </p:nvSpPr>
        <p:spPr bwMode="auto">
          <a:xfrm>
            <a:off x="1185239" y="1047285"/>
            <a:ext cx="7581256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39×37–13×91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29×20.16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72×20.16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13×20.16–20.16×14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91561" y="3808163"/>
            <a:ext cx="63611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20.16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×(29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13–14)</a:t>
            </a:r>
            <a:endParaRPr lang="en-US" altLang="zh-CN" sz="2100" b="1" dirty="0" smtClean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2016.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95322" y="3359818"/>
            <a:ext cx="20478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13×20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260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21761" y="2519375"/>
            <a:ext cx="41344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3×13×37–13×91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95322" y="2935300"/>
            <a:ext cx="22493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×(3×37–91)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045360" y="2754870"/>
            <a:ext cx="2833763" cy="2112117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宋体" panose="02010600030101010101" pitchFamily="2" charset="-122"/>
              </a:rPr>
              <a:t>在计算求值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时，若</a:t>
            </a:r>
            <a:r>
              <a:rPr lang="zh-CN" altLang="en-US" sz="2100" b="1" dirty="0">
                <a:latin typeface="宋体" panose="02010600030101010101" pitchFamily="2" charset="-122"/>
              </a:rPr>
              <a:t>式子各项都含有公因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式，用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提取公因式</a:t>
            </a:r>
            <a:r>
              <a:rPr lang="zh-CN" altLang="en-US" sz="2100" b="1" dirty="0">
                <a:latin typeface="宋体" panose="02010600030101010101" pitchFamily="2" charset="-122"/>
              </a:rPr>
              <a:t>的方法可使运算简便．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pSp>
        <p:nvGrpSpPr>
          <p:cNvPr id="92171" name="组合 6"/>
          <p:cNvGrpSpPr/>
          <p:nvPr/>
        </p:nvGrpSpPr>
        <p:grpSpPr bwMode="auto">
          <a:xfrm>
            <a:off x="736600" y="563563"/>
            <a:ext cx="1858963" cy="492125"/>
            <a:chOff x="427462" y="558483"/>
            <a:chExt cx="1858351" cy="491808"/>
          </a:xfrm>
        </p:grpSpPr>
        <p:grpSp>
          <p:nvGrpSpPr>
            <p:cNvPr id="9217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9217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92179" name="文本框 9"/>
          <p:cNvSpPr txBox="1">
            <a:spLocks noChangeArrowheads="1"/>
          </p:cNvSpPr>
          <p:nvPr/>
        </p:nvSpPr>
        <p:spPr bwMode="auto">
          <a:xfrm>
            <a:off x="2669083" y="565383"/>
            <a:ext cx="413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利用因式分解进行简便运算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22" name="文本框 76821"/>
          <p:cNvSpPr txBox="1">
            <a:spLocks noChangeArrowheads="1"/>
          </p:cNvSpPr>
          <p:nvPr/>
        </p:nvSpPr>
        <p:spPr bwMode="auto">
          <a:xfrm>
            <a:off x="2091612" y="2426445"/>
            <a:ext cx="971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=259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6823" name="文本框 76822"/>
          <p:cNvSpPr txBox="1">
            <a:spLocks noChangeArrowheads="1"/>
          </p:cNvSpPr>
          <p:nvPr/>
        </p:nvSpPr>
        <p:spPr bwMode="auto">
          <a:xfrm>
            <a:off x="1031781" y="4352378"/>
            <a:ext cx="2914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9900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3197" name="文本框 76823"/>
          <p:cNvSpPr txBox="1">
            <a:spLocks noChangeArrowheads="1"/>
          </p:cNvSpPr>
          <p:nvPr/>
        </p:nvSpPr>
        <p:spPr bwMode="auto">
          <a:xfrm>
            <a:off x="1032264" y="1146460"/>
            <a:ext cx="7816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198" name="组合 76826"/>
          <p:cNvGrpSpPr/>
          <p:nvPr/>
        </p:nvGrpSpPr>
        <p:grpSpPr bwMode="auto">
          <a:xfrm>
            <a:off x="1032264" y="2828083"/>
            <a:ext cx="3441798" cy="478500"/>
            <a:chOff x="336" y="2619"/>
            <a:chExt cx="2613" cy="361"/>
          </a:xfrm>
        </p:grpSpPr>
        <p:sp>
          <p:nvSpPr>
            <p:cNvPr id="93199" name="文本框 76802"/>
            <p:cNvSpPr txBox="1">
              <a:spLocks noChangeArrowheads="1"/>
            </p:cNvSpPr>
            <p:nvPr/>
          </p:nvSpPr>
          <p:spPr bwMode="auto">
            <a:xfrm>
              <a:off x="772" y="2632"/>
              <a:ext cx="2177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00"/>
                  </a:solidFill>
                  <a:latin typeface="+mn-lt"/>
                </a:rPr>
                <a:t>99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</a:rPr>
                <a:t>＋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</a:rPr>
                <a:t>99</a:t>
              </a:r>
              <a:endParaRPr lang="en-US" altLang="zh-CN" sz="2400" b="1" dirty="0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93200" name="文本框 76824"/>
            <p:cNvSpPr txBox="1">
              <a:spLocks noChangeArrowheads="1"/>
            </p:cNvSpPr>
            <p:nvPr/>
          </p:nvSpPr>
          <p:spPr bwMode="auto">
            <a:xfrm>
              <a:off x="336" y="2619"/>
              <a:ext cx="76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830" name="矩形 76829"/>
          <p:cNvSpPr>
            <a:spLocks noChangeArrowheads="1"/>
          </p:cNvSpPr>
          <p:nvPr/>
        </p:nvSpPr>
        <p:spPr bwMode="auto">
          <a:xfrm>
            <a:off x="2166166" y="3901357"/>
            <a:ext cx="19672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99 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(99+1)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3206" name="文本框 1"/>
          <p:cNvSpPr txBox="1">
            <a:spLocks noChangeArrowheads="1"/>
          </p:cNvSpPr>
          <p:nvPr/>
        </p:nvSpPr>
        <p:spPr bwMode="auto">
          <a:xfrm>
            <a:off x="877017" y="543015"/>
            <a:ext cx="24876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简便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7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9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3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649592" y="969834"/>
                <a:ext cx="3523721" cy="7878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</a:rPr>
                        <m:t>259</m:t>
                      </m:r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259</m:t>
                      </m:r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US" altLang="zh-CN" sz="2400" i="0">
                          <a:latin typeface="+mn-lt"/>
                          <a:ea typeface="Cambria Math" panose="02040503050406030204"/>
                        </a:rPr>
                        <m:t>+</m:t>
                      </m:r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259</m:t>
                      </m:r>
                      <m:r>
                        <m:rPr>
                          <m:nor/>
                        </m:rPr>
                        <a:rPr lang="en-US" altLang="zh-CN" sz="2400" b="0" i="0" smtClean="0">
                          <a:latin typeface="+mn-lt"/>
                          <a:ea typeface="Cambria Math" panose="02040503050406030204"/>
                        </a:rPr>
                        <m:t>×</m:t>
                      </m:r>
                      <m:f>
                        <m:fPr>
                          <m:ctrlPr>
                            <a:rPr lang="en-US" altLang="zh-CN" sz="2400" b="0" i="1" smtClean="0">
                              <a:latin typeface="Cambria Math" panose="02040503050406030204"/>
                              <a:ea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0" i="0" smtClean="0">
                              <a:latin typeface="+mn-lt"/>
                              <a:ea typeface="Cambria Math" panose="02040503050406030204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latin typeface="+mn-lt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9592" y="969834"/>
                <a:ext cx="3523721" cy="787844"/>
              </a:xfrm>
              <a:prstGeom prst="rect">
                <a:avLst/>
              </a:prstGeom>
              <a:blipFill rotWithShape="1">
                <a:blip r:embed="rId1"/>
                <a:stretch>
                  <a:fillRect l="-14" t="-24" r="17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937120" y="1848290"/>
                <a:ext cx="5452845" cy="688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解：</a:t>
                </a:r>
                <a:r>
                  <a:rPr lang="zh-CN" altLang="en-US" sz="2400" b="1" dirty="0" smtClean="0">
                    <a:latin typeface="仿宋" panose="02010609060101010101" pitchFamily="49" charset="-122"/>
                    <a:ea typeface="仿宋" panose="02010609060101010101" pitchFamily="49" charset="-122"/>
                  </a:rPr>
                  <a:t>原式</a:t>
                </a:r>
                <a:r>
                  <a:rPr lang="en-US" altLang="zh-CN" sz="2400" b="1" dirty="0" smtClean="0">
                    <a:latin typeface="+mn-lt"/>
                    <a:ea typeface="仿宋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259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/>
                      </a:rPr>
                      <m:t>×</m:t>
                    </m:r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/>
                      </a:rPr>
                      <m:t>（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 smtClean="0">
                        <a:solidFill>
                          <a:srgbClr val="FF0000"/>
                        </a:solidFill>
                        <a:latin typeface="+mn-lt"/>
                        <a:ea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 smtClean="0">
                        <a:solidFill>
                          <a:srgbClr val="FF0000"/>
                        </a:solidFill>
                        <a:latin typeface="+mn-lt"/>
                        <a:ea typeface="Cambria Math" panose="02040503050406030204"/>
                      </a:rPr>
                      <m:t>+</m:t>
                    </m:r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+mn-lt"/>
                            <a:ea typeface="Cambria Math" panose="02040503050406030204"/>
                          </a:rPr>
                          <m:t>15</m:t>
                        </m:r>
                      </m:den>
                    </m:f>
                    <m:r>
                      <a:rPr lang="zh-CN" altLang="en-US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/>
                      </a:rPr>
                      <m:t>）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120" y="1848290"/>
                <a:ext cx="5452845" cy="688650"/>
              </a:xfrm>
              <a:prstGeom prst="rect">
                <a:avLst/>
              </a:prstGeom>
              <a:blipFill rotWithShape="1">
                <a:blip r:embed="rId2"/>
                <a:stretch>
                  <a:fillRect l="-9" t="-64" r="1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962530" y="3412776"/>
            <a:ext cx="5452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=99</a:t>
            </a:r>
            <a:r>
              <a:rPr lang="zh-CN" altLang="zh-CN" sz="2400" b="1" dirty="0">
                <a:latin typeface="+mn-lt"/>
              </a:rPr>
              <a:t> </a:t>
            </a:r>
            <a:r>
              <a:rPr lang="zh-CN" altLang="zh-CN" sz="2400" b="1" dirty="0" smtClean="0">
                <a:latin typeface="+mn-lt"/>
              </a:rPr>
              <a:t>×</a:t>
            </a:r>
            <a:r>
              <a:rPr lang="en-US" altLang="zh-CN" sz="2400" b="1" dirty="0" smtClean="0">
                <a:latin typeface="+mn-lt"/>
              </a:rPr>
              <a:t>99+99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文本框 46081"/>
              <p:cNvSpPr txBox="1">
                <a:spLocks noChangeArrowheads="1"/>
              </p:cNvSpPr>
              <p:nvPr/>
            </p:nvSpPr>
            <p:spPr bwMode="auto">
              <a:xfrm>
                <a:off x="4056939" y="2852342"/>
                <a:ext cx="4309380" cy="519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+mn-lt"/>
                  </a:rPr>
                  <a:t>3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+mn-lt"/>
                  </a:rPr>
                  <a:t> 13.8×0.125+86.2×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</a:rPr>
                          <m:t>𝟖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00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35" name="文本框 460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56939" y="2852342"/>
                <a:ext cx="4309380" cy="519245"/>
              </a:xfrm>
              <a:prstGeom prst="rect">
                <a:avLst/>
              </a:prstGeom>
              <a:blipFill rotWithShape="1">
                <a:blip r:embed="rId3"/>
                <a:stretch>
                  <a:fillRect l="-13" t="-107" r="5" b="7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文本框 46085"/>
          <p:cNvSpPr txBox="1">
            <a:spLocks noChangeArrowheads="1"/>
          </p:cNvSpPr>
          <p:nvPr/>
        </p:nvSpPr>
        <p:spPr bwMode="auto">
          <a:xfrm>
            <a:off x="4142424" y="3442264"/>
            <a:ext cx="57721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latin typeface="+mn-lt"/>
              </a:rPr>
              <a:t>13.8×0.125+86.2×0.125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0.125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×(13.8+86.2)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=0.125×100</a:t>
            </a:r>
            <a:endParaRPr lang="en-US" altLang="zh-CN" sz="2400" b="1" dirty="0">
              <a:latin typeface="+mn-lt"/>
            </a:endParaRPr>
          </a:p>
          <a:p>
            <a:pPr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12.5  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8" y="47401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2" grpId="0"/>
      <p:bldP spid="76823" grpId="0"/>
      <p:bldP spid="76830" grpId="0"/>
      <p:bldP spid="3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1"/>
          <p:cNvSpPr txBox="1">
            <a:spLocks noChangeArrowheads="1"/>
          </p:cNvSpPr>
          <p:nvPr/>
        </p:nvSpPr>
        <p:spPr bwMode="auto">
          <a:xfrm>
            <a:off x="837458" y="1334964"/>
            <a:ext cx="71404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30388" y="2584599"/>
            <a:ext cx="4405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4×7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28.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00188" y="1998464"/>
            <a:ext cx="35702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7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37458" y="3166932"/>
            <a:ext cx="7961153" cy="1546577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latin typeface="+mn-lt"/>
              </a:rPr>
              <a:t>含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±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的求值</a:t>
            </a:r>
            <a:r>
              <a:rPr lang="zh-CN" altLang="en-US" sz="2100" b="1" dirty="0" smtClean="0">
                <a:latin typeface="+mn-lt"/>
              </a:rPr>
              <a:t>题，通</a:t>
            </a:r>
            <a:r>
              <a:rPr lang="zh-CN" altLang="en-US" sz="2100" b="1" dirty="0">
                <a:latin typeface="+mn-lt"/>
              </a:rPr>
              <a:t>常要将所求代数式进行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因式分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解</a:t>
            </a:r>
            <a:r>
              <a:rPr lang="zh-CN" altLang="en-US" sz="2100" b="1" dirty="0" smtClean="0">
                <a:latin typeface="+mn-lt"/>
              </a:rPr>
              <a:t>，将</a:t>
            </a:r>
            <a:r>
              <a:rPr lang="zh-CN" altLang="en-US" sz="2100" b="1" dirty="0">
                <a:latin typeface="+mn-lt"/>
              </a:rPr>
              <a:t>其变形为能用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±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</a:rPr>
              <a:t>和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</a:rPr>
              <a:t>表示的式</a:t>
            </a:r>
            <a:r>
              <a:rPr lang="zh-CN" altLang="en-US" sz="2100" b="1" dirty="0" smtClean="0">
                <a:latin typeface="+mn-lt"/>
              </a:rPr>
              <a:t>子，然</a:t>
            </a:r>
            <a:r>
              <a:rPr lang="zh-CN" altLang="en-US" sz="2100" b="1" dirty="0">
                <a:latin typeface="+mn-lt"/>
              </a:rPr>
              <a:t>后将</a:t>
            </a:r>
            <a:r>
              <a:rPr lang="en-US" altLang="zh-CN" sz="2100" b="1" i="1" dirty="0">
                <a:latin typeface="+mn-lt"/>
                <a:sym typeface="宋体" panose="02010600030101010101" pitchFamily="2" charset="-122"/>
              </a:rPr>
              <a:t>a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±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b</a:t>
            </a:r>
            <a:r>
              <a:rPr lang="zh-CN" altLang="en-US" sz="2100" b="1" dirty="0" smtClean="0">
                <a:latin typeface="+mn-lt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</a:rPr>
              <a:t>的值整体带入即可</a:t>
            </a:r>
            <a:r>
              <a:rPr lang="en-US" altLang="zh-CN" sz="2100" b="1" dirty="0">
                <a:latin typeface="+mn-lt"/>
              </a:rPr>
              <a:t>.</a:t>
            </a:r>
            <a:endParaRPr lang="zh-CN" altLang="en-US" sz="2100" b="1" dirty="0">
              <a:latin typeface="+mn-lt"/>
            </a:endParaRPr>
          </a:p>
        </p:txBody>
      </p:sp>
      <p:grpSp>
        <p:nvGrpSpPr>
          <p:cNvPr id="95237" name="组合 6"/>
          <p:cNvGrpSpPr/>
          <p:nvPr/>
        </p:nvGrpSpPr>
        <p:grpSpPr bwMode="auto">
          <a:xfrm>
            <a:off x="701675" y="633413"/>
            <a:ext cx="1858963" cy="492125"/>
            <a:chOff x="427462" y="558483"/>
            <a:chExt cx="1858351" cy="491808"/>
          </a:xfrm>
        </p:grpSpPr>
        <p:grpSp>
          <p:nvGrpSpPr>
            <p:cNvPr id="9523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524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95245" name="文本框 9"/>
          <p:cNvSpPr txBox="1">
            <a:spLocks noChangeArrowheads="1"/>
          </p:cNvSpPr>
          <p:nvPr/>
        </p:nvSpPr>
        <p:spPr bwMode="auto">
          <a:xfrm>
            <a:off x="2697956" y="649287"/>
            <a:ext cx="4130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利用因式分解求整式的值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46082"/>
          <p:cNvSpPr txBox="1">
            <a:spLocks noChangeArrowheads="1"/>
          </p:cNvSpPr>
          <p:nvPr/>
        </p:nvSpPr>
        <p:spPr bwMode="auto">
          <a:xfrm>
            <a:off x="1238250" y="931863"/>
            <a:ext cx="62293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800" b="1" baseline="30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087" name="文本框 46086"/>
          <p:cNvSpPr txBox="1">
            <a:spLocks noChangeArrowheads="1"/>
          </p:cNvSpPr>
          <p:nvPr/>
        </p:nvSpPr>
        <p:spPr bwMode="auto">
          <a:xfrm>
            <a:off x="1707567" y="1829972"/>
            <a:ext cx="5051425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8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=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 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 × 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       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96" y="85670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Box 2"/>
          <p:cNvSpPr txBox="1">
            <a:spLocks noChangeArrowheads="1"/>
          </p:cNvSpPr>
          <p:nvPr/>
        </p:nvSpPr>
        <p:spPr bwMode="auto">
          <a:xfrm>
            <a:off x="606425" y="1299057"/>
            <a:ext cx="845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分解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因式：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_________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5007" name="文本框 2"/>
          <p:cNvSpPr txBox="1">
            <a:spLocks noChangeArrowheads="1"/>
          </p:cNvSpPr>
          <p:nvPr/>
        </p:nvSpPr>
        <p:spPr bwMode="auto">
          <a:xfrm>
            <a:off x="606425" y="2077133"/>
            <a:ext cx="78664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5008" name="文本框 3"/>
          <p:cNvSpPr txBox="1">
            <a:spLocks noChangeArrowheads="1"/>
          </p:cNvSpPr>
          <p:nvPr/>
        </p:nvSpPr>
        <p:spPr bwMode="auto">
          <a:xfrm>
            <a:off x="1129257" y="2583321"/>
            <a:ext cx="5432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zh-CN" altLang="en-US" sz="2400" b="1" i="1" dirty="0" smtClean="0">
                <a:latin typeface="+mn-lt"/>
              </a:rPr>
              <a:t>b</a:t>
            </a:r>
            <a:r>
              <a:rPr lang="zh-CN" altLang="en-US" sz="2400" b="1" dirty="0" smtClean="0">
                <a:latin typeface="+mn-lt"/>
              </a:rPr>
              <a:t>=4，</a:t>
            </a:r>
            <a:r>
              <a:rPr lang="zh-CN" altLang="en-US" sz="2400" b="1" i="1" dirty="0" smtClean="0">
                <a:latin typeface="+mn-lt"/>
              </a:rPr>
              <a:t>ab</a:t>
            </a:r>
            <a:r>
              <a:rPr lang="zh-CN" altLang="en-US" sz="2400" b="1" dirty="0" smtClean="0">
                <a:latin typeface="+mn-lt"/>
              </a:rPr>
              <a:t>=1，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zh-CN" altLang="en-US" sz="2400" b="1" dirty="0" smtClean="0">
                <a:latin typeface="+mn-lt"/>
              </a:rPr>
              <a:t>∴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zh-CN" altLang="en-US" sz="2400" b="1" i="1" dirty="0" smtClean="0">
                <a:latin typeface="+mn-lt"/>
              </a:rPr>
              <a:t>b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zh-CN" altLang="en-US" sz="2400" b="1" i="1" dirty="0" smtClean="0">
                <a:latin typeface="+mn-lt"/>
              </a:rPr>
              <a:t>ab</a:t>
            </a:r>
            <a:r>
              <a:rPr lang="zh-CN" altLang="en-US" sz="2400" b="1" baseline="30000" dirty="0" smtClean="0">
                <a:latin typeface="+mn-lt"/>
              </a:rPr>
              <a:t>2</a:t>
            </a:r>
            <a:r>
              <a:rPr lang="zh-CN" altLang="en-US" sz="2400" b="1" dirty="0" smtClean="0">
                <a:latin typeface="+mn-lt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                             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1×4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                            </a:t>
            </a:r>
            <a:r>
              <a:rPr lang="zh-CN" altLang="en-US" sz="2400" b="1" dirty="0" smtClean="0"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48063" y="1227720"/>
            <a:ext cx="178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zh-CN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922837" y="2016612"/>
            <a:ext cx="430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50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5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0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50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850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文本框 1"/>
          <p:cNvSpPr txBox="1">
            <a:spLocks noChangeArrowheads="1"/>
          </p:cNvSpPr>
          <p:nvPr/>
        </p:nvSpPr>
        <p:spPr bwMode="auto">
          <a:xfrm>
            <a:off x="745871" y="1093547"/>
            <a:ext cx="6938609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多项式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+5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20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的公因式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A．5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B．5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C．5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D ．5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8306" name="文本框 3"/>
          <p:cNvSpPr txBox="1">
            <a:spLocks noChangeArrowheads="1"/>
          </p:cNvSpPr>
          <p:nvPr/>
        </p:nvSpPr>
        <p:spPr bwMode="auto">
          <a:xfrm>
            <a:off x="719495" y="2157537"/>
            <a:ext cx="762440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多项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–2)+(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取公因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后，余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下的部分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+1          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+2             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+3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8307" name="文本框 5"/>
          <p:cNvSpPr txBox="1">
            <a:spLocks noChangeArrowheads="1"/>
          </p:cNvSpPr>
          <p:nvPr/>
        </p:nvSpPr>
        <p:spPr bwMode="auto">
          <a:xfrm>
            <a:off x="745871" y="3476692"/>
            <a:ext cx="786851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下列多项式的分解因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式，正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A．12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xyz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xyz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xyz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B．3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+6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xz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D．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+5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909634" y="3514957"/>
            <a:ext cx="466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568588" y="1190253"/>
            <a:ext cx="484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C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874991" y="2597368"/>
            <a:ext cx="484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98311" name="组合 2"/>
          <p:cNvGrpSpPr/>
          <p:nvPr/>
        </p:nvGrpSpPr>
        <p:grpSpPr bwMode="auto">
          <a:xfrm>
            <a:off x="12292" y="-76000"/>
            <a:ext cx="2006600" cy="476924"/>
            <a:chOff x="263" y="136"/>
            <a:chExt cx="3160" cy="753"/>
          </a:xfrm>
        </p:grpSpPr>
        <p:sp>
          <p:nvSpPr>
            <p:cNvPr id="98312" name="文本框 20"/>
            <p:cNvSpPr txBox="1">
              <a:spLocks noChangeArrowheads="1"/>
            </p:cNvSpPr>
            <p:nvPr/>
          </p:nvSpPr>
          <p:spPr bwMode="auto">
            <a:xfrm>
              <a:off x="1013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98313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8316" name="组合 7"/>
          <p:cNvGrpSpPr/>
          <p:nvPr/>
        </p:nvGrpSpPr>
        <p:grpSpPr bwMode="auto">
          <a:xfrm>
            <a:off x="3264138" y="537631"/>
            <a:ext cx="2480310" cy="523234"/>
            <a:chOff x="5083" y="1061"/>
            <a:chExt cx="3905" cy="826"/>
          </a:xfrm>
        </p:grpSpPr>
        <p:grpSp>
          <p:nvGrpSpPr>
            <p:cNvPr id="9831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8323" name="TextBox 15"/>
            <p:cNvSpPr txBox="1">
              <a:spLocks noChangeArrowheads="1"/>
            </p:cNvSpPr>
            <p:nvPr/>
          </p:nvSpPr>
          <p:spPr bwMode="auto">
            <a:xfrm>
              <a:off x="5083" y="1061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2"/>
          <p:cNvSpPr txBox="1">
            <a:spLocks noChangeArrowheads="1"/>
          </p:cNvSpPr>
          <p:nvPr/>
        </p:nvSpPr>
        <p:spPr bwMode="auto">
          <a:xfrm>
            <a:off x="898233" y="955627"/>
            <a:ext cx="37607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把下列各式分解因式：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9330" name="Text Box 21"/>
          <p:cNvSpPr txBox="1">
            <a:spLocks noChangeArrowheads="1"/>
          </p:cNvSpPr>
          <p:nvPr/>
        </p:nvSpPr>
        <p:spPr bwMode="auto">
          <a:xfrm>
            <a:off x="880649" y="1405535"/>
            <a:ext cx="7350125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分解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因式</a:t>
            </a:r>
            <a:r>
              <a:rPr lang="zh-CN" altLang="zh-CN" sz="2400" b="1" dirty="0">
                <a:latin typeface="Times New Roman" panose="02020603050405020304" pitchFamily="18" charset="0"/>
              </a:rPr>
              <a:t>：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zh-CN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zh-CN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zh-CN" altLang="zh-CN" sz="2400" b="1" dirty="0">
                <a:latin typeface="Times New Roman" panose="02020603050405020304" pitchFamily="18" charset="0"/>
              </a:rPr>
              <a:t>=</a:t>
            </a:r>
            <a:r>
              <a:rPr lang="zh-CN" altLang="zh-CN" sz="2400" b="1" u="sng" dirty="0">
                <a:latin typeface="Times New Roman" panose="02020603050405020304" pitchFamily="18" charset="0"/>
              </a:rPr>
              <a:t>　                         </a:t>
            </a:r>
            <a:r>
              <a:rPr lang="zh-CN" altLang="zh-CN" sz="2400" b="1" dirty="0">
                <a:latin typeface="Times New Roman" panose="02020603050405020304" pitchFamily="18" charset="0"/>
              </a:rPr>
              <a:t>　．</a:t>
            </a:r>
            <a:endParaRPr lang="zh-CN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xyz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–9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因式分解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2=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___________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．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=_______________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2" name="TextBox 18"/>
          <p:cNvSpPr txBox="1">
            <a:spLocks noChangeArrowheads="1"/>
          </p:cNvSpPr>
          <p:nvPr/>
        </p:nvSpPr>
        <p:spPr bwMode="auto">
          <a:xfrm>
            <a:off x="3157445" y="1835621"/>
            <a:ext cx="17059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464" name="TextBox 20"/>
          <p:cNvSpPr txBox="1">
            <a:spLocks noChangeArrowheads="1"/>
          </p:cNvSpPr>
          <p:nvPr/>
        </p:nvSpPr>
        <p:spPr bwMode="auto">
          <a:xfrm>
            <a:off x="3529143" y="2702671"/>
            <a:ext cx="21226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+1)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333" name="Text Box 1029"/>
          <p:cNvSpPr txBox="1">
            <a:spLocks noChangeArrowheads="1"/>
          </p:cNvSpPr>
          <p:nvPr/>
        </p:nvSpPr>
        <p:spPr bwMode="auto">
          <a:xfrm>
            <a:off x="881857" y="3257718"/>
            <a:ext cx="50705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(5)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09238" y="3214314"/>
            <a:ext cx="16369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9335" name="文本框 3"/>
          <p:cNvSpPr txBox="1">
            <a:spLocks noChangeArrowheads="1"/>
          </p:cNvSpPr>
          <p:nvPr/>
        </p:nvSpPr>
        <p:spPr bwMode="auto">
          <a:xfrm>
            <a:off x="873066" y="3814465"/>
            <a:ext cx="7575797" cy="11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·(3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等于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_____________.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04871" y="4372604"/>
            <a:ext cx="15520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552973" y="1388212"/>
            <a:ext cx="1304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52521" y="2256759"/>
            <a:ext cx="1798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12292" y="-76000"/>
            <a:ext cx="2006600" cy="476924"/>
            <a:chOff x="263" y="136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1013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4" grpId="0"/>
      <p:bldP spid="3" grpId="0"/>
      <p:bldP spid="5" grpId="0"/>
      <p:bldP spid="2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文本框 1"/>
          <p:cNvSpPr txBox="1">
            <a:spLocks noChangeArrowheads="1"/>
          </p:cNvSpPr>
          <p:nvPr/>
        </p:nvSpPr>
        <p:spPr bwMode="auto">
          <a:xfrm>
            <a:off x="887618" y="719831"/>
            <a:ext cx="794598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简便计算：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1.99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+1.99×0.01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2013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+2013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2014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101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100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54947" y="2887663"/>
            <a:ext cx="5935662" cy="135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2013 ×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2013+1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2014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2013×2014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2014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2014×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2014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39022" y="2473325"/>
            <a:ext cx="493115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99 ×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1.99+0.01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3.98；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3" name="TextBox 20"/>
          <p:cNvSpPr txBox="1">
            <a:spLocks noChangeArrowheads="1"/>
          </p:cNvSpPr>
          <p:nvPr/>
        </p:nvSpPr>
        <p:spPr bwMode="auto">
          <a:xfrm>
            <a:off x="1654947" y="4052888"/>
            <a:ext cx="55959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(3)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100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=2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100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×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100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12292" y="-76000"/>
            <a:ext cx="2006600" cy="476924"/>
            <a:chOff x="263" y="136"/>
            <a:chExt cx="3160" cy="753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1013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4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Box 21"/>
          <p:cNvSpPr txBox="1">
            <a:spLocks noChangeArrowheads="1"/>
          </p:cNvSpPr>
          <p:nvPr/>
        </p:nvSpPr>
        <p:spPr bwMode="auto">
          <a:xfrm>
            <a:off x="1518444" y="2191954"/>
            <a:ext cx="449674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×4=12.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Box 21"/>
          <p:cNvSpPr txBox="1">
            <a:spLocks noChangeArrowheads="1"/>
          </p:cNvSpPr>
          <p:nvPr/>
        </p:nvSpPr>
        <p:spPr bwMode="auto">
          <a:xfrm>
            <a:off x="2079624" y="2638425"/>
            <a:ext cx="4419165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)[(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)–(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)]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65450" y="3214688"/>
            <a:ext cx="35990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+1)(2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+1–2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+1)=2(2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+1).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1380" name="组合 5"/>
          <p:cNvGrpSpPr/>
          <p:nvPr/>
        </p:nvGrpSpPr>
        <p:grpSpPr bwMode="auto">
          <a:xfrm>
            <a:off x="1122121" y="978839"/>
            <a:ext cx="7343620" cy="1274131"/>
            <a:chOff x="165" y="817"/>
            <a:chExt cx="15422" cy="2675"/>
          </a:xfrm>
        </p:grpSpPr>
        <p:sp>
          <p:nvSpPr>
            <p:cNvPr id="101381" name="Text Box 9"/>
            <p:cNvSpPr txBox="1">
              <a:spLocks noChangeArrowheads="1"/>
            </p:cNvSpPr>
            <p:nvPr/>
          </p:nvSpPr>
          <p:spPr bwMode="auto">
            <a:xfrm>
              <a:off x="165" y="817"/>
              <a:ext cx="15422" cy="2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已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知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: 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=4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xy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=3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，求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代数式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y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xy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的值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60000"/>
                </a:lnSpc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化简求值：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)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–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+1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)(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–1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)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其中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x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=   .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101382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12871" y="2011"/>
            <a:ext cx="555" cy="14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762" name="" r:id="rId1" imgW="152400" imgH="405765" progId="Equation.DSMT4">
                    <p:embed/>
                  </p:oleObj>
                </mc:Choice>
                <mc:Fallback>
                  <p:oleObj name="" r:id="rId1" imgW="152400" imgH="405765" progId="Equation.DSMT4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871" y="2011"/>
                          <a:ext cx="555" cy="14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8"/>
          <p:cNvGrpSpPr/>
          <p:nvPr/>
        </p:nvGrpSpPr>
        <p:grpSpPr bwMode="auto">
          <a:xfrm>
            <a:off x="2965450" y="3540125"/>
            <a:ext cx="1689736" cy="766763"/>
            <a:chOff x="3827" y="7234"/>
            <a:chExt cx="3548" cy="1613"/>
          </a:xfrm>
        </p:grpSpPr>
        <p:sp>
          <p:nvSpPr>
            <p:cNvPr id="101384" name="文本框 6"/>
            <p:cNvSpPr txBox="1">
              <a:spLocks noChangeArrowheads="1"/>
            </p:cNvSpPr>
            <p:nvPr/>
          </p:nvSpPr>
          <p:spPr bwMode="auto">
            <a:xfrm>
              <a:off x="3827" y="7632"/>
              <a:ext cx="3548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当</a:t>
              </a:r>
              <a:r>
                <a:rPr lang="en-US" altLang="zh-CN" sz="2100" b="1" i="1" dirty="0">
                  <a:latin typeface="+mn-lt"/>
                  <a:ea typeface="仿宋" panose="02010609060101010101" pitchFamily="49" charset="-122"/>
                </a:rPr>
                <a:t>x=     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时，</a:t>
              </a:r>
              <a:endPara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aphicFrame>
          <p:nvGraphicFramePr>
            <p:cNvPr id="101385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265" y="7234"/>
            <a:ext cx="605" cy="16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763" name="Equation" r:id="rId3" imgW="3657600" imgH="9753600" progId="Equation.DSMT4">
                    <p:embed/>
                  </p:oleObj>
                </mc:Choice>
                <mc:Fallback>
                  <p:oleObj name="Equation" r:id="rId3" imgW="3657600" imgH="9753600" progId="Equation.DSMT4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65" y="7234"/>
                          <a:ext cx="605" cy="16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1391" name="组合 6"/>
          <p:cNvGrpSpPr/>
          <p:nvPr/>
        </p:nvGrpSpPr>
        <p:grpSpPr bwMode="auto">
          <a:xfrm>
            <a:off x="3317687" y="501664"/>
            <a:ext cx="2480310" cy="522923"/>
            <a:chOff x="5060" y="904"/>
            <a:chExt cx="3905" cy="823"/>
          </a:xfrm>
        </p:grpSpPr>
        <p:grpSp>
          <p:nvGrpSpPr>
            <p:cNvPr id="10139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b="1"/>
              </a:p>
            </p:txBody>
          </p:sp>
        </p:grpSp>
        <p:sp>
          <p:nvSpPr>
            <p:cNvPr id="101398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2965450" y="4152546"/>
            <a:ext cx="2852135" cy="766127"/>
            <a:chOff x="4670" y="6540"/>
            <a:chExt cx="4492" cy="1207"/>
          </a:xfrm>
        </p:grpSpPr>
        <p:sp>
          <p:nvSpPr>
            <p:cNvPr id="101400" name="文本框 9"/>
            <p:cNvSpPr txBox="1">
              <a:spLocks noChangeArrowheads="1"/>
            </p:cNvSpPr>
            <p:nvPr/>
          </p:nvSpPr>
          <p:spPr bwMode="auto">
            <a:xfrm>
              <a:off x="4670" y="6822"/>
              <a:ext cx="4492" cy="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  <a:sym typeface="宋体" panose="02010600030101010101" pitchFamily="2" charset="-122"/>
                </a:rPr>
                <a:t>原式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=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2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×(2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×     +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1)=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rPr>
                <a:t>4.</a:t>
              </a:r>
              <a:endPara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endParaRPr>
            </a:p>
          </p:txBody>
        </p:sp>
        <p:graphicFrame>
          <p:nvGraphicFramePr>
            <p:cNvPr id="101401" name="对象 7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7275" y="6540"/>
            <a:ext cx="453" cy="12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1764" name="" r:id="rId5" imgW="152400" imgH="405765" progId="Equation.DSMT4">
                    <p:embed/>
                  </p:oleObj>
                </mc:Choice>
                <mc:Fallback>
                  <p:oleObj name="" r:id="rId5" imgW="152400" imgH="405765" progId="Equation.DSMT4">
                    <p:embed/>
                    <p:pic>
                      <p:nvPicPr>
                        <p:cNvPr id="0" name="对象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5" y="6540"/>
                          <a:ext cx="453" cy="120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"/>
          <p:cNvGrpSpPr/>
          <p:nvPr/>
        </p:nvGrpSpPr>
        <p:grpSpPr bwMode="auto">
          <a:xfrm>
            <a:off x="3500" y="-76000"/>
            <a:ext cx="2006600" cy="476924"/>
            <a:chOff x="263" y="136"/>
            <a:chExt cx="3160" cy="753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13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3"/>
          <p:cNvSpPr txBox="1">
            <a:spLocks noChangeArrowheads="1"/>
          </p:cNvSpPr>
          <p:nvPr/>
        </p:nvSpPr>
        <p:spPr bwMode="auto">
          <a:xfrm>
            <a:off x="855677" y="1132310"/>
            <a:ext cx="77178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如图，一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块菜地被分成三部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分，你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能用不同的方式表示这块草坪的面积吗？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3731" name="组合 6"/>
          <p:cNvGrpSpPr/>
          <p:nvPr/>
        </p:nvGrpSpPr>
        <p:grpSpPr bwMode="auto">
          <a:xfrm>
            <a:off x="4754563" y="2398713"/>
            <a:ext cx="2527300" cy="1295400"/>
            <a:chOff x="7880" y="5060"/>
            <a:chExt cx="5307" cy="2721"/>
          </a:xfrm>
        </p:grpSpPr>
        <p:sp>
          <p:nvSpPr>
            <p:cNvPr id="73732" name="矩形 3"/>
            <p:cNvSpPr>
              <a:spLocks noChangeArrowheads="1"/>
            </p:cNvSpPr>
            <p:nvPr/>
          </p:nvSpPr>
          <p:spPr bwMode="auto">
            <a:xfrm>
              <a:off x="7880" y="5060"/>
              <a:ext cx="1814" cy="2721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73733" name="矩形 4"/>
            <p:cNvSpPr>
              <a:spLocks noChangeArrowheads="1"/>
            </p:cNvSpPr>
            <p:nvPr/>
          </p:nvSpPr>
          <p:spPr bwMode="auto">
            <a:xfrm>
              <a:off x="9673" y="5060"/>
              <a:ext cx="1292" cy="2721"/>
            </a:xfrm>
            <a:prstGeom prst="rect">
              <a:avLst/>
            </a:prstGeom>
            <a:solidFill>
              <a:srgbClr val="FFFFC5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73734" name="矩形 5"/>
            <p:cNvSpPr>
              <a:spLocks noChangeArrowheads="1"/>
            </p:cNvSpPr>
            <p:nvPr/>
          </p:nvSpPr>
          <p:spPr bwMode="auto">
            <a:xfrm>
              <a:off x="10966" y="5060"/>
              <a:ext cx="2221" cy="2721"/>
            </a:xfrm>
            <a:prstGeom prst="rect">
              <a:avLst/>
            </a:prstGeom>
            <a:solidFill>
              <a:srgbClr val="EB2A03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</p:grpSp>
      <p:grpSp>
        <p:nvGrpSpPr>
          <p:cNvPr id="73735" name="组合 15"/>
          <p:cNvGrpSpPr/>
          <p:nvPr/>
        </p:nvGrpSpPr>
        <p:grpSpPr bwMode="auto">
          <a:xfrm>
            <a:off x="4752975" y="2117725"/>
            <a:ext cx="857250" cy="368300"/>
            <a:chOff x="7580" y="4448"/>
            <a:chExt cx="1800" cy="773"/>
          </a:xfrm>
        </p:grpSpPr>
        <p:grpSp>
          <p:nvGrpSpPr>
            <p:cNvPr id="73736" name="组合 9"/>
            <p:cNvGrpSpPr/>
            <p:nvPr/>
          </p:nvGrpSpPr>
          <p:grpSpPr bwMode="auto">
            <a:xfrm>
              <a:off x="7580" y="4581"/>
              <a:ext cx="456" cy="454"/>
              <a:chOff x="1076" y="4946"/>
              <a:chExt cx="456" cy="454"/>
            </a:xfrm>
          </p:grpSpPr>
          <p:cxnSp>
            <p:nvCxnSpPr>
              <p:cNvPr id="8" name="直接箭头连接符 7"/>
              <p:cNvCxnSpPr/>
              <p:nvPr/>
            </p:nvCxnSpPr>
            <p:spPr>
              <a:xfrm>
                <a:off x="1083" y="5173"/>
                <a:ext cx="45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38" name="直接连接符 8"/>
              <p:cNvCxnSpPr>
                <a:cxnSpLocks noChangeShapeType="1"/>
              </p:cNvCxnSpPr>
              <p:nvPr/>
            </p:nvCxnSpPr>
            <p:spPr bwMode="auto">
              <a:xfrm>
                <a:off x="1076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3739" name="组合 10"/>
            <p:cNvGrpSpPr/>
            <p:nvPr/>
          </p:nvGrpSpPr>
          <p:grpSpPr bwMode="auto">
            <a:xfrm rot="10800000">
              <a:off x="8924" y="4581"/>
              <a:ext cx="456" cy="454"/>
              <a:chOff x="1076" y="4946"/>
              <a:chExt cx="456" cy="454"/>
            </a:xfrm>
          </p:grpSpPr>
          <p:cxnSp>
            <p:nvCxnSpPr>
              <p:cNvPr id="13" name="直接箭头连接符 12"/>
              <p:cNvCxnSpPr/>
              <p:nvPr/>
            </p:nvCxnSpPr>
            <p:spPr>
              <a:xfrm>
                <a:off x="1083" y="5173"/>
                <a:ext cx="45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41" name="直接连接符 13"/>
              <p:cNvCxnSpPr>
                <a:cxnSpLocks noChangeShapeType="1"/>
              </p:cNvCxnSpPr>
              <p:nvPr/>
            </p:nvCxnSpPr>
            <p:spPr bwMode="auto">
              <a:xfrm>
                <a:off x="1076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742" name="文本框 14"/>
            <p:cNvSpPr txBox="1">
              <a:spLocks noChangeArrowheads="1"/>
            </p:cNvSpPr>
            <p:nvPr/>
          </p:nvSpPr>
          <p:spPr bwMode="auto">
            <a:xfrm>
              <a:off x="8195" y="4448"/>
              <a:ext cx="591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a</a:t>
              </a:r>
              <a:endParaRPr lang="en-US" altLang="zh-CN" b="1" i="1" dirty="0">
                <a:latin typeface="+mn-lt"/>
              </a:endParaRPr>
            </a:p>
          </p:txBody>
        </p:sp>
      </p:grpSp>
      <p:grpSp>
        <p:nvGrpSpPr>
          <p:cNvPr id="73743" name="组合 16"/>
          <p:cNvGrpSpPr/>
          <p:nvPr/>
        </p:nvGrpSpPr>
        <p:grpSpPr bwMode="auto">
          <a:xfrm>
            <a:off x="5608638" y="2117725"/>
            <a:ext cx="619125" cy="368300"/>
            <a:chOff x="7580" y="4470"/>
            <a:chExt cx="1301" cy="773"/>
          </a:xfrm>
        </p:grpSpPr>
        <p:grpSp>
          <p:nvGrpSpPr>
            <p:cNvPr id="73744" name="组合 17"/>
            <p:cNvGrpSpPr/>
            <p:nvPr/>
          </p:nvGrpSpPr>
          <p:grpSpPr bwMode="auto">
            <a:xfrm>
              <a:off x="7580" y="4581"/>
              <a:ext cx="456" cy="454"/>
              <a:chOff x="1076" y="4946"/>
              <a:chExt cx="456" cy="454"/>
            </a:xfrm>
          </p:grpSpPr>
          <p:cxnSp>
            <p:nvCxnSpPr>
              <p:cNvPr id="19" name="直接箭头连接符 18"/>
              <p:cNvCxnSpPr/>
              <p:nvPr/>
            </p:nvCxnSpPr>
            <p:spPr>
              <a:xfrm>
                <a:off x="1083" y="5172"/>
                <a:ext cx="45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46" name="直接连接符 19"/>
              <p:cNvCxnSpPr>
                <a:cxnSpLocks noChangeShapeType="1"/>
              </p:cNvCxnSpPr>
              <p:nvPr/>
            </p:nvCxnSpPr>
            <p:spPr bwMode="auto">
              <a:xfrm>
                <a:off x="1076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3747" name="组合 20"/>
            <p:cNvGrpSpPr/>
            <p:nvPr/>
          </p:nvGrpSpPr>
          <p:grpSpPr bwMode="auto">
            <a:xfrm rot="10800000">
              <a:off x="8424" y="4581"/>
              <a:ext cx="457" cy="454"/>
              <a:chOff x="1575" y="4946"/>
              <a:chExt cx="457" cy="454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1575" y="5171"/>
                <a:ext cx="454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49" name="直接连接符 22"/>
              <p:cNvCxnSpPr>
                <a:cxnSpLocks noChangeShapeType="1"/>
              </p:cNvCxnSpPr>
              <p:nvPr/>
            </p:nvCxnSpPr>
            <p:spPr bwMode="auto">
              <a:xfrm>
                <a:off x="1575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750" name="文本框 23"/>
            <p:cNvSpPr txBox="1">
              <a:spLocks noChangeArrowheads="1"/>
            </p:cNvSpPr>
            <p:nvPr/>
          </p:nvSpPr>
          <p:spPr bwMode="auto">
            <a:xfrm>
              <a:off x="7932" y="4470"/>
              <a:ext cx="591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b</a:t>
              </a:r>
              <a:endParaRPr lang="en-US" altLang="zh-CN" b="1" i="1" dirty="0">
                <a:latin typeface="+mn-lt"/>
              </a:endParaRPr>
            </a:p>
          </p:txBody>
        </p:sp>
      </p:grpSp>
      <p:grpSp>
        <p:nvGrpSpPr>
          <p:cNvPr id="73751" name="组合 24"/>
          <p:cNvGrpSpPr/>
          <p:nvPr/>
        </p:nvGrpSpPr>
        <p:grpSpPr bwMode="auto">
          <a:xfrm>
            <a:off x="6235700" y="2117725"/>
            <a:ext cx="1016000" cy="368300"/>
            <a:chOff x="7580" y="4470"/>
            <a:chExt cx="2136" cy="773"/>
          </a:xfrm>
        </p:grpSpPr>
        <p:grpSp>
          <p:nvGrpSpPr>
            <p:cNvPr id="73752" name="组合 25"/>
            <p:cNvGrpSpPr/>
            <p:nvPr/>
          </p:nvGrpSpPr>
          <p:grpSpPr bwMode="auto">
            <a:xfrm>
              <a:off x="7580" y="4581"/>
              <a:ext cx="456" cy="454"/>
              <a:chOff x="1076" y="4946"/>
              <a:chExt cx="456" cy="454"/>
            </a:xfrm>
          </p:grpSpPr>
          <p:cxnSp>
            <p:nvCxnSpPr>
              <p:cNvPr id="27" name="直接箭头连接符 26"/>
              <p:cNvCxnSpPr/>
              <p:nvPr/>
            </p:nvCxnSpPr>
            <p:spPr>
              <a:xfrm>
                <a:off x="1083" y="5172"/>
                <a:ext cx="451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54" name="直接连接符 27"/>
              <p:cNvCxnSpPr>
                <a:cxnSpLocks noChangeShapeType="1"/>
              </p:cNvCxnSpPr>
              <p:nvPr/>
            </p:nvCxnSpPr>
            <p:spPr bwMode="auto">
              <a:xfrm>
                <a:off x="1076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3755" name="组合 31"/>
            <p:cNvGrpSpPr/>
            <p:nvPr/>
          </p:nvGrpSpPr>
          <p:grpSpPr bwMode="auto">
            <a:xfrm rot="10800000">
              <a:off x="9262" y="4581"/>
              <a:ext cx="454" cy="454"/>
              <a:chOff x="740" y="4946"/>
              <a:chExt cx="454" cy="454"/>
            </a:xfrm>
          </p:grpSpPr>
          <p:cxnSp>
            <p:nvCxnSpPr>
              <p:cNvPr id="33" name="直接箭头连接符 32"/>
              <p:cNvCxnSpPr/>
              <p:nvPr/>
            </p:nvCxnSpPr>
            <p:spPr>
              <a:xfrm>
                <a:off x="740" y="5171"/>
                <a:ext cx="454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57" name="直接连接符 33"/>
              <p:cNvCxnSpPr>
                <a:cxnSpLocks noChangeShapeType="1"/>
              </p:cNvCxnSpPr>
              <p:nvPr/>
            </p:nvCxnSpPr>
            <p:spPr bwMode="auto">
              <a:xfrm>
                <a:off x="740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758" name="文本框 34"/>
            <p:cNvSpPr txBox="1">
              <a:spLocks noChangeArrowheads="1"/>
            </p:cNvSpPr>
            <p:nvPr/>
          </p:nvSpPr>
          <p:spPr bwMode="auto">
            <a:xfrm>
              <a:off x="8439" y="4470"/>
              <a:ext cx="591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c</a:t>
              </a:r>
              <a:endParaRPr lang="en-US" altLang="zh-CN" b="1" i="1" dirty="0">
                <a:latin typeface="+mn-lt"/>
              </a:endParaRPr>
            </a:p>
          </p:txBody>
        </p:sp>
      </p:grpSp>
      <p:grpSp>
        <p:nvGrpSpPr>
          <p:cNvPr id="73759" name="组合 35"/>
          <p:cNvGrpSpPr/>
          <p:nvPr/>
        </p:nvGrpSpPr>
        <p:grpSpPr bwMode="auto">
          <a:xfrm rot="5400000">
            <a:off x="3907632" y="2905919"/>
            <a:ext cx="1295400" cy="280987"/>
            <a:chOff x="7580" y="4548"/>
            <a:chExt cx="2136" cy="591"/>
          </a:xfrm>
        </p:grpSpPr>
        <p:grpSp>
          <p:nvGrpSpPr>
            <p:cNvPr id="73760" name="组合 36"/>
            <p:cNvGrpSpPr/>
            <p:nvPr/>
          </p:nvGrpSpPr>
          <p:grpSpPr bwMode="auto">
            <a:xfrm>
              <a:off x="7580" y="4581"/>
              <a:ext cx="456" cy="454"/>
              <a:chOff x="1076" y="4946"/>
              <a:chExt cx="456" cy="454"/>
            </a:xfrm>
          </p:grpSpPr>
          <p:cxnSp>
            <p:nvCxnSpPr>
              <p:cNvPr id="38" name="直接箭头连接符 37"/>
              <p:cNvCxnSpPr/>
              <p:nvPr/>
            </p:nvCxnSpPr>
            <p:spPr>
              <a:xfrm>
                <a:off x="1081" y="5167"/>
                <a:ext cx="45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62" name="直接连接符 38"/>
              <p:cNvCxnSpPr>
                <a:cxnSpLocks noChangeShapeType="1"/>
              </p:cNvCxnSpPr>
              <p:nvPr/>
            </p:nvCxnSpPr>
            <p:spPr bwMode="auto">
              <a:xfrm>
                <a:off x="1076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3763" name="组合 39"/>
            <p:cNvGrpSpPr/>
            <p:nvPr/>
          </p:nvGrpSpPr>
          <p:grpSpPr bwMode="auto">
            <a:xfrm rot="10800000">
              <a:off x="9262" y="4581"/>
              <a:ext cx="454" cy="454"/>
              <a:chOff x="740" y="4946"/>
              <a:chExt cx="454" cy="454"/>
            </a:xfrm>
          </p:grpSpPr>
          <p:cxnSp>
            <p:nvCxnSpPr>
              <p:cNvPr id="41" name="直接箭头连接符 40"/>
              <p:cNvCxnSpPr/>
              <p:nvPr/>
            </p:nvCxnSpPr>
            <p:spPr>
              <a:xfrm>
                <a:off x="740" y="5179"/>
                <a:ext cx="450" cy="0"/>
              </a:xfrm>
              <a:prstGeom prst="straightConnector1">
                <a:avLst/>
              </a:prstGeom>
              <a:ln>
                <a:headEnd type="none" w="med" len="med"/>
                <a:tailEnd type="arrow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3765" name="直接连接符 41"/>
              <p:cNvCxnSpPr>
                <a:cxnSpLocks noChangeShapeType="1"/>
              </p:cNvCxnSpPr>
              <p:nvPr/>
            </p:nvCxnSpPr>
            <p:spPr bwMode="auto">
              <a:xfrm>
                <a:off x="740" y="4946"/>
                <a:ext cx="0" cy="4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3766" name="文本框 42"/>
            <p:cNvSpPr txBox="1">
              <a:spLocks noChangeArrowheads="1"/>
            </p:cNvSpPr>
            <p:nvPr/>
          </p:nvSpPr>
          <p:spPr bwMode="auto">
            <a:xfrm rot="-5400000">
              <a:off x="8365" y="4537"/>
              <a:ext cx="591" cy="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</a:rPr>
                <a:t>m</a:t>
              </a:r>
              <a:endParaRPr lang="en-US" altLang="zh-CN" b="1" i="1" dirty="0">
                <a:latin typeface="+mn-lt"/>
              </a:endParaRPr>
            </a:p>
          </p:txBody>
        </p:sp>
      </p:grp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362075" y="2322513"/>
            <a:ext cx="29225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方法一：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1385888" y="2840038"/>
            <a:ext cx="29225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方法二：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ma+mb+mc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6" name="文本框 45"/>
          <p:cNvSpPr txBox="1">
            <a:spLocks noChangeArrowheads="1"/>
          </p:cNvSpPr>
          <p:nvPr/>
        </p:nvSpPr>
        <p:spPr bwMode="auto">
          <a:xfrm>
            <a:off x="1520825" y="3798888"/>
            <a:ext cx="283923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ma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mb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mc</a:t>
            </a:r>
            <a:endParaRPr lang="en-US" altLang="zh-CN" sz="2100" b="1" i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9" name="右箭头 48"/>
          <p:cNvSpPr/>
          <p:nvPr/>
        </p:nvSpPr>
        <p:spPr>
          <a:xfrm>
            <a:off x="1828800" y="3697288"/>
            <a:ext cx="1727200" cy="155575"/>
          </a:xfrm>
          <a:prstGeom prst="rightArrow">
            <a:avLst>
              <a:gd name="adj1" fmla="val 35582"/>
              <a:gd name="adj2" fmla="val 50000"/>
            </a:avLst>
          </a:prstGeom>
          <a:solidFill>
            <a:srgbClr val="00B050"/>
          </a:solidFill>
          <a:ln w="9525" cap="flat" cmpd="sng" algn="ctr">
            <a:solidFill>
              <a:schemeClr val="accent3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 noProof="1">
              <a:latin typeface="+mn-lt"/>
            </a:endParaRPr>
          </a:p>
        </p:txBody>
      </p:sp>
      <p:sp>
        <p:nvSpPr>
          <p:cNvPr id="50" name="文本框 49"/>
          <p:cNvSpPr txBox="1">
            <a:spLocks noChangeArrowheads="1"/>
          </p:cNvSpPr>
          <p:nvPr/>
        </p:nvSpPr>
        <p:spPr bwMode="auto">
          <a:xfrm>
            <a:off x="2090738" y="3362325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B050"/>
                </a:solidFill>
                <a:latin typeface="+mn-lt"/>
                <a:ea typeface="黑体" panose="02010609060101010101" pitchFamily="2" charset="-122"/>
              </a:rPr>
              <a:t>整式乘法</a:t>
            </a:r>
            <a:endParaRPr lang="zh-CN" altLang="en-US" sz="2100" b="1" dirty="0">
              <a:solidFill>
                <a:srgbClr val="00B05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2" name="左箭头 51"/>
          <p:cNvSpPr/>
          <p:nvPr/>
        </p:nvSpPr>
        <p:spPr>
          <a:xfrm>
            <a:off x="1997075" y="4189413"/>
            <a:ext cx="1392238" cy="128587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 cap="flat" cmpd="sng" algn="ctr">
            <a:solidFill>
              <a:schemeClr val="accent3">
                <a:lumMod val="9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 noProof="1">
              <a:latin typeface="+mn-lt"/>
            </a:endParaRPr>
          </a:p>
        </p:txBody>
      </p:sp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540000" y="4316413"/>
            <a:ext cx="37702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000" b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?</a:t>
            </a:r>
            <a:endParaRPr lang="en-US" altLang="zh-CN" sz="3000" b="1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7377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77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73778" name="组合 4"/>
          <p:cNvGrpSpPr/>
          <p:nvPr/>
        </p:nvGrpSpPr>
        <p:grpSpPr bwMode="auto">
          <a:xfrm>
            <a:off x="2422427" y="533948"/>
            <a:ext cx="1685925" cy="411063"/>
            <a:chOff x="3555" y="1192"/>
            <a:chExt cx="2654" cy="646"/>
          </a:xfrm>
        </p:grpSpPr>
        <p:sp>
          <p:nvSpPr>
            <p:cNvPr id="6" name="圆角矩形 5"/>
            <p:cNvSpPr/>
            <p:nvPr/>
          </p:nvSpPr>
          <p:spPr>
            <a:xfrm>
              <a:off x="3555" y="1192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b="1"/>
            </a:p>
          </p:txBody>
        </p:sp>
        <p:sp>
          <p:nvSpPr>
            <p:cNvPr id="73780" name="矩形 1"/>
            <p:cNvSpPr>
              <a:spLocks noChangeArrowheads="1"/>
            </p:cNvSpPr>
            <p:nvPr/>
          </p:nvSpPr>
          <p:spPr bwMode="auto">
            <a:xfrm>
              <a:off x="3759" y="1229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73781" name="文本框 6151"/>
          <p:cNvSpPr txBox="1">
            <a:spLocks noChangeArrowheads="1"/>
          </p:cNvSpPr>
          <p:nvPr/>
        </p:nvSpPr>
        <p:spPr bwMode="auto">
          <a:xfrm>
            <a:off x="4203585" y="502801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因式分解的概念</a:t>
            </a:r>
            <a:endParaRPr lang="zh-CN" altLang="en-US" sz="2400" b="1" dirty="0"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9" grpId="0" bldLvl="0" animBg="1"/>
      <p:bldP spid="50" grpId="0"/>
      <p:bldP spid="52" grpId="0" bldLvl="0" animBg="1"/>
      <p:bldP spid="5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文本框 99"/>
          <p:cNvSpPr txBox="1">
            <a:spLocks noChangeArrowheads="1"/>
          </p:cNvSpPr>
          <p:nvPr/>
        </p:nvSpPr>
        <p:spPr bwMode="auto">
          <a:xfrm>
            <a:off x="1026899" y="1012996"/>
            <a:ext cx="7202701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的三边长分别为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，请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判断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的形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状，并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说明理由．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93900" y="4386263"/>
            <a:ext cx="34401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是等腰三角形．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47825" y="2401888"/>
            <a:ext cx="59202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整理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78025" y="2874963"/>
            <a:ext cx="462979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)(1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76450" y="3395663"/>
            <a:ext cx="28729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0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2013" y="3917950"/>
            <a:ext cx="312136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或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–0.5(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舍去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3436" name="组合 2"/>
          <p:cNvGrpSpPr/>
          <p:nvPr/>
        </p:nvGrpSpPr>
        <p:grpSpPr bwMode="auto">
          <a:xfrm>
            <a:off x="3300399" y="477090"/>
            <a:ext cx="2478723" cy="522924"/>
            <a:chOff x="5060" y="905"/>
            <a:chExt cx="3905" cy="823"/>
          </a:xfrm>
        </p:grpSpPr>
        <p:grpSp>
          <p:nvGrpSpPr>
            <p:cNvPr id="10343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3443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12292" y="-76000"/>
            <a:ext cx="2006600" cy="476924"/>
            <a:chOff x="263" y="136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1013" y="13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313" y="211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9784" y="1779429"/>
            <a:ext cx="112536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ea typeface="黑体" panose="02010609060101010101" pitchFamily="2" charset="-122"/>
              </a:rPr>
              <a:t>提公因式</a:t>
            </a:r>
            <a:r>
              <a:rPr lang="zh-CN" altLang="en-US" sz="2400" b="1" dirty="0" smtClean="0">
                <a:ea typeface="黑体" panose="02010609060101010101" pitchFamily="2" charset="-122"/>
              </a:rPr>
              <a:t>法分解因式</a:t>
            </a:r>
            <a:endParaRPr lang="en-US" altLang="zh-CN" sz="2400" b="1" dirty="0"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874517" y="725488"/>
            <a:ext cx="919162" cy="553998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定义</a:t>
            </a:r>
            <a:endParaRPr lang="en-US" altLang="zh-CN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1712592" y="995363"/>
            <a:ext cx="107950" cy="2713037"/>
          </a:xfrm>
          <a:prstGeom prst="leftBrace">
            <a:avLst>
              <a:gd name="adj1" fmla="val 6865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642195" y="593631"/>
            <a:ext cx="3133725" cy="553998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am+bm+mc=m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a+b+c</a:t>
            </a:r>
            <a:r>
              <a:rPr lang="en-US" altLang="zh-CN" sz="2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zh-CN" altLang="en-US" sz="20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007992" y="735013"/>
            <a:ext cx="5397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820542" y="2141538"/>
            <a:ext cx="973137" cy="553998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>
                <a:latin typeface="+mn-lt"/>
                <a:ea typeface="黑体" panose="02010609060101010101" pitchFamily="2" charset="-122"/>
              </a:rPr>
              <a:t>方法</a:t>
            </a:r>
            <a:endParaRPr lang="en-US" altLang="zh-CN" sz="20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351164" y="1604548"/>
            <a:ext cx="3313113" cy="646331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b="1" dirty="0">
                <a:latin typeface="+mn-lt"/>
                <a:ea typeface="黑体" panose="02010609060101010101" pitchFamily="2" charset="-122"/>
              </a:rPr>
              <a:t>确定公因式的方法：三</a:t>
            </a:r>
            <a:r>
              <a:rPr lang="zh-CN" altLang="en-US" b="1" dirty="0" smtClean="0">
                <a:latin typeface="+mn-lt"/>
                <a:ea typeface="黑体" panose="02010609060101010101" pitchFamily="2" charset="-122"/>
              </a:rPr>
              <a:t>定，即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定系数；定字母；定指数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7" name="左大括号 26"/>
          <p:cNvSpPr/>
          <p:nvPr/>
        </p:nvSpPr>
        <p:spPr bwMode="auto">
          <a:xfrm>
            <a:off x="3002602" y="1947001"/>
            <a:ext cx="215900" cy="865187"/>
          </a:xfrm>
          <a:prstGeom prst="leftBrace">
            <a:avLst>
              <a:gd name="adj1" fmla="val 8163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latin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351164" y="2596707"/>
            <a:ext cx="3662364" cy="369332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>
                <a:latin typeface="+mn-lt"/>
                <a:ea typeface="黑体" panose="02010609060101010101" pitchFamily="2" charset="-122"/>
              </a:rPr>
              <a:t>第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一步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找公因式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；第二步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提公因式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1874517" y="3557588"/>
            <a:ext cx="971550" cy="553998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>
                <a:latin typeface="+mn-lt"/>
                <a:ea typeface="黑体" panose="02010609060101010101" pitchFamily="2" charset="-122"/>
              </a:rPr>
              <a:t>注意</a:t>
            </a:r>
            <a:endParaRPr lang="en-US" altLang="zh-CN" sz="20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225479" y="3167063"/>
            <a:ext cx="3840163" cy="1419225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latin typeface="+mn-lt"/>
                <a:ea typeface="黑体" panose="02010609060101010101" pitchFamily="2" charset="-122"/>
              </a:rPr>
              <a:t>1.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分解因式是一种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恒等变形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；</a:t>
            </a:r>
            <a:endParaRPr lang="en-US" altLang="zh-CN" b="1" dirty="0">
              <a:latin typeface="+mn-lt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latin typeface="+mn-lt"/>
                <a:ea typeface="黑体" panose="02010609060101010101" pitchFamily="2" charset="-122"/>
              </a:rPr>
              <a:t>2.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公因式：要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提尽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；</a:t>
            </a:r>
            <a:endParaRPr lang="en-US" altLang="zh-CN" b="1" dirty="0">
              <a:latin typeface="+mn-lt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latin typeface="+mn-lt"/>
                <a:ea typeface="黑体" panose="02010609060101010101" pitchFamily="2" charset="-122"/>
              </a:rPr>
              <a:t>3.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不要漏项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；</a:t>
            </a:r>
            <a:endParaRPr lang="en-US" altLang="zh-CN" b="1" dirty="0">
              <a:latin typeface="+mn-lt"/>
              <a:ea typeface="黑体" panose="02010609060101010101" pitchFamily="2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b="1" dirty="0"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提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负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号</a:t>
            </a:r>
            <a:r>
              <a:rPr lang="zh-CN" altLang="en-US" b="1" dirty="0" smtClean="0">
                <a:latin typeface="+mn-lt"/>
                <a:ea typeface="黑体" panose="02010609060101010101" pitchFamily="2" charset="-122"/>
              </a:rPr>
              <a:t>，要</a:t>
            </a:r>
            <a:r>
              <a:rPr lang="zh-CN" altLang="en-US" b="1" dirty="0">
                <a:latin typeface="+mn-lt"/>
                <a:ea typeface="黑体" panose="02010609060101010101" pitchFamily="2" charset="-122"/>
              </a:rPr>
              <a:t>注意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变号</a:t>
            </a:r>
            <a:endParaRPr lang="zh-CN" altLang="en-US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2" name="右箭头 31"/>
          <p:cNvSpPr/>
          <p:nvPr/>
        </p:nvSpPr>
        <p:spPr bwMode="auto">
          <a:xfrm>
            <a:off x="2900042" y="3652838"/>
            <a:ext cx="271462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04462" name="组合 1"/>
          <p:cNvGrpSpPr/>
          <p:nvPr/>
        </p:nvGrpSpPr>
        <p:grpSpPr bwMode="auto">
          <a:xfrm>
            <a:off x="11853" y="-35811"/>
            <a:ext cx="2006600" cy="478473"/>
            <a:chOff x="227" y="85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4464" name="文本框 17"/>
            <p:cNvSpPr txBox="1">
              <a:spLocks noChangeArrowheads="1"/>
            </p:cNvSpPr>
            <p:nvPr/>
          </p:nvSpPr>
          <p:spPr bwMode="auto">
            <a:xfrm>
              <a:off x="1010" y="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236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55" grpId="0" bldLvl="0" animBg="1"/>
      <p:bldP spid="16" grpId="0" bldLvl="0" animBg="1"/>
      <p:bldP spid="24" grpId="0" bldLvl="0" animBg="1"/>
      <p:bldP spid="12" grpId="0" bldLvl="0" animBg="1"/>
      <p:bldP spid="26" grpId="0" bldLvl="0" animBg="1"/>
      <p:bldP spid="27" grpId="0" bldLvl="0" animBg="1"/>
      <p:bldP spid="28" grpId="0" bldLvl="0" animBg="1"/>
      <p:bldP spid="30" grpId="0" bldLvl="0" animBg="1"/>
      <p:bldP spid="31" grpId="0" bldLvl="0" animBg="1"/>
      <p:bldP spid="3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3"/>
          <p:cNvSpPr txBox="1">
            <a:spLocks noChangeArrowheads="1"/>
          </p:cNvSpPr>
          <p:nvPr/>
        </p:nvSpPr>
        <p:spPr bwMode="auto">
          <a:xfrm>
            <a:off x="1523088" y="712180"/>
            <a:ext cx="5200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运用整式乘法法则或公式填空：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754" name="Text Box 57"/>
          <p:cNvSpPr txBox="1">
            <a:spLocks noChangeArrowheads="1"/>
          </p:cNvSpPr>
          <p:nvPr/>
        </p:nvSpPr>
        <p:spPr bwMode="auto">
          <a:xfrm>
            <a:off x="1655763" y="1153049"/>
            <a:ext cx="4171950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(1) 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a+b+c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)= </a:t>
            </a:r>
            <a:r>
              <a:rPr lang="en-US" altLang="zh-CN" sz="2100" b="1" u="sng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                          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；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                 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(2) 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+1)(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–1)=  </a:t>
            </a:r>
            <a:r>
              <a:rPr lang="en-US" altLang="zh-CN" sz="2100" b="1" u="sng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                 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(3) 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2 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u="sng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                          </a:t>
            </a:r>
            <a:r>
              <a:rPr lang="en-US" altLang="en-US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en-US" sz="2100" b="1" dirty="0">
              <a:solidFill>
                <a:srgbClr val="00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9" name="Rectangle 71"/>
          <p:cNvSpPr>
            <a:spLocks noChangeArrowheads="1"/>
          </p:cNvSpPr>
          <p:nvPr/>
        </p:nvSpPr>
        <p:spPr bwMode="auto">
          <a:xfrm>
            <a:off x="3454400" y="1259412"/>
            <a:ext cx="151195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ma+mb+mc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0" name="Rectangle 72"/>
          <p:cNvSpPr>
            <a:spLocks noChangeArrowheads="1"/>
          </p:cNvSpPr>
          <p:nvPr/>
        </p:nvSpPr>
        <p:spPr bwMode="auto">
          <a:xfrm>
            <a:off x="3683000" y="1722743"/>
            <a:ext cx="7232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–1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1" name="Rectangle 73"/>
          <p:cNvSpPr>
            <a:spLocks noChangeArrowheads="1"/>
          </p:cNvSpPr>
          <p:nvPr/>
        </p:nvSpPr>
        <p:spPr bwMode="auto">
          <a:xfrm>
            <a:off x="3219450" y="2181545"/>
            <a:ext cx="141256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+2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6" name="Text Box 18"/>
          <p:cNvSpPr txBox="1">
            <a:spLocks noChangeArrowheads="1"/>
          </p:cNvSpPr>
          <p:nvPr/>
        </p:nvSpPr>
        <p:spPr bwMode="auto">
          <a:xfrm>
            <a:off x="1504950" y="2754837"/>
            <a:ext cx="4229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根据等式的性质填空：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0" name="Text Box 54"/>
          <p:cNvSpPr txBox="1">
            <a:spLocks noChangeArrowheads="1"/>
          </p:cNvSpPr>
          <p:nvPr/>
        </p:nvSpPr>
        <p:spPr bwMode="auto">
          <a:xfrm>
            <a:off x="1636713" y="3249671"/>
            <a:ext cx="4514850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(1) 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ma+mb+mc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=(      )(            )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(2) 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x</a:t>
            </a:r>
            <a:r>
              <a:rPr lang="en-US" altLang="zh-CN" sz="2100" b="1" baseline="30000" dirty="0">
                <a:solidFill>
                  <a:srgbClr val="000000"/>
                </a:solidFill>
                <a:latin typeface="+mn-lt"/>
              </a:rPr>
              <a:t>2 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–1 =(        )(          )</a:t>
            </a:r>
            <a:r>
              <a:rPr lang="en-US" altLang="zh-CN" sz="2100" b="1" u="sng" dirty="0" smtClean="0">
                <a:solidFill>
                  <a:srgbClr val="000000"/>
                </a:solidFill>
                <a:latin typeface="+mn-lt"/>
              </a:rPr>
              <a:t>  </a:t>
            </a:r>
            <a:endParaRPr lang="en-US" altLang="zh-CN" sz="2100" b="1" u="sng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(3) 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a</a:t>
            </a:r>
            <a:r>
              <a:rPr lang="en-US" altLang="zh-CN" sz="2100" b="1" baseline="30000" dirty="0">
                <a:solidFill>
                  <a:srgbClr val="000000"/>
                </a:solidFill>
                <a:latin typeface="+mn-lt"/>
              </a:rPr>
              <a:t>2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 +2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+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</a:rPr>
              <a:t>b</a:t>
            </a:r>
            <a:r>
              <a:rPr lang="en-US" altLang="zh-CN" sz="2100" b="1" baseline="30000" dirty="0">
                <a:solidFill>
                  <a:srgbClr val="000000"/>
                </a:solidFill>
                <a:latin typeface="+mn-lt"/>
              </a:rPr>
              <a:t>2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zh-CN" sz="2100" b="1" dirty="0" smtClean="0">
                <a:solidFill>
                  <a:srgbClr val="000000"/>
                </a:solidFill>
                <a:latin typeface="+mn-lt"/>
              </a:rPr>
              <a:t>=(          )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+mn-lt"/>
              </a:rPr>
              <a:t>2</a:t>
            </a:r>
            <a:endParaRPr lang="en-US" altLang="zh-CN" sz="2100" b="1" baseline="30000" dirty="0">
              <a:solidFill>
                <a:srgbClr val="00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endParaRPr lang="en-US" altLang="zh-CN" sz="2100" b="1" baseline="30000" dirty="0">
              <a:solidFill>
                <a:srgbClr val="0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1" name="Rectangle 74"/>
          <p:cNvSpPr>
            <a:spLocks noChangeArrowheads="1"/>
          </p:cNvSpPr>
          <p:nvPr/>
        </p:nvSpPr>
        <p:spPr bwMode="auto">
          <a:xfrm>
            <a:off x="3697288" y="3249671"/>
            <a:ext cx="13612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m    a+b+c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2" name="Rectangle 75"/>
          <p:cNvSpPr>
            <a:spLocks noChangeArrowheads="1"/>
          </p:cNvSpPr>
          <p:nvPr/>
        </p:nvSpPr>
        <p:spPr bwMode="auto">
          <a:xfrm>
            <a:off x="2906713" y="3744971"/>
            <a:ext cx="12811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x+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x–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3" name="Rectangle 76"/>
          <p:cNvSpPr>
            <a:spLocks noChangeArrowheads="1"/>
          </p:cNvSpPr>
          <p:nvPr/>
        </p:nvSpPr>
        <p:spPr bwMode="auto">
          <a:xfrm>
            <a:off x="3621088" y="4208521"/>
            <a:ext cx="6751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+mn-lt"/>
              </a:rPr>
              <a:t>a+b </a:t>
            </a:r>
            <a:endParaRPr lang="en-US" altLang="zh-CN" sz="2100" b="1" i="1" baseline="3000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3" name="Group 80"/>
          <p:cNvGrpSpPr/>
          <p:nvPr/>
        </p:nvGrpSpPr>
        <p:grpSpPr bwMode="auto">
          <a:xfrm>
            <a:off x="5583238" y="1958975"/>
            <a:ext cx="2438400" cy="1304925"/>
            <a:chOff x="3883" y="2976"/>
            <a:chExt cx="1853" cy="1075"/>
          </a:xfrm>
        </p:grpSpPr>
        <p:sp>
          <p:nvSpPr>
            <p:cNvPr id="74765" name="AutoShape 51"/>
            <p:cNvSpPr>
              <a:spLocks noChangeArrowheads="1"/>
            </p:cNvSpPr>
            <p:nvPr/>
          </p:nvSpPr>
          <p:spPr bwMode="auto">
            <a:xfrm>
              <a:off x="3888" y="2976"/>
              <a:ext cx="1776" cy="1075"/>
            </a:xfrm>
            <a:prstGeom prst="wedgeRoundRectCallout">
              <a:avLst>
                <a:gd name="adj1" fmla="val -81259"/>
                <a:gd name="adj2" fmla="val 122398"/>
                <a:gd name="adj3" fmla="val 16667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zh-CN" sz="210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74766" name="Text Box 50"/>
            <p:cNvSpPr txBox="1">
              <a:spLocks noChangeArrowheads="1"/>
            </p:cNvSpPr>
            <p:nvPr/>
          </p:nvSpPr>
          <p:spPr bwMode="auto">
            <a:xfrm>
              <a:off x="3883" y="3020"/>
              <a:ext cx="1853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</a:rPr>
                <a:t>都是多项式化为几个整式的积的形式</a:t>
              </a:r>
              <a:endParaRPr lang="zh-CN" altLang="en-US" sz="2100">
                <a:solidFill>
                  <a:srgbClr val="FF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Group 80"/>
          <p:cNvGrpSpPr/>
          <p:nvPr/>
        </p:nvGrpSpPr>
        <p:grpSpPr bwMode="auto">
          <a:xfrm>
            <a:off x="5611271" y="1946852"/>
            <a:ext cx="2438400" cy="1303337"/>
            <a:chOff x="3883" y="2976"/>
            <a:chExt cx="1853" cy="1075"/>
          </a:xfrm>
        </p:grpSpPr>
        <p:sp>
          <p:nvSpPr>
            <p:cNvPr id="7" name="AutoShape 51"/>
            <p:cNvSpPr/>
            <p:nvPr/>
          </p:nvSpPr>
          <p:spPr>
            <a:xfrm>
              <a:off x="3888" y="2976"/>
              <a:ext cx="1775" cy="1075"/>
            </a:xfrm>
            <a:prstGeom prst="wedgeRoundRectCallout">
              <a:avLst>
                <a:gd name="adj1" fmla="val -81260"/>
                <a:gd name="adj2" fmla="val 122398"/>
                <a:gd name="adj3" fmla="val 16667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>
              <a:solidFill>
                <a:schemeClr val="accent3">
                  <a:lumMod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algn="ctr">
                <a:defRPr/>
              </a:pPr>
              <a:endParaRPr lang="zh-CN" altLang="zh-CN" sz="2100" b="1" noProof="1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74769" name="Text Box 50"/>
            <p:cNvSpPr txBox="1">
              <a:spLocks noChangeArrowheads="1"/>
            </p:cNvSpPr>
            <p:nvPr/>
          </p:nvSpPr>
          <p:spPr bwMode="auto">
            <a:xfrm>
              <a:off x="3883" y="3020"/>
              <a:ext cx="1853" cy="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比一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比，这</a:t>
              </a:r>
              <a:r>
                <a:rPr lang="zh-CN" altLang="en-US" sz="21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些式子有什么共同点？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56" grpId="0"/>
      <p:bldP spid="60" grpId="0"/>
      <p:bldP spid="61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72"/>
          <a:stretch>
            <a:fillRect/>
          </a:stretch>
        </p:blipFill>
        <p:spPr>
          <a:xfrm>
            <a:off x="101709" y="500279"/>
            <a:ext cx="8560851" cy="4257599"/>
          </a:xfrm>
          <a:prstGeom prst="rect">
            <a:avLst/>
          </a:prstGeom>
        </p:spPr>
      </p:pic>
      <p:sp>
        <p:nvSpPr>
          <p:cNvPr id="15" name="Text Box 2"/>
          <p:cNvSpPr txBox="1"/>
          <p:nvPr/>
        </p:nvSpPr>
        <p:spPr>
          <a:xfrm>
            <a:off x="2567031" y="918973"/>
            <a:ext cx="5318620" cy="267765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noProof="1" smtClean="0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    </a:t>
            </a:r>
            <a:r>
              <a:rPr lang="zh-CN" altLang="en-US" sz="2800" b="1" noProof="1" smtClean="0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把</a:t>
            </a: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一个多项式化为几个</a:t>
            </a:r>
            <a:r>
              <a:rPr lang="zh-CN" altLang="en-US" sz="2800" b="1" noProof="1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整式</a:t>
            </a: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的</a:t>
            </a:r>
            <a:r>
              <a:rPr lang="zh-CN" altLang="en-US" sz="2800" b="1" noProof="1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乘积</a:t>
            </a: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的形</a:t>
            </a:r>
            <a:r>
              <a:rPr lang="zh-CN" altLang="en-US" sz="2800" b="1" noProof="1" smtClean="0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式，像</a:t>
            </a: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这样的式子变形叫做把这个多项式</a:t>
            </a:r>
            <a:r>
              <a:rPr lang="zh-CN" altLang="en-US" sz="2800" b="1" noProof="1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因式分</a:t>
            </a:r>
            <a:r>
              <a:rPr lang="zh-CN" altLang="en-US" sz="2800" b="1" noProof="1" smtClean="0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解</a:t>
            </a:r>
            <a:r>
              <a:rPr lang="zh-CN" altLang="en-US" sz="2800" b="1" noProof="1" smtClean="0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，也</a:t>
            </a:r>
            <a:r>
              <a:rPr lang="zh-CN" altLang="en-US" sz="2800" b="1" noProof="1">
                <a:solidFill>
                  <a:schemeClr val="bg1"/>
                </a:solidFill>
                <a:latin typeface="宋体" panose="02010600030101010101" pitchFamily="2" charset="-122"/>
                <a:cs typeface="+mn-ea"/>
              </a:rPr>
              <a:t>叫做把这个多项式</a:t>
            </a:r>
            <a:r>
              <a:rPr lang="zh-CN" altLang="en-US" sz="2800" b="1" noProof="1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分解因式</a:t>
            </a:r>
            <a:r>
              <a:rPr lang="en-US" altLang="zh-CN" sz="2800" b="1" noProof="1">
                <a:solidFill>
                  <a:srgbClr val="FFFF00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en-US" altLang="zh-CN" sz="2400" b="1" noProof="1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2326388" y="2177016"/>
            <a:ext cx="44903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                                       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+1)(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43"/>
          <p:cNvSpPr>
            <a:spLocks noChangeArrowheads="1"/>
          </p:cNvSpPr>
          <p:nvPr/>
        </p:nvSpPr>
        <p:spPr bwMode="auto">
          <a:xfrm>
            <a:off x="3436938" y="1781175"/>
            <a:ext cx="12493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因式分解</a:t>
            </a: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Rectangle 44"/>
          <p:cNvSpPr>
            <a:spLocks noChangeArrowheads="1"/>
          </p:cNvSpPr>
          <p:nvPr/>
        </p:nvSpPr>
        <p:spPr bwMode="auto">
          <a:xfrm>
            <a:off x="3429000" y="2479675"/>
            <a:ext cx="12493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整式乘法</a:t>
            </a: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Rectangle 46"/>
          <p:cNvSpPr>
            <a:spLocks noChangeArrowheads="1"/>
          </p:cNvSpPr>
          <p:nvPr/>
        </p:nvSpPr>
        <p:spPr bwMode="auto">
          <a:xfrm>
            <a:off x="1506188" y="3292475"/>
            <a:ext cx="21531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 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+1)(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endParaRPr lang="en-US" altLang="zh-CN" sz="2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Line 48"/>
          <p:cNvSpPr>
            <a:spLocks noChangeShapeType="1"/>
          </p:cNvSpPr>
          <p:nvPr/>
        </p:nvSpPr>
        <p:spPr bwMode="auto">
          <a:xfrm>
            <a:off x="3257550" y="2251075"/>
            <a:ext cx="1828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49"/>
          <p:cNvSpPr>
            <a:spLocks noChangeShapeType="1"/>
          </p:cNvSpPr>
          <p:nvPr/>
        </p:nvSpPr>
        <p:spPr bwMode="auto">
          <a:xfrm flipH="1">
            <a:off x="3257550" y="2479675"/>
            <a:ext cx="177165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3760161" y="3292475"/>
            <a:ext cx="37147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等式的特征：左边是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多项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，右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边是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几个整式的乘积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5638" y="653846"/>
            <a:ext cx="480131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整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式乘法与因式分解有什么关系？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227" name="TextBox 28"/>
          <p:cNvSpPr txBox="1">
            <a:spLocks noChangeArrowheads="1"/>
          </p:cNvSpPr>
          <p:nvPr/>
        </p:nvSpPr>
        <p:spPr bwMode="auto">
          <a:xfrm>
            <a:off x="2892425" y="1198563"/>
            <a:ext cx="3262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是互为相反的变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形，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7871" y="653846"/>
            <a:ext cx="1755979" cy="455854"/>
            <a:chOff x="1745942" y="3988439"/>
            <a:chExt cx="1755979" cy="4558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1" name="流程图: 库存数据 30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6" grpId="0"/>
      <p:bldP spid="92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文本框 99"/>
          <p:cNvSpPr txBox="1">
            <a:spLocks noChangeArrowheads="1"/>
          </p:cNvSpPr>
          <p:nvPr/>
        </p:nvSpPr>
        <p:spPr bwMode="auto">
          <a:xfrm>
            <a:off x="962819" y="1152045"/>
            <a:ext cx="738424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下列从左到右的变形中是因式分解的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)–1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②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③(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④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A．1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          B．2个           C．3个           D．4个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34561" y="127382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80844" y="3529551"/>
            <a:ext cx="7877261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000" b="1" dirty="0">
                <a:latin typeface="宋体" panose="02010600030101010101" pitchFamily="2" charset="-122"/>
              </a:rPr>
              <a:t>因式分解与整式乘法是相反方向的变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形，即</a:t>
            </a:r>
            <a:r>
              <a:rPr lang="zh-CN" altLang="en-US" sz="2000" b="1" dirty="0">
                <a:latin typeface="宋体" panose="02010600030101010101" pitchFamily="2" charset="-122"/>
              </a:rPr>
              <a:t>互逆运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算，二</a:t>
            </a:r>
            <a:r>
              <a:rPr lang="zh-CN" altLang="en-US" sz="2000" b="1" dirty="0">
                <a:latin typeface="宋体" panose="02010600030101010101" pitchFamily="2" charset="-122"/>
              </a:rPr>
              <a:t>者是一个式子的不同表现形式．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因式分解的右边</a:t>
            </a:r>
            <a:r>
              <a:rPr lang="zh-CN" altLang="en-US" sz="2000" b="1" dirty="0">
                <a:latin typeface="宋体" panose="02010600030101010101" pitchFamily="2" charset="-122"/>
              </a:rPr>
              <a:t>是两个或几个因式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积</a:t>
            </a:r>
            <a:r>
              <a:rPr lang="zh-CN" altLang="en-US" sz="2000" b="1" dirty="0">
                <a:latin typeface="宋体" panose="02010600030101010101" pitchFamily="2" charset="-122"/>
              </a:rPr>
              <a:t>的形</a:t>
            </a:r>
            <a:r>
              <a:rPr lang="zh-CN" altLang="en-US" sz="2000" b="1" dirty="0" smtClean="0">
                <a:latin typeface="宋体" panose="02010600030101010101" pitchFamily="2" charset="-122"/>
              </a:rPr>
              <a:t>式，整</a:t>
            </a:r>
            <a:r>
              <a:rPr lang="zh-CN" altLang="en-US" sz="2000" b="1" dirty="0">
                <a:latin typeface="宋体" panose="02010600030101010101" pitchFamily="2" charset="-122"/>
              </a:rPr>
              <a:t>式乘法的右边是多项式的形式．</a:t>
            </a:r>
            <a:endParaRPr lang="zh-CN" altLang="en-US" sz="20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8025" y="584200"/>
            <a:ext cx="5022850" cy="492125"/>
            <a:chOff x="708025" y="584200"/>
            <a:chExt cx="5022850" cy="492125"/>
          </a:xfrm>
        </p:grpSpPr>
        <p:grpSp>
          <p:nvGrpSpPr>
            <p:cNvPr id="77832" name="组合 6"/>
            <p:cNvGrpSpPr/>
            <p:nvPr/>
          </p:nvGrpSpPr>
          <p:grpSpPr bwMode="auto">
            <a:xfrm>
              <a:off x="708025" y="584200"/>
              <a:ext cx="1830556" cy="492125"/>
              <a:chOff x="427462" y="558483"/>
              <a:chExt cx="1829953" cy="492443"/>
            </a:xfrm>
          </p:grpSpPr>
          <p:grpSp>
            <p:nvGrpSpPr>
              <p:cNvPr id="77833" name="组合 5"/>
              <p:cNvGrpSpPr/>
              <p:nvPr/>
            </p:nvGrpSpPr>
            <p:grpSpPr bwMode="auto">
              <a:xfrm>
                <a:off x="468723" y="591842"/>
                <a:ext cx="1417171" cy="425725"/>
                <a:chOff x="2177459" y="-557353"/>
                <a:chExt cx="1417171" cy="425725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2177459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3" y="-557353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77839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77840" name="文本框 5"/>
            <p:cNvSpPr txBox="1">
              <a:spLocks noChangeArrowheads="1"/>
            </p:cNvSpPr>
            <p:nvPr/>
          </p:nvSpPr>
          <p:spPr bwMode="auto">
            <a:xfrm>
              <a:off x="2657475" y="587157"/>
              <a:ext cx="30734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因式分解变形的识别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8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054"/>
          <p:cNvSpPr txBox="1">
            <a:spLocks noChangeArrowheads="1"/>
          </p:cNvSpPr>
          <p:nvPr/>
        </p:nvSpPr>
        <p:spPr bwMode="auto">
          <a:xfrm>
            <a:off x="1316955" y="552680"/>
            <a:ext cx="6934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下列等式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中，从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左到右的变形是因式分解的有 </a:t>
            </a:r>
            <a:r>
              <a:rPr lang="zh-CN" altLang="en-US" sz="2400" b="1" u="sng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不是因式分解的，请说明原因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9874" name="Rectangle 2055"/>
          <p:cNvSpPr>
            <a:spLocks noChangeArrowheads="1"/>
          </p:cNvSpPr>
          <p:nvPr/>
        </p:nvSpPr>
        <p:spPr bwMode="auto">
          <a:xfrm>
            <a:off x="1538288" y="1722438"/>
            <a:ext cx="4191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①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79875" name="Rectangle 2057"/>
          <p:cNvSpPr>
            <a:spLocks noChangeArrowheads="1"/>
          </p:cNvSpPr>
          <p:nvPr/>
        </p:nvSpPr>
        <p:spPr bwMode="auto">
          <a:xfrm>
            <a:off x="1538288" y="2227263"/>
            <a:ext cx="4191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②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79876" name="Rectangle 2059"/>
          <p:cNvSpPr>
            <a:spLocks noChangeArrowheads="1"/>
          </p:cNvSpPr>
          <p:nvPr/>
        </p:nvSpPr>
        <p:spPr bwMode="auto">
          <a:xfrm>
            <a:off x="1538288" y="2773363"/>
            <a:ext cx="4191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③</a:t>
            </a:r>
            <a:endParaRPr lang="en-US" altLang="zh-CN" sz="21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79877" name="Rectangle 2061"/>
          <p:cNvSpPr>
            <a:spLocks noChangeArrowheads="1"/>
          </p:cNvSpPr>
          <p:nvPr/>
        </p:nvSpPr>
        <p:spPr bwMode="auto">
          <a:xfrm>
            <a:off x="1538288" y="3241675"/>
            <a:ext cx="4191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④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79878" name="Rectangle 2062"/>
          <p:cNvSpPr>
            <a:spLocks noChangeArrowheads="1"/>
          </p:cNvSpPr>
          <p:nvPr/>
        </p:nvSpPr>
        <p:spPr bwMode="auto">
          <a:xfrm>
            <a:off x="1538288" y="3805238"/>
            <a:ext cx="3603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⑤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graphicFrame>
        <p:nvGraphicFramePr>
          <p:cNvPr id="79879" name="Object 15"/>
          <p:cNvGraphicFramePr/>
          <p:nvPr/>
        </p:nvGraphicFramePr>
        <p:xfrm>
          <a:off x="3448050" y="3659188"/>
          <a:ext cx="360363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014" name="" r:id="rId1" imgW="152400" imgH="394335" progId="Equation.DSMT4">
                  <p:embed/>
                </p:oleObj>
              </mc:Choice>
              <mc:Fallback>
                <p:oleObj name="" r:id="rId1" imgW="152400" imgH="394335" progId="Equation.DSMT4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8050" y="3659188"/>
                        <a:ext cx="360363" cy="63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9880" name="Rectangle 2064"/>
          <p:cNvSpPr>
            <a:spLocks noChangeArrowheads="1"/>
          </p:cNvSpPr>
          <p:nvPr/>
        </p:nvSpPr>
        <p:spPr bwMode="auto">
          <a:xfrm>
            <a:off x="1538288" y="4298950"/>
            <a:ext cx="4413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srgbClr val="000000"/>
                </a:solidFill>
                <a:latin typeface="宋体" panose="02010600030101010101" pitchFamily="2" charset="-122"/>
              </a:rPr>
              <a:t>⑥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endParaRPr lang="en-US" altLang="zh-CN" sz="2100" b="1">
              <a:latin typeface="Times New Roman" panose="02020603050405020304" pitchFamily="18" charset="0"/>
            </a:endParaRPr>
          </a:p>
        </p:txBody>
      </p:sp>
      <p:sp>
        <p:nvSpPr>
          <p:cNvPr id="28" name="Rectangle 2066"/>
          <p:cNvSpPr>
            <a:spLocks noChangeArrowheads="1"/>
          </p:cNvSpPr>
          <p:nvPr/>
        </p:nvSpPr>
        <p:spPr bwMode="auto">
          <a:xfrm>
            <a:off x="1793781" y="1209675"/>
            <a:ext cx="4508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endParaRPr lang="en-US" altLang="zh-CN" sz="21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" name="Rectangle 2067"/>
          <p:cNvSpPr>
            <a:spLocks noChangeArrowheads="1"/>
          </p:cNvSpPr>
          <p:nvPr/>
        </p:nvSpPr>
        <p:spPr bwMode="auto">
          <a:xfrm>
            <a:off x="2091357" y="1209675"/>
            <a:ext cx="4555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3300"/>
                </a:solidFill>
                <a:latin typeface="+mn-lt"/>
              </a:rPr>
              <a:t>⑥</a:t>
            </a:r>
            <a:endParaRPr lang="en-US" altLang="zh-CN" sz="2100" b="1" dirty="0">
              <a:solidFill>
                <a:srgbClr val="FF33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9883" name="TextBox 30"/>
          <p:cNvSpPr txBox="1">
            <a:spLocks noChangeArrowheads="1"/>
          </p:cNvSpPr>
          <p:nvPr/>
        </p:nvSpPr>
        <p:spPr bwMode="auto">
          <a:xfrm>
            <a:off x="1970088" y="1719263"/>
            <a:ext cx="25426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latin typeface="Times New Roman" panose="02020603050405020304" pitchFamily="18" charset="0"/>
              </a:rPr>
              <a:t>am+bm+c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a+b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)+</a:t>
            </a:r>
            <a:r>
              <a:rPr lang="en-US" altLang="zh-CN" sz="2100" b="1" i="1" dirty="0">
                <a:latin typeface="Times New Roman" panose="02020603050405020304" pitchFamily="18" charset="0"/>
              </a:rPr>
              <a:t>c</a:t>
            </a:r>
            <a:endParaRPr lang="en-US" altLang="zh-CN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84" name="TextBox 31"/>
          <p:cNvSpPr txBox="1">
            <a:spLocks noChangeArrowheads="1"/>
          </p:cNvSpPr>
          <p:nvPr/>
        </p:nvSpPr>
        <p:spPr bwMode="auto">
          <a:xfrm>
            <a:off x="1979613" y="2232025"/>
            <a:ext cx="172561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latin typeface="Times New Roman" panose="02020603050405020304" pitchFamily="18" charset="0"/>
              </a:rPr>
              <a:t>24</a:t>
            </a:r>
            <a:r>
              <a:rPr lang="en-US" altLang="zh-CN" sz="2100" b="1" i="1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2</a:t>
            </a:r>
            <a:r>
              <a:rPr lang="en-US" altLang="zh-CN" sz="2100" b="1" i="1">
                <a:latin typeface="Times New Roman" panose="02020603050405020304" pitchFamily="18" charset="0"/>
              </a:rPr>
              <a:t>y</a:t>
            </a:r>
            <a:r>
              <a:rPr lang="en-US" altLang="zh-CN" sz="2100" b="1">
                <a:latin typeface="Times New Roman" panose="02020603050405020304" pitchFamily="18" charset="0"/>
              </a:rPr>
              <a:t>=3</a:t>
            </a:r>
            <a:r>
              <a:rPr lang="en-US" altLang="zh-CN" sz="2100" b="1" i="1">
                <a:latin typeface="Times New Roman" panose="02020603050405020304" pitchFamily="18" charset="0"/>
              </a:rPr>
              <a:t>x</a:t>
            </a:r>
            <a:r>
              <a:rPr lang="en-US" altLang="zh-CN" sz="2100" b="1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>
                <a:latin typeface="Times New Roman" panose="02020603050405020304" pitchFamily="18" charset="0"/>
              </a:rPr>
              <a:t>8</a:t>
            </a:r>
            <a:r>
              <a:rPr lang="en-US" altLang="zh-CN" sz="2100" b="1" i="1">
                <a:latin typeface="Times New Roman" panose="02020603050405020304" pitchFamily="18" charset="0"/>
              </a:rPr>
              <a:t>xy</a:t>
            </a:r>
            <a:endParaRPr lang="en-US" altLang="zh-CN" sz="21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85" name="TextBox 32"/>
          <p:cNvSpPr txBox="1">
            <a:spLocks noChangeArrowheads="1"/>
          </p:cNvSpPr>
          <p:nvPr/>
        </p:nvSpPr>
        <p:spPr bwMode="auto">
          <a:xfrm>
            <a:off x="2033588" y="2754313"/>
            <a:ext cx="201850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–1=(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+1)(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–1)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86" name="TextBox 33"/>
          <p:cNvSpPr txBox="1">
            <a:spLocks noChangeArrowheads="1"/>
          </p:cNvSpPr>
          <p:nvPr/>
        </p:nvSpPr>
        <p:spPr bwMode="auto">
          <a:xfrm>
            <a:off x="2033588" y="3240088"/>
            <a:ext cx="22365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+1)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+1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87" name="TextBox 34"/>
          <p:cNvSpPr txBox="1">
            <a:spLocks noChangeArrowheads="1"/>
          </p:cNvSpPr>
          <p:nvPr/>
        </p:nvSpPr>
        <p:spPr bwMode="auto">
          <a:xfrm>
            <a:off x="2087563" y="3813175"/>
            <a:ext cx="19479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(1</a:t>
            </a:r>
            <a:r>
              <a:rPr lang="en-US" altLang="zh-CN" sz="2100" b="1" dirty="0">
                <a:latin typeface="Times New Roman" panose="02020603050405020304" pitchFamily="18" charset="0"/>
              </a:rPr>
              <a:t>+     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88" name="TextBox 35"/>
          <p:cNvSpPr txBox="1">
            <a:spLocks noChangeArrowheads="1"/>
          </p:cNvSpPr>
          <p:nvPr/>
        </p:nvSpPr>
        <p:spPr bwMode="auto">
          <a:xfrm>
            <a:off x="2033588" y="4344988"/>
            <a:ext cx="26597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+6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z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=2(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z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7" name="TextBox 36"/>
          <p:cNvSpPr txBox="1">
            <a:spLocks noChangeArrowheads="1"/>
          </p:cNvSpPr>
          <p:nvPr/>
        </p:nvSpPr>
        <p:spPr bwMode="auto">
          <a:xfrm>
            <a:off x="4572000" y="1736725"/>
            <a:ext cx="2339102" cy="4154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最后不是积的运算</a:t>
            </a:r>
            <a:endParaRPr lang="zh-CN" altLang="en-US" sz="21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68" name="TextBox 37"/>
          <p:cNvSpPr txBox="1">
            <a:spLocks noChangeArrowheads="1"/>
          </p:cNvSpPr>
          <p:nvPr/>
        </p:nvSpPr>
        <p:spPr bwMode="auto">
          <a:xfrm>
            <a:off x="3779838" y="2246313"/>
            <a:ext cx="3241675" cy="4127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因式分解的对象是</a:t>
            </a:r>
            <a:r>
              <a:rPr lang="zh-CN" altLang="en-US" sz="21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多项式</a:t>
            </a:r>
            <a:endParaRPr lang="zh-CN" altLang="en-US" sz="21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69" name="TextBox 38"/>
          <p:cNvSpPr txBox="1">
            <a:spLocks noChangeArrowheads="1"/>
          </p:cNvSpPr>
          <p:nvPr/>
        </p:nvSpPr>
        <p:spPr bwMode="auto">
          <a:xfrm>
            <a:off x="4308475" y="3260725"/>
            <a:ext cx="1531188" cy="4154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是整式乘法</a:t>
            </a:r>
            <a:endParaRPr lang="zh-CN" altLang="en-US" sz="21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070" name="TextBox 39"/>
          <p:cNvSpPr txBox="1">
            <a:spLocks noChangeArrowheads="1"/>
          </p:cNvSpPr>
          <p:nvPr/>
        </p:nvSpPr>
        <p:spPr bwMode="auto">
          <a:xfrm>
            <a:off x="4302125" y="3813175"/>
            <a:ext cx="2608406" cy="4154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每个因式必须是整式</a:t>
            </a:r>
            <a:endParaRPr lang="zh-CN" altLang="en-US" sz="21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6" name="组合 5"/>
          <p:cNvGrpSpPr/>
          <p:nvPr/>
        </p:nvGrpSpPr>
        <p:grpSpPr bwMode="auto">
          <a:xfrm>
            <a:off x="-6758" y="-60088"/>
            <a:ext cx="2006600" cy="477838"/>
            <a:chOff x="248" y="45"/>
            <a:chExt cx="3160" cy="752"/>
          </a:xfrm>
        </p:grpSpPr>
        <p:sp>
          <p:nvSpPr>
            <p:cNvPr id="27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3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43" y="61129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2067" grpId="0" animBg="1"/>
      <p:bldP spid="2068" grpId="0" animBg="1"/>
      <p:bldP spid="2069" grpId="0" animBg="1"/>
      <p:bldP spid="207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6"/>
          <p:cNvSpPr txBox="1"/>
          <p:nvPr/>
        </p:nvSpPr>
        <p:spPr>
          <a:xfrm>
            <a:off x="1930400" y="1706563"/>
            <a:ext cx="2284413" cy="71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50" b="1" i="1" noProof="1">
                <a:latin typeface="Times New Roman" panose="02020603050405020304" pitchFamily="18" charset="0"/>
              </a:rPr>
              <a:t>pa+</a:t>
            </a:r>
            <a:r>
              <a:rPr lang="en-US" altLang="zh-CN" sz="4050" b="1" i="1" noProof="1"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4050" b="1" i="1" noProof="1">
                <a:latin typeface="Times New Roman" panose="02020603050405020304" pitchFamily="18" charset="0"/>
              </a:rPr>
              <a:t>b+</a:t>
            </a:r>
            <a:r>
              <a:rPr lang="en-US" altLang="zh-CN" sz="4050" b="1" i="1" noProof="1"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4050" b="1" i="1" noProof="1">
                <a:latin typeface="Times New Roman" panose="02020603050405020304" pitchFamily="18" charset="0"/>
              </a:rPr>
              <a:t>c</a:t>
            </a:r>
            <a:endParaRPr lang="zh-CN" altLang="en-US" sz="4050" b="1" i="1" noProof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0900" name="文本框 6151"/>
          <p:cNvSpPr txBox="1">
            <a:spLocks noChangeArrowheads="1"/>
          </p:cNvSpPr>
          <p:nvPr/>
        </p:nvSpPr>
        <p:spPr bwMode="auto">
          <a:xfrm>
            <a:off x="3476625" y="627641"/>
            <a:ext cx="3244850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用提公因式法分解因式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928200" y="3803199"/>
            <a:ext cx="74812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多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项式中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各项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都含有的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相同因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式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，叫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做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这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个多项式的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公因式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8" name="Line 9"/>
          <p:cNvSpPr>
            <a:spLocks noChangeShapeType="1"/>
          </p:cNvSpPr>
          <p:nvPr/>
        </p:nvSpPr>
        <p:spPr bwMode="auto">
          <a:xfrm>
            <a:off x="1930400" y="2354263"/>
            <a:ext cx="25558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0"/>
          <p:cNvSpPr>
            <a:spLocks noChangeShapeType="1"/>
          </p:cNvSpPr>
          <p:nvPr/>
        </p:nvSpPr>
        <p:spPr bwMode="auto">
          <a:xfrm>
            <a:off x="2686050" y="2354263"/>
            <a:ext cx="4000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1"/>
          <p:cNvSpPr>
            <a:spLocks noChangeShapeType="1"/>
          </p:cNvSpPr>
          <p:nvPr/>
        </p:nvSpPr>
        <p:spPr bwMode="auto">
          <a:xfrm>
            <a:off x="3530600" y="2354263"/>
            <a:ext cx="3159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16"/>
          <p:cNvGrpSpPr/>
          <p:nvPr/>
        </p:nvGrpSpPr>
        <p:grpSpPr bwMode="auto">
          <a:xfrm>
            <a:off x="1954213" y="2476500"/>
            <a:ext cx="1700212" cy="838200"/>
            <a:chOff x="1877" y="833"/>
            <a:chExt cx="1427" cy="704"/>
          </a:xfrm>
        </p:grpSpPr>
        <p:sp>
          <p:nvSpPr>
            <p:cNvPr id="80906" name="Line 12"/>
            <p:cNvSpPr>
              <a:spLocks noChangeShapeType="1"/>
            </p:cNvSpPr>
            <p:nvPr/>
          </p:nvSpPr>
          <p:spPr bwMode="auto">
            <a:xfrm>
              <a:off x="1877" y="843"/>
              <a:ext cx="475" cy="69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7" name="Line 13"/>
            <p:cNvSpPr>
              <a:spLocks noChangeShapeType="1"/>
            </p:cNvSpPr>
            <p:nvPr/>
          </p:nvSpPr>
          <p:spPr bwMode="auto">
            <a:xfrm flipH="1">
              <a:off x="2400" y="833"/>
              <a:ext cx="251" cy="70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08" name="Line 14"/>
            <p:cNvSpPr>
              <a:spLocks noChangeShapeType="1"/>
            </p:cNvSpPr>
            <p:nvPr/>
          </p:nvSpPr>
          <p:spPr bwMode="auto">
            <a:xfrm flipH="1">
              <a:off x="2640" y="855"/>
              <a:ext cx="664" cy="681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2038350" y="3325813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相同因式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1855670" y="1318310"/>
            <a:ext cx="758194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察下列多项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式，它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们有什么共同特点？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9" name="TextBox 36"/>
          <p:cNvSpPr txBox="1"/>
          <p:nvPr/>
        </p:nvSpPr>
        <p:spPr>
          <a:xfrm>
            <a:off x="4729163" y="1716088"/>
            <a:ext cx="1638300" cy="714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50" b="1" i="1" noProof="1">
                <a:latin typeface="Times New Roman" panose="02020603050405020304" pitchFamily="18" charset="0"/>
              </a:rPr>
              <a:t>  x</a:t>
            </a:r>
            <a:r>
              <a:rPr lang="en-US" altLang="zh-CN" sz="4050" b="1" baseline="30000" noProof="1">
                <a:latin typeface="Times New Roman" panose="02020603050405020304" pitchFamily="18" charset="0"/>
              </a:rPr>
              <a:t>2</a:t>
            </a:r>
            <a:r>
              <a:rPr lang="zh-CN" altLang="en-US" sz="4050" b="1" noProof="1">
                <a:latin typeface="Times New Roman" panose="02020603050405020304" pitchFamily="18" charset="0"/>
              </a:rPr>
              <a:t>＋</a:t>
            </a:r>
            <a:r>
              <a:rPr lang="en-US" altLang="zh-CN" sz="4050" b="1" i="1" noProof="1">
                <a:latin typeface="Times New Roman" panose="02020603050405020304" pitchFamily="18" charset="0"/>
              </a:rPr>
              <a:t>x</a:t>
            </a:r>
            <a:endParaRPr lang="zh-CN" altLang="en-US" sz="4050" b="1" i="1" noProof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Line 11"/>
          <p:cNvSpPr>
            <a:spLocks noChangeShapeType="1"/>
          </p:cNvSpPr>
          <p:nvPr/>
        </p:nvSpPr>
        <p:spPr bwMode="auto">
          <a:xfrm>
            <a:off x="4997450" y="2276475"/>
            <a:ext cx="4000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5921375" y="2287588"/>
            <a:ext cx="4000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16"/>
          <p:cNvGrpSpPr/>
          <p:nvPr/>
        </p:nvGrpSpPr>
        <p:grpSpPr bwMode="auto">
          <a:xfrm>
            <a:off x="5099050" y="2376488"/>
            <a:ext cx="922338" cy="838200"/>
            <a:chOff x="1877" y="833"/>
            <a:chExt cx="774" cy="704"/>
          </a:xfrm>
        </p:grpSpPr>
        <p:sp>
          <p:nvSpPr>
            <p:cNvPr id="80916" name="Line 12"/>
            <p:cNvSpPr>
              <a:spLocks noChangeShapeType="1"/>
            </p:cNvSpPr>
            <p:nvPr/>
          </p:nvSpPr>
          <p:spPr bwMode="auto">
            <a:xfrm>
              <a:off x="1877" y="843"/>
              <a:ext cx="475" cy="69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917" name="Line 13"/>
            <p:cNvSpPr>
              <a:spLocks noChangeShapeType="1"/>
            </p:cNvSpPr>
            <p:nvPr/>
          </p:nvSpPr>
          <p:spPr bwMode="auto">
            <a:xfrm flipH="1">
              <a:off x="2400" y="833"/>
              <a:ext cx="251" cy="70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4979231" y="3313113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相同因式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0923" name="组合 4"/>
          <p:cNvGrpSpPr/>
          <p:nvPr/>
        </p:nvGrpSpPr>
        <p:grpSpPr bwMode="auto">
          <a:xfrm>
            <a:off x="1734383" y="653322"/>
            <a:ext cx="1685925" cy="410210"/>
            <a:chOff x="3485" y="1168"/>
            <a:chExt cx="2655" cy="646"/>
          </a:xfrm>
        </p:grpSpPr>
        <p:sp>
          <p:nvSpPr>
            <p:cNvPr id="7" name="圆角矩形 6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80925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1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728168" y="1292997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5" grpId="0"/>
      <p:bldP spid="10" grpId="0"/>
    </p:bldLst>
  </p:timing>
</p:sld>
</file>

<file path=ppt/tags/tag1.xml><?xml version="1.0" encoding="utf-8"?>
<p:tagLst xmlns:p="http://schemas.openxmlformats.org/presentationml/2006/main">
  <p:tag name="KSO_WM_DOC_GUID" val="{b3957696-8366-4446-a0e2-e28aea504f33}"/>
  <p:tag name="KSO_WPP_MARK_KEY" val="497babaf-b343-44fd-8ff5-422c49a11853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5052</Words>
  <Application>WPS 演示</Application>
  <PresentationFormat>全屏显示(16:9)</PresentationFormat>
  <Paragraphs>551</Paragraphs>
  <Slides>31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31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隶书</vt:lpstr>
      <vt:lpstr>仿宋</vt:lpstr>
      <vt:lpstr>Arial Unicode MS</vt:lpstr>
      <vt:lpstr>Calibri</vt:lpstr>
      <vt:lpstr>华文细黑</vt:lpstr>
      <vt:lpstr>Cambria Math</vt:lpstr>
      <vt:lpstr>Cambria Math</vt:lpstr>
      <vt:lpstr>《七彩课堂》课件模板（新）</vt:lpstr>
      <vt:lpstr>1_《七彩课堂》课件模板（新）</vt:lpstr>
      <vt:lpstr>Equation.DSMT4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1150</cp:revision>
  <dcterms:created xsi:type="dcterms:W3CDTF">2016-01-14T07:05:00Z</dcterms:created>
  <dcterms:modified xsi:type="dcterms:W3CDTF">2023-04-26T06:07:50Z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56F6891A8A6A46DAA63771CDF79B97F5_12</vt:lpwstr>
  </property>
</Properties>
</file>