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0" r:id="rId3"/>
  </p:sldMasterIdLst>
  <p:notesMasterIdLst>
    <p:notesMasterId r:id="rId16"/>
  </p:notesMasterIdLst>
  <p:handoutMasterIdLst>
    <p:handoutMasterId r:id="rId34"/>
  </p:handoutMasterIdLst>
  <p:sldIdLst>
    <p:sldId id="709" r:id="rId4"/>
    <p:sldId id="710" r:id="rId5"/>
    <p:sldId id="711" r:id="rId6"/>
    <p:sldId id="712" r:id="rId7"/>
    <p:sldId id="713" r:id="rId8"/>
    <p:sldId id="714" r:id="rId9"/>
    <p:sldId id="715" r:id="rId10"/>
    <p:sldId id="716" r:id="rId11"/>
    <p:sldId id="717" r:id="rId12"/>
    <p:sldId id="718" r:id="rId13"/>
    <p:sldId id="719" r:id="rId14"/>
    <p:sldId id="720" r:id="rId15"/>
    <p:sldId id="721" r:id="rId17"/>
    <p:sldId id="722" r:id="rId18"/>
    <p:sldId id="723" r:id="rId19"/>
    <p:sldId id="724" r:id="rId20"/>
    <p:sldId id="725" r:id="rId21"/>
    <p:sldId id="726" r:id="rId22"/>
    <p:sldId id="727" r:id="rId23"/>
    <p:sldId id="728" r:id="rId24"/>
    <p:sldId id="729" r:id="rId25"/>
    <p:sldId id="730" r:id="rId26"/>
    <p:sldId id="731" r:id="rId27"/>
    <p:sldId id="740" r:id="rId28"/>
    <p:sldId id="732" r:id="rId29"/>
    <p:sldId id="733" r:id="rId30"/>
    <p:sldId id="734" r:id="rId31"/>
    <p:sldId id="735" r:id="rId32"/>
    <p:sldId id="736" r:id="rId33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中国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34" autoAdjust="0"/>
    <p:restoredTop sz="95825" autoAdjust="0"/>
  </p:normalViewPr>
  <p:slideViewPr>
    <p:cSldViewPr snapToGrid="0" showGuides="1">
      <p:cViewPr varScale="1">
        <p:scale>
          <a:sx n="111" d="100"/>
          <a:sy n="111" d="100"/>
        </p:scale>
        <p:origin x="-294" y="-84"/>
      </p:cViewPr>
      <p:guideLst>
        <p:guide orient="horz" pos="1620"/>
        <p:guide pos="285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1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BF6104A6-6AF9-40ED-88FD-4AA06292940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AA31C3C6-3699-4B2A-A681-503203769E9F}" type="slidenum">
              <a:rPr lang="en-US" altLang="en-US"/>
            </a:fld>
            <a:endParaRPr lang="en-US" altLang="en-US"/>
          </a:p>
        </p:txBody>
      </p:sp>
      <p:pic>
        <p:nvPicPr>
          <p:cNvPr id="47111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6041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7475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2.png"/><Relationship Id="rId22" Type="http://schemas.openxmlformats.org/officeDocument/2006/relationships/image" Target="../media/image1.pn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5755143" y="4871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式的乘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6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4.png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68923" y="619152"/>
            <a:ext cx="8731566" cy="113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kumimoji="1"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木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星的质量约是</a:t>
            </a:r>
            <a:r>
              <a:rPr kumimoji="1"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1.9×10</a:t>
            </a:r>
            <a:r>
              <a:rPr kumimoji="1"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24</a:t>
            </a:r>
            <a:r>
              <a:rPr kumimoji="1"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吨，地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球的质量约是</a:t>
            </a:r>
            <a:r>
              <a:rPr kumimoji="1"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5.98×10</a:t>
            </a:r>
            <a:r>
              <a:rPr kumimoji="1"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21</a:t>
            </a:r>
            <a:r>
              <a:rPr kumimoji="1"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吨，你</a:t>
            </a:r>
            <a:r>
              <a:rPr kumimoji="1"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知道木星的质量约为地球质量的多少倍吗</a:t>
            </a:r>
            <a:r>
              <a:rPr kumimoji="1"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?</a:t>
            </a:r>
            <a:endParaRPr kumimoji="1"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63565" y="2115573"/>
            <a:ext cx="385762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木星的质量约为地球质量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的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(1.90×10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24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)÷(5.98×10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21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倍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763397" y="3511550"/>
            <a:ext cx="2936147" cy="1052596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1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想一想：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上面的式子该如何计算</a:t>
            </a:r>
            <a:r>
              <a:rPr lang="en-US" altLang="zh-CN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?</a:t>
            </a:r>
            <a:endParaRPr lang="en-US" altLang="zh-CN" sz="21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pic>
        <p:nvPicPr>
          <p:cNvPr id="48133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8150" y="1924050"/>
            <a:ext cx="3690938" cy="253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>
          <a:xfrm flipH="1">
            <a:off x="5275263" y="2722563"/>
            <a:ext cx="204787" cy="604837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文本框 6"/>
          <p:cNvSpPr txBox="1"/>
          <p:nvPr/>
        </p:nvSpPr>
        <p:spPr>
          <a:xfrm>
            <a:off x="4895850" y="3327400"/>
            <a:ext cx="7635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noProof="1">
                <a:solidFill>
                  <a:srgbClr val="BECE37">
                    <a:lumMod val="75000"/>
                  </a:srgb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地球</a:t>
            </a:r>
            <a:endParaRPr lang="zh-CN" altLang="en-US" noProof="1">
              <a:solidFill>
                <a:srgbClr val="BECE37">
                  <a:lumMod val="75000"/>
                </a:srgb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6015038" y="2763838"/>
            <a:ext cx="206375" cy="606425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accent6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文本框 10"/>
          <p:cNvSpPr txBox="1"/>
          <p:nvPr/>
        </p:nvSpPr>
        <p:spPr>
          <a:xfrm>
            <a:off x="5637213" y="3370263"/>
            <a:ext cx="76358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noProof="1">
                <a:solidFill>
                  <a:srgbClr val="BECE37">
                    <a:lumMod val="75000"/>
                  </a:srgbClr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木星</a:t>
            </a:r>
            <a:endParaRPr lang="zh-CN" altLang="en-US" noProof="1">
              <a:solidFill>
                <a:srgbClr val="BECE37">
                  <a:lumMod val="75000"/>
                </a:srgbClr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8138" name="组合 1"/>
          <p:cNvGrpSpPr/>
          <p:nvPr/>
        </p:nvGrpSpPr>
        <p:grpSpPr bwMode="auto">
          <a:xfrm>
            <a:off x="-4762" y="-47625"/>
            <a:ext cx="2006600" cy="493713"/>
            <a:chOff x="100" y="40"/>
            <a:chExt cx="3160" cy="778"/>
          </a:xfrm>
        </p:grpSpPr>
        <p:cxnSp>
          <p:nvCxnSpPr>
            <p:cNvPr id="2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14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Yuanti SC"/>
                  <a:ea typeface="Yuanti SC"/>
                  <a:cs typeface="Yuanti SC"/>
                </a:rPr>
                <a:t>导入新知</a:t>
              </a:r>
              <a:endParaRPr lang="zh-CN" altLang="en-US" sz="2500" b="1">
                <a:solidFill>
                  <a:prstClr val="black"/>
                </a:solidFill>
                <a:latin typeface="Yuanti SC"/>
                <a:ea typeface="Yuanti SC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7" y="158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文本框 6151"/>
          <p:cNvSpPr txBox="1">
            <a:spLocks noChangeArrowheads="1"/>
          </p:cNvSpPr>
          <p:nvPr/>
        </p:nvSpPr>
        <p:spPr bwMode="auto">
          <a:xfrm>
            <a:off x="4104481" y="651005"/>
            <a:ext cx="2630488" cy="45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单项式除以单项式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7349" name="TextBox 9"/>
          <p:cNvSpPr txBox="1">
            <a:spLocks noChangeArrowheads="1"/>
          </p:cNvSpPr>
          <p:nvPr/>
        </p:nvSpPr>
        <p:spPr bwMode="auto">
          <a:xfrm>
            <a:off x="1773862" y="1321236"/>
            <a:ext cx="4342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算：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350" name="TextBox 11"/>
          <p:cNvSpPr txBox="1">
            <a:spLocks noChangeArrowheads="1"/>
          </p:cNvSpPr>
          <p:nvPr/>
        </p:nvSpPr>
        <p:spPr bwMode="auto">
          <a:xfrm>
            <a:off x="1776413" y="1897063"/>
            <a:ext cx="51651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算：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÷ 3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 </a:t>
            </a:r>
            <a:r>
              <a:rPr lang="en-US" altLang="zh-CN" sz="2400" b="1" u="sng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2"/>
          <p:cNvSpPr>
            <a:spLocks noChangeArrowheads="1"/>
          </p:cNvSpPr>
          <p:nvPr/>
        </p:nvSpPr>
        <p:spPr bwMode="auto">
          <a:xfrm>
            <a:off x="4805362" y="1319648"/>
            <a:ext cx="11779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zh-CN" altLang="en-US" sz="21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矩形 13"/>
          <p:cNvSpPr>
            <a:spLocks noChangeArrowheads="1"/>
          </p:cNvSpPr>
          <p:nvPr/>
        </p:nvSpPr>
        <p:spPr bwMode="auto">
          <a:xfrm>
            <a:off x="5637606" y="1897063"/>
            <a:ext cx="8239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zh-CN" altLang="en-US" sz="21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91561" y="3489325"/>
            <a:ext cx="6980863" cy="414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解法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=4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 3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÷ 3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=4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Box 16"/>
          <p:cNvSpPr txBox="1">
            <a:spLocks noChangeArrowheads="1"/>
          </p:cNvSpPr>
          <p:nvPr/>
        </p:nvSpPr>
        <p:spPr bwMode="auto">
          <a:xfrm>
            <a:off x="991561" y="3995738"/>
            <a:ext cx="7750969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理解</a:t>
            </a:r>
            <a:r>
              <a:rPr lang="zh-CN" altLang="en-US" sz="21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上面的商式</a:t>
            </a:r>
            <a:r>
              <a:rPr lang="en-US" altLang="zh-CN" sz="2100" b="1" dirty="0">
                <a:latin typeface="+mn-lt"/>
              </a:rPr>
              <a:t>4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en-US" altLang="zh-CN" sz="2100" b="1" baseline="30000" dirty="0">
                <a:latin typeface="+mn-lt"/>
              </a:rPr>
              <a:t>2</a:t>
            </a:r>
            <a:r>
              <a:rPr lang="en-US" altLang="zh-CN" sz="2100" b="1" i="1" dirty="0">
                <a:latin typeface="+mn-lt"/>
              </a:rPr>
              <a:t>x</a:t>
            </a:r>
            <a:r>
              <a:rPr lang="en-US" altLang="zh-CN" sz="2100" b="1" baseline="30000" dirty="0">
                <a:latin typeface="+mn-lt"/>
              </a:rPr>
              <a:t>3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的系数</a:t>
            </a:r>
            <a:r>
              <a:rPr lang="en-US" altLang="zh-CN" sz="2100" b="1" dirty="0">
                <a:latin typeface="+mn-lt"/>
              </a:rPr>
              <a:t>4=12 ÷3</a:t>
            </a:r>
            <a:r>
              <a:rPr lang="zh-CN" altLang="en-US" sz="2100" b="1" dirty="0">
                <a:latin typeface="+mn-lt"/>
              </a:rPr>
              <a:t>；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的指数</a:t>
            </a:r>
            <a:r>
              <a:rPr lang="en-US" altLang="zh-CN" sz="2100" b="1" dirty="0" smtClean="0">
                <a:latin typeface="+mn-lt"/>
              </a:rPr>
              <a:t>2=3–1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en-US" altLang="zh-CN" sz="2100" b="1" i="1" dirty="0" smtClean="0">
                <a:latin typeface="+mn-lt"/>
              </a:rPr>
              <a:t>b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的指数</a:t>
            </a:r>
            <a:r>
              <a:rPr lang="en-US" altLang="zh-CN" sz="2100" b="1" dirty="0" smtClean="0">
                <a:latin typeface="+mn-lt"/>
              </a:rPr>
              <a:t>0=2–2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而</a:t>
            </a:r>
            <a:r>
              <a:rPr lang="en-US" altLang="zh-CN" sz="2100" b="1" i="1" dirty="0" smtClean="0">
                <a:latin typeface="+mn-lt"/>
              </a:rPr>
              <a:t>b</a:t>
            </a:r>
            <a:r>
              <a:rPr lang="en-US" altLang="zh-CN" sz="2100" b="1" baseline="30000" dirty="0" smtClean="0">
                <a:latin typeface="+mn-lt"/>
              </a:rPr>
              <a:t>0</a:t>
            </a:r>
            <a:r>
              <a:rPr lang="en-US" altLang="zh-CN" sz="2100" b="1" dirty="0" smtClean="0">
                <a:latin typeface="+mn-lt"/>
              </a:rPr>
              <a:t>=1</a:t>
            </a:r>
            <a:r>
              <a:rPr lang="zh-CN" altLang="en-US" sz="2100" b="1" dirty="0" smtClean="0">
                <a:latin typeface="+mn-lt"/>
              </a:rPr>
              <a:t>，</a:t>
            </a:r>
            <a:r>
              <a:rPr lang="en-US" altLang="zh-CN" sz="2100" b="1" i="1" dirty="0" smtClean="0">
                <a:latin typeface="+mn-lt"/>
              </a:rPr>
              <a:t>x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的指数</a:t>
            </a:r>
            <a:r>
              <a:rPr lang="en-US" altLang="zh-CN" sz="2100" b="1" dirty="0" smtClean="0">
                <a:latin typeface="+mn-lt"/>
              </a:rPr>
              <a:t>3=3–0</a:t>
            </a:r>
            <a:r>
              <a:rPr lang="en-US" altLang="zh-CN" sz="2100" b="1" dirty="0">
                <a:latin typeface="+mn-lt"/>
              </a:rPr>
              <a:t>.</a:t>
            </a:r>
            <a:endParaRPr lang="en-US" altLang="zh-CN" sz="2100" b="1" dirty="0">
              <a:latin typeface="+mn-lt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27770" y="2343150"/>
            <a:ext cx="7296150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解法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12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÷ 3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相当于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求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            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由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可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知括号里应填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57360" name="组合 4"/>
          <p:cNvGrpSpPr/>
          <p:nvPr/>
        </p:nvGrpSpPr>
        <p:grpSpPr bwMode="auto">
          <a:xfrm>
            <a:off x="2418556" y="700594"/>
            <a:ext cx="1685925" cy="410359"/>
            <a:chOff x="3485" y="1168"/>
            <a:chExt cx="2655" cy="644"/>
          </a:xfrm>
        </p:grpSpPr>
        <p:sp>
          <p:nvSpPr>
            <p:cNvPr id="8" name="圆角矩形 7"/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362" name="矩形 1"/>
            <p:cNvSpPr>
              <a:spLocks noChangeArrowheads="1"/>
            </p:cNvSpPr>
            <p:nvPr/>
          </p:nvSpPr>
          <p:spPr bwMode="auto">
            <a:xfrm>
              <a:off x="3758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endParaRPr lang="zh-CN" altLang="en-US" sz="24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20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3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5" grpId="0"/>
      <p:bldP spid="4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23901" y="1274763"/>
            <a:ext cx="7915274" cy="1477328"/>
          </a:xfrm>
          <a:prstGeom prst="rect">
            <a:avLst/>
          </a:prstGeom>
          <a:solidFill>
            <a:srgbClr val="00FFFF">
              <a:alpha val="23000"/>
            </a:srgbClr>
          </a:solidFill>
          <a:ln w="25400" algn="ctr">
            <a:solidFill>
              <a:schemeClr val="accent3">
                <a:lumMod val="50000"/>
                <a:alpha val="59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单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项式相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除，</a:t>
            </a:r>
            <a:r>
              <a:rPr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把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系数与同底数幂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分别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相除作为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商的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因式，对于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只在被除式里含有的字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母，则连同它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指数作为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商的一个因式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4" name="Group 34"/>
          <p:cNvGrpSpPr/>
          <p:nvPr/>
        </p:nvGrpSpPr>
        <p:grpSpPr bwMode="auto">
          <a:xfrm>
            <a:off x="1371600" y="2841626"/>
            <a:ext cx="6515100" cy="915157"/>
            <a:chOff x="192" y="2387"/>
            <a:chExt cx="5472" cy="768"/>
          </a:xfrm>
        </p:grpSpPr>
        <p:sp>
          <p:nvSpPr>
            <p:cNvPr id="58375" name="Text Box 13" descr="PE03255_"/>
            <p:cNvSpPr txBox="1">
              <a:spLocks noChangeArrowheads="1"/>
            </p:cNvSpPr>
            <p:nvPr/>
          </p:nvSpPr>
          <p:spPr bwMode="auto">
            <a:xfrm>
              <a:off x="204" y="2387"/>
              <a:ext cx="768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理解</a:t>
              </a:r>
              <a:endPara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8376" name="Rectangle 21" descr="PE03255_"/>
            <p:cNvSpPr/>
            <p:nvPr/>
          </p:nvSpPr>
          <p:spPr>
            <a:xfrm>
              <a:off x="192" y="2805"/>
              <a:ext cx="5472" cy="350"/>
            </a:xfrm>
            <a:prstGeom prst="rect">
              <a:avLst/>
            </a:prstGeom>
            <a:noFill/>
            <a:ln w="25400" cap="flat" cmpd="sng">
              <a:pattFill prst="shingle">
                <a:fgClr>
                  <a:srgbClr val="FFFFFF"/>
                </a:fgClr>
                <a:bgClr>
                  <a:srgbClr val="006699"/>
                </a:bgClr>
              </a:pattFill>
              <a:prstDash val="solid"/>
              <a:miter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lnSpc>
                  <a:spcPct val="115000"/>
                </a:lnSpc>
              </a:pPr>
              <a:r>
                <a:rPr lang="en-US" altLang="en-US" sz="2100" b="1" noProof="1">
                  <a:solidFill>
                    <a:srgbClr val="8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商式</a:t>
              </a:r>
              <a:r>
                <a:rPr lang="en-US" altLang="en-US" sz="2100" b="1" noProof="1">
                  <a:solidFill>
                    <a:srgbClr val="000099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＝</a:t>
              </a:r>
              <a:r>
                <a:rPr lang="en-US" altLang="en-US" sz="2100" b="1" noProof="1">
                  <a:solidFill>
                    <a:srgbClr val="8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系数 </a:t>
              </a:r>
              <a:r>
                <a:rPr lang="en-US" altLang="zh-CN" sz="2100" b="1" noProof="1">
                  <a:solidFill>
                    <a:srgbClr val="000099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• </a:t>
              </a:r>
              <a:r>
                <a:rPr lang="en-US" altLang="en-US" sz="2100" b="1" noProof="1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同底的幂</a:t>
              </a:r>
              <a:r>
                <a:rPr lang="en-US" altLang="en-US" sz="2100" b="1" noProof="1">
                  <a:solidFill>
                    <a:srgbClr val="80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</a:t>
              </a:r>
              <a:r>
                <a:rPr lang="en-US" altLang="zh-CN" sz="2100" b="1" noProof="1">
                  <a:solidFill>
                    <a:srgbClr val="000099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• </a:t>
              </a:r>
              <a:r>
                <a:rPr lang="en-US" altLang="en-US" sz="2100" b="1" noProof="1">
                  <a:solidFill>
                    <a:srgbClr val="660066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被除式里单独有的幂</a:t>
              </a:r>
              <a:endParaRPr lang="en-US" altLang="en-US" sz="2100" b="1" noProof="1">
                <a:solidFill>
                  <a:srgbClr val="660066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8" name="Text Box 33" descr="PE03255_"/>
          <p:cNvSpPr txBox="1">
            <a:spLocks noChangeArrowheads="1"/>
          </p:cNvSpPr>
          <p:nvPr/>
        </p:nvSpPr>
        <p:spPr bwMode="auto">
          <a:xfrm>
            <a:off x="3654425" y="4262438"/>
            <a:ext cx="11874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底数不</a:t>
            </a:r>
            <a:r>
              <a:rPr lang="zh-CN" altLang="en-US" dirty="0" smtClean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变，</a:t>
            </a:r>
            <a:endParaRPr lang="zh-CN" altLang="en-US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指数相减</a:t>
            </a:r>
            <a:r>
              <a:rPr lang="en-US" altLang="zh-CN" dirty="0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dirty="0">
              <a:solidFill>
                <a:srgbClr val="0000CC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Text Box 35" descr="PE03255_"/>
          <p:cNvSpPr txBox="1">
            <a:spLocks noChangeArrowheads="1"/>
          </p:cNvSpPr>
          <p:nvPr/>
        </p:nvSpPr>
        <p:spPr bwMode="auto">
          <a:xfrm>
            <a:off x="5327650" y="4298950"/>
            <a:ext cx="14541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50000"/>
              </a:spcBef>
            </a:pPr>
            <a:r>
              <a:rPr lang="zh-CN" altLang="en-US">
                <a:solidFill>
                  <a:srgbClr val="66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保留在商里</a:t>
            </a:r>
            <a:endParaRPr lang="zh-CN" altLang="en-US">
              <a:solidFill>
                <a:srgbClr val="66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85000"/>
              </a:lnSpc>
            </a:pPr>
            <a:r>
              <a:rPr lang="zh-CN" altLang="en-US">
                <a:solidFill>
                  <a:srgbClr val="66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作为因式</a:t>
            </a:r>
            <a:r>
              <a:rPr lang="en-US" altLang="zh-CN">
                <a:solidFill>
                  <a:srgbClr val="660066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>
              <a:solidFill>
                <a:srgbClr val="660066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AutoShape 37"/>
          <p:cNvSpPr>
            <a:spLocks noChangeArrowheads="1"/>
          </p:cNvSpPr>
          <p:nvPr/>
        </p:nvSpPr>
        <p:spPr bwMode="auto">
          <a:xfrm>
            <a:off x="2514600" y="3829050"/>
            <a:ext cx="342900" cy="457200"/>
          </a:xfrm>
          <a:prstGeom prst="upArrow">
            <a:avLst>
              <a:gd name="adj1" fmla="val 50000"/>
              <a:gd name="adj2" fmla="val 33333"/>
            </a:avLst>
          </a:prstGeom>
          <a:solidFill>
            <a:srgbClr val="FF9900"/>
          </a:solidFill>
          <a:ln w="9525">
            <a:solidFill>
              <a:srgbClr val="8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AutoShape 39"/>
          <p:cNvSpPr>
            <a:spLocks noChangeArrowheads="1"/>
          </p:cNvSpPr>
          <p:nvPr/>
        </p:nvSpPr>
        <p:spPr bwMode="auto">
          <a:xfrm rot="8803087">
            <a:off x="3829050" y="3756025"/>
            <a:ext cx="342900" cy="571500"/>
          </a:xfrm>
          <a:prstGeom prst="upArrow">
            <a:avLst>
              <a:gd name="adj1" fmla="val 50000"/>
              <a:gd name="adj2" fmla="val 41667"/>
            </a:avLst>
          </a:prstGeom>
          <a:solidFill>
            <a:srgbClr val="FF9900"/>
          </a:solidFill>
          <a:ln w="9525">
            <a:solidFill>
              <a:srgbClr val="8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AutoShape 40"/>
          <p:cNvSpPr>
            <a:spLocks noChangeArrowheads="1"/>
          </p:cNvSpPr>
          <p:nvPr/>
        </p:nvSpPr>
        <p:spPr bwMode="auto">
          <a:xfrm rot="10800000">
            <a:off x="5381625" y="3706813"/>
            <a:ext cx="342900" cy="457200"/>
          </a:xfrm>
          <a:prstGeom prst="upArrow">
            <a:avLst>
              <a:gd name="adj1" fmla="val 50000"/>
              <a:gd name="adj2" fmla="val 33333"/>
            </a:avLst>
          </a:prstGeom>
          <a:solidFill>
            <a:srgbClr val="FF9900"/>
          </a:solidFill>
          <a:ln w="9525">
            <a:solidFill>
              <a:srgbClr val="8000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 bwMode="auto">
          <a:xfrm>
            <a:off x="1968500" y="4222750"/>
            <a:ext cx="1554163" cy="692150"/>
            <a:chOff x="1100515" y="5631631"/>
            <a:chExt cx="2071951" cy="923088"/>
          </a:xfrm>
        </p:grpSpPr>
        <p:sp>
          <p:nvSpPr>
            <p:cNvPr id="58383" name="TextBox 22"/>
            <p:cNvSpPr txBox="1">
              <a:spLocks noChangeArrowheads="1"/>
            </p:cNvSpPr>
            <p:nvPr/>
          </p:nvSpPr>
          <p:spPr bwMode="auto">
            <a:xfrm>
              <a:off x="1100515" y="5631631"/>
              <a:ext cx="2071951" cy="491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被除式的系数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cxnSp>
          <p:nvCxnSpPr>
            <p:cNvPr id="58384" name="直接连接符 24"/>
            <p:cNvCxnSpPr>
              <a:cxnSpLocks noChangeShapeType="1"/>
            </p:cNvCxnSpPr>
            <p:nvPr/>
          </p:nvCxnSpPr>
          <p:spPr bwMode="auto">
            <a:xfrm>
              <a:off x="1187624" y="6093296"/>
              <a:ext cx="18002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8385" name="TextBox 25"/>
            <p:cNvSpPr txBox="1">
              <a:spLocks noChangeArrowheads="1"/>
            </p:cNvSpPr>
            <p:nvPr/>
          </p:nvSpPr>
          <p:spPr bwMode="auto">
            <a:xfrm>
              <a:off x="1187624" y="6063679"/>
              <a:ext cx="1767253" cy="491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除式的系数</a:t>
              </a:r>
              <a:endParaRPr lang="zh-CN" altLang="en-US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3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单项式除以单项式的法</a:t>
            </a:r>
            <a:r>
              <a:rPr lang="zh-CN" altLang="en-US" sz="2800" b="1" spc="100" noProof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则</a:t>
            </a:r>
            <a:endParaRPr lang="zh-CN" altLang="en-US" sz="2800" b="1" spc="100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/>
      <p:bldP spid="19" grpId="0"/>
      <p:bldP spid="20" grpId="0" bldLvl="0" animBg="1"/>
      <p:bldP spid="21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18" y="3660357"/>
            <a:ext cx="1800225" cy="6000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9413" y="1181185"/>
            <a:ext cx="173316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9394" name="TextBox 6"/>
          <p:cNvSpPr txBox="1">
            <a:spLocks noChangeArrowheads="1"/>
          </p:cNvSpPr>
          <p:nvPr/>
        </p:nvSpPr>
        <p:spPr bwMode="auto">
          <a:xfrm>
            <a:off x="991561" y="1743196"/>
            <a:ext cx="26949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28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÷7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；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59395" name="TextBox 7"/>
          <p:cNvSpPr txBox="1">
            <a:spLocks noChangeArrowheads="1"/>
          </p:cNvSpPr>
          <p:nvPr/>
        </p:nvSpPr>
        <p:spPr bwMode="auto">
          <a:xfrm>
            <a:off x="5069910" y="1778358"/>
            <a:ext cx="27879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–5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÷15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0" name="TextBox 21"/>
          <p:cNvSpPr txBox="1">
            <a:spLocks noChangeArrowheads="1"/>
          </p:cNvSpPr>
          <p:nvPr/>
        </p:nvSpPr>
        <p:spPr bwMode="auto">
          <a:xfrm>
            <a:off x="2215482" y="2898171"/>
            <a:ext cx="111280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308" name="TextBox 22"/>
          <p:cNvSpPr txBox="1">
            <a:spLocks noChangeArrowheads="1"/>
          </p:cNvSpPr>
          <p:nvPr/>
        </p:nvSpPr>
        <p:spPr bwMode="auto">
          <a:xfrm>
            <a:off x="4872956" y="2281873"/>
            <a:ext cx="3611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原式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(–5÷15)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5–4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3–1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49579" y="2281873"/>
            <a:ext cx="37930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: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(28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÷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7)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4–3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2–1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4" name="组合 7"/>
          <p:cNvGrpSpPr/>
          <p:nvPr/>
        </p:nvGrpSpPr>
        <p:grpSpPr bwMode="auto">
          <a:xfrm>
            <a:off x="5874002" y="2817962"/>
            <a:ext cx="1521630" cy="679450"/>
            <a:chOff x="2065" y="7466"/>
            <a:chExt cx="3192" cy="1425"/>
          </a:xfrm>
        </p:grpSpPr>
        <p:sp>
          <p:nvSpPr>
            <p:cNvPr id="59400" name="文本框 6"/>
            <p:cNvSpPr txBox="1">
              <a:spLocks noChangeArrowheads="1"/>
            </p:cNvSpPr>
            <p:nvPr/>
          </p:nvSpPr>
          <p:spPr bwMode="auto">
            <a:xfrm>
              <a:off x="2065" y="7497"/>
              <a:ext cx="3192" cy="1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      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ab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.</a:t>
              </a:r>
              <a:endPara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59401" name="Object 6"/>
            <p:cNvGraphicFramePr/>
            <p:nvPr/>
          </p:nvGraphicFramePr>
          <p:xfrm>
            <a:off x="2810" y="7466"/>
            <a:ext cx="820" cy="1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988" name="Equation" r:id="rId2" imgW="5791200" imgH="9448800" progId="Equation.DSMT4">
                    <p:embed/>
                  </p:oleObj>
                </mc:Choice>
                <mc:Fallback>
                  <p:oleObj name="Equation" r:id="rId2" imgW="5791200" imgH="9448800" progId="Equation.DSMT4">
                    <p:embed/>
                    <p:pic>
                      <p:nvPicPr>
                        <p:cNvPr id="0" name="图片 77987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10" y="7466"/>
                          <a:ext cx="820" cy="14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9406" name="组合 6"/>
          <p:cNvGrpSpPr/>
          <p:nvPr/>
        </p:nvGrpSpPr>
        <p:grpSpPr bwMode="auto">
          <a:xfrm>
            <a:off x="818437" y="563563"/>
            <a:ext cx="1830555" cy="492125"/>
            <a:chOff x="427462" y="558483"/>
            <a:chExt cx="1829953" cy="492443"/>
          </a:xfrm>
        </p:grpSpPr>
        <p:grpSp>
          <p:nvGrpSpPr>
            <p:cNvPr id="59407" name="组合 5"/>
            <p:cNvGrpSpPr/>
            <p:nvPr/>
          </p:nvGrpSpPr>
          <p:grpSpPr bwMode="auto">
            <a:xfrm>
              <a:off x="468723" y="591841"/>
              <a:ext cx="1417172" cy="425725"/>
              <a:chOff x="2177459" y="-557354"/>
              <a:chExt cx="1417172" cy="425725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1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4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9413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prstClr val="white"/>
                  </a:solidFill>
                  <a:latin typeface="+mn-lt"/>
                </a:rPr>
                <a:t>3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59416" name="文本框 6151"/>
          <p:cNvSpPr txBox="1">
            <a:spLocks noChangeArrowheads="1"/>
          </p:cNvSpPr>
          <p:nvPr/>
        </p:nvSpPr>
        <p:spPr bwMode="auto">
          <a:xfrm>
            <a:off x="2747294" y="578447"/>
            <a:ext cx="4467225" cy="460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单项式除法以单项式法则的应用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91561" y="3660268"/>
            <a:ext cx="72561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</a:rPr>
              <a:t>          多项</a:t>
            </a:r>
            <a:r>
              <a:rPr lang="zh-CN" altLang="en-US" sz="2400" b="1" dirty="0">
                <a:solidFill>
                  <a:prstClr val="black"/>
                </a:solidFill>
              </a:rPr>
              <a:t>式除以单项式要按照法则逐项进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行，不</a:t>
            </a:r>
            <a:r>
              <a:rPr lang="zh-CN" altLang="en-US" sz="2400" b="1" dirty="0">
                <a:solidFill>
                  <a:prstClr val="black"/>
                </a:solidFill>
              </a:rPr>
              <a:t>得漏</a:t>
            </a:r>
            <a:r>
              <a:rPr lang="zh-CN" altLang="en-US" sz="2400" b="1" dirty="0" smtClean="0">
                <a:solidFill>
                  <a:prstClr val="black"/>
                </a:solidFill>
              </a:rPr>
              <a:t>项，并</a:t>
            </a:r>
            <a:r>
              <a:rPr lang="zh-CN" altLang="en-US" sz="2400" b="1" dirty="0">
                <a:solidFill>
                  <a:prstClr val="black"/>
                </a:solidFill>
              </a:rPr>
              <a:t>且要注意符号的变化</a:t>
            </a:r>
            <a:r>
              <a:rPr lang="en-US" altLang="zh-CN" sz="2400" b="1" dirty="0">
                <a:solidFill>
                  <a:prstClr val="black"/>
                </a:solidFill>
              </a:rPr>
              <a:t>.</a:t>
            </a:r>
            <a:endParaRPr lang="en-US" altLang="zh-CN" sz="2400" b="1" dirty="0">
              <a:solidFill>
                <a:prstClr val="black"/>
              </a:solidFill>
            </a:endParaRPr>
          </a:p>
        </p:txBody>
      </p:sp>
      <p:grpSp>
        <p:nvGrpSpPr>
          <p:cNvPr id="27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/>
      <p:bldP spid="12308" grpId="0"/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 Box 5"/>
          <p:cNvSpPr txBox="1">
            <a:spLocks noChangeArrowheads="1"/>
          </p:cNvSpPr>
          <p:nvPr/>
        </p:nvSpPr>
        <p:spPr bwMode="auto">
          <a:xfrm>
            <a:off x="1184276" y="659755"/>
            <a:ext cx="52355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下列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计算错在哪里？怎样改正？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1268413" y="1287463"/>
            <a:ext cx="4445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(1)4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÷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 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 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 4   </a:t>
            </a:r>
            <a:r>
              <a:rPr lang="en-US" altLang="zh-CN" sz="2400" b="1" dirty="0" smtClean="0">
                <a:solidFill>
                  <a:srgbClr val="0000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1E"/>
                </a:solidFill>
                <a:latin typeface="Times New Roman" panose="02020603050405020304" pitchFamily="18" charset="0"/>
              </a:rPr>
              <a:t>        </a:t>
            </a:r>
            <a:r>
              <a:rPr lang="en-US" altLang="zh-CN" sz="2400" b="1" dirty="0" smtClean="0">
                <a:solidFill>
                  <a:srgbClr val="0000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1E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00001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1268413" y="2097088"/>
            <a:ext cx="4514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(2)10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÷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=5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solidFill>
                  <a:srgbClr val="0000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1E"/>
                </a:solidFill>
                <a:latin typeface="Times New Roman" panose="02020603050405020304" pitchFamily="18" charset="0"/>
              </a:rPr>
              <a:t>         </a:t>
            </a:r>
            <a:r>
              <a:rPr lang="en-US" altLang="zh-CN" sz="2400" b="1" dirty="0" smtClean="0">
                <a:solidFill>
                  <a:srgbClr val="0000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1E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00001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1268413" y="2919413"/>
            <a:ext cx="5086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(3)(–9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÷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(–3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=–3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  </a:t>
            </a:r>
            <a:r>
              <a:rPr lang="en-US" altLang="zh-CN" sz="2400" b="1" dirty="0" smtClean="0">
                <a:solidFill>
                  <a:srgbClr val="0000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</a:t>
            </a:r>
            <a:r>
              <a:rPr lang="en-US" altLang="zh-CN" sz="2400" b="1" dirty="0" smtClean="0">
                <a:solidFill>
                  <a:srgbClr val="00001E"/>
                </a:solidFill>
                <a:latin typeface="Times New Roman" panose="02020603050405020304" pitchFamily="18" charset="0"/>
              </a:rPr>
              <a:t>       </a:t>
            </a:r>
            <a:r>
              <a:rPr lang="en-US" altLang="zh-CN" sz="2400" b="1" dirty="0" smtClean="0">
                <a:solidFill>
                  <a:srgbClr val="0000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1E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00001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 Box 12"/>
          <p:cNvSpPr txBox="1">
            <a:spLocks noChangeArrowheads="1"/>
          </p:cNvSpPr>
          <p:nvPr/>
        </p:nvSpPr>
        <p:spPr bwMode="auto">
          <a:xfrm>
            <a:off x="1214438" y="3541713"/>
            <a:ext cx="4686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(4)12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÷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=3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solidFill>
                  <a:srgbClr val="0000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1E"/>
                </a:solidFill>
                <a:latin typeface="Times New Roman" panose="02020603050405020304" pitchFamily="18" charset="0"/>
              </a:rPr>
              <a:t>        </a:t>
            </a:r>
            <a:r>
              <a:rPr lang="en-US" altLang="zh-CN" sz="2400" b="1" dirty="0" smtClean="0">
                <a:solidFill>
                  <a:srgbClr val="00001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1E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00001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27"/>
          <p:cNvSpPr txBox="1">
            <a:spLocks noChangeArrowheads="1"/>
          </p:cNvSpPr>
          <p:nvPr/>
        </p:nvSpPr>
        <p:spPr bwMode="auto">
          <a:xfrm>
            <a:off x="4760913" y="1287463"/>
            <a:ext cx="5950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FF"/>
                </a:solidFill>
                <a:latin typeface="Times New Roman" panose="02020603050405020304" pitchFamily="18" charset="0"/>
              </a:rPr>
              <a:t>6</a:t>
            </a:r>
            <a:endParaRPr lang="zh-CN" altLang="en-US" sz="2400" b="1" baseline="30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28"/>
          <p:cNvSpPr txBox="1">
            <a:spLocks noChangeArrowheads="1"/>
          </p:cNvSpPr>
          <p:nvPr/>
        </p:nvSpPr>
        <p:spPr bwMode="auto">
          <a:xfrm>
            <a:off x="4900613" y="2139950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 i="1" baseline="3000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29"/>
          <p:cNvSpPr txBox="1">
            <a:spLocks noChangeArrowheads="1"/>
          </p:cNvSpPr>
          <p:nvPr/>
        </p:nvSpPr>
        <p:spPr bwMode="auto">
          <a:xfrm>
            <a:off x="5275262" y="2940050"/>
            <a:ext cx="5950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  <a:endParaRPr lang="zh-CN" altLang="en-US" sz="2400" b="1" baseline="30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30"/>
          <p:cNvSpPr txBox="1">
            <a:spLocks noChangeArrowheads="1"/>
          </p:cNvSpPr>
          <p:nvPr/>
        </p:nvSpPr>
        <p:spPr bwMode="auto">
          <a:xfrm>
            <a:off x="4960938" y="3575050"/>
            <a:ext cx="6463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7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ab</a:t>
            </a:r>
            <a:endParaRPr lang="en-US" altLang="zh-CN" sz="2400" b="1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4568825" y="2894012"/>
            <a:ext cx="5715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7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4027488" y="2139950"/>
            <a:ext cx="481012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>
                <a:solidFill>
                  <a:srgbClr val="FF33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7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903663" y="1287463"/>
            <a:ext cx="538162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7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 flipV="1">
            <a:off x="4086225" y="3552675"/>
            <a:ext cx="4826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×</a:t>
            </a:r>
            <a:endParaRPr lang="zh-CN" altLang="en-US" sz="27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" name="AutoShape 13"/>
          <p:cNvSpPr>
            <a:spLocks noChangeArrowheads="1"/>
          </p:cNvSpPr>
          <p:nvPr/>
        </p:nvSpPr>
        <p:spPr bwMode="auto">
          <a:xfrm>
            <a:off x="6183313" y="1890713"/>
            <a:ext cx="1371600" cy="514350"/>
          </a:xfrm>
          <a:prstGeom prst="wedgeRoundRectCallout">
            <a:avLst>
              <a:gd name="adj1" fmla="val -108245"/>
              <a:gd name="adj2" fmla="val 79630"/>
              <a:gd name="adj3" fmla="val 16667"/>
            </a:avLst>
          </a:prstGeom>
          <a:solidFill>
            <a:srgbClr val="FEFDD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050507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系数相除</a:t>
            </a:r>
            <a:endParaRPr lang="zh-CN" altLang="en-US" b="1" dirty="0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3" name="AutoShape 14"/>
          <p:cNvSpPr>
            <a:spLocks noChangeArrowheads="1"/>
          </p:cNvSpPr>
          <p:nvPr/>
        </p:nvSpPr>
        <p:spPr bwMode="auto">
          <a:xfrm>
            <a:off x="6097588" y="775345"/>
            <a:ext cx="2914650" cy="742950"/>
          </a:xfrm>
          <a:prstGeom prst="wedgeRectCallout">
            <a:avLst>
              <a:gd name="adj1" fmla="val -73202"/>
              <a:gd name="adj2" fmla="val 42630"/>
            </a:avLst>
          </a:prstGeom>
          <a:solidFill>
            <a:srgbClr val="FFFFF3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同底数幂的除</a:t>
            </a:r>
            <a:r>
              <a:rPr lang="zh-CN" altLang="en-US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法，</a:t>
            </a:r>
            <a:r>
              <a:rPr lang="zh-CN" altLang="en-US" b="1" dirty="0" smtClean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底</a:t>
            </a:r>
            <a:r>
              <a:rPr lang="zh-CN" altLang="en-US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数</a:t>
            </a:r>
            <a:r>
              <a:rPr lang="zh-CN" altLang="en-US" b="1" dirty="0">
                <a:solidFill>
                  <a:srgbClr val="0000AE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</a:t>
            </a:r>
            <a:r>
              <a:rPr lang="zh-CN" altLang="en-US" b="1" dirty="0" smtClean="0">
                <a:solidFill>
                  <a:srgbClr val="0000AE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变</a:t>
            </a:r>
            <a:r>
              <a:rPr lang="zh-CN" altLang="en-US" b="1" dirty="0" smtClean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，指</a:t>
            </a:r>
            <a:r>
              <a:rPr lang="zh-CN" altLang="en-US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数</a:t>
            </a:r>
            <a:r>
              <a:rPr lang="zh-CN" altLang="en-US" b="1" dirty="0" smtClean="0">
                <a:solidFill>
                  <a:srgbClr val="0000C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相减</a:t>
            </a:r>
            <a:r>
              <a:rPr lang="en-US" altLang="zh-CN" b="1" dirty="0" smtClean="0">
                <a:solidFill>
                  <a:srgbClr val="0000C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b="1" dirty="0">
              <a:solidFill>
                <a:srgbClr val="0000C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" name="AutoShape 15"/>
          <p:cNvSpPr>
            <a:spLocks noChangeArrowheads="1"/>
          </p:cNvSpPr>
          <p:nvPr/>
        </p:nvSpPr>
        <p:spPr bwMode="auto">
          <a:xfrm>
            <a:off x="2589213" y="4262437"/>
            <a:ext cx="4743450" cy="703263"/>
          </a:xfrm>
          <a:prstGeom prst="wedgeRoundRectCallout">
            <a:avLst>
              <a:gd name="adj1" fmla="val -34486"/>
              <a:gd name="adj2" fmla="val -98440"/>
              <a:gd name="adj3" fmla="val 16667"/>
            </a:avLst>
          </a:prstGeom>
          <a:solidFill>
            <a:srgbClr val="E0F2F4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50507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只在</a:t>
            </a:r>
            <a:r>
              <a:rPr lang="zh-CN" altLang="en-US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一个被除式里含有的字</a:t>
            </a:r>
            <a:r>
              <a:rPr lang="zh-CN" altLang="en-US" b="1" dirty="0" smtClean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母</a:t>
            </a:r>
            <a:r>
              <a:rPr lang="zh-CN" altLang="en-US" b="1" dirty="0" smtClean="0">
                <a:solidFill>
                  <a:srgbClr val="050507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，要</a:t>
            </a:r>
            <a:r>
              <a:rPr lang="zh-CN" altLang="en-US" b="1" dirty="0">
                <a:solidFill>
                  <a:srgbClr val="050507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连同它的指数写在商</a:t>
            </a:r>
            <a:r>
              <a:rPr lang="zh-CN" altLang="en-US" b="1" dirty="0" smtClean="0">
                <a:solidFill>
                  <a:srgbClr val="050507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里，</a:t>
            </a:r>
            <a:r>
              <a:rPr lang="zh-CN" altLang="en-US" b="1" dirty="0" smtClean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防</a:t>
            </a:r>
            <a:r>
              <a:rPr lang="zh-CN" altLang="en-US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止遗漏</a:t>
            </a:r>
            <a:r>
              <a:rPr lang="en-US" altLang="zh-CN" b="1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b="1" dirty="0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endParaRPr lang="en-US" altLang="zh-CN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5" name="AutoShape 16"/>
          <p:cNvSpPr>
            <a:spLocks noChangeArrowheads="1"/>
          </p:cNvSpPr>
          <p:nvPr/>
        </p:nvSpPr>
        <p:spPr bwMode="auto">
          <a:xfrm>
            <a:off x="5992813" y="2690813"/>
            <a:ext cx="1981200" cy="800100"/>
          </a:xfrm>
          <a:prstGeom prst="wedgeRoundRectCallout">
            <a:avLst>
              <a:gd name="adj1" fmla="val -65153"/>
              <a:gd name="adj2" fmla="val -8931"/>
              <a:gd name="adj3" fmla="val 16667"/>
            </a:avLst>
          </a:prstGeom>
          <a:solidFill>
            <a:srgbClr val="FFFFF3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050507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求商的系</a:t>
            </a:r>
            <a:r>
              <a:rPr lang="zh-CN" altLang="en-US" b="1" dirty="0" smtClean="0">
                <a:solidFill>
                  <a:srgbClr val="050507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数，应</a:t>
            </a:r>
            <a:r>
              <a:rPr lang="zh-CN" altLang="en-US" b="1" dirty="0">
                <a:solidFill>
                  <a:srgbClr val="050507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</a:t>
            </a:r>
            <a:r>
              <a:rPr lang="zh-CN" altLang="en-US" b="1" dirty="0" smtClean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符号</a:t>
            </a:r>
            <a:r>
              <a:rPr lang="en-US" altLang="zh-CN" b="1" dirty="0" smtClean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b="1" dirty="0">
              <a:solidFill>
                <a:srgbClr val="CC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3" name="组合 5"/>
          <p:cNvGrpSpPr/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24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5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26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/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06" y="59139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12" grpId="0"/>
      <p:bldP spid="13" grpId="0"/>
      <p:bldP spid="14" grpId="0"/>
      <p:bldP spid="15" grpId="0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框 99"/>
          <p:cNvSpPr txBox="1">
            <a:spLocks noChangeArrowheads="1"/>
          </p:cNvSpPr>
          <p:nvPr/>
        </p:nvSpPr>
        <p:spPr bwMode="auto">
          <a:xfrm>
            <a:off x="1309688" y="611188"/>
            <a:ext cx="691991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计算：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(1)(2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z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÷(–2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(2)(3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z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÷(3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z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z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371600" y="2314575"/>
            <a:ext cx="640080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en-US" altLang="zh-CN" sz="2400" b="1" dirty="0" smtClean="0">
                <a:latin typeface="+mn-lt"/>
              </a:rPr>
              <a:t>(1)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400" b="1" dirty="0">
                <a:latin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8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8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z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÷4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z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71600" y="2894013"/>
            <a:ext cx="6072496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 smtClean="0">
                <a:latin typeface="+mn-lt"/>
              </a:rPr>
              <a:t>(2)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81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z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÷9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z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z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9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z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63747" y="3765550"/>
            <a:ext cx="8011794" cy="9325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rgbClr val="CC0066"/>
            </a:solidFill>
            <a:prstDash val="dash"/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方法总结：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掌握</a:t>
            </a:r>
            <a:r>
              <a:rPr lang="zh-CN" altLang="en-US" sz="2100" b="1" dirty="0">
                <a:solidFill>
                  <a:schemeClr val="tx2">
                    <a:lumMod val="75000"/>
                  </a:schemeClr>
                </a:solidFill>
                <a:latin typeface="宋体" panose="02010600030101010101" pitchFamily="2" charset="-122"/>
              </a:rPr>
              <a:t>整式的除法的运算法则</a:t>
            </a:r>
            <a:r>
              <a:rPr lang="zh-CN" altLang="en-US" sz="2100" b="1" dirty="0">
                <a:latin typeface="宋体" panose="02010600030101010101" pitchFamily="2" charset="-122"/>
              </a:rPr>
              <a:t>是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解题的关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键，在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计算过程中注意有乘方的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先算乘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方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再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算乘除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．</a:t>
            </a:r>
            <a:endParaRPr lang="zh-CN" altLang="en-US" sz="21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62469" name="组合 2"/>
          <p:cNvGrpSpPr/>
          <p:nvPr/>
        </p:nvGrpSpPr>
        <p:grpSpPr bwMode="auto">
          <a:xfrm>
            <a:off x="15875" y="-60325"/>
            <a:ext cx="2006600" cy="477838"/>
            <a:chOff x="153" y="40"/>
            <a:chExt cx="3160" cy="752"/>
          </a:xfrm>
        </p:grpSpPr>
        <p:cxnSp>
          <p:nvCxnSpPr>
            <p:cNvPr id="21" name="直线连接符 20"/>
            <p:cNvCxnSpPr/>
            <p:nvPr/>
          </p:nvCxnSpPr>
          <p:spPr>
            <a:xfrm>
              <a:off x="15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47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Yuanti SC"/>
                  <a:ea typeface="Yuanti SC"/>
                  <a:cs typeface="Yuanti SC"/>
                </a:rPr>
                <a:t>巩固练习</a:t>
              </a:r>
              <a:endParaRPr lang="zh-CN" altLang="en-US" sz="2500" b="1">
                <a:solidFill>
                  <a:prstClr val="black"/>
                </a:solidFill>
                <a:latin typeface="Yuanti SC"/>
                <a:ea typeface="Yuanti SC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06" y="59139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文本框 6151"/>
          <p:cNvSpPr txBox="1">
            <a:spLocks noChangeArrowheads="1"/>
          </p:cNvSpPr>
          <p:nvPr/>
        </p:nvSpPr>
        <p:spPr bwMode="auto">
          <a:xfrm>
            <a:off x="3883016" y="578063"/>
            <a:ext cx="2620963" cy="459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多项式除以单项式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4339" y="1153733"/>
            <a:ext cx="80383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一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幅长方形油画的长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，宽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它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的面积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63493" name="图片 1" descr="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151" y="2191559"/>
            <a:ext cx="3248025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62075" y="2020888"/>
            <a:ext cx="32512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面积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为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m=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ma+mb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4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40205" y="2693609"/>
            <a:ext cx="3969946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     若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已知油画的面积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为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ma+mb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，宽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为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何求它的长？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62075" y="4241399"/>
            <a:ext cx="25939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长为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ma+mb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63501" name="组合 4"/>
          <p:cNvGrpSpPr/>
          <p:nvPr/>
        </p:nvGrpSpPr>
        <p:grpSpPr bwMode="auto">
          <a:xfrm>
            <a:off x="2139941" y="620712"/>
            <a:ext cx="1685925" cy="410210"/>
            <a:chOff x="3485" y="1168"/>
            <a:chExt cx="2655" cy="646"/>
          </a:xfrm>
        </p:grpSpPr>
        <p:sp>
          <p:nvSpPr>
            <p:cNvPr id="8" name="圆角矩形 7"/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503" name="矩形 1"/>
            <p:cNvSpPr>
              <a:spLocks noChangeArrowheads="1"/>
            </p:cNvSpPr>
            <p:nvPr/>
          </p:nvSpPr>
          <p:spPr bwMode="auto">
            <a:xfrm>
              <a:off x="3758" y="1203"/>
              <a:ext cx="2108" cy="6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3</a:t>
              </a:r>
              <a:endParaRPr lang="zh-CN" altLang="en-US" sz="24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17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49381" y="1247774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03841" y="2739328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978025" y="769938"/>
            <a:ext cx="45561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何计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算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am+bm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2" name="TextBox 9"/>
          <p:cNvSpPr txBox="1">
            <a:spLocks noChangeArrowheads="1"/>
          </p:cNvSpPr>
          <p:nvPr/>
        </p:nvSpPr>
        <p:spPr bwMode="auto">
          <a:xfrm>
            <a:off x="1335088" y="1404938"/>
            <a:ext cx="674211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计算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am+bm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) 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÷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m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就相当于求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      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m=am+bm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，因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此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不难推断出括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里应填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a+b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2293" name="TextBox 11"/>
          <p:cNvSpPr txBox="1">
            <a:spLocks noChangeArrowheads="1"/>
          </p:cNvSpPr>
          <p:nvPr/>
        </p:nvSpPr>
        <p:spPr bwMode="auto">
          <a:xfrm>
            <a:off x="1611313" y="2605267"/>
            <a:ext cx="5994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又知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am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÷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m+bm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÷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m=a+b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4" name="TextBox 12"/>
          <p:cNvSpPr txBox="1">
            <a:spLocks noChangeArrowheads="1"/>
          </p:cNvSpPr>
          <p:nvPr/>
        </p:nvSpPr>
        <p:spPr bwMode="auto">
          <a:xfrm>
            <a:off x="1567824" y="3356918"/>
            <a:ext cx="4746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即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am+bm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)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÷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=am ÷m+bm ÷m</a:t>
            </a:r>
            <a:endParaRPr lang="zh-CN" altLang="en-US" sz="24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0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834213" y="769939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628649" y="1265059"/>
            <a:ext cx="77819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多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项式除以单项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式，就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是用多项式的</a:t>
            </a:r>
            <a:r>
              <a:rPr lang="zh-CN" altLang="en-US" sz="2400" b="1" u="sng" dirty="0">
                <a:solidFill>
                  <a:prstClr val="black"/>
                </a:solidFill>
                <a:latin typeface="宋体" panose="02010600030101010101" pitchFamily="2" charset="-122"/>
              </a:rPr>
              <a:t>        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除以这个 </a:t>
            </a:r>
            <a:r>
              <a:rPr lang="zh-CN" altLang="en-US" sz="2400" b="1" u="sng" dirty="0">
                <a:solidFill>
                  <a:prstClr val="black"/>
                </a:solidFill>
                <a:latin typeface="宋体" panose="02010600030101010101" pitchFamily="2" charset="-122"/>
              </a:rPr>
              <a:t>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，再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把所得的商</a:t>
            </a:r>
            <a:r>
              <a:rPr lang="zh-CN" altLang="en-US" sz="2400" b="1" u="sng" dirty="0">
                <a:solidFill>
                  <a:prstClr val="black"/>
                </a:solidFill>
                <a:latin typeface="宋体" panose="02010600030101010101" pitchFamily="2" charset="-122"/>
              </a:rPr>
              <a:t>         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1646237" y="1871573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单项式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6343650" y="1323182"/>
            <a:ext cx="1574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每一项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5303838" y="1868488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相加</a:t>
            </a:r>
            <a:endParaRPr lang="zh-CN" altLang="en-US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3320" name="矩形 9"/>
          <p:cNvSpPr>
            <a:spLocks noChangeArrowheads="1"/>
          </p:cNvSpPr>
          <p:nvPr/>
        </p:nvSpPr>
        <p:spPr bwMode="auto">
          <a:xfrm>
            <a:off x="991562" y="2465388"/>
            <a:ext cx="748568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关键</a:t>
            </a:r>
            <a:r>
              <a:rPr lang="en-US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endParaRPr lang="en-US" altLang="en-US" sz="24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应用法则是把</a:t>
            </a:r>
            <a:r>
              <a:rPr lang="en-US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多项式除以单项式</a:t>
            </a:r>
            <a:r>
              <a:rPr lang="en-US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转化为</a:t>
            </a:r>
            <a:r>
              <a:rPr lang="en-US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单项式除以单项式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r>
              <a:rPr lang="en-US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</a:t>
            </a:r>
            <a:endParaRPr lang="en-US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15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多项式除以单项式的法则</a:t>
            </a:r>
            <a:endParaRPr lang="zh-CN" altLang="en-US" sz="2800" b="1" spc="100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33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723" y="917573"/>
            <a:ext cx="3449877" cy="37306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0703" y="1347489"/>
            <a:ext cx="400782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算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(12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–6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+3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)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÷3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98692" y="1832966"/>
            <a:ext cx="489428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(12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–6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+3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)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÷3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endParaRPr lang="en-US" altLang="zh-CN" sz="2400" b="1" i="1" dirty="0"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12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÷3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+(–6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)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÷3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+3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÷3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=4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+(–2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)+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1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+1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715000" y="1470559"/>
            <a:ext cx="3057525" cy="3033138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100" b="1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方法总结</a:t>
            </a:r>
            <a:r>
              <a:rPr lang="zh-CN" altLang="en-US" sz="21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多项式除以单项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式，实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质是利用乘法的分配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律，将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多项式除以单项式问题转化为单项式除以单项式问题来解决．计算过程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中，要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注意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符号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问题</a:t>
            </a:r>
            <a:r>
              <a:rPr lang="en-US" altLang="zh-CN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endParaRPr lang="en-US" altLang="zh-CN" sz="21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66568" name="组合 6"/>
          <p:cNvGrpSpPr/>
          <p:nvPr/>
        </p:nvGrpSpPr>
        <p:grpSpPr bwMode="auto">
          <a:xfrm>
            <a:off x="579775" y="671511"/>
            <a:ext cx="1858962" cy="492125"/>
            <a:chOff x="427462" y="558483"/>
            <a:chExt cx="1858351" cy="492443"/>
          </a:xfrm>
        </p:grpSpPr>
        <p:grpSp>
          <p:nvGrpSpPr>
            <p:cNvPr id="66569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1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4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6575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prstClr val="white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66576" name="文本框 18"/>
          <p:cNvSpPr txBox="1">
            <a:spLocks noChangeArrowheads="1"/>
          </p:cNvSpPr>
          <p:nvPr/>
        </p:nvSpPr>
        <p:spPr bwMode="auto">
          <a:xfrm>
            <a:off x="2549693" y="658810"/>
            <a:ext cx="48561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多项式除以单项式的法则的应用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9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文本框 99"/>
          <p:cNvSpPr txBox="1">
            <a:spLocks noChangeArrowheads="1"/>
          </p:cNvSpPr>
          <p:nvPr/>
        </p:nvSpPr>
        <p:spPr bwMode="auto">
          <a:xfrm>
            <a:off x="1120868" y="627063"/>
            <a:ext cx="62388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计算：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(1)(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z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z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zh-CN" altLang="en-US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  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(2)(72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–36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9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)÷(–9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88151" y="2850858"/>
            <a:ext cx="780351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72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÷(–9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(–36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)÷(–9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9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÷(–9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985726" y="3343410"/>
            <a:ext cx="23759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 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–1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46283" y="1949450"/>
            <a:ext cx="629691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6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z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÷2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xy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z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÷2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xy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＋2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xy</a:t>
            </a:r>
            <a:r>
              <a:rPr lang="zh-CN" altLang="en-US" sz="2100" b="1" baseline="30000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÷2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xy</a:t>
            </a:r>
            <a:r>
              <a:rPr lang="zh-CN" altLang="en-US" sz="2100" b="1" baseline="30000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3</a:t>
            </a:r>
            <a:endParaRPr lang="zh-CN" altLang="en-US" sz="2100" b="1" baseline="30000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255030" y="2442002"/>
            <a:ext cx="210666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yz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–2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xz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1" name="组合 5"/>
          <p:cNvGrpSpPr/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2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grpSp>
          <p:nvGrpSpPr>
            <p:cNvPr id="13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4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07" y="66218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870284" y="3352799"/>
            <a:ext cx="6715124" cy="13430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掌握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同底数幂除法的运算法则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并能正确计算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 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5" name="直线连接符 14"/>
          <p:cNvCxnSpPr/>
          <p:nvPr/>
        </p:nvCxnSpPr>
        <p:spPr>
          <a:xfrm>
            <a:off x="1588" y="396875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156" name="文本框 18"/>
          <p:cNvSpPr txBox="1">
            <a:spLocks noChangeArrowheads="1"/>
          </p:cNvSpPr>
          <p:nvPr/>
        </p:nvSpPr>
        <p:spPr bwMode="auto">
          <a:xfrm>
            <a:off x="552450" y="-41275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>
                <a:solidFill>
                  <a:prstClr val="black"/>
                </a:solidFill>
                <a:latin typeface="Yuanti SC"/>
                <a:ea typeface="Yuanti SC"/>
                <a:cs typeface="Yuanti SC"/>
              </a:rPr>
              <a:t>素养目标</a:t>
            </a:r>
            <a:endParaRPr lang="zh-CN" altLang="en-US" sz="2500" b="1">
              <a:solidFill>
                <a:prstClr val="black"/>
              </a:solidFill>
              <a:latin typeface="Yuanti SC"/>
              <a:ea typeface="Yuanti SC"/>
              <a:cs typeface="Yuanti SC"/>
            </a:endParaRPr>
          </a:p>
        </p:txBody>
      </p:sp>
      <p:sp>
        <p:nvSpPr>
          <p:cNvPr id="17" name="Freeform 74"/>
          <p:cNvSpPr>
            <a:spLocks noChangeAspect="1" noEditPoints="1"/>
          </p:cNvSpPr>
          <p:nvPr/>
        </p:nvSpPr>
        <p:spPr bwMode="auto">
          <a:xfrm>
            <a:off x="157163" y="33338"/>
            <a:ext cx="360362" cy="319087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58" name="文本框 1"/>
          <p:cNvSpPr txBox="1">
            <a:spLocks noChangeArrowheads="1"/>
          </p:cNvSpPr>
          <p:nvPr/>
        </p:nvSpPr>
        <p:spPr bwMode="auto">
          <a:xfrm>
            <a:off x="1371600" y="2441477"/>
            <a:ext cx="6282489" cy="6568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2. </a:t>
            </a:r>
            <a:r>
              <a:rPr lang="en-US" altLang="zh-CN" dirty="0" smtClean="0">
                <a:sym typeface="微软雅黑" panose="020B0503020204020204" pitchFamily="34" charset="-122"/>
              </a:rPr>
              <a:t>知道</a:t>
            </a:r>
            <a:r>
              <a:rPr lang="zh-CN" altLang="en-US" dirty="0">
                <a:solidFill>
                  <a:srgbClr val="FF0000"/>
                </a:solidFill>
                <a:sym typeface="微软雅黑" panose="020B0503020204020204" pitchFamily="34" charset="-122"/>
              </a:rPr>
              <a:t>除</a:t>
            </a:r>
            <a:r>
              <a:rPr lang="en-US" altLang="zh-CN" dirty="0">
                <a:solidFill>
                  <a:srgbClr val="FF0000"/>
                </a:solidFill>
                <a:sym typeface="微软雅黑" panose="020B0503020204020204" pitchFamily="34" charset="-122"/>
              </a:rPr>
              <a:t>0</a:t>
            </a:r>
            <a:r>
              <a:rPr lang="zh-CN" altLang="en-US" dirty="0">
                <a:solidFill>
                  <a:srgbClr val="FF0000"/>
                </a:solidFill>
                <a:sym typeface="微软雅黑" panose="020B0503020204020204" pitchFamily="34" charset="-122"/>
              </a:rPr>
              <a:t>以外任何</a:t>
            </a:r>
            <a:r>
              <a:rPr lang="en-US" altLang="zh-CN" dirty="0">
                <a:solidFill>
                  <a:srgbClr val="FF0000"/>
                </a:solidFill>
                <a:sym typeface="微软雅黑" panose="020B0503020204020204" pitchFamily="34" charset="-122"/>
              </a:rPr>
              <a:t>数的0次幂都等于1</a:t>
            </a:r>
            <a:r>
              <a:rPr lang="en-US" altLang="zh-CN" dirty="0">
                <a:sym typeface="微软雅黑" panose="020B0503020204020204" pitchFamily="34" charset="-122"/>
              </a:rPr>
              <a:t>.</a:t>
            </a:r>
            <a:endParaRPr lang="en-US" altLang="zh-CN" dirty="0"/>
          </a:p>
        </p:txBody>
      </p:sp>
      <p:sp>
        <p:nvSpPr>
          <p:cNvPr id="49159" name="文本框 1"/>
          <p:cNvSpPr txBox="1">
            <a:spLocks noChangeArrowheads="1"/>
          </p:cNvSpPr>
          <p:nvPr/>
        </p:nvSpPr>
        <p:spPr bwMode="auto">
          <a:xfrm>
            <a:off x="1743074" y="859711"/>
            <a:ext cx="6562725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3. </a:t>
            </a:r>
            <a:r>
              <a:rPr lang="en-US" altLang="zh-CN" dirty="0" smtClean="0">
                <a:sym typeface="Arial" panose="020B0604020202020204" pitchFamily="34" charset="0"/>
              </a:rPr>
              <a:t>掌握</a:t>
            </a:r>
            <a:r>
              <a:rPr lang="en-US" altLang="zh-CN" dirty="0" smtClean="0">
                <a:solidFill>
                  <a:srgbClr val="FF0000"/>
                </a:solidFill>
                <a:sym typeface="Arial" panose="020B0604020202020204" pitchFamily="34" charset="0"/>
              </a:rPr>
              <a:t>单项式除以单项式</a:t>
            </a:r>
            <a:r>
              <a:rPr lang="en-US" altLang="zh-CN" dirty="0" smtClean="0">
                <a:sym typeface="Arial" panose="020B0604020202020204" pitchFamily="34" charset="0"/>
              </a:rPr>
              <a:t>及</a:t>
            </a:r>
            <a:r>
              <a:rPr lang="en-US" altLang="zh-CN" dirty="0" smtClean="0">
                <a:solidFill>
                  <a:srgbClr val="FF0000"/>
                </a:solidFill>
                <a:sym typeface="Arial" panose="020B0604020202020204" pitchFamily="34" charset="0"/>
              </a:rPr>
              <a:t>多项式除以单项式的运算法则</a:t>
            </a:r>
            <a:r>
              <a:rPr lang="en-US" altLang="zh-CN" dirty="0" smtClean="0">
                <a:sym typeface="Arial" panose="020B0604020202020204" pitchFamily="34" charset="0"/>
              </a:rPr>
              <a:t>并能正确计算</a:t>
            </a:r>
            <a:r>
              <a:rPr lang="en-US" altLang="zh-CN" dirty="0">
                <a:sym typeface="Arial" panose="020B0604020202020204" pitchFamily="34" charset="0"/>
              </a:rPr>
              <a:t>.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651240" y="807216"/>
            <a:ext cx="7796492" cy="3964162"/>
            <a:chOff x="-38068" y="207979"/>
            <a:chExt cx="7796492" cy="3964162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912133"/>
              <a:ext cx="7796210" cy="3260008"/>
              <a:chOff x="224" y="692"/>
              <a:chExt cx="13852" cy="6755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2442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788" y="2355"/>
                <a:ext cx="3952" cy="625"/>
              </a:xfrm>
              <a:prstGeom prst="bentConnector3">
                <a:avLst>
                  <a:gd name="adj1" fmla="val 55256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V="1">
              <a:off x="6964781" y="2753562"/>
              <a:ext cx="0" cy="1418579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6964781" y="2780682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7758424" y="207979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49158" grpId="0" animBg="1"/>
      <p:bldP spid="4915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99"/>
          <p:cNvSpPr txBox="1">
            <a:spLocks noChangeArrowheads="1"/>
          </p:cNvSpPr>
          <p:nvPr/>
        </p:nvSpPr>
        <p:spPr bwMode="auto">
          <a:xfrm>
            <a:off x="725489" y="1292225"/>
            <a:ext cx="7970836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先化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简，后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求值：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[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)]÷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，其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2015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2014.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52525" y="2651126"/>
            <a:ext cx="5992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原式＝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[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]÷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809678" y="4090756"/>
            <a:ext cx="40607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原式＝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2015–2014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658567" y="3073852"/>
            <a:ext cx="10036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084373" y="3565526"/>
            <a:ext cx="4799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把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2015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2014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代入上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式，得</a:t>
            </a:r>
            <a:endParaRPr lang="zh-CN" altLang="en-US" sz="2400" b="1" dirty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68618" name="组合 6"/>
          <p:cNvGrpSpPr/>
          <p:nvPr/>
        </p:nvGrpSpPr>
        <p:grpSpPr bwMode="auto">
          <a:xfrm>
            <a:off x="684213" y="687388"/>
            <a:ext cx="1858962" cy="492125"/>
            <a:chOff x="427462" y="558483"/>
            <a:chExt cx="1858351" cy="491808"/>
          </a:xfrm>
        </p:grpSpPr>
        <p:grpSp>
          <p:nvGrpSpPr>
            <p:cNvPr id="68619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1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4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8625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prstClr val="white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68626" name="文本框 18"/>
          <p:cNvSpPr txBox="1">
            <a:spLocks noChangeArrowheads="1"/>
          </p:cNvSpPr>
          <p:nvPr/>
        </p:nvSpPr>
        <p:spPr bwMode="auto">
          <a:xfrm>
            <a:off x="2652712" y="687388"/>
            <a:ext cx="48561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多项式除以单项式的化简求值问题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4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文本框 26627"/>
          <p:cNvSpPr txBox="1">
            <a:spLocks noChangeArrowheads="1"/>
          </p:cNvSpPr>
          <p:nvPr/>
        </p:nvSpPr>
        <p:spPr bwMode="auto">
          <a:xfrm>
            <a:off x="656312" y="881915"/>
            <a:ext cx="86731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Clr>
                <a:prstClr val="white"/>
              </a:buClr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值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(21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–35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+7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)÷(–7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其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 –2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6629" name="文本框 26628"/>
          <p:cNvSpPr txBox="1">
            <a:spLocks noChangeArrowheads="1"/>
          </p:cNvSpPr>
          <p:nvPr/>
        </p:nvSpPr>
        <p:spPr bwMode="auto">
          <a:xfrm>
            <a:off x="763587" y="1604963"/>
            <a:ext cx="15668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prstClr val="white"/>
              </a:buClr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6630" name="文本框 26629"/>
          <p:cNvSpPr txBox="1">
            <a:spLocks noChangeArrowheads="1"/>
          </p:cNvSpPr>
          <p:nvPr/>
        </p:nvSpPr>
        <p:spPr bwMode="auto">
          <a:xfrm>
            <a:off x="1854293" y="1604963"/>
            <a:ext cx="7375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Clr>
                <a:prstClr val="white"/>
              </a:buClr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21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÷(–7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 –35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÷(–7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+7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÷(–7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6632" name="文本框 26631"/>
          <p:cNvSpPr txBox="1">
            <a:spLocks noChangeArrowheads="1"/>
          </p:cNvSpPr>
          <p:nvPr/>
        </p:nvSpPr>
        <p:spPr bwMode="auto">
          <a:xfrm>
            <a:off x="1853768" y="2190480"/>
            <a:ext cx="3038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Clr>
                <a:prstClr val="white"/>
              </a:buClr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–3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+ 5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xy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endParaRPr lang="en-US" altLang="zh-CN" sz="24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476814" y="2770188"/>
            <a:ext cx="40302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把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–2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代入上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式，得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/>
              <p:cNvSpPr txBox="1">
                <a:spLocks noChangeArrowheads="1"/>
              </p:cNvSpPr>
              <p:nvPr/>
            </p:nvSpPr>
            <p:spPr bwMode="auto">
              <a:xfrm>
                <a:off x="1276789" y="3346153"/>
                <a:ext cx="5314275" cy="1200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indent="2667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latin typeface="仿宋" panose="02010609060101010101" pitchFamily="49" charset="-122"/>
                    <a:ea typeface="仿宋" panose="02010609060101010101" pitchFamily="49" charset="-122"/>
                  </a:rPr>
                  <a:t>原式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＝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–3</a:t>
                </a:r>
                <a14:m>
                  <m:oMath xmlns:m="http://schemas.openxmlformats.org/officeDocument/2006/math">
                    <m:r>
                      <a:rPr lang="en-US" altLang="zh-CN" sz="24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</a:t>
                </a:r>
                <a:r>
                  <a:rPr lang="en-US" altLang="zh-CN" sz="2400" b="1" baseline="30000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×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(–2)</a:t>
                </a:r>
                <a:r>
                  <a:rPr lang="en-US" altLang="zh-CN" sz="2400" b="1" baseline="30000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2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+5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×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1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solidFill>
                          <a:srgbClr val="FF0000"/>
                        </a:solidFill>
                        <a:latin typeface="Cambria Math" panose="02040503050406030204"/>
                        <a:ea typeface="Cambria Math" panose="02040503050406030204"/>
                      </a:rPr>
                      <m:t>×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(–2) –(–2)</a:t>
                </a:r>
                <a:endParaRPr lang="en-US" altLang="zh-CN" sz="24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        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＝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–12–10+2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＝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–20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.</a:t>
                </a:r>
                <a:endParaRPr lang="en-US" altLang="zh-CN" sz="24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文本框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76789" y="3346153"/>
                <a:ext cx="5314275" cy="1200329"/>
              </a:xfrm>
              <a:prstGeom prst="rect">
                <a:avLst/>
              </a:prstGeom>
              <a:blipFill rotWithShape="1">
                <a:blip r:embed="rId1"/>
                <a:stretch>
                  <a:fillRect l="-8" t="-2567" r="-1426" b="4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组合 5"/>
          <p:cNvGrpSpPr/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3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4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/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74519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0" grpId="0"/>
      <p:bldP spid="26632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Box 2"/>
          <p:cNvSpPr txBox="1">
            <a:spLocks noChangeArrowheads="1"/>
          </p:cNvSpPr>
          <p:nvPr/>
        </p:nvSpPr>
        <p:spPr bwMode="auto">
          <a:xfrm>
            <a:off x="823118" y="1244600"/>
            <a:ext cx="856456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/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计算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：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zh-CN" sz="2800" b="1" u="sng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0671" name="文本框 2"/>
          <p:cNvSpPr txBox="1">
            <a:spLocks noChangeArrowheads="1"/>
          </p:cNvSpPr>
          <p:nvPr/>
        </p:nvSpPr>
        <p:spPr bwMode="auto">
          <a:xfrm>
            <a:off x="854867" y="1895455"/>
            <a:ext cx="793670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已知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=2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的值为</a:t>
            </a:r>
            <a:r>
              <a:rPr lang="zh-CN" altLang="zh-CN" sz="2800" b="1" u="sng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0673" name="文本框 3"/>
              <p:cNvSpPr txBox="1">
                <a:spLocks noChangeArrowheads="1"/>
              </p:cNvSpPr>
              <p:nvPr/>
            </p:nvSpPr>
            <p:spPr bwMode="auto">
              <a:xfrm>
                <a:off x="2097532" y="2821476"/>
                <a:ext cx="4451350" cy="152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solidFill>
                      <a:srgbClr val="0000FF"/>
                    </a:solidFill>
                    <a:latin typeface="+mn-lt"/>
                    <a:ea typeface="黑体" panose="02010609060101010101" pitchFamily="2" charset="-122"/>
                  </a:rPr>
                  <a:t>解析：</a:t>
                </a:r>
                <a:r>
                  <a:rPr lang="zh-CN" altLang="en-US" sz="2400" b="1" dirty="0">
                    <a:latin typeface="+mn-lt"/>
                  </a:rPr>
                  <a:t>∵</a:t>
                </a:r>
                <a:r>
                  <a:rPr lang="zh-CN" altLang="en-US" sz="2400" b="1" i="1" dirty="0" smtClean="0">
                    <a:latin typeface="+mn-lt"/>
                  </a:rPr>
                  <a:t>a</a:t>
                </a:r>
                <a:r>
                  <a:rPr lang="zh-CN" altLang="en-US" sz="2400" b="1" i="1" baseline="30000" dirty="0" smtClean="0">
                    <a:latin typeface="+mn-lt"/>
                  </a:rPr>
                  <a:t>m</a:t>
                </a:r>
                <a:r>
                  <a:rPr lang="zh-CN" altLang="en-US" sz="2400" b="1" dirty="0" smtClean="0">
                    <a:latin typeface="+mn-lt"/>
                  </a:rPr>
                  <a:t>=3，∴</a:t>
                </a:r>
                <a:r>
                  <a:rPr lang="zh-CN" altLang="en-US" sz="2400" b="1" i="1" dirty="0" smtClean="0">
                    <a:solidFill>
                      <a:srgbClr val="FF0000"/>
                    </a:solidFill>
                    <a:latin typeface="+mn-lt"/>
                  </a:rPr>
                  <a:t>a</a:t>
                </a:r>
                <a:r>
                  <a:rPr lang="zh-CN" altLang="en-US" sz="2400" b="1" i="1" baseline="30000" dirty="0" smtClean="0">
                    <a:solidFill>
                      <a:srgbClr val="FF0000"/>
                    </a:solidFill>
                    <a:latin typeface="+mn-lt"/>
                  </a:rPr>
                  <a:t>2m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=3</a:t>
                </a:r>
                <a:r>
                  <a:rPr lang="zh-CN" altLang="en-US" sz="2400" b="1" baseline="30000" dirty="0" smtClean="0">
                    <a:solidFill>
                      <a:srgbClr val="FF0000"/>
                    </a:solidFill>
                    <a:latin typeface="+mn-lt"/>
                  </a:rPr>
                  <a:t>2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=9，</a:t>
                </a:r>
                <a:endParaRPr lang="zh-CN" altLang="en-US" sz="2400" b="1" dirty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latin typeface="+mn-lt"/>
                  </a:rPr>
                  <a:t>∴</a:t>
                </a:r>
                <a:r>
                  <a:rPr lang="zh-CN" altLang="en-US" sz="2400" b="1" i="1" dirty="0" smtClean="0">
                    <a:latin typeface="+mn-lt"/>
                  </a:rPr>
                  <a:t>a</a:t>
                </a:r>
                <a:r>
                  <a:rPr lang="zh-CN" altLang="en-US" sz="2400" b="1" baseline="30000" dirty="0" smtClean="0">
                    <a:latin typeface="+mn-lt"/>
                  </a:rPr>
                  <a:t>2</a:t>
                </a:r>
                <a:r>
                  <a:rPr lang="zh-CN" altLang="en-US" sz="2400" b="1" i="1" baseline="30000" dirty="0" smtClean="0">
                    <a:latin typeface="+mn-lt"/>
                  </a:rPr>
                  <a:t>m</a:t>
                </a:r>
                <a:r>
                  <a:rPr lang="en-US" altLang="zh-CN" sz="2400" b="1" baseline="30000" dirty="0" smtClean="0">
                    <a:latin typeface="+mn-lt"/>
                  </a:rPr>
                  <a:t>–</a:t>
                </a:r>
                <a:r>
                  <a:rPr lang="zh-CN" altLang="en-US" sz="2400" b="1" i="1" baseline="30000" dirty="0" smtClean="0">
                    <a:latin typeface="+mn-lt"/>
                  </a:rPr>
                  <a:t>n</a:t>
                </a:r>
                <a:r>
                  <a:rPr lang="zh-CN" altLang="en-US" sz="2400" b="1" dirty="0">
                    <a:latin typeface="+mn-lt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𝟐</m:t>
                            </m:r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𝒎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</m:ctrlPr>
                          </m:sSupPr>
                          <m:e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sz="2400" b="1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  <m:t>𝒏</m:t>
                            </m:r>
                          </m:sup>
                        </m:sSup>
                      </m:den>
                    </m:f>
                    <m:r>
                      <a:rPr lang="zh-CN" altLang="en-US" sz="24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n-lt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𝟗</m:t>
                        </m:r>
                      </m:num>
                      <m:den>
                        <m: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𝟐</m:t>
                        </m:r>
                      </m:den>
                    </m:f>
                    <m:r>
                      <a:rPr lang="zh-CN" altLang="en-US" sz="24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n-lt"/>
                  </a:rPr>
                  <a:t>=4.5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</a:rPr>
                  <a:t>．</a:t>
                </a:r>
                <a:endParaRPr lang="zh-CN" altLang="en-US" sz="24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>
          <p:sp>
            <p:nvSpPr>
              <p:cNvPr id="70673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97532" y="2821476"/>
                <a:ext cx="4451350" cy="1529393"/>
              </a:xfrm>
              <a:prstGeom prst="rect">
                <a:avLst/>
              </a:prstGeom>
              <a:blipFill rotWithShape="1">
                <a:blip r:embed="rId1"/>
                <a:stretch>
                  <a:fillRect l="-3" t="-2004" r="3" b="3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529013" y="1168866"/>
            <a:ext cx="534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8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328507" y="2003177"/>
            <a:ext cx="7769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4.5</a:t>
            </a:r>
            <a:endParaRPr lang="zh-CN" altLang="en-US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3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0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5" name="文本框 6"/>
          <p:cNvSpPr txBox="1">
            <a:spLocks noChangeArrowheads="1"/>
          </p:cNvSpPr>
          <p:nvPr/>
        </p:nvSpPr>
        <p:spPr bwMode="auto">
          <a:xfrm>
            <a:off x="1108075" y="1228725"/>
            <a:ext cx="7121525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下列说法正确的是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(π–3.14)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没有意义 </a:t>
            </a:r>
            <a:endParaRPr lang="en-US" altLang="zh-CN" sz="2400" b="1" dirty="0" smtClean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lvl="1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．任何数的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次幂都等于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lvl="1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(8×10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)÷(2×10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9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4×10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endParaRPr lang="en-US" altLang="zh-CN" sz="2400" b="1" baseline="30000" dirty="0" smtClean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lvl="1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≠–4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535488" y="1382713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71693" name="组合 7"/>
          <p:cNvGrpSpPr/>
          <p:nvPr/>
        </p:nvGrpSpPr>
        <p:grpSpPr bwMode="auto">
          <a:xfrm>
            <a:off x="3332163" y="536575"/>
            <a:ext cx="2480310" cy="523234"/>
            <a:chOff x="5083" y="1100"/>
            <a:chExt cx="3905" cy="826"/>
          </a:xfrm>
        </p:grpSpPr>
        <p:grpSp>
          <p:nvGrpSpPr>
            <p:cNvPr id="71694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1700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基础巩固题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4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5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3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文本框 101"/>
          <p:cNvSpPr txBox="1">
            <a:spLocks noChangeArrowheads="1"/>
          </p:cNvSpPr>
          <p:nvPr/>
        </p:nvSpPr>
        <p:spPr bwMode="auto">
          <a:xfrm>
            <a:off x="1010286" y="1214438"/>
            <a:ext cx="622935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2.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下列算式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中，不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正确的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(–12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)÷(–3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9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C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  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068889" y="1322388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3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4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5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3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矩形 5"/>
          <p:cNvSpPr>
            <a:spLocks noChangeArrowheads="1"/>
          </p:cNvSpPr>
          <p:nvPr/>
        </p:nvSpPr>
        <p:spPr bwMode="auto">
          <a:xfrm>
            <a:off x="873919" y="3608651"/>
            <a:ext cx="798115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5.</a:t>
            </a:r>
            <a:r>
              <a:rPr lang="zh-CN" altLang="en-GB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GB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已知一多项式与单项</a:t>
            </a:r>
            <a:r>
              <a:rPr lang="zh-CN" altLang="en-GB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式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–7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的积为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21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7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–28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这个多项式是</a:t>
            </a:r>
            <a:r>
              <a:rPr lang="zh-CN" altLang="en-US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u="sng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390" name="TextBox 6"/>
          <p:cNvSpPr txBox="1">
            <a:spLocks noChangeArrowheads="1"/>
          </p:cNvSpPr>
          <p:nvPr/>
        </p:nvSpPr>
        <p:spPr bwMode="auto">
          <a:xfrm>
            <a:off x="2930768" y="4220166"/>
            <a:ext cx="1350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xy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707" name="文本框 4"/>
          <p:cNvSpPr txBox="1">
            <a:spLocks noChangeArrowheads="1"/>
          </p:cNvSpPr>
          <p:nvPr/>
        </p:nvSpPr>
        <p:spPr bwMode="auto">
          <a:xfrm>
            <a:off x="873919" y="2482851"/>
            <a:ext cx="7116972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一个长方形的面积为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+2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，若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一边长为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另一边长为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_____________.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817812" y="3028619"/>
            <a:ext cx="73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a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+2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72709" name="文本框 6"/>
          <p:cNvSpPr txBox="1">
            <a:spLocks noChangeArrowheads="1"/>
          </p:cNvSpPr>
          <p:nvPr/>
        </p:nvSpPr>
        <p:spPr bwMode="auto">
          <a:xfrm>
            <a:off x="873919" y="913512"/>
            <a:ext cx="7670006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已知28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÷28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，那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么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的取值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=4，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                             B．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=4，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=1 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=1，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                             D．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=2，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 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331685" y="989712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3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14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5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1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/>
      <p:bldP spid="6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3"/>
          <p:cNvSpPr txBox="1">
            <a:spLocks noChangeArrowheads="1"/>
          </p:cNvSpPr>
          <p:nvPr/>
        </p:nvSpPr>
        <p:spPr bwMode="auto">
          <a:xfrm>
            <a:off x="590550" y="902808"/>
            <a:ext cx="8201758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1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 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GB" altLang="zh-CN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÷2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GB" altLang="zh-CN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GB" sz="2100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；</a:t>
            </a:r>
            <a:r>
              <a:rPr lang="zh-CN" altLang="en-GB" sz="2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</a:t>
            </a:r>
            <a:r>
              <a:rPr lang="zh-CN" altLang="en-GB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24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GB" altLang="zh-CN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GB" altLang="zh-CN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÷3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zh-CN" altLang="en-GB" sz="2100" b="1" dirty="0">
                <a:solidFill>
                  <a:srgbClr val="000000"/>
                </a:solidFill>
                <a:latin typeface="+mn-lt"/>
                <a:ea typeface="黑体" panose="02010609060101010101" pitchFamily="2" charset="-122"/>
              </a:rPr>
              <a:t>；</a:t>
            </a:r>
            <a:r>
              <a:rPr lang="zh-CN" altLang="en-GB" sz="2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</a:t>
            </a:r>
            <a:endParaRPr lang="zh-CN" altLang="en-GB" sz="21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(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–21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GB" altLang="zh-CN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GB" altLang="zh-CN" sz="21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r>
              <a:rPr lang="en-GB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÷3</a:t>
            </a:r>
            <a:r>
              <a:rPr lang="en-GB" altLang="zh-CN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en-GB" sz="21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;</a:t>
            </a:r>
            <a:r>
              <a:rPr lang="en-US" altLang="en-GB" sz="2100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en-GB" sz="21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en-GB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(14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–7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+14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)÷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7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m.</a:t>
            </a:r>
            <a:endParaRPr lang="en-US" altLang="en-GB" sz="2100" b="1" i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428750" y="1889125"/>
            <a:ext cx="5184775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GB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GB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GB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GB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en-GB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GB" altLang="zh-CN" sz="21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GB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÷2</a:t>
            </a:r>
            <a:r>
              <a:rPr lang="en-GB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GB" altLang="zh-CN" sz="21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GB" altLang="zh-CN" sz="2100" b="1" baseline="300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GB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6÷2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)(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GB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GB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÷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GB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zh-CN" altLang="en-GB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GB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GB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GB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GB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GB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4746864" y="1928813"/>
            <a:ext cx="3563938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en-GB" altLang="zh-CN" sz="2100" b="1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zh-CN" altLang="en-GB" sz="2100" b="1" dirty="0" smtClean="0">
                <a:latin typeface="Times New Roman" panose="02020603050405020304" pitchFamily="18" charset="0"/>
              </a:rPr>
              <a:t> </a:t>
            </a:r>
            <a:r>
              <a:rPr lang="en-GB" altLang="zh-CN" sz="2100" b="1" dirty="0">
                <a:latin typeface="Times New Roman" panose="02020603050405020304" pitchFamily="18" charset="0"/>
              </a:rPr>
              <a:t>24</a:t>
            </a:r>
            <a:r>
              <a:rPr lang="en-GB" altLang="zh-CN" sz="2100" b="1" i="1" dirty="0">
                <a:latin typeface="Times New Roman" panose="02020603050405020304" pitchFamily="18" charset="0"/>
              </a:rPr>
              <a:t>a</a:t>
            </a:r>
            <a:r>
              <a:rPr lang="en-GB" altLang="zh-CN" sz="2100" b="1" baseline="30000" dirty="0">
                <a:latin typeface="Times New Roman" panose="02020603050405020304" pitchFamily="18" charset="0"/>
              </a:rPr>
              <a:t>2</a:t>
            </a:r>
            <a:r>
              <a:rPr lang="en-GB" altLang="zh-CN" sz="2100" b="1" i="1" dirty="0">
                <a:latin typeface="Times New Roman" panose="02020603050405020304" pitchFamily="18" charset="0"/>
              </a:rPr>
              <a:t>b</a:t>
            </a:r>
            <a:r>
              <a:rPr lang="en-GB" altLang="zh-CN" sz="2100" b="1" baseline="30000" dirty="0">
                <a:latin typeface="Times New Roman" panose="02020603050405020304" pitchFamily="18" charset="0"/>
              </a:rPr>
              <a:t>3</a:t>
            </a:r>
            <a:r>
              <a:rPr lang="en-GB" altLang="zh-CN" sz="2100" b="1" dirty="0">
                <a:latin typeface="Times New Roman" panose="02020603050405020304" pitchFamily="18" charset="0"/>
              </a:rPr>
              <a:t>÷3</a:t>
            </a:r>
            <a:r>
              <a:rPr lang="en-GB" altLang="zh-CN" sz="2100" b="1" i="1" dirty="0">
                <a:latin typeface="Times New Roman" panose="02020603050405020304" pitchFamily="18" charset="0"/>
              </a:rPr>
              <a:t>ab</a:t>
            </a:r>
            <a:endParaRPr lang="en-GB" altLang="zh-CN" sz="2100" b="1" i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GB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GB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24÷3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GB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2–1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GB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3–1</a:t>
            </a:r>
            <a:endParaRPr lang="en-GB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GB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GB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r>
              <a:rPr lang="en-GB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GB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GB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358900" y="3313113"/>
            <a:ext cx="4321175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en-GB" altLang="zh-CN" sz="2100" b="1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GB" altLang="zh-CN" sz="2100" b="1" dirty="0" smtClean="0">
                <a:latin typeface="Times New Roman" panose="02020603050405020304" pitchFamily="18" charset="0"/>
              </a:rPr>
              <a:t>–21</a:t>
            </a:r>
            <a:r>
              <a:rPr lang="en-GB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GB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GB" altLang="zh-CN" sz="2100" b="1" i="1" dirty="0" smtClean="0">
                <a:latin typeface="Times New Roman" panose="02020603050405020304" pitchFamily="18" charset="0"/>
              </a:rPr>
              <a:t>b</a:t>
            </a:r>
            <a:r>
              <a:rPr lang="en-GB" altLang="zh-CN" sz="21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GB" altLang="zh-CN" sz="2100" b="1" i="1" dirty="0" smtClean="0">
                <a:latin typeface="Times New Roman" panose="02020603050405020304" pitchFamily="18" charset="0"/>
              </a:rPr>
              <a:t>c</a:t>
            </a:r>
            <a:r>
              <a:rPr lang="en-GB" altLang="zh-CN" sz="2100" b="1" dirty="0" smtClean="0">
                <a:latin typeface="Times New Roman" panose="02020603050405020304" pitchFamily="18" charset="0"/>
              </a:rPr>
              <a:t>÷3</a:t>
            </a:r>
            <a:r>
              <a:rPr lang="en-GB" altLang="zh-CN" sz="2100" b="1" i="1" dirty="0" smtClean="0">
                <a:latin typeface="Times New Roman" panose="02020603050405020304" pitchFamily="18" charset="0"/>
              </a:rPr>
              <a:t>ab</a:t>
            </a:r>
            <a:endParaRPr lang="en-GB" altLang="zh-CN" sz="2100" b="1" i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GB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GB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–21÷3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GB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2–1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GB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3–1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GB" altLang="zh-CN" sz="21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GB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GB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–7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GB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GB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endParaRPr lang="en-US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691429" y="3330224"/>
            <a:ext cx="487277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en-US" altLang="en-GB" sz="2100" b="1" dirty="0" smtClean="0">
                <a:latin typeface="Times New Roman" panose="02020603050405020304" pitchFamily="18" charset="0"/>
              </a:rPr>
              <a:t>4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(14</a:t>
            </a:r>
            <a:r>
              <a:rPr lang="en-US" altLang="zh-CN" sz="2100" b="1" i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–7</a:t>
            </a:r>
            <a:r>
              <a:rPr lang="en-US" altLang="zh-CN" sz="2100" b="1" i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+14</a:t>
            </a:r>
            <a:r>
              <a:rPr lang="en-US" altLang="zh-CN" sz="2100" b="1" i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)÷</a:t>
            </a:r>
            <a:r>
              <a:rPr lang="en-US" altLang="zh-CN" sz="21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7</a:t>
            </a:r>
            <a:r>
              <a:rPr lang="en-US" altLang="zh-CN" sz="2100" b="1" i="1" dirty="0"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endParaRPr lang="en-US" altLang="zh-CN" sz="2100" b="1" i="1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GB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14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÷7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7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÷7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+14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÷7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GB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GB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GB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</a:t>
            </a:r>
            <a:r>
              <a:rPr lang="en-US" altLang="en-GB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r>
              <a:rPr lang="en-US" altLang="en-GB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GB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13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4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15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101"/>
          <p:cNvSpPr txBox="1">
            <a:spLocks noChangeArrowheads="1"/>
          </p:cNvSpPr>
          <p:nvPr/>
        </p:nvSpPr>
        <p:spPr bwMode="auto">
          <a:xfrm>
            <a:off x="527927" y="1116788"/>
            <a:ext cx="79701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先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化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简，再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求值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)–(4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–8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)÷2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，其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25600" y="2318705"/>
            <a:ext cx="5289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pic>
        <p:nvPicPr>
          <p:cNvPr id="75779" name="图片 2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717167"/>
            <a:ext cx="14288" cy="1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055813" y="3833180"/>
            <a:ext cx="48397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原式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–1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×(–3)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27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26.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162175" y="3325180"/>
            <a:ext cx="27927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当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–3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时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2400" b="1" dirty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867025" y="2821942"/>
            <a:ext cx="16834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75788" name="组合 6"/>
          <p:cNvGrpSpPr/>
          <p:nvPr/>
        </p:nvGrpSpPr>
        <p:grpSpPr bwMode="auto">
          <a:xfrm>
            <a:off x="3346149" y="511176"/>
            <a:ext cx="2479675" cy="522288"/>
            <a:chOff x="5060" y="905"/>
            <a:chExt cx="3904" cy="822"/>
          </a:xfrm>
        </p:grpSpPr>
        <p:grpSp>
          <p:nvGrpSpPr>
            <p:cNvPr id="75789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3" name="缺角矩形 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缺角矩形 5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5795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  <a:latin typeface="+mn-lt"/>
                </a:rPr>
                <a:t>能力提升题</a:t>
              </a:r>
              <a:endParaRPr lang="en-US" altLang="zh-CN" sz="28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grpSp>
        <p:nvGrpSpPr>
          <p:cNvPr id="21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3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24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文本框 1"/>
          <p:cNvSpPr txBox="1">
            <a:spLocks noChangeArrowheads="1"/>
          </p:cNvSpPr>
          <p:nvPr/>
        </p:nvSpPr>
        <p:spPr bwMode="auto">
          <a:xfrm>
            <a:off x="1081168" y="1174512"/>
            <a:ext cx="6007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）若3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•9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÷27</a:t>
            </a:r>
            <a:r>
              <a:rPr lang="zh-CN" altLang="en-US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=81，求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</a:t>
            </a:r>
            <a:r>
              <a:rPr lang="en-US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</a:t>
            </a:r>
            <a:endParaRPr lang="en-US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30774" y="2925938"/>
            <a:ext cx="7660164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</a:t>
            </a:r>
            <a:r>
              <a:rPr lang="zh-CN" altLang="en-US" sz="21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•3</a:t>
            </a:r>
            <a:r>
              <a:rPr lang="zh-CN" altLang="en-US" sz="2100" b="1" baseline="30000" dirty="0" smtClean="0"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100" b="1" i="1" baseline="30000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baseline="30000" dirty="0" smtClean="0">
                <a:latin typeface="+mn-lt"/>
                <a:ea typeface="仿宋" panose="02010609060101010101" pitchFamily="49" charset="-122"/>
              </a:rPr>
              <a:t>+2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÷3</a:t>
            </a:r>
            <a:r>
              <a:rPr lang="zh-CN" altLang="en-US" sz="2100" b="1" baseline="30000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100" b="1" i="1" baseline="30000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baseline="30000" dirty="0" smtClean="0">
                <a:latin typeface="+mn-lt"/>
                <a:ea typeface="仿宋" panose="02010609060101010101" pitchFamily="49" charset="-122"/>
              </a:rPr>
              <a:t>+3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=81，   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100" b="1" i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+1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   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解得</a:t>
            </a:r>
            <a:r>
              <a:rPr lang="zh-CN" altLang="en-US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=3；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6803" name="文本框 3"/>
          <p:cNvSpPr txBox="1">
            <a:spLocks noChangeArrowheads="1"/>
          </p:cNvSpPr>
          <p:nvPr/>
        </p:nvSpPr>
        <p:spPr bwMode="auto">
          <a:xfrm>
            <a:off x="1101512" y="2124993"/>
            <a:ext cx="59783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）已知2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4=0，求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i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÷32</a:t>
            </a:r>
            <a:r>
              <a:rPr lang="zh-CN" altLang="en-US" sz="2400" b="1" i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04473" y="3848362"/>
            <a:ext cx="6896577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5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4=0，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移项，得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5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=4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100" b="1" i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÷32</a:t>
            </a:r>
            <a:r>
              <a:rPr lang="zh-CN" altLang="en-US" sz="2100" b="1" i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=2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i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÷2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zh-CN" altLang="en-US" sz="2100" b="1" i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=2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i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zh-CN" altLang="en-US" sz="2100" b="1" i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=2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=16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6805" name="文本框 5"/>
          <p:cNvSpPr txBox="1">
            <a:spLocks noChangeArrowheads="1"/>
          </p:cNvSpPr>
          <p:nvPr/>
        </p:nvSpPr>
        <p:spPr bwMode="auto">
          <a:xfrm>
            <a:off x="1086167" y="1636475"/>
            <a:ext cx="53230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）已知5</a:t>
            </a:r>
            <a:r>
              <a:rPr lang="zh-CN" altLang="en-US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=36，5</a:t>
            </a:r>
            <a:r>
              <a:rPr lang="zh-CN" altLang="en-US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=2，求5</a:t>
            </a:r>
            <a:r>
              <a:rPr lang="zh-CN" altLang="en-US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485423" y="3382963"/>
            <a:ext cx="6429852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5</a:t>
            </a:r>
            <a:r>
              <a:rPr lang="zh-CN" altLang="en-US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en-US" sz="2100" b="1" i="1" baseline="30000" dirty="0" smtClean="0">
                <a:latin typeface="Times New Roman" panose="02020603050405020304" pitchFamily="18" charset="0"/>
              </a:rPr>
              <a:t>y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5</a:t>
            </a:r>
            <a:r>
              <a:rPr lang="zh-CN" altLang="en-US" sz="2100" b="1" i="1" baseline="30000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zh-CN" altLang="en-US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en-US" sz="21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=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4，5</a:t>
            </a:r>
            <a:r>
              <a:rPr lang="zh-CN" altLang="en-US" sz="2100" b="1" i="1" baseline="30000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–</a:t>
            </a:r>
            <a:r>
              <a:rPr lang="zh-CN" altLang="en-US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en-US" sz="2100" b="1" i="1" baseline="30000" dirty="0" smtClean="0">
                <a:latin typeface="Times New Roman" panose="02020603050405020304" pitchFamily="18" charset="0"/>
              </a:rPr>
              <a:t>y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=5</a:t>
            </a:r>
            <a:r>
              <a:rPr lang="zh-CN" altLang="en-US" sz="21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÷5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1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=36÷4=9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．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6812" name="组合 2"/>
          <p:cNvGrpSpPr/>
          <p:nvPr/>
        </p:nvGrpSpPr>
        <p:grpSpPr bwMode="auto">
          <a:xfrm>
            <a:off x="3321400" y="534318"/>
            <a:ext cx="2478088" cy="522287"/>
            <a:chOff x="5060" y="905"/>
            <a:chExt cx="3904" cy="822"/>
          </a:xfrm>
        </p:grpSpPr>
        <p:grpSp>
          <p:nvGrpSpPr>
            <p:cNvPr id="76813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6819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拓广探索题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1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3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4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5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9080" y="2529532"/>
            <a:ext cx="1728788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整式的除法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490789" y="468551"/>
            <a:ext cx="1539874" cy="822597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同底数幂的除法</a:t>
            </a:r>
            <a:endParaRPr lang="en-US" altLang="zh-CN" sz="20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490789" y="1577826"/>
            <a:ext cx="1539874" cy="808876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单项式除以单项式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7828" name="矩形 14"/>
          <p:cNvSpPr>
            <a:spLocks noChangeArrowheads="1"/>
          </p:cNvSpPr>
          <p:nvPr/>
        </p:nvSpPr>
        <p:spPr bwMode="auto">
          <a:xfrm>
            <a:off x="6948488" y="1330325"/>
            <a:ext cx="34290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55" name="左大括号 54"/>
          <p:cNvSpPr/>
          <p:nvPr/>
        </p:nvSpPr>
        <p:spPr bwMode="auto">
          <a:xfrm>
            <a:off x="2271713" y="1137443"/>
            <a:ext cx="76200" cy="3203575"/>
          </a:xfrm>
          <a:prstGeom prst="leftBrace">
            <a:avLst>
              <a:gd name="adj1" fmla="val 7396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302125" y="589756"/>
            <a:ext cx="4519613" cy="400110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底数不</a:t>
            </a:r>
            <a:r>
              <a:rPr lang="zh-CN" alt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变，指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数相减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237038" y="1347788"/>
            <a:ext cx="4584700" cy="1323439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系数相除；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/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同底数的幂相除；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/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3.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只在被除式里的因式照搬作为商的一个因式</a:t>
            </a:r>
            <a:endParaRPr lang="en-US" altLang="zh-CN" sz="20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519363" y="2803090"/>
            <a:ext cx="1539874" cy="808876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多项式除以单项式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356100" y="2991197"/>
            <a:ext cx="4578350" cy="481863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转化为单项式除以单项式的问题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右箭头 23"/>
          <p:cNvSpPr/>
          <p:nvPr/>
        </p:nvSpPr>
        <p:spPr bwMode="auto">
          <a:xfrm>
            <a:off x="4049712" y="742156"/>
            <a:ext cx="161925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5" name="右箭头 24"/>
          <p:cNvSpPr/>
          <p:nvPr/>
        </p:nvSpPr>
        <p:spPr bwMode="auto">
          <a:xfrm>
            <a:off x="4048124" y="1900763"/>
            <a:ext cx="161925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26" name="右箭头 25"/>
          <p:cNvSpPr/>
          <p:nvPr/>
        </p:nvSpPr>
        <p:spPr bwMode="auto">
          <a:xfrm>
            <a:off x="4075113" y="3135659"/>
            <a:ext cx="161925" cy="2174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grpSp>
        <p:nvGrpSpPr>
          <p:cNvPr id="77837" name="组合 1"/>
          <p:cNvGrpSpPr/>
          <p:nvPr/>
        </p:nvGrpSpPr>
        <p:grpSpPr bwMode="auto">
          <a:xfrm>
            <a:off x="-18732" y="-69796"/>
            <a:ext cx="2006600" cy="477837"/>
            <a:chOff x="227" y="33"/>
            <a:chExt cx="3160" cy="752"/>
          </a:xfrm>
        </p:grpSpPr>
        <p:cxnSp>
          <p:nvCxnSpPr>
            <p:cNvPr id="2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839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Yuanti SC"/>
                  <a:ea typeface="Yuanti SC"/>
                  <a:cs typeface="Yuanti SC"/>
                </a:rPr>
                <a:t>课堂小结</a:t>
              </a:r>
              <a:endParaRPr lang="zh-CN" altLang="en-US" sz="2500" b="1">
                <a:solidFill>
                  <a:prstClr val="black"/>
                </a:solidFill>
                <a:latin typeface="Yuanti SC"/>
                <a:ea typeface="Yuanti SC"/>
                <a:cs typeface="Yuanti SC"/>
              </a:endParaRPr>
            </a:p>
          </p:txBody>
        </p:sp>
        <p:sp>
          <p:nvSpPr>
            <p:cNvPr id="4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490789" y="3910131"/>
            <a:ext cx="1539874" cy="861774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0</a:t>
            </a:r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指数幂的性质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右箭头 5"/>
          <p:cNvSpPr/>
          <p:nvPr/>
        </p:nvSpPr>
        <p:spPr bwMode="auto">
          <a:xfrm>
            <a:off x="4060824" y="4232273"/>
            <a:ext cx="161925" cy="217487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356100" y="4010835"/>
            <a:ext cx="4578350" cy="553998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除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以外任何数的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0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次幂都等于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 bldLvl="0" animBg="1"/>
      <p:bldP spid="19" grpId="0" bldLvl="0" animBg="1"/>
      <p:bldP spid="55" grpId="0" bldLvl="0" animBg="1"/>
      <p:bldP spid="16" grpId="0" bldLvl="0" animBg="1"/>
      <p:bldP spid="17" grpId="0" bldLvl="0" animBg="1"/>
      <p:bldP spid="18" grpId="0" bldLvl="0" animBg="1"/>
      <p:bldP spid="20" grpId="0" bldLvl="0" animBg="1"/>
      <p:bldP spid="24" grpId="0" bldLvl="0" animBg="1"/>
      <p:bldP spid="25" grpId="0" bldLvl="0" animBg="1"/>
      <p:bldP spid="26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文本框 6151"/>
          <p:cNvSpPr txBox="1">
            <a:spLocks noChangeArrowheads="1"/>
          </p:cNvSpPr>
          <p:nvPr/>
        </p:nvSpPr>
        <p:spPr bwMode="auto">
          <a:xfrm>
            <a:off x="4410075" y="486976"/>
            <a:ext cx="235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同底数幂的除法</a:t>
            </a:r>
            <a:endParaRPr lang="zh-CN" altLang="en-US" sz="2400" b="1" dirty="0">
              <a:solidFill>
                <a:prstClr val="black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181" name="TextBox 18"/>
          <p:cNvSpPr txBox="1">
            <a:spLocks noChangeArrowheads="1"/>
          </p:cNvSpPr>
          <p:nvPr/>
        </p:nvSpPr>
        <p:spPr bwMode="auto">
          <a:xfrm>
            <a:off x="1547813" y="1306513"/>
            <a:ext cx="1343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计算：</a:t>
            </a:r>
            <a:endParaRPr lang="zh-CN" altLang="en-US" sz="2400" b="1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0182" name="TextBox 11"/>
          <p:cNvSpPr txBox="1">
            <a:spLocks noChangeArrowheads="1"/>
          </p:cNvSpPr>
          <p:nvPr/>
        </p:nvSpPr>
        <p:spPr bwMode="auto">
          <a:xfrm>
            <a:off x="1601788" y="1739900"/>
            <a:ext cx="480452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(1)2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5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×2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=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？            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                  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(2)</a:t>
            </a:r>
            <a:r>
              <a:rPr lang="en-US" altLang="zh-CN" sz="2100" b="1" i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6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·</a:t>
            </a:r>
            <a:r>
              <a:rPr lang="en-US" altLang="zh-CN" sz="2100" b="1" i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=?</a:t>
            </a:r>
            <a:endParaRPr lang="zh-CN" altLang="en-US" sz="2100" b="1" dirty="0">
              <a:solidFill>
                <a:prstClr val="black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0183" name="TextBox 12"/>
          <p:cNvSpPr txBox="1">
            <a:spLocks noChangeArrowheads="1"/>
          </p:cNvSpPr>
          <p:nvPr/>
        </p:nvSpPr>
        <p:spPr bwMode="auto">
          <a:xfrm>
            <a:off x="1601788" y="2192338"/>
            <a:ext cx="170271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(3)2</a:t>
            </a:r>
            <a:r>
              <a:rPr lang="en-US" altLang="zh-CN" sz="2100" b="1" i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m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×2</a:t>
            </a:r>
            <a:r>
              <a:rPr lang="en-US" altLang="zh-CN" sz="2100" b="1" i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=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？</a:t>
            </a:r>
            <a:endParaRPr lang="zh-CN" altLang="en-US" sz="2100" b="1" dirty="0">
              <a:solidFill>
                <a:prstClr val="black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7176" name="TextBox 13"/>
          <p:cNvSpPr txBox="1">
            <a:spLocks noChangeArrowheads="1"/>
          </p:cNvSpPr>
          <p:nvPr/>
        </p:nvSpPr>
        <p:spPr bwMode="auto">
          <a:xfrm>
            <a:off x="2878138" y="1711325"/>
            <a:ext cx="681037" cy="4154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2100" b="1" baseline="30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177" name="TextBox 14"/>
          <p:cNvSpPr txBox="1">
            <a:spLocks noChangeArrowheads="1"/>
          </p:cNvSpPr>
          <p:nvPr/>
        </p:nvSpPr>
        <p:spPr bwMode="auto">
          <a:xfrm>
            <a:off x="6142038" y="1728360"/>
            <a:ext cx="498855" cy="4154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10</a:t>
            </a:r>
            <a:endParaRPr lang="zh-CN" altLang="en-US" sz="2100" b="1" baseline="30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178" name="TextBox 15"/>
          <p:cNvSpPr txBox="1">
            <a:spLocks noChangeArrowheads="1"/>
          </p:cNvSpPr>
          <p:nvPr/>
        </p:nvSpPr>
        <p:spPr bwMode="auto">
          <a:xfrm>
            <a:off x="2913063" y="2184401"/>
            <a:ext cx="660758" cy="41549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100" b="1" i="1" baseline="30000" dirty="0">
                <a:solidFill>
                  <a:srgbClr val="FF0000"/>
                </a:solidFill>
                <a:latin typeface="+mn-lt"/>
              </a:rPr>
              <a:t>m+n</a:t>
            </a:r>
            <a:endParaRPr lang="zh-CN" altLang="en-US" sz="2100" b="1" i="1" baseline="30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50187" name="TextBox 17"/>
          <p:cNvSpPr txBox="1">
            <a:spLocks noChangeArrowheads="1"/>
          </p:cNvSpPr>
          <p:nvPr/>
        </p:nvSpPr>
        <p:spPr bwMode="auto">
          <a:xfrm>
            <a:off x="1547813" y="2679700"/>
            <a:ext cx="1343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填空：</a:t>
            </a:r>
            <a:endParaRPr lang="en-US" altLang="zh-CN" sz="2400" b="1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0188" name="TextBox 18"/>
          <p:cNvSpPr txBox="1">
            <a:spLocks noChangeArrowheads="1"/>
          </p:cNvSpPr>
          <p:nvPr/>
        </p:nvSpPr>
        <p:spPr bwMode="auto">
          <a:xfrm>
            <a:off x="1385888" y="3113088"/>
            <a:ext cx="589296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(1)(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    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zh-CN" altLang="en-US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     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×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baseline="30000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=2</a:t>
            </a:r>
            <a:r>
              <a:rPr lang="en-US" altLang="zh-CN" sz="2100" b="1" baseline="30000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8</a:t>
            </a:r>
            <a:r>
              <a:rPr lang="zh-CN" altLang="en-US" sz="2100" b="1" baseline="30000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         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                    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(2)</a:t>
            </a:r>
            <a:r>
              <a:rPr lang="en-US" altLang="zh-CN" sz="2100" b="1" i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6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·(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   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zh-CN" altLang="en-US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   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=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10</a:t>
            </a:r>
            <a:endParaRPr lang="zh-CN" altLang="en-US" sz="2100" b="1" dirty="0">
              <a:solidFill>
                <a:prstClr val="black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0189" name="TextBox 19"/>
          <p:cNvSpPr txBox="1">
            <a:spLocks noChangeArrowheads="1"/>
          </p:cNvSpPr>
          <p:nvPr/>
        </p:nvSpPr>
        <p:spPr bwMode="auto">
          <a:xfrm>
            <a:off x="1385888" y="3868738"/>
            <a:ext cx="23583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(3)(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   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zh-CN" altLang="en-US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     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×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i="1" baseline="30000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=2</a:t>
            </a:r>
            <a:r>
              <a:rPr lang="en-US" altLang="zh-CN" sz="2100" b="1" i="1" baseline="30000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m+n</a:t>
            </a:r>
            <a:endParaRPr lang="en-US" altLang="zh-CN" sz="2100" b="1" i="1" baseline="30000" dirty="0">
              <a:solidFill>
                <a:prstClr val="black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7183" name="TextBox 20"/>
          <p:cNvSpPr txBox="1">
            <a:spLocks noChangeArrowheads="1"/>
          </p:cNvSpPr>
          <p:nvPr/>
        </p:nvSpPr>
        <p:spPr bwMode="auto">
          <a:xfrm>
            <a:off x="1825626" y="3168650"/>
            <a:ext cx="3175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2</a:t>
            </a:r>
            <a:endParaRPr lang="en-US" altLang="zh-CN" sz="21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184" name="TextBox 21"/>
          <p:cNvSpPr txBox="1">
            <a:spLocks noChangeArrowheads="1"/>
          </p:cNvSpPr>
          <p:nvPr/>
        </p:nvSpPr>
        <p:spPr bwMode="auto">
          <a:xfrm>
            <a:off x="2262912" y="3141365"/>
            <a:ext cx="27443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5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185" name="TextBox 22"/>
          <p:cNvSpPr txBox="1">
            <a:spLocks noChangeArrowheads="1"/>
          </p:cNvSpPr>
          <p:nvPr/>
        </p:nvSpPr>
        <p:spPr bwMode="auto">
          <a:xfrm>
            <a:off x="6064250" y="3120430"/>
            <a:ext cx="31931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x</a:t>
            </a:r>
            <a:endParaRPr lang="en-US" altLang="zh-CN" sz="2100" b="1" i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186" name="TextBox 23"/>
          <p:cNvSpPr txBox="1">
            <a:spLocks noChangeArrowheads="1"/>
          </p:cNvSpPr>
          <p:nvPr/>
        </p:nvSpPr>
        <p:spPr bwMode="auto">
          <a:xfrm>
            <a:off x="6399212" y="3204865"/>
            <a:ext cx="269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baseline="30000" dirty="0">
                <a:solidFill>
                  <a:srgbClr val="FF0000"/>
                </a:solidFill>
                <a:latin typeface="+mn-lt"/>
              </a:rPr>
              <a:t>4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187" name="TextBox 24"/>
          <p:cNvSpPr txBox="1">
            <a:spLocks noChangeArrowheads="1"/>
          </p:cNvSpPr>
          <p:nvPr/>
        </p:nvSpPr>
        <p:spPr bwMode="auto">
          <a:xfrm>
            <a:off x="1820520" y="3889376"/>
            <a:ext cx="31931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>
                <a:solidFill>
                  <a:srgbClr val="FF0000"/>
                </a:solidFill>
                <a:latin typeface="+mn-lt"/>
              </a:rPr>
              <a:t>2</a:t>
            </a:r>
            <a:endParaRPr lang="en-US" altLang="zh-CN" sz="2100" b="1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188" name="TextBox 25"/>
          <p:cNvSpPr txBox="1">
            <a:spLocks noChangeArrowheads="1"/>
          </p:cNvSpPr>
          <p:nvPr/>
        </p:nvSpPr>
        <p:spPr bwMode="auto">
          <a:xfrm>
            <a:off x="2176415" y="3946526"/>
            <a:ext cx="32412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baseline="30000" dirty="0">
                <a:solidFill>
                  <a:srgbClr val="FF0000"/>
                </a:solidFill>
                <a:latin typeface="+mn-lt"/>
              </a:rPr>
              <a:t>m</a:t>
            </a:r>
            <a:endParaRPr lang="en-US" altLang="zh-CN" sz="2100" b="1" i="1" baseline="30000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189" name="圆角矩形标注 28"/>
          <p:cNvSpPr>
            <a:spLocks noChangeArrowheads="1"/>
          </p:cNvSpPr>
          <p:nvPr/>
        </p:nvSpPr>
        <p:spPr bwMode="auto">
          <a:xfrm>
            <a:off x="6650037" y="1064916"/>
            <a:ext cx="2322513" cy="703262"/>
          </a:xfrm>
          <a:prstGeom prst="wedgeRoundRectCallout">
            <a:avLst>
              <a:gd name="adj1" fmla="val -218923"/>
              <a:gd name="adj2" fmla="val 18269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dirty="0">
                <a:latin typeface="+mn-lt"/>
                <a:ea typeface="黑体" panose="02010609060101010101" pitchFamily="2" charset="-122"/>
              </a:rPr>
              <a:t>本题直接利用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同底数幂的乘法法则计算</a:t>
            </a:r>
            <a:endParaRPr lang="zh-CN" altLang="en-US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7190" name="圆角矩形标注 29"/>
          <p:cNvSpPr>
            <a:spLocks noChangeArrowheads="1"/>
          </p:cNvSpPr>
          <p:nvPr/>
        </p:nvSpPr>
        <p:spPr bwMode="auto">
          <a:xfrm>
            <a:off x="4033838" y="2279650"/>
            <a:ext cx="2322512" cy="703263"/>
          </a:xfrm>
          <a:prstGeom prst="wedgeRoundRectCallout">
            <a:avLst>
              <a:gd name="adj1" fmla="val -107783"/>
              <a:gd name="adj2" fmla="val 42042"/>
              <a:gd name="adj3" fmla="val 16667"/>
            </a:avLst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r>
              <a:rPr lang="zh-CN" altLang="en-US" dirty="0">
                <a:latin typeface="+mn-lt"/>
                <a:ea typeface="黑体" panose="02010609060101010101" pitchFamily="2" charset="-122"/>
              </a:rPr>
              <a:t>本题</a:t>
            </a:r>
            <a:r>
              <a:rPr lang="zh-CN" altLang="en-US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逆向</a:t>
            </a:r>
            <a:r>
              <a:rPr lang="zh-CN" altLang="en-US" dirty="0">
                <a:latin typeface="+mn-lt"/>
                <a:ea typeface="黑体" panose="02010609060101010101" pitchFamily="2" charset="-122"/>
              </a:rPr>
              <a:t>利用</a:t>
            </a:r>
            <a:r>
              <a:rPr lang="zh-CN" altLang="en-US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同底数幂的乘法法则计算</a:t>
            </a:r>
            <a:endParaRPr lang="zh-CN" altLang="en-US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7191" name="TextBox 30"/>
          <p:cNvSpPr txBox="1">
            <a:spLocks noChangeArrowheads="1"/>
          </p:cNvSpPr>
          <p:nvPr/>
        </p:nvSpPr>
        <p:spPr bwMode="auto">
          <a:xfrm>
            <a:off x="1530351" y="3528586"/>
            <a:ext cx="247375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相当于求</a:t>
            </a:r>
            <a:r>
              <a:rPr lang="en-US" altLang="zh-CN" sz="2100" b="1" dirty="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baseline="30000" dirty="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8</a:t>
            </a:r>
            <a:r>
              <a:rPr lang="en-US" altLang="zh-CN" sz="2100" b="1" dirty="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 ÷2</a:t>
            </a:r>
            <a:r>
              <a:rPr lang="en-US" altLang="zh-CN" sz="2100" b="1" baseline="30000" dirty="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en-US" altLang="zh-CN" sz="2100" b="1" dirty="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=</a:t>
            </a:r>
            <a:r>
              <a:rPr lang="zh-CN" altLang="en-US" sz="2100" b="1" dirty="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？</a:t>
            </a:r>
            <a:endParaRPr lang="zh-CN" altLang="en-US" sz="2100" b="1" dirty="0">
              <a:solidFill>
                <a:srgbClr val="000099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7192" name="TextBox 31"/>
          <p:cNvSpPr txBox="1">
            <a:spLocks noChangeArrowheads="1"/>
          </p:cNvSpPr>
          <p:nvPr/>
        </p:nvSpPr>
        <p:spPr bwMode="auto">
          <a:xfrm>
            <a:off x="5272881" y="3582393"/>
            <a:ext cx="24961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dirty="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相当于求</a:t>
            </a:r>
            <a:r>
              <a:rPr lang="en-US" altLang="zh-CN" sz="2100" b="1" i="1" dirty="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10</a:t>
            </a:r>
            <a:r>
              <a:rPr lang="en-US" altLang="zh-CN" sz="2100" b="1" dirty="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÷</a:t>
            </a:r>
            <a:r>
              <a:rPr lang="en-US" altLang="zh-CN" sz="2100" b="1" i="1" dirty="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6</a:t>
            </a:r>
            <a:r>
              <a:rPr lang="en-US" altLang="zh-CN" sz="2100" b="1" dirty="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=</a:t>
            </a:r>
            <a:r>
              <a:rPr lang="zh-CN" altLang="en-US" sz="2100" b="1" dirty="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？</a:t>
            </a:r>
            <a:endParaRPr lang="zh-CN" altLang="en-US" sz="2100" b="1" dirty="0">
              <a:solidFill>
                <a:srgbClr val="000099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" name="TextBox 32"/>
          <p:cNvSpPr txBox="1">
            <a:spLocks noChangeArrowheads="1"/>
          </p:cNvSpPr>
          <p:nvPr/>
        </p:nvSpPr>
        <p:spPr bwMode="auto">
          <a:xfrm>
            <a:off x="1491574" y="4303713"/>
            <a:ext cx="273504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相当于求</a:t>
            </a:r>
            <a:r>
              <a:rPr lang="en-US" altLang="zh-CN" sz="2100" b="1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i="1" baseline="3000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m+n</a:t>
            </a:r>
            <a:r>
              <a:rPr lang="en-US" altLang="zh-CN" sz="2100" b="1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 ÷2</a:t>
            </a:r>
            <a:r>
              <a:rPr lang="en-US" altLang="zh-CN" sz="2100" b="1" i="1" baseline="30000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100" b="1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=</a:t>
            </a:r>
            <a:r>
              <a:rPr lang="zh-CN" altLang="en-US" sz="2100" b="1">
                <a:solidFill>
                  <a:srgbClr val="000099"/>
                </a:solidFill>
                <a:latin typeface="+mn-lt"/>
                <a:ea typeface="黑体" panose="02010609060101010101" pitchFamily="2" charset="-122"/>
              </a:rPr>
              <a:t>？</a:t>
            </a:r>
            <a:endParaRPr lang="zh-CN" altLang="en-US" sz="2100" b="1">
              <a:solidFill>
                <a:srgbClr val="000099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50205" name="组合 4"/>
          <p:cNvGrpSpPr/>
          <p:nvPr/>
        </p:nvGrpSpPr>
        <p:grpSpPr bwMode="auto">
          <a:xfrm>
            <a:off x="2335165" y="538162"/>
            <a:ext cx="1685925" cy="409790"/>
            <a:chOff x="3485" y="1168"/>
            <a:chExt cx="2654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207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prstClr val="white"/>
                  </a:solidFill>
                  <a:latin typeface="+mn-lt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prstClr val="white"/>
                  </a:solidFill>
                  <a:latin typeface="+mn-lt"/>
                  <a:ea typeface="黑体" panose="02010609060101010101" pitchFamily="2" charset="-122"/>
                </a:rPr>
                <a:t>1</a:t>
              </a:r>
              <a:endParaRPr lang="zh-CN" altLang="en-US" sz="2400" b="1" dirty="0">
                <a:solidFill>
                  <a:prstClr val="white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33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3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6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bldLvl="0" animBg="1"/>
      <p:bldP spid="7177" grpId="0" bldLvl="0" animBg="1"/>
      <p:bldP spid="7178" grpId="0" bldLvl="0" animBg="1"/>
      <p:bldP spid="7183" grpId="0"/>
      <p:bldP spid="7184" grpId="0"/>
      <p:bldP spid="7185" grpId="0"/>
      <p:bldP spid="7186" grpId="0"/>
      <p:bldP spid="7187" grpId="0"/>
      <p:bldP spid="7188" grpId="0"/>
      <p:bldP spid="7189" grpId="0" bldLvl="0" animBg="1"/>
      <p:bldP spid="7190" grpId="0" bldLvl="0" animBg="1"/>
      <p:bldP spid="7191" grpId="0"/>
      <p:bldP spid="7192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Box 1"/>
          <p:cNvSpPr txBox="1">
            <a:spLocks noChangeArrowheads="1"/>
          </p:cNvSpPr>
          <p:nvPr/>
        </p:nvSpPr>
        <p:spPr bwMode="auto">
          <a:xfrm>
            <a:off x="1223963" y="2870200"/>
            <a:ext cx="69333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4.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试猜想：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÷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=?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都是正整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数，且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&gt;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1202" name="TextBox 3"/>
          <p:cNvSpPr txBox="1">
            <a:spLocks noChangeArrowheads="1"/>
          </p:cNvSpPr>
          <p:nvPr/>
        </p:nvSpPr>
        <p:spPr bwMode="auto">
          <a:xfrm>
            <a:off x="1257300" y="738188"/>
            <a:ext cx="57518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3.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观察下面的等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式，你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能发现什么规律？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1203" name="TextBox 4"/>
          <p:cNvSpPr txBox="1">
            <a:spLocks noChangeArrowheads="1"/>
          </p:cNvSpPr>
          <p:nvPr/>
        </p:nvSpPr>
        <p:spPr bwMode="auto">
          <a:xfrm>
            <a:off x="1439863" y="1277938"/>
            <a:ext cx="19800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8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÷2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=2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endParaRPr lang="en-US" altLang="zh-CN" sz="2400" b="1" baseline="300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1204" name="TextBox 5"/>
          <p:cNvSpPr txBox="1">
            <a:spLocks noChangeArrowheads="1"/>
          </p:cNvSpPr>
          <p:nvPr/>
        </p:nvSpPr>
        <p:spPr bwMode="auto">
          <a:xfrm>
            <a:off x="1419225" y="1765300"/>
            <a:ext cx="20056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10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÷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endParaRPr lang="en-US" altLang="zh-CN" sz="2400" b="1" baseline="300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1205" name="TextBox 6"/>
          <p:cNvSpPr txBox="1">
            <a:spLocks noChangeArrowheads="1"/>
          </p:cNvSpPr>
          <p:nvPr/>
        </p:nvSpPr>
        <p:spPr bwMode="auto">
          <a:xfrm>
            <a:off x="1412875" y="2249488"/>
            <a:ext cx="24144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2</a:t>
            </a:r>
            <a:r>
              <a:rPr lang="en-US" altLang="zh-CN" sz="2400" b="1" i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m+n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÷2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=2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endParaRPr lang="en-US" altLang="zh-CN" sz="2400" b="1" i="1" baseline="300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56" name="TextBox 7"/>
          <p:cNvSpPr txBox="1"/>
          <p:nvPr/>
        </p:nvSpPr>
        <p:spPr>
          <a:xfrm>
            <a:off x="5016500" y="1507550"/>
            <a:ext cx="2608263" cy="8729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accent3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100" b="1" noProof="1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同底数幂相</a:t>
            </a:r>
            <a:r>
              <a:rPr lang="zh-CN" altLang="en-US" sz="2100" b="1" noProof="1" smtClean="0"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除，</a:t>
            </a:r>
            <a:r>
              <a:rPr lang="zh-CN" altLang="en-US" sz="2100" b="1" noProof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底</a:t>
            </a:r>
            <a:r>
              <a:rPr lang="zh-CN" altLang="en-US" sz="21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数不</a:t>
            </a:r>
            <a:r>
              <a:rPr lang="zh-CN" altLang="en-US" sz="2100" b="1" noProof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变，指</a:t>
            </a:r>
            <a:r>
              <a:rPr lang="zh-CN" altLang="en-US" sz="21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数相减</a:t>
            </a:r>
            <a:endParaRPr lang="zh-CN" altLang="en-US" sz="2100" b="1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57" name="矩形 8"/>
          <p:cNvSpPr>
            <a:spLocks noChangeArrowheads="1"/>
          </p:cNvSpPr>
          <p:nvPr/>
        </p:nvSpPr>
        <p:spPr bwMode="auto">
          <a:xfrm>
            <a:off x="3314094" y="3343191"/>
            <a:ext cx="19094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m–n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zh-CN" altLang="en-US" sz="2400" baseline="30000" dirty="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2058" name="TextBox 9"/>
          <p:cNvSpPr txBox="1">
            <a:spLocks noChangeArrowheads="1"/>
          </p:cNvSpPr>
          <p:nvPr/>
        </p:nvSpPr>
        <p:spPr bwMode="auto">
          <a:xfrm>
            <a:off x="3215724" y="1279526"/>
            <a:ext cx="8210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8–3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9" name="TextBox 10"/>
          <p:cNvSpPr txBox="1">
            <a:spLocks noChangeArrowheads="1"/>
          </p:cNvSpPr>
          <p:nvPr/>
        </p:nvSpPr>
        <p:spPr bwMode="auto">
          <a:xfrm>
            <a:off x="3239425" y="1736299"/>
            <a:ext cx="9236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10–6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0" name="TextBox 11"/>
          <p:cNvSpPr txBox="1">
            <a:spLocks noChangeArrowheads="1"/>
          </p:cNvSpPr>
          <p:nvPr/>
        </p:nvSpPr>
        <p:spPr bwMode="auto">
          <a:xfrm>
            <a:off x="3596505" y="2279651"/>
            <a:ext cx="12586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m+n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)–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endParaRPr lang="zh-CN" altLang="en-US" sz="2400" b="1" i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1" name="TextBox 14"/>
          <p:cNvSpPr txBox="1">
            <a:spLocks noChangeArrowheads="1"/>
          </p:cNvSpPr>
          <p:nvPr/>
        </p:nvSpPr>
        <p:spPr bwMode="auto">
          <a:xfrm>
            <a:off x="1412875" y="3978275"/>
            <a:ext cx="68130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验证：</a:t>
            </a:r>
            <a:r>
              <a:rPr lang="zh-CN" altLang="en-US" sz="2400" b="1" dirty="0">
                <a:latin typeface="宋体" panose="02010600030101010101" pitchFamily="2" charset="-122"/>
              </a:rPr>
              <a:t>因为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</a:rPr>
              <a:t>m–n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</a:rPr>
              <a:t>n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</a:rPr>
              <a:t>m–n+n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=a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所</a:t>
            </a:r>
            <a:r>
              <a:rPr lang="zh-CN" altLang="en-US" sz="2400" b="1" dirty="0">
                <a:latin typeface="宋体" panose="02010600030101010101" pitchFamily="2" charset="-122"/>
              </a:rPr>
              <a:t>以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=a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m–n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bldLvl="0" animBg="1"/>
      <p:bldP spid="2057" grpId="0"/>
      <p:bldP spid="2058" grpId="0"/>
      <p:bldP spid="2059" grpId="0"/>
      <p:bldP spid="2060" grpId="0"/>
      <p:bldP spid="20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91561" y="1241426"/>
            <a:ext cx="7813675" cy="1477328"/>
          </a:xfrm>
          <a:prstGeom prst="rect">
            <a:avLst/>
          </a:prstGeom>
          <a:noFill/>
          <a:ln w="25400" algn="ctr">
            <a:solidFill>
              <a:schemeClr val="accent3">
                <a:lumMod val="50000"/>
                <a:alpha val="59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</a:rPr>
              <a:t>    一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般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</a:rPr>
              <a:t>地，我们有</a:t>
            </a:r>
            <a:endParaRPr lang="en-US" altLang="zh-CN" sz="2400" b="1" dirty="0">
              <a:solidFill>
                <a:prstClr val="black"/>
              </a:solidFill>
              <a:latin typeface="+mn-lt"/>
            </a:endParaRPr>
          </a:p>
          <a:p>
            <a:pPr algn="ctr">
              <a:lnSpc>
                <a:spcPct val="125000"/>
              </a:lnSpc>
              <a:spcBef>
                <a:spcPts val="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  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m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n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=a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m–n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 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m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都是正整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数，且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m&gt;n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25000"/>
              </a:lnSpc>
              <a:spcBef>
                <a:spcPts val="0"/>
              </a:spcBef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</a:rPr>
              <a:t>      </a:t>
            </a:r>
            <a:r>
              <a:rPr lang="zh-CN" altLang="en-US" sz="2400" b="1" dirty="0" smtClean="0">
                <a:latin typeface="+mn-lt"/>
              </a:rPr>
              <a:t>即同</a:t>
            </a:r>
            <a:r>
              <a:rPr lang="zh-CN" altLang="en-US" sz="2400" b="1" dirty="0">
                <a:latin typeface="+mn-lt"/>
              </a:rPr>
              <a:t>底数幂相</a:t>
            </a:r>
            <a:r>
              <a:rPr lang="zh-CN" altLang="en-US" sz="2400" b="1" dirty="0" smtClean="0">
                <a:latin typeface="+mn-lt"/>
              </a:rPr>
              <a:t>除，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底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数不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变，指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数相减</a:t>
            </a:r>
            <a:r>
              <a:rPr lang="en-US" sz="2400" b="1" dirty="0">
                <a:solidFill>
                  <a:srgbClr val="0000FF"/>
                </a:solidFill>
                <a:latin typeface="+mn-lt"/>
              </a:rPr>
              <a:t>.</a:t>
            </a:r>
            <a:endParaRPr lang="en-US" sz="2400" b="1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1238894" y="2791123"/>
            <a:ext cx="37481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想一想：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÷a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=?   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0)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8" name="TextBox 8"/>
          <p:cNvSpPr txBox="1">
            <a:spLocks noChangeArrowheads="1"/>
          </p:cNvSpPr>
          <p:nvPr/>
        </p:nvSpPr>
        <p:spPr bwMode="auto">
          <a:xfrm>
            <a:off x="1238894" y="3292476"/>
            <a:ext cx="686758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i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÷a</a:t>
            </a:r>
            <a:r>
              <a:rPr lang="en-US" altLang="zh-CN" sz="2100" b="1" i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=1</a:t>
            </a:r>
            <a:r>
              <a:rPr lang="zh-CN" altLang="en-US" sz="21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根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据同底数幂的除法法则可得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i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÷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i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0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199" name="TextBox 10"/>
          <p:cNvSpPr txBox="1"/>
          <p:nvPr/>
        </p:nvSpPr>
        <p:spPr>
          <a:xfrm>
            <a:off x="1196031" y="3773488"/>
            <a:ext cx="1103187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规定</a:t>
            </a:r>
            <a:endParaRPr lang="zh-CN" altLang="en-US" sz="2400" b="1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2573338" y="3773488"/>
            <a:ext cx="1836737" cy="576262"/>
          </a:xfrm>
          <a:prstGeom prst="rect">
            <a:avLst/>
          </a:prstGeom>
          <a:noFill/>
          <a:ln w="25400" algn="ctr">
            <a:solidFill>
              <a:schemeClr val="accent3">
                <a:lumMod val="50000"/>
                <a:alpha val="59000"/>
              </a:schemeClr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defRPr/>
            </a:pP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≠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1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endParaRPr lang="en-US" altLang="zh-CN" sz="21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77033" y="4346574"/>
            <a:ext cx="60660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这就是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说，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除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以外任何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数的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次幂都等于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16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同底数幂的除</a:t>
            </a:r>
            <a:r>
              <a:rPr lang="zh-CN" altLang="en-US" sz="2800" b="1" spc="100" noProof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法</a:t>
            </a:r>
            <a:endParaRPr lang="zh-CN" altLang="en-US" sz="2800" b="1" spc="100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8198" grpId="0"/>
      <p:bldP spid="8199" grpId="0"/>
      <p:bldP spid="12" grpId="0" bldLvl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800100" y="1006475"/>
            <a:ext cx="782002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 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; </a:t>
            </a:r>
            <a:r>
              <a:rPr lang="en-US" altLang="zh-CN" sz="2400" b="1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                                      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÷(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ab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15165" y="2206804"/>
            <a:ext cx="36920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(1)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8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÷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8–2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6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;      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221" name="矩形 9"/>
          <p:cNvSpPr>
            <a:spLocks noChangeArrowheads="1"/>
          </p:cNvSpPr>
          <p:nvPr/>
        </p:nvSpPr>
        <p:spPr bwMode="auto">
          <a:xfrm>
            <a:off x="1385888" y="2581275"/>
            <a:ext cx="48910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(2) 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 ÷(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5–2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884245" y="3424080"/>
            <a:ext cx="7651733" cy="130420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rgbClr val="CC0066"/>
            </a:solidFill>
            <a:prstDash val="dash"/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方法总结：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计算同底数幂的除法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时，先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判断底数是否相同或变形相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同，若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底数为多项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式，可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将其看作一个整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体，再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根据法则计算．</a:t>
            </a:r>
            <a:endParaRPr lang="zh-CN" altLang="en-US" sz="21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53257" name="组合 6"/>
          <p:cNvGrpSpPr/>
          <p:nvPr/>
        </p:nvGrpSpPr>
        <p:grpSpPr bwMode="auto">
          <a:xfrm>
            <a:off x="684213" y="563563"/>
            <a:ext cx="1858962" cy="492125"/>
            <a:chOff x="427462" y="558483"/>
            <a:chExt cx="1858351" cy="492443"/>
          </a:xfrm>
        </p:grpSpPr>
        <p:grpSp>
          <p:nvGrpSpPr>
            <p:cNvPr id="53258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1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4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3264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53267" name="文本框 6151"/>
          <p:cNvSpPr txBox="1">
            <a:spLocks noChangeArrowheads="1"/>
          </p:cNvSpPr>
          <p:nvPr/>
        </p:nvSpPr>
        <p:spPr bwMode="auto">
          <a:xfrm>
            <a:off x="2662252" y="545725"/>
            <a:ext cx="3549650" cy="46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同底数幂除法法则的应用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4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221" grpId="0"/>
      <p:bldP spid="10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文本框 99"/>
          <p:cNvSpPr txBox="1">
            <a:spLocks noChangeArrowheads="1"/>
          </p:cNvSpPr>
          <p:nvPr/>
        </p:nvSpPr>
        <p:spPr bwMode="auto">
          <a:xfrm>
            <a:off x="1484312" y="631825"/>
            <a:ext cx="7316787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算：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(1)(–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÷(–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     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(2)(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÷(2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(3)(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÷(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54293" y="3494288"/>
            <a:ext cx="6126162" cy="659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(3)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式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6–4–2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10165" y="2497610"/>
            <a:ext cx="55867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(1)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式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13–8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5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854293" y="3050210"/>
            <a:ext cx="4916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(2)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原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zh-CN" altLang="en-US" sz="2400" b="1" dirty="0" smtClean="0"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÷(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10" name="组合 5"/>
          <p:cNvGrpSpPr/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1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grpSp>
          <p:nvGrpSpPr>
            <p:cNvPr id="12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3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/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969" y="77961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文本框 99"/>
          <p:cNvSpPr txBox="1">
            <a:spLocks noChangeArrowheads="1"/>
          </p:cNvSpPr>
          <p:nvPr/>
        </p:nvSpPr>
        <p:spPr bwMode="auto">
          <a:xfrm>
            <a:off x="991561" y="1296988"/>
            <a:ext cx="75333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70456" y="3236913"/>
            <a:ext cx="7424737" cy="11264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5400">
            <a:solidFill>
              <a:srgbClr val="CC0066"/>
            </a:solidFill>
            <a:prstDash val="dash"/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方法总结：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解此题的关键是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逆用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同底数幂的除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法，对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100" b="1" i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</a:t>
            </a:r>
            <a:r>
              <a:rPr lang="en-US" altLang="zh-CN" sz="2100" b="1" baseline="3000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–1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进行变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形，再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代入数值进行计算．</a:t>
            </a:r>
            <a:endParaRPr lang="zh-CN" altLang="en-US" sz="2100" b="1" dirty="0">
              <a:solidFill>
                <a:prstClr val="black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42399" y="1763416"/>
            <a:ext cx="5578475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∵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i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12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–1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12÷2÷3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55304" name="组合 6"/>
          <p:cNvGrpSpPr/>
          <p:nvPr/>
        </p:nvGrpSpPr>
        <p:grpSpPr bwMode="auto">
          <a:xfrm>
            <a:off x="684213" y="655638"/>
            <a:ext cx="1858962" cy="492125"/>
            <a:chOff x="427462" y="558483"/>
            <a:chExt cx="1858351" cy="491808"/>
          </a:xfrm>
        </p:grpSpPr>
        <p:grpSp>
          <p:nvGrpSpPr>
            <p:cNvPr id="55305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1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4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5311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55314" name="文本框 6151"/>
          <p:cNvSpPr txBox="1">
            <a:spLocks noChangeArrowheads="1"/>
          </p:cNvSpPr>
          <p:nvPr/>
        </p:nvSpPr>
        <p:spPr bwMode="auto">
          <a:xfrm>
            <a:off x="2800322" y="655263"/>
            <a:ext cx="3856038" cy="46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同底数幂除法法则的逆运用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0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文本框 3"/>
          <p:cNvSpPr txBox="1">
            <a:spLocks noChangeArrowheads="1"/>
          </p:cNvSpPr>
          <p:nvPr/>
        </p:nvSpPr>
        <p:spPr bwMode="auto">
          <a:xfrm>
            <a:off x="1354793" y="968375"/>
            <a:ext cx="726122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知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=32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=4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sym typeface="黑体" panose="0201060906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573213" y="1622425"/>
            <a:ext cx="5483225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zh-CN" sz="2600" b="1" i="1" dirty="0" smtClean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x</a:t>
            </a:r>
            <a:r>
              <a:rPr lang="zh-CN" altLang="zh-CN" sz="2600" b="1" i="1" baseline="30000" dirty="0" smtClean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a</a:t>
            </a:r>
            <a:r>
              <a:rPr lang="en-US" altLang="en-US" sz="2600" b="1" baseline="30000" dirty="0" smtClean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–</a:t>
            </a:r>
            <a:r>
              <a:rPr lang="zh-CN" altLang="zh-CN" sz="2600" b="1" i="1" baseline="30000" dirty="0" smtClean="0"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b</a:t>
            </a:r>
            <a:r>
              <a:rPr lang="zh-CN" altLang="zh-CN" sz="2600" b="1" dirty="0" smtClean="0">
                <a:latin typeface="+mn-lt"/>
                <a:ea typeface="楷体" panose="02010609060101010101" pitchFamily="49" charset="-122"/>
                <a:sym typeface="黑体" panose="02010609060101010101" pitchFamily="2" charset="-122"/>
              </a:rPr>
              <a:t>=</a:t>
            </a:r>
            <a:r>
              <a:rPr lang="zh-CN" altLang="zh-CN" sz="26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x</a:t>
            </a:r>
            <a:r>
              <a:rPr lang="zh-CN" altLang="zh-CN" sz="2600" b="1" i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a </a:t>
            </a:r>
            <a:r>
              <a:rPr lang="zh-CN" altLang="zh-CN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黑体" panose="02010609060101010101" pitchFamily="2" charset="-122"/>
              </a:rPr>
              <a:t>÷ </a:t>
            </a:r>
            <a:r>
              <a:rPr lang="zh-CN" altLang="zh-CN" sz="26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x</a:t>
            </a:r>
            <a:r>
              <a:rPr lang="zh-CN" altLang="zh-CN" sz="26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b</a:t>
            </a:r>
            <a:r>
              <a:rPr lang="zh-CN" altLang="zh-CN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=32 </a:t>
            </a:r>
            <a:r>
              <a:rPr lang="zh-CN" altLang="zh-CN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黑体" panose="02010609060101010101" pitchFamily="2" charset="-122"/>
              </a:rPr>
              <a:t>÷ </a:t>
            </a:r>
            <a:r>
              <a:rPr lang="en-US" altLang="en-US" sz="26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黑体" panose="02010609060101010101" pitchFamily="2" charset="-122"/>
              </a:rPr>
              <a:t>4=8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黑体" panose="02010609060101010101" pitchFamily="2" charset="-122"/>
              </a:rPr>
              <a:t>；</a:t>
            </a:r>
            <a:r>
              <a:rPr lang="en-US" altLang="en-US" sz="26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黑体" panose="02010609060101010101" pitchFamily="2" charset="-122"/>
              </a:rPr>
              <a:t>                       </a:t>
            </a:r>
            <a:endParaRPr lang="en-US" altLang="en-US" sz="26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sym typeface="黑体" panose="02010609060101010101" pitchFamily="2" charset="-122"/>
            </a:endParaRPr>
          </a:p>
        </p:txBody>
      </p:sp>
      <p:sp>
        <p:nvSpPr>
          <p:cNvPr id="56323" name="文本框 3"/>
          <p:cNvSpPr txBox="1">
            <a:spLocks noChangeArrowheads="1"/>
          </p:cNvSpPr>
          <p:nvPr/>
        </p:nvSpPr>
        <p:spPr bwMode="auto">
          <a:xfrm>
            <a:off x="1539875" y="2520950"/>
            <a:ext cx="726122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知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=5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=3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zh-CN" sz="2800" b="1" i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zh-CN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1539558" y="3267226"/>
            <a:ext cx="6470650" cy="612538"/>
            <a:chOff x="2299" y="4587"/>
            <a:chExt cx="10190" cy="966"/>
          </a:xfrm>
        </p:grpSpPr>
        <p:sp>
          <p:nvSpPr>
            <p:cNvPr id="56325" name="文本框 3"/>
            <p:cNvSpPr txBox="1">
              <a:spLocks noChangeArrowheads="1"/>
            </p:cNvSpPr>
            <p:nvPr/>
          </p:nvSpPr>
          <p:spPr bwMode="auto">
            <a:xfrm>
              <a:off x="2299" y="4587"/>
              <a:ext cx="10190" cy="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en-US" sz="26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解：</a:t>
              </a:r>
              <a:r>
                <a:rPr lang="en-US" altLang="zh-CN" sz="2600" b="1" i="1" dirty="0" smtClean="0"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x</a:t>
              </a:r>
              <a:r>
                <a:rPr lang="en-US" altLang="zh-CN" sz="2600" b="1" baseline="30000" dirty="0" smtClean="0"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2</a:t>
              </a:r>
              <a:r>
                <a:rPr lang="en-US" altLang="zh-CN" sz="2600" b="1" i="1" baseline="30000" dirty="0" smtClean="0"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m</a:t>
              </a:r>
              <a:r>
                <a:rPr lang="en-US" altLang="zh-CN" sz="2600" b="1" baseline="30000" dirty="0" smtClean="0"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–3</a:t>
              </a:r>
              <a:r>
                <a:rPr lang="en-US" altLang="zh-CN" sz="2600" b="1" i="1" baseline="30000" dirty="0" smtClean="0"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n</a:t>
              </a:r>
              <a:r>
                <a:rPr lang="en-US" altLang="zh-CN" sz="2600" b="1" dirty="0" smtClean="0"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=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(</a:t>
              </a:r>
              <a:r>
                <a:rPr lang="en-US" altLang="zh-CN" sz="26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x</a:t>
              </a:r>
              <a:r>
                <a:rPr lang="en-US" altLang="zh-CN" sz="2600" b="1" i="1" baseline="300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m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)</a:t>
              </a:r>
              <a:r>
                <a:rPr lang="en-US" altLang="zh-CN" sz="2600" b="1" baseline="300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2</a:t>
              </a:r>
              <a:r>
                <a:rPr lang="zh-CN" altLang="zh-CN" sz="2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÷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(</a:t>
              </a:r>
              <a:r>
                <a:rPr lang="en-US" altLang="zh-CN" sz="26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x</a:t>
              </a:r>
              <a:r>
                <a:rPr lang="en-US" altLang="zh-CN" sz="2600" b="1" i="1" baseline="300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n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)</a:t>
              </a:r>
              <a:r>
                <a:rPr lang="en-US" altLang="zh-CN" sz="2600" b="1" baseline="300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3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=5</a:t>
              </a:r>
              <a:r>
                <a:rPr lang="en-US" altLang="zh-CN" sz="2600" b="1" baseline="30000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2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 </a:t>
              </a:r>
              <a:r>
                <a:rPr lang="zh-CN" altLang="zh-CN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÷ </a:t>
              </a:r>
              <a:r>
                <a:rPr lang="en-US" altLang="zh-CN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3</a:t>
              </a:r>
              <a:r>
                <a:rPr lang="en-US" altLang="zh-CN" sz="26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微软雅黑" panose="020B0503020204020204" pitchFamily="34" charset="-122"/>
                </a:rPr>
                <a:t>3</a:t>
              </a:r>
              <a:r>
                <a:rPr lang="en-US" altLang="en-US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黑体" panose="02010609060101010101" pitchFamily="2" charset="-122"/>
                </a:rPr>
                <a:t>=       </a:t>
              </a:r>
              <a:r>
                <a:rPr lang="en-US" altLang="zh-CN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黑体" panose="02010609060101010101" pitchFamily="2" charset="-122"/>
                </a:rPr>
                <a:t>.</a:t>
              </a:r>
              <a:r>
                <a:rPr lang="en-US" altLang="en-US" sz="2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黑体" panose="02010609060101010101" pitchFamily="2" charset="-122"/>
                </a:rPr>
                <a:t>                        </a:t>
              </a:r>
              <a:endParaRPr lang="en-US" altLang="en-US" sz="2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黑体" panose="02010609060101010101" pitchFamily="2" charset="-122"/>
              </a:endParaRPr>
            </a:p>
          </p:txBody>
        </p:sp>
        <p:graphicFrame>
          <p:nvGraphicFramePr>
            <p:cNvPr id="56326" name="对象 4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9940" y="4592"/>
            <a:ext cx="535" cy="9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963" name="Equation" r:id="rId1" imgW="5486400" imgH="9753600" progId="Equation.DSMT4">
                    <p:embed/>
                  </p:oleObj>
                </mc:Choice>
                <mc:Fallback>
                  <p:oleObj name="Equation" r:id="rId1" imgW="5486400" imgH="9753600" progId="Equation.DSMT4">
                    <p:embed/>
                    <p:pic>
                      <p:nvPicPr>
                        <p:cNvPr id="0" name="图片 7696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940" y="4592"/>
                          <a:ext cx="535" cy="9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组合 5"/>
          <p:cNvGrpSpPr/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3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4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5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Freeform 74"/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822" y="101155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DOC_GUID" val="{46736a5f-0266-46a4-a46f-a07c583b066d}"/>
  <p:tag name="KSO_WPP_MARK_KEY" val="78f2537c-2efc-43ef-b506-3566f6d2dc2f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4959</Words>
  <Application>WPS 演示</Application>
  <PresentationFormat>全屏显示(16:9)</PresentationFormat>
  <Paragraphs>501</Paragraphs>
  <Slides>29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Times New Roman</vt:lpstr>
      <vt:lpstr>仿宋</vt:lpstr>
      <vt:lpstr>Yuanti SC</vt:lpstr>
      <vt:lpstr>Segoe Print</vt:lpstr>
      <vt:lpstr>楷体_GB2312</vt:lpstr>
      <vt:lpstr>Arial Unicode MS</vt:lpstr>
      <vt:lpstr>Calibri</vt:lpstr>
      <vt:lpstr>Cambria Math</vt:lpstr>
      <vt:lpstr>《七彩课堂》课件模板（新）</vt:lpstr>
      <vt:lpstr>1_《七彩课堂》课件模板（新）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1237</cp:revision>
  <dcterms:created xsi:type="dcterms:W3CDTF">2016-01-14T07:05:00Z</dcterms:created>
  <dcterms:modified xsi:type="dcterms:W3CDTF">2023-04-26T06:04:23Z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3454E2AA9D9C42F9B36C5C74E84E6D74_12</vt:lpwstr>
  </property>
</Properties>
</file>