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29"/>
  </p:notesMasterIdLst>
  <p:handoutMasterIdLst>
    <p:handoutMasterId r:id="rId30"/>
  </p:handoutMasterIdLst>
  <p:sldIdLst>
    <p:sldId id="575" r:id="rId4"/>
    <p:sldId id="576" r:id="rId5"/>
    <p:sldId id="630" r:id="rId6"/>
    <p:sldId id="577" r:id="rId7"/>
    <p:sldId id="578" r:id="rId8"/>
    <p:sldId id="579" r:id="rId9"/>
    <p:sldId id="580" r:id="rId10"/>
    <p:sldId id="598" r:id="rId11"/>
    <p:sldId id="581" r:id="rId12"/>
    <p:sldId id="597" r:id="rId13"/>
    <p:sldId id="582" r:id="rId14"/>
    <p:sldId id="583" r:id="rId15"/>
    <p:sldId id="584" r:id="rId16"/>
    <p:sldId id="585" r:id="rId17"/>
    <p:sldId id="586" r:id="rId18"/>
    <p:sldId id="587" r:id="rId19"/>
    <p:sldId id="632" r:id="rId20"/>
    <p:sldId id="596" r:id="rId21"/>
    <p:sldId id="448" r:id="rId22"/>
    <p:sldId id="588" r:id="rId23"/>
    <p:sldId id="589" r:id="rId24"/>
    <p:sldId id="590" r:id="rId25"/>
    <p:sldId id="591" r:id="rId26"/>
    <p:sldId id="592" r:id="rId27"/>
    <p:sldId id="594" r:id="rId28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73" autoAdjust="0"/>
    <p:restoredTop sz="95825" autoAdjust="0"/>
  </p:normalViewPr>
  <p:slideViewPr>
    <p:cSldViewPr snapToGrid="0" showGuides="1">
      <p:cViewPr varScale="1">
        <p:scale>
          <a:sx n="109" d="100"/>
          <a:sy n="109" d="100"/>
        </p:scale>
        <p:origin x="-348" y="-84"/>
      </p:cViewPr>
      <p:guideLst>
        <p:guide orient="horz" pos="154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2E9C4EF-344A-4857-A52C-D84514D77B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1C69A362-CF3B-491A-9D23-88F12BD64459}" type="slidenum">
              <a:rPr lang="en-US" altLang="en-US"/>
            </a:fld>
            <a:endParaRPr lang="en-US" altLang="en-US"/>
          </a:p>
        </p:txBody>
      </p:sp>
      <p:pic>
        <p:nvPicPr>
          <p:cNvPr id="6656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5516857" y="-10330"/>
            <a:ext cx="25122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画轴对称图形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jpeg"/><Relationship Id="rId8" Type="http://schemas.openxmlformats.org/officeDocument/2006/relationships/image" Target="../media/image6.wmf"/><Relationship Id="rId7" Type="http://schemas.openxmlformats.org/officeDocument/2006/relationships/hyperlink" Target="http://www.sucai.net/vslt.asp?id=1864" TargetMode="External"/><Relationship Id="rId6" Type="http://schemas.openxmlformats.org/officeDocument/2006/relationships/image" Target="../media/image5.wmf"/><Relationship Id="rId5" Type="http://schemas.openxmlformats.org/officeDocument/2006/relationships/hyperlink" Target="http://www.sucai.net/vslt.asp?id=1867" TargetMode="External"/><Relationship Id="rId4" Type="http://schemas.openxmlformats.org/officeDocument/2006/relationships/image" Target="../media/image4.wmf"/><Relationship Id="rId3" Type="http://schemas.openxmlformats.org/officeDocument/2006/relationships/hyperlink" Target="http://www.sucai.net/vslt.asp?id=1865" TargetMode="External"/><Relationship Id="rId2" Type="http://schemas.openxmlformats.org/officeDocument/2006/relationships/image" Target="../media/image3.wmf"/><Relationship Id="rId14" Type="http://schemas.openxmlformats.org/officeDocument/2006/relationships/slideLayout" Target="../slideLayouts/slideLayout10.xml"/><Relationship Id="rId13" Type="http://schemas.openxmlformats.org/officeDocument/2006/relationships/image" Target="../media/image11.jpeg"/><Relationship Id="rId12" Type="http://schemas.openxmlformats.org/officeDocument/2006/relationships/image" Target="../media/image10.jpeg"/><Relationship Id="rId11" Type="http://schemas.openxmlformats.org/officeDocument/2006/relationships/image" Target="../media/image9.jpeg"/><Relationship Id="rId10" Type="http://schemas.openxmlformats.org/officeDocument/2006/relationships/image" Target="../media/image8.jpeg"/><Relationship Id="rId1" Type="http://schemas.openxmlformats.org/officeDocument/2006/relationships/hyperlink" Target="http://www.sucai.net/vslt.asp?id=1866" TargetMode="Externa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9.png"/><Relationship Id="rId2" Type="http://schemas.openxmlformats.org/officeDocument/2006/relationships/image" Target="NULL" TargetMode="Externa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w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Relationship Id="rId3" Type="http://schemas.openxmlformats.org/officeDocument/2006/relationships/oleObject" Target="../embeddings/oleObject4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3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NULL" TargetMode="Externa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6" name="直接连接符 14365"/>
          <p:cNvSpPr>
            <a:spLocks noChangeShapeType="1"/>
          </p:cNvSpPr>
          <p:nvPr/>
        </p:nvSpPr>
        <p:spPr bwMode="auto">
          <a:xfrm>
            <a:off x="1565275" y="2278063"/>
            <a:ext cx="2106613" cy="0"/>
          </a:xfrm>
          <a:prstGeom prst="line">
            <a:avLst/>
          </a:prstGeom>
          <a:noFill/>
          <a:ln w="19050">
            <a:solidFill>
              <a:srgbClr val="9933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直接连接符 14366"/>
          <p:cNvSpPr>
            <a:spLocks noChangeShapeType="1"/>
          </p:cNvSpPr>
          <p:nvPr/>
        </p:nvSpPr>
        <p:spPr bwMode="auto">
          <a:xfrm>
            <a:off x="2646363" y="1198563"/>
            <a:ext cx="0" cy="2160587"/>
          </a:xfrm>
          <a:prstGeom prst="line">
            <a:avLst/>
          </a:prstGeom>
          <a:noFill/>
          <a:ln w="19050">
            <a:solidFill>
              <a:srgbClr val="9933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68" name="图片 14367" descr="corner0358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360488"/>
            <a:ext cx="85566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9" name="图片 14368" descr="corner03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200" y="1360488"/>
            <a:ext cx="855663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4369"/>
          <p:cNvGrpSpPr>
            <a:grpSpLocks noChangeAspect="1"/>
          </p:cNvGrpSpPr>
          <p:nvPr/>
        </p:nvGrpSpPr>
        <p:grpSpPr bwMode="auto">
          <a:xfrm>
            <a:off x="1727200" y="2332038"/>
            <a:ext cx="1827213" cy="865187"/>
            <a:chOff x="0" y="0"/>
            <a:chExt cx="1535" cy="726"/>
          </a:xfrm>
        </p:grpSpPr>
        <p:pic>
          <p:nvPicPr>
            <p:cNvPr id="68614" name="图片 14370" descr="corner0359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0"/>
              <a:ext cx="719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15" name="图片 14371" descr="corner0352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19" cy="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73" name="图片 14372" descr="hong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89960">
            <a:off x="4425951" y="2825750"/>
            <a:ext cx="595312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4" name="图片 14373" descr="图片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98710">
            <a:off x="5049838" y="2770188"/>
            <a:ext cx="58261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5" name="图片 14374" descr="hong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5" y="2552700"/>
            <a:ext cx="757238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6" name="图片 14375" descr="图片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091325">
            <a:off x="6430169" y="2736057"/>
            <a:ext cx="585787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77" name="图片 14376" descr="hong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125942">
            <a:off x="7158038" y="2770188"/>
            <a:ext cx="5937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78" name="直接连接符 14377"/>
          <p:cNvSpPr>
            <a:spLocks noChangeShapeType="1"/>
          </p:cNvSpPr>
          <p:nvPr/>
        </p:nvSpPr>
        <p:spPr bwMode="auto">
          <a:xfrm>
            <a:off x="5049838" y="2444750"/>
            <a:ext cx="0" cy="1566863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9" name="直接连接符 14378"/>
          <p:cNvSpPr>
            <a:spLocks noChangeShapeType="1"/>
          </p:cNvSpPr>
          <p:nvPr/>
        </p:nvSpPr>
        <p:spPr bwMode="auto">
          <a:xfrm>
            <a:off x="5427663" y="2390775"/>
            <a:ext cx="649287" cy="1512888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0" name="直接连接符 14379"/>
          <p:cNvSpPr>
            <a:spLocks noChangeShapeType="1"/>
          </p:cNvSpPr>
          <p:nvPr/>
        </p:nvSpPr>
        <p:spPr bwMode="auto">
          <a:xfrm flipV="1">
            <a:off x="6076950" y="2336800"/>
            <a:ext cx="539750" cy="1566863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1" name="直接连接符 14380"/>
          <p:cNvSpPr>
            <a:spLocks noChangeShapeType="1"/>
          </p:cNvSpPr>
          <p:nvPr/>
        </p:nvSpPr>
        <p:spPr bwMode="auto">
          <a:xfrm>
            <a:off x="7104063" y="2390775"/>
            <a:ext cx="0" cy="1620838"/>
          </a:xfrm>
          <a:prstGeom prst="line">
            <a:avLst/>
          </a:prstGeom>
          <a:noFill/>
          <a:ln w="1905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4382" name="图片 14381" descr="051160606377628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325" y="993775"/>
            <a:ext cx="582613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3" name="图片 14382" descr="图片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004888"/>
            <a:ext cx="5826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4" name="图片 14383" descr="051160606377628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50" y="1004888"/>
            <a:ext cx="5826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5" name="图片 14384" descr="图片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738" y="1004888"/>
            <a:ext cx="58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6" name="图片 14385" descr="051160606377628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1004888"/>
            <a:ext cx="58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87" name="图片 14386" descr="图片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163" y="1004888"/>
            <a:ext cx="581025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88" name="未知"/>
          <p:cNvSpPr>
            <a:spLocks noChangeArrowheads="1"/>
          </p:cNvSpPr>
          <p:nvPr/>
        </p:nvSpPr>
        <p:spPr bwMode="auto">
          <a:xfrm>
            <a:off x="4741863" y="828675"/>
            <a:ext cx="0" cy="1111250"/>
          </a:xfrm>
          <a:custGeom>
            <a:avLst/>
            <a:gdLst>
              <a:gd name="T0" fmla="*/ 0 w 1"/>
              <a:gd name="T1" fmla="*/ 0 h 933"/>
              <a:gd name="T2" fmla="*/ 0 w 1"/>
              <a:gd name="T3" fmla="*/ 933 h 93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33">
                <a:moveTo>
                  <a:pt x="0" y="0"/>
                </a:moveTo>
                <a:lnTo>
                  <a:pt x="0" y="933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9" name="未知"/>
          <p:cNvSpPr>
            <a:spLocks noChangeArrowheads="1"/>
          </p:cNvSpPr>
          <p:nvPr/>
        </p:nvSpPr>
        <p:spPr bwMode="auto">
          <a:xfrm>
            <a:off x="5360988" y="817563"/>
            <a:ext cx="1587" cy="1143000"/>
          </a:xfrm>
          <a:custGeom>
            <a:avLst/>
            <a:gdLst>
              <a:gd name="T0" fmla="*/ 0 w 1"/>
              <a:gd name="T1" fmla="*/ 0 h 960"/>
              <a:gd name="T2" fmla="*/ 0 w 1"/>
              <a:gd name="T3" fmla="*/ 960 h 9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60">
                <a:moveTo>
                  <a:pt x="0" y="0"/>
                </a:moveTo>
                <a:lnTo>
                  <a:pt x="0" y="960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未知"/>
          <p:cNvSpPr>
            <a:spLocks noChangeArrowheads="1"/>
          </p:cNvSpPr>
          <p:nvPr/>
        </p:nvSpPr>
        <p:spPr bwMode="auto">
          <a:xfrm>
            <a:off x="5992813" y="839788"/>
            <a:ext cx="0" cy="1165225"/>
          </a:xfrm>
          <a:custGeom>
            <a:avLst/>
            <a:gdLst>
              <a:gd name="T0" fmla="*/ 0 w 1"/>
              <a:gd name="T1" fmla="*/ 0 h 979"/>
              <a:gd name="T2" fmla="*/ 0 w 1"/>
              <a:gd name="T3" fmla="*/ 979 h 97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79">
                <a:moveTo>
                  <a:pt x="0" y="0"/>
                </a:moveTo>
                <a:lnTo>
                  <a:pt x="0" y="979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1" name="直接连接符 14390"/>
          <p:cNvSpPr>
            <a:spLocks noChangeShapeType="1"/>
          </p:cNvSpPr>
          <p:nvPr/>
        </p:nvSpPr>
        <p:spPr bwMode="auto">
          <a:xfrm>
            <a:off x="6608763" y="842963"/>
            <a:ext cx="0" cy="1189037"/>
          </a:xfrm>
          <a:prstGeom prst="line">
            <a:avLst/>
          </a:prstGeom>
          <a:noFill/>
          <a:ln w="19050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未知"/>
          <p:cNvSpPr>
            <a:spLocks noChangeArrowheads="1"/>
          </p:cNvSpPr>
          <p:nvPr/>
        </p:nvSpPr>
        <p:spPr bwMode="auto">
          <a:xfrm>
            <a:off x="7232650" y="849313"/>
            <a:ext cx="1588" cy="1122362"/>
          </a:xfrm>
          <a:custGeom>
            <a:avLst/>
            <a:gdLst>
              <a:gd name="T0" fmla="*/ 0 w 1"/>
              <a:gd name="T1" fmla="*/ 0 h 942"/>
              <a:gd name="T2" fmla="*/ 0 w 1"/>
              <a:gd name="T3" fmla="*/ 942 h 94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942">
                <a:moveTo>
                  <a:pt x="0" y="0"/>
                </a:moveTo>
                <a:lnTo>
                  <a:pt x="0" y="942"/>
                </a:lnTo>
              </a:path>
            </a:pathLst>
          </a:custGeom>
          <a:noFill/>
          <a:ln w="19050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3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"/>
                            </p:stCondLst>
                            <p:childTnLst>
                              <p:par>
                                <p:cTn id="13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"/>
                            </p:stCondLst>
                            <p:childTnLst>
                              <p:par>
                                <p:cTn id="14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/>
          <p:cNvSpPr>
            <a:spLocks noChangeArrowheads="1"/>
          </p:cNvSpPr>
          <p:nvPr/>
        </p:nvSpPr>
        <p:spPr bwMode="auto">
          <a:xfrm>
            <a:off x="836613" y="596721"/>
            <a:ext cx="82788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图，小红把一张含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角的直角三角形纸片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沿较短边的垂直平分线翻折，则∠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 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7826" name="Picture 6" descr="E:\四清\八上数学（人教）四清2014 教用 √黄旭（外）\Q230.TIF"/>
          <p:cNvPicPr>
            <a:picLocks noChangeAspect="1" noChangeArrowheads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60"/>
          <a:stretch>
            <a:fillRect/>
          </a:stretch>
        </p:blipFill>
        <p:spPr bwMode="auto">
          <a:xfrm>
            <a:off x="2917571" y="1969908"/>
            <a:ext cx="1857375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Rectangle 8"/>
          <p:cNvSpPr>
            <a:spLocks noChangeArrowheads="1"/>
          </p:cNvSpPr>
          <p:nvPr/>
        </p:nvSpPr>
        <p:spPr bwMode="auto">
          <a:xfrm>
            <a:off x="5325771" y="1127953"/>
            <a:ext cx="1071127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60°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22" y="70721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/>
          <p:nvPr/>
        </p:nvSpPr>
        <p:spPr>
          <a:xfrm>
            <a:off x="1931918" y="1287121"/>
            <a:ext cx="420660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如何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画一个点的轴对称图形？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2650" y="1897857"/>
            <a:ext cx="3809056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100" b="1" dirty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画出点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关于直线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</a:rPr>
              <a:t>l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的对称点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′.</a:t>
            </a:r>
            <a:endParaRPr lang="zh-CN" altLang="en-US" sz="2100" b="1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5599113" y="2999582"/>
            <a:ext cx="21066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6410326" y="2135982"/>
            <a:ext cx="4318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 b="1" dirty="0"/>
              <a:t>﹒</a:t>
            </a:r>
            <a:endParaRPr lang="en-US" altLang="zh-CN" sz="3300" b="1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7759701" y="2864645"/>
            <a:ext cx="2600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950076" y="2189957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A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6689726" y="2513807"/>
            <a:ext cx="46037" cy="1465263"/>
          </a:xfrm>
          <a:prstGeom prst="line">
            <a:avLst/>
          </a:prstGeom>
          <a:noFill/>
          <a:ln w="381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689726" y="2882107"/>
            <a:ext cx="107950" cy="109538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 b="1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410326" y="3069432"/>
            <a:ext cx="431800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 b="1"/>
              <a:t>﹒</a:t>
            </a:r>
            <a:endParaRPr lang="en-US" altLang="zh-CN" sz="3300" b="1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788151" y="3323432"/>
            <a:ext cx="809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srgbClr val="FF0066"/>
                </a:solidFill>
                <a:latin typeface="Times New Roman" panose="02020603050405020304" pitchFamily="18" charset="0"/>
              </a:rPr>
              <a:t>′</a:t>
            </a:r>
            <a:endParaRPr lang="en-US" altLang="zh-CN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408738" y="2701132"/>
            <a:ext cx="325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O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sp>
        <p:nvSpPr>
          <p:cNvPr id="15" name="Freeform 14"/>
          <p:cNvSpPr>
            <a:spLocks noChangeArrowheads="1"/>
          </p:cNvSpPr>
          <p:nvPr/>
        </p:nvSpPr>
        <p:spPr bwMode="auto">
          <a:xfrm>
            <a:off x="6572251" y="3385345"/>
            <a:ext cx="269875" cy="53975"/>
          </a:xfrm>
          <a:custGeom>
            <a:avLst/>
            <a:gdLst>
              <a:gd name="T0" fmla="*/ 0 w 227"/>
              <a:gd name="T1" fmla="*/ 0 h 46"/>
              <a:gd name="T2" fmla="*/ 91 w 227"/>
              <a:gd name="T3" fmla="*/ 46 h 46"/>
              <a:gd name="T4" fmla="*/ 227 w 227"/>
              <a:gd name="T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7" h="46">
                <a:moveTo>
                  <a:pt x="0" y="0"/>
                </a:moveTo>
                <a:cubicBezTo>
                  <a:pt x="26" y="23"/>
                  <a:pt x="53" y="46"/>
                  <a:pt x="91" y="46"/>
                </a:cubicBezTo>
                <a:cubicBezTo>
                  <a:pt x="129" y="46"/>
                  <a:pt x="204" y="8"/>
                  <a:pt x="227" y="0"/>
                </a:cubicBezTo>
              </a:path>
            </a:pathLst>
          </a:custGeom>
          <a:noFill/>
          <a:ln w="25400" cap="sq">
            <a:solidFill>
              <a:srgbClr val="FF0000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66445" y="2337594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614045" y="2886869"/>
            <a:ext cx="437010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）过点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的垂线，垂足为点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642620" y="3447256"/>
            <a:ext cx="37016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）在垂线上截取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803040" y="3958431"/>
            <a:ext cx="42335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+mn-lt"/>
              </a:rPr>
              <a:t>点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dirty="0">
                <a:latin typeface="+mn-lt"/>
              </a:rPr>
              <a:t>′</a:t>
            </a:r>
            <a:r>
              <a:rPr lang="zh-CN" altLang="en-US" sz="2100" b="1" dirty="0">
                <a:latin typeface="+mn-lt"/>
              </a:rPr>
              <a:t>就是点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关于直线</a:t>
            </a:r>
            <a:r>
              <a:rPr lang="en-US" altLang="zh-CN" sz="2100" b="1" i="1" dirty="0">
                <a:latin typeface="+mn-lt"/>
              </a:rPr>
              <a:t>l</a:t>
            </a:r>
            <a:r>
              <a:rPr lang="zh-CN" altLang="en-US" sz="2100" b="1" dirty="0">
                <a:latin typeface="+mn-lt"/>
              </a:rPr>
              <a:t>的对称点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</a:rPr>
              <a:t>  </a:t>
            </a:r>
            <a:endParaRPr lang="zh-CN" altLang="en-US" sz="2100" b="1" dirty="0">
              <a:latin typeface="+mn-lt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67923" y="608614"/>
            <a:ext cx="3746712" cy="461665"/>
            <a:chOff x="2323306" y="608614"/>
            <a:chExt cx="3746712" cy="461665"/>
          </a:xfrm>
        </p:grpSpPr>
        <p:sp>
          <p:nvSpPr>
            <p:cNvPr id="78851" name="文本框 6151"/>
            <p:cNvSpPr txBox="1">
              <a:spLocks noChangeArrowheads="1"/>
            </p:cNvSpPr>
            <p:nvPr/>
          </p:nvSpPr>
          <p:spPr bwMode="auto">
            <a:xfrm>
              <a:off x="4029075" y="608614"/>
              <a:ext cx="20409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作轴对称图形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4" name="组合 4"/>
            <p:cNvGrpSpPr/>
            <p:nvPr/>
          </p:nvGrpSpPr>
          <p:grpSpPr bwMode="auto">
            <a:xfrm>
              <a:off x="2323306" y="658287"/>
              <a:ext cx="1685925" cy="410275"/>
              <a:chOff x="3485" y="1168"/>
              <a:chExt cx="2654" cy="647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803813" y="129728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4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1"/>
          <p:cNvSpPr txBox="1"/>
          <p:nvPr/>
        </p:nvSpPr>
        <p:spPr>
          <a:xfrm>
            <a:off x="1681243" y="579399"/>
            <a:ext cx="418576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如何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画一条线段的对称图形？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9364" y="1185862"/>
            <a:ext cx="6194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已知线段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画出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的对称线段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6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6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6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582534" y="58329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cxnSp>
        <p:nvCxnSpPr>
          <p:cNvPr id="74" name="直接连接符 73"/>
          <p:cNvCxnSpPr>
            <a:cxnSpLocks noChangeShapeType="1"/>
            <a:endCxn id="123" idx="4"/>
          </p:cNvCxnSpPr>
          <p:nvPr/>
        </p:nvCxnSpPr>
        <p:spPr bwMode="auto">
          <a:xfrm>
            <a:off x="4184650" y="2347913"/>
            <a:ext cx="0" cy="102711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5" name="Line 14"/>
          <p:cNvSpPr>
            <a:spLocks noChangeShapeType="1"/>
          </p:cNvSpPr>
          <p:nvPr/>
        </p:nvSpPr>
        <p:spPr bwMode="auto">
          <a:xfrm>
            <a:off x="3806825" y="2836863"/>
            <a:ext cx="18351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Group 18"/>
          <p:cNvGrpSpPr/>
          <p:nvPr/>
        </p:nvGrpSpPr>
        <p:grpSpPr bwMode="auto">
          <a:xfrm>
            <a:off x="5913438" y="2219325"/>
            <a:ext cx="1781175" cy="1092200"/>
            <a:chOff x="1746" y="1733"/>
            <a:chExt cx="1496" cy="917"/>
          </a:xfrm>
        </p:grpSpPr>
        <p:sp>
          <p:nvSpPr>
            <p:cNvPr id="77" name="Text Box 19"/>
            <p:cNvSpPr txBox="1">
              <a:spLocks noChangeArrowheads="1"/>
            </p:cNvSpPr>
            <p:nvPr/>
          </p:nvSpPr>
          <p:spPr bwMode="auto">
            <a:xfrm>
              <a:off x="1746" y="1733"/>
              <a:ext cx="45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 Box 20"/>
            <p:cNvSpPr txBox="1">
              <a:spLocks noChangeArrowheads="1"/>
            </p:cNvSpPr>
            <p:nvPr/>
          </p:nvSpPr>
          <p:spPr bwMode="auto">
            <a:xfrm>
              <a:off x="2789" y="2341"/>
              <a:ext cx="45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21"/>
            <p:cNvSpPr>
              <a:spLocks noChangeShapeType="1"/>
            </p:cNvSpPr>
            <p:nvPr/>
          </p:nvSpPr>
          <p:spPr bwMode="auto">
            <a:xfrm>
              <a:off x="1973" y="1979"/>
              <a:ext cx="907" cy="4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0" name="Text Box 32"/>
          <p:cNvSpPr txBox="1">
            <a:spLocks noChangeArrowheads="1"/>
          </p:cNvSpPr>
          <p:nvPr/>
        </p:nvSpPr>
        <p:spPr bwMode="auto">
          <a:xfrm>
            <a:off x="1970088" y="4379913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 dirty="0">
                <a:latin typeface="仿宋_GB2312" panose="02010609030101010101" pitchFamily="49" charset="-122"/>
                <a:ea typeface="仿宋_GB2312" panose="02010609030101010101" pitchFamily="49" charset="-122"/>
              </a:rPr>
              <a:t>图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" name="Text Box 33"/>
          <p:cNvSpPr txBox="1">
            <a:spLocks noChangeArrowheads="1"/>
          </p:cNvSpPr>
          <p:nvPr/>
        </p:nvSpPr>
        <p:spPr bwMode="auto">
          <a:xfrm>
            <a:off x="4238625" y="4346575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>
                <a:latin typeface="仿宋_GB2312" panose="02010609030101010101" pitchFamily="49" charset="-122"/>
                <a:ea typeface="仿宋_GB2312" panose="02010609030101010101" pitchFamily="49" charset="-122"/>
              </a:rPr>
              <a:t>图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" name="Text Box 34"/>
          <p:cNvSpPr txBox="1">
            <a:spLocks noChangeArrowheads="1"/>
          </p:cNvSpPr>
          <p:nvPr/>
        </p:nvSpPr>
        <p:spPr bwMode="auto">
          <a:xfrm>
            <a:off x="6507163" y="4346575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b="1">
                <a:latin typeface="仿宋_GB2312" panose="02010609030101010101" pitchFamily="49" charset="-122"/>
                <a:ea typeface="仿宋_GB2312" panose="02010609030101010101" pitchFamily="49" charset="-122"/>
              </a:rPr>
              <a:t>图</a:t>
            </a:r>
            <a:r>
              <a:rPr lang="en-US" altLang="zh-CN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3" name="组合 40"/>
          <p:cNvGrpSpPr/>
          <p:nvPr/>
        </p:nvGrpSpPr>
        <p:grpSpPr bwMode="auto">
          <a:xfrm>
            <a:off x="1538288" y="1625600"/>
            <a:ext cx="2190750" cy="1685925"/>
            <a:chOff x="323850" y="2319610"/>
            <a:chExt cx="2920895" cy="2248364"/>
          </a:xfrm>
        </p:grpSpPr>
        <p:sp>
          <p:nvSpPr>
            <p:cNvPr id="84" name="Line 4"/>
            <p:cNvSpPr>
              <a:spLocks noChangeShapeType="1"/>
            </p:cNvSpPr>
            <p:nvPr/>
          </p:nvSpPr>
          <p:spPr bwMode="auto">
            <a:xfrm flipV="1">
              <a:off x="323850" y="4005536"/>
              <a:ext cx="2592388" cy="714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>
              <a:off x="3203575" y="278157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Line 6"/>
            <p:cNvSpPr>
              <a:spLocks noChangeShapeType="1"/>
            </p:cNvSpPr>
            <p:nvPr/>
          </p:nvSpPr>
          <p:spPr bwMode="auto">
            <a:xfrm>
              <a:off x="3203575" y="278157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9" name="Group 7"/>
            <p:cNvGrpSpPr/>
            <p:nvPr/>
          </p:nvGrpSpPr>
          <p:grpSpPr bwMode="auto">
            <a:xfrm>
              <a:off x="430213" y="2319610"/>
              <a:ext cx="2773363" cy="1311275"/>
              <a:chOff x="1586" y="1779"/>
              <a:chExt cx="1747" cy="826"/>
            </a:xfrm>
          </p:grpSpPr>
          <p:sp>
            <p:nvSpPr>
              <p:cNvPr id="94" name="Text Box 8"/>
              <p:cNvSpPr txBox="1">
                <a:spLocks noChangeArrowheads="1"/>
              </p:cNvSpPr>
              <p:nvPr/>
            </p:nvSpPr>
            <p:spPr bwMode="auto">
              <a:xfrm>
                <a:off x="1586" y="1779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Times New Roman" panose="02020603050405020304" pitchFamily="18" charset="0"/>
                  </a:rPr>
                  <a:t>A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" name="Text Box 9"/>
              <p:cNvSpPr txBox="1">
                <a:spLocks noChangeArrowheads="1"/>
              </p:cNvSpPr>
              <p:nvPr/>
            </p:nvSpPr>
            <p:spPr bwMode="auto">
              <a:xfrm>
                <a:off x="2880" y="2296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6" name="Line 10"/>
              <p:cNvSpPr>
                <a:spLocks noChangeShapeType="1"/>
              </p:cNvSpPr>
              <p:nvPr/>
            </p:nvSpPr>
            <p:spPr bwMode="auto">
              <a:xfrm>
                <a:off x="1920" y="1979"/>
                <a:ext cx="960" cy="4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0" name="Rectangle 13"/>
            <p:cNvSpPr>
              <a:spLocks noChangeArrowheads="1"/>
            </p:cNvSpPr>
            <p:nvPr/>
          </p:nvSpPr>
          <p:spPr bwMode="auto">
            <a:xfrm>
              <a:off x="2916238" y="4076973"/>
              <a:ext cx="328507" cy="49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椭圆 34"/>
            <p:cNvSpPr>
              <a:spLocks noChangeArrowheads="1"/>
            </p:cNvSpPr>
            <p:nvPr/>
          </p:nvSpPr>
          <p:spPr bwMode="auto">
            <a:xfrm>
              <a:off x="971600" y="2564905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92" name="椭圆 35"/>
            <p:cNvSpPr>
              <a:spLocks noChangeArrowheads="1"/>
            </p:cNvSpPr>
            <p:nvPr/>
          </p:nvSpPr>
          <p:spPr bwMode="auto">
            <a:xfrm>
              <a:off x="2382732" y="318451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97" name="组合 41"/>
          <p:cNvGrpSpPr/>
          <p:nvPr/>
        </p:nvGrpSpPr>
        <p:grpSpPr bwMode="auto">
          <a:xfrm>
            <a:off x="3859213" y="2111375"/>
            <a:ext cx="2030412" cy="1069975"/>
            <a:chOff x="3419476" y="2967312"/>
            <a:chExt cx="2704963" cy="1427163"/>
          </a:xfrm>
        </p:grpSpPr>
        <p:sp>
          <p:nvSpPr>
            <p:cNvPr id="98" name="Rectangle 16"/>
            <p:cNvSpPr>
              <a:spLocks noChangeArrowheads="1"/>
            </p:cNvSpPr>
            <p:nvPr/>
          </p:nvSpPr>
          <p:spPr bwMode="auto">
            <a:xfrm>
              <a:off x="5795963" y="3861073"/>
              <a:ext cx="328476" cy="49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9" name="Group 25"/>
            <p:cNvGrpSpPr/>
            <p:nvPr/>
          </p:nvGrpSpPr>
          <p:grpSpPr bwMode="auto">
            <a:xfrm>
              <a:off x="3419476" y="2967312"/>
              <a:ext cx="2447925" cy="1427163"/>
              <a:chOff x="1700" y="1778"/>
              <a:chExt cx="1542" cy="899"/>
            </a:xfrm>
          </p:grpSpPr>
          <p:sp>
            <p:nvSpPr>
              <p:cNvPr id="103" name="Text Box 26"/>
              <p:cNvSpPr txBox="1">
                <a:spLocks noChangeArrowheads="1"/>
              </p:cNvSpPr>
              <p:nvPr/>
            </p:nvSpPr>
            <p:spPr bwMode="auto">
              <a:xfrm>
                <a:off x="1700" y="1778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4" name="Text Box 27"/>
              <p:cNvSpPr txBox="1">
                <a:spLocks noChangeArrowheads="1"/>
              </p:cNvSpPr>
              <p:nvPr/>
            </p:nvSpPr>
            <p:spPr bwMode="auto">
              <a:xfrm>
                <a:off x="2789" y="2368"/>
                <a:ext cx="45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Line 28"/>
              <p:cNvSpPr>
                <a:spLocks noChangeShapeType="1"/>
              </p:cNvSpPr>
              <p:nvPr/>
            </p:nvSpPr>
            <p:spPr bwMode="auto">
              <a:xfrm>
                <a:off x="1973" y="1979"/>
                <a:ext cx="907" cy="4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Rectangle 30"/>
              <p:cNvSpPr>
                <a:spLocks noChangeArrowheads="1"/>
              </p:cNvSpPr>
              <p:nvPr/>
            </p:nvSpPr>
            <p:spPr bwMode="auto">
              <a:xfrm>
                <a:off x="2654" y="2050"/>
                <a:ext cx="260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en-US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1" name="椭圆 36"/>
            <p:cNvSpPr>
              <a:spLocks noChangeArrowheads="1"/>
            </p:cNvSpPr>
            <p:nvPr/>
          </p:nvSpPr>
          <p:spPr bwMode="auto">
            <a:xfrm>
              <a:off x="3779912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02" name="椭圆 37"/>
            <p:cNvSpPr>
              <a:spLocks noChangeArrowheads="1"/>
            </p:cNvSpPr>
            <p:nvPr/>
          </p:nvSpPr>
          <p:spPr bwMode="auto">
            <a:xfrm>
              <a:off x="5220634" y="3861048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grpSp>
        <p:nvGrpSpPr>
          <p:cNvPr id="107" name="组合 42"/>
          <p:cNvGrpSpPr/>
          <p:nvPr/>
        </p:nvGrpSpPr>
        <p:grpSpPr bwMode="auto">
          <a:xfrm>
            <a:off x="5913438" y="2457450"/>
            <a:ext cx="2135187" cy="800100"/>
            <a:chOff x="6156325" y="3429000"/>
            <a:chExt cx="2847870" cy="1067591"/>
          </a:xfrm>
        </p:grpSpPr>
        <p:sp>
          <p:nvSpPr>
            <p:cNvPr id="108" name="Line 15"/>
            <p:cNvSpPr>
              <a:spLocks noChangeShapeType="1"/>
            </p:cNvSpPr>
            <p:nvPr/>
          </p:nvSpPr>
          <p:spPr bwMode="auto">
            <a:xfrm>
              <a:off x="6156325" y="3883461"/>
              <a:ext cx="280828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Rectangle 17"/>
            <p:cNvSpPr>
              <a:spLocks noChangeArrowheads="1"/>
            </p:cNvSpPr>
            <p:nvPr/>
          </p:nvSpPr>
          <p:spPr bwMode="auto">
            <a:xfrm>
              <a:off x="8675688" y="4005536"/>
              <a:ext cx="328507" cy="491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椭圆 38"/>
            <p:cNvSpPr>
              <a:spLocks noChangeArrowheads="1"/>
            </p:cNvSpPr>
            <p:nvPr/>
          </p:nvSpPr>
          <p:spPr bwMode="auto">
            <a:xfrm>
              <a:off x="6444208" y="342900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11" name="椭圆 39"/>
            <p:cNvSpPr>
              <a:spLocks noChangeArrowheads="1"/>
            </p:cNvSpPr>
            <p:nvPr/>
          </p:nvSpPr>
          <p:spPr bwMode="auto">
            <a:xfrm>
              <a:off x="7884368" y="404860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cxnSp>
        <p:nvCxnSpPr>
          <p:cNvPr id="112" name="直接连接符 111"/>
          <p:cNvCxnSpPr>
            <a:cxnSpLocks noChangeShapeType="1"/>
          </p:cNvCxnSpPr>
          <p:nvPr/>
        </p:nvCxnSpPr>
        <p:spPr bwMode="auto">
          <a:xfrm flipH="1">
            <a:off x="2016125" y="1901825"/>
            <a:ext cx="0" cy="21050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直接连接符 112"/>
          <p:cNvCxnSpPr>
            <a:cxnSpLocks noChangeShapeType="1"/>
            <a:stCxn id="91" idx="3"/>
            <a:endCxn id="123" idx="4"/>
          </p:cNvCxnSpPr>
          <p:nvPr/>
        </p:nvCxnSpPr>
        <p:spPr bwMode="auto">
          <a:xfrm>
            <a:off x="3143250" y="2371725"/>
            <a:ext cx="12700" cy="11017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直接连接符 113"/>
          <p:cNvCxnSpPr>
            <a:stCxn id="91" idx="3"/>
            <a:endCxn id="123" idx="4"/>
          </p:cNvCxnSpPr>
          <p:nvPr/>
        </p:nvCxnSpPr>
        <p:spPr bwMode="auto">
          <a:xfrm flipV="1">
            <a:off x="2024063" y="3536950"/>
            <a:ext cx="1085850" cy="50165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" name="直接连接符 114"/>
          <p:cNvCxnSpPr>
            <a:stCxn id="91" idx="3"/>
            <a:endCxn id="123" idx="4"/>
          </p:cNvCxnSpPr>
          <p:nvPr/>
        </p:nvCxnSpPr>
        <p:spPr bwMode="auto">
          <a:xfrm flipV="1">
            <a:off x="4167188" y="2857500"/>
            <a:ext cx="1096962" cy="48577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直接连接符 115"/>
          <p:cNvCxnSpPr>
            <a:cxnSpLocks noChangeShapeType="1"/>
            <a:stCxn id="91" idx="3"/>
            <a:endCxn id="126" idx="4"/>
          </p:cNvCxnSpPr>
          <p:nvPr/>
        </p:nvCxnSpPr>
        <p:spPr bwMode="auto">
          <a:xfrm>
            <a:off x="6192838" y="2511425"/>
            <a:ext cx="0" cy="6381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直接连接符 116"/>
          <p:cNvCxnSpPr>
            <a:cxnSpLocks noChangeShapeType="1"/>
            <a:stCxn id="91" idx="3"/>
            <a:endCxn id="126" idx="4"/>
          </p:cNvCxnSpPr>
          <p:nvPr/>
        </p:nvCxnSpPr>
        <p:spPr bwMode="auto">
          <a:xfrm>
            <a:off x="7262813" y="2606675"/>
            <a:ext cx="9525" cy="3984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直接连接符 117"/>
          <p:cNvCxnSpPr>
            <a:stCxn id="91" idx="3"/>
            <a:endCxn id="126" idx="4"/>
          </p:cNvCxnSpPr>
          <p:nvPr/>
        </p:nvCxnSpPr>
        <p:spPr bwMode="auto">
          <a:xfrm flipV="1">
            <a:off x="6183313" y="2565400"/>
            <a:ext cx="1122362" cy="5603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9" name="组合 101"/>
          <p:cNvGrpSpPr/>
          <p:nvPr/>
        </p:nvGrpSpPr>
        <p:grpSpPr bwMode="auto">
          <a:xfrm>
            <a:off x="1831975" y="4010025"/>
            <a:ext cx="539750" cy="396875"/>
            <a:chOff x="827584" y="5445224"/>
            <a:chExt cx="719138" cy="575101"/>
          </a:xfrm>
        </p:grpSpPr>
        <p:sp>
          <p:nvSpPr>
            <p:cNvPr id="120" name="椭圆 48"/>
            <p:cNvSpPr>
              <a:spLocks noChangeArrowheads="1"/>
            </p:cNvSpPr>
            <p:nvPr/>
          </p:nvSpPr>
          <p:spPr bwMode="auto">
            <a:xfrm>
              <a:off x="971600" y="5445224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21" name="Text Box 8"/>
            <p:cNvSpPr txBox="1">
              <a:spLocks noChangeArrowheads="1"/>
            </p:cNvSpPr>
            <p:nvPr/>
          </p:nvSpPr>
          <p:spPr bwMode="auto">
            <a:xfrm>
              <a:off x="827584" y="5487615"/>
              <a:ext cx="719138" cy="532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r>
                <a:rPr lang="en-US" altLang="zh-CN" b="1" dirty="0">
                  <a:latin typeface="Times New Roman" panose="02020603050405020304" pitchFamily="18" charset="0"/>
                </a:rPr>
                <a:t> ′</a:t>
              </a:r>
              <a:endPara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2" name="组合 103"/>
          <p:cNvGrpSpPr/>
          <p:nvPr/>
        </p:nvGrpSpPr>
        <p:grpSpPr bwMode="auto">
          <a:xfrm>
            <a:off x="3970338" y="3267075"/>
            <a:ext cx="538162" cy="508000"/>
            <a:chOff x="3564830" y="4509120"/>
            <a:chExt cx="719138" cy="676554"/>
          </a:xfrm>
        </p:grpSpPr>
        <p:sp>
          <p:nvSpPr>
            <p:cNvPr id="123" name="椭圆 68"/>
            <p:cNvSpPr>
              <a:spLocks noChangeArrowheads="1"/>
            </p:cNvSpPr>
            <p:nvPr/>
          </p:nvSpPr>
          <p:spPr bwMode="auto">
            <a:xfrm>
              <a:off x="3779912" y="450912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24" name="Text Box 8"/>
            <p:cNvSpPr txBox="1">
              <a:spLocks noChangeArrowheads="1"/>
            </p:cNvSpPr>
            <p:nvPr/>
          </p:nvSpPr>
          <p:spPr bwMode="auto">
            <a:xfrm>
              <a:off x="3564830" y="4695527"/>
              <a:ext cx="719138" cy="490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5" name="组合 104"/>
          <p:cNvGrpSpPr/>
          <p:nvPr/>
        </p:nvGrpSpPr>
        <p:grpSpPr bwMode="auto">
          <a:xfrm>
            <a:off x="6021388" y="3040063"/>
            <a:ext cx="539750" cy="433387"/>
            <a:chOff x="6301134" y="4206574"/>
            <a:chExt cx="719138" cy="578036"/>
          </a:xfrm>
        </p:grpSpPr>
        <p:sp>
          <p:nvSpPr>
            <p:cNvPr id="126" name="椭圆 81"/>
            <p:cNvSpPr>
              <a:spLocks noChangeArrowheads="1"/>
            </p:cNvSpPr>
            <p:nvPr/>
          </p:nvSpPr>
          <p:spPr bwMode="auto">
            <a:xfrm>
              <a:off x="6458722" y="4206574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27" name="Text Box 8"/>
            <p:cNvSpPr txBox="1">
              <a:spLocks noChangeArrowheads="1"/>
            </p:cNvSpPr>
            <p:nvPr/>
          </p:nvSpPr>
          <p:spPr bwMode="auto">
            <a:xfrm>
              <a:off x="6301134" y="4293096"/>
              <a:ext cx="719138" cy="4915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8" name="组合 102"/>
          <p:cNvGrpSpPr/>
          <p:nvPr/>
        </p:nvGrpSpPr>
        <p:grpSpPr bwMode="auto">
          <a:xfrm>
            <a:off x="2997200" y="3429000"/>
            <a:ext cx="538163" cy="442913"/>
            <a:chOff x="2269248" y="4725144"/>
            <a:chExt cx="719138" cy="589527"/>
          </a:xfrm>
        </p:grpSpPr>
        <p:sp>
          <p:nvSpPr>
            <p:cNvPr id="129" name="椭圆 55"/>
            <p:cNvSpPr>
              <a:spLocks noChangeArrowheads="1"/>
            </p:cNvSpPr>
            <p:nvPr/>
          </p:nvSpPr>
          <p:spPr bwMode="auto">
            <a:xfrm>
              <a:off x="2397246" y="4725144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30" name="Text Box 8"/>
            <p:cNvSpPr txBox="1">
              <a:spLocks noChangeArrowheads="1"/>
            </p:cNvSpPr>
            <p:nvPr/>
          </p:nvSpPr>
          <p:spPr bwMode="auto">
            <a:xfrm>
              <a:off x="2269248" y="4824467"/>
              <a:ext cx="719138" cy="490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1" name="Text Box 8"/>
          <p:cNvSpPr txBox="1">
            <a:spLocks noChangeArrowheads="1"/>
          </p:cNvSpPr>
          <p:nvPr/>
        </p:nvSpPr>
        <p:spPr bwMode="auto">
          <a:xfrm>
            <a:off x="5103813" y="2489200"/>
            <a:ext cx="5381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(</a:t>
            </a: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r>
              <a:rPr lang="en-US" altLang="zh-CN" b="1">
                <a:latin typeface="Times New Roman" panose="02020603050405020304" pitchFamily="18" charset="0"/>
              </a:rPr>
              <a:t> ′)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2" name="组合 105"/>
          <p:cNvGrpSpPr/>
          <p:nvPr/>
        </p:nvGrpSpPr>
        <p:grpSpPr bwMode="auto">
          <a:xfrm>
            <a:off x="7154863" y="2078038"/>
            <a:ext cx="539750" cy="509587"/>
            <a:chOff x="7812360" y="2924944"/>
            <a:chExt cx="719138" cy="677662"/>
          </a:xfrm>
        </p:grpSpPr>
        <p:sp>
          <p:nvSpPr>
            <p:cNvPr id="133" name="椭圆 83"/>
            <p:cNvSpPr>
              <a:spLocks noChangeArrowheads="1"/>
            </p:cNvSpPr>
            <p:nvPr/>
          </p:nvSpPr>
          <p:spPr bwMode="auto">
            <a:xfrm>
              <a:off x="7884368" y="345859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134" name="Text Box 8"/>
            <p:cNvSpPr txBox="1">
              <a:spLocks noChangeArrowheads="1"/>
            </p:cNvSpPr>
            <p:nvPr/>
          </p:nvSpPr>
          <p:spPr bwMode="auto">
            <a:xfrm>
              <a:off x="7812360" y="2924944"/>
              <a:ext cx="719138" cy="490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48"/>
          <p:cNvSpPr txBox="1"/>
          <p:nvPr/>
        </p:nvSpPr>
        <p:spPr>
          <a:xfrm>
            <a:off x="368935" y="518526"/>
            <a:ext cx="8406130" cy="10525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【</a:t>
            </a: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思考</a:t>
            </a:r>
            <a:r>
              <a:rPr lang="en-US" altLang="zh-CN" sz="24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】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如果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有一个图形和一条直线，如何画出与这个图形关于这条直线对称的图形呢？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auto">
          <a:xfrm>
            <a:off x="461645" y="1467588"/>
            <a:ext cx="8437076" cy="10525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</a:rPr>
              <a:t>如图，已知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</a:rPr>
              <a:t>和直线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</a:rPr>
              <a:t>，作出与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</a:rPr>
              <a:t>对称的图形</a:t>
            </a:r>
            <a:r>
              <a:rPr lang="en-US" altLang="zh-CN" sz="24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111111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78"/>
          <p:cNvGrpSpPr/>
          <p:nvPr/>
        </p:nvGrpSpPr>
        <p:grpSpPr bwMode="auto">
          <a:xfrm>
            <a:off x="604762" y="2654147"/>
            <a:ext cx="2916237" cy="1457325"/>
            <a:chOff x="418694" y="2939458"/>
            <a:chExt cx="3888838" cy="1943514"/>
          </a:xfrm>
        </p:grpSpPr>
        <p:sp>
          <p:nvSpPr>
            <p:cNvPr id="80900" name="Line 3"/>
            <p:cNvSpPr>
              <a:spLocks noChangeShapeType="1"/>
            </p:cNvSpPr>
            <p:nvPr/>
          </p:nvSpPr>
          <p:spPr bwMode="auto">
            <a:xfrm>
              <a:off x="851148" y="4667650"/>
              <a:ext cx="345638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80901" name="Object 6"/>
            <p:cNvGraphicFramePr/>
            <p:nvPr/>
          </p:nvGraphicFramePr>
          <p:xfrm>
            <a:off x="418694" y="4235272"/>
            <a:ext cx="72072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003" name="" r:id="rId1" imgW="88265" imgH="177165" progId="Equation.3">
                    <p:embed/>
                  </p:oleObj>
                </mc:Choice>
                <mc:Fallback>
                  <p:oleObj name="" r:id="rId1" imgW="88265" imgH="177165" progId="Equation.3">
                    <p:embed/>
                    <p:pic>
                      <p:nvPicPr>
                        <p:cNvPr id="0" name="Object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694" y="4235272"/>
                          <a:ext cx="720725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2" name="任意多边形 81"/>
            <p:cNvSpPr>
              <a:spLocks noChangeArrowheads="1"/>
            </p:cNvSpPr>
            <p:nvPr/>
          </p:nvSpPr>
          <p:spPr bwMode="auto">
            <a:xfrm>
              <a:off x="1567543" y="3381829"/>
              <a:ext cx="1857828" cy="914400"/>
            </a:xfrm>
            <a:custGeom>
              <a:avLst/>
              <a:gdLst>
                <a:gd name="T0" fmla="*/ 522514 w 1857828"/>
                <a:gd name="T1" fmla="*/ 0 h 914400"/>
                <a:gd name="T2" fmla="*/ 0 w 1857828"/>
                <a:gd name="T3" fmla="*/ 914400 h 914400"/>
                <a:gd name="T4" fmla="*/ 1857828 w 1857828"/>
                <a:gd name="T5" fmla="*/ 348342 h 914400"/>
                <a:gd name="T6" fmla="*/ 522514 w 1857828"/>
                <a:gd name="T7" fmla="*/ 0 h 91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7828" h="914400">
                  <a:moveTo>
                    <a:pt x="522514" y="0"/>
                  </a:moveTo>
                  <a:lnTo>
                    <a:pt x="0" y="914400"/>
                  </a:lnTo>
                  <a:lnTo>
                    <a:pt x="1857828" y="348342"/>
                  </a:lnTo>
                  <a:lnTo>
                    <a:pt x="522514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03" name="TextBox 82"/>
            <p:cNvSpPr txBox="1">
              <a:spLocks noChangeArrowheads="1"/>
            </p:cNvSpPr>
            <p:nvPr/>
          </p:nvSpPr>
          <p:spPr bwMode="auto">
            <a:xfrm>
              <a:off x="1115616" y="4077072"/>
              <a:ext cx="447161" cy="49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4" name="TextBox 83"/>
            <p:cNvSpPr txBox="1">
              <a:spLocks noChangeArrowheads="1"/>
            </p:cNvSpPr>
            <p:nvPr/>
          </p:nvSpPr>
          <p:spPr bwMode="auto">
            <a:xfrm>
              <a:off x="1860260" y="2939458"/>
              <a:ext cx="447161" cy="49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5" name="TextBox 84"/>
            <p:cNvSpPr txBox="1">
              <a:spLocks noChangeArrowheads="1"/>
            </p:cNvSpPr>
            <p:nvPr/>
          </p:nvSpPr>
          <p:spPr bwMode="auto">
            <a:xfrm>
              <a:off x="3372428" y="3429000"/>
              <a:ext cx="447161" cy="49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346" name="文本框 1"/>
          <p:cNvSpPr txBox="1">
            <a:spLocks noChangeArrowheads="1"/>
          </p:cNvSpPr>
          <p:nvPr/>
        </p:nvSpPr>
        <p:spPr bwMode="auto">
          <a:xfrm>
            <a:off x="3865563" y="2318978"/>
            <a:ext cx="4754561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分析：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可以由三个顶点的位置确定，只要能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分别画出这三个顶点关于直线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的对称点</a:t>
            </a:r>
            <a:r>
              <a:rPr lang="zh-CN" altLang="en-US" sz="2100" b="1" dirty="0">
                <a:latin typeface="+mn-lt"/>
              </a:rPr>
              <a:t>，连接这些对称点，就能得到要画的图形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19"/>
          <p:cNvSpPr txBox="1"/>
          <p:nvPr/>
        </p:nvSpPr>
        <p:spPr>
          <a:xfrm>
            <a:off x="299720" y="684213"/>
            <a:ext cx="4946110" cy="13526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</a:t>
            </a:r>
            <a:r>
              <a:rPr lang="zh-CN" altLang="en-US" sz="2100" b="1" noProof="1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100" b="1" noProof="1">
                <a:latin typeface="+mn-lt"/>
              </a:rPr>
              <a:t>（</a:t>
            </a:r>
            <a:r>
              <a:rPr lang="en-US" altLang="zh-CN" sz="2100" b="1" noProof="1">
                <a:latin typeface="+mn-lt"/>
              </a:rPr>
              <a:t>1</a:t>
            </a:r>
            <a:r>
              <a:rPr lang="zh-CN" altLang="en-US" sz="2100" b="1" noProof="1">
                <a:latin typeface="+mn-lt"/>
              </a:rPr>
              <a:t>）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过点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画直线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的垂线，垂足为点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，在垂线上截取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′=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OA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就是点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noProof="1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7" name="Text Box 20"/>
          <p:cNvSpPr txBox="1">
            <a:spLocks noChangeArrowheads="1"/>
          </p:cNvSpPr>
          <p:nvPr/>
        </p:nvSpPr>
        <p:spPr bwMode="auto">
          <a:xfrm>
            <a:off x="299719" y="3078163"/>
            <a:ext cx="5429961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3</a:t>
            </a:r>
            <a:r>
              <a:rPr lang="zh-CN" altLang="en-US" sz="2100" b="1" dirty="0">
                <a:latin typeface="+mn-lt"/>
              </a:rPr>
              <a:t>）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，得到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100" b="1" dirty="0">
                <a:solidFill>
                  <a:srgbClr val="111111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为所求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9" name="Text Box 22"/>
          <p:cNvSpPr txBox="1">
            <a:spLocks noChangeArrowheads="1"/>
          </p:cNvSpPr>
          <p:nvPr/>
        </p:nvSpPr>
        <p:spPr bwMode="auto">
          <a:xfrm>
            <a:off x="299720" y="2097088"/>
            <a:ext cx="4799331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2</a:t>
            </a:r>
            <a:r>
              <a:rPr lang="zh-CN" altLang="en-US" sz="2100" b="1" dirty="0">
                <a:latin typeface="+mn-lt"/>
              </a:rPr>
              <a:t>）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同理，分别画出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 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1924" name="组合 26"/>
          <p:cNvGrpSpPr/>
          <p:nvPr/>
        </p:nvGrpSpPr>
        <p:grpSpPr bwMode="auto">
          <a:xfrm>
            <a:off x="5378450" y="1122363"/>
            <a:ext cx="2862263" cy="1446212"/>
            <a:chOff x="490463" y="2939458"/>
            <a:chExt cx="3817069" cy="1928908"/>
          </a:xfrm>
        </p:grpSpPr>
        <p:sp>
          <p:nvSpPr>
            <p:cNvPr id="81925" name="Line 3"/>
            <p:cNvSpPr>
              <a:spLocks noChangeShapeType="1"/>
            </p:cNvSpPr>
            <p:nvPr/>
          </p:nvSpPr>
          <p:spPr bwMode="auto">
            <a:xfrm>
              <a:off x="851148" y="4667650"/>
              <a:ext cx="3456384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81926" name="Object 6"/>
            <p:cNvGraphicFramePr/>
            <p:nvPr/>
          </p:nvGraphicFramePr>
          <p:xfrm>
            <a:off x="490463" y="4220666"/>
            <a:ext cx="72072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45" name="" r:id="rId1" imgW="88265" imgH="177165" progId="Equation.3">
                    <p:embed/>
                  </p:oleObj>
                </mc:Choice>
                <mc:Fallback>
                  <p:oleObj name="" r:id="rId1" imgW="88265" imgH="177165" progId="Equation.3">
                    <p:embed/>
                    <p:pic>
                      <p:nvPicPr>
                        <p:cNvPr id="0" name="Object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0463" y="4220666"/>
                          <a:ext cx="720725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927" name="任意多边形 29"/>
            <p:cNvSpPr>
              <a:spLocks noChangeArrowheads="1"/>
            </p:cNvSpPr>
            <p:nvPr/>
          </p:nvSpPr>
          <p:spPr bwMode="auto">
            <a:xfrm>
              <a:off x="1567543" y="3381829"/>
              <a:ext cx="1857828" cy="914400"/>
            </a:xfrm>
            <a:custGeom>
              <a:avLst/>
              <a:gdLst>
                <a:gd name="T0" fmla="*/ 522514 w 1857828"/>
                <a:gd name="T1" fmla="*/ 0 h 914400"/>
                <a:gd name="T2" fmla="*/ 0 w 1857828"/>
                <a:gd name="T3" fmla="*/ 914400 h 914400"/>
                <a:gd name="T4" fmla="*/ 1857828 w 1857828"/>
                <a:gd name="T5" fmla="*/ 348342 h 914400"/>
                <a:gd name="T6" fmla="*/ 522514 w 1857828"/>
                <a:gd name="T7" fmla="*/ 0 h 914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7828" h="914400">
                  <a:moveTo>
                    <a:pt x="522514" y="0"/>
                  </a:moveTo>
                  <a:lnTo>
                    <a:pt x="0" y="914400"/>
                  </a:lnTo>
                  <a:lnTo>
                    <a:pt x="1857828" y="348342"/>
                  </a:lnTo>
                  <a:lnTo>
                    <a:pt x="522514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8" name="TextBox 30"/>
            <p:cNvSpPr txBox="1">
              <a:spLocks noChangeArrowheads="1"/>
            </p:cNvSpPr>
            <p:nvPr/>
          </p:nvSpPr>
          <p:spPr bwMode="auto">
            <a:xfrm>
              <a:off x="1115616" y="4077072"/>
              <a:ext cx="447124" cy="49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29" name="TextBox 31"/>
            <p:cNvSpPr txBox="1">
              <a:spLocks noChangeArrowheads="1"/>
            </p:cNvSpPr>
            <p:nvPr/>
          </p:nvSpPr>
          <p:spPr bwMode="auto">
            <a:xfrm>
              <a:off x="1860260" y="2939458"/>
              <a:ext cx="447124" cy="49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30" name="TextBox 32"/>
            <p:cNvSpPr txBox="1">
              <a:spLocks noChangeArrowheads="1"/>
            </p:cNvSpPr>
            <p:nvPr/>
          </p:nvSpPr>
          <p:spPr bwMode="auto">
            <a:xfrm>
              <a:off x="3372428" y="3429000"/>
              <a:ext cx="447124" cy="491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>
            <a:off x="6184900" y="2138363"/>
            <a:ext cx="4763" cy="6032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>
            <a:off x="6599238" y="1446213"/>
            <a:ext cx="0" cy="19431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>
            <a:off x="7581900" y="1703388"/>
            <a:ext cx="0" cy="13620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76"/>
          <p:cNvGrpSpPr/>
          <p:nvPr/>
        </p:nvGrpSpPr>
        <p:grpSpPr bwMode="auto">
          <a:xfrm>
            <a:off x="5810250" y="2665413"/>
            <a:ext cx="411163" cy="368300"/>
            <a:chOff x="5579550" y="3615407"/>
            <a:chExt cx="547598" cy="490750"/>
          </a:xfrm>
        </p:grpSpPr>
        <p:sp>
          <p:nvSpPr>
            <p:cNvPr id="81935" name="椭圆 35"/>
            <p:cNvSpPr>
              <a:spLocks noChangeArrowheads="1"/>
            </p:cNvSpPr>
            <p:nvPr/>
          </p:nvSpPr>
          <p:spPr bwMode="auto">
            <a:xfrm>
              <a:off x="6055140" y="3645024"/>
              <a:ext cx="72008" cy="7200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36" name="TextBox 75"/>
            <p:cNvSpPr txBox="1">
              <a:spLocks noChangeArrowheads="1"/>
            </p:cNvSpPr>
            <p:nvPr/>
          </p:nvSpPr>
          <p:spPr bwMode="auto">
            <a:xfrm>
              <a:off x="5579550" y="3615407"/>
              <a:ext cx="532466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A′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79"/>
          <p:cNvGrpSpPr/>
          <p:nvPr/>
        </p:nvGrpSpPr>
        <p:grpSpPr bwMode="auto">
          <a:xfrm>
            <a:off x="6249988" y="3335338"/>
            <a:ext cx="398462" cy="368300"/>
            <a:chOff x="6166186" y="4509120"/>
            <a:chExt cx="532067" cy="490751"/>
          </a:xfrm>
        </p:grpSpPr>
        <p:sp>
          <p:nvSpPr>
            <p:cNvPr id="81938" name="椭圆 43"/>
            <p:cNvSpPr>
              <a:spLocks noChangeArrowheads="1"/>
            </p:cNvSpPr>
            <p:nvPr/>
          </p:nvSpPr>
          <p:spPr bwMode="auto">
            <a:xfrm>
              <a:off x="6603300" y="4509120"/>
              <a:ext cx="72008" cy="7200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39" name="TextBox 77"/>
            <p:cNvSpPr txBox="1">
              <a:spLocks noChangeArrowheads="1"/>
            </p:cNvSpPr>
            <p:nvPr/>
          </p:nvSpPr>
          <p:spPr bwMode="auto">
            <a:xfrm>
              <a:off x="6166186" y="4509120"/>
              <a:ext cx="532067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80"/>
          <p:cNvGrpSpPr/>
          <p:nvPr/>
        </p:nvGrpSpPr>
        <p:grpSpPr bwMode="auto">
          <a:xfrm>
            <a:off x="7364413" y="3011488"/>
            <a:ext cx="400050" cy="400050"/>
            <a:chOff x="7653830" y="4077072"/>
            <a:chExt cx="531205" cy="532710"/>
          </a:xfrm>
        </p:grpSpPr>
        <p:sp>
          <p:nvSpPr>
            <p:cNvPr id="81941" name="椭圆 74"/>
            <p:cNvSpPr>
              <a:spLocks noChangeArrowheads="1"/>
            </p:cNvSpPr>
            <p:nvPr/>
          </p:nvSpPr>
          <p:spPr bwMode="auto">
            <a:xfrm>
              <a:off x="7927348" y="4077072"/>
              <a:ext cx="72008" cy="7200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42" name="TextBox 78"/>
            <p:cNvSpPr txBox="1">
              <a:spLocks noChangeArrowheads="1"/>
            </p:cNvSpPr>
            <p:nvPr/>
          </p:nvSpPr>
          <p:spPr bwMode="auto">
            <a:xfrm>
              <a:off x="7653830" y="4119463"/>
              <a:ext cx="531205" cy="490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r>
                <a:rPr lang="en-US" altLang="zh-CN" b="1">
                  <a:latin typeface="Times New Roman" panose="02020603050405020304" pitchFamily="18" charset="0"/>
                </a:rPr>
                <a:t>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任意多边形 81"/>
          <p:cNvSpPr>
            <a:spLocks noChangeArrowheads="1"/>
          </p:cNvSpPr>
          <p:nvPr/>
        </p:nvSpPr>
        <p:spPr bwMode="auto">
          <a:xfrm>
            <a:off x="6208713" y="2717800"/>
            <a:ext cx="1392237" cy="665163"/>
          </a:xfrm>
          <a:custGeom>
            <a:avLst/>
            <a:gdLst>
              <a:gd name="T0" fmla="*/ 0 w 1857829"/>
              <a:gd name="T1" fmla="*/ 0 h 885371"/>
              <a:gd name="T2" fmla="*/ 537029 w 1857829"/>
              <a:gd name="T3" fmla="*/ 885371 h 885371"/>
              <a:gd name="T4" fmla="*/ 1857829 w 1857829"/>
              <a:gd name="T5" fmla="*/ 420914 h 885371"/>
              <a:gd name="T6" fmla="*/ 0 w 1857829"/>
              <a:gd name="T7" fmla="*/ 0 h 885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57829" h="885371">
                <a:moveTo>
                  <a:pt x="0" y="0"/>
                </a:moveTo>
                <a:lnTo>
                  <a:pt x="537029" y="885371"/>
                </a:lnTo>
                <a:lnTo>
                  <a:pt x="1857829" y="420914"/>
                </a:lnTo>
                <a:lnTo>
                  <a:pt x="0" y="0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88075" y="2255838"/>
            <a:ext cx="163513" cy="161925"/>
          </a:xfrm>
          <a:prstGeom prst="rect">
            <a:avLst/>
          </a:prstGeom>
          <a:solidFill>
            <a:schemeClr val="accent1"/>
          </a:solidFill>
          <a:ln w="3175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864225" y="2363788"/>
            <a:ext cx="327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O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9" grpId="0"/>
      <p:bldP spid="2" grpId="0" bldLvl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112"/>
          <p:cNvSpPr>
            <a:spLocks noChangeArrowheads="1"/>
          </p:cNvSpPr>
          <p:nvPr/>
        </p:nvSpPr>
        <p:spPr bwMode="auto">
          <a:xfrm>
            <a:off x="1085850" y="1465261"/>
            <a:ext cx="3332162" cy="4286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作轴对称图形的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085850" y="2036763"/>
            <a:ext cx="73723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几何图形都可以看作由点组成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</a:rPr>
              <a:t>对于某些图形，只要作出图形中一些特殊点（如线段端点）的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对称点</a:t>
            </a:r>
            <a:r>
              <a:rPr lang="zh-CN" altLang="en-US" sz="2400" b="1" dirty="0">
                <a:latin typeface="宋体" panose="02010600030101010101" pitchFamily="2" charset="-122"/>
              </a:rPr>
              <a:t>，连接这些对称点，就可以得到原图形的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轴对称图形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5" name="剪去同侧角的矩形 14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101"/>
          <p:cNvSpPr txBox="1">
            <a:spLocks noChangeArrowheads="1"/>
          </p:cNvSpPr>
          <p:nvPr/>
        </p:nvSpPr>
        <p:spPr bwMode="auto">
          <a:xfrm>
            <a:off x="559565" y="927756"/>
            <a:ext cx="830527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3×3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的正方形格点图中，有格点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，且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关于某直线成轴对称，请在下面给出的图中画出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个这样的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2878138" y="2773363"/>
          <a:ext cx="1054101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367"/>
                <a:gridCol w="351367"/>
                <a:gridCol w="351367"/>
              </a:tblGrid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906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</a:tbl>
          </a:graphicData>
        </a:graphic>
      </p:graphicFrame>
      <p:grpSp>
        <p:nvGrpSpPr>
          <p:cNvPr id="83988" name="组合 13"/>
          <p:cNvGrpSpPr/>
          <p:nvPr/>
        </p:nvGrpSpPr>
        <p:grpSpPr bwMode="auto">
          <a:xfrm>
            <a:off x="2679700" y="3135314"/>
            <a:ext cx="1502093" cy="1027589"/>
            <a:chOff x="1746" y="5261"/>
            <a:chExt cx="3154" cy="2156"/>
          </a:xfrm>
        </p:grpSpPr>
        <p:grpSp>
          <p:nvGrpSpPr>
            <p:cNvPr id="83989" name="组合 9"/>
            <p:cNvGrpSpPr/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3990" name="组合 7"/>
              <p:cNvGrpSpPr/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3991" name="直接连接符 5"/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3992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3993" name="直接连接符 8"/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3994" name="文本框 10"/>
            <p:cNvSpPr txBox="1">
              <a:spLocks noChangeArrowheads="1"/>
            </p:cNvSpPr>
            <p:nvPr/>
          </p:nvSpPr>
          <p:spPr bwMode="auto">
            <a:xfrm>
              <a:off x="1746" y="6642"/>
              <a:ext cx="711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</a:rPr>
                <a:t>A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83995" name="文本框 11"/>
            <p:cNvSpPr txBox="1">
              <a:spLocks noChangeArrowheads="1"/>
            </p:cNvSpPr>
            <p:nvPr/>
          </p:nvSpPr>
          <p:spPr bwMode="auto">
            <a:xfrm>
              <a:off x="4189" y="6470"/>
              <a:ext cx="711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</a:rPr>
                <a:t>B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83996" name="文本框 12"/>
            <p:cNvSpPr txBox="1">
              <a:spLocks noChangeArrowheads="1"/>
            </p:cNvSpPr>
            <p:nvPr/>
          </p:nvSpPr>
          <p:spPr bwMode="auto">
            <a:xfrm>
              <a:off x="2283" y="5261"/>
              <a:ext cx="704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C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15" name="表格 14"/>
          <p:cNvGraphicFramePr/>
          <p:nvPr/>
        </p:nvGraphicFramePr>
        <p:xfrm>
          <a:off x="4587875" y="2727325"/>
          <a:ext cx="1054101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367"/>
                <a:gridCol w="351367"/>
                <a:gridCol w="351367"/>
              </a:tblGrid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906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</a:tbl>
          </a:graphicData>
        </a:graphic>
      </p:graphicFrame>
      <p:grpSp>
        <p:nvGrpSpPr>
          <p:cNvPr id="84015" name="组合 15"/>
          <p:cNvGrpSpPr/>
          <p:nvPr/>
        </p:nvGrpSpPr>
        <p:grpSpPr bwMode="auto">
          <a:xfrm>
            <a:off x="4389438" y="3094039"/>
            <a:ext cx="1503220" cy="1023303"/>
            <a:chOff x="1746" y="5269"/>
            <a:chExt cx="3153" cy="2148"/>
          </a:xfrm>
        </p:grpSpPr>
        <p:grpSp>
          <p:nvGrpSpPr>
            <p:cNvPr id="84016" name="组合 16"/>
            <p:cNvGrpSpPr/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4017" name="组合 17"/>
              <p:cNvGrpSpPr/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4018" name="直接连接符 18"/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019" name="直接连接符 19"/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4020" name="直接连接符 20"/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4021" name="文本框 21"/>
            <p:cNvSpPr txBox="1">
              <a:spLocks noChangeArrowheads="1"/>
            </p:cNvSpPr>
            <p:nvPr/>
          </p:nvSpPr>
          <p:spPr bwMode="auto">
            <a:xfrm>
              <a:off x="1746" y="6642"/>
              <a:ext cx="71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A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4022" name="文本框 22"/>
            <p:cNvSpPr txBox="1">
              <a:spLocks noChangeArrowheads="1"/>
            </p:cNvSpPr>
            <p:nvPr/>
          </p:nvSpPr>
          <p:spPr bwMode="auto">
            <a:xfrm>
              <a:off x="4189" y="6470"/>
              <a:ext cx="71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B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4023" name="文本框 23"/>
            <p:cNvSpPr txBox="1">
              <a:spLocks noChangeArrowheads="1"/>
            </p:cNvSpPr>
            <p:nvPr/>
          </p:nvSpPr>
          <p:spPr bwMode="auto">
            <a:xfrm>
              <a:off x="2647" y="5269"/>
              <a:ext cx="704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C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25" name="表格 24"/>
          <p:cNvGraphicFramePr/>
          <p:nvPr/>
        </p:nvGraphicFramePr>
        <p:xfrm>
          <a:off x="6470650" y="2674938"/>
          <a:ext cx="1049339" cy="10191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9145"/>
                <a:gridCol w="351049"/>
                <a:gridCol w="349145"/>
              </a:tblGrid>
              <a:tr h="339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</a:tr>
              <a:tr h="339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906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</a:tr>
              <a:tr h="33972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559" marR="68559" marT="34290" marB="34290"/>
                </a:tc>
              </a:tr>
            </a:tbl>
          </a:graphicData>
        </a:graphic>
      </p:graphicFrame>
      <p:grpSp>
        <p:nvGrpSpPr>
          <p:cNvPr id="84042" name="组合 25"/>
          <p:cNvGrpSpPr/>
          <p:nvPr/>
        </p:nvGrpSpPr>
        <p:grpSpPr bwMode="auto">
          <a:xfrm>
            <a:off x="6273800" y="3036887"/>
            <a:ext cx="1481448" cy="1044414"/>
            <a:chOff x="1746" y="5261"/>
            <a:chExt cx="3112" cy="2195"/>
          </a:xfrm>
        </p:grpSpPr>
        <p:grpSp>
          <p:nvGrpSpPr>
            <p:cNvPr id="84043" name="组合 26"/>
            <p:cNvGrpSpPr/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4044" name="组合 27"/>
              <p:cNvGrpSpPr/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4045" name="直接连接符 28"/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046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4047" name="直接连接符 30"/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4048" name="文本框 31"/>
            <p:cNvSpPr txBox="1">
              <a:spLocks noChangeArrowheads="1"/>
            </p:cNvSpPr>
            <p:nvPr/>
          </p:nvSpPr>
          <p:spPr bwMode="auto">
            <a:xfrm>
              <a:off x="1746" y="6642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A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4049" name="文本框 32"/>
            <p:cNvSpPr txBox="1">
              <a:spLocks noChangeArrowheads="1"/>
            </p:cNvSpPr>
            <p:nvPr/>
          </p:nvSpPr>
          <p:spPr bwMode="auto">
            <a:xfrm>
              <a:off x="4147" y="6680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B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4050" name="文本框 33"/>
            <p:cNvSpPr txBox="1">
              <a:spLocks noChangeArrowheads="1"/>
            </p:cNvSpPr>
            <p:nvPr/>
          </p:nvSpPr>
          <p:spPr bwMode="auto">
            <a:xfrm>
              <a:off x="2283" y="5261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C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35" name="表格 34"/>
          <p:cNvGraphicFramePr/>
          <p:nvPr/>
        </p:nvGraphicFramePr>
        <p:xfrm>
          <a:off x="1328738" y="2827338"/>
          <a:ext cx="1054101" cy="1028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1367"/>
                <a:gridCol w="351367"/>
                <a:gridCol w="351367"/>
              </a:tblGrid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 dirty="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 dirty="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350" i="1">
                        <a:latin typeface="Times New Roman" panose="02020603050405020304" pitchFamily="18" charset="0"/>
                        <a:ea typeface="黑体" panose="0201060906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  <a:tr h="3429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050"/>
                    </a:p>
                  </a:txBody>
                  <a:tcPr marL="68621" marR="68621" marT="34290" marB="34290"/>
                </a:tc>
              </a:tr>
            </a:tbl>
          </a:graphicData>
        </a:graphic>
      </p:graphicFrame>
      <p:grpSp>
        <p:nvGrpSpPr>
          <p:cNvPr id="84069" name="组合 35"/>
          <p:cNvGrpSpPr/>
          <p:nvPr/>
        </p:nvGrpSpPr>
        <p:grpSpPr bwMode="auto">
          <a:xfrm>
            <a:off x="1131888" y="3192463"/>
            <a:ext cx="1502093" cy="1024414"/>
            <a:chOff x="1746" y="5269"/>
            <a:chExt cx="3154" cy="2147"/>
          </a:xfrm>
        </p:grpSpPr>
        <p:grpSp>
          <p:nvGrpSpPr>
            <p:cNvPr id="84070" name="组合 36"/>
            <p:cNvGrpSpPr/>
            <p:nvPr/>
          </p:nvGrpSpPr>
          <p:grpSpPr bwMode="auto">
            <a:xfrm>
              <a:off x="2160" y="5958"/>
              <a:ext cx="2204" cy="739"/>
              <a:chOff x="2160" y="5958"/>
              <a:chExt cx="2204" cy="739"/>
            </a:xfrm>
          </p:grpSpPr>
          <p:grpSp>
            <p:nvGrpSpPr>
              <p:cNvPr id="84071" name="组合 37"/>
              <p:cNvGrpSpPr/>
              <p:nvPr/>
            </p:nvGrpSpPr>
            <p:grpSpPr bwMode="auto">
              <a:xfrm>
                <a:off x="2160" y="5958"/>
                <a:ext cx="2205" cy="697"/>
                <a:chOff x="2160" y="5958"/>
                <a:chExt cx="2205" cy="697"/>
              </a:xfrm>
            </p:grpSpPr>
            <p:cxnSp>
              <p:nvCxnSpPr>
                <p:cNvPr id="84072" name="直接连接符 38"/>
                <p:cNvCxnSpPr>
                  <a:cxnSpLocks noChangeShapeType="1"/>
                </p:cNvCxnSpPr>
                <p:nvPr/>
              </p:nvCxnSpPr>
              <p:spPr bwMode="auto">
                <a:xfrm flipV="1">
                  <a:off x="2160" y="5967"/>
                  <a:ext cx="731" cy="6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073" name="直接连接符 39"/>
                <p:cNvCxnSpPr>
                  <a:cxnSpLocks noChangeShapeType="1"/>
                </p:cNvCxnSpPr>
                <p:nvPr/>
              </p:nvCxnSpPr>
              <p:spPr bwMode="auto">
                <a:xfrm>
                  <a:off x="2891" y="5958"/>
                  <a:ext cx="1474" cy="68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4074" name="直接连接符 40"/>
              <p:cNvCxnSpPr>
                <a:cxnSpLocks noChangeShapeType="1"/>
              </p:cNvCxnSpPr>
              <p:nvPr/>
            </p:nvCxnSpPr>
            <p:spPr bwMode="auto">
              <a:xfrm flipV="1">
                <a:off x="2160" y="6647"/>
                <a:ext cx="2205" cy="5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4075" name="文本框 41"/>
            <p:cNvSpPr txBox="1">
              <a:spLocks noChangeArrowheads="1"/>
            </p:cNvSpPr>
            <p:nvPr/>
          </p:nvSpPr>
          <p:spPr bwMode="auto">
            <a:xfrm>
              <a:off x="1746" y="6642"/>
              <a:ext cx="711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A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4076" name="文本框 42"/>
            <p:cNvSpPr txBox="1">
              <a:spLocks noChangeArrowheads="1"/>
            </p:cNvSpPr>
            <p:nvPr/>
          </p:nvSpPr>
          <p:spPr bwMode="auto">
            <a:xfrm>
              <a:off x="4189" y="6470"/>
              <a:ext cx="711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B</a:t>
              </a:r>
              <a:endParaRPr lang="en-US" altLang="zh-CN" b="1" i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4077" name="文本框 43"/>
            <p:cNvSpPr txBox="1">
              <a:spLocks noChangeArrowheads="1"/>
            </p:cNvSpPr>
            <p:nvPr/>
          </p:nvSpPr>
          <p:spPr bwMode="auto">
            <a:xfrm>
              <a:off x="2882" y="5269"/>
              <a:ext cx="704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C</a:t>
              </a:r>
              <a:endParaRPr lang="en-US" altLang="zh-CN" b="1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cxnSp>
        <p:nvCxnSpPr>
          <p:cNvPr id="45" name="直接连接符 44"/>
          <p:cNvCxnSpPr>
            <a:cxnSpLocks noChangeShapeType="1"/>
          </p:cNvCxnSpPr>
          <p:nvPr/>
        </p:nvCxnSpPr>
        <p:spPr bwMode="auto">
          <a:xfrm>
            <a:off x="1338263" y="2844800"/>
            <a:ext cx="333375" cy="6588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 flipV="1">
            <a:off x="1312863" y="3535363"/>
            <a:ext cx="349250" cy="33337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" name="直接连接符 46"/>
          <p:cNvCxnSpPr>
            <a:cxnSpLocks noChangeShapeType="1"/>
          </p:cNvCxnSpPr>
          <p:nvPr/>
        </p:nvCxnSpPr>
        <p:spPr bwMode="auto">
          <a:xfrm flipV="1">
            <a:off x="1328738" y="2844800"/>
            <a:ext cx="9525" cy="1025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1812925" y="3182938"/>
            <a:ext cx="4924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F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1293813" y="3875088"/>
            <a:ext cx="505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1166813" y="2530475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E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52" name="直接连接符 51"/>
          <p:cNvCxnSpPr>
            <a:cxnSpLocks noChangeShapeType="1"/>
          </p:cNvCxnSpPr>
          <p:nvPr/>
        </p:nvCxnSpPr>
        <p:spPr bwMode="auto">
          <a:xfrm flipV="1">
            <a:off x="3937000" y="2773363"/>
            <a:ext cx="9525" cy="1025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</p:cNvCxnSpPr>
          <p:nvPr/>
        </p:nvCxnSpPr>
        <p:spPr bwMode="auto">
          <a:xfrm flipV="1">
            <a:off x="3578225" y="2803525"/>
            <a:ext cx="349250" cy="33178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4" name="直接连接符 53"/>
          <p:cNvCxnSpPr>
            <a:cxnSpLocks noChangeShapeType="1"/>
          </p:cNvCxnSpPr>
          <p:nvPr/>
        </p:nvCxnSpPr>
        <p:spPr bwMode="auto">
          <a:xfrm>
            <a:off x="3586163" y="3116263"/>
            <a:ext cx="333375" cy="6572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3986213" y="3727450"/>
            <a:ext cx="4924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E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3308350" y="301466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F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3843338" y="2530475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58" name="直接连接符 57"/>
          <p:cNvCxnSpPr>
            <a:cxnSpLocks noChangeShapeType="1"/>
          </p:cNvCxnSpPr>
          <p:nvPr/>
        </p:nvCxnSpPr>
        <p:spPr bwMode="auto">
          <a:xfrm flipH="1" flipV="1">
            <a:off x="4579938" y="3059113"/>
            <a:ext cx="376237" cy="36988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V="1">
            <a:off x="4573588" y="3068638"/>
            <a:ext cx="1063625" cy="9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0" name="直接连接符 59"/>
          <p:cNvCxnSpPr>
            <a:cxnSpLocks noChangeShapeType="1"/>
          </p:cNvCxnSpPr>
          <p:nvPr/>
        </p:nvCxnSpPr>
        <p:spPr bwMode="auto">
          <a:xfrm flipV="1">
            <a:off x="4932363" y="3065463"/>
            <a:ext cx="738187" cy="3540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4956175" y="3084513"/>
            <a:ext cx="4924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F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4305300" y="293370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3" name="文本框 62"/>
          <p:cNvSpPr txBox="1">
            <a:spLocks noChangeArrowheads="1"/>
          </p:cNvSpPr>
          <p:nvPr/>
        </p:nvSpPr>
        <p:spPr bwMode="auto">
          <a:xfrm>
            <a:off x="5688013" y="2943225"/>
            <a:ext cx="3962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E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64" name="直接连接符 63"/>
          <p:cNvCxnSpPr>
            <a:cxnSpLocks noChangeShapeType="1"/>
          </p:cNvCxnSpPr>
          <p:nvPr/>
        </p:nvCxnSpPr>
        <p:spPr bwMode="auto">
          <a:xfrm flipH="1" flipV="1">
            <a:off x="7170738" y="3330575"/>
            <a:ext cx="354012" cy="3540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64"/>
          <p:cNvCxnSpPr>
            <a:cxnSpLocks noChangeShapeType="1"/>
          </p:cNvCxnSpPr>
          <p:nvPr/>
        </p:nvCxnSpPr>
        <p:spPr bwMode="auto">
          <a:xfrm flipV="1">
            <a:off x="6469063" y="3367088"/>
            <a:ext cx="701675" cy="341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65"/>
          <p:cNvCxnSpPr>
            <a:cxnSpLocks noChangeShapeType="1"/>
          </p:cNvCxnSpPr>
          <p:nvPr/>
        </p:nvCxnSpPr>
        <p:spPr bwMode="auto">
          <a:xfrm flipV="1">
            <a:off x="6469063" y="3695700"/>
            <a:ext cx="1062037" cy="95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6407150" y="3692525"/>
            <a:ext cx="5052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548563" y="3700463"/>
            <a:ext cx="4924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E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7170738" y="307498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F</a:t>
            </a:r>
            <a:endParaRPr lang="en-US" altLang="zh-CN" b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70010" y="563112"/>
            <a:ext cx="4840288" cy="492125"/>
            <a:chOff x="647095" y="571501"/>
            <a:chExt cx="4840288" cy="492125"/>
          </a:xfrm>
        </p:grpSpPr>
        <p:sp>
          <p:nvSpPr>
            <p:cNvPr id="84115" name="文本框 3"/>
            <p:cNvSpPr txBox="1">
              <a:spLocks noChangeArrowheads="1"/>
            </p:cNvSpPr>
            <p:nvPr/>
          </p:nvSpPr>
          <p:spPr bwMode="auto">
            <a:xfrm>
              <a:off x="2147283" y="571501"/>
              <a:ext cx="33401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利用轴对称作图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80" name="组合 6"/>
            <p:cNvGrpSpPr/>
            <p:nvPr/>
          </p:nvGrpSpPr>
          <p:grpSpPr bwMode="auto">
            <a:xfrm>
              <a:off x="647095" y="571501"/>
              <a:ext cx="1458913" cy="492125"/>
              <a:chOff x="427462" y="558483"/>
              <a:chExt cx="1458433" cy="492443"/>
            </a:xfrm>
          </p:grpSpPr>
          <p:grpSp>
            <p:nvGrpSpPr>
              <p:cNvPr id="93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95" name="椭圆 94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94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45843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dist" eaLnBrk="0" hangingPunct="0"/>
                <a:r>
                  <a:rPr lang="zh-CN" altLang="en-US" sz="2600" b="1" spc="-300" dirty="0">
                    <a:solidFill>
                      <a:schemeClr val="bg1"/>
                    </a:solidFill>
                    <a:latin typeface="+mn-lt"/>
                  </a:rPr>
                  <a:t>素养</a:t>
                </a:r>
                <a:r>
                  <a:rPr lang="zh-CN" altLang="en-US" sz="2600" b="1" spc="-300" dirty="0" smtClean="0">
                    <a:solidFill>
                      <a:schemeClr val="bg1"/>
                    </a:solidFill>
                    <a:latin typeface="+mn-lt"/>
                  </a:rPr>
                  <a:t>考点</a:t>
                </a:r>
                <a:endParaRPr lang="zh-CN" altLang="en-US" sz="2600" b="1" spc="-300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</p:grpSp>
      <p:grpSp>
        <p:nvGrpSpPr>
          <p:cNvPr id="10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0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5" grpId="0"/>
      <p:bldP spid="56" grpId="0"/>
      <p:bldP spid="57" grpId="0"/>
      <p:bldP spid="61" grpId="0"/>
      <p:bldP spid="62" grpId="0"/>
      <p:bldP spid="63" grpId="0"/>
      <p:bldP spid="67" grpId="0"/>
      <p:bldP spid="68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750988" y="1518689"/>
            <a:ext cx="7642024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作</a:t>
            </a:r>
            <a:r>
              <a:rPr lang="zh-CN" altLang="en-US" sz="2800" b="1" dirty="0">
                <a:latin typeface="宋体" panose="02010600030101010101" pitchFamily="2" charset="-122"/>
              </a:rPr>
              <a:t>一个图形关于一条已知直线的对称图形，关键是作出图形上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一些点关于这条直线的对称点</a:t>
            </a:r>
            <a:r>
              <a:rPr lang="zh-CN" altLang="en-US" sz="2800" b="1" dirty="0">
                <a:latin typeface="宋体" panose="02010600030101010101" pitchFamily="2" charset="-122"/>
              </a:rPr>
              <a:t>，然后再根据已知图形将这些点连接起来．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21" name="矩形 20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2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3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4" name="图片 23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直接连接符 44033"/>
          <p:cNvSpPr>
            <a:spLocks noChangeShapeType="1"/>
          </p:cNvSpPr>
          <p:nvPr/>
        </p:nvSpPr>
        <p:spPr bwMode="auto">
          <a:xfrm>
            <a:off x="7069138" y="1490663"/>
            <a:ext cx="0" cy="2727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84994" name="直接连接符 44034"/>
          <p:cNvSpPr>
            <a:spLocks noChangeShapeType="1"/>
          </p:cNvSpPr>
          <p:nvPr/>
        </p:nvSpPr>
        <p:spPr bwMode="auto">
          <a:xfrm flipH="1">
            <a:off x="6122988" y="2220913"/>
            <a:ext cx="566737" cy="1430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44036" name="直接连接符 44035"/>
          <p:cNvSpPr>
            <a:spLocks noChangeShapeType="1"/>
          </p:cNvSpPr>
          <p:nvPr/>
        </p:nvSpPr>
        <p:spPr bwMode="auto">
          <a:xfrm>
            <a:off x="7446963" y="2220913"/>
            <a:ext cx="566737" cy="14303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84996" name="椭圆 44036"/>
          <p:cNvSpPr>
            <a:spLocks noChangeArrowheads="1"/>
          </p:cNvSpPr>
          <p:nvPr/>
        </p:nvSpPr>
        <p:spPr bwMode="auto">
          <a:xfrm>
            <a:off x="6080125" y="3611563"/>
            <a:ext cx="84138" cy="84137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100" i="1">
              <a:latin typeface="+mn-lt"/>
            </a:endParaRPr>
          </a:p>
        </p:txBody>
      </p:sp>
      <p:sp>
        <p:nvSpPr>
          <p:cNvPr id="84997" name="椭圆 44037"/>
          <p:cNvSpPr>
            <a:spLocks noChangeArrowheads="1"/>
          </p:cNvSpPr>
          <p:nvPr/>
        </p:nvSpPr>
        <p:spPr bwMode="auto">
          <a:xfrm>
            <a:off x="6662738" y="2162175"/>
            <a:ext cx="84137" cy="84138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100" i="1">
              <a:latin typeface="+mn-lt"/>
            </a:endParaRPr>
          </a:p>
        </p:txBody>
      </p:sp>
      <p:sp>
        <p:nvSpPr>
          <p:cNvPr id="84998" name="文本框 44038"/>
          <p:cNvSpPr txBox="1">
            <a:spLocks noChangeArrowheads="1"/>
          </p:cNvSpPr>
          <p:nvPr/>
        </p:nvSpPr>
        <p:spPr bwMode="auto">
          <a:xfrm>
            <a:off x="1055612" y="648494"/>
            <a:ext cx="6161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画线段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的对称线段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A′B′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4999" name="图片 4403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8" y="1344613"/>
            <a:ext cx="354012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0" name="矩形 44040"/>
          <p:cNvSpPr>
            <a:spLocks noChangeArrowheads="1"/>
          </p:cNvSpPr>
          <p:nvPr/>
        </p:nvSpPr>
        <p:spPr bwMode="auto">
          <a:xfrm>
            <a:off x="6486525" y="1922463"/>
            <a:ext cx="194284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>
                <a:latin typeface="+mn-lt"/>
              </a:rPr>
              <a:t>A</a:t>
            </a:r>
            <a:endParaRPr lang="en-US" altLang="zh-CN" sz="100" i="1">
              <a:latin typeface="+mn-lt"/>
            </a:endParaRPr>
          </a:p>
        </p:txBody>
      </p:sp>
      <p:sp>
        <p:nvSpPr>
          <p:cNvPr id="85001" name="矩形 44041"/>
          <p:cNvSpPr>
            <a:spLocks noChangeArrowheads="1"/>
          </p:cNvSpPr>
          <p:nvPr/>
        </p:nvSpPr>
        <p:spPr bwMode="auto">
          <a:xfrm>
            <a:off x="5853113" y="3435350"/>
            <a:ext cx="19268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>
                <a:latin typeface="+mn-lt"/>
              </a:rPr>
              <a:t>B</a:t>
            </a:r>
            <a:endParaRPr lang="en-US" altLang="zh-CN" sz="100" i="1">
              <a:latin typeface="+mn-lt"/>
            </a:endParaRPr>
          </a:p>
        </p:txBody>
      </p:sp>
      <p:sp>
        <p:nvSpPr>
          <p:cNvPr id="85004" name="椭圆 44044"/>
          <p:cNvSpPr>
            <a:spLocks noChangeArrowheads="1"/>
          </p:cNvSpPr>
          <p:nvPr/>
        </p:nvSpPr>
        <p:spPr bwMode="auto">
          <a:xfrm>
            <a:off x="7400825" y="2187075"/>
            <a:ext cx="84428" cy="84638"/>
          </a:xfrm>
          <a:prstGeom prst="ellipse">
            <a:avLst/>
          </a:prstGeom>
          <a:solidFill>
            <a:srgbClr val="FF3300"/>
          </a:solidFill>
          <a:ln w="9525">
            <a:solidFill>
              <a:srgbClr val="FF3300"/>
            </a:solidFill>
            <a:round/>
          </a:ln>
        </p:spPr>
        <p:txBody>
          <a:bodyPr/>
          <a:lstStyle/>
          <a:p>
            <a:endParaRPr lang="zh-CN" altLang="en-US" sz="100" i="1">
              <a:latin typeface="+mn-lt"/>
            </a:endParaRPr>
          </a:p>
        </p:txBody>
      </p:sp>
      <p:sp>
        <p:nvSpPr>
          <p:cNvPr id="85005" name="直接连接符 44045"/>
          <p:cNvSpPr>
            <a:spLocks noChangeShapeType="1"/>
          </p:cNvSpPr>
          <p:nvPr/>
        </p:nvSpPr>
        <p:spPr bwMode="auto">
          <a:xfrm>
            <a:off x="6694486" y="2207340"/>
            <a:ext cx="36268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85006" name="直接连接符 44046"/>
          <p:cNvSpPr>
            <a:spLocks noChangeShapeType="1"/>
          </p:cNvSpPr>
          <p:nvPr/>
        </p:nvSpPr>
        <p:spPr bwMode="auto">
          <a:xfrm>
            <a:off x="7038143" y="2210917"/>
            <a:ext cx="36268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latin typeface="+mn-lt"/>
            </a:endParaRPr>
          </a:p>
        </p:txBody>
      </p:sp>
      <p:sp>
        <p:nvSpPr>
          <p:cNvPr id="85007" name="矩形 44047"/>
          <p:cNvSpPr>
            <a:spLocks noChangeArrowheads="1"/>
          </p:cNvSpPr>
          <p:nvPr/>
        </p:nvSpPr>
        <p:spPr bwMode="auto">
          <a:xfrm>
            <a:off x="7443633" y="1946275"/>
            <a:ext cx="198584" cy="10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>
                <a:latin typeface="+mn-lt"/>
              </a:rPr>
              <a:t>A’</a:t>
            </a:r>
            <a:endParaRPr lang="en-US" altLang="zh-CN" sz="100" i="1">
              <a:latin typeface="+mn-lt"/>
            </a:endParaRPr>
          </a:p>
        </p:txBody>
      </p:sp>
      <p:grpSp>
        <p:nvGrpSpPr>
          <p:cNvPr id="85009" name="组合 44049"/>
          <p:cNvGrpSpPr/>
          <p:nvPr/>
        </p:nvGrpSpPr>
        <p:grpSpPr bwMode="auto">
          <a:xfrm>
            <a:off x="6124576" y="3611439"/>
            <a:ext cx="1929638" cy="84266"/>
            <a:chOff x="3108" y="2353"/>
            <a:chExt cx="1621" cy="71"/>
          </a:xfrm>
        </p:grpSpPr>
        <p:sp>
          <p:nvSpPr>
            <p:cNvPr id="85010" name="直接连接符 44050"/>
            <p:cNvSpPr>
              <a:spLocks noChangeShapeType="1"/>
            </p:cNvSpPr>
            <p:nvPr/>
          </p:nvSpPr>
          <p:spPr bwMode="auto">
            <a:xfrm>
              <a:off x="3108" y="2391"/>
              <a:ext cx="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latin typeface="+mn-lt"/>
              </a:endParaRPr>
            </a:p>
          </p:txBody>
        </p:sp>
        <p:sp>
          <p:nvSpPr>
            <p:cNvPr id="85011" name="椭圆 44051"/>
            <p:cNvSpPr>
              <a:spLocks noChangeArrowheads="1"/>
            </p:cNvSpPr>
            <p:nvPr/>
          </p:nvSpPr>
          <p:spPr bwMode="auto">
            <a:xfrm>
              <a:off x="4658" y="2353"/>
              <a:ext cx="71" cy="71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 sz="100" i="1">
                <a:latin typeface="+mn-lt"/>
              </a:endParaRPr>
            </a:p>
          </p:txBody>
        </p:sp>
        <p:sp>
          <p:nvSpPr>
            <p:cNvPr id="85012" name="直接连接符 44052"/>
            <p:cNvSpPr>
              <a:spLocks noChangeShapeType="1"/>
            </p:cNvSpPr>
            <p:nvPr/>
          </p:nvSpPr>
          <p:spPr bwMode="auto">
            <a:xfrm>
              <a:off x="3892" y="2394"/>
              <a:ext cx="7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latin typeface="+mn-lt"/>
              </a:endParaRPr>
            </a:p>
          </p:txBody>
        </p:sp>
      </p:grpSp>
      <p:sp>
        <p:nvSpPr>
          <p:cNvPr id="85014" name="文本框 44054"/>
          <p:cNvSpPr txBox="1">
            <a:spLocks noChangeArrowheads="1"/>
          </p:cNvSpPr>
          <p:nvPr/>
        </p:nvSpPr>
        <p:spPr bwMode="auto">
          <a:xfrm>
            <a:off x="1639888" y="2413000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44056" name="矩形 44055"/>
          <p:cNvSpPr>
            <a:spLocks noChangeArrowheads="1"/>
          </p:cNvSpPr>
          <p:nvPr/>
        </p:nvSpPr>
        <p:spPr bwMode="auto">
          <a:xfrm>
            <a:off x="546653" y="1191278"/>
            <a:ext cx="5239785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</a:rPr>
              <a:t>1.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过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的垂线，垂足为点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，在垂线上截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 A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′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的对称点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2.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类似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地，作出点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3.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i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4058" name="文本框 44057"/>
          <p:cNvSpPr txBox="1">
            <a:spLocks noChangeArrowheads="1"/>
          </p:cNvSpPr>
          <p:nvPr/>
        </p:nvSpPr>
        <p:spPr bwMode="auto">
          <a:xfrm>
            <a:off x="5393924" y="4324133"/>
            <a:ext cx="34131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  线段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′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′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为所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求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41301" y="1946275"/>
            <a:ext cx="281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+mn-lt"/>
              </a:rPr>
              <a:t>A</a:t>
            </a:r>
            <a:endParaRPr lang="zh-CN" altLang="en-US" b="1" i="1" dirty="0">
              <a:latin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30081" y="3639773"/>
            <a:ext cx="486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+mn-lt"/>
              </a:rPr>
              <a:t>B</a:t>
            </a:r>
            <a:endParaRPr lang="zh-CN" altLang="en-US" b="1" i="1" dirty="0"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文本框 32"/>
              <p:cNvSpPr txBox="1"/>
              <p:nvPr/>
            </p:nvSpPr>
            <p:spPr>
              <a:xfrm>
                <a:off x="7996965" y="3567001"/>
                <a:ext cx="566736" cy="4396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b="1" i="1" smtClean="0">
                              <a:latin typeface="Cambria Math" panose="02040503050406030204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altLang="zh-CN" b="1" i="1" smtClean="0">
                              <a:latin typeface="+mn-lt"/>
                            </a:rPr>
                            <m:t>B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en-US" altLang="zh-CN" b="1" i="1" smtClean="0">
                              <a:latin typeface="+mn-lt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CN" altLang="en-US" b="1" i="1" dirty="0">
                  <a:latin typeface="+mn-lt"/>
                </a:endParaRPr>
              </a:p>
            </p:txBody>
          </p:sp>
        </mc:Choice>
        <mc:Fallback>
          <p:sp>
            <p:nvSpPr>
              <p:cNvPr id="33" name="文本框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6965" y="3567001"/>
                <a:ext cx="566736" cy="439672"/>
              </a:xfrm>
              <a:prstGeom prst="rect">
                <a:avLst/>
              </a:prstGeom>
              <a:blipFill rotWithShape="1">
                <a:blip r:embed="rId2"/>
                <a:stretch>
                  <a:fillRect l="-72" t="-47" r="16" b="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文本框 33"/>
              <p:cNvSpPr txBox="1"/>
              <p:nvPr/>
            </p:nvSpPr>
            <p:spPr>
              <a:xfrm>
                <a:off x="7450834" y="1774492"/>
                <a:ext cx="566736" cy="437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b="1" i="1">
                              <a:latin typeface="Cambria Math" panose="02040503050406030204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altLang="zh-CN" b="1" i="1">
                              <a:latin typeface="+mn-lt"/>
                            </a:rPr>
                            <m:t>A</m:t>
                          </m:r>
                        </m:e>
                        <m:sup>
                          <m:r>
                            <m:rPr>
                              <m:nor/>
                            </m:rPr>
                            <a:rPr lang="en-US" altLang="zh-CN" b="1" i="1">
                              <a:latin typeface="+mn-lt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zh-CN" altLang="en-US" b="1" i="1" dirty="0">
                  <a:latin typeface="+mn-lt"/>
                </a:endParaRPr>
              </a:p>
            </p:txBody>
          </p:sp>
        </mc:Choice>
        <mc:Fallback>
          <p:sp>
            <p:nvSpPr>
              <p:cNvPr id="34" name="文本框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0834" y="1774492"/>
                <a:ext cx="566736" cy="437877"/>
              </a:xfrm>
              <a:prstGeom prst="rect">
                <a:avLst/>
              </a:prstGeom>
              <a:blipFill rotWithShape="1">
                <a:blip r:embed="rId3"/>
                <a:stretch>
                  <a:fillRect l="-67" t="-69" r="1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6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54" y="5880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10"/>
          <p:cNvSpPr>
            <a:spLocks noChangeArrowheads="1"/>
          </p:cNvSpPr>
          <p:nvPr/>
        </p:nvSpPr>
        <p:spPr bwMode="auto">
          <a:xfrm>
            <a:off x="6946901" y="2082007"/>
            <a:ext cx="107950" cy="109538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6650402" y="1759283"/>
            <a:ext cx="325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O</a:t>
            </a:r>
            <a:endParaRPr lang="en-US" altLang="zh-CN" b="1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40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5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0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85004" grpId="0" animBg="1"/>
      <p:bldP spid="85005" grpId="0" animBg="1"/>
      <p:bldP spid="85006" grpId="0" animBg="1"/>
      <p:bldP spid="44058" grpId="0"/>
      <p:bldP spid="33" grpId="0"/>
      <p:bldP spid="34" grpId="0"/>
      <p:bldP spid="40" grpId="0" animBg="1"/>
      <p:bldP spid="4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1" name="TextBox 2"/>
          <p:cNvSpPr txBox="1">
            <a:spLocks noChangeArrowheads="1"/>
          </p:cNvSpPr>
          <p:nvPr/>
        </p:nvSpPr>
        <p:spPr bwMode="auto">
          <a:xfrm>
            <a:off x="403590" y="452083"/>
            <a:ext cx="851612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图，矩形纸片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=6cm，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=8cm．现将其沿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对折，使得点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落在边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上的点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-25000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处，折痕与边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交于点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的长为（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A．6cm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．4cm	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．3cm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．2cm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54732" y="1717209"/>
            <a:ext cx="287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215" y="2095466"/>
            <a:ext cx="2140093" cy="149757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Box 8"/>
          <p:cNvSpPr txBox="1">
            <a:spLocks noChangeArrowheads="1"/>
          </p:cNvSpPr>
          <p:nvPr/>
        </p:nvSpPr>
        <p:spPr bwMode="auto">
          <a:xfrm>
            <a:off x="429821" y="703263"/>
            <a:ext cx="8399854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前面学习了轴对称图形以及轴对称图形的一些相关的性质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如果有一个图形和一条直线，如何画出这个图形关于这条直线对称的图形呢？这节课我们一起来学习作轴对称图形的方法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22" y="2790009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1"/>
          <p:cNvSpPr txBox="1">
            <a:spLocks noChangeArrowheads="1"/>
          </p:cNvSpPr>
          <p:nvPr/>
        </p:nvSpPr>
        <p:spPr bwMode="auto">
          <a:xfrm>
            <a:off x="600075" y="1076958"/>
            <a:ext cx="83439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作已知点关于某直线的对称点的第一步是（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A．过已知点作一条直线与已知直线相交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B．过已知点作一条直线与已知直线垂直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C．过已知点作一条直线与已知直线平行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D．不确定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7042" name="文本框 2"/>
          <p:cNvSpPr txBox="1">
            <a:spLocks noChangeArrowheads="1"/>
          </p:cNvSpPr>
          <p:nvPr/>
        </p:nvSpPr>
        <p:spPr bwMode="auto">
          <a:xfrm flipH="1">
            <a:off x="6897688" y="1273175"/>
            <a:ext cx="317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87048" name="组合 7"/>
          <p:cNvGrpSpPr/>
          <p:nvPr/>
        </p:nvGrpSpPr>
        <p:grpSpPr bwMode="auto">
          <a:xfrm>
            <a:off x="3332163" y="555625"/>
            <a:ext cx="2480310" cy="523234"/>
            <a:chOff x="5083" y="1100"/>
            <a:chExt cx="3905" cy="826"/>
          </a:xfrm>
        </p:grpSpPr>
        <p:grpSp>
          <p:nvGrpSpPr>
            <p:cNvPr id="8704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705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996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41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4"/>
          <p:cNvSpPr txBox="1">
            <a:spLocks noChangeArrowheads="1"/>
          </p:cNvSpPr>
          <p:nvPr/>
        </p:nvSpPr>
        <p:spPr bwMode="auto">
          <a:xfrm>
            <a:off x="373286" y="491357"/>
            <a:ext cx="863981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如图，把一张长方形的纸按图那样折叠后，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两点落在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′，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′点处，若得∠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′=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70°，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则∠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OG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292692" y="1165874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0" y="-68693"/>
            <a:ext cx="2006600" cy="492125"/>
            <a:chOff x="263" y="110"/>
            <a:chExt cx="3160" cy="777"/>
          </a:xfrm>
        </p:grpSpPr>
        <p:sp>
          <p:nvSpPr>
            <p:cNvPr id="11" name="文本框 20"/>
            <p:cNvSpPr txBox="1">
              <a:spLocks noChangeArrowheads="1"/>
            </p:cNvSpPr>
            <p:nvPr/>
          </p:nvSpPr>
          <p:spPr bwMode="auto">
            <a:xfrm>
              <a:off x="996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41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75" y="2164455"/>
            <a:ext cx="3224986" cy="183408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/>
          <p:nvPr/>
        </p:nvGrpSpPr>
        <p:grpSpPr bwMode="auto">
          <a:xfrm>
            <a:off x="266592" y="1291082"/>
            <a:ext cx="890355" cy="1906441"/>
            <a:chOff x="431" y="1389"/>
            <a:chExt cx="725" cy="1814"/>
          </a:xfrm>
        </p:grpSpPr>
        <p:sp>
          <p:nvSpPr>
            <p:cNvPr id="89091" name="Line 3"/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2" name="Line 4"/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3" name="Line 5"/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4" name="Line 6"/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5" name="Line 7"/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6" name="Line 8"/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1149243" y="1591119"/>
            <a:ext cx="891991" cy="1620686"/>
            <a:chOff x="2562" y="1570"/>
            <a:chExt cx="726" cy="1543"/>
          </a:xfrm>
        </p:grpSpPr>
        <p:sp>
          <p:nvSpPr>
            <p:cNvPr id="89098" name="Line 10"/>
            <p:cNvSpPr>
              <a:spLocks noChangeShapeType="1"/>
            </p:cNvSpPr>
            <p:nvPr/>
          </p:nvSpPr>
          <p:spPr bwMode="auto">
            <a:xfrm>
              <a:off x="2562" y="1570"/>
              <a:ext cx="182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099" name="Line 11"/>
            <p:cNvSpPr>
              <a:spLocks noChangeShapeType="1"/>
            </p:cNvSpPr>
            <p:nvPr/>
          </p:nvSpPr>
          <p:spPr bwMode="auto">
            <a:xfrm>
              <a:off x="2744" y="2160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0" name="Line 12"/>
            <p:cNvSpPr>
              <a:spLocks noChangeShapeType="1"/>
            </p:cNvSpPr>
            <p:nvPr/>
          </p:nvSpPr>
          <p:spPr bwMode="auto">
            <a:xfrm flipH="1">
              <a:off x="2835" y="2160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1" name="Line 13"/>
            <p:cNvSpPr>
              <a:spLocks noChangeShapeType="1"/>
            </p:cNvSpPr>
            <p:nvPr/>
          </p:nvSpPr>
          <p:spPr bwMode="auto">
            <a:xfrm>
              <a:off x="2835" y="2523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02" name="Line 14"/>
            <p:cNvSpPr>
              <a:spLocks noChangeShapeType="1"/>
            </p:cNvSpPr>
            <p:nvPr/>
          </p:nvSpPr>
          <p:spPr bwMode="auto">
            <a:xfrm flipH="1" flipV="1">
              <a:off x="2562" y="2750"/>
              <a:ext cx="454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03" name="Line 15"/>
          <p:cNvSpPr>
            <a:spLocks noChangeShapeType="1"/>
          </p:cNvSpPr>
          <p:nvPr/>
        </p:nvSpPr>
        <p:spPr bwMode="auto">
          <a:xfrm>
            <a:off x="2155031" y="2345150"/>
            <a:ext cx="27543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2910681" y="2507075"/>
            <a:ext cx="919163" cy="2714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19"/>
          <p:cNvSpPr>
            <a:spLocks noChangeShapeType="1"/>
          </p:cNvSpPr>
          <p:nvPr/>
        </p:nvSpPr>
        <p:spPr bwMode="auto">
          <a:xfrm>
            <a:off x="2910681" y="2778537"/>
            <a:ext cx="919163" cy="3778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06" name="AutoShape 20"/>
          <p:cNvSpPr>
            <a:spLocks noChangeArrowheads="1"/>
          </p:cNvSpPr>
          <p:nvPr/>
        </p:nvSpPr>
        <p:spPr bwMode="auto">
          <a:xfrm rot="17251642">
            <a:off x="4986338" y="2138862"/>
            <a:ext cx="1187450" cy="485775"/>
          </a:xfrm>
          <a:prstGeom prst="rightArrow">
            <a:avLst>
              <a:gd name="adj1" fmla="val 50000"/>
              <a:gd name="adj2" fmla="val 60941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3" name="AutoShape 21"/>
          <p:cNvSpPr>
            <a:spLocks noChangeArrowheads="1"/>
          </p:cNvSpPr>
          <p:nvPr/>
        </p:nvSpPr>
        <p:spPr bwMode="auto">
          <a:xfrm rot="15000368">
            <a:off x="5984875" y="2108700"/>
            <a:ext cx="1187450" cy="488950"/>
          </a:xfrm>
          <a:prstGeom prst="rightArrow">
            <a:avLst>
              <a:gd name="adj1" fmla="val 50000"/>
              <a:gd name="adj2" fmla="val 60546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89108" name="AutoShape 24"/>
          <p:cNvSpPr>
            <a:spLocks noChangeArrowheads="1"/>
          </p:cNvSpPr>
          <p:nvPr/>
        </p:nvSpPr>
        <p:spPr bwMode="auto">
          <a:xfrm rot="13987807">
            <a:off x="6775450" y="2108308"/>
            <a:ext cx="1295400" cy="647700"/>
          </a:xfrm>
          <a:prstGeom prst="rtTriangle">
            <a:avLst/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45" name="AutoShape 25"/>
          <p:cNvSpPr>
            <a:spLocks noChangeArrowheads="1"/>
          </p:cNvSpPr>
          <p:nvPr/>
        </p:nvSpPr>
        <p:spPr bwMode="auto">
          <a:xfrm rot="1929761">
            <a:off x="8370888" y="1736833"/>
            <a:ext cx="647700" cy="1295400"/>
          </a:xfrm>
          <a:prstGeom prst="rtTriangle">
            <a:avLst/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89110" name="Group 26"/>
          <p:cNvGrpSpPr/>
          <p:nvPr/>
        </p:nvGrpSpPr>
        <p:grpSpPr bwMode="auto">
          <a:xfrm>
            <a:off x="266592" y="1291082"/>
            <a:ext cx="890355" cy="1906441"/>
            <a:chOff x="431" y="1389"/>
            <a:chExt cx="725" cy="1814"/>
          </a:xfrm>
        </p:grpSpPr>
        <p:sp>
          <p:nvSpPr>
            <p:cNvPr id="89111" name="Line 27"/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2" name="Line 28"/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3" name="Line 29"/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4" name="Line 30"/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5" name="Line 31"/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16" name="Line 32"/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17" name="Line 34"/>
          <p:cNvSpPr>
            <a:spLocks noChangeShapeType="1"/>
          </p:cNvSpPr>
          <p:nvPr/>
        </p:nvSpPr>
        <p:spPr bwMode="auto">
          <a:xfrm>
            <a:off x="2155031" y="2345150"/>
            <a:ext cx="2754313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18" name="AutoShape 36"/>
          <p:cNvSpPr>
            <a:spLocks noChangeArrowheads="1"/>
          </p:cNvSpPr>
          <p:nvPr/>
        </p:nvSpPr>
        <p:spPr bwMode="auto">
          <a:xfrm rot="17251642">
            <a:off x="4986338" y="2138862"/>
            <a:ext cx="1187450" cy="485775"/>
          </a:xfrm>
          <a:prstGeom prst="rightArrow">
            <a:avLst>
              <a:gd name="adj1" fmla="val 50000"/>
              <a:gd name="adj2" fmla="val 60941"/>
            </a:avLst>
          </a:prstGeom>
          <a:solidFill>
            <a:schemeClr val="accent1"/>
          </a:solidFill>
          <a:ln w="254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89119" name="Group 39"/>
          <p:cNvGrpSpPr/>
          <p:nvPr/>
        </p:nvGrpSpPr>
        <p:grpSpPr bwMode="auto">
          <a:xfrm>
            <a:off x="266592" y="1291082"/>
            <a:ext cx="890355" cy="1906441"/>
            <a:chOff x="431" y="1389"/>
            <a:chExt cx="725" cy="1814"/>
          </a:xfrm>
        </p:grpSpPr>
        <p:sp>
          <p:nvSpPr>
            <p:cNvPr id="89120" name="Line 40"/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1" name="Line 41"/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2" name="Line 42"/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3" name="Line 43"/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4" name="Line 44"/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25" name="Line 45"/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26" name="AutoShape 47"/>
          <p:cNvSpPr>
            <a:spLocks noChangeArrowheads="1"/>
          </p:cNvSpPr>
          <p:nvPr/>
        </p:nvSpPr>
        <p:spPr bwMode="auto">
          <a:xfrm rot="13987807">
            <a:off x="6773069" y="2105927"/>
            <a:ext cx="1296987" cy="647700"/>
          </a:xfrm>
          <a:prstGeom prst="rtTriangle">
            <a:avLst/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89127" name="Line 48"/>
          <p:cNvSpPr>
            <a:spLocks noChangeShapeType="1"/>
          </p:cNvSpPr>
          <p:nvPr/>
        </p:nvSpPr>
        <p:spPr bwMode="auto">
          <a:xfrm>
            <a:off x="2153444" y="2345150"/>
            <a:ext cx="27559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28" name="Line 49"/>
          <p:cNvSpPr>
            <a:spLocks noChangeShapeType="1"/>
          </p:cNvSpPr>
          <p:nvPr/>
        </p:nvSpPr>
        <p:spPr bwMode="auto">
          <a:xfrm flipH="1">
            <a:off x="2890044" y="1526000"/>
            <a:ext cx="973137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29" name="AutoShape 50"/>
          <p:cNvSpPr>
            <a:spLocks noChangeArrowheads="1"/>
          </p:cNvSpPr>
          <p:nvPr/>
        </p:nvSpPr>
        <p:spPr bwMode="auto">
          <a:xfrm rot="17251642">
            <a:off x="4976019" y="2128543"/>
            <a:ext cx="1187450" cy="487363"/>
          </a:xfrm>
          <a:prstGeom prst="rightArrow">
            <a:avLst>
              <a:gd name="adj1" fmla="val 50000"/>
              <a:gd name="adj2" fmla="val 60743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89130" name="Group 53"/>
          <p:cNvGrpSpPr/>
          <p:nvPr/>
        </p:nvGrpSpPr>
        <p:grpSpPr bwMode="auto">
          <a:xfrm>
            <a:off x="266592" y="1291082"/>
            <a:ext cx="890355" cy="1906441"/>
            <a:chOff x="431" y="1389"/>
            <a:chExt cx="725" cy="1814"/>
          </a:xfrm>
        </p:grpSpPr>
        <p:sp>
          <p:nvSpPr>
            <p:cNvPr id="89131" name="Line 54"/>
            <p:cNvSpPr>
              <a:spLocks noChangeShapeType="1"/>
            </p:cNvSpPr>
            <p:nvPr/>
          </p:nvSpPr>
          <p:spPr bwMode="auto">
            <a:xfrm flipV="1">
              <a:off x="1156" y="1389"/>
              <a:ext cx="0" cy="18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2" name="Line 55"/>
            <p:cNvSpPr>
              <a:spLocks noChangeShapeType="1"/>
            </p:cNvSpPr>
            <p:nvPr/>
          </p:nvSpPr>
          <p:spPr bwMode="auto">
            <a:xfrm flipH="1">
              <a:off x="975" y="1661"/>
              <a:ext cx="18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3" name="Line 56"/>
            <p:cNvSpPr>
              <a:spLocks noChangeShapeType="1"/>
            </p:cNvSpPr>
            <p:nvPr/>
          </p:nvSpPr>
          <p:spPr bwMode="auto">
            <a:xfrm flipH="1">
              <a:off x="431" y="2205"/>
              <a:ext cx="54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4" name="Line 57"/>
            <p:cNvSpPr>
              <a:spLocks noChangeShapeType="1"/>
            </p:cNvSpPr>
            <p:nvPr/>
          </p:nvSpPr>
          <p:spPr bwMode="auto">
            <a:xfrm>
              <a:off x="431" y="2205"/>
              <a:ext cx="453" cy="3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5" name="Line 58"/>
            <p:cNvSpPr>
              <a:spLocks noChangeShapeType="1"/>
            </p:cNvSpPr>
            <p:nvPr/>
          </p:nvSpPr>
          <p:spPr bwMode="auto">
            <a:xfrm flipH="1">
              <a:off x="703" y="2568"/>
              <a:ext cx="181" cy="5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136" name="Line 59"/>
            <p:cNvSpPr>
              <a:spLocks noChangeShapeType="1"/>
            </p:cNvSpPr>
            <p:nvPr/>
          </p:nvSpPr>
          <p:spPr bwMode="auto">
            <a:xfrm flipV="1">
              <a:off x="703" y="2795"/>
              <a:ext cx="453" cy="363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9137" name="Line 60"/>
          <p:cNvSpPr>
            <a:spLocks noChangeShapeType="1"/>
          </p:cNvSpPr>
          <p:nvPr/>
        </p:nvSpPr>
        <p:spPr bwMode="auto">
          <a:xfrm>
            <a:off x="2899569" y="1903825"/>
            <a:ext cx="973137" cy="2159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38" name="Text Box 61"/>
          <p:cNvSpPr txBox="1">
            <a:spLocks noChangeArrowheads="1"/>
          </p:cNvSpPr>
          <p:nvPr/>
        </p:nvSpPr>
        <p:spPr bwMode="auto">
          <a:xfrm>
            <a:off x="455930" y="552697"/>
            <a:ext cx="6669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如图，把下列图形补成关于直线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的对称图形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" name="Group 63"/>
          <p:cNvGrpSpPr/>
          <p:nvPr/>
        </p:nvGrpSpPr>
        <p:grpSpPr bwMode="auto">
          <a:xfrm>
            <a:off x="266593" y="1540319"/>
            <a:ext cx="913268" cy="1620686"/>
            <a:chOff x="930" y="754"/>
            <a:chExt cx="743" cy="1543"/>
          </a:xfrm>
        </p:grpSpPr>
        <p:sp>
          <p:nvSpPr>
            <p:cNvPr id="89140" name="Oval 64"/>
            <p:cNvSpPr>
              <a:spLocks noChangeArrowheads="1"/>
            </p:cNvSpPr>
            <p:nvPr/>
          </p:nvSpPr>
          <p:spPr bwMode="auto">
            <a:xfrm>
              <a:off x="1628" y="754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1" name="Oval 65"/>
            <p:cNvSpPr>
              <a:spLocks noChangeArrowheads="1"/>
            </p:cNvSpPr>
            <p:nvPr/>
          </p:nvSpPr>
          <p:spPr bwMode="auto">
            <a:xfrm>
              <a:off x="1429" y="1325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2" name="Oval 66"/>
            <p:cNvSpPr>
              <a:spLocks noChangeArrowheads="1"/>
            </p:cNvSpPr>
            <p:nvPr/>
          </p:nvSpPr>
          <p:spPr bwMode="auto">
            <a:xfrm>
              <a:off x="930" y="1344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3" name="Oval 67"/>
            <p:cNvSpPr>
              <a:spLocks noChangeArrowheads="1"/>
            </p:cNvSpPr>
            <p:nvPr/>
          </p:nvSpPr>
          <p:spPr bwMode="auto">
            <a:xfrm>
              <a:off x="1338" y="166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4" name="Oval 68"/>
            <p:cNvSpPr>
              <a:spLocks noChangeArrowheads="1"/>
            </p:cNvSpPr>
            <p:nvPr/>
          </p:nvSpPr>
          <p:spPr bwMode="auto">
            <a:xfrm>
              <a:off x="1202" y="2251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5" name="Oval 69"/>
            <p:cNvSpPr>
              <a:spLocks noChangeArrowheads="1"/>
            </p:cNvSpPr>
            <p:nvPr/>
          </p:nvSpPr>
          <p:spPr bwMode="auto">
            <a:xfrm>
              <a:off x="1610" y="193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89146" name="Group 70"/>
          <p:cNvGrpSpPr/>
          <p:nvPr/>
        </p:nvGrpSpPr>
        <p:grpSpPr bwMode="auto">
          <a:xfrm>
            <a:off x="2867819" y="1526000"/>
            <a:ext cx="1027112" cy="647700"/>
            <a:chOff x="3515" y="890"/>
            <a:chExt cx="862" cy="545"/>
          </a:xfrm>
        </p:grpSpPr>
        <p:sp>
          <p:nvSpPr>
            <p:cNvPr id="89147" name="Oval 71"/>
            <p:cNvSpPr>
              <a:spLocks noChangeArrowheads="1"/>
            </p:cNvSpPr>
            <p:nvPr/>
          </p:nvSpPr>
          <p:spPr bwMode="auto">
            <a:xfrm>
              <a:off x="3515" y="1162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8" name="Oval 72"/>
            <p:cNvSpPr>
              <a:spLocks noChangeArrowheads="1"/>
            </p:cNvSpPr>
            <p:nvPr/>
          </p:nvSpPr>
          <p:spPr bwMode="auto">
            <a:xfrm>
              <a:off x="4286" y="890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49" name="Oval 73"/>
            <p:cNvSpPr>
              <a:spLocks noChangeArrowheads="1"/>
            </p:cNvSpPr>
            <p:nvPr/>
          </p:nvSpPr>
          <p:spPr bwMode="auto">
            <a:xfrm>
              <a:off x="4332" y="1389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9" name="Group 74"/>
          <p:cNvGrpSpPr/>
          <p:nvPr/>
        </p:nvGrpSpPr>
        <p:grpSpPr bwMode="auto">
          <a:xfrm>
            <a:off x="5257800" y="1815012"/>
            <a:ext cx="701675" cy="1189038"/>
            <a:chOff x="975" y="2840"/>
            <a:chExt cx="589" cy="999"/>
          </a:xfrm>
        </p:grpSpPr>
        <p:sp>
          <p:nvSpPr>
            <p:cNvPr id="89151" name="Oval 75"/>
            <p:cNvSpPr>
              <a:spLocks noChangeArrowheads="1"/>
            </p:cNvSpPr>
            <p:nvPr/>
          </p:nvSpPr>
          <p:spPr bwMode="auto">
            <a:xfrm>
              <a:off x="1111" y="2976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2" name="Oval 76"/>
            <p:cNvSpPr>
              <a:spLocks noChangeArrowheads="1"/>
            </p:cNvSpPr>
            <p:nvPr/>
          </p:nvSpPr>
          <p:spPr bwMode="auto">
            <a:xfrm>
              <a:off x="1383" y="2840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3" name="Oval 77"/>
            <p:cNvSpPr>
              <a:spLocks noChangeArrowheads="1"/>
            </p:cNvSpPr>
            <p:nvPr/>
          </p:nvSpPr>
          <p:spPr bwMode="auto">
            <a:xfrm>
              <a:off x="1202" y="3022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4" name="Oval 78"/>
            <p:cNvSpPr>
              <a:spLocks noChangeArrowheads="1"/>
            </p:cNvSpPr>
            <p:nvPr/>
          </p:nvSpPr>
          <p:spPr bwMode="auto">
            <a:xfrm>
              <a:off x="975" y="3748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5" name="Oval 79"/>
            <p:cNvSpPr>
              <a:spLocks noChangeArrowheads="1"/>
            </p:cNvSpPr>
            <p:nvPr/>
          </p:nvSpPr>
          <p:spPr bwMode="auto">
            <a:xfrm>
              <a:off x="1156" y="379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6" name="Oval 80"/>
            <p:cNvSpPr>
              <a:spLocks noChangeArrowheads="1"/>
            </p:cNvSpPr>
            <p:nvPr/>
          </p:nvSpPr>
          <p:spPr bwMode="auto">
            <a:xfrm>
              <a:off x="1383" y="311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57" name="Oval 81"/>
            <p:cNvSpPr>
              <a:spLocks noChangeArrowheads="1"/>
            </p:cNvSpPr>
            <p:nvPr/>
          </p:nvSpPr>
          <p:spPr bwMode="auto">
            <a:xfrm>
              <a:off x="1519" y="3113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grpSp>
        <p:nvGrpSpPr>
          <p:cNvPr id="10" name="Group 82"/>
          <p:cNvGrpSpPr/>
          <p:nvPr/>
        </p:nvGrpSpPr>
        <p:grpSpPr bwMode="auto">
          <a:xfrm>
            <a:off x="7261225" y="1676508"/>
            <a:ext cx="809625" cy="1511300"/>
            <a:chOff x="3379" y="2614"/>
            <a:chExt cx="680" cy="1270"/>
          </a:xfrm>
        </p:grpSpPr>
        <p:sp>
          <p:nvSpPr>
            <p:cNvPr id="89159" name="Oval 83"/>
            <p:cNvSpPr>
              <a:spLocks noChangeArrowheads="1"/>
            </p:cNvSpPr>
            <p:nvPr/>
          </p:nvSpPr>
          <p:spPr bwMode="auto">
            <a:xfrm>
              <a:off x="3379" y="2614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60" name="Oval 84"/>
            <p:cNvSpPr>
              <a:spLocks noChangeArrowheads="1"/>
            </p:cNvSpPr>
            <p:nvPr/>
          </p:nvSpPr>
          <p:spPr bwMode="auto">
            <a:xfrm>
              <a:off x="3606" y="3838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9161" name="Oval 85"/>
            <p:cNvSpPr>
              <a:spLocks noChangeArrowheads="1"/>
            </p:cNvSpPr>
            <p:nvPr/>
          </p:nvSpPr>
          <p:spPr bwMode="auto">
            <a:xfrm>
              <a:off x="4014" y="3475"/>
              <a:ext cx="45" cy="46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sp>
        <p:nvSpPr>
          <p:cNvPr id="89162" name="Line 51"/>
          <p:cNvSpPr>
            <a:spLocks noChangeShapeType="1"/>
          </p:cNvSpPr>
          <p:nvPr/>
        </p:nvSpPr>
        <p:spPr bwMode="auto">
          <a:xfrm>
            <a:off x="6067425" y="1491162"/>
            <a:ext cx="0" cy="19446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9163" name="Line 52"/>
          <p:cNvSpPr>
            <a:spLocks noChangeShapeType="1"/>
          </p:cNvSpPr>
          <p:nvPr/>
        </p:nvSpPr>
        <p:spPr bwMode="auto">
          <a:xfrm>
            <a:off x="8070850" y="1514583"/>
            <a:ext cx="0" cy="19240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89164" name="Object 6"/>
          <p:cNvGraphicFramePr/>
          <p:nvPr/>
        </p:nvGraphicFramePr>
        <p:xfrm>
          <a:off x="879368" y="3246882"/>
          <a:ext cx="324063" cy="324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49" name="" r:id="rId1" imgW="88265" imgH="177165" progId="Equation.3">
                  <p:embed/>
                </p:oleObj>
              </mc:Choice>
              <mc:Fallback>
                <p:oleObj name="" r:id="rId1" imgW="88265" imgH="177165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9368" y="3246882"/>
                        <a:ext cx="324063" cy="3249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65" name="Object 6"/>
          <p:cNvGraphicFramePr/>
          <p:nvPr/>
        </p:nvGraphicFramePr>
        <p:xfrm>
          <a:off x="4737894" y="2410237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50" name="" r:id="rId3" imgW="88265" imgH="177165" progId="Equation.3">
                  <p:embed/>
                </p:oleObj>
              </mc:Choice>
              <mc:Fallback>
                <p:oleObj name="" r:id="rId3" imgW="88265" imgH="177165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894" y="2410237"/>
                        <a:ext cx="31432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66" name="Object 6"/>
          <p:cNvGraphicFramePr/>
          <p:nvPr/>
        </p:nvGraphicFramePr>
        <p:xfrm>
          <a:off x="6130925" y="2994525"/>
          <a:ext cx="314325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51" name="" r:id="rId4" imgW="88265" imgH="177165" progId="Equation.3">
                  <p:embed/>
                </p:oleObj>
              </mc:Choice>
              <mc:Fallback>
                <p:oleObj name="" r:id="rId4" imgW="88265" imgH="177165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0925" y="2994525"/>
                        <a:ext cx="314325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67" name="Object 6"/>
          <p:cNvGraphicFramePr/>
          <p:nvPr/>
        </p:nvGraphicFramePr>
        <p:xfrm>
          <a:off x="8108950" y="3124308"/>
          <a:ext cx="312738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52" name="" r:id="rId5" imgW="88265" imgH="177165" progId="Equation.3">
                  <p:embed/>
                </p:oleObj>
              </mc:Choice>
              <mc:Fallback>
                <p:oleObj name="" r:id="rId5" imgW="88265" imgH="177165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8950" y="3124308"/>
                        <a:ext cx="312738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6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87" name="文本框 20"/>
            <p:cNvSpPr txBox="1">
              <a:spLocks noChangeArrowheads="1"/>
            </p:cNvSpPr>
            <p:nvPr/>
          </p:nvSpPr>
          <p:spPr bwMode="auto">
            <a:xfrm>
              <a:off x="98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8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8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" name="Freeform 74"/>
              <p:cNvSpPr>
                <a:spLocks noChangeAspect="1" noEditPoints="1"/>
              </p:cNvSpPr>
              <p:nvPr/>
            </p:nvSpPr>
            <p:spPr bwMode="auto">
              <a:xfrm>
                <a:off x="39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Freeform 2"/>
          <p:cNvSpPr>
            <a:spLocks noChangeArrowheads="1"/>
          </p:cNvSpPr>
          <p:nvPr/>
        </p:nvSpPr>
        <p:spPr bwMode="auto">
          <a:xfrm>
            <a:off x="2932724" y="2812645"/>
            <a:ext cx="1243013" cy="1541462"/>
          </a:xfrm>
          <a:custGeom>
            <a:avLst/>
            <a:gdLst>
              <a:gd name="T0" fmla="*/ 1044 w 1044"/>
              <a:gd name="T1" fmla="*/ 0 h 1294"/>
              <a:gd name="T2" fmla="*/ 533 w 1044"/>
              <a:gd name="T3" fmla="*/ 0 h 1294"/>
              <a:gd name="T4" fmla="*/ 326 w 1044"/>
              <a:gd name="T5" fmla="*/ 250 h 1294"/>
              <a:gd name="T6" fmla="*/ 533 w 1044"/>
              <a:gd name="T7" fmla="*/ 250 h 1294"/>
              <a:gd name="T8" fmla="*/ 533 w 1044"/>
              <a:gd name="T9" fmla="*/ 1174 h 1294"/>
              <a:gd name="T10" fmla="*/ 0 w 1044"/>
              <a:gd name="T11" fmla="*/ 1174 h 1294"/>
              <a:gd name="T12" fmla="*/ 0 w 1044"/>
              <a:gd name="T13" fmla="*/ 1294 h 1294"/>
              <a:gd name="T14" fmla="*/ 1044 w 1044"/>
              <a:gd name="T15" fmla="*/ 1294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44" h="1294">
                <a:moveTo>
                  <a:pt x="1044" y="0"/>
                </a:moveTo>
                <a:lnTo>
                  <a:pt x="533" y="0"/>
                </a:lnTo>
                <a:lnTo>
                  <a:pt x="326" y="250"/>
                </a:lnTo>
                <a:lnTo>
                  <a:pt x="533" y="250"/>
                </a:lnTo>
                <a:lnTo>
                  <a:pt x="533" y="1174"/>
                </a:lnTo>
                <a:lnTo>
                  <a:pt x="0" y="1174"/>
                </a:lnTo>
                <a:lnTo>
                  <a:pt x="0" y="1294"/>
                </a:lnTo>
                <a:lnTo>
                  <a:pt x="1044" y="1294"/>
                </a:ln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114" name="Line 3"/>
          <p:cNvSpPr>
            <a:spLocks noChangeShapeType="1"/>
          </p:cNvSpPr>
          <p:nvPr/>
        </p:nvSpPr>
        <p:spPr bwMode="auto">
          <a:xfrm>
            <a:off x="4159862" y="2250670"/>
            <a:ext cx="0" cy="2600325"/>
          </a:xfrm>
          <a:prstGeom prst="line">
            <a:avLst/>
          </a:prstGeom>
          <a:noFill/>
          <a:ln w="3175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 bwMode="auto">
          <a:xfrm>
            <a:off x="2932724" y="2758670"/>
            <a:ext cx="2524125" cy="1617662"/>
            <a:chOff x="2771" y="999"/>
            <a:chExt cx="2120" cy="1359"/>
          </a:xfrm>
        </p:grpSpPr>
        <p:sp>
          <p:nvSpPr>
            <p:cNvPr id="90116" name="Line 5"/>
            <p:cNvSpPr>
              <a:spLocks noChangeShapeType="1"/>
            </p:cNvSpPr>
            <p:nvPr/>
          </p:nvSpPr>
          <p:spPr bwMode="auto">
            <a:xfrm>
              <a:off x="2771" y="2206"/>
              <a:ext cx="10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0117" name="Group 6"/>
            <p:cNvGrpSpPr/>
            <p:nvPr/>
          </p:nvGrpSpPr>
          <p:grpSpPr bwMode="auto">
            <a:xfrm>
              <a:off x="3117" y="999"/>
              <a:ext cx="1774" cy="1359"/>
              <a:chOff x="3117" y="999"/>
              <a:chExt cx="1774" cy="1359"/>
            </a:xfrm>
          </p:grpSpPr>
          <p:sp>
            <p:nvSpPr>
              <p:cNvPr id="90118" name="Line 7"/>
              <p:cNvSpPr>
                <a:spLocks noChangeShapeType="1"/>
              </p:cNvSpPr>
              <p:nvPr/>
            </p:nvSpPr>
            <p:spPr bwMode="auto">
              <a:xfrm>
                <a:off x="3810" y="1032"/>
                <a:ext cx="5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19" name="Oval 8"/>
              <p:cNvSpPr>
                <a:spLocks noChangeArrowheads="1"/>
              </p:cNvSpPr>
              <p:nvPr/>
            </p:nvSpPr>
            <p:spPr bwMode="auto">
              <a:xfrm>
                <a:off x="4272" y="999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0" name="Line 9"/>
              <p:cNvSpPr>
                <a:spLocks noChangeShapeType="1"/>
              </p:cNvSpPr>
              <p:nvPr/>
            </p:nvSpPr>
            <p:spPr bwMode="auto">
              <a:xfrm>
                <a:off x="3812" y="1272"/>
                <a:ext cx="70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1" name="Line 10"/>
              <p:cNvSpPr>
                <a:spLocks noChangeShapeType="1"/>
              </p:cNvSpPr>
              <p:nvPr/>
            </p:nvSpPr>
            <p:spPr bwMode="auto">
              <a:xfrm>
                <a:off x="3117" y="1272"/>
                <a:ext cx="70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2" name="Oval 11"/>
              <p:cNvSpPr>
                <a:spLocks noChangeArrowheads="1"/>
              </p:cNvSpPr>
              <p:nvPr/>
            </p:nvSpPr>
            <p:spPr bwMode="auto">
              <a:xfrm>
                <a:off x="4272" y="1239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3" name="Oval 12"/>
              <p:cNvSpPr>
                <a:spLocks noChangeArrowheads="1"/>
              </p:cNvSpPr>
              <p:nvPr/>
            </p:nvSpPr>
            <p:spPr bwMode="auto">
              <a:xfrm>
                <a:off x="4489" y="1238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4" name="Line 13"/>
              <p:cNvSpPr>
                <a:spLocks noChangeShapeType="1"/>
              </p:cNvSpPr>
              <p:nvPr/>
            </p:nvSpPr>
            <p:spPr bwMode="auto">
              <a:xfrm>
                <a:off x="3819" y="2198"/>
                <a:ext cx="104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5" name="Oval 14"/>
              <p:cNvSpPr>
                <a:spLocks noChangeArrowheads="1"/>
              </p:cNvSpPr>
              <p:nvPr/>
            </p:nvSpPr>
            <p:spPr bwMode="auto">
              <a:xfrm>
                <a:off x="4826" y="2162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6" name="Oval 15"/>
              <p:cNvSpPr>
                <a:spLocks noChangeArrowheads="1"/>
              </p:cNvSpPr>
              <p:nvPr/>
            </p:nvSpPr>
            <p:spPr bwMode="auto">
              <a:xfrm>
                <a:off x="4293" y="2162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0127" name="Line 16"/>
              <p:cNvSpPr>
                <a:spLocks noChangeShapeType="1"/>
              </p:cNvSpPr>
              <p:nvPr/>
            </p:nvSpPr>
            <p:spPr bwMode="auto">
              <a:xfrm>
                <a:off x="3819" y="2329"/>
                <a:ext cx="10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128" name="Oval 17"/>
              <p:cNvSpPr>
                <a:spLocks noChangeArrowheads="1"/>
              </p:cNvSpPr>
              <p:nvPr/>
            </p:nvSpPr>
            <p:spPr bwMode="auto">
              <a:xfrm>
                <a:off x="4826" y="2293"/>
                <a:ext cx="65" cy="65"/>
              </a:xfrm>
              <a:prstGeom prst="ellipse">
                <a:avLst/>
              </a:prstGeom>
              <a:solidFill>
                <a:srgbClr val="FF3300"/>
              </a:solidFill>
              <a:ln w="9525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Group 18"/>
          <p:cNvGrpSpPr/>
          <p:nvPr/>
        </p:nvGrpSpPr>
        <p:grpSpPr bwMode="auto">
          <a:xfrm>
            <a:off x="2878749" y="2758670"/>
            <a:ext cx="1320800" cy="1617662"/>
            <a:chOff x="2739" y="999"/>
            <a:chExt cx="1109" cy="1359"/>
          </a:xfrm>
        </p:grpSpPr>
        <p:sp>
          <p:nvSpPr>
            <p:cNvPr id="90130" name="Oval 19"/>
            <p:cNvSpPr>
              <a:spLocks noChangeArrowheads="1"/>
            </p:cNvSpPr>
            <p:nvPr/>
          </p:nvSpPr>
          <p:spPr bwMode="auto">
            <a:xfrm>
              <a:off x="3783" y="1010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1" name="Oval 20"/>
            <p:cNvSpPr>
              <a:spLocks noChangeArrowheads="1"/>
            </p:cNvSpPr>
            <p:nvPr/>
          </p:nvSpPr>
          <p:spPr bwMode="auto">
            <a:xfrm>
              <a:off x="3076" y="1238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2" name="Oval 21"/>
            <p:cNvSpPr>
              <a:spLocks noChangeArrowheads="1"/>
            </p:cNvSpPr>
            <p:nvPr/>
          </p:nvSpPr>
          <p:spPr bwMode="auto">
            <a:xfrm>
              <a:off x="3262" y="999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3" name="Oval 22"/>
            <p:cNvSpPr>
              <a:spLocks noChangeArrowheads="1"/>
            </p:cNvSpPr>
            <p:nvPr/>
          </p:nvSpPr>
          <p:spPr bwMode="auto">
            <a:xfrm>
              <a:off x="3271" y="1249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4" name="Oval 23"/>
            <p:cNvSpPr>
              <a:spLocks noChangeArrowheads="1"/>
            </p:cNvSpPr>
            <p:nvPr/>
          </p:nvSpPr>
          <p:spPr bwMode="auto">
            <a:xfrm>
              <a:off x="3272" y="217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5" name="Oval 24"/>
            <p:cNvSpPr>
              <a:spLocks noChangeArrowheads="1"/>
            </p:cNvSpPr>
            <p:nvPr/>
          </p:nvSpPr>
          <p:spPr bwMode="auto">
            <a:xfrm>
              <a:off x="2739" y="217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6" name="Oval 25"/>
            <p:cNvSpPr>
              <a:spLocks noChangeArrowheads="1"/>
            </p:cNvSpPr>
            <p:nvPr/>
          </p:nvSpPr>
          <p:spPr bwMode="auto">
            <a:xfrm>
              <a:off x="2739" y="229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7" name="Oval 26"/>
            <p:cNvSpPr>
              <a:spLocks noChangeArrowheads="1"/>
            </p:cNvSpPr>
            <p:nvPr/>
          </p:nvSpPr>
          <p:spPr bwMode="auto">
            <a:xfrm>
              <a:off x="3783" y="2293"/>
              <a:ext cx="65" cy="6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Freeform 27"/>
          <p:cNvSpPr>
            <a:spLocks noChangeArrowheads="1"/>
          </p:cNvSpPr>
          <p:nvPr/>
        </p:nvSpPr>
        <p:spPr bwMode="auto">
          <a:xfrm>
            <a:off x="4175737" y="2812645"/>
            <a:ext cx="1228725" cy="1541462"/>
          </a:xfrm>
          <a:custGeom>
            <a:avLst/>
            <a:gdLst>
              <a:gd name="T0" fmla="*/ 0 w 1032"/>
              <a:gd name="T1" fmla="*/ 0 h 1294"/>
              <a:gd name="T2" fmla="*/ 489 w 1032"/>
              <a:gd name="T3" fmla="*/ 0 h 1294"/>
              <a:gd name="T4" fmla="*/ 706 w 1032"/>
              <a:gd name="T5" fmla="*/ 240 h 1294"/>
              <a:gd name="T6" fmla="*/ 489 w 1032"/>
              <a:gd name="T7" fmla="*/ 240 h 1294"/>
              <a:gd name="T8" fmla="*/ 489 w 1032"/>
              <a:gd name="T9" fmla="*/ 1163 h 1294"/>
              <a:gd name="T10" fmla="*/ 1032 w 1032"/>
              <a:gd name="T11" fmla="*/ 1163 h 1294"/>
              <a:gd name="T12" fmla="*/ 1032 w 1032"/>
              <a:gd name="T13" fmla="*/ 1294 h 1294"/>
              <a:gd name="T14" fmla="*/ 0 w 1032"/>
              <a:gd name="T15" fmla="*/ 1294 h 1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1294">
                <a:moveTo>
                  <a:pt x="0" y="0"/>
                </a:moveTo>
                <a:lnTo>
                  <a:pt x="489" y="0"/>
                </a:lnTo>
                <a:lnTo>
                  <a:pt x="706" y="240"/>
                </a:lnTo>
                <a:lnTo>
                  <a:pt x="489" y="240"/>
                </a:lnTo>
                <a:lnTo>
                  <a:pt x="489" y="1163"/>
                </a:lnTo>
                <a:lnTo>
                  <a:pt x="1032" y="1163"/>
                </a:lnTo>
                <a:lnTo>
                  <a:pt x="1032" y="1294"/>
                </a:lnTo>
                <a:lnTo>
                  <a:pt x="0" y="1294"/>
                </a:ln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139" name="Text Box 29"/>
          <p:cNvSpPr txBox="1">
            <a:spLocks noChangeArrowheads="1"/>
          </p:cNvSpPr>
          <p:nvPr/>
        </p:nvSpPr>
        <p:spPr bwMode="auto">
          <a:xfrm>
            <a:off x="360679" y="928688"/>
            <a:ext cx="835469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图给出了一个图案的一半，虚线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是这个图案的对称轴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整个图案是个什么形状？请准确地画出它的另一半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484" name="Text Box 31"/>
          <p:cNvSpPr txBox="1">
            <a:spLocks noChangeArrowheads="1"/>
          </p:cNvSpPr>
          <p:nvPr/>
        </p:nvSpPr>
        <p:spPr bwMode="auto">
          <a:xfrm>
            <a:off x="3364524" y="2488795"/>
            <a:ext cx="595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5" name="Text Box 32"/>
          <p:cNvSpPr txBox="1">
            <a:spLocks noChangeArrowheads="1"/>
          </p:cNvSpPr>
          <p:nvPr/>
        </p:nvSpPr>
        <p:spPr bwMode="auto">
          <a:xfrm>
            <a:off x="3905862" y="248879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6" name="Text Box 33"/>
          <p:cNvSpPr txBox="1">
            <a:spLocks noChangeArrowheads="1"/>
          </p:cNvSpPr>
          <p:nvPr/>
        </p:nvSpPr>
        <p:spPr bwMode="auto">
          <a:xfrm>
            <a:off x="2932724" y="292059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43" name="Text Box 34"/>
          <p:cNvSpPr txBox="1">
            <a:spLocks noChangeArrowheads="1"/>
          </p:cNvSpPr>
          <p:nvPr/>
        </p:nvSpPr>
        <p:spPr bwMode="auto">
          <a:xfrm>
            <a:off x="3256574" y="3120620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8" name="Text Box 35"/>
          <p:cNvSpPr txBox="1">
            <a:spLocks noChangeArrowheads="1"/>
          </p:cNvSpPr>
          <p:nvPr/>
        </p:nvSpPr>
        <p:spPr bwMode="auto">
          <a:xfrm>
            <a:off x="3312137" y="389214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E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89" name="Text Box 36"/>
          <p:cNvSpPr txBox="1">
            <a:spLocks noChangeArrowheads="1"/>
          </p:cNvSpPr>
          <p:nvPr/>
        </p:nvSpPr>
        <p:spPr bwMode="auto">
          <a:xfrm>
            <a:off x="2770799" y="3879445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0" name="Text Box 37"/>
          <p:cNvSpPr txBox="1">
            <a:spLocks noChangeArrowheads="1"/>
          </p:cNvSpPr>
          <p:nvPr/>
        </p:nvSpPr>
        <p:spPr bwMode="auto">
          <a:xfrm>
            <a:off x="2770799" y="4377920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91" name="Text Box 38"/>
          <p:cNvSpPr txBox="1">
            <a:spLocks noChangeArrowheads="1"/>
          </p:cNvSpPr>
          <p:nvPr/>
        </p:nvSpPr>
        <p:spPr bwMode="auto">
          <a:xfrm>
            <a:off x="3905862" y="4377920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rPr>
              <a:t>H</a:t>
            </a:r>
            <a:endParaRPr lang="en-US" altLang="zh-CN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148" name="文本框 4"/>
          <p:cNvSpPr txBox="1">
            <a:spLocks noChangeArrowheads="1"/>
          </p:cNvSpPr>
          <p:nvPr/>
        </p:nvSpPr>
        <p:spPr bwMode="auto">
          <a:xfrm>
            <a:off x="4175737" y="2096682"/>
            <a:ext cx="3032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l </a:t>
            </a:r>
            <a:endParaRPr lang="en-US" altLang="zh-CN" b="1" i="1">
              <a:latin typeface="Times New Roman" panose="02020603050405020304" pitchFamily="18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90154" name="组合 6"/>
          <p:cNvGrpSpPr/>
          <p:nvPr/>
        </p:nvGrpSpPr>
        <p:grpSpPr bwMode="auto">
          <a:xfrm>
            <a:off x="3339129" y="491020"/>
            <a:ext cx="2479675" cy="522288"/>
            <a:chOff x="5060" y="905"/>
            <a:chExt cx="3904" cy="822"/>
          </a:xfrm>
        </p:grpSpPr>
        <p:grpSp>
          <p:nvGrpSpPr>
            <p:cNvPr id="90155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0161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2"/>
          <p:cNvGrpSpPr/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98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3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39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4" grpId="0"/>
      <p:bldP spid="19485" grpId="0"/>
      <p:bldP spid="19486" grpId="0"/>
      <p:bldP spid="19488" grpId="0"/>
      <p:bldP spid="19489" grpId="0"/>
      <p:bldP spid="19490" grpId="0"/>
      <p:bldP spid="1949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1"/>
          <p:cNvSpPr txBox="1">
            <a:spLocks noChangeArrowheads="1"/>
          </p:cNvSpPr>
          <p:nvPr/>
        </p:nvSpPr>
        <p:spPr bwMode="auto">
          <a:xfrm>
            <a:off x="1322176" y="1121717"/>
            <a:ext cx="5447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图，画△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的对称图形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91138" name="直接连接符 3"/>
          <p:cNvCxnSpPr>
            <a:cxnSpLocks noChangeShapeType="1"/>
          </p:cNvCxnSpPr>
          <p:nvPr/>
        </p:nvCxnSpPr>
        <p:spPr bwMode="auto">
          <a:xfrm>
            <a:off x="3050938" y="2165936"/>
            <a:ext cx="0" cy="22145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1139" name="TextBox 4"/>
          <p:cNvSpPr txBox="1">
            <a:spLocks noChangeArrowheads="1"/>
          </p:cNvSpPr>
          <p:nvPr/>
        </p:nvSpPr>
        <p:spPr bwMode="auto">
          <a:xfrm>
            <a:off x="3160476" y="2059573"/>
            <a:ext cx="360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m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40" name="任意多边形 5"/>
          <p:cNvSpPr>
            <a:spLocks noChangeArrowheads="1"/>
          </p:cNvSpPr>
          <p:nvPr/>
        </p:nvSpPr>
        <p:spPr bwMode="auto">
          <a:xfrm>
            <a:off x="2401651" y="2599323"/>
            <a:ext cx="1285875" cy="1384300"/>
          </a:xfrm>
          <a:custGeom>
            <a:avLst/>
            <a:gdLst>
              <a:gd name="T0" fmla="*/ 870857 w 1712685"/>
              <a:gd name="T1" fmla="*/ 0 h 1843314"/>
              <a:gd name="T2" fmla="*/ 0 w 1712685"/>
              <a:gd name="T3" fmla="*/ 1843314 h 1843314"/>
              <a:gd name="T4" fmla="*/ 1712685 w 1712685"/>
              <a:gd name="T5" fmla="*/ 711200 h 1843314"/>
              <a:gd name="T6" fmla="*/ 870857 w 1712685"/>
              <a:gd name="T7" fmla="*/ 0 h 1843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12685" h="1843314">
                <a:moveTo>
                  <a:pt x="870857" y="0"/>
                </a:moveTo>
                <a:lnTo>
                  <a:pt x="0" y="1843314"/>
                </a:lnTo>
                <a:lnTo>
                  <a:pt x="1712685" y="711200"/>
                </a:lnTo>
                <a:lnTo>
                  <a:pt x="870857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141" name="TextBox 6"/>
          <p:cNvSpPr txBox="1">
            <a:spLocks noChangeArrowheads="1"/>
          </p:cNvSpPr>
          <p:nvPr/>
        </p:nvSpPr>
        <p:spPr bwMode="auto">
          <a:xfrm>
            <a:off x="3050938" y="2327861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42" name="TextBox 8"/>
          <p:cNvSpPr txBox="1">
            <a:spLocks noChangeArrowheads="1"/>
          </p:cNvSpPr>
          <p:nvPr/>
        </p:nvSpPr>
        <p:spPr bwMode="auto">
          <a:xfrm>
            <a:off x="2133363" y="387249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B</a:t>
            </a:r>
            <a:endParaRPr lang="zh-CN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143" name="TextBox 9"/>
          <p:cNvSpPr txBox="1">
            <a:spLocks noChangeArrowheads="1"/>
          </p:cNvSpPr>
          <p:nvPr/>
        </p:nvSpPr>
        <p:spPr bwMode="auto">
          <a:xfrm>
            <a:off x="3663713" y="2921586"/>
            <a:ext cx="334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 flipH="1" flipV="1">
            <a:off x="2384188" y="3116848"/>
            <a:ext cx="1314450" cy="1111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 bwMode="auto">
          <a:xfrm flipH="1" flipV="1">
            <a:off x="2403238" y="3948698"/>
            <a:ext cx="1314450" cy="1111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grpSp>
        <p:nvGrpSpPr>
          <p:cNvPr id="2" name="组合 18"/>
          <p:cNvGrpSpPr/>
          <p:nvPr/>
        </p:nvGrpSpPr>
        <p:grpSpPr bwMode="auto">
          <a:xfrm>
            <a:off x="1995251" y="2327861"/>
            <a:ext cx="2230437" cy="1912937"/>
            <a:chOff x="3956834" y="1916832"/>
            <a:chExt cx="2974076" cy="2549551"/>
          </a:xfrm>
        </p:grpSpPr>
        <p:sp>
          <p:nvSpPr>
            <p:cNvPr id="91147" name="TextBox 7"/>
            <p:cNvSpPr txBox="1">
              <a:spLocks noChangeArrowheads="1"/>
            </p:cNvSpPr>
            <p:nvPr/>
          </p:nvSpPr>
          <p:spPr bwMode="auto">
            <a:xfrm>
              <a:off x="4644008" y="1916832"/>
              <a:ext cx="811956" cy="4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Times New Roman" panose="02020603050405020304" pitchFamily="18" charset="0"/>
                </a:rPr>
                <a:t>(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′)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148" name="任意多边形 14"/>
            <p:cNvSpPr>
              <a:spLocks noChangeArrowheads="1"/>
            </p:cNvSpPr>
            <p:nvPr/>
          </p:nvSpPr>
          <p:spPr bwMode="auto">
            <a:xfrm>
              <a:off x="4484914" y="2307771"/>
              <a:ext cx="1727200" cy="1785258"/>
            </a:xfrm>
            <a:custGeom>
              <a:avLst/>
              <a:gdLst>
                <a:gd name="T0" fmla="*/ 899886 w 1727200"/>
                <a:gd name="T1" fmla="*/ 0 h 1785258"/>
                <a:gd name="T2" fmla="*/ 0 w 1727200"/>
                <a:gd name="T3" fmla="*/ 667658 h 1785258"/>
                <a:gd name="T4" fmla="*/ 1727200 w 1727200"/>
                <a:gd name="T5" fmla="*/ 1785258 h 1785258"/>
                <a:gd name="T6" fmla="*/ 899886 w 1727200"/>
                <a:gd name="T7" fmla="*/ 0 h 1785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7200" h="1785258">
                  <a:moveTo>
                    <a:pt x="899886" y="0"/>
                  </a:moveTo>
                  <a:lnTo>
                    <a:pt x="0" y="667658"/>
                  </a:lnTo>
                  <a:lnTo>
                    <a:pt x="1727200" y="1785258"/>
                  </a:lnTo>
                  <a:lnTo>
                    <a:pt x="899886" y="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149" name="TextBox 16"/>
            <p:cNvSpPr txBox="1">
              <a:spLocks noChangeArrowheads="1"/>
            </p:cNvSpPr>
            <p:nvPr/>
          </p:nvSpPr>
          <p:spPr bwMode="auto">
            <a:xfrm>
              <a:off x="3956834" y="2679303"/>
              <a:ext cx="608755" cy="4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150" name="TextBox 17"/>
            <p:cNvSpPr txBox="1">
              <a:spLocks noChangeArrowheads="1"/>
            </p:cNvSpPr>
            <p:nvPr/>
          </p:nvSpPr>
          <p:spPr bwMode="auto">
            <a:xfrm>
              <a:off x="6245955" y="3975447"/>
              <a:ext cx="684955" cy="490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latin typeface="Times New Roman" panose="02020603050405020304" pitchFamily="18" charset="0"/>
                </a:rPr>
                <a:t> ′ 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1156" name="组合 2"/>
          <p:cNvGrpSpPr/>
          <p:nvPr/>
        </p:nvGrpSpPr>
        <p:grpSpPr bwMode="auto">
          <a:xfrm>
            <a:off x="3332957" y="498461"/>
            <a:ext cx="2478087" cy="522287"/>
            <a:chOff x="5060" y="905"/>
            <a:chExt cx="3904" cy="822"/>
          </a:xfrm>
        </p:grpSpPr>
        <p:grpSp>
          <p:nvGrpSpPr>
            <p:cNvPr id="9115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1163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0" y="-68693"/>
            <a:ext cx="2006600" cy="492125"/>
            <a:chOff x="263" y="110"/>
            <a:chExt cx="3160" cy="777"/>
          </a:xfrm>
        </p:grpSpPr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966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/>
              <p:cNvSpPr>
                <a:spLocks noChangeAspect="1" noEditPoints="1"/>
              </p:cNvSpPr>
              <p:nvPr/>
            </p:nvSpPr>
            <p:spPr bwMode="auto">
              <a:xfrm>
                <a:off x="38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4225" y="1839734"/>
            <a:ext cx="911225" cy="1200329"/>
          </a:xfrm>
          <a:prstGeom prst="rect">
            <a:avLst/>
          </a:prstGeom>
          <a:noFill/>
          <a:ln w="25400">
            <a:solidFill>
              <a:schemeClr val="accent4">
                <a:lumMod val="75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画轴对称图形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9138" y="884238"/>
            <a:ext cx="809625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作图原理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1782018" y="1277938"/>
            <a:ext cx="107950" cy="2216150"/>
          </a:xfrm>
          <a:prstGeom prst="leftBrace">
            <a:avLst>
              <a:gd name="adj1" fmla="val 6938"/>
              <a:gd name="adj2" fmla="val 50000"/>
            </a:avLst>
          </a:prstGeom>
          <a:noFill/>
          <a:ln w="25400">
            <a:solidFill>
              <a:srgbClr val="002060">
                <a:alpha val="29018"/>
              </a:srgbClr>
            </a:solidFill>
            <a:round/>
          </a:ln>
        </p:spPr>
        <p:txBody>
          <a:bodyPr/>
          <a:lstStyle/>
          <a:p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954213" y="3051175"/>
            <a:ext cx="865187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作图方法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214688" y="949325"/>
            <a:ext cx="5148262" cy="12003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对称轴是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对称点连接的线段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垂直平分线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214688" y="2311400"/>
            <a:ext cx="2078765" cy="2308324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找特殊点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(2)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作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垂线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截取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等长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依次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连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线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2819400" y="1169988"/>
            <a:ext cx="333375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 bwMode="auto">
          <a:xfrm>
            <a:off x="2819400" y="3384550"/>
            <a:ext cx="387350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0" y="-57130"/>
            <a:ext cx="2006600" cy="477838"/>
            <a:chOff x="227" y="33"/>
            <a:chExt cx="3160" cy="752"/>
          </a:xfrm>
        </p:grpSpPr>
        <p:cxnSp>
          <p:nvCxnSpPr>
            <p:cNvPr id="15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88" y="-65306"/>
            <a:ext cx="2017712" cy="477838"/>
            <a:chOff x="1588" y="-65306"/>
            <a:chExt cx="2017712" cy="477838"/>
          </a:xfrm>
        </p:grpSpPr>
        <p:cxnSp>
          <p:nvCxnSpPr>
            <p:cNvPr id="5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552450" y="-65306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  <a:endParaRPr lang="zh-CN" altLang="en-US" dirty="0"/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157163" y="34474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8" name="内容占位符 2"/>
          <p:cNvSpPr txBox="1"/>
          <p:nvPr/>
        </p:nvSpPr>
        <p:spPr bwMode="auto">
          <a:xfrm>
            <a:off x="1129383" y="601663"/>
            <a:ext cx="7437438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通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过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画轴对称图形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，增强学生学习几何的趣味感</a:t>
            </a:r>
            <a:r>
              <a:rPr lang="en-US" altLang="zh-CN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.</a:t>
            </a:r>
            <a:endParaRPr lang="en-US" altLang="zh-CN" dirty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765603" y="3390900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够按要求画简单平面图形经过一次对称后的图形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950277" y="1990055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作轴对称图形的方法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0550" y="485287"/>
            <a:ext cx="8068336" cy="4021880"/>
            <a:chOff x="-4300" y="275737"/>
            <a:chExt cx="8068336" cy="4021880"/>
          </a:xfrm>
        </p:grpSpPr>
        <p:grpSp>
          <p:nvGrpSpPr>
            <p:cNvPr id="12" name="组合 14"/>
            <p:cNvGrpSpPr/>
            <p:nvPr/>
          </p:nvGrpSpPr>
          <p:grpSpPr>
            <a:xfrm>
              <a:off x="-4300" y="427113"/>
              <a:ext cx="8068054" cy="3870504"/>
              <a:chOff x="284" y="-313"/>
              <a:chExt cx="14335" cy="8020"/>
            </a:xfrm>
          </p:grpSpPr>
          <p:sp>
            <p:nvSpPr>
              <p:cNvPr id="16" name="直接箭头连接符 15"/>
              <p:cNvSpPr/>
              <p:nvPr/>
            </p:nvSpPr>
            <p:spPr>
              <a:xfrm flipV="1">
                <a:off x="28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7" name="肘形连接符 16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连接符 12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Box 21"/>
          <p:cNvSpPr txBox="1">
            <a:spLocks noChangeArrowheads="1"/>
          </p:cNvSpPr>
          <p:nvPr/>
        </p:nvSpPr>
        <p:spPr bwMode="auto">
          <a:xfrm>
            <a:off x="647951" y="1091065"/>
            <a:ext cx="7948928" cy="2692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张半透明纸的左边部分，画一只左脚印，把这张纸对折后描图，打开对折的纸，就能得到相应的右脚印，这时，右脚印和左脚印成轴对称，折痕所在直线就是它们的对称轴，并且连接任意一对对应点得到的线段被对称轴垂直平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类似地，请你再画一个图形做一做，看看能否得到同样的结论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685" name="图片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541" y="3401276"/>
            <a:ext cx="951356" cy="159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25583" y="514471"/>
            <a:ext cx="4418072" cy="459947"/>
            <a:chOff x="2190691" y="514471"/>
            <a:chExt cx="4418072" cy="459947"/>
          </a:xfrm>
        </p:grpSpPr>
        <p:sp>
          <p:nvSpPr>
            <p:cNvPr id="71683" name="文本框 6151"/>
            <p:cNvSpPr txBox="1">
              <a:spLocks noChangeArrowheads="1"/>
            </p:cNvSpPr>
            <p:nvPr/>
          </p:nvSpPr>
          <p:spPr bwMode="auto">
            <a:xfrm>
              <a:off x="3978275" y="514471"/>
              <a:ext cx="2630488" cy="459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轴对称变换的应用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8" name="组合 4"/>
            <p:cNvGrpSpPr/>
            <p:nvPr/>
          </p:nvGrpSpPr>
          <p:grpSpPr bwMode="auto">
            <a:xfrm>
              <a:off x="2190691" y="542129"/>
              <a:ext cx="1739920" cy="426335"/>
              <a:chOff x="3485" y="1142"/>
              <a:chExt cx="2739" cy="670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485" y="1142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Box 24"/>
          <p:cNvSpPr txBox="1">
            <a:spLocks noChangeArrowheads="1"/>
          </p:cNvSpPr>
          <p:nvPr/>
        </p:nvSpPr>
        <p:spPr bwMode="auto">
          <a:xfrm>
            <a:off x="1483150" y="558320"/>
            <a:ext cx="575786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）认真观察，左脚印和右脚印有什么关系？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199" name="TextBox 25"/>
          <p:cNvSpPr txBox="1">
            <a:spLocks noChangeArrowheads="1"/>
          </p:cNvSpPr>
          <p:nvPr/>
        </p:nvSpPr>
        <p:spPr bwMode="auto">
          <a:xfrm>
            <a:off x="1481563" y="1046163"/>
            <a:ext cx="681831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）对称轴是折痕所在的直线，即直线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，它与图中的线段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PP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 ′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是什么关系？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Box 30"/>
          <p:cNvSpPr txBox="1">
            <a:spLocks noChangeArrowheads="1"/>
          </p:cNvSpPr>
          <p:nvPr/>
        </p:nvSpPr>
        <p:spPr bwMode="auto">
          <a:xfrm>
            <a:off x="7098931" y="672397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成轴对称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4798219" y="1623804"/>
            <a:ext cx="28328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直线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垂直平分线段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PP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72709" name="图片 8196" descr="06703001##画对称脚印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A9E1FA"/>
              </a:clrFrom>
              <a:clrTo>
                <a:srgbClr val="A9E1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217738"/>
            <a:ext cx="4294187" cy="276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17" name="圆角矩形 31"/>
          <p:cNvSpPr>
            <a:spLocks noChangeArrowheads="1"/>
          </p:cNvSpPr>
          <p:nvPr/>
        </p:nvSpPr>
        <p:spPr bwMode="auto">
          <a:xfrm>
            <a:off x="340881" y="620641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做一做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: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812006" y="1512837"/>
            <a:ext cx="76342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   </a:t>
            </a:r>
            <a:r>
              <a:rPr lang="zh-CN" altLang="en-US" sz="2400" b="1" dirty="0" smtClean="0">
                <a:latin typeface="+mn-lt"/>
              </a:rPr>
              <a:t>    由</a:t>
            </a:r>
            <a:r>
              <a:rPr lang="zh-CN" altLang="en-US" sz="2400" b="1" dirty="0">
                <a:latin typeface="+mn-lt"/>
              </a:rPr>
              <a:t>一个平面图形可以得到与它关于一条直线</a:t>
            </a:r>
            <a:r>
              <a:rPr lang="en-US" altLang="zh-CN" sz="2400" b="1" i="1" dirty="0">
                <a:latin typeface="+mn-lt"/>
              </a:rPr>
              <a:t>l</a:t>
            </a:r>
            <a:r>
              <a:rPr lang="zh-CN" altLang="en-US" sz="2400" b="1" dirty="0">
                <a:latin typeface="+mn-lt"/>
              </a:rPr>
              <a:t>对称的图形，这个图形与原图形的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形状、大小完全相同</a:t>
            </a:r>
            <a:r>
              <a:rPr lang="zh-CN" altLang="en-US" sz="2400" b="1" dirty="0">
                <a:latin typeface="+mn-lt"/>
              </a:rPr>
              <a:t>；新图形上的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每一点都是原图形上的某一点关于直线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的对称点</a:t>
            </a:r>
            <a:r>
              <a:rPr lang="zh-CN" altLang="en-US" sz="2400" b="1" dirty="0">
                <a:latin typeface="+mn-lt"/>
              </a:rPr>
              <a:t>；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连接任意一对对应点的线段被对称轴垂直平分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008" y="2019383"/>
            <a:ext cx="3667845" cy="1793060"/>
          </a:xfrm>
          <a:prstGeom prst="rect">
            <a:avLst/>
          </a:prstGeom>
        </p:spPr>
      </p:pic>
      <p:sp>
        <p:nvSpPr>
          <p:cNvPr id="74753" name="文本框 99"/>
          <p:cNvSpPr txBox="1">
            <a:spLocks noChangeArrowheads="1"/>
          </p:cNvSpPr>
          <p:nvPr/>
        </p:nvSpPr>
        <p:spPr bwMode="auto">
          <a:xfrm>
            <a:off x="333376" y="1039813"/>
            <a:ext cx="8639174" cy="99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将一张正方形纸片按如图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，图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所示的方向对折，然后沿图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中的虚线剪裁得到图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④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，将图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④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的纸片展开铺平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，得到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的图案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是（      ）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959740" y="1538411"/>
            <a:ext cx="5524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" name="组合 22"/>
          <p:cNvGrpSpPr/>
          <p:nvPr/>
        </p:nvGrpSpPr>
        <p:grpSpPr bwMode="auto">
          <a:xfrm>
            <a:off x="6378106" y="2224492"/>
            <a:ext cx="1511300" cy="874713"/>
            <a:chOff x="10977" y="3527"/>
            <a:chExt cx="3174" cy="1839"/>
          </a:xfrm>
        </p:grpSpPr>
        <p:sp>
          <p:nvSpPr>
            <p:cNvPr id="74772" name="云形标注 20"/>
            <p:cNvSpPr>
              <a:spLocks noChangeArrowheads="1"/>
            </p:cNvSpPr>
            <p:nvPr/>
          </p:nvSpPr>
          <p:spPr bwMode="auto">
            <a:xfrm>
              <a:off x="10977" y="3527"/>
              <a:ext cx="3174" cy="1839"/>
            </a:xfrm>
            <a:prstGeom prst="cloudCallout">
              <a:avLst>
                <a:gd name="adj1" fmla="val -155130"/>
                <a:gd name="adj2" fmla="val 46923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4773" name="文本框 21"/>
            <p:cNvSpPr txBox="1">
              <a:spLocks noChangeArrowheads="1"/>
            </p:cNvSpPr>
            <p:nvPr/>
          </p:nvSpPr>
          <p:spPr bwMode="auto">
            <a:xfrm>
              <a:off x="11170" y="4087"/>
              <a:ext cx="2981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黑体" panose="02010609060101010101" pitchFamily="2" charset="-122"/>
                  <a:ea typeface="黑体" panose="02010609060101010101" pitchFamily="2" charset="-122"/>
                </a:rPr>
                <a:t>动手剪一剪</a:t>
              </a:r>
              <a:endParaRPr lang="zh-CN" altLang="en-US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55111" y="570598"/>
            <a:ext cx="5607706" cy="493028"/>
            <a:chOff x="647095" y="570598"/>
            <a:chExt cx="5607706" cy="493028"/>
          </a:xfrm>
        </p:grpSpPr>
        <p:sp>
          <p:nvSpPr>
            <p:cNvPr id="74786" name="文本框 2"/>
            <p:cNvSpPr txBox="1">
              <a:spLocks noChangeArrowheads="1"/>
            </p:cNvSpPr>
            <p:nvPr/>
          </p:nvSpPr>
          <p:spPr bwMode="auto">
            <a:xfrm>
              <a:off x="2589263" y="570598"/>
              <a:ext cx="36655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利用轴对称识别图形变化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0" name="组合 6"/>
            <p:cNvGrpSpPr/>
            <p:nvPr/>
          </p:nvGrpSpPr>
          <p:grpSpPr bwMode="auto">
            <a:xfrm>
              <a:off x="647095" y="571501"/>
              <a:ext cx="1858963" cy="492125"/>
              <a:chOff x="427462" y="558483"/>
              <a:chExt cx="1858351" cy="492443"/>
            </a:xfrm>
          </p:grpSpPr>
          <p:grpSp>
            <p:nvGrpSpPr>
              <p:cNvPr id="41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3" name="椭圆 42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42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39"/>
          <a:stretch>
            <a:fillRect/>
          </a:stretch>
        </p:blipFill>
        <p:spPr>
          <a:xfrm>
            <a:off x="1993900" y="3924859"/>
            <a:ext cx="4090416" cy="7645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22052" y="4568145"/>
            <a:ext cx="434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+mn-lt"/>
              </a:rPr>
              <a:t>A.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14024" y="4591958"/>
            <a:ext cx="434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+mn-lt"/>
              </a:rPr>
              <a:t>B.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35596" y="4601807"/>
            <a:ext cx="434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+mn-lt"/>
              </a:rPr>
              <a:t>C.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17103" y="4601807"/>
            <a:ext cx="4347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latin typeface="+mn-lt"/>
              </a:rPr>
              <a:t>D.</a:t>
            </a:r>
            <a:endParaRPr lang="zh-CN" altLang="en-US" sz="2000" b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8" name="Rectangle 8"/>
          <p:cNvSpPr>
            <a:spLocks noChangeArrowheads="1"/>
          </p:cNvSpPr>
          <p:nvPr/>
        </p:nvSpPr>
        <p:spPr bwMode="auto">
          <a:xfrm>
            <a:off x="792163" y="545214"/>
            <a:ext cx="8170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是四位同学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作的△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的轴对称图形，其中正确的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是（ 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30409" name="Picture 9" descr="E:\四清\八上数学（人教）四清2014 教用 √黄旭（外）\Q232.TIF"/>
          <p:cNvPicPr>
            <a:picLocks noChangeAspect="1" noChangeArrowheads="1"/>
          </p:cNvPicPr>
          <p:nvPr/>
        </p:nvPicPr>
        <p:blipFill rotWithShape="1"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64"/>
          <a:stretch>
            <a:fillRect/>
          </a:stretch>
        </p:blipFill>
        <p:spPr bwMode="auto">
          <a:xfrm>
            <a:off x="1073594" y="1831976"/>
            <a:ext cx="6996813" cy="195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10" name="Rectangle 10"/>
          <p:cNvSpPr>
            <a:spLocks noChangeArrowheads="1"/>
          </p:cNvSpPr>
          <p:nvPr/>
        </p:nvSpPr>
        <p:spPr bwMode="auto">
          <a:xfrm>
            <a:off x="2478393" y="1086655"/>
            <a:ext cx="75247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4849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1646041" y="3869869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lt"/>
              </a:rPr>
              <a:t>A.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2718" y="3866104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lt"/>
              </a:rPr>
              <a:t>D.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44919" y="3869869"/>
            <a:ext cx="48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lt"/>
              </a:rPr>
              <a:t>C.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45480" y="3856452"/>
            <a:ext cx="466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n-lt"/>
              </a:rPr>
              <a:t>B.</a:t>
            </a:r>
            <a:endParaRPr lang="zh-CN" altLang="en-US" sz="2400" b="1" dirty="0">
              <a:latin typeface="+mn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00"/>
          <p:cNvSpPr txBox="1">
            <a:spLocks noChangeArrowheads="1"/>
          </p:cNvSpPr>
          <p:nvPr/>
        </p:nvSpPr>
        <p:spPr bwMode="auto">
          <a:xfrm>
            <a:off x="483394" y="1229519"/>
            <a:ext cx="8247062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如图，将长方形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折叠，使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点落在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EFB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CFD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为（   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2" name="文本框 101"/>
          <p:cNvSpPr txBox="1">
            <a:spLocks noChangeArrowheads="1"/>
          </p:cNvSpPr>
          <p:nvPr/>
        </p:nvSpPr>
        <p:spPr bwMode="auto">
          <a:xfrm>
            <a:off x="962214" y="2429848"/>
            <a:ext cx="377113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 smtClean="0">
                <a:latin typeface="+mn-lt"/>
              </a:rPr>
              <a:t>20°                 B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>
                <a:latin typeface="+mn-lt"/>
              </a:rPr>
              <a:t>30°  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>
                <a:latin typeface="+mn-lt"/>
              </a:rPr>
              <a:t>40° </a:t>
            </a:r>
            <a:r>
              <a:rPr lang="en-US" altLang="zh-CN" sz="2400" b="1" dirty="0" smtClean="0">
                <a:latin typeface="+mn-lt"/>
              </a:rPr>
              <a:t>                D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dirty="0">
                <a:latin typeface="+mn-lt"/>
              </a:rPr>
              <a:t>50°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6804" name="文本框 3"/>
          <p:cNvSpPr txBox="1">
            <a:spLocks noChangeArrowheads="1"/>
          </p:cNvSpPr>
          <p:nvPr/>
        </p:nvSpPr>
        <p:spPr bwMode="auto">
          <a:xfrm>
            <a:off x="6414417" y="1886591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78942" y="561102"/>
            <a:ext cx="6514118" cy="492125"/>
            <a:chOff x="647095" y="695326"/>
            <a:chExt cx="6514118" cy="492125"/>
          </a:xfrm>
        </p:grpSpPr>
        <p:sp>
          <p:nvSpPr>
            <p:cNvPr id="76818" name="文本框 1"/>
            <p:cNvSpPr txBox="1">
              <a:spLocks noChangeArrowheads="1"/>
            </p:cNvSpPr>
            <p:nvPr/>
          </p:nvSpPr>
          <p:spPr bwMode="auto">
            <a:xfrm>
              <a:off x="2641600" y="727076"/>
              <a:ext cx="451961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利用轴对称求角或线段的值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19" name="组合 6"/>
            <p:cNvGrpSpPr/>
            <p:nvPr/>
          </p:nvGrpSpPr>
          <p:grpSpPr bwMode="auto">
            <a:xfrm>
              <a:off x="647095" y="695326"/>
              <a:ext cx="1858963" cy="492125"/>
              <a:chOff x="427462" y="558483"/>
              <a:chExt cx="1858351" cy="492443"/>
            </a:xfrm>
          </p:grpSpPr>
          <p:grpSp>
            <p:nvGrpSpPr>
              <p:cNvPr id="21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3" name="椭圆 22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22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</a:t>
                </a:r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  <a:latin typeface="+mn-lt"/>
                  </a:rPr>
                  <a:t>2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62588" y="2379915"/>
            <a:ext cx="2440781" cy="1746795"/>
            <a:chOff x="5462588" y="2586942"/>
            <a:chExt cx="2440781" cy="1746795"/>
          </a:xfrm>
        </p:grpSpPr>
        <p:sp>
          <p:nvSpPr>
            <p:cNvPr id="2" name="矩形 1"/>
            <p:cNvSpPr/>
            <p:nvPr/>
          </p:nvSpPr>
          <p:spPr>
            <a:xfrm>
              <a:off x="5785644" y="2814569"/>
              <a:ext cx="1800225" cy="116205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785644" y="2814569"/>
              <a:ext cx="1800225" cy="64924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6233320" y="2814569"/>
              <a:ext cx="1371599" cy="116205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785644" y="3463811"/>
              <a:ext cx="447676" cy="512808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505450" y="2586942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A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62588" y="3784258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B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512844" y="2596467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D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7473783" y="3793783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C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482431" y="3235767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E</a:t>
              </a:r>
              <a:endParaRPr lang="zh-CN" altLang="en-US" sz="1900" b="1" i="1" dirty="0">
                <a:latin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038850" y="3949016"/>
              <a:ext cx="390525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900" b="1" i="1" dirty="0" smtClean="0">
                  <a:latin typeface="+mn-lt"/>
                </a:rPr>
                <a:t>F</a:t>
              </a:r>
              <a:endParaRPr lang="zh-CN" altLang="en-US" sz="1900" b="1" i="1" dirty="0">
                <a:latin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47095" y="4084401"/>
            <a:ext cx="7694411" cy="830997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方法点拨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折叠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是一种轴对称变换，折叠前后的图形形状和大小不变，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对应边和对应角相等．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33" grpId="0" animBg="1"/>
    </p:bldLst>
  </p:timing>
</p:sld>
</file>

<file path=ppt/tags/tag1.xml><?xml version="1.0" encoding="utf-8"?>
<p:tagLst xmlns:p="http://schemas.openxmlformats.org/presentationml/2006/main">
  <p:tag name="KSO_WM_DOC_GUID" val="{e1647bf6-87da-4c16-8940-e56ee36421c3}"/>
  <p:tag name="KSO_WPP_MARK_KEY" val="d9fa1569-8836-4b69-82bd-897cd006e0c8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2308</Words>
  <Application>WPS 演示</Application>
  <PresentationFormat>全屏显示(16:9)</PresentationFormat>
  <Paragraphs>405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Yuanti SC</vt:lpstr>
      <vt:lpstr>Segoe Print</vt:lpstr>
      <vt:lpstr>楷体</vt:lpstr>
      <vt:lpstr>仿宋</vt:lpstr>
      <vt:lpstr>Times New Roman</vt:lpstr>
      <vt:lpstr>Arial Unicode MS</vt:lpstr>
      <vt:lpstr>Calibri</vt:lpstr>
      <vt:lpstr>楷体_GB2312</vt:lpstr>
      <vt:lpstr>仿宋_GB2312</vt:lpstr>
      <vt:lpstr>Calibri</vt:lpstr>
      <vt:lpstr>Cambria Math</vt:lpstr>
      <vt:lpstr>《七彩课堂》课件模板（新）</vt:lpstr>
      <vt:lpstr>2_《七彩课堂》课件模板（新）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1218</cp:revision>
  <dcterms:created xsi:type="dcterms:W3CDTF">2016-01-14T07:05:00Z</dcterms:created>
  <dcterms:modified xsi:type="dcterms:W3CDTF">2023-04-26T05:58:40Z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1CE293FD36384F8C8B5CC01E2DD4E884_12</vt:lpwstr>
  </property>
</Properties>
</file>