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32"/>
  </p:notesMasterIdLst>
  <p:handoutMasterIdLst>
    <p:handoutMasterId r:id="rId33"/>
  </p:handoutMasterIdLst>
  <p:sldIdLst>
    <p:sldId id="491" r:id="rId4"/>
    <p:sldId id="494" r:id="rId5"/>
    <p:sldId id="425" r:id="rId6"/>
    <p:sldId id="495" r:id="rId7"/>
    <p:sldId id="496" r:id="rId8"/>
    <p:sldId id="498" r:id="rId9"/>
    <p:sldId id="500" r:id="rId10"/>
    <p:sldId id="501" r:id="rId11"/>
    <p:sldId id="502" r:id="rId12"/>
    <p:sldId id="504" r:id="rId13"/>
    <p:sldId id="505" r:id="rId14"/>
    <p:sldId id="506" r:id="rId15"/>
    <p:sldId id="507" r:id="rId16"/>
    <p:sldId id="508" r:id="rId17"/>
    <p:sldId id="510" r:id="rId18"/>
    <p:sldId id="511" r:id="rId19"/>
    <p:sldId id="512" r:id="rId20"/>
    <p:sldId id="513" r:id="rId21"/>
    <p:sldId id="514" r:id="rId22"/>
    <p:sldId id="515" r:id="rId23"/>
    <p:sldId id="448" r:id="rId24"/>
    <p:sldId id="516" r:id="rId25"/>
    <p:sldId id="517" r:id="rId26"/>
    <p:sldId id="518" r:id="rId27"/>
    <p:sldId id="519" r:id="rId28"/>
    <p:sldId id="521" r:id="rId29"/>
    <p:sldId id="522" r:id="rId30"/>
    <p:sldId id="520" r:id="rId31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6" userDrawn="1">
          <p15:clr>
            <a:srgbClr val="A4A3A4"/>
          </p15:clr>
        </p15:guide>
        <p15:guide id="2" pos="2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825" autoAdjust="0"/>
  </p:normalViewPr>
  <p:slideViewPr>
    <p:cSldViewPr snapToGrid="0" showGuides="1">
      <p:cViewPr varScale="1">
        <p:scale>
          <a:sx n="56" d="100"/>
          <a:sy n="56" d="100"/>
        </p:scale>
        <p:origin x="-78" y="-870"/>
      </p:cViewPr>
      <p:guideLst>
        <p:guide orient="horz" pos="1526"/>
        <p:guide pos="281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-2880" y="-12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249A58EF-173E-4DC8-95D6-4D9E4B31353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A99A5B4B-3FF3-4967-B408-F35AEFA775FB}" type="slidenum">
              <a:rPr lang="en-US" altLang="en-US"/>
            </a:fld>
            <a:endParaRPr lang="en-US" altLang="en-US"/>
          </a:p>
        </p:txBody>
      </p:sp>
      <p:pic>
        <p:nvPicPr>
          <p:cNvPr id="9223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4786925" y="0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与三角形有关的线段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wmf"/><Relationship Id="rId7" Type="http://schemas.openxmlformats.org/officeDocument/2006/relationships/oleObject" Target="../embeddings/oleObject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wmf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790954" y="1174882"/>
            <a:ext cx="77070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四边形木架上再钉一根木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条，将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它的一对顶点连接起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来，然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后再扭动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它，这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时木架的形状还会改变吗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Object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804" y="2638221"/>
            <a:ext cx="2376488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Object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8585" y="2724644"/>
            <a:ext cx="2105025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组合 1"/>
          <p:cNvGrpSpPr/>
          <p:nvPr/>
        </p:nvGrpSpPr>
        <p:grpSpPr bwMode="auto">
          <a:xfrm>
            <a:off x="0" y="-52544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27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42633" y="507404"/>
            <a:ext cx="1757157" cy="488722"/>
            <a:chOff x="1745942" y="3955571"/>
            <a:chExt cx="1757157" cy="4887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5" name="流程图: 库存数据 14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93888" y="241141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3660775" y="2411413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5751513" y="2411413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  <a:endParaRPr lang="zh-CN" altLang="en-US" sz="21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1893888" y="4340225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5886165" y="4298255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具有稳定性</a:t>
            </a:r>
            <a:endParaRPr lang="zh-CN" altLang="el-GR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714750" y="4340225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不具有稳定性</a:t>
            </a:r>
            <a:endParaRPr lang="zh-CN" altLang="en-US" sz="2100" b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2072347" y="665805"/>
            <a:ext cx="4052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下列图形中哪些具有稳定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1788" y="631335"/>
            <a:ext cx="1262100" cy="530603"/>
            <a:chOff x="676275" y="838993"/>
            <a:chExt cx="1262100" cy="530602"/>
          </a:xfrm>
        </p:grpSpPr>
        <p:sp>
          <p:nvSpPr>
            <p:cNvPr id="18" name="矩形 17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  <a:endParaRPr lang="zh-CN" altLang="en-US" sz="24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" name="Picture 1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13"/>
          <a:stretch>
            <a:fillRect/>
          </a:stretch>
        </p:blipFill>
        <p:spPr>
          <a:xfrm>
            <a:off x="1943723" y="1117737"/>
            <a:ext cx="1344008" cy="13587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874"/>
          <a:stretch>
            <a:fillRect/>
          </a:stretch>
        </p:blipFill>
        <p:spPr>
          <a:xfrm>
            <a:off x="6116448" y="1137744"/>
            <a:ext cx="715442" cy="13587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9" r="29873"/>
          <a:stretch>
            <a:fillRect/>
          </a:stretch>
        </p:blipFill>
        <p:spPr>
          <a:xfrm>
            <a:off x="4093547" y="1127470"/>
            <a:ext cx="934948" cy="1358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03"/>
          <a:stretch>
            <a:fillRect/>
          </a:stretch>
        </p:blipFill>
        <p:spPr>
          <a:xfrm>
            <a:off x="2326028" y="2826911"/>
            <a:ext cx="910332" cy="15712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65"/>
          <a:stretch>
            <a:fillRect/>
          </a:stretch>
        </p:blipFill>
        <p:spPr>
          <a:xfrm>
            <a:off x="6116448" y="2818057"/>
            <a:ext cx="840303" cy="15712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7" r="36857"/>
          <a:stretch>
            <a:fillRect/>
          </a:stretch>
        </p:blipFill>
        <p:spPr>
          <a:xfrm>
            <a:off x="3913750" y="2849741"/>
            <a:ext cx="1078786" cy="15712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  <p:bldP spid="44038" grpId="0"/>
      <p:bldP spid="44039" grpId="0"/>
      <p:bldP spid="44040" grpId="0"/>
      <p:bldP spid="440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3"/>
          <p:cNvSpPr txBox="1">
            <a:spLocks noChangeArrowheads="1"/>
          </p:cNvSpPr>
          <p:nvPr/>
        </p:nvSpPr>
        <p:spPr bwMode="auto">
          <a:xfrm>
            <a:off x="852357" y="1417489"/>
            <a:ext cx="70771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边形的不稳定性是我们常常需要克服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的，那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么四边形的不稳定性在生活中有没有应用价值呢？如果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能举出实例吗？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文本框 6151"/>
          <p:cNvSpPr txBox="1">
            <a:spLocks noChangeArrowheads="1"/>
          </p:cNvSpPr>
          <p:nvPr/>
        </p:nvSpPr>
        <p:spPr bwMode="auto">
          <a:xfrm>
            <a:off x="4036556" y="705426"/>
            <a:ext cx="3278651" cy="46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四边形不稳定性的应用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4586" name="组合 4"/>
          <p:cNvGrpSpPr/>
          <p:nvPr/>
        </p:nvGrpSpPr>
        <p:grpSpPr bwMode="auto">
          <a:xfrm>
            <a:off x="2199998" y="744441"/>
            <a:ext cx="1685925" cy="410275"/>
            <a:chOff x="4979" y="1168"/>
            <a:chExt cx="2654" cy="647"/>
          </a:xfrm>
        </p:grpSpPr>
        <p:sp>
          <p:nvSpPr>
            <p:cNvPr id="2" name="圆角矩形 1"/>
            <p:cNvSpPr/>
            <p:nvPr/>
          </p:nvSpPr>
          <p:spPr>
            <a:xfrm>
              <a:off x="4979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4588" name="矩形 1"/>
            <p:cNvSpPr>
              <a:spLocks noChangeArrowheads="1"/>
            </p:cNvSpPr>
            <p:nvPr/>
          </p:nvSpPr>
          <p:spPr bwMode="auto">
            <a:xfrm>
              <a:off x="534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2550" y="2660589"/>
            <a:ext cx="3431755" cy="22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5"/>
          <p:cNvSpPr>
            <a:spLocks noGrp="1"/>
          </p:cNvSpPr>
          <p:nvPr>
            <p:ph type="title" idx="4294967295"/>
          </p:nvPr>
        </p:nvSpPr>
        <p:spPr>
          <a:xfrm>
            <a:off x="1695989" y="417672"/>
            <a:ext cx="5083175" cy="530225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r>
              <a:rPr lang="zh-CN" altLang="en-US" sz="225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四边形的不稳定性有广泛的应用</a:t>
            </a:r>
            <a:endParaRPr lang="zh-CN" altLang="en-US" sz="225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2" name="Picture 2" descr="https://timgsa.baidu.com/timg?image&amp;quality=80&amp;size=b9999_10000&amp;sec=1487674470665&amp;di=6dbb120515f3252cc1a564e173783474&amp;imgtype=0&amp;src=http%3A%2F%2Fp1.pccoo.cn%2Fes_product%2F20140221%2F20140221164949823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931863"/>
            <a:ext cx="5357813" cy="381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05702" y="1874838"/>
            <a:ext cx="553998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活动晾衣架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32" descr="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750888"/>
            <a:ext cx="545465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768725" y="428625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伸缩门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s://timgsa.baidu.com/timg?image&amp;quality=80&amp;size=b9999_10000&amp;sec=1487674670368&amp;di=e2a601e7a0917529b5e47c5d44c01a82&amp;imgtype=0&amp;src=http%3A%2F%2Fimg11.360buyimg.com%2Fimgzone%2Fjfs%2Ft2875%2F346%2F899210400%2F217709%2F2f8caada%2F5729f208N0c8e22f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636588"/>
            <a:ext cx="5357813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05702" y="1660525"/>
            <a:ext cx="55399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遮阳棚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16385"/>
          <p:cNvSpPr txBox="1">
            <a:spLocks noChangeArrowheads="1"/>
          </p:cNvSpPr>
          <p:nvPr/>
        </p:nvSpPr>
        <p:spPr bwMode="auto">
          <a:xfrm>
            <a:off x="1363663" y="1746250"/>
            <a:ext cx="734039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四边形木架上再钉一根木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它的一对顶点连接起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来，然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后再扭动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它，这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时木架的形状还会改变吗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698" name="图片 1638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969" y="2946579"/>
            <a:ext cx="2376488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163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978150"/>
            <a:ext cx="2105025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079655" y="647635"/>
            <a:ext cx="52902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905" indent="-1905"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边形没有稳定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性，怎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样使它稳定呢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815" y="634106"/>
            <a:ext cx="1757157" cy="488722"/>
            <a:chOff x="1745942" y="3955571"/>
            <a:chExt cx="1757157" cy="488722"/>
          </a:xfrm>
        </p:grpSpPr>
        <p:grpSp>
          <p:nvGrpSpPr>
            <p:cNvPr id="18" name="组合 17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760500" y="1225338"/>
            <a:ext cx="1765134" cy="754185"/>
            <a:chOff x="760500" y="1225338"/>
            <a:chExt cx="1765134" cy="754185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0500" y="1225338"/>
              <a:ext cx="813208" cy="754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/>
          </p:nvSpPr>
          <p:spPr>
            <a:xfrm>
              <a:off x="1417638" y="1371600"/>
              <a:ext cx="110799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lang="zh-CN" altLang="en-US" sz="24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9" t="10613" r="19910" b="3687"/>
          <a:stretch>
            <a:fillRect/>
          </a:stretch>
        </p:blipFill>
        <p:spPr bwMode="auto">
          <a:xfrm rot="16200000">
            <a:off x="4065174" y="-88670"/>
            <a:ext cx="993364" cy="1839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1" name="文本框 17409"/>
          <p:cNvSpPr txBox="1">
            <a:spLocks noChangeArrowheads="1"/>
          </p:cNvSpPr>
          <p:nvPr/>
        </p:nvSpPr>
        <p:spPr bwMode="auto">
          <a:xfrm>
            <a:off x="1328737" y="1524624"/>
            <a:ext cx="71633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民阿其木家用于圈羊的木栅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门，由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于年久失修已经变成如图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甲，为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什么会变形？　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1328737" y="2355621"/>
            <a:ext cx="734081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latin typeface="+mn-lt"/>
              </a:rPr>
              <a:t>2. </a:t>
            </a:r>
            <a:r>
              <a:rPr lang="zh-CN" altLang="en-US" dirty="0" smtClean="0">
                <a:latin typeface="+mn-lt"/>
              </a:rPr>
              <a:t>为</a:t>
            </a:r>
            <a:r>
              <a:rPr lang="zh-CN" altLang="en-US" dirty="0">
                <a:latin typeface="+mn-lt"/>
              </a:rPr>
              <a:t>了恢复成原样图</a:t>
            </a:r>
            <a:r>
              <a:rPr lang="zh-CN" altLang="en-US" dirty="0" smtClean="0">
                <a:latin typeface="+mn-lt"/>
              </a:rPr>
              <a:t>乙，而</a:t>
            </a:r>
            <a:r>
              <a:rPr lang="zh-CN" altLang="en-US" dirty="0">
                <a:latin typeface="+mn-lt"/>
              </a:rPr>
              <a:t>且要保持形状不</a:t>
            </a:r>
            <a:r>
              <a:rPr lang="zh-CN" altLang="en-US" dirty="0" smtClean="0">
                <a:latin typeface="+mn-lt"/>
              </a:rPr>
              <a:t>变，他</a:t>
            </a:r>
            <a:r>
              <a:rPr lang="zh-CN" altLang="en-US" dirty="0">
                <a:latin typeface="+mn-lt"/>
              </a:rPr>
              <a:t>该怎么做呢？</a:t>
            </a:r>
            <a:endParaRPr lang="zh-CN" altLang="en-US" dirty="0">
              <a:latin typeface="+mn-lt"/>
            </a:endParaRPr>
          </a:p>
        </p:txBody>
      </p:sp>
      <p:sp>
        <p:nvSpPr>
          <p:cNvPr id="30723" name="直接连接符 17411"/>
          <p:cNvSpPr>
            <a:spLocks noChangeShapeType="1"/>
          </p:cNvSpPr>
          <p:nvPr/>
        </p:nvSpPr>
        <p:spPr bwMode="auto">
          <a:xfrm>
            <a:off x="2195513" y="3241447"/>
            <a:ext cx="2160587" cy="0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4" name="直接连接符 17412"/>
          <p:cNvSpPr>
            <a:spLocks noChangeShapeType="1"/>
          </p:cNvSpPr>
          <p:nvPr/>
        </p:nvSpPr>
        <p:spPr bwMode="auto">
          <a:xfrm flipH="1">
            <a:off x="1925638" y="3241447"/>
            <a:ext cx="593725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5" name="直接连接符 17413"/>
          <p:cNvSpPr>
            <a:spLocks noChangeShapeType="1"/>
          </p:cNvSpPr>
          <p:nvPr/>
        </p:nvSpPr>
        <p:spPr bwMode="auto">
          <a:xfrm flipH="1">
            <a:off x="2735263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6" name="直接连接符 17414"/>
          <p:cNvSpPr>
            <a:spLocks noChangeShapeType="1"/>
          </p:cNvSpPr>
          <p:nvPr/>
        </p:nvSpPr>
        <p:spPr bwMode="auto">
          <a:xfrm flipH="1">
            <a:off x="3113088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7" name="直接连接符 17415"/>
          <p:cNvSpPr>
            <a:spLocks noChangeShapeType="1"/>
          </p:cNvSpPr>
          <p:nvPr/>
        </p:nvSpPr>
        <p:spPr bwMode="auto">
          <a:xfrm flipH="1">
            <a:off x="3492500" y="3241447"/>
            <a:ext cx="593725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8" name="直接连接符 17416"/>
          <p:cNvSpPr>
            <a:spLocks noChangeShapeType="1"/>
          </p:cNvSpPr>
          <p:nvPr/>
        </p:nvSpPr>
        <p:spPr bwMode="auto">
          <a:xfrm flipH="1">
            <a:off x="2303463" y="3241447"/>
            <a:ext cx="595312" cy="917575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29" name="直接连接符 17417"/>
          <p:cNvSpPr>
            <a:spLocks noChangeShapeType="1"/>
          </p:cNvSpPr>
          <p:nvPr/>
        </p:nvSpPr>
        <p:spPr bwMode="auto">
          <a:xfrm>
            <a:off x="1763713" y="4159022"/>
            <a:ext cx="2160587" cy="0"/>
          </a:xfrm>
          <a:prstGeom prst="line">
            <a:avLst/>
          </a:prstGeom>
          <a:noFill/>
          <a:ln w="762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0730" name="文本框 17427"/>
          <p:cNvSpPr txBox="1">
            <a:spLocks noChangeArrowheads="1"/>
          </p:cNvSpPr>
          <p:nvPr/>
        </p:nvSpPr>
        <p:spPr bwMode="auto">
          <a:xfrm>
            <a:off x="2697163" y="4259035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FF3300"/>
                </a:solidFill>
                <a:latin typeface="+mn-lt"/>
              </a:rPr>
              <a:t>(</a:t>
            </a:r>
            <a:r>
              <a:rPr lang="zh-CN" altLang="en-US" b="1">
                <a:solidFill>
                  <a:srgbClr val="FF3300"/>
                </a:solidFill>
                <a:latin typeface="+mn-lt"/>
              </a:rPr>
              <a:t>甲</a:t>
            </a:r>
            <a:r>
              <a:rPr lang="en-US" altLang="zh-CN" b="1">
                <a:solidFill>
                  <a:srgbClr val="FF3300"/>
                </a:solidFill>
                <a:latin typeface="+mn-lt"/>
              </a:rPr>
              <a:t>)</a:t>
            </a:r>
            <a:endParaRPr lang="en-US" altLang="zh-CN" b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0731" name="文本框 17428"/>
          <p:cNvSpPr txBox="1">
            <a:spLocks noChangeArrowheads="1"/>
          </p:cNvSpPr>
          <p:nvPr/>
        </p:nvSpPr>
        <p:spPr bwMode="auto">
          <a:xfrm>
            <a:off x="6018213" y="4313010"/>
            <a:ext cx="7016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3300"/>
                </a:solidFill>
                <a:latin typeface="+mn-lt"/>
              </a:rPr>
              <a:t>(</a:t>
            </a:r>
            <a:r>
              <a:rPr lang="zh-CN" altLang="en-US" b="1" dirty="0">
                <a:solidFill>
                  <a:srgbClr val="FF3300"/>
                </a:solidFill>
                <a:latin typeface="+mn-lt"/>
              </a:rPr>
              <a:t>乙</a:t>
            </a:r>
            <a:r>
              <a:rPr lang="en-US" altLang="zh-CN" b="1" dirty="0">
                <a:solidFill>
                  <a:srgbClr val="FF3300"/>
                </a:solidFill>
                <a:latin typeface="+mn-lt"/>
              </a:rPr>
              <a:t>)</a:t>
            </a:r>
            <a:endParaRPr lang="en-US" altLang="zh-CN" b="1" dirty="0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0732" name="文本框 17430"/>
          <p:cNvSpPr txBox="1">
            <a:spLocks noChangeArrowheads="1"/>
          </p:cNvSpPr>
          <p:nvPr/>
        </p:nvSpPr>
        <p:spPr bwMode="auto">
          <a:xfrm>
            <a:off x="3879970" y="515995"/>
            <a:ext cx="23574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帮帮忙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rot="16200000" flipH="1">
            <a:off x="5837238" y="2830285"/>
            <a:ext cx="1025525" cy="17367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0734" name="组合 37"/>
          <p:cNvGrpSpPr/>
          <p:nvPr/>
        </p:nvGrpSpPr>
        <p:grpSpPr bwMode="auto">
          <a:xfrm>
            <a:off x="5167313" y="3187472"/>
            <a:ext cx="2427287" cy="1027113"/>
            <a:chOff x="5365750" y="4572000"/>
            <a:chExt cx="3236913" cy="1368425"/>
          </a:xfrm>
        </p:grpSpPr>
        <p:grpSp>
          <p:nvGrpSpPr>
            <p:cNvPr id="30735" name="组合 17418"/>
            <p:cNvGrpSpPr/>
            <p:nvPr/>
          </p:nvGrpSpPr>
          <p:grpSpPr bwMode="auto">
            <a:xfrm>
              <a:off x="5365750" y="4572000"/>
              <a:ext cx="3236913" cy="1368425"/>
              <a:chOff x="0" y="0"/>
              <a:chExt cx="2039" cy="862"/>
            </a:xfrm>
          </p:grpSpPr>
          <p:sp>
            <p:nvSpPr>
              <p:cNvPr id="30736" name="直接连接符 17419"/>
              <p:cNvSpPr>
                <a:spLocks noChangeShapeType="1"/>
              </p:cNvSpPr>
              <p:nvPr/>
            </p:nvSpPr>
            <p:spPr bwMode="auto">
              <a:xfrm>
                <a:off x="44" y="0"/>
                <a:ext cx="1995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30737" name="直接连接符 17420"/>
              <p:cNvSpPr>
                <a:spLocks noChangeShapeType="1"/>
              </p:cNvSpPr>
              <p:nvPr/>
            </p:nvSpPr>
            <p:spPr bwMode="auto">
              <a:xfrm>
                <a:off x="0" y="862"/>
                <a:ext cx="1995" cy="0"/>
              </a:xfrm>
              <a:prstGeom prst="line">
                <a:avLst/>
              </a:prstGeom>
              <a:noFill/>
              <a:ln w="76200">
                <a:solidFill>
                  <a:srgbClr val="00000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cxnSp>
          <p:nvCxnSpPr>
            <p:cNvPr id="30738" name="直接连接符 32"/>
            <p:cNvCxnSpPr>
              <a:cxnSpLocks noChangeShapeType="1"/>
            </p:cNvCxnSpPr>
            <p:nvPr/>
          </p:nvCxnSpPr>
          <p:spPr bwMode="auto">
            <a:xfrm rot="5400000">
              <a:off x="5107785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39" name="直接连接符 33"/>
            <p:cNvCxnSpPr>
              <a:cxnSpLocks noChangeShapeType="1"/>
            </p:cNvCxnSpPr>
            <p:nvPr/>
          </p:nvCxnSpPr>
          <p:spPr bwMode="auto">
            <a:xfrm rot="5400000">
              <a:off x="5636621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0" name="直接连接符 34"/>
            <p:cNvCxnSpPr>
              <a:cxnSpLocks noChangeShapeType="1"/>
            </p:cNvCxnSpPr>
            <p:nvPr/>
          </p:nvCxnSpPr>
          <p:spPr bwMode="auto">
            <a:xfrm rot="5400000">
              <a:off x="6203035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1" name="直接连接符 35"/>
            <p:cNvCxnSpPr>
              <a:cxnSpLocks noChangeShapeType="1"/>
            </p:cNvCxnSpPr>
            <p:nvPr/>
          </p:nvCxnSpPr>
          <p:spPr bwMode="auto">
            <a:xfrm rot="5400000">
              <a:off x="6783347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42" name="直接连接符 36"/>
            <p:cNvCxnSpPr>
              <a:cxnSpLocks noChangeShapeType="1"/>
            </p:cNvCxnSpPr>
            <p:nvPr/>
          </p:nvCxnSpPr>
          <p:spPr bwMode="auto">
            <a:xfrm rot="5400000">
              <a:off x="7397519" y="5250669"/>
              <a:ext cx="135732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20481"/>
          <p:cNvSpPr txBox="1">
            <a:spLocks noChangeArrowheads="1"/>
          </p:cNvSpPr>
          <p:nvPr/>
        </p:nvSpPr>
        <p:spPr bwMode="auto">
          <a:xfrm>
            <a:off x="2681288" y="3327400"/>
            <a:ext cx="145891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/>
          </a:p>
        </p:txBody>
      </p:sp>
      <p:sp>
        <p:nvSpPr>
          <p:cNvPr id="31746" name="文本框 20482"/>
          <p:cNvSpPr txBox="1">
            <a:spLocks noChangeArrowheads="1"/>
          </p:cNvSpPr>
          <p:nvPr/>
        </p:nvSpPr>
        <p:spPr bwMode="auto">
          <a:xfrm>
            <a:off x="1217295" y="684722"/>
            <a:ext cx="75816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盖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房子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窗框未安装好之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前，工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人师傅常常先在窗框上斜钉一根木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什么要这样做呢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20483"/>
          <p:cNvSpPr txBox="1">
            <a:spLocks noChangeArrowheads="1"/>
          </p:cNvSpPr>
          <p:nvPr/>
        </p:nvSpPr>
        <p:spPr bwMode="auto">
          <a:xfrm>
            <a:off x="4736861" y="2774950"/>
            <a:ext cx="2888932" cy="55399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三角形的稳定性</a:t>
            </a:r>
            <a:endParaRPr lang="zh-CN" altLang="en-US" sz="3000" b="1">
              <a:solidFill>
                <a:srgbClr val="FF33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cxnSp>
        <p:nvCxnSpPr>
          <p:cNvPr id="31748" name="直接箭头连接符 20484"/>
          <p:cNvCxnSpPr>
            <a:cxnSpLocks noChangeShapeType="1"/>
          </p:cNvCxnSpPr>
          <p:nvPr/>
        </p:nvCxnSpPr>
        <p:spPr bwMode="auto">
          <a:xfrm>
            <a:off x="2735263" y="2117725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749" name="直接连接符 20485"/>
          <p:cNvSpPr>
            <a:spLocks noChangeShapeType="1"/>
          </p:cNvSpPr>
          <p:nvPr/>
        </p:nvSpPr>
        <p:spPr bwMode="auto">
          <a:xfrm>
            <a:off x="1925638" y="2192338"/>
            <a:ext cx="1404937" cy="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直接连接符 20486"/>
          <p:cNvSpPr>
            <a:spLocks noChangeShapeType="1"/>
          </p:cNvSpPr>
          <p:nvPr/>
        </p:nvSpPr>
        <p:spPr bwMode="auto">
          <a:xfrm>
            <a:off x="1925638" y="2192338"/>
            <a:ext cx="0" cy="189230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直接连接符 20487"/>
          <p:cNvSpPr>
            <a:spLocks noChangeShapeType="1"/>
          </p:cNvSpPr>
          <p:nvPr/>
        </p:nvSpPr>
        <p:spPr bwMode="auto">
          <a:xfrm>
            <a:off x="3275013" y="2192338"/>
            <a:ext cx="0" cy="189230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直接连接符 20488"/>
          <p:cNvSpPr>
            <a:spLocks noChangeShapeType="1"/>
          </p:cNvSpPr>
          <p:nvPr/>
        </p:nvSpPr>
        <p:spPr bwMode="auto">
          <a:xfrm>
            <a:off x="1925638" y="403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直接连接符 20489"/>
          <p:cNvSpPr>
            <a:spLocks noChangeShapeType="1"/>
          </p:cNvSpPr>
          <p:nvPr/>
        </p:nvSpPr>
        <p:spPr bwMode="auto">
          <a:xfrm>
            <a:off x="1925638" y="4084638"/>
            <a:ext cx="1349375" cy="0"/>
          </a:xfrm>
          <a:prstGeom prst="line">
            <a:avLst/>
          </a:prstGeom>
          <a:noFill/>
          <a:ln w="5715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直接连接符 20490"/>
          <p:cNvSpPr>
            <a:spLocks noChangeShapeType="1"/>
          </p:cNvSpPr>
          <p:nvPr/>
        </p:nvSpPr>
        <p:spPr bwMode="auto">
          <a:xfrm>
            <a:off x="1925638" y="2192338"/>
            <a:ext cx="1349375" cy="189230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heel spokes="1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2150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45094" y="742648"/>
            <a:ext cx="8061908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钉子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架容易转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动，怎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样做可以使它稳定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直接连接符 5"/>
          <p:cNvSpPr>
            <a:spLocks noChangeShapeType="1"/>
          </p:cNvSpPr>
          <p:nvPr/>
        </p:nvSpPr>
        <p:spPr bwMode="auto">
          <a:xfrm>
            <a:off x="3293092" y="1820533"/>
            <a:ext cx="1835150" cy="0"/>
          </a:xfrm>
          <a:prstGeom prst="line">
            <a:avLst/>
          </a:prstGeom>
          <a:noFill/>
          <a:ln w="381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直接连接符 6"/>
          <p:cNvSpPr>
            <a:spLocks noChangeShapeType="1"/>
          </p:cNvSpPr>
          <p:nvPr/>
        </p:nvSpPr>
        <p:spPr bwMode="auto">
          <a:xfrm>
            <a:off x="4155105" y="1820533"/>
            <a:ext cx="0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直接连接符 7"/>
          <p:cNvSpPr>
            <a:spLocks noChangeShapeType="1"/>
          </p:cNvSpPr>
          <p:nvPr/>
        </p:nvSpPr>
        <p:spPr bwMode="auto">
          <a:xfrm>
            <a:off x="4155105" y="1820533"/>
            <a:ext cx="0" cy="2430463"/>
          </a:xfrm>
          <a:prstGeom prst="line">
            <a:avLst/>
          </a:prstGeom>
          <a:noFill/>
          <a:ln w="38100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3345480" y="1820533"/>
            <a:ext cx="809625" cy="97155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直接连接符 9"/>
          <p:cNvSpPr>
            <a:spLocks noChangeShapeType="1"/>
          </p:cNvSpPr>
          <p:nvPr/>
        </p:nvSpPr>
        <p:spPr bwMode="auto">
          <a:xfrm>
            <a:off x="5020292" y="1820533"/>
            <a:ext cx="0" cy="0"/>
          </a:xfrm>
          <a:prstGeom prst="line">
            <a:avLst/>
          </a:prstGeom>
          <a:noFill/>
          <a:ln w="381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 flipH="1">
            <a:off x="4155105" y="1820533"/>
            <a:ext cx="919162" cy="971550"/>
          </a:xfrm>
          <a:prstGeom prst="line">
            <a:avLst/>
          </a:prstGeom>
          <a:noFill/>
          <a:ln w="381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图片 17" descr="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959407" y="2794072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65338" y="1041138"/>
            <a:ext cx="7804297" cy="131112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使四边形木架不变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少要钉上一根木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它分成两个三角形使它保持形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状，那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么要使五边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形，六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架，七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边形木架保持稳定该怎么办呢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4" name="组合 30"/>
          <p:cNvGrpSpPr/>
          <p:nvPr/>
        </p:nvGrpSpPr>
        <p:grpSpPr bwMode="auto">
          <a:xfrm>
            <a:off x="1817688" y="2428779"/>
            <a:ext cx="1619250" cy="1512887"/>
            <a:chOff x="900113" y="3556000"/>
            <a:chExt cx="2159000" cy="2016125"/>
          </a:xfrm>
        </p:grpSpPr>
        <p:sp>
          <p:nvSpPr>
            <p:cNvPr id="33795" name="Line 6"/>
            <p:cNvSpPr>
              <a:spLocks noChangeShapeType="1"/>
            </p:cNvSpPr>
            <p:nvPr/>
          </p:nvSpPr>
          <p:spPr bwMode="auto">
            <a:xfrm flipH="1">
              <a:off x="900113" y="3556000"/>
              <a:ext cx="1008062" cy="1008063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6" name="Line 7"/>
            <p:cNvSpPr>
              <a:spLocks noChangeShapeType="1"/>
            </p:cNvSpPr>
            <p:nvPr/>
          </p:nvSpPr>
          <p:spPr bwMode="auto">
            <a:xfrm>
              <a:off x="900113" y="4564063"/>
              <a:ext cx="576262" cy="10080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Line 8"/>
            <p:cNvSpPr>
              <a:spLocks noChangeShapeType="1"/>
            </p:cNvSpPr>
            <p:nvPr/>
          </p:nvSpPr>
          <p:spPr bwMode="auto">
            <a:xfrm>
              <a:off x="1476375" y="5572125"/>
              <a:ext cx="1366838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Line 9"/>
            <p:cNvSpPr>
              <a:spLocks noChangeShapeType="1"/>
            </p:cNvSpPr>
            <p:nvPr/>
          </p:nvSpPr>
          <p:spPr bwMode="auto">
            <a:xfrm>
              <a:off x="1908175" y="3556000"/>
              <a:ext cx="1150938" cy="71913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Line 10"/>
            <p:cNvSpPr>
              <a:spLocks noChangeShapeType="1"/>
            </p:cNvSpPr>
            <p:nvPr/>
          </p:nvSpPr>
          <p:spPr bwMode="auto">
            <a:xfrm flipV="1">
              <a:off x="2843213" y="4275138"/>
              <a:ext cx="215900" cy="129698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0" name="组合 31"/>
          <p:cNvGrpSpPr/>
          <p:nvPr/>
        </p:nvGrpSpPr>
        <p:grpSpPr bwMode="auto">
          <a:xfrm>
            <a:off x="3868738" y="2374804"/>
            <a:ext cx="1350962" cy="1511300"/>
            <a:chOff x="3635375" y="3482975"/>
            <a:chExt cx="1800225" cy="2016125"/>
          </a:xfrm>
        </p:grpSpPr>
        <p:sp>
          <p:nvSpPr>
            <p:cNvPr id="33801" name="Line 11"/>
            <p:cNvSpPr>
              <a:spLocks noChangeShapeType="1"/>
            </p:cNvSpPr>
            <p:nvPr/>
          </p:nvSpPr>
          <p:spPr bwMode="auto">
            <a:xfrm>
              <a:off x="3995738" y="3482975"/>
              <a:ext cx="936625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2" name="Line 12"/>
            <p:cNvSpPr>
              <a:spLocks noChangeShapeType="1"/>
            </p:cNvSpPr>
            <p:nvPr/>
          </p:nvSpPr>
          <p:spPr bwMode="auto">
            <a:xfrm flipH="1">
              <a:off x="3635375" y="3482975"/>
              <a:ext cx="360363" cy="86518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3" name="Line 13"/>
            <p:cNvSpPr>
              <a:spLocks noChangeShapeType="1"/>
            </p:cNvSpPr>
            <p:nvPr/>
          </p:nvSpPr>
          <p:spPr bwMode="auto">
            <a:xfrm>
              <a:off x="3635375" y="4348163"/>
              <a:ext cx="360363" cy="1150937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4" name="Line 14"/>
            <p:cNvSpPr>
              <a:spLocks noChangeShapeType="1"/>
            </p:cNvSpPr>
            <p:nvPr/>
          </p:nvSpPr>
          <p:spPr bwMode="auto">
            <a:xfrm>
              <a:off x="3995738" y="5499100"/>
              <a:ext cx="86360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15"/>
            <p:cNvSpPr>
              <a:spLocks noChangeShapeType="1"/>
            </p:cNvSpPr>
            <p:nvPr/>
          </p:nvSpPr>
          <p:spPr bwMode="auto">
            <a:xfrm>
              <a:off x="4932363" y="3482975"/>
              <a:ext cx="503237" cy="792163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6" name="Line 16"/>
            <p:cNvSpPr>
              <a:spLocks noChangeShapeType="1"/>
            </p:cNvSpPr>
            <p:nvPr/>
          </p:nvSpPr>
          <p:spPr bwMode="auto">
            <a:xfrm flipH="1">
              <a:off x="4859338" y="4275138"/>
              <a:ext cx="576262" cy="122396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07" name="组合 33"/>
          <p:cNvGrpSpPr/>
          <p:nvPr/>
        </p:nvGrpSpPr>
        <p:grpSpPr bwMode="auto">
          <a:xfrm>
            <a:off x="5599113" y="2320829"/>
            <a:ext cx="1457325" cy="1511300"/>
            <a:chOff x="5940425" y="3411538"/>
            <a:chExt cx="1944688" cy="2016125"/>
          </a:xfrm>
        </p:grpSpPr>
        <p:sp>
          <p:nvSpPr>
            <p:cNvPr id="33808" name="Line 17"/>
            <p:cNvSpPr>
              <a:spLocks noChangeShapeType="1"/>
            </p:cNvSpPr>
            <p:nvPr/>
          </p:nvSpPr>
          <p:spPr bwMode="auto">
            <a:xfrm>
              <a:off x="6516688" y="3411538"/>
              <a:ext cx="863600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09" name="组合 32"/>
            <p:cNvGrpSpPr/>
            <p:nvPr/>
          </p:nvGrpSpPr>
          <p:grpSpPr bwMode="auto">
            <a:xfrm>
              <a:off x="5940425" y="3411538"/>
              <a:ext cx="1944688" cy="2016125"/>
              <a:chOff x="5940425" y="3411538"/>
              <a:chExt cx="1944688" cy="2016125"/>
            </a:xfrm>
          </p:grpSpPr>
          <p:sp>
            <p:nvSpPr>
              <p:cNvPr id="33810" name="Line 18"/>
              <p:cNvSpPr>
                <a:spLocks noChangeShapeType="1"/>
              </p:cNvSpPr>
              <p:nvPr/>
            </p:nvSpPr>
            <p:spPr bwMode="auto">
              <a:xfrm flipH="1">
                <a:off x="5940425" y="3411538"/>
                <a:ext cx="576263" cy="79216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1" name="Line 19"/>
              <p:cNvSpPr>
                <a:spLocks noChangeShapeType="1"/>
              </p:cNvSpPr>
              <p:nvPr/>
            </p:nvSpPr>
            <p:spPr bwMode="auto">
              <a:xfrm>
                <a:off x="5940425" y="4203700"/>
                <a:ext cx="287338" cy="107950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2" name="Line 20"/>
              <p:cNvSpPr>
                <a:spLocks noChangeShapeType="1"/>
              </p:cNvSpPr>
              <p:nvPr/>
            </p:nvSpPr>
            <p:spPr bwMode="auto">
              <a:xfrm>
                <a:off x="6227763" y="5283200"/>
                <a:ext cx="1152525" cy="144463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3" name="Line 21"/>
              <p:cNvSpPr>
                <a:spLocks noChangeShapeType="1"/>
              </p:cNvSpPr>
              <p:nvPr/>
            </p:nvSpPr>
            <p:spPr bwMode="auto">
              <a:xfrm>
                <a:off x="7380288" y="3411538"/>
                <a:ext cx="504825" cy="64770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4" name="Line 22"/>
              <p:cNvSpPr>
                <a:spLocks noChangeShapeType="1"/>
              </p:cNvSpPr>
              <p:nvPr/>
            </p:nvSpPr>
            <p:spPr bwMode="auto">
              <a:xfrm flipH="1">
                <a:off x="7812088" y="4059238"/>
                <a:ext cx="73025" cy="57626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15" name="Line 23"/>
              <p:cNvSpPr>
                <a:spLocks noChangeShapeType="1"/>
              </p:cNvSpPr>
              <p:nvPr/>
            </p:nvSpPr>
            <p:spPr bwMode="auto">
              <a:xfrm flipV="1">
                <a:off x="7380288" y="4635500"/>
                <a:ext cx="431800" cy="792163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cxnSp>
        <p:nvCxnSpPr>
          <p:cNvPr id="21525" name="直接连接符 21"/>
          <p:cNvCxnSpPr>
            <a:cxnSpLocks noChangeShapeType="1"/>
          </p:cNvCxnSpPr>
          <p:nvPr/>
        </p:nvCxnSpPr>
        <p:spPr bwMode="auto">
          <a:xfrm flipH="1">
            <a:off x="2249488" y="2428779"/>
            <a:ext cx="323850" cy="1512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6" name="直接连接符 23"/>
          <p:cNvCxnSpPr>
            <a:cxnSpLocks noChangeShapeType="1"/>
          </p:cNvCxnSpPr>
          <p:nvPr/>
        </p:nvCxnSpPr>
        <p:spPr bwMode="auto">
          <a:xfrm>
            <a:off x="2573338" y="2428779"/>
            <a:ext cx="701675" cy="1512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7" name="直接连接符 25"/>
          <p:cNvCxnSpPr>
            <a:cxnSpLocks noChangeShapeType="1"/>
          </p:cNvCxnSpPr>
          <p:nvPr/>
        </p:nvCxnSpPr>
        <p:spPr bwMode="auto">
          <a:xfrm flipH="1">
            <a:off x="4140200" y="2374804"/>
            <a:ext cx="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8" name="直接连接符 27"/>
          <p:cNvCxnSpPr>
            <a:cxnSpLocks noChangeShapeType="1"/>
          </p:cNvCxnSpPr>
          <p:nvPr/>
        </p:nvCxnSpPr>
        <p:spPr bwMode="auto">
          <a:xfrm>
            <a:off x="4140200" y="2374804"/>
            <a:ext cx="6477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9" name="直接连接符 29"/>
          <p:cNvCxnSpPr>
            <a:cxnSpLocks noChangeShapeType="1"/>
          </p:cNvCxnSpPr>
          <p:nvPr/>
        </p:nvCxnSpPr>
        <p:spPr bwMode="auto">
          <a:xfrm>
            <a:off x="4140200" y="2374804"/>
            <a:ext cx="1079500" cy="5937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0" name="直接连接符 31"/>
          <p:cNvCxnSpPr>
            <a:cxnSpLocks noChangeShapeType="1"/>
          </p:cNvCxnSpPr>
          <p:nvPr/>
        </p:nvCxnSpPr>
        <p:spPr bwMode="auto">
          <a:xfrm flipH="1">
            <a:off x="5813425" y="2320829"/>
            <a:ext cx="217488" cy="14049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1" name="直接连接符 33"/>
          <p:cNvCxnSpPr>
            <a:cxnSpLocks noChangeShapeType="1"/>
          </p:cNvCxnSpPr>
          <p:nvPr/>
        </p:nvCxnSpPr>
        <p:spPr bwMode="auto">
          <a:xfrm>
            <a:off x="6030913" y="2320829"/>
            <a:ext cx="647700" cy="15113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2" name="直接连接符 35"/>
          <p:cNvCxnSpPr>
            <a:cxnSpLocks noChangeShapeType="1"/>
          </p:cNvCxnSpPr>
          <p:nvPr/>
        </p:nvCxnSpPr>
        <p:spPr bwMode="auto">
          <a:xfrm>
            <a:off x="6030913" y="2320829"/>
            <a:ext cx="971550" cy="9175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3" name="直接连接符 37"/>
          <p:cNvCxnSpPr>
            <a:cxnSpLocks noChangeShapeType="1"/>
          </p:cNvCxnSpPr>
          <p:nvPr/>
        </p:nvCxnSpPr>
        <p:spPr bwMode="auto">
          <a:xfrm>
            <a:off x="6030913" y="2320829"/>
            <a:ext cx="1025525" cy="4857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917009" y="4097338"/>
            <a:ext cx="7890561" cy="91986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方法总结：</a:t>
            </a:r>
            <a:r>
              <a:rPr lang="zh-CN" altLang="en-US" sz="2400" b="1" dirty="0">
                <a:latin typeface="宋体" panose="02010600030101010101" pitchFamily="2" charset="-122"/>
              </a:rPr>
              <a:t>为了使多边形具有稳定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性，一</a:t>
            </a:r>
            <a:r>
              <a:rPr lang="zh-CN" altLang="en-US" sz="2400" b="1" dirty="0">
                <a:latin typeface="宋体" panose="02010600030101010101" pitchFamily="2" charset="-122"/>
              </a:rPr>
              <a:t>般需要用木条将多边形固定成由一个一个的三角形组成的形式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3830" name="组合 6"/>
          <p:cNvGrpSpPr/>
          <p:nvPr/>
        </p:nvGrpSpPr>
        <p:grpSpPr bwMode="auto">
          <a:xfrm>
            <a:off x="667226" y="556557"/>
            <a:ext cx="1830554" cy="492125"/>
            <a:chOff x="432470" y="556297"/>
            <a:chExt cx="1829953" cy="492443"/>
          </a:xfrm>
        </p:grpSpPr>
        <p:grpSp>
          <p:nvGrpSpPr>
            <p:cNvPr id="33831" name="组合 5"/>
            <p:cNvGrpSpPr/>
            <p:nvPr/>
          </p:nvGrpSpPr>
          <p:grpSpPr bwMode="auto">
            <a:xfrm>
              <a:off x="468723" y="591842"/>
              <a:ext cx="1417172" cy="425725"/>
              <a:chOff x="2177459" y="-557353"/>
              <a:chExt cx="1417172" cy="42572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3837" name="文本框 11"/>
            <p:cNvSpPr txBox="1">
              <a:spLocks noChangeArrowheads="1"/>
            </p:cNvSpPr>
            <p:nvPr/>
          </p:nvSpPr>
          <p:spPr bwMode="auto">
            <a:xfrm>
              <a:off x="432470" y="556297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</a:t>
              </a:r>
              <a:r>
                <a:rPr lang="zh-CN" altLang="en-US" sz="2600" b="1" dirty="0" smtClean="0">
                  <a:solidFill>
                    <a:schemeClr val="bg1"/>
                  </a:solidFill>
                </a:rPr>
                <a:t>点</a:t>
              </a:r>
              <a:endParaRPr lang="zh-CN" altLang="en-US" sz="2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838" name="文本框 2"/>
          <p:cNvSpPr txBox="1">
            <a:spLocks noChangeArrowheads="1"/>
          </p:cNvSpPr>
          <p:nvPr/>
        </p:nvSpPr>
        <p:spPr bwMode="auto">
          <a:xfrm>
            <a:off x="2195711" y="556557"/>
            <a:ext cx="29384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三角形稳定性的应用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8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49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1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6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656806" y="511221"/>
            <a:ext cx="2060575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400" b="1" dirty="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生活小常识</a:t>
            </a:r>
            <a:endParaRPr lang="zh-CN" altLang="en-US" sz="2400" b="1" dirty="0">
              <a:solidFill>
                <a:srgbClr val="00B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290" name="Rectangle 7"/>
          <p:cNvSpPr>
            <a:spLocks noChangeArrowheads="1"/>
          </p:cNvSpPr>
          <p:nvPr/>
        </p:nvSpPr>
        <p:spPr bwMode="auto">
          <a:xfrm>
            <a:off x="816777" y="1083753"/>
            <a:ext cx="757221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房子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窗框未安装好之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前，木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工师傅常常先在窗框上斜钉一根木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条，如图，为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什么要这样做呢？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293" name="组合 1"/>
          <p:cNvGrpSpPr/>
          <p:nvPr/>
        </p:nvGrpSpPr>
        <p:grpSpPr bwMode="auto">
          <a:xfrm>
            <a:off x="0" y="-46107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29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84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205" y="488759"/>
            <a:ext cx="539124" cy="5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6"/>
          <p:cNvSpPr/>
          <p:nvPr/>
        </p:nvSpPr>
        <p:spPr>
          <a:xfrm>
            <a:off x="779462" y="538163"/>
            <a:ext cx="7572375" cy="35732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填空</a:t>
            </a:r>
            <a:r>
              <a:rPr lang="en-US" altLang="zh-CN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endParaRPr lang="en-US" altLang="zh-CN" sz="2400" noProof="1" smtClean="0"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）有下列图形：①正方形；②长方形；③直角三角形；④平行四边形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其中具有稳定性的是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_______.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（填序号）</a:t>
            </a:r>
            <a:endParaRPr lang="en-US" altLang="zh-CN" sz="2400" noProof="1"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）铁栅门和多功能挂衣架能够伸缩自</a:t>
            </a: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如，是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利用四边形的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____________.</a:t>
            </a:r>
            <a:endParaRPr lang="en-US" altLang="zh-CN" sz="2400" noProof="1"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indent="0"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      （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）要使五边形木架（用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根木条钉成）不变</a:t>
            </a:r>
            <a:r>
              <a:rPr lang="zh-CN" altLang="en-US" sz="2400" noProof="1" smtClean="0">
                <a:ea typeface="楷体" panose="02010609060101010101" pitchFamily="49" charset="-122"/>
                <a:cs typeface="宋体" panose="02010600030101010101" pitchFamily="2" charset="-122"/>
              </a:rPr>
              <a:t>形，至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少要钉上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_____</a:t>
            </a:r>
            <a:r>
              <a:rPr lang="zh-CN" altLang="en-US" sz="2400" noProof="1">
                <a:ea typeface="楷体" panose="02010609060101010101" pitchFamily="49" charset="-122"/>
                <a:cs typeface="宋体" panose="02010600030101010101" pitchFamily="2" charset="-122"/>
              </a:rPr>
              <a:t>根木条</a:t>
            </a:r>
            <a:r>
              <a:rPr lang="en-US" altLang="zh-CN" sz="2400" noProof="1"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noProof="1"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2165240" y="2690813"/>
            <a:ext cx="1985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不稳定性</a:t>
            </a:r>
            <a:endParaRPr lang="zh-CN" altLang="en-US" sz="24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563512" y="3559500"/>
            <a:ext cx="669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5844" name="文本框 2"/>
          <p:cNvSpPr txBox="1">
            <a:spLocks noChangeArrowheads="1"/>
          </p:cNvSpPr>
          <p:nvPr/>
        </p:nvSpPr>
        <p:spPr bwMode="auto">
          <a:xfrm>
            <a:off x="6799263" y="1382773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4821" name="组合 3"/>
          <p:cNvGrpSpPr/>
          <p:nvPr/>
        </p:nvGrpSpPr>
        <p:grpSpPr bwMode="auto">
          <a:xfrm>
            <a:off x="280" y="-34559"/>
            <a:ext cx="1905623" cy="478473"/>
            <a:chOff x="177" y="14"/>
            <a:chExt cx="3003" cy="753"/>
          </a:xfrm>
        </p:grpSpPr>
        <p:cxnSp>
          <p:nvCxnSpPr>
            <p:cNvPr id="9" name="直线连接符 8"/>
            <p:cNvCxnSpPr/>
            <p:nvPr/>
          </p:nvCxnSpPr>
          <p:spPr>
            <a:xfrm flipV="1">
              <a:off x="177" y="730"/>
              <a:ext cx="2959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823" name="文本框 9"/>
            <p:cNvSpPr txBox="1">
              <a:spLocks noChangeArrowheads="1"/>
            </p:cNvSpPr>
            <p:nvPr/>
          </p:nvSpPr>
          <p:spPr bwMode="auto">
            <a:xfrm>
              <a:off x="870" y="1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13" y="144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52" y="538162"/>
            <a:ext cx="537876" cy="597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358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  <p:sp>
        <p:nvSpPr>
          <p:cNvPr id="35856" name="TextBox 2"/>
          <p:cNvSpPr txBox="1">
            <a:spLocks noChangeArrowheads="1"/>
          </p:cNvSpPr>
          <p:nvPr/>
        </p:nvSpPr>
        <p:spPr bwMode="auto">
          <a:xfrm>
            <a:off x="301625" y="1106488"/>
            <a:ext cx="8223250" cy="3108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图形具有稳定性的是（　　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         </a:t>
            </a:r>
            <a:endParaRPr lang="en-US" altLang="zh-CN" sz="28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．	   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D．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57432" y="1062298"/>
            <a:ext cx="6080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>
            <a:off x="1664335" y="1661019"/>
            <a:ext cx="1414425" cy="1075195"/>
          </a:xfrm>
          <a:prstGeom prst="triangle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5964572" y="1778466"/>
            <a:ext cx="1456038" cy="755009"/>
          </a:xfrm>
          <a:prstGeom prst="diamond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>
            <a:off x="6075057" y="3407569"/>
            <a:ext cx="1510018" cy="963095"/>
          </a:xfrm>
          <a:prstGeom prst="hexagon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28132" y="3674378"/>
            <a:ext cx="1350628" cy="780176"/>
          </a:xfrm>
          <a:prstGeom prst="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728132" y="3288484"/>
            <a:ext cx="1350628" cy="385894"/>
          </a:xfrm>
          <a:prstGeom prst="triangle">
            <a:avLst>
              <a:gd name="adj" fmla="val 48137"/>
            </a:avLst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859111" y="1104860"/>
            <a:ext cx="600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下列图中具有稳定性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有（  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872" name="Text Box 9"/>
          <p:cNvSpPr txBox="1">
            <a:spLocks noChangeArrowheads="1"/>
          </p:cNvSpPr>
          <p:nvPr/>
        </p:nvSpPr>
        <p:spPr bwMode="auto">
          <a:xfrm>
            <a:off x="1146415" y="4270335"/>
            <a:ext cx="67812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4564404" y="1078982"/>
            <a:ext cx="6286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6874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36875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6876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36879" name="组合 1"/>
          <p:cNvGrpSpPr/>
          <p:nvPr/>
        </p:nvGrpSpPr>
        <p:grpSpPr bwMode="auto">
          <a:xfrm>
            <a:off x="3293998" y="518433"/>
            <a:ext cx="2478722" cy="522922"/>
            <a:chOff x="5083" y="1100"/>
            <a:chExt cx="3905" cy="823"/>
          </a:xfrm>
        </p:grpSpPr>
        <p:grpSp>
          <p:nvGrpSpPr>
            <p:cNvPr id="3688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975" y="597012"/>
                <a:ext cx="418940" cy="41903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4" y="597752"/>
                <a:ext cx="418940" cy="41755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5553" y="597013"/>
                <a:ext cx="418940" cy="41903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445" y="597013"/>
                <a:ext cx="418940" cy="41903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083" y="597012"/>
                <a:ext cx="418940" cy="41903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6886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509" y="1741140"/>
            <a:ext cx="6120384" cy="2354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4"/>
          <p:cNvSpPr txBox="1">
            <a:spLocks noChangeArrowheads="1"/>
          </p:cNvSpPr>
          <p:nvPr/>
        </p:nvSpPr>
        <p:spPr bwMode="auto">
          <a:xfrm>
            <a:off x="932910" y="953489"/>
            <a:ext cx="74347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下列关于三角形稳定性和四边形不稳定性的说 法正确的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      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7890" name="Text Box 5"/>
          <p:cNvSpPr txBox="1">
            <a:spLocks noChangeArrowheads="1"/>
          </p:cNvSpPr>
          <p:nvPr/>
        </p:nvSpPr>
        <p:spPr bwMode="auto">
          <a:xfrm>
            <a:off x="1114094" y="2151163"/>
            <a:ext cx="63626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稳定性总是有益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的，而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不稳定性总是有害的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891" name="Text Box 6"/>
          <p:cNvSpPr txBox="1">
            <a:spLocks noChangeArrowheads="1"/>
          </p:cNvSpPr>
          <p:nvPr/>
        </p:nvSpPr>
        <p:spPr bwMode="auto">
          <a:xfrm>
            <a:off x="1114094" y="2690913"/>
            <a:ext cx="6654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稳定性有利用价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值，而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不稳定性没有利用价值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892" name="Text Box 7"/>
          <p:cNvSpPr txBox="1">
            <a:spLocks noChangeArrowheads="1"/>
          </p:cNvSpPr>
          <p:nvPr/>
        </p:nvSpPr>
        <p:spPr bwMode="auto">
          <a:xfrm>
            <a:off x="1114094" y="3230663"/>
            <a:ext cx="4815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稳定性和不稳定性均有利用价值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7893" name="Text Box 8"/>
          <p:cNvSpPr txBox="1">
            <a:spLocks noChangeArrowheads="1"/>
          </p:cNvSpPr>
          <p:nvPr/>
        </p:nvSpPr>
        <p:spPr bwMode="auto">
          <a:xfrm>
            <a:off x="1131349" y="3692333"/>
            <a:ext cx="2650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以上说法都不对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2206285" y="161294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华文中宋" panose="0201060004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华文中宋" panose="02010600040101010101" pitchFamily="2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9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8"/>
          <p:cNvSpPr>
            <a:spLocks noChangeArrowheads="1"/>
          </p:cNvSpPr>
          <p:nvPr/>
        </p:nvSpPr>
        <p:spPr bwMode="auto">
          <a:xfrm>
            <a:off x="495929" y="1046797"/>
            <a:ext cx="805212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人师傅砌门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用木条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固定门框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其不变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种做法的根据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ea typeface="楷体" panose="02010609060101010101" pitchFamily="49" charset="-122"/>
              </a:rPr>
              <a:t>（     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 ）</a:t>
            </a:r>
            <a:endParaRPr lang="zh-CN" altLang="en-US" sz="2400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914" name="Rectangle 27"/>
          <p:cNvSpPr>
            <a:spLocks noChangeArrowheads="1"/>
          </p:cNvSpPr>
          <p:nvPr/>
        </p:nvSpPr>
        <p:spPr bwMode="auto">
          <a:xfrm>
            <a:off x="1411288" y="519113"/>
            <a:ext cx="6286500" cy="41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2400"/>
          </a:p>
        </p:txBody>
      </p:sp>
      <p:sp>
        <p:nvSpPr>
          <p:cNvPr id="38915" name="Rectangle 39"/>
          <p:cNvSpPr>
            <a:spLocks noChangeArrowheads="1"/>
          </p:cNvSpPr>
          <p:nvPr/>
        </p:nvSpPr>
        <p:spPr bwMode="auto">
          <a:xfrm>
            <a:off x="842169" y="2149436"/>
            <a:ext cx="5400675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两点之间线段最短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三角形两边之和大于第三边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长方形的四个角都是直角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三角形的稳定性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" name="Text Box 53"/>
          <p:cNvSpPr txBox="1">
            <a:spLocks noChangeArrowheads="1"/>
          </p:cNvSpPr>
          <p:nvPr/>
        </p:nvSpPr>
        <p:spPr bwMode="auto">
          <a:xfrm>
            <a:off x="5551475" y="1689924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8917" name="组合 2"/>
          <p:cNvGrpSpPr/>
          <p:nvPr/>
        </p:nvGrpSpPr>
        <p:grpSpPr bwMode="auto">
          <a:xfrm>
            <a:off x="4325678" y="2247126"/>
            <a:ext cx="4238625" cy="2595562"/>
            <a:chOff x="5499" y="4605"/>
            <a:chExt cx="8901" cy="5448"/>
          </a:xfrm>
        </p:grpSpPr>
        <p:grpSp>
          <p:nvGrpSpPr>
            <p:cNvPr id="38918" name="组合 66"/>
            <p:cNvGrpSpPr/>
            <p:nvPr/>
          </p:nvGrpSpPr>
          <p:grpSpPr bwMode="auto">
            <a:xfrm>
              <a:off x="5610" y="4605"/>
              <a:ext cx="8790" cy="5448"/>
              <a:chOff x="400111" y="2951163"/>
              <a:chExt cx="5581518" cy="3459506"/>
            </a:xfrm>
          </p:grpSpPr>
          <p:sp>
            <p:nvSpPr>
              <p:cNvPr id="38919" name="Line 18"/>
              <p:cNvSpPr>
                <a:spLocks noChangeShapeType="1"/>
              </p:cNvSpPr>
              <p:nvPr/>
            </p:nvSpPr>
            <p:spPr bwMode="auto">
              <a:xfrm>
                <a:off x="3856754" y="3479800"/>
                <a:ext cx="0" cy="2447925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0" name="Line 19"/>
              <p:cNvSpPr>
                <a:spLocks noChangeShapeType="1"/>
              </p:cNvSpPr>
              <p:nvPr/>
            </p:nvSpPr>
            <p:spPr bwMode="auto">
              <a:xfrm>
                <a:off x="3064441" y="3479800"/>
                <a:ext cx="792313" cy="792163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1" name="Line 20"/>
              <p:cNvSpPr>
                <a:spLocks noChangeShapeType="1"/>
              </p:cNvSpPr>
              <p:nvPr/>
            </p:nvSpPr>
            <p:spPr bwMode="auto">
              <a:xfrm>
                <a:off x="3856444" y="5783571"/>
                <a:ext cx="158462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2" name="Line 21"/>
              <p:cNvSpPr>
                <a:spLocks noChangeShapeType="1"/>
              </p:cNvSpPr>
              <p:nvPr/>
            </p:nvSpPr>
            <p:spPr bwMode="auto">
              <a:xfrm>
                <a:off x="3857714" y="5544179"/>
                <a:ext cx="16576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3" name="Line 22"/>
              <p:cNvSpPr>
                <a:spLocks noChangeShapeType="1"/>
              </p:cNvSpPr>
              <p:nvPr/>
            </p:nvSpPr>
            <p:spPr bwMode="auto">
              <a:xfrm>
                <a:off x="3856444" y="5280025"/>
                <a:ext cx="180056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4" name="Line 23"/>
              <p:cNvSpPr>
                <a:spLocks noChangeShapeType="1"/>
              </p:cNvSpPr>
              <p:nvPr/>
            </p:nvSpPr>
            <p:spPr bwMode="auto">
              <a:xfrm>
                <a:off x="4361674" y="52800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5" name="Line 24"/>
              <p:cNvSpPr>
                <a:spLocks noChangeShapeType="1"/>
              </p:cNvSpPr>
              <p:nvPr/>
            </p:nvSpPr>
            <p:spPr bwMode="auto">
              <a:xfrm>
                <a:off x="4720517" y="54959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6" name="Text Box 25"/>
              <p:cNvSpPr txBox="1">
                <a:spLocks noChangeArrowheads="1"/>
              </p:cNvSpPr>
              <p:nvPr/>
            </p:nvSpPr>
            <p:spPr bwMode="auto">
              <a:xfrm>
                <a:off x="3353421" y="3024188"/>
                <a:ext cx="1106691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1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38927" name="Line 28"/>
              <p:cNvSpPr>
                <a:spLocks noChangeShapeType="1"/>
              </p:cNvSpPr>
              <p:nvPr/>
            </p:nvSpPr>
            <p:spPr bwMode="auto">
              <a:xfrm>
                <a:off x="1911698" y="3479800"/>
                <a:ext cx="0" cy="2447925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8" name="Line 29"/>
              <p:cNvSpPr>
                <a:spLocks noChangeShapeType="1"/>
              </p:cNvSpPr>
              <p:nvPr/>
            </p:nvSpPr>
            <p:spPr bwMode="auto">
              <a:xfrm flipV="1">
                <a:off x="400111" y="5903491"/>
                <a:ext cx="5581518" cy="242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29" name="Line 30"/>
              <p:cNvSpPr>
                <a:spLocks noChangeShapeType="1"/>
              </p:cNvSpPr>
              <p:nvPr/>
            </p:nvSpPr>
            <p:spPr bwMode="auto">
              <a:xfrm flipH="1">
                <a:off x="616052" y="5495925"/>
                <a:ext cx="129564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" name="Line 31"/>
              <p:cNvSpPr/>
              <p:nvPr/>
            </p:nvSpPr>
            <p:spPr>
              <a:xfrm flipH="1">
                <a:off x="615403" y="5280775"/>
                <a:ext cx="1295515" cy="0"/>
              </a:xfrm>
              <a:prstGeom prst="line">
                <a:avLst/>
              </a:prstGeom>
              <a:ln w="38100" cap="flat" cmpd="sng">
                <a:solidFill>
                  <a:schemeClr val="accent4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/>
              </a:p>
            </p:txBody>
          </p:sp>
          <p:sp>
            <p:nvSpPr>
              <p:cNvPr id="38931" name="Line 32"/>
              <p:cNvSpPr>
                <a:spLocks noChangeShapeType="1"/>
              </p:cNvSpPr>
              <p:nvPr/>
            </p:nvSpPr>
            <p:spPr bwMode="auto">
              <a:xfrm>
                <a:off x="1479816" y="5351463"/>
                <a:ext cx="0" cy="1444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2" name="Line 33"/>
              <p:cNvSpPr>
                <a:spLocks noChangeShapeType="1"/>
              </p:cNvSpPr>
              <p:nvPr/>
            </p:nvSpPr>
            <p:spPr bwMode="auto">
              <a:xfrm>
                <a:off x="1047934" y="5495925"/>
                <a:ext cx="0" cy="2873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3" name="Text Box 34"/>
              <p:cNvSpPr txBox="1">
                <a:spLocks noChangeArrowheads="1"/>
              </p:cNvSpPr>
              <p:nvPr/>
            </p:nvSpPr>
            <p:spPr bwMode="auto">
              <a:xfrm>
                <a:off x="1263875" y="2951163"/>
                <a:ext cx="701102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>
                  <a:solidFill>
                    <a:schemeClr val="tx2"/>
                  </a:solidFill>
                </a:endParaRPr>
              </a:p>
            </p:txBody>
          </p:sp>
          <p:sp>
            <p:nvSpPr>
              <p:cNvPr id="38934" name="Text Box 36"/>
              <p:cNvSpPr txBox="1">
                <a:spLocks noChangeArrowheads="1"/>
              </p:cNvSpPr>
              <p:nvPr/>
            </p:nvSpPr>
            <p:spPr bwMode="auto">
              <a:xfrm>
                <a:off x="3424872" y="3959225"/>
                <a:ext cx="1106691" cy="6137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lvl="1"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</a:pPr>
                <a:endParaRPr lang="zh-CN" altLang="en-US" sz="2400"/>
              </a:p>
            </p:txBody>
          </p:sp>
          <p:sp>
            <p:nvSpPr>
              <p:cNvPr id="38935" name="Text Box 37"/>
              <p:cNvSpPr txBox="1">
                <a:spLocks noChangeArrowheads="1"/>
              </p:cNvSpPr>
              <p:nvPr/>
            </p:nvSpPr>
            <p:spPr bwMode="auto">
              <a:xfrm>
                <a:off x="1589862" y="5919663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36" name="Line 2"/>
              <p:cNvSpPr>
                <a:spLocks noChangeShapeType="1"/>
              </p:cNvSpPr>
              <p:nvPr/>
            </p:nvSpPr>
            <p:spPr bwMode="auto">
              <a:xfrm>
                <a:off x="1911350" y="3479800"/>
                <a:ext cx="1946275" cy="0"/>
              </a:xfrm>
              <a:prstGeom prst="line">
                <a:avLst/>
              </a:prstGeom>
              <a:noFill/>
              <a:ln w="38100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7" name="Line 40"/>
              <p:cNvSpPr>
                <a:spLocks noChangeShapeType="1"/>
              </p:cNvSpPr>
              <p:nvPr/>
            </p:nvSpPr>
            <p:spPr bwMode="auto">
              <a:xfrm flipH="1">
                <a:off x="1905000" y="3505200"/>
                <a:ext cx="1143000" cy="93345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38" name="Text Box 37"/>
              <p:cNvSpPr txBox="1">
                <a:spLocks noChangeArrowheads="1"/>
              </p:cNvSpPr>
              <p:nvPr/>
            </p:nvSpPr>
            <p:spPr bwMode="auto">
              <a:xfrm>
                <a:off x="1619672" y="3140968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39" name="Text Box 37"/>
              <p:cNvSpPr txBox="1">
                <a:spLocks noChangeArrowheads="1"/>
              </p:cNvSpPr>
              <p:nvPr/>
            </p:nvSpPr>
            <p:spPr bwMode="auto">
              <a:xfrm>
                <a:off x="2915816" y="3068960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40" name="Text Box 37"/>
              <p:cNvSpPr txBox="1">
                <a:spLocks noChangeArrowheads="1"/>
              </p:cNvSpPr>
              <p:nvPr/>
            </p:nvSpPr>
            <p:spPr bwMode="auto">
              <a:xfrm>
                <a:off x="3839742" y="4077072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 dirty="0">
                    <a:latin typeface="Times New Roman" panose="02020603050405020304" pitchFamily="18" charset="0"/>
                  </a:rPr>
                  <a:t>F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941" name="Text Box 37"/>
              <p:cNvSpPr txBox="1">
                <a:spLocks noChangeArrowheads="1"/>
              </p:cNvSpPr>
              <p:nvPr/>
            </p:nvSpPr>
            <p:spPr bwMode="auto">
              <a:xfrm>
                <a:off x="3635896" y="5877272"/>
                <a:ext cx="447080" cy="491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marL="342900"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buClr>
                    <a:schemeClr val="hlink"/>
                  </a:buClr>
                  <a:buSzPct val="70000"/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942" name="Line 20"/>
            <p:cNvSpPr>
              <a:spLocks noChangeShapeType="1"/>
            </p:cNvSpPr>
            <p:nvPr/>
          </p:nvSpPr>
          <p:spPr bwMode="auto">
            <a:xfrm>
              <a:off x="5499" y="9029"/>
              <a:ext cx="249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43" name="Text Box 37"/>
          <p:cNvSpPr txBox="1">
            <a:spLocks noChangeArrowheads="1"/>
          </p:cNvSpPr>
          <p:nvPr/>
        </p:nvSpPr>
        <p:spPr bwMode="auto">
          <a:xfrm>
            <a:off x="7026016" y="2409051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1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3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715991" y="1227735"/>
            <a:ext cx="8318952" cy="401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如图，桥梁的斜拉钢索是三角形的结构，主要是为了（      ）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ea typeface="楷体" panose="02010609060101010101" pitchFamily="49" charset="-122"/>
              </a:rPr>
              <a:t> </a:t>
            </a:r>
            <a:r>
              <a:rPr lang="en-US" altLang="zh-CN" b="1" dirty="0">
                <a:ea typeface="楷体" panose="02010609060101010101" pitchFamily="49" charset="-122"/>
              </a:rPr>
              <a:t>A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节</a:t>
            </a:r>
            <a:r>
              <a:rPr lang="zh-CN" altLang="en-US" b="1" dirty="0">
                <a:ea typeface="楷体" panose="02010609060101010101" pitchFamily="49" charset="-122"/>
              </a:rPr>
              <a:t>省材</a:t>
            </a:r>
            <a:r>
              <a:rPr lang="zh-CN" altLang="en-US" b="1" dirty="0" smtClean="0">
                <a:ea typeface="楷体" panose="02010609060101010101" pitchFamily="49" charset="-122"/>
              </a:rPr>
              <a:t>料，节</a:t>
            </a:r>
            <a:r>
              <a:rPr lang="zh-CN" altLang="en-US" b="1" dirty="0">
                <a:ea typeface="楷体" panose="02010609060101010101" pitchFamily="49" charset="-122"/>
              </a:rPr>
              <a:t>约成本</a:t>
            </a:r>
            <a:endParaRPr lang="zh-CN" altLang="en-US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B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保</a:t>
            </a:r>
            <a:r>
              <a:rPr lang="zh-CN" altLang="en-US" b="1" dirty="0">
                <a:ea typeface="楷体" panose="02010609060101010101" pitchFamily="49" charset="-122"/>
              </a:rPr>
              <a:t>持对称</a:t>
            </a:r>
            <a:endParaRPr lang="zh-CN" altLang="en-US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C</a:t>
            </a:r>
            <a:r>
              <a:rPr lang="en-US" altLang="zh-CN" b="1" dirty="0" smtClean="0">
                <a:ea typeface="楷体" panose="02010609060101010101" pitchFamily="49" charset="-122"/>
              </a:rPr>
              <a:t>. </a:t>
            </a:r>
            <a:r>
              <a:rPr lang="zh-CN" altLang="en-US" b="1" dirty="0" smtClean="0">
                <a:ea typeface="楷体" panose="02010609060101010101" pitchFamily="49" charset="-122"/>
              </a:rPr>
              <a:t>利</a:t>
            </a:r>
            <a:r>
              <a:rPr lang="zh-CN" altLang="en-US" b="1" dirty="0">
                <a:ea typeface="楷体" panose="02010609060101010101" pitchFamily="49" charset="-122"/>
              </a:rPr>
              <a:t>用三角形的稳定性</a:t>
            </a:r>
            <a:endParaRPr lang="zh-CN" altLang="en-US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ea typeface="楷体" panose="02010609060101010101" pitchFamily="49" charset="-122"/>
              </a:rPr>
              <a:t>D. </a:t>
            </a:r>
            <a:r>
              <a:rPr lang="zh-CN" altLang="en-US" b="1" dirty="0" smtClean="0">
                <a:ea typeface="楷体" panose="02010609060101010101" pitchFamily="49" charset="-122"/>
              </a:rPr>
              <a:t>美</a:t>
            </a:r>
            <a:r>
              <a:rPr lang="zh-CN" altLang="en-US" b="1" dirty="0">
                <a:ea typeface="楷体" panose="02010609060101010101" pitchFamily="49" charset="-122"/>
              </a:rPr>
              <a:t>观漂</a:t>
            </a:r>
            <a:r>
              <a:rPr lang="zh-CN" altLang="en-US" b="1" dirty="0" smtClean="0">
                <a:ea typeface="楷体" panose="02010609060101010101" pitchFamily="49" charset="-122"/>
              </a:rPr>
              <a:t>亮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4804013" y="2148048"/>
            <a:ext cx="3835400" cy="1285875"/>
            <a:chOff x="703" y="2432"/>
            <a:chExt cx="3452" cy="1134"/>
          </a:xfrm>
        </p:grpSpPr>
        <p:sp>
          <p:nvSpPr>
            <p:cNvPr id="39939" name="Line 4"/>
            <p:cNvSpPr>
              <a:spLocks noChangeShapeType="1"/>
            </p:cNvSpPr>
            <p:nvPr/>
          </p:nvSpPr>
          <p:spPr bwMode="auto">
            <a:xfrm flipV="1">
              <a:off x="703" y="3472"/>
              <a:ext cx="3452" cy="4"/>
            </a:xfrm>
            <a:prstGeom prst="line">
              <a:avLst/>
            </a:prstGeom>
            <a:noFill/>
            <a:ln w="5715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0" name="Line 5"/>
            <p:cNvSpPr>
              <a:spLocks noChangeShapeType="1"/>
            </p:cNvSpPr>
            <p:nvPr/>
          </p:nvSpPr>
          <p:spPr bwMode="auto">
            <a:xfrm>
              <a:off x="2336" y="2432"/>
              <a:ext cx="0" cy="1134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Line 6"/>
            <p:cNvSpPr>
              <a:spLocks noChangeShapeType="1"/>
            </p:cNvSpPr>
            <p:nvPr/>
          </p:nvSpPr>
          <p:spPr bwMode="auto">
            <a:xfrm flipH="1">
              <a:off x="1400" y="2622"/>
              <a:ext cx="953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2" name="Line 7"/>
            <p:cNvSpPr>
              <a:spLocks noChangeShapeType="1"/>
            </p:cNvSpPr>
            <p:nvPr/>
          </p:nvSpPr>
          <p:spPr bwMode="auto">
            <a:xfrm>
              <a:off x="2370" y="2634"/>
              <a:ext cx="1159" cy="837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3" name="Line 8"/>
            <p:cNvSpPr>
              <a:spLocks noChangeShapeType="1"/>
            </p:cNvSpPr>
            <p:nvPr/>
          </p:nvSpPr>
          <p:spPr bwMode="auto">
            <a:xfrm flipH="1">
              <a:off x="896" y="2618"/>
              <a:ext cx="1451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4" name="Line 9"/>
            <p:cNvSpPr>
              <a:spLocks noChangeShapeType="1"/>
            </p:cNvSpPr>
            <p:nvPr/>
          </p:nvSpPr>
          <p:spPr bwMode="auto">
            <a:xfrm>
              <a:off x="2336" y="2614"/>
              <a:ext cx="1723" cy="857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5" name="Line 10"/>
            <p:cNvSpPr>
              <a:spLocks noChangeShapeType="1"/>
            </p:cNvSpPr>
            <p:nvPr/>
          </p:nvSpPr>
          <p:spPr bwMode="auto">
            <a:xfrm flipH="1">
              <a:off x="1791" y="2659"/>
              <a:ext cx="545" cy="816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6" name="Line 11"/>
            <p:cNvSpPr>
              <a:spLocks noChangeShapeType="1"/>
            </p:cNvSpPr>
            <p:nvPr/>
          </p:nvSpPr>
          <p:spPr bwMode="auto">
            <a:xfrm>
              <a:off x="2336" y="2614"/>
              <a:ext cx="589" cy="861"/>
            </a:xfrm>
            <a:prstGeom prst="line">
              <a:avLst/>
            </a:prstGeom>
            <a:noFill/>
            <a:ln w="38100">
              <a:solidFill>
                <a:srgbClr val="3366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8152050" y="1335545"/>
            <a:ext cx="487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9953" name="组合 6"/>
          <p:cNvGrpSpPr/>
          <p:nvPr/>
        </p:nvGrpSpPr>
        <p:grpSpPr bwMode="auto">
          <a:xfrm>
            <a:off x="3326614" y="590211"/>
            <a:ext cx="2480310" cy="522923"/>
            <a:chOff x="5060" y="904"/>
            <a:chExt cx="3905" cy="823"/>
          </a:xfrm>
        </p:grpSpPr>
        <p:grpSp>
          <p:nvGrpSpPr>
            <p:cNvPr id="39954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960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2313" y="1134205"/>
            <a:ext cx="7951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钉子把木棒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分别在端点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处连接起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来，用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橡皮筋把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连接起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来，设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橡皮筋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的长是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=11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的最大值和最小值；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2313" y="2342717"/>
            <a:ext cx="4354512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）在（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）的条件下要围成一个四边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形，你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能求出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的取值范围吗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能围成一个三角形吗？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40964" name="组合 2"/>
          <p:cNvGrpSpPr/>
          <p:nvPr/>
        </p:nvGrpSpPr>
        <p:grpSpPr bwMode="auto">
          <a:xfrm>
            <a:off x="3389413" y="491973"/>
            <a:ext cx="2478722" cy="522923"/>
            <a:chOff x="5060" y="905"/>
            <a:chExt cx="3905" cy="823"/>
          </a:xfrm>
        </p:grpSpPr>
        <p:grpSp>
          <p:nvGrpSpPr>
            <p:cNvPr id="40965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0971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22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346" y="2829279"/>
            <a:ext cx="3207214" cy="160360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9413" y="752475"/>
            <a:ext cx="6907212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：（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800" b="1" baseline="-25000" dirty="0">
                <a:latin typeface="+mn-lt"/>
                <a:ea typeface="仿宋" panose="02010609060101010101" pitchFamily="49" charset="-122"/>
              </a:rPr>
              <a:t>最大值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AB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CD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19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800" b="1" baseline="-25000" dirty="0">
                <a:latin typeface="+mn-lt"/>
                <a:ea typeface="仿宋" panose="02010609060101010101" pitchFamily="49" charset="-122"/>
              </a:rPr>
              <a:t>最小值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en-US" altLang="zh-CN" sz="28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AB </a:t>
            </a:r>
            <a:r>
              <a:rPr lang="en-US" altLang="zh-CN" sz="28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 </a:t>
            </a:r>
            <a:r>
              <a:rPr lang="en-US" altLang="zh-CN" sz="2800" b="1" i="1" dirty="0">
                <a:latin typeface="+mn-lt"/>
                <a:ea typeface="仿宋" panose="02010609060101010101" pitchFamily="49" charset="-122"/>
              </a:rPr>
              <a:t>CD 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800" b="1" dirty="0">
              <a:latin typeface="+mn-lt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+mn-lt"/>
                <a:ea typeface="仿宋" panose="02010609060101010101" pitchFamily="49" charset="-122"/>
              </a:rPr>
              <a:t>         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 &lt;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&lt; 19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800" b="1" dirty="0">
              <a:latin typeface="+mn-lt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zh-CN" altLang="en-US" sz="2800" b="1" dirty="0" smtClean="0">
                <a:latin typeface="+mn-lt"/>
                <a:ea typeface="仿宋" panose="02010609060101010101" pitchFamily="49" charset="-122"/>
              </a:rPr>
              <a:t>         （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仿宋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en-US" altLang="zh-CN" sz="28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1207" y="-67211"/>
            <a:ext cx="2006600" cy="483891"/>
            <a:chOff x="207" y="123"/>
            <a:chExt cx="3160" cy="764"/>
          </a:xfrm>
        </p:grpSpPr>
        <p:sp>
          <p:nvSpPr>
            <p:cNvPr id="9" name="文本框 20"/>
            <p:cNvSpPr txBox="1">
              <a:spLocks noChangeArrowheads="1"/>
            </p:cNvSpPr>
            <p:nvPr/>
          </p:nvSpPr>
          <p:spPr bwMode="auto">
            <a:xfrm>
              <a:off x="1039" y="12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0" name="组合 1"/>
            <p:cNvGrpSpPr/>
            <p:nvPr/>
          </p:nvGrpSpPr>
          <p:grpSpPr bwMode="auto">
            <a:xfrm>
              <a:off x="207" y="281"/>
              <a:ext cx="3160" cy="606"/>
              <a:chOff x="192" y="172"/>
              <a:chExt cx="3160" cy="606"/>
            </a:xfrm>
          </p:grpSpPr>
          <p:cxnSp>
            <p:nvCxnSpPr>
              <p:cNvPr id="11" name="直线连接符 19"/>
              <p:cNvCxnSpPr/>
              <p:nvPr/>
            </p:nvCxnSpPr>
            <p:spPr>
              <a:xfrm>
                <a:off x="19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7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462" y="1826524"/>
            <a:ext cx="3207214" cy="160360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859851" y="1431915"/>
            <a:ext cx="995363" cy="5826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723452" y="1194639"/>
            <a:ext cx="1214437" cy="107632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稳定性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1124715" y="1246168"/>
            <a:ext cx="1897062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dist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独有性质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右箭头 30"/>
          <p:cNvSpPr/>
          <p:nvPr/>
        </p:nvSpPr>
        <p:spPr bwMode="auto">
          <a:xfrm>
            <a:off x="3185094" y="1533525"/>
            <a:ext cx="366712" cy="444500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32" name="右箭头 31"/>
          <p:cNvSpPr/>
          <p:nvPr/>
        </p:nvSpPr>
        <p:spPr bwMode="auto">
          <a:xfrm>
            <a:off x="5180732" y="1533794"/>
            <a:ext cx="388937" cy="530225"/>
          </a:xfrm>
          <a:prstGeom prst="rightArrow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30630" y="3050381"/>
            <a:ext cx="2825750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四边形具有不稳定性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015" name="组合 1"/>
          <p:cNvGrpSpPr/>
          <p:nvPr/>
        </p:nvGrpSpPr>
        <p:grpSpPr bwMode="auto">
          <a:xfrm>
            <a:off x="0" y="-52781"/>
            <a:ext cx="2006600" cy="478473"/>
            <a:chOff x="227" y="59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017" name="文本框 17"/>
            <p:cNvSpPr txBox="1">
              <a:spLocks noChangeArrowheads="1"/>
            </p:cNvSpPr>
            <p:nvPr/>
          </p:nvSpPr>
          <p:spPr bwMode="auto">
            <a:xfrm>
              <a:off x="1010" y="5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381" y="197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" name="下弧形箭头 3"/>
          <p:cNvSpPr/>
          <p:nvPr/>
        </p:nvSpPr>
        <p:spPr>
          <a:xfrm>
            <a:off x="4959350" y="3311525"/>
            <a:ext cx="1189038" cy="554038"/>
          </a:xfrm>
          <a:prstGeom prst="curvedUpArrow">
            <a:avLst>
              <a:gd name="adj1" fmla="val 25000"/>
              <a:gd name="adj2" fmla="val 50000"/>
              <a:gd name="adj3" fmla="val 25057"/>
            </a:avLst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直角上箭头 7"/>
          <p:cNvSpPr/>
          <p:nvPr/>
        </p:nvSpPr>
        <p:spPr>
          <a:xfrm>
            <a:off x="4794250" y="2805113"/>
            <a:ext cx="1635125" cy="1042987"/>
          </a:xfrm>
          <a:prstGeom prst="bentUp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18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404669" y="1294929"/>
            <a:ext cx="7310705" cy="13336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了</a:t>
            </a:r>
            <a:r>
              <a:rPr lang="zh-CN" altLang="en-US" noProof="1">
                <a:sym typeface="+mn-ea"/>
              </a:rPr>
              <a:t>解三角形的稳定性和四边形不稳定性的应用</a:t>
            </a:r>
            <a:r>
              <a:rPr lang="en-US" altLang="zh-CN" noProof="1">
                <a:sym typeface="+mn-ea"/>
              </a:rPr>
              <a:t>.</a:t>
            </a:r>
            <a:endParaRPr lang="zh-CN" altLang="zh-CN" noProof="1">
              <a:sym typeface="+mn-ea"/>
            </a:endParaRPr>
          </a:p>
          <a:p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22057" y="2892426"/>
            <a:ext cx="7331343" cy="7653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三角形的稳定性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四边形的不稳定性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41712"/>
            <a:ext cx="2006600" cy="477838"/>
            <a:chOff x="1588" y="-41712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29994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17" name="文本框 18"/>
            <p:cNvSpPr txBox="1">
              <a:spLocks noChangeArrowheads="1"/>
            </p:cNvSpPr>
            <p:nvPr/>
          </p:nvSpPr>
          <p:spPr bwMode="auto">
            <a:xfrm>
              <a:off x="535672" y="-41712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98440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7398" y="957175"/>
            <a:ext cx="8002484" cy="3002201"/>
            <a:chOff x="-38068" y="1169939"/>
            <a:chExt cx="8002484" cy="3002201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3460"/>
              <a:ext cx="8002203" cy="2658680"/>
              <a:chOff x="224" y="1938"/>
              <a:chExt cx="14218" cy="5509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593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378" y="4377"/>
                <a:ext cx="5504" cy="625"/>
              </a:xfrm>
              <a:prstGeom prst="bentConnector3">
                <a:avLst>
                  <a:gd name="adj1" fmla="val 44654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964416" y="116993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614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99950" y="1222100"/>
            <a:ext cx="2732088" cy="769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400" b="1" dirty="0">
                <a:solidFill>
                  <a:srgbClr val="00B050"/>
                </a:solidFill>
                <a:latin typeface="+mn-lt"/>
                <a:ea typeface="黑体" panose="02010609060101010101" pitchFamily="49" charset="-122"/>
              </a:rPr>
              <a:t>动手做一做</a:t>
            </a:r>
            <a:endParaRPr lang="zh-CN" altLang="en-US" sz="2400" b="1" dirty="0">
              <a:solidFill>
                <a:srgbClr val="00B05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147" name="文本占位符 614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476275" y="1962221"/>
            <a:ext cx="6712227" cy="14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1905" indent="-19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将</a:t>
            </a:r>
            <a:r>
              <a:rPr lang="zh-CN" altLang="en-US" sz="2800" b="1" dirty="0">
                <a:ea typeface="楷体" panose="02010609060101010101" pitchFamily="49" charset="-122"/>
              </a:rPr>
              <a:t>三根木条用钉子钉成一个三角形木架</a:t>
            </a:r>
            <a:r>
              <a:rPr lang="en-US" altLang="zh-CN" sz="2800" b="1" dirty="0">
                <a:ea typeface="楷体" panose="02010609060101010101" pitchFamily="49" charset="-122"/>
              </a:rPr>
              <a:t>.</a:t>
            </a:r>
            <a:endParaRPr lang="zh-CN" altLang="en-US" sz="2800" b="1" dirty="0">
              <a:ea typeface="楷体" panose="02010609060101010101" pitchFamily="49" charset="-122"/>
            </a:endParaRPr>
          </a:p>
          <a:p>
            <a:pPr marL="1905" indent="-19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将</a:t>
            </a:r>
            <a:r>
              <a:rPr lang="zh-CN" altLang="en-US" sz="2800" b="1" dirty="0">
                <a:ea typeface="楷体" panose="02010609060101010101" pitchFamily="49" charset="-122"/>
              </a:rPr>
              <a:t>四根木条用钉子钉成一个四边形木架</a:t>
            </a:r>
            <a:r>
              <a:rPr lang="en-US" altLang="zh-CN" sz="2800" b="1" dirty="0">
                <a:ea typeface="楷体" panose="02010609060101010101" pitchFamily="49" charset="-122"/>
              </a:rPr>
              <a:t>.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4341" name="文本框 6151"/>
          <p:cNvSpPr txBox="1">
            <a:spLocks noChangeArrowheads="1"/>
          </p:cNvSpPr>
          <p:nvPr/>
        </p:nvSpPr>
        <p:spPr bwMode="auto">
          <a:xfrm>
            <a:off x="4316982" y="647594"/>
            <a:ext cx="2505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三角形的稳定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性 </a:t>
            </a:r>
            <a:endParaRPr lang="zh-CN" altLang="en-US" sz="2400" b="1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4345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3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349" name="组合 4"/>
          <p:cNvGrpSpPr/>
          <p:nvPr/>
        </p:nvGrpSpPr>
        <p:grpSpPr bwMode="auto">
          <a:xfrm>
            <a:off x="2457001" y="647594"/>
            <a:ext cx="1685925" cy="434607"/>
            <a:chOff x="3485" y="1168"/>
            <a:chExt cx="2654" cy="683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14351" name="矩形 1"/>
            <p:cNvSpPr>
              <a:spLocks noChangeArrowheads="1"/>
            </p:cNvSpPr>
            <p:nvPr/>
          </p:nvSpPr>
          <p:spPr bwMode="auto">
            <a:xfrm>
              <a:off x="3759" y="1242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16" y="1241592"/>
            <a:ext cx="813208" cy="75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16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288" y="1820863"/>
            <a:ext cx="2366962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文本框 7170"/>
          <p:cNvSpPr txBox="1">
            <a:spLocks noChangeArrowheads="1"/>
          </p:cNvSpPr>
          <p:nvPr/>
        </p:nvSpPr>
        <p:spPr bwMode="auto">
          <a:xfrm>
            <a:off x="721453" y="534988"/>
            <a:ext cx="74662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同学们看看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三角形和四边形的模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型，扭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一扭模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型，它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们的形状会改变吗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7171"/>
          <p:cNvSpPr>
            <a:spLocks noChangeArrowheads="1" noChangeShapeType="1" noTextEdit="1"/>
          </p:cNvSpPr>
          <p:nvPr/>
        </p:nvSpPr>
        <p:spPr bwMode="auto">
          <a:xfrm rot="5400000">
            <a:off x="6115661" y="2420151"/>
            <a:ext cx="2601913" cy="7508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2700" dirty="0">
                <a:gradFill rotWithShape="1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10800000" scaled="1"/>
                </a:gradFill>
                <a:effectLst>
                  <a:outerShdw dist="99190" dir="7788334" algn="ctr" rotWithShape="0">
                    <a:srgbClr val="000080">
                      <a:alpha val="78998"/>
                    </a:srgbClr>
                  </a:outerShdw>
                </a:effectLst>
                <a:latin typeface="宋体" panose="02010600030101010101" pitchFamily="2" charset="-122"/>
              </a:rPr>
              <a:t>动动手</a:t>
            </a:r>
            <a:endParaRPr lang="zh-CN" altLang="en-US" sz="2700" dirty="0">
              <a:gradFill rotWithShape="1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10800000" scaled="1"/>
              </a:gradFill>
              <a:effectLst>
                <a:outerShdw dist="99190" dir="7788334" algn="ctr" rotWithShape="0">
                  <a:srgbClr val="000080">
                    <a:alpha val="78998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5364" name="图片 71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344" y="1868187"/>
            <a:ext cx="2106612" cy="171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003384" y="3418877"/>
            <a:ext cx="1403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不会</a:t>
            </a:r>
            <a:endParaRPr lang="zh-CN" altLang="en-US" sz="27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100668" y="3510318"/>
            <a:ext cx="14049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7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会</a:t>
            </a:r>
            <a:endParaRPr lang="zh-CN" altLang="en-US" sz="27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071993" y="4043660"/>
            <a:ext cx="3691809" cy="954107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altLang="zh-CN" sz="2800" b="1" dirty="0">
                <a:latin typeface="+mn-lt"/>
              </a:rPr>
              <a:t>1</a:t>
            </a:r>
            <a:r>
              <a:rPr lang="en-US" altLang="zh-CN" sz="2800" b="1" dirty="0" smtClean="0">
                <a:latin typeface="+mn-lt"/>
              </a:rPr>
              <a:t>. </a:t>
            </a:r>
            <a:r>
              <a:rPr lang="zh-CN" altLang="en-US" sz="2800" b="1" dirty="0" smtClean="0">
                <a:latin typeface="+mn-lt"/>
              </a:rPr>
              <a:t>三</a:t>
            </a:r>
            <a:r>
              <a:rPr lang="zh-CN" altLang="en-US" sz="2800" b="1" dirty="0">
                <a:latin typeface="+mn-lt"/>
              </a:rPr>
              <a:t>角形具有稳定性</a:t>
            </a:r>
            <a:r>
              <a:rPr lang="en-US" altLang="zh-CN" sz="2800" b="1" dirty="0">
                <a:latin typeface="+mn-lt"/>
              </a:rPr>
              <a:t>.</a:t>
            </a:r>
            <a:endParaRPr lang="zh-CN" altLang="en-US" sz="28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altLang="zh-CN" sz="2800" b="1" dirty="0">
                <a:latin typeface="+mn-lt"/>
              </a:rPr>
              <a:t>2</a:t>
            </a:r>
            <a:r>
              <a:rPr lang="en-US" altLang="zh-CN" sz="2800" b="1" dirty="0" smtClean="0">
                <a:latin typeface="+mn-lt"/>
              </a:rPr>
              <a:t>. </a:t>
            </a:r>
            <a:r>
              <a:rPr lang="zh-CN" altLang="en-US" sz="2800" b="1" dirty="0" smtClean="0">
                <a:latin typeface="+mn-lt"/>
              </a:rPr>
              <a:t>四</a:t>
            </a:r>
            <a:r>
              <a:rPr lang="zh-CN" altLang="en-US" sz="2800" b="1" dirty="0">
                <a:latin typeface="+mn-lt"/>
              </a:rPr>
              <a:t>边形没有稳定性</a:t>
            </a:r>
            <a:r>
              <a:rPr lang="en-US" altLang="zh-CN" sz="2800" b="1" dirty="0">
                <a:latin typeface="+mn-lt"/>
              </a:rPr>
              <a:t>.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2808" y="4008460"/>
            <a:ext cx="4070884" cy="1009297"/>
          </a:xfrm>
          <a:prstGeom prst="rect">
            <a:avLst/>
          </a:prstGeom>
          <a:grpFill/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/>
          <p:nvPr/>
        </p:nvSpPr>
        <p:spPr>
          <a:xfrm>
            <a:off x="1207770" y="674587"/>
            <a:ext cx="264207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理解“稳定性”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847288" y="1339850"/>
            <a:ext cx="747459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“</a:t>
            </a:r>
            <a:r>
              <a:rPr lang="zh-CN" altLang="en-US" sz="2800" b="1" dirty="0">
                <a:latin typeface="宋体" panose="02010600030101010101" pitchFamily="2" charset="-122"/>
              </a:rPr>
              <a:t>只要三角形三条边的长度固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定，这</a:t>
            </a:r>
            <a:r>
              <a:rPr lang="zh-CN" altLang="en-US" sz="2800" b="1" dirty="0">
                <a:latin typeface="宋体" panose="02010600030101010101" pitchFamily="2" charset="-122"/>
              </a:rPr>
              <a:t>个三角形的形状和大小也就完全确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定，三</a:t>
            </a:r>
            <a:r>
              <a:rPr lang="zh-CN" altLang="en-US" sz="2800" b="1" dirty="0">
                <a:latin typeface="宋体" panose="02010600030101010101" pitchFamily="2" charset="-122"/>
              </a:rPr>
              <a:t>角形的这种性质叫做“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三角形的稳定性</a:t>
            </a:r>
            <a:r>
              <a:rPr lang="zh-CN" altLang="en-US" sz="2800" b="1" dirty="0">
                <a:latin typeface="宋体" panose="02010600030101010101" pitchFamily="2" charset="-122"/>
              </a:rPr>
              <a:t>”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847288" y="3574773"/>
            <a:ext cx="743002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能举出一些现实生活中应用三角形稳定性的例子吗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6321" descr="20063281244212363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121" y="619125"/>
            <a:ext cx="2925142" cy="1943100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图片 55298" descr="20064131436328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45" b="10271"/>
          <a:stretch>
            <a:fillRect/>
          </a:stretch>
        </p:blipFill>
        <p:spPr bwMode="auto">
          <a:xfrm>
            <a:off x="1207121" y="2802957"/>
            <a:ext cx="2945840" cy="1920390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图片 57345" descr="xin_22040123115084014273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60"/>
          <a:stretch>
            <a:fillRect/>
          </a:stretch>
        </p:blipFill>
        <p:spPr bwMode="auto">
          <a:xfrm>
            <a:off x="4643438" y="632207"/>
            <a:ext cx="2960687" cy="1944687"/>
          </a:xfrm>
          <a:prstGeom prst="rect">
            <a:avLst/>
          </a:prstGeom>
          <a:noFill/>
          <a:ln w="38100" cmpd="dbl">
            <a:solidFill>
              <a:srgbClr val="800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7" y="2802957"/>
            <a:ext cx="2960687" cy="19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027" y="611229"/>
            <a:ext cx="2173706" cy="1871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37"/>
          <a:stretch>
            <a:fillRect/>
          </a:stretch>
        </p:blipFill>
        <p:spPr bwMode="auto">
          <a:xfrm>
            <a:off x="2997349" y="2640560"/>
            <a:ext cx="2581387" cy="1919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629093"/>
            <a:ext cx="2446458" cy="183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对象 1"/>
          <p:cNvGraphicFramePr/>
          <p:nvPr/>
        </p:nvGraphicFramePr>
        <p:xfrm>
          <a:off x="6112283" y="2846717"/>
          <a:ext cx="1794800" cy="209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7" name="BMP 图像" r:id="rId1" imgW="4276725" imgH="4972050" progId="Paint.Picture">
                  <p:embed/>
                </p:oleObj>
              </mc:Choice>
              <mc:Fallback>
                <p:oleObj name="BMP 图像" r:id="rId1" imgW="4276725" imgH="4972050" progId="Paint.Picture">
                  <p:embed/>
                  <p:pic>
                    <p:nvPicPr>
                      <p:cNvPr id="0" name="对象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2283" y="2846717"/>
                        <a:ext cx="1794800" cy="209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06" name="图片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569343"/>
            <a:ext cx="2044717" cy="2182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538" y="596306"/>
            <a:ext cx="2048290" cy="215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8" name="对象 6"/>
          <p:cNvGraphicFramePr/>
          <p:nvPr/>
        </p:nvGraphicFramePr>
        <p:xfrm>
          <a:off x="3589338" y="2767491"/>
          <a:ext cx="1966912" cy="224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8" name="BMP 图像" r:id="rId5" imgW="2619375" imgH="2990850" progId="Paint.Picture">
                  <p:embed/>
                </p:oleObj>
              </mc:Choice>
              <mc:Fallback>
                <p:oleObj name="BMP 图像" r:id="rId5" imgW="2619375" imgH="2990850" progId="Paint.Picture">
                  <p:embed/>
                  <p:pic>
                    <p:nvPicPr>
                      <p:cNvPr id="0" name="对象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338" y="2767491"/>
                        <a:ext cx="1966912" cy="2244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8"/>
          <p:cNvGraphicFramePr/>
          <p:nvPr/>
        </p:nvGraphicFramePr>
        <p:xfrm>
          <a:off x="1143000" y="2845279"/>
          <a:ext cx="1727200" cy="208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9" name="" r:id="rId7" imgW="2619375" imgH="4324350" progId="Paint.Picture">
                  <p:embed/>
                </p:oleObj>
              </mc:Choice>
              <mc:Fallback>
                <p:oleObj name="" r:id="rId7" imgW="2619375" imgH="4324350" progId="Paint.Picture">
                  <p:embed/>
                  <p:pic>
                    <p:nvPicPr>
                      <p:cNvPr id="0" name="对象 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45279"/>
                        <a:ext cx="1727200" cy="208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10" name="图片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974" y="596306"/>
            <a:ext cx="1907276" cy="214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2"/>
          <p:cNvGrpSpPr/>
          <p:nvPr/>
        </p:nvGrpSpPr>
        <p:grpSpPr bwMode="auto">
          <a:xfrm>
            <a:off x="-3216" y="-55985"/>
            <a:ext cx="2006600" cy="478473"/>
            <a:chOff x="110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1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546f042c-6d65-493a-b861-023d6c1317d2}"/>
  <p:tag name="KSO_WPP_MARK_KEY" val="a42565a4-ec41-47dc-85e6-c6a431062a28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1911</Words>
  <Application>WPS 演示</Application>
  <PresentationFormat>全屏显示(16:9)</PresentationFormat>
  <Paragraphs>250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华文中宋</vt:lpstr>
      <vt:lpstr>仿宋</vt:lpstr>
      <vt:lpstr>Arial Unicode MS</vt:lpstr>
      <vt:lpstr>Calibri</vt:lpstr>
      <vt:lpstr>Times New Roman</vt:lpstr>
      <vt:lpstr>《七彩课堂》课件模板（新）</vt:lpstr>
      <vt:lpstr>1_《七彩课堂》课件模板（新）</vt:lpstr>
      <vt:lpstr>Paint.Picture</vt:lpstr>
      <vt:lpstr>Paint.Picture</vt:lpstr>
      <vt:lpstr>Paint.Picture</vt:lpstr>
      <vt:lpstr>PowerPoint 演示文稿</vt:lpstr>
      <vt:lpstr>生活小常识</vt:lpstr>
      <vt:lpstr>PowerPoint 演示文稿</vt:lpstr>
      <vt:lpstr>动手做一做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四边形的不稳定性有广泛的应用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【思考】钉子架容易转动，怎样做可以使它稳定?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孤傲的含羞草</dc:creator>
  <cp:lastModifiedBy>Administrator</cp:lastModifiedBy>
  <cp:revision>1143</cp:revision>
  <dcterms:created xsi:type="dcterms:W3CDTF">2016-01-14T07:05:00Z</dcterms:created>
  <dcterms:modified xsi:type="dcterms:W3CDTF">2023-04-26T06:18:51Z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01ACAA21FEA54F8EB9ACC8F128F996DB_12</vt:lpwstr>
  </property>
</Properties>
</file>