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13"/>
  </p:notesMasterIdLst>
  <p:handoutMasterIdLst>
    <p:handoutMasterId r:id="rId40"/>
  </p:handoutMasterIdLst>
  <p:sldIdLst>
    <p:sldId id="491" r:id="rId4"/>
    <p:sldId id="425" r:id="rId5"/>
    <p:sldId id="492" r:id="rId6"/>
    <p:sldId id="493" r:id="rId7"/>
    <p:sldId id="494" r:id="rId8"/>
    <p:sldId id="495" r:id="rId9"/>
    <p:sldId id="496" r:id="rId10"/>
    <p:sldId id="497" r:id="rId11"/>
    <p:sldId id="500" r:id="rId12"/>
    <p:sldId id="499" r:id="rId14"/>
    <p:sldId id="502" r:id="rId15"/>
    <p:sldId id="503" r:id="rId16"/>
    <p:sldId id="504" r:id="rId17"/>
    <p:sldId id="506" r:id="rId18"/>
    <p:sldId id="505" r:id="rId19"/>
    <p:sldId id="507" r:id="rId20"/>
    <p:sldId id="509" r:id="rId21"/>
    <p:sldId id="510" r:id="rId22"/>
    <p:sldId id="511" r:id="rId23"/>
    <p:sldId id="512" r:id="rId24"/>
    <p:sldId id="513" r:id="rId25"/>
    <p:sldId id="514" r:id="rId26"/>
    <p:sldId id="515" r:id="rId27"/>
    <p:sldId id="516" r:id="rId28"/>
    <p:sldId id="517" r:id="rId29"/>
    <p:sldId id="518" r:id="rId30"/>
    <p:sldId id="520" r:id="rId31"/>
    <p:sldId id="527" r:id="rId32"/>
    <p:sldId id="528" r:id="rId33"/>
    <p:sldId id="521" r:id="rId34"/>
    <p:sldId id="522" r:id="rId35"/>
    <p:sldId id="523" r:id="rId36"/>
    <p:sldId id="524" r:id="rId37"/>
    <p:sldId id="525" r:id="rId38"/>
    <p:sldId id="526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6" userDrawn="1">
          <p15:clr>
            <a:srgbClr val="A4A3A4"/>
          </p15:clr>
        </p15:guide>
        <p15:guide id="2" pos="27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5825" autoAdjust="0"/>
  </p:normalViewPr>
  <p:slideViewPr>
    <p:cSldViewPr snapToGrid="0" showGuides="1">
      <p:cViewPr varScale="1">
        <p:scale>
          <a:sx n="56" d="100"/>
          <a:sy n="56" d="100"/>
        </p:scale>
        <p:origin x="-90" y="-924"/>
      </p:cViewPr>
      <p:guideLst>
        <p:guide orient="horz" pos="1526"/>
        <p:guide pos="27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ABE39263-DB18-4039-920C-81D3F9DB0DF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00D52371-9ACE-426E-B6FE-8EEAD5F6C610}" type="slidenum">
              <a:rPr lang="en-US" altLang="en-US"/>
            </a:fld>
            <a:endParaRPr lang="en-US" altLang="en-US"/>
          </a:p>
        </p:txBody>
      </p:sp>
      <p:pic>
        <p:nvPicPr>
          <p:cNvPr id="4199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52371-9ACE-426E-B6FE-8EEAD5F6C610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D52371-9ACE-426E-B6FE-8EEAD5F6C610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4929193" y="8164"/>
            <a:ext cx="31582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11.3 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多边形及其内角和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image" Target="../media/image9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2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1.bin"/><Relationship Id="rId1" Type="http://schemas.openxmlformats.org/officeDocument/2006/relationships/image" Target="../media/image15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3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NULL" TargetMode="Externa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文本框 7"/>
          <p:cNvSpPr txBox="1">
            <a:spLocks noChangeArrowheads="1"/>
          </p:cNvSpPr>
          <p:nvPr/>
        </p:nvSpPr>
        <p:spPr bwMode="auto">
          <a:xfrm>
            <a:off x="454022" y="702076"/>
            <a:ext cx="828357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如图所示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小华从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点出发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沿直线前进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米后左转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再沿直线前进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又向左转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,…,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照这样走下去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他第一次回到出发地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一共走的路程是多少米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你能计算吗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038" name="组合 1"/>
          <p:cNvGrpSpPr/>
          <p:nvPr/>
        </p:nvGrpSpPr>
        <p:grpSpPr bwMode="auto">
          <a:xfrm>
            <a:off x="0" y="-39393"/>
            <a:ext cx="2006600" cy="476250"/>
            <a:chOff x="100" y="40"/>
            <a:chExt cx="3160" cy="81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9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0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7" y="159"/>
              <a:ext cx="568" cy="501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图片 8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778" y="2539999"/>
            <a:ext cx="3665009" cy="1659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3"/>
          <p:cNvSpPr txBox="1">
            <a:spLocks noChangeArrowheads="1"/>
          </p:cNvSpPr>
          <p:nvPr/>
        </p:nvSpPr>
        <p:spPr bwMode="auto">
          <a:xfrm>
            <a:off x="1831975" y="698500"/>
            <a:ext cx="5257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">
              <a:spcBef>
                <a:spcPct val="50000"/>
              </a:spcBef>
            </a:pPr>
            <a:endParaRPr lang="zh-CN" altLang="zh-CN" b="1" i="1">
              <a:solidFill>
                <a:schemeClr val="hlink"/>
              </a:solidFill>
              <a:latin typeface="Tahoma" panose="020B0604030504040204" pitchFamily="34" charset="0"/>
            </a:endParaRPr>
          </a:p>
        </p:txBody>
      </p:sp>
      <p:grpSp>
        <p:nvGrpSpPr>
          <p:cNvPr id="55298" name="组合 8208"/>
          <p:cNvGrpSpPr/>
          <p:nvPr/>
        </p:nvGrpSpPr>
        <p:grpSpPr bwMode="auto">
          <a:xfrm>
            <a:off x="1645364" y="1632810"/>
            <a:ext cx="2376487" cy="2960687"/>
            <a:chOff x="44" y="935"/>
            <a:chExt cx="2525" cy="2891"/>
          </a:xfrm>
        </p:grpSpPr>
        <p:sp>
          <p:nvSpPr>
            <p:cNvPr id="55299" name="Line 10"/>
            <p:cNvSpPr>
              <a:spLocks noChangeShapeType="1"/>
            </p:cNvSpPr>
            <p:nvPr/>
          </p:nvSpPr>
          <p:spPr bwMode="auto">
            <a:xfrm flipV="1">
              <a:off x="734" y="1178"/>
              <a:ext cx="1056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0" name="Line 11"/>
            <p:cNvSpPr>
              <a:spLocks noChangeShapeType="1"/>
            </p:cNvSpPr>
            <p:nvPr/>
          </p:nvSpPr>
          <p:spPr bwMode="auto">
            <a:xfrm flipH="1">
              <a:off x="398" y="1466"/>
              <a:ext cx="336" cy="100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1" name="Line 12"/>
            <p:cNvSpPr>
              <a:spLocks noChangeShapeType="1"/>
            </p:cNvSpPr>
            <p:nvPr/>
          </p:nvSpPr>
          <p:spPr bwMode="auto">
            <a:xfrm>
              <a:off x="398" y="2474"/>
              <a:ext cx="528" cy="96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2" name="Text Box 13"/>
            <p:cNvSpPr txBox="1">
              <a:spLocks noChangeArrowheads="1"/>
            </p:cNvSpPr>
            <p:nvPr/>
          </p:nvSpPr>
          <p:spPr bwMode="auto">
            <a:xfrm>
              <a:off x="275" y="1197"/>
              <a:ext cx="67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A</a:t>
              </a:r>
              <a:endParaRPr lang="en-US" altLang="zh-CN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03" name="Text Box 14"/>
            <p:cNvSpPr txBox="1">
              <a:spLocks noChangeArrowheads="1"/>
            </p:cNvSpPr>
            <p:nvPr/>
          </p:nvSpPr>
          <p:spPr bwMode="auto">
            <a:xfrm>
              <a:off x="782" y="3376"/>
              <a:ext cx="432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C</a:t>
              </a:r>
              <a:endParaRPr lang="en-US" altLang="zh-CN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04" name="Text Box 15"/>
            <p:cNvSpPr txBox="1">
              <a:spLocks noChangeArrowheads="1"/>
            </p:cNvSpPr>
            <p:nvPr/>
          </p:nvSpPr>
          <p:spPr bwMode="auto">
            <a:xfrm>
              <a:off x="2233" y="2198"/>
              <a:ext cx="3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Times New Roman" panose="02020603050405020304" pitchFamily="18" charset="0"/>
                </a:rPr>
                <a:t>D</a:t>
              </a:r>
              <a:endParaRPr lang="en-US" altLang="zh-CN" sz="2100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55305" name="Line 16"/>
            <p:cNvSpPr>
              <a:spLocks noChangeShapeType="1"/>
            </p:cNvSpPr>
            <p:nvPr/>
          </p:nvSpPr>
          <p:spPr bwMode="auto">
            <a:xfrm flipH="1">
              <a:off x="926" y="2414"/>
              <a:ext cx="1344" cy="102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06" name="Text Box 17"/>
            <p:cNvSpPr txBox="1">
              <a:spLocks noChangeArrowheads="1"/>
            </p:cNvSpPr>
            <p:nvPr/>
          </p:nvSpPr>
          <p:spPr bwMode="auto">
            <a:xfrm>
              <a:off x="1746" y="935"/>
              <a:ext cx="336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07" name="Text Box 18"/>
            <p:cNvSpPr txBox="1">
              <a:spLocks noChangeArrowheads="1"/>
            </p:cNvSpPr>
            <p:nvPr/>
          </p:nvSpPr>
          <p:spPr bwMode="auto">
            <a:xfrm>
              <a:off x="44" y="2331"/>
              <a:ext cx="38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B</a:t>
              </a:r>
              <a:endParaRPr lang="en-US" altLang="zh-CN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08" name="Line 19"/>
            <p:cNvSpPr>
              <a:spLocks noChangeShapeType="1"/>
            </p:cNvSpPr>
            <p:nvPr/>
          </p:nvSpPr>
          <p:spPr bwMode="auto">
            <a:xfrm>
              <a:off x="1790" y="1169"/>
              <a:ext cx="480" cy="12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5309" name="组合 8210"/>
          <p:cNvGrpSpPr/>
          <p:nvPr/>
        </p:nvGrpSpPr>
        <p:grpSpPr bwMode="auto">
          <a:xfrm>
            <a:off x="4962424" y="1658210"/>
            <a:ext cx="2646362" cy="2751137"/>
            <a:chOff x="249" y="1658"/>
            <a:chExt cx="2903" cy="2140"/>
          </a:xfrm>
        </p:grpSpPr>
        <p:sp>
          <p:nvSpPr>
            <p:cNvPr id="55310" name="Text Box 13"/>
            <p:cNvSpPr txBox="1">
              <a:spLocks noChangeArrowheads="1"/>
            </p:cNvSpPr>
            <p:nvPr/>
          </p:nvSpPr>
          <p:spPr bwMode="auto">
            <a:xfrm>
              <a:off x="1111" y="1658"/>
              <a:ext cx="363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11" name="Line 5"/>
            <p:cNvSpPr>
              <a:spLocks noChangeShapeType="1"/>
            </p:cNvSpPr>
            <p:nvPr/>
          </p:nvSpPr>
          <p:spPr bwMode="auto">
            <a:xfrm>
              <a:off x="2290" y="1979"/>
              <a:ext cx="499" cy="6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2" name="Line 7"/>
            <p:cNvSpPr>
              <a:spLocks noChangeShapeType="1"/>
            </p:cNvSpPr>
            <p:nvPr/>
          </p:nvSpPr>
          <p:spPr bwMode="auto">
            <a:xfrm flipH="1">
              <a:off x="1338" y="1979"/>
              <a:ext cx="9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3" name="Line 8"/>
            <p:cNvSpPr>
              <a:spLocks noChangeShapeType="1"/>
            </p:cNvSpPr>
            <p:nvPr/>
          </p:nvSpPr>
          <p:spPr bwMode="auto">
            <a:xfrm flipH="1">
              <a:off x="521" y="1979"/>
              <a:ext cx="817" cy="7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4" name="Line 9"/>
            <p:cNvSpPr>
              <a:spLocks noChangeShapeType="1"/>
            </p:cNvSpPr>
            <p:nvPr/>
          </p:nvSpPr>
          <p:spPr bwMode="auto">
            <a:xfrm>
              <a:off x="521" y="2750"/>
              <a:ext cx="499" cy="7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5" name="Line 10"/>
            <p:cNvSpPr>
              <a:spLocks noChangeShapeType="1"/>
            </p:cNvSpPr>
            <p:nvPr/>
          </p:nvSpPr>
          <p:spPr bwMode="auto">
            <a:xfrm>
              <a:off x="1020" y="3522"/>
              <a:ext cx="145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6" name="Line 11"/>
            <p:cNvSpPr>
              <a:spLocks noChangeShapeType="1"/>
            </p:cNvSpPr>
            <p:nvPr/>
          </p:nvSpPr>
          <p:spPr bwMode="auto">
            <a:xfrm flipV="1">
              <a:off x="2472" y="2660"/>
              <a:ext cx="317" cy="8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5317" name="Text Box 14"/>
            <p:cNvSpPr txBox="1">
              <a:spLocks noChangeArrowheads="1"/>
            </p:cNvSpPr>
            <p:nvPr/>
          </p:nvSpPr>
          <p:spPr bwMode="auto">
            <a:xfrm>
              <a:off x="249" y="2569"/>
              <a:ext cx="362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18" name="Text Box 15"/>
            <p:cNvSpPr txBox="1">
              <a:spLocks noChangeArrowheads="1"/>
            </p:cNvSpPr>
            <p:nvPr/>
          </p:nvSpPr>
          <p:spPr bwMode="auto">
            <a:xfrm>
              <a:off x="840" y="3476"/>
              <a:ext cx="544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19" name="Text Box 16"/>
            <p:cNvSpPr txBox="1">
              <a:spLocks noChangeArrowheads="1"/>
            </p:cNvSpPr>
            <p:nvPr/>
          </p:nvSpPr>
          <p:spPr bwMode="auto">
            <a:xfrm>
              <a:off x="2473" y="3431"/>
              <a:ext cx="63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20" name="Text Box 17"/>
            <p:cNvSpPr txBox="1">
              <a:spLocks noChangeArrowheads="1"/>
            </p:cNvSpPr>
            <p:nvPr/>
          </p:nvSpPr>
          <p:spPr bwMode="auto">
            <a:xfrm>
              <a:off x="2789" y="2478"/>
              <a:ext cx="363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55321" name="Text Box 18"/>
            <p:cNvSpPr txBox="1">
              <a:spLocks noChangeArrowheads="1"/>
            </p:cNvSpPr>
            <p:nvPr/>
          </p:nvSpPr>
          <p:spPr bwMode="auto">
            <a:xfrm>
              <a:off x="2231" y="1662"/>
              <a:ext cx="635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F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55322" name="Rectangle 2"/>
          <p:cNvSpPr>
            <a:spLocks noChangeArrowheads="1"/>
          </p:cNvSpPr>
          <p:nvPr/>
        </p:nvSpPr>
        <p:spPr bwMode="auto">
          <a:xfrm>
            <a:off x="1292868" y="741869"/>
            <a:ext cx="717698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能仿照求四边形内角和的方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法，选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方法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五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形和六边形内角和吗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>
            <a:off x="2304176" y="2194785"/>
            <a:ext cx="1436688" cy="955675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>
            <a:off x="2277189" y="2170972"/>
            <a:ext cx="196850" cy="2020888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5954611" y="2088422"/>
            <a:ext cx="1296988" cy="83820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5970486" y="2061435"/>
            <a:ext cx="1011238" cy="2000250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 flipH="1">
            <a:off x="5665686" y="2116997"/>
            <a:ext cx="290513" cy="1878013"/>
          </a:xfrm>
          <a:prstGeom prst="line">
            <a:avLst/>
          </a:prstGeom>
          <a:noFill/>
          <a:ln w="3175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320" name="文本框 6"/>
          <p:cNvSpPr txBox="1">
            <a:spLocks noChangeArrowheads="1"/>
          </p:cNvSpPr>
          <p:nvPr/>
        </p:nvSpPr>
        <p:spPr bwMode="auto">
          <a:xfrm>
            <a:off x="1250076" y="4426810"/>
            <a:ext cx="3379451" cy="46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内角和为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180</a:t>
            </a:r>
            <a:r>
              <a:rPr lang="en-US" altLang="zh-CN" sz="21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°×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= 540°.</a:t>
            </a:r>
            <a:endParaRPr lang="zh-CN" altLang="en-US" sz="2100" b="1" dirty="0">
              <a:solidFill>
                <a:srgbClr val="00B050"/>
              </a:solidFill>
            </a:endParaRPr>
          </a:p>
        </p:txBody>
      </p:sp>
      <p:sp>
        <p:nvSpPr>
          <p:cNvPr id="12321" name="文本框 7"/>
          <p:cNvSpPr txBox="1">
            <a:spLocks noChangeArrowheads="1"/>
          </p:cNvSpPr>
          <p:nvPr/>
        </p:nvSpPr>
        <p:spPr bwMode="auto">
          <a:xfrm>
            <a:off x="5011636" y="4414110"/>
            <a:ext cx="3379451" cy="46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内角和为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180</a:t>
            </a:r>
            <a:r>
              <a:rPr lang="en-US" altLang="zh-CN" sz="21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°×</a:t>
            </a:r>
            <a:r>
              <a:rPr lang="en-US" altLang="zh-CN" sz="21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 = 720°.</a:t>
            </a:r>
            <a:endParaRPr lang="zh-CN" altLang="en-US" sz="2100" b="1" dirty="0">
              <a:solidFill>
                <a:srgbClr val="00B050"/>
              </a:solidFill>
            </a:endParaRPr>
          </a:p>
        </p:txBody>
      </p:sp>
      <p:grpSp>
        <p:nvGrpSpPr>
          <p:cNvPr id="39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56963" y="73905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b="1" dirty="0">
              <a:solidFill>
                <a:prstClr val="black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0" grpId="0"/>
      <p:bldP spid="123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8388" y="1576388"/>
            <a:ext cx="628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6322" name="Group 3"/>
          <p:cNvGrpSpPr/>
          <p:nvPr/>
        </p:nvGrpSpPr>
        <p:grpSpPr bwMode="auto">
          <a:xfrm>
            <a:off x="1198563" y="869950"/>
            <a:ext cx="6678612" cy="3798888"/>
            <a:chOff x="-90" y="0"/>
            <a:chExt cx="5610" cy="3158"/>
          </a:xfrm>
        </p:grpSpPr>
        <p:sp>
          <p:nvSpPr>
            <p:cNvPr id="56323" name="Rectangle 4"/>
            <p:cNvSpPr>
              <a:spLocks noChangeArrowheads="1"/>
            </p:cNvSpPr>
            <p:nvPr/>
          </p:nvSpPr>
          <p:spPr bwMode="auto">
            <a:xfrm>
              <a:off x="4208" y="2733"/>
              <a:ext cx="1312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4" name="Rectangle 5"/>
            <p:cNvSpPr>
              <a:spLocks noChangeArrowheads="1"/>
            </p:cNvSpPr>
            <p:nvPr/>
          </p:nvSpPr>
          <p:spPr bwMode="auto">
            <a:xfrm>
              <a:off x="3216" y="2733"/>
              <a:ext cx="992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5" name="Rectangle 6"/>
            <p:cNvSpPr>
              <a:spLocks noChangeArrowheads="1"/>
            </p:cNvSpPr>
            <p:nvPr/>
          </p:nvSpPr>
          <p:spPr bwMode="auto">
            <a:xfrm>
              <a:off x="1600" y="2733"/>
              <a:ext cx="1616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6" name="Rectangle 7"/>
            <p:cNvSpPr>
              <a:spLocks noChangeArrowheads="1"/>
            </p:cNvSpPr>
            <p:nvPr/>
          </p:nvSpPr>
          <p:spPr bwMode="auto">
            <a:xfrm>
              <a:off x="656" y="2733"/>
              <a:ext cx="944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7" name="Rectangle 8"/>
            <p:cNvSpPr>
              <a:spLocks noChangeArrowheads="1"/>
            </p:cNvSpPr>
            <p:nvPr/>
          </p:nvSpPr>
          <p:spPr bwMode="auto">
            <a:xfrm>
              <a:off x="0" y="2733"/>
              <a:ext cx="656" cy="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n </a:t>
              </a: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边形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8" name="Rectangle 9"/>
            <p:cNvSpPr>
              <a:spLocks noChangeArrowheads="1"/>
            </p:cNvSpPr>
            <p:nvPr/>
          </p:nvSpPr>
          <p:spPr bwMode="auto">
            <a:xfrm>
              <a:off x="4208" y="2372"/>
              <a:ext cx="1312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29" name="Rectangle 10"/>
            <p:cNvSpPr>
              <a:spLocks noChangeArrowheads="1"/>
            </p:cNvSpPr>
            <p:nvPr/>
          </p:nvSpPr>
          <p:spPr bwMode="auto">
            <a:xfrm>
              <a:off x="3216" y="2372"/>
              <a:ext cx="992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0" name="Rectangle 11"/>
            <p:cNvSpPr>
              <a:spLocks noChangeArrowheads="1"/>
            </p:cNvSpPr>
            <p:nvPr/>
          </p:nvSpPr>
          <p:spPr bwMode="auto">
            <a:xfrm>
              <a:off x="1600" y="2372"/>
              <a:ext cx="161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1" name="Rectangle 12"/>
            <p:cNvSpPr>
              <a:spLocks noChangeArrowheads="1"/>
            </p:cNvSpPr>
            <p:nvPr/>
          </p:nvSpPr>
          <p:spPr bwMode="auto">
            <a:xfrm>
              <a:off x="0" y="2372"/>
              <a:ext cx="656" cy="3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2" name="Rectangle 13"/>
            <p:cNvSpPr>
              <a:spLocks noChangeArrowheads="1"/>
            </p:cNvSpPr>
            <p:nvPr/>
          </p:nvSpPr>
          <p:spPr bwMode="auto">
            <a:xfrm>
              <a:off x="4208" y="1920"/>
              <a:ext cx="131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3" name="Rectangle 14"/>
            <p:cNvSpPr>
              <a:spLocks noChangeArrowheads="1"/>
            </p:cNvSpPr>
            <p:nvPr/>
          </p:nvSpPr>
          <p:spPr bwMode="auto">
            <a:xfrm>
              <a:off x="3216" y="1920"/>
              <a:ext cx="992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4" name="Rectangle 15"/>
            <p:cNvSpPr>
              <a:spLocks noChangeArrowheads="1"/>
            </p:cNvSpPr>
            <p:nvPr/>
          </p:nvSpPr>
          <p:spPr bwMode="auto">
            <a:xfrm>
              <a:off x="1600" y="1920"/>
              <a:ext cx="1616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5" name="Rectangle 16"/>
            <p:cNvSpPr>
              <a:spLocks noChangeArrowheads="1"/>
            </p:cNvSpPr>
            <p:nvPr/>
          </p:nvSpPr>
          <p:spPr bwMode="auto">
            <a:xfrm>
              <a:off x="-45" y="1920"/>
              <a:ext cx="750" cy="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六边形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6" name="Rectangle 17"/>
            <p:cNvSpPr>
              <a:spLocks noChangeArrowheads="1"/>
            </p:cNvSpPr>
            <p:nvPr/>
          </p:nvSpPr>
          <p:spPr bwMode="auto">
            <a:xfrm>
              <a:off x="4208" y="1466"/>
              <a:ext cx="131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7" name="Rectangle 18"/>
            <p:cNvSpPr>
              <a:spLocks noChangeArrowheads="1"/>
            </p:cNvSpPr>
            <p:nvPr/>
          </p:nvSpPr>
          <p:spPr bwMode="auto">
            <a:xfrm>
              <a:off x="3216" y="1466"/>
              <a:ext cx="99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8" name="Rectangle 19"/>
            <p:cNvSpPr>
              <a:spLocks noChangeArrowheads="1"/>
            </p:cNvSpPr>
            <p:nvPr/>
          </p:nvSpPr>
          <p:spPr bwMode="auto">
            <a:xfrm>
              <a:off x="1600" y="1466"/>
              <a:ext cx="1616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39" name="Rectangle 20"/>
            <p:cNvSpPr>
              <a:spLocks noChangeArrowheads="1"/>
            </p:cNvSpPr>
            <p:nvPr/>
          </p:nvSpPr>
          <p:spPr bwMode="auto">
            <a:xfrm>
              <a:off x="-45" y="1466"/>
              <a:ext cx="750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五边形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0" name="Rectangle 21"/>
            <p:cNvSpPr>
              <a:spLocks noChangeArrowheads="1"/>
            </p:cNvSpPr>
            <p:nvPr/>
          </p:nvSpPr>
          <p:spPr bwMode="auto">
            <a:xfrm>
              <a:off x="4208" y="1013"/>
              <a:ext cx="131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1" name="Rectangle 22"/>
            <p:cNvSpPr>
              <a:spLocks noChangeArrowheads="1"/>
            </p:cNvSpPr>
            <p:nvPr/>
          </p:nvSpPr>
          <p:spPr bwMode="auto">
            <a:xfrm>
              <a:off x="3216" y="1013"/>
              <a:ext cx="99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2" name="Rectangle 23"/>
            <p:cNvSpPr>
              <a:spLocks noChangeArrowheads="1"/>
            </p:cNvSpPr>
            <p:nvPr/>
          </p:nvSpPr>
          <p:spPr bwMode="auto">
            <a:xfrm>
              <a:off x="1600" y="1013"/>
              <a:ext cx="1616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3" name="Rectangle 24"/>
            <p:cNvSpPr>
              <a:spLocks noChangeArrowheads="1"/>
            </p:cNvSpPr>
            <p:nvPr/>
          </p:nvSpPr>
          <p:spPr bwMode="auto">
            <a:xfrm>
              <a:off x="-45" y="1013"/>
              <a:ext cx="75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四边形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4" name="Rectangle 25"/>
            <p:cNvSpPr>
              <a:spLocks noChangeArrowheads="1"/>
            </p:cNvSpPr>
            <p:nvPr/>
          </p:nvSpPr>
          <p:spPr bwMode="auto">
            <a:xfrm>
              <a:off x="4208" y="560"/>
              <a:ext cx="131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5" name="Rectangle 26"/>
            <p:cNvSpPr>
              <a:spLocks noChangeArrowheads="1"/>
            </p:cNvSpPr>
            <p:nvPr/>
          </p:nvSpPr>
          <p:spPr bwMode="auto">
            <a:xfrm>
              <a:off x="3216" y="560"/>
              <a:ext cx="992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6" name="Rectangle 27"/>
            <p:cNvSpPr>
              <a:spLocks noChangeArrowheads="1"/>
            </p:cNvSpPr>
            <p:nvPr/>
          </p:nvSpPr>
          <p:spPr bwMode="auto">
            <a:xfrm>
              <a:off x="1600" y="560"/>
              <a:ext cx="1616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7" name="Rectangle 28"/>
            <p:cNvSpPr>
              <a:spLocks noChangeArrowheads="1"/>
            </p:cNvSpPr>
            <p:nvPr/>
          </p:nvSpPr>
          <p:spPr bwMode="auto">
            <a:xfrm>
              <a:off x="-90" y="560"/>
              <a:ext cx="840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三角形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8" name="Rectangle 29"/>
            <p:cNvSpPr>
              <a:spLocks noChangeArrowheads="1"/>
            </p:cNvSpPr>
            <p:nvPr/>
          </p:nvSpPr>
          <p:spPr bwMode="auto">
            <a:xfrm>
              <a:off x="4208" y="0"/>
              <a:ext cx="1312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多边形内角和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49" name="Rectangle 30"/>
            <p:cNvSpPr>
              <a:spLocks noChangeArrowheads="1"/>
            </p:cNvSpPr>
            <p:nvPr/>
          </p:nvSpPr>
          <p:spPr bwMode="auto">
            <a:xfrm>
              <a:off x="3147" y="0"/>
              <a:ext cx="116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rPr>
                <a:t>分割出三角形的个数</a:t>
              </a:r>
              <a:endParaRPr lang="zh-CN" altLang="en-US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50" name="Rectangle 31"/>
            <p:cNvSpPr>
              <a:spLocks noChangeArrowheads="1"/>
            </p:cNvSpPr>
            <p:nvPr/>
          </p:nvSpPr>
          <p:spPr bwMode="auto">
            <a:xfrm>
              <a:off x="1555" y="0"/>
              <a:ext cx="172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从多边形的一顶点引出的对角线条数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51" name="Rectangle 32"/>
            <p:cNvSpPr>
              <a:spLocks noChangeArrowheads="1"/>
            </p:cNvSpPr>
            <p:nvPr/>
          </p:nvSpPr>
          <p:spPr bwMode="auto">
            <a:xfrm>
              <a:off x="656" y="0"/>
              <a:ext cx="944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图形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52" name="Rectangle 33"/>
            <p:cNvSpPr>
              <a:spLocks noChangeArrowheads="1"/>
            </p:cNvSpPr>
            <p:nvPr/>
          </p:nvSpPr>
          <p:spPr bwMode="auto">
            <a:xfrm>
              <a:off x="0" y="0"/>
              <a:ext cx="656" cy="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 anchor="ctr" anchorCtr="1"/>
            <a:lstStyle/>
            <a:p>
              <a:pPr>
                <a:spcBef>
                  <a:spcPct val="20000"/>
                </a:spcBef>
              </a:pP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边数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56353" name="Line 34"/>
            <p:cNvSpPr>
              <a:spLocks noChangeShapeType="1"/>
            </p:cNvSpPr>
            <p:nvPr/>
          </p:nvSpPr>
          <p:spPr bwMode="auto">
            <a:xfrm>
              <a:off x="0" y="0"/>
              <a:ext cx="55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4" name="Line 35"/>
            <p:cNvSpPr>
              <a:spLocks noChangeShapeType="1"/>
            </p:cNvSpPr>
            <p:nvPr/>
          </p:nvSpPr>
          <p:spPr bwMode="auto">
            <a:xfrm>
              <a:off x="0" y="560"/>
              <a:ext cx="5520" cy="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5" name="Line 36"/>
            <p:cNvSpPr>
              <a:spLocks noChangeShapeType="1"/>
            </p:cNvSpPr>
            <p:nvPr/>
          </p:nvSpPr>
          <p:spPr bwMode="auto">
            <a:xfrm>
              <a:off x="0" y="1013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6" name="Line 37"/>
            <p:cNvSpPr>
              <a:spLocks noChangeShapeType="1"/>
            </p:cNvSpPr>
            <p:nvPr/>
          </p:nvSpPr>
          <p:spPr bwMode="auto">
            <a:xfrm>
              <a:off x="0" y="1466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7" name="Line 38"/>
            <p:cNvSpPr>
              <a:spLocks noChangeShapeType="1"/>
            </p:cNvSpPr>
            <p:nvPr/>
          </p:nvSpPr>
          <p:spPr bwMode="auto">
            <a:xfrm>
              <a:off x="0" y="1920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8" name="Line 39"/>
            <p:cNvSpPr>
              <a:spLocks noChangeShapeType="1"/>
            </p:cNvSpPr>
            <p:nvPr/>
          </p:nvSpPr>
          <p:spPr bwMode="auto">
            <a:xfrm>
              <a:off x="0" y="2372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59" name="Line 40"/>
            <p:cNvSpPr>
              <a:spLocks noChangeShapeType="1"/>
            </p:cNvSpPr>
            <p:nvPr/>
          </p:nvSpPr>
          <p:spPr bwMode="auto">
            <a:xfrm>
              <a:off x="0" y="2733"/>
              <a:ext cx="55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0" name="Line 41"/>
            <p:cNvSpPr>
              <a:spLocks noChangeShapeType="1"/>
            </p:cNvSpPr>
            <p:nvPr/>
          </p:nvSpPr>
          <p:spPr bwMode="auto">
            <a:xfrm>
              <a:off x="0" y="3158"/>
              <a:ext cx="552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1" name="Line 42"/>
            <p:cNvSpPr>
              <a:spLocks noChangeShapeType="1"/>
            </p:cNvSpPr>
            <p:nvPr/>
          </p:nvSpPr>
          <p:spPr bwMode="auto">
            <a:xfrm>
              <a:off x="0" y="0"/>
              <a:ext cx="0" cy="315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2" name="Line 43"/>
            <p:cNvSpPr>
              <a:spLocks noChangeShapeType="1"/>
            </p:cNvSpPr>
            <p:nvPr/>
          </p:nvSpPr>
          <p:spPr bwMode="auto">
            <a:xfrm>
              <a:off x="656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3" name="Line 44"/>
            <p:cNvSpPr>
              <a:spLocks noChangeShapeType="1"/>
            </p:cNvSpPr>
            <p:nvPr/>
          </p:nvSpPr>
          <p:spPr bwMode="auto">
            <a:xfrm>
              <a:off x="1600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4" name="Line 45"/>
            <p:cNvSpPr>
              <a:spLocks noChangeShapeType="1"/>
            </p:cNvSpPr>
            <p:nvPr/>
          </p:nvSpPr>
          <p:spPr bwMode="auto">
            <a:xfrm>
              <a:off x="3216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5" name="Line 46"/>
            <p:cNvSpPr>
              <a:spLocks noChangeShapeType="1"/>
            </p:cNvSpPr>
            <p:nvPr/>
          </p:nvSpPr>
          <p:spPr bwMode="auto">
            <a:xfrm>
              <a:off x="4208" y="0"/>
              <a:ext cx="0" cy="31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66" name="Line 47"/>
            <p:cNvSpPr>
              <a:spLocks noChangeShapeType="1"/>
            </p:cNvSpPr>
            <p:nvPr/>
          </p:nvSpPr>
          <p:spPr bwMode="auto">
            <a:xfrm>
              <a:off x="5520" y="0"/>
              <a:ext cx="0" cy="315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338" name="Text Box 30"/>
          <p:cNvSpPr txBox="1">
            <a:spLocks noChangeArrowheads="1"/>
          </p:cNvSpPr>
          <p:nvPr/>
        </p:nvSpPr>
        <p:spPr bwMode="auto">
          <a:xfrm>
            <a:off x="2338388" y="37290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39" name="AutoShape 77"/>
          <p:cNvSpPr>
            <a:spLocks noChangeArrowheads="1"/>
          </p:cNvSpPr>
          <p:nvPr/>
        </p:nvSpPr>
        <p:spPr bwMode="auto">
          <a:xfrm>
            <a:off x="2433638" y="2671763"/>
            <a:ext cx="457200" cy="457200"/>
          </a:xfrm>
          <a:prstGeom prst="pentagon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40" name="AutoShape 78"/>
          <p:cNvSpPr>
            <a:spLocks noChangeArrowheads="1"/>
          </p:cNvSpPr>
          <p:nvPr/>
        </p:nvSpPr>
        <p:spPr bwMode="auto">
          <a:xfrm>
            <a:off x="2319338" y="3243263"/>
            <a:ext cx="685800" cy="400050"/>
          </a:xfrm>
          <a:prstGeom prst="hexagon">
            <a:avLst>
              <a:gd name="adj" fmla="val 42857"/>
              <a:gd name="vf" fmla="val 115470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2341" name="Line 80"/>
          <p:cNvSpPr>
            <a:spLocks noChangeShapeType="1"/>
          </p:cNvSpPr>
          <p:nvPr/>
        </p:nvSpPr>
        <p:spPr bwMode="auto">
          <a:xfrm flipV="1">
            <a:off x="2338388" y="2185988"/>
            <a:ext cx="628650" cy="34290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2" name="Line 81"/>
          <p:cNvSpPr>
            <a:spLocks noChangeShapeType="1"/>
          </p:cNvSpPr>
          <p:nvPr/>
        </p:nvSpPr>
        <p:spPr bwMode="auto">
          <a:xfrm flipV="1">
            <a:off x="2530475" y="2671763"/>
            <a:ext cx="136525" cy="428625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3" name="Line 82"/>
          <p:cNvSpPr>
            <a:spLocks noChangeShapeType="1"/>
          </p:cNvSpPr>
          <p:nvPr/>
        </p:nvSpPr>
        <p:spPr bwMode="auto">
          <a:xfrm flipV="1">
            <a:off x="2516188" y="2835275"/>
            <a:ext cx="377825" cy="287338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4" name="Line 83"/>
          <p:cNvSpPr>
            <a:spLocks noChangeShapeType="1"/>
          </p:cNvSpPr>
          <p:nvPr/>
        </p:nvSpPr>
        <p:spPr bwMode="auto">
          <a:xfrm flipV="1">
            <a:off x="2333625" y="3257550"/>
            <a:ext cx="477838" cy="188913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5" name="Line 84"/>
          <p:cNvSpPr>
            <a:spLocks noChangeShapeType="1"/>
          </p:cNvSpPr>
          <p:nvPr/>
        </p:nvSpPr>
        <p:spPr bwMode="auto">
          <a:xfrm>
            <a:off x="2319338" y="3438525"/>
            <a:ext cx="685800" cy="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6" name="Line 85"/>
          <p:cNvSpPr>
            <a:spLocks noChangeShapeType="1"/>
          </p:cNvSpPr>
          <p:nvPr/>
        </p:nvSpPr>
        <p:spPr bwMode="auto">
          <a:xfrm>
            <a:off x="2335213" y="3448050"/>
            <a:ext cx="509587" cy="1841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7" name="Line 86"/>
          <p:cNvSpPr>
            <a:spLocks noChangeShapeType="1"/>
          </p:cNvSpPr>
          <p:nvPr/>
        </p:nvSpPr>
        <p:spPr bwMode="auto">
          <a:xfrm flipV="1">
            <a:off x="2338388" y="4243388"/>
            <a:ext cx="571500" cy="11430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8" name="Line 87"/>
          <p:cNvSpPr>
            <a:spLocks noChangeShapeType="1"/>
          </p:cNvSpPr>
          <p:nvPr/>
        </p:nvSpPr>
        <p:spPr bwMode="auto">
          <a:xfrm>
            <a:off x="2338388" y="4357688"/>
            <a:ext cx="685800" cy="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49" name="Line 88"/>
          <p:cNvSpPr>
            <a:spLocks noChangeShapeType="1"/>
          </p:cNvSpPr>
          <p:nvPr/>
        </p:nvSpPr>
        <p:spPr bwMode="auto">
          <a:xfrm>
            <a:off x="2338388" y="4357688"/>
            <a:ext cx="685800" cy="1714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50" name="Line 89"/>
          <p:cNvSpPr>
            <a:spLocks noChangeShapeType="1"/>
          </p:cNvSpPr>
          <p:nvPr/>
        </p:nvSpPr>
        <p:spPr bwMode="auto">
          <a:xfrm>
            <a:off x="2338388" y="4357688"/>
            <a:ext cx="571500" cy="2857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3" name="Group 63"/>
          <p:cNvGrpSpPr/>
          <p:nvPr/>
        </p:nvGrpSpPr>
        <p:grpSpPr bwMode="auto">
          <a:xfrm>
            <a:off x="2322513" y="4170363"/>
            <a:ext cx="696912" cy="471487"/>
            <a:chOff x="0" y="0"/>
            <a:chExt cx="586" cy="396"/>
          </a:xfrm>
        </p:grpSpPr>
        <p:sp>
          <p:nvSpPr>
            <p:cNvPr id="56381" name="Freeform 91"/>
            <p:cNvSpPr>
              <a:spLocks noChangeArrowheads="1"/>
            </p:cNvSpPr>
            <p:nvPr/>
          </p:nvSpPr>
          <p:spPr bwMode="auto">
            <a:xfrm>
              <a:off x="0" y="2"/>
              <a:ext cx="586" cy="394"/>
            </a:xfrm>
            <a:custGeom>
              <a:avLst/>
              <a:gdLst>
                <a:gd name="T0" fmla="*/ 6 w 586"/>
                <a:gd name="T1" fmla="*/ 158 h 394"/>
                <a:gd name="T2" fmla="*/ 0 w 586"/>
                <a:gd name="T3" fmla="*/ 362 h 394"/>
                <a:gd name="T4" fmla="*/ 158 w 586"/>
                <a:gd name="T5" fmla="*/ 394 h 394"/>
                <a:gd name="T6" fmla="*/ 482 w 586"/>
                <a:gd name="T7" fmla="*/ 392 h 394"/>
                <a:gd name="T8" fmla="*/ 586 w 586"/>
                <a:gd name="T9" fmla="*/ 302 h 394"/>
                <a:gd name="T10" fmla="*/ 570 w 586"/>
                <a:gd name="T11" fmla="*/ 152 h 394"/>
                <a:gd name="T12" fmla="*/ 488 w 586"/>
                <a:gd name="T13" fmla="*/ 56 h 394"/>
                <a:gd name="T14" fmla="*/ 292 w 586"/>
                <a:gd name="T15" fmla="*/ 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6" h="394">
                  <a:moveTo>
                    <a:pt x="6" y="158"/>
                  </a:moveTo>
                  <a:lnTo>
                    <a:pt x="0" y="362"/>
                  </a:lnTo>
                  <a:lnTo>
                    <a:pt x="158" y="394"/>
                  </a:lnTo>
                  <a:lnTo>
                    <a:pt x="482" y="392"/>
                  </a:lnTo>
                  <a:lnTo>
                    <a:pt x="586" y="302"/>
                  </a:lnTo>
                  <a:lnTo>
                    <a:pt x="570" y="152"/>
                  </a:lnTo>
                  <a:lnTo>
                    <a:pt x="488" y="56"/>
                  </a:lnTo>
                  <a:lnTo>
                    <a:pt x="292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6382" name="Freeform 92"/>
            <p:cNvSpPr>
              <a:spLocks noChangeArrowheads="1"/>
            </p:cNvSpPr>
            <p:nvPr/>
          </p:nvSpPr>
          <p:spPr bwMode="auto">
            <a:xfrm>
              <a:off x="8" y="0"/>
              <a:ext cx="296" cy="159"/>
            </a:xfrm>
            <a:custGeom>
              <a:avLst/>
              <a:gdLst>
                <a:gd name="T0" fmla="*/ 0 w 296"/>
                <a:gd name="T1" fmla="*/ 159 h 159"/>
                <a:gd name="T2" fmla="*/ 296 w 296"/>
                <a:gd name="T3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96" h="159">
                  <a:moveTo>
                    <a:pt x="0" y="159"/>
                  </a:moveTo>
                  <a:lnTo>
                    <a:pt x="296" y="0"/>
                  </a:lnTo>
                </a:path>
              </a:pathLst>
            </a:custGeom>
            <a:noFill/>
            <a:ln w="3810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2354" name="Line 90"/>
          <p:cNvSpPr>
            <a:spLocks noChangeShapeType="1"/>
          </p:cNvSpPr>
          <p:nvPr/>
        </p:nvSpPr>
        <p:spPr bwMode="auto">
          <a:xfrm>
            <a:off x="2347913" y="4367213"/>
            <a:ext cx="171450" cy="285750"/>
          </a:xfrm>
          <a:prstGeom prst="line">
            <a:avLst/>
          </a:prstGeom>
          <a:noFill/>
          <a:ln w="28575">
            <a:solidFill>
              <a:srgbClr val="9B090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2355" name="Text Box 38"/>
          <p:cNvSpPr txBox="1">
            <a:spLocks noChangeArrowheads="1"/>
          </p:cNvSpPr>
          <p:nvPr/>
        </p:nvSpPr>
        <p:spPr bwMode="auto">
          <a:xfrm>
            <a:off x="4125913" y="16462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0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0" name="Text Box 43"/>
          <p:cNvSpPr txBox="1">
            <a:spLocks noChangeArrowheads="1"/>
          </p:cNvSpPr>
          <p:nvPr/>
        </p:nvSpPr>
        <p:spPr bwMode="auto">
          <a:xfrm>
            <a:off x="3938588" y="4225925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3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2361" name="Text Box 45"/>
          <p:cNvSpPr txBox="1">
            <a:spLocks noChangeArrowheads="1"/>
          </p:cNvSpPr>
          <p:nvPr/>
        </p:nvSpPr>
        <p:spPr bwMode="auto">
          <a:xfrm>
            <a:off x="4125913" y="21780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2" name="Text Box 46"/>
          <p:cNvSpPr txBox="1">
            <a:spLocks noChangeArrowheads="1"/>
          </p:cNvSpPr>
          <p:nvPr/>
        </p:nvSpPr>
        <p:spPr bwMode="auto">
          <a:xfrm>
            <a:off x="4125913" y="273050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3" name="Text Box 47"/>
          <p:cNvSpPr txBox="1">
            <a:spLocks noChangeArrowheads="1"/>
          </p:cNvSpPr>
          <p:nvPr/>
        </p:nvSpPr>
        <p:spPr bwMode="auto">
          <a:xfrm>
            <a:off x="4125913" y="32829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3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5" name="Text Box 63"/>
          <p:cNvSpPr txBox="1">
            <a:spLocks noChangeArrowheads="1"/>
          </p:cNvSpPr>
          <p:nvPr/>
        </p:nvSpPr>
        <p:spPr bwMode="auto">
          <a:xfrm>
            <a:off x="5611813" y="16462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7" name="Text Box 65"/>
          <p:cNvSpPr txBox="1">
            <a:spLocks noChangeArrowheads="1"/>
          </p:cNvSpPr>
          <p:nvPr/>
        </p:nvSpPr>
        <p:spPr bwMode="auto">
          <a:xfrm>
            <a:off x="5611813" y="21780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69" name="Text Box 67"/>
          <p:cNvSpPr txBox="1">
            <a:spLocks noChangeArrowheads="1"/>
          </p:cNvSpPr>
          <p:nvPr/>
        </p:nvSpPr>
        <p:spPr bwMode="auto">
          <a:xfrm>
            <a:off x="5611813" y="273050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3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71" name="Text Box 69"/>
          <p:cNvSpPr txBox="1">
            <a:spLocks noChangeArrowheads="1"/>
          </p:cNvSpPr>
          <p:nvPr/>
        </p:nvSpPr>
        <p:spPr bwMode="auto">
          <a:xfrm>
            <a:off x="5611813" y="3282950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</a:rPr>
              <a:t>4</a:t>
            </a:r>
            <a:endParaRPr lang="en-US" altLang="zh-CN" b="1">
              <a:latin typeface="Times New Roman" panose="02020603050405020304" pitchFamily="18" charset="0"/>
            </a:endParaRPr>
          </a:p>
        </p:txBody>
      </p:sp>
      <p:sp>
        <p:nvSpPr>
          <p:cNvPr id="12372" name="Text Box 70"/>
          <p:cNvSpPr txBox="1">
            <a:spLocks noChangeArrowheads="1"/>
          </p:cNvSpPr>
          <p:nvPr/>
        </p:nvSpPr>
        <p:spPr bwMode="auto">
          <a:xfrm>
            <a:off x="5449888" y="4225925"/>
            <a:ext cx="914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</a:rPr>
              <a:t> 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2 </a:t>
            </a:r>
            <a:endParaRPr lang="en-US" altLang="zh-CN" b="1" dirty="0">
              <a:latin typeface="Times New Roman" panose="02020603050405020304" pitchFamily="18" charset="0"/>
            </a:endParaRPr>
          </a:p>
        </p:txBody>
      </p:sp>
      <p:sp>
        <p:nvSpPr>
          <p:cNvPr id="12373" name="Text Box 71"/>
          <p:cNvSpPr txBox="1">
            <a:spLocks noChangeArrowheads="1"/>
          </p:cNvSpPr>
          <p:nvPr/>
        </p:nvSpPr>
        <p:spPr bwMode="auto">
          <a:xfrm>
            <a:off x="6156340" y="4225925"/>
            <a:ext cx="1862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9B0909"/>
                </a:solidFill>
                <a:latin typeface="Times New Roman" panose="02020603050405020304" pitchFamily="18" charset="0"/>
              </a:rPr>
              <a:t>（ </a:t>
            </a:r>
            <a:r>
              <a:rPr lang="en-US" altLang="zh-CN" b="1" i="1" dirty="0">
                <a:latin typeface="Times New Roman" panose="02020603050405020304" pitchFamily="18" charset="0"/>
              </a:rPr>
              <a:t>n </a:t>
            </a:r>
            <a:r>
              <a:rPr lang="en-US" altLang="zh-CN" b="1" dirty="0" smtClean="0">
                <a:solidFill>
                  <a:srgbClr val="9B0909"/>
                </a:solidFill>
                <a:latin typeface="宋体" panose="02010600030101010101" pitchFamily="2" charset="-122"/>
              </a:rPr>
              <a:t>–</a:t>
            </a:r>
            <a:r>
              <a:rPr lang="en-US" altLang="zh-CN" b="1" dirty="0" smtClean="0">
                <a:solidFill>
                  <a:srgbClr val="9B0909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b="1" dirty="0">
                <a:solidFill>
                  <a:srgbClr val="9B0909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b="1" dirty="0">
                <a:solidFill>
                  <a:srgbClr val="9B09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b="1" dirty="0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endParaRPr lang="en-US" altLang="zh-CN" b="1" dirty="0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4" name="Text Box 72"/>
          <p:cNvSpPr txBox="1">
            <a:spLocks noChangeArrowheads="1"/>
          </p:cNvSpPr>
          <p:nvPr/>
        </p:nvSpPr>
        <p:spPr bwMode="auto">
          <a:xfrm>
            <a:off x="6354763" y="1646238"/>
            <a:ext cx="1517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5" name="Text Box 73"/>
          <p:cNvSpPr txBox="1">
            <a:spLocks noChangeArrowheads="1"/>
          </p:cNvSpPr>
          <p:nvPr/>
        </p:nvSpPr>
        <p:spPr bwMode="auto">
          <a:xfrm>
            <a:off x="6408738" y="217805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360º</a:t>
            </a:r>
            <a:r>
              <a:rPr lang="en-US" altLang="zh-CN" b="1">
                <a:latin typeface="Times New Roman" panose="02020603050405020304" pitchFamily="18" charset="0"/>
              </a:rPr>
              <a:t> 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6" name="Text Box 74"/>
          <p:cNvSpPr txBox="1">
            <a:spLocks noChangeArrowheads="1"/>
          </p:cNvSpPr>
          <p:nvPr/>
        </p:nvSpPr>
        <p:spPr bwMode="auto">
          <a:xfrm>
            <a:off x="6408738" y="2730500"/>
            <a:ext cx="1668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540º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7" name="Text Box 75"/>
          <p:cNvSpPr txBox="1">
            <a:spLocks noChangeArrowheads="1"/>
          </p:cNvSpPr>
          <p:nvPr/>
        </p:nvSpPr>
        <p:spPr bwMode="auto">
          <a:xfrm>
            <a:off x="6408738" y="3282950"/>
            <a:ext cx="15700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sym typeface="Arial" panose="020B0604020202020204" pitchFamily="34" charset="0"/>
              </a:rPr>
              <a:t>4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×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180º</a:t>
            </a:r>
            <a:r>
              <a:rPr lang="zh-CN" altLang="en-US" b="1">
                <a:solidFill>
                  <a:srgbClr val="9B0909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b="1">
                <a:solidFill>
                  <a:srgbClr val="9B0909"/>
                </a:solidFill>
                <a:latin typeface="Times New Roman" panose="02020603050405020304" pitchFamily="18" charset="0"/>
              </a:rPr>
              <a:t>720º</a:t>
            </a:r>
            <a:endParaRPr lang="en-US" altLang="zh-CN" b="1">
              <a:solidFill>
                <a:srgbClr val="9B09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8" name="Text Box 30"/>
          <p:cNvSpPr txBox="1">
            <a:spLocks noChangeArrowheads="1"/>
          </p:cNvSpPr>
          <p:nvPr/>
        </p:nvSpPr>
        <p:spPr bwMode="auto">
          <a:xfrm>
            <a:off x="3890963" y="374173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79" name="Text Box 30"/>
          <p:cNvSpPr txBox="1">
            <a:spLocks noChangeArrowheads="1"/>
          </p:cNvSpPr>
          <p:nvPr/>
        </p:nvSpPr>
        <p:spPr bwMode="auto">
          <a:xfrm>
            <a:off x="5446713" y="3775075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80" name="Text Box 30"/>
          <p:cNvSpPr txBox="1">
            <a:spLocks noChangeArrowheads="1"/>
          </p:cNvSpPr>
          <p:nvPr/>
        </p:nvSpPr>
        <p:spPr bwMode="auto">
          <a:xfrm>
            <a:off x="6719888" y="3722688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81" name="AutoShape 93"/>
          <p:cNvSpPr>
            <a:spLocks noChangeArrowheads="1"/>
          </p:cNvSpPr>
          <p:nvPr/>
        </p:nvSpPr>
        <p:spPr bwMode="auto">
          <a:xfrm>
            <a:off x="2305050" y="2190750"/>
            <a:ext cx="666750" cy="344488"/>
          </a:xfrm>
          <a:prstGeom prst="parallelogram">
            <a:avLst>
              <a:gd name="adj" fmla="val 48387"/>
            </a:avLst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56403" name="Text Box 30"/>
          <p:cNvSpPr txBox="1">
            <a:spLocks noChangeArrowheads="1"/>
          </p:cNvSpPr>
          <p:nvPr/>
        </p:nvSpPr>
        <p:spPr bwMode="auto">
          <a:xfrm>
            <a:off x="1357313" y="3770313"/>
            <a:ext cx="742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······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404" name="Rectangle 2"/>
          <p:cNvSpPr>
            <a:spLocks noChangeArrowheads="1"/>
          </p:cNvSpPr>
          <p:nvPr/>
        </p:nvSpPr>
        <p:spPr bwMode="auto">
          <a:xfrm>
            <a:off x="3459162" y="346075"/>
            <a:ext cx="25241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由特殊到一般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90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9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93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38" grpId="0"/>
      <p:bldP spid="12339" grpId="0" bldLvl="0" animBg="1"/>
      <p:bldP spid="12340" grpId="0" bldLvl="0" animBg="1"/>
      <p:bldP spid="12355" grpId="0"/>
      <p:bldP spid="12360" grpId="0"/>
      <p:bldP spid="12361" grpId="0"/>
      <p:bldP spid="12362" grpId="0"/>
      <p:bldP spid="12363" grpId="0"/>
      <p:bldP spid="12365" grpId="0"/>
      <p:bldP spid="12367" grpId="0"/>
      <p:bldP spid="12369" grpId="0"/>
      <p:bldP spid="12371" grpId="0"/>
      <p:bldP spid="12372" grpId="0"/>
      <p:bldP spid="12374" grpId="0"/>
      <p:bldP spid="12378" grpId="0"/>
      <p:bldP spid="12379" grpId="0"/>
      <p:bldP spid="1238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3677145" y="546158"/>
            <a:ext cx="919163" cy="4318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分割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4339" name="直接箭头连接符 2"/>
          <p:cNvCxnSpPr>
            <a:cxnSpLocks noChangeShapeType="1"/>
          </p:cNvCxnSpPr>
          <p:nvPr/>
        </p:nvCxnSpPr>
        <p:spPr bwMode="auto">
          <a:xfrm>
            <a:off x="3395663" y="1089083"/>
            <a:ext cx="1609725" cy="63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411413" y="904933"/>
            <a:ext cx="9810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>
                <a:latin typeface="Times New Roman" panose="02020603050405020304" pitchFamily="18" charset="0"/>
                <a:ea typeface="黑体" panose="02010609060101010101" pitchFamily="2" charset="-122"/>
              </a:rPr>
              <a:t>多边形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003800" y="904933"/>
            <a:ext cx="1206500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65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658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>
                <a:latin typeface="Times New Roman" panose="02020603050405020304" pitchFamily="18" charset="0"/>
                <a:ea typeface="黑体" panose="02010609060101010101" pitchFamily="2" charset="-122"/>
              </a:rPr>
              <a:t>三角形</a:t>
            </a:r>
            <a:endParaRPr lang="zh-CN" altLang="en-US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2" name="矩形 5"/>
          <p:cNvSpPr>
            <a:spLocks noChangeArrowheads="1"/>
          </p:cNvSpPr>
          <p:nvPr/>
        </p:nvSpPr>
        <p:spPr bwMode="auto">
          <a:xfrm>
            <a:off x="3300413" y="1706621"/>
            <a:ext cx="1800225" cy="804862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</a:pPr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分割点与多边形的位置关系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3" name="下箭头 6"/>
          <p:cNvSpPr>
            <a:spLocks noChangeArrowheads="1"/>
          </p:cNvSpPr>
          <p:nvPr/>
        </p:nvSpPr>
        <p:spPr bwMode="auto">
          <a:xfrm>
            <a:off x="4167188" y="1165283"/>
            <a:ext cx="55562" cy="485775"/>
          </a:xfrm>
          <a:prstGeom prst="downArrow">
            <a:avLst>
              <a:gd name="adj1" fmla="val 50000"/>
              <a:gd name="adj2" fmla="val 50474"/>
            </a:avLst>
          </a:prstGeom>
          <a:solidFill>
            <a:schemeClr val="tx1"/>
          </a:solidFill>
          <a:ln w="31750">
            <a:solidFill>
              <a:srgbClr val="EB2A03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14344" name="矩形 7"/>
          <p:cNvSpPr>
            <a:spLocks noChangeArrowheads="1"/>
          </p:cNvSpPr>
          <p:nvPr/>
        </p:nvSpPr>
        <p:spPr bwMode="auto">
          <a:xfrm>
            <a:off x="2084388" y="2932171"/>
            <a:ext cx="787400" cy="4016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顶点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5" name="矩形 8"/>
          <p:cNvSpPr>
            <a:spLocks noChangeArrowheads="1"/>
          </p:cNvSpPr>
          <p:nvPr/>
        </p:nvSpPr>
        <p:spPr bwMode="auto">
          <a:xfrm>
            <a:off x="3417888" y="2919471"/>
            <a:ext cx="747712" cy="4143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边上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6" name="矩形 9"/>
          <p:cNvSpPr>
            <a:spLocks noChangeArrowheads="1"/>
          </p:cNvSpPr>
          <p:nvPr/>
        </p:nvSpPr>
        <p:spPr bwMode="auto">
          <a:xfrm>
            <a:off x="4589463" y="2906771"/>
            <a:ext cx="736600" cy="40005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内部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347" name="矩形 10"/>
          <p:cNvSpPr>
            <a:spLocks noChangeArrowheads="1"/>
          </p:cNvSpPr>
          <p:nvPr/>
        </p:nvSpPr>
        <p:spPr bwMode="auto">
          <a:xfrm>
            <a:off x="5708650" y="2949633"/>
            <a:ext cx="838200" cy="3571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100">
                <a:latin typeface="黑体" panose="02010609060101010101" pitchFamily="2" charset="-122"/>
                <a:ea typeface="黑体" panose="02010609060101010101" pitchFamily="2" charset="-122"/>
              </a:rPr>
              <a:t>外部</a:t>
            </a: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矩形 57"/>
          <p:cNvSpPr>
            <a:spLocks noChangeArrowheads="1"/>
          </p:cNvSpPr>
          <p:nvPr/>
        </p:nvSpPr>
        <p:spPr bwMode="auto">
          <a:xfrm>
            <a:off x="6205538" y="904933"/>
            <a:ext cx="13112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1" tIns="34286" rIns="68571" bIns="34286">
            <a:spAutoFit/>
          </a:bodyPr>
          <a:lstStyle>
            <a:lvl1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5746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5746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转化思想</a:t>
            </a:r>
            <a:endParaRPr lang="zh-CN" altLang="en-US" sz="21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7" name="矩形 112"/>
          <p:cNvSpPr>
            <a:spLocks noChangeArrowheads="1"/>
          </p:cNvSpPr>
          <p:nvPr/>
        </p:nvSpPr>
        <p:spPr bwMode="auto">
          <a:xfrm>
            <a:off x="937173" y="3522318"/>
            <a:ext cx="3081830" cy="541876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多边形的内角和公式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8" name="TextBox 7"/>
          <p:cNvSpPr txBox="1">
            <a:spLocks noChangeArrowheads="1"/>
          </p:cNvSpPr>
          <p:nvPr/>
        </p:nvSpPr>
        <p:spPr bwMode="auto">
          <a:xfrm>
            <a:off x="4023712" y="3538241"/>
            <a:ext cx="4429418" cy="46166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边形内角和等于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)×180 °.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左大括号 2"/>
          <p:cNvSpPr/>
          <p:nvPr/>
        </p:nvSpPr>
        <p:spPr>
          <a:xfrm rot="5400000">
            <a:off x="4178300" y="881121"/>
            <a:ext cx="396875" cy="365760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460721" y="4125128"/>
            <a:ext cx="860557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注意：</a:t>
            </a:r>
            <a:r>
              <a:rPr lang="zh-CN" altLang="en-US" sz="2400" b="1" dirty="0">
                <a:latin typeface="+mn-lt"/>
              </a:rPr>
              <a:t>①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边形的内角和随边数的增加而增</a:t>
            </a:r>
            <a:r>
              <a:rPr lang="zh-CN" altLang="en-US" sz="2400" b="1" dirty="0" smtClean="0">
                <a:latin typeface="+mn-lt"/>
              </a:rPr>
              <a:t>加，每</a:t>
            </a:r>
            <a:r>
              <a:rPr lang="zh-CN" altLang="en-US" sz="2400" b="1" dirty="0">
                <a:latin typeface="+mn-lt"/>
              </a:rPr>
              <a:t>增加一条</a:t>
            </a:r>
            <a:r>
              <a:rPr lang="zh-CN" altLang="en-US" sz="2400" b="1" dirty="0" smtClean="0">
                <a:latin typeface="+mn-lt"/>
              </a:rPr>
              <a:t>边其</a:t>
            </a:r>
            <a:r>
              <a:rPr lang="zh-CN" altLang="en-US" sz="2400" b="1" dirty="0">
                <a:latin typeface="+mn-lt"/>
              </a:rPr>
              <a:t>内角和增加</a:t>
            </a:r>
            <a:r>
              <a:rPr lang="en-US" altLang="zh-CN" sz="2400" b="1" dirty="0">
                <a:latin typeface="+mn-lt"/>
              </a:rPr>
              <a:t>180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.②</a:t>
            </a:r>
            <a:r>
              <a:rPr lang="zh-CN" altLang="en-US" sz="2400" b="1" dirty="0">
                <a:latin typeface="+mn-lt"/>
              </a:rPr>
              <a:t>多边形的内角和是</a:t>
            </a:r>
            <a:r>
              <a:rPr lang="en-US" altLang="zh-CN" sz="2400" b="1" dirty="0">
                <a:latin typeface="+mn-lt"/>
              </a:rPr>
              <a:t>180</a:t>
            </a:r>
            <a:r>
              <a:rPr lang="zh-CN" altLang="en-US" sz="2400" b="1" dirty="0">
                <a:latin typeface="+mn-lt"/>
              </a:rPr>
              <a:t>°的整倍数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0995" y="685064"/>
            <a:ext cx="687763" cy="2421732"/>
            <a:chOff x="3131762" y="248416"/>
            <a:chExt cx="687763" cy="2421732"/>
          </a:xfrm>
        </p:grpSpPr>
        <p:sp>
          <p:nvSpPr>
            <p:cNvPr id="28" name="圆角矩形 27"/>
            <p:cNvSpPr/>
            <p:nvPr/>
          </p:nvSpPr>
          <p:spPr>
            <a:xfrm rot="5400000">
              <a:off x="2574339" y="1531486"/>
              <a:ext cx="1802607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endParaRPr lang="zh-CN" altLang="en-US" sz="2400" b="1" kern="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538426" y="1466893"/>
            <a:ext cx="553998" cy="1541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归纳</a:t>
            </a:r>
            <a:r>
              <a:rPr lang="zh-CN" altLang="en-US" sz="2400" b="1" spc="300" dirty="0">
                <a:latin typeface="黑体" panose="02010609060101010101" pitchFamily="2" charset="-122"/>
                <a:ea typeface="黑体" panose="02010609060101010101" pitchFamily="2" charset="-122"/>
              </a:rPr>
              <a:t>总结</a:t>
            </a:r>
            <a:endParaRPr lang="zh-CN" altLang="en-US" sz="2400" b="1" spc="3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/>
      <p:bldP spid="4" grpId="0"/>
      <p:bldP spid="5" grpId="0"/>
      <p:bldP spid="14342" grpId="0" bldLvl="0" animBg="1"/>
      <p:bldP spid="14343" grpId="0" bldLvl="0" animBg="1"/>
      <p:bldP spid="14344" grpId="0" bldLvl="0" animBg="1"/>
      <p:bldP spid="14345" grpId="0" bldLvl="0" animBg="1"/>
      <p:bldP spid="14346" grpId="0" bldLvl="0" animBg="1"/>
      <p:bldP spid="14347" grpId="0" bldLvl="0" animBg="1"/>
      <p:bldP spid="17" grpId="0"/>
      <p:bldP spid="11267" grpId="0" bldLvl="0"/>
      <p:bldP spid="11268" grpId="0" animBg="1"/>
      <p:bldP spid="3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1"/>
          <p:cNvSpPr txBox="1">
            <a:spLocks noChangeArrowheads="1"/>
          </p:cNvSpPr>
          <p:nvPr/>
        </p:nvSpPr>
        <p:spPr bwMode="auto">
          <a:xfrm>
            <a:off x="923586" y="949750"/>
            <a:ext cx="76571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一个多边形的内角和比四边形的内角和多720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且这个多边形的各内角都相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个多边形的每个内角是多少度？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1372394" y="2635072"/>
            <a:ext cx="7377239" cy="2292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设这个多边形边数为</a:t>
            </a:r>
            <a:r>
              <a:rPr lang="zh-CN" altLang="en-US" sz="22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，则</a:t>
            </a:r>
            <a:endParaRPr lang="zh-CN" altLang="en-US" sz="22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）•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180=360+720，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  解得</a:t>
            </a:r>
            <a:r>
              <a:rPr lang="zh-CN" altLang="en-US" sz="22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=8，   </a:t>
            </a: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∵这个多边形的每个内角都相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</a:rPr>
              <a:t>等，</a:t>
            </a:r>
            <a:endParaRPr lang="zh-CN" altLang="en-US" sz="22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8–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）×180°</a:t>
            </a:r>
            <a:r>
              <a:rPr lang="en-US" altLang="zh-CN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1080</a:t>
            </a: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°，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200" b="1" dirty="0">
                <a:latin typeface="+mn-lt"/>
                <a:ea typeface="仿宋" panose="02010609060101010101" pitchFamily="49" charset="-122"/>
              </a:rPr>
              <a:t>         ∴它每一个内角的度数为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1080°÷8=135°</a:t>
            </a:r>
            <a:r>
              <a:rPr lang="zh-CN" altLang="en-US" sz="22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．</a:t>
            </a:r>
            <a:endParaRPr lang="zh-CN" altLang="en-US" sz="22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58375" name="组合 6"/>
          <p:cNvGrpSpPr/>
          <p:nvPr/>
        </p:nvGrpSpPr>
        <p:grpSpPr bwMode="auto">
          <a:xfrm>
            <a:off x="457200" y="542925"/>
            <a:ext cx="1858963" cy="490538"/>
            <a:chOff x="427462" y="558483"/>
            <a:chExt cx="1858351" cy="491808"/>
          </a:xfrm>
        </p:grpSpPr>
        <p:grpSp>
          <p:nvGrpSpPr>
            <p:cNvPr id="58376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177459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507550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837642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167733" y="-557288"/>
                <a:ext cx="426897" cy="42655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567652" y="-557288"/>
                <a:ext cx="426897" cy="42655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838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8383" name="文本框 1"/>
          <p:cNvSpPr txBox="1">
            <a:spLocks noChangeArrowheads="1"/>
          </p:cNvSpPr>
          <p:nvPr/>
        </p:nvSpPr>
        <p:spPr bwMode="auto">
          <a:xfrm>
            <a:off x="2486288" y="576263"/>
            <a:ext cx="5260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lt"/>
                <a:ea typeface="黑体" panose="02010609060101010101" pitchFamily="2" charset="-122"/>
              </a:rPr>
              <a:t>利用多边形内角和公式求角度或边数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8"/>
          <p:cNvSpPr>
            <a:spLocks noChangeArrowheads="1"/>
          </p:cNvSpPr>
          <p:nvPr/>
        </p:nvSpPr>
        <p:spPr bwMode="auto">
          <a:xfrm>
            <a:off x="752158" y="713699"/>
            <a:ext cx="49792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据多边形的内角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和完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成下列题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目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090" name="Rectangle 10"/>
          <p:cNvSpPr>
            <a:spLocks noChangeArrowheads="1"/>
          </p:cNvSpPr>
          <p:nvPr/>
        </p:nvSpPr>
        <p:spPr bwMode="auto">
          <a:xfrm>
            <a:off x="328774" y="1215657"/>
            <a:ext cx="9144000" cy="3075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(1)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个多边形的内角和是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720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，这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个多边形的边数是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         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条</a:t>
            </a:r>
            <a:endParaRPr lang="zh-CN" altLang="en-US" sz="22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(2)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一个多边形的边数为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条，则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这个多边形的内角和是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900°      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540°     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1080°     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</a:t>
            </a:r>
            <a:endParaRPr lang="en-US" altLang="zh-CN" sz="22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(3)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一个多边形增加一条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边，那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么它的内角和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．增加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180°   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．增加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   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．减少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360°    D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不变</a:t>
            </a:r>
            <a:endParaRPr lang="en-US" altLang="zh-CN" sz="2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092" name="Rectangle 12"/>
          <p:cNvSpPr>
            <a:spLocks noChangeArrowheads="1"/>
          </p:cNvSpPr>
          <p:nvPr/>
        </p:nvSpPr>
        <p:spPr bwMode="auto">
          <a:xfrm>
            <a:off x="7512296" y="1363498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094" name="Rectangle 14"/>
          <p:cNvSpPr>
            <a:spLocks noChangeArrowheads="1"/>
          </p:cNvSpPr>
          <p:nvPr/>
        </p:nvSpPr>
        <p:spPr bwMode="auto">
          <a:xfrm>
            <a:off x="7610183" y="2356002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C</a:t>
            </a:r>
            <a:endParaRPr lang="en-US" altLang="zh-CN" sz="2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4096" name="Rectangle 16"/>
          <p:cNvSpPr>
            <a:spLocks noChangeArrowheads="1"/>
          </p:cNvSpPr>
          <p:nvPr/>
        </p:nvSpPr>
        <p:spPr bwMode="auto">
          <a:xfrm>
            <a:off x="6379260" y="3318952"/>
            <a:ext cx="65755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200" b="1" dirty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2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95" y="68255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4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4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1"/>
          <p:cNvSpPr txBox="1">
            <a:spLocks noChangeArrowheads="1"/>
          </p:cNvSpPr>
          <p:nvPr/>
        </p:nvSpPr>
        <p:spPr bwMode="auto">
          <a:xfrm>
            <a:off x="667425" y="571311"/>
            <a:ext cx="8375907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边形的内角和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=（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）×180°．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（1）甲同学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能取360°；而乙同学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θ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也能取630°．甲、乙的说法对吗？若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出边数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．若不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对，说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明理由；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386" name="文本框 2"/>
          <p:cNvSpPr txBox="1">
            <a:spLocks noChangeArrowheads="1"/>
          </p:cNvSpPr>
          <p:nvPr/>
        </p:nvSpPr>
        <p:spPr bwMode="auto">
          <a:xfrm>
            <a:off x="1937845" y="2431424"/>
            <a:ext cx="5348288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∵ 360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°÷180°=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2，    </a:t>
            </a:r>
            <a:br>
              <a:rPr lang="en-US" altLang="zh-CN" sz="2400" b="1" dirty="0" smtClean="0">
                <a:latin typeface="+mn-lt"/>
                <a:ea typeface="仿宋" panose="02010609060101010101" pitchFamily="49" charset="-122"/>
              </a:rPr>
            </a:b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630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°÷180°=3</a:t>
            </a:r>
            <a:r>
              <a:rPr lang="en-US" altLang="en-US" sz="2400" b="1" baseline="30000" dirty="0">
                <a:latin typeface="+mn-lt"/>
                <a:ea typeface="仿宋" panose="02010609060101010101" pitchFamily="49" charset="-122"/>
              </a:rPr>
              <a:t>......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甲的说法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对，乙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的说法不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对，    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°÷180°+2=4．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甲同学说的边数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是4；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1"/>
          <p:cNvSpPr txBox="1">
            <a:spLocks noChangeArrowheads="1"/>
          </p:cNvSpPr>
          <p:nvPr/>
        </p:nvSpPr>
        <p:spPr bwMode="auto">
          <a:xfrm>
            <a:off x="704675" y="697671"/>
            <a:ext cx="74158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（2）若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边形变为（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形，发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现内角和增加了360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列方程的方法确定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410" name="文本框 2"/>
          <p:cNvSpPr txBox="1">
            <a:spLocks noChangeArrowheads="1"/>
          </p:cNvSpPr>
          <p:nvPr/>
        </p:nvSpPr>
        <p:spPr bwMode="auto">
          <a:xfrm>
            <a:off x="1611196" y="2070683"/>
            <a:ext cx="714691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依题意有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）×180°=360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故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的值是2．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1"/>
          <p:cNvSpPr txBox="1">
            <a:spLocks noChangeArrowheads="1"/>
          </p:cNvSpPr>
          <p:nvPr/>
        </p:nvSpPr>
        <p:spPr bwMode="auto">
          <a:xfrm>
            <a:off x="1228501" y="538161"/>
            <a:ext cx="704304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五边形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ABCDE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=100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=75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=135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EAB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3490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6213" y="1850549"/>
            <a:ext cx="1677802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文本框 5"/>
          <p:cNvSpPr txBox="1">
            <a:spLocks noChangeArrowheads="1"/>
          </p:cNvSpPr>
          <p:nvPr/>
        </p:nvSpPr>
        <p:spPr bwMode="auto">
          <a:xfrm>
            <a:off x="846750" y="2292487"/>
            <a:ext cx="559552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分析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latin typeface="+mn-lt"/>
              </a:rPr>
              <a:t>根据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五边形的内角和等于540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°，</a:t>
            </a:r>
            <a:r>
              <a:rPr lang="zh-CN" altLang="en-US" sz="2100" b="1" dirty="0" smtClean="0">
                <a:latin typeface="+mn-lt"/>
              </a:rPr>
              <a:t>由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en-US" altLang="zh-CN" sz="2100" b="1" i="1" dirty="0" smtClean="0">
                <a:latin typeface="+mn-lt"/>
              </a:rPr>
              <a:t>C</a:t>
            </a:r>
            <a:r>
              <a:rPr lang="zh-CN" altLang="en-US" sz="2100" b="1" dirty="0" smtClean="0">
                <a:latin typeface="+mn-lt"/>
              </a:rPr>
              <a:t>，∠</a:t>
            </a:r>
            <a:r>
              <a:rPr lang="en-US" altLang="zh-CN" sz="2100" b="1" i="1" dirty="0" smtClean="0">
                <a:latin typeface="+mn-lt"/>
              </a:rPr>
              <a:t>D</a:t>
            </a:r>
            <a:r>
              <a:rPr lang="zh-CN" altLang="en-US" sz="2100" b="1" dirty="0" smtClean="0">
                <a:latin typeface="+mn-lt"/>
              </a:rPr>
              <a:t>，∠</a:t>
            </a:r>
            <a:r>
              <a:rPr lang="zh-CN" altLang="en-US" sz="2100" b="1" i="1" dirty="0">
                <a:latin typeface="+mn-lt"/>
              </a:rPr>
              <a:t>E</a:t>
            </a:r>
            <a:r>
              <a:rPr lang="zh-CN" altLang="en-US" sz="2100" b="1" dirty="0">
                <a:latin typeface="+mn-lt"/>
              </a:rPr>
              <a:t>的度数可求∠</a:t>
            </a:r>
            <a:r>
              <a:rPr lang="en-US" altLang="zh-CN" sz="2100" b="1" i="1" dirty="0">
                <a:latin typeface="+mn-lt"/>
              </a:rPr>
              <a:t>EAB</a:t>
            </a:r>
            <a:r>
              <a:rPr lang="zh-CN" altLang="en-US" sz="2100" b="1" dirty="0">
                <a:latin typeface="+mn-lt"/>
              </a:rPr>
              <a:t>+∠</a:t>
            </a:r>
            <a:r>
              <a:rPr lang="en-US" altLang="zh-CN" sz="2100" b="1" i="1" dirty="0">
                <a:latin typeface="+mn-lt"/>
              </a:rPr>
              <a:t>ABC</a:t>
            </a:r>
            <a:r>
              <a:rPr lang="zh-CN" altLang="en-US" sz="2100" b="1" dirty="0">
                <a:latin typeface="+mn-lt"/>
              </a:rPr>
              <a:t>的度</a:t>
            </a:r>
            <a:r>
              <a:rPr lang="zh-CN" altLang="en-US" sz="2100" b="1" dirty="0" smtClean="0">
                <a:latin typeface="+mn-lt"/>
              </a:rPr>
              <a:t>数，再</a:t>
            </a:r>
            <a:r>
              <a:rPr lang="zh-CN" altLang="en-US" sz="2100" b="1" dirty="0">
                <a:latin typeface="+mn-lt"/>
              </a:rPr>
              <a:t>根据角</a:t>
            </a:r>
            <a:r>
              <a:rPr lang="zh-CN" altLang="en-US" sz="2100" b="1" dirty="0" smtClean="0">
                <a:latin typeface="+mn-lt"/>
              </a:rPr>
              <a:t>平分</a:t>
            </a:r>
            <a:r>
              <a:rPr lang="zh-CN" altLang="en-US" sz="2100" b="1" dirty="0">
                <a:latin typeface="+mn-lt"/>
              </a:rPr>
              <a:t>线的定义可得∠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与∠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en-US" altLang="zh-CN" sz="2100" b="1" i="1" dirty="0">
                <a:latin typeface="+mn-lt"/>
              </a:rPr>
              <a:t>BA</a:t>
            </a:r>
            <a:r>
              <a:rPr lang="zh-CN" altLang="en-US" sz="2100" b="1" dirty="0">
                <a:latin typeface="+mn-lt"/>
              </a:rPr>
              <a:t>的角度</a:t>
            </a:r>
            <a:r>
              <a:rPr lang="zh-CN" altLang="en-US" sz="2100" b="1" dirty="0" smtClean="0">
                <a:latin typeface="+mn-lt"/>
              </a:rPr>
              <a:t>和，进</a:t>
            </a:r>
            <a:r>
              <a:rPr lang="zh-CN" altLang="en-US" sz="2100" b="1" dirty="0">
                <a:latin typeface="+mn-lt"/>
              </a:rPr>
              <a:t>一步</a:t>
            </a:r>
            <a:r>
              <a:rPr lang="zh-CN" altLang="en-US" sz="2100" b="1" dirty="0" smtClean="0">
                <a:latin typeface="+mn-lt"/>
              </a:rPr>
              <a:t>求得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zh-CN" altLang="en-US" sz="2100" b="1" i="1" dirty="0">
                <a:latin typeface="+mn-lt"/>
              </a:rPr>
              <a:t>P</a:t>
            </a:r>
            <a:r>
              <a:rPr lang="zh-CN" altLang="en-US" sz="2100" b="1" dirty="0">
                <a:latin typeface="+mn-lt"/>
              </a:rPr>
              <a:t>的度数．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03" y="630440"/>
            <a:ext cx="60325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>
            <a:spLocks noChangeArrowheads="1"/>
          </p:cNvSpPr>
          <p:nvPr/>
        </p:nvSpPr>
        <p:spPr bwMode="auto">
          <a:xfrm>
            <a:off x="1376363" y="344488"/>
            <a:ext cx="6391275" cy="445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=540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=100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=75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=135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=540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=230°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同理可得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ABP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   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PBA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PBA</a:t>
            </a:r>
            <a:endParaRPr lang="zh-CN" altLang="en-US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=180°−   (∠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)=180°−   ×230°=65°．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64514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2761" y="1862138"/>
            <a:ext cx="1679243" cy="184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07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714625" y="2257425"/>
          <a:ext cx="2444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1" name="" r:id="rId2" imgW="152400" imgH="393700" progId="Equation.KSEE3">
                  <p:embed/>
                </p:oleObj>
              </mc:Choice>
              <mc:Fallback>
                <p:oleObj name="" r:id="rId2" imgW="152400" imgH="39370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2257425"/>
                        <a:ext cx="24447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8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597261" y="2752725"/>
          <a:ext cx="244475" cy="630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2" name="" r:id="rId4" imgW="152400" imgH="393700" progId="Equation.KSEE3">
                  <p:embed/>
                </p:oleObj>
              </mc:Choice>
              <mc:Fallback>
                <p:oleObj name="" r:id="rId4" imgW="152400" imgH="39370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61" y="2752725"/>
                        <a:ext cx="244475" cy="630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09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415942" y="4195996"/>
          <a:ext cx="242888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3" name="" r:id="rId5" imgW="152400" imgH="393700" progId="Equation.KSEE3">
                  <p:embed/>
                </p:oleObj>
              </mc:Choice>
              <mc:Fallback>
                <p:oleObj name="" r:id="rId5" imgW="152400" imgH="393700" progId="Equation.KSEE3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5942" y="4195996"/>
                        <a:ext cx="242888" cy="627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10" name="对象 8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560314" y="4184650"/>
          <a:ext cx="242887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14" name="" r:id="rId6" imgW="152400" imgH="393700" progId="Equation.KSEE3">
                  <p:embed/>
                </p:oleObj>
              </mc:Choice>
              <mc:Fallback>
                <p:oleObj name="" r:id="rId6" imgW="152400" imgH="393700" progId="Equation.KSEE3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0314" y="4184650"/>
                        <a:ext cx="242887" cy="627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5"/>
          <p:cNvGrpSpPr/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5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5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50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7" name="组合 87041"/>
          <p:cNvGrpSpPr/>
          <p:nvPr/>
        </p:nvGrpSpPr>
        <p:grpSpPr bwMode="auto">
          <a:xfrm>
            <a:off x="3500832" y="689310"/>
            <a:ext cx="1493838" cy="1657350"/>
            <a:chOff x="1008" y="528"/>
            <a:chExt cx="1255" cy="1392"/>
          </a:xfrm>
        </p:grpSpPr>
        <p:sp>
          <p:nvSpPr>
            <p:cNvPr id="65538" name="任意多边形 8704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39" name="文本框 8704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40" name="文本框 8704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41" name="文本框 8704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42" name="任意多边形 8704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3" name="任意多边形 8704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任意多边形 8704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5" name="任意多边形 8704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6" name="文本框 8705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3" name="组合 87051"/>
          <p:cNvGrpSpPr/>
          <p:nvPr/>
        </p:nvGrpSpPr>
        <p:grpSpPr bwMode="auto">
          <a:xfrm>
            <a:off x="5501082" y="460710"/>
            <a:ext cx="1493838" cy="1657350"/>
            <a:chOff x="1008" y="528"/>
            <a:chExt cx="1255" cy="1392"/>
          </a:xfrm>
        </p:grpSpPr>
        <p:sp>
          <p:nvSpPr>
            <p:cNvPr id="65548" name="任意多边形 8705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文本框 8705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50" name="文本框 8705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51" name="文本框 8705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52" name="任意多边形 8705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3" name="任意多边形 8705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4" name="任意多边形 8705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5" name="任意多边形 8705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6" name="文本框 8706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4" name="组合 87061"/>
          <p:cNvGrpSpPr/>
          <p:nvPr/>
        </p:nvGrpSpPr>
        <p:grpSpPr bwMode="auto">
          <a:xfrm flipH="1" flipV="1">
            <a:off x="4432695" y="689310"/>
            <a:ext cx="1495425" cy="1657350"/>
            <a:chOff x="1008" y="528"/>
            <a:chExt cx="1255" cy="1392"/>
          </a:xfrm>
        </p:grpSpPr>
        <p:sp>
          <p:nvSpPr>
            <p:cNvPr id="65558" name="任意多边形 8706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9" name="文本框 8706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60" name="文本框 8706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61" name="文本框 8706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62" name="任意多边形 8706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3" name="任意多边形 8706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4" name="任意多边形 8706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5" name="任意多边形 8706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6" name="文本框 8707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5" name="组合 87071"/>
          <p:cNvGrpSpPr/>
          <p:nvPr/>
        </p:nvGrpSpPr>
        <p:grpSpPr bwMode="auto">
          <a:xfrm>
            <a:off x="4586682" y="1775160"/>
            <a:ext cx="1493838" cy="1657350"/>
            <a:chOff x="1008" y="528"/>
            <a:chExt cx="1255" cy="1392"/>
          </a:xfrm>
        </p:grpSpPr>
        <p:sp>
          <p:nvSpPr>
            <p:cNvPr id="65568" name="任意多边形 8707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9" name="文本框 8707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70" name="文本框 8707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71" name="文本框 8707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72" name="任意多边形 8707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3" name="任意多边形 8707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4" name="任意多边形 8707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5" name="任意多边形 8707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6" name="文本框 8708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6" name="组合 87081"/>
          <p:cNvGrpSpPr/>
          <p:nvPr/>
        </p:nvGrpSpPr>
        <p:grpSpPr bwMode="auto">
          <a:xfrm flipH="1" flipV="1">
            <a:off x="3500832" y="2003760"/>
            <a:ext cx="1493838" cy="1657350"/>
            <a:chOff x="1008" y="528"/>
            <a:chExt cx="1255" cy="1392"/>
          </a:xfrm>
        </p:grpSpPr>
        <p:sp>
          <p:nvSpPr>
            <p:cNvPr id="65578" name="任意多边形 8708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79" name="文本框 8708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80" name="文本框 8708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81" name="文本框 8708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82" name="任意多边形 8708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3" name="任意多边形 8708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4" name="任意多边形 8708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5" name="任意多边形 8708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6" name="文本框 8709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7" name="组合 87091"/>
          <p:cNvGrpSpPr/>
          <p:nvPr/>
        </p:nvGrpSpPr>
        <p:grpSpPr bwMode="auto">
          <a:xfrm>
            <a:off x="6586932" y="1546560"/>
            <a:ext cx="1493838" cy="1657350"/>
            <a:chOff x="1008" y="528"/>
            <a:chExt cx="1255" cy="1392"/>
          </a:xfrm>
        </p:grpSpPr>
        <p:sp>
          <p:nvSpPr>
            <p:cNvPr id="65588" name="任意多边形 8709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89" name="文本框 8709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590" name="文本框 8709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591" name="文本框 8709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592" name="任意多边形 8709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3" name="任意多边形 8709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4" name="任意多边形 8709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5" name="任意多边形 8709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6" name="文本框 8710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8" name="组合 87101"/>
          <p:cNvGrpSpPr/>
          <p:nvPr/>
        </p:nvGrpSpPr>
        <p:grpSpPr bwMode="auto">
          <a:xfrm flipH="1" flipV="1">
            <a:off x="5513782" y="1767222"/>
            <a:ext cx="1493838" cy="1657350"/>
            <a:chOff x="1008" y="528"/>
            <a:chExt cx="1255" cy="1392"/>
          </a:xfrm>
        </p:grpSpPr>
        <p:sp>
          <p:nvSpPr>
            <p:cNvPr id="65598" name="任意多边形 8710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9" name="文本框 8710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00" name="文本框 8710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01" name="文本框 8710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02" name="任意多边形 8710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3" name="任意多边形 8710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4" name="任意多边形 8710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5" name="任意多边形 8710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6" name="文本框 8711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 dirty="0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 dirty="0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9" name="组合 87111"/>
          <p:cNvGrpSpPr/>
          <p:nvPr/>
        </p:nvGrpSpPr>
        <p:grpSpPr bwMode="auto">
          <a:xfrm flipH="1" flipV="1">
            <a:off x="6432945" y="454360"/>
            <a:ext cx="1493837" cy="1657350"/>
            <a:chOff x="1008" y="528"/>
            <a:chExt cx="1255" cy="1392"/>
          </a:xfrm>
        </p:grpSpPr>
        <p:sp>
          <p:nvSpPr>
            <p:cNvPr id="65608" name="任意多边形 8711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9" name="文本框 8711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10" name="文本框 8711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11" name="文本框 8711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12" name="任意多边形 8711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3" name="任意多边形 8711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4" name="任意多边形 8711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5" name="任意多边形 8711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6" name="文本框 8712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10" name="组合 87121"/>
          <p:cNvGrpSpPr/>
          <p:nvPr/>
        </p:nvGrpSpPr>
        <p:grpSpPr bwMode="auto">
          <a:xfrm>
            <a:off x="3664345" y="3089610"/>
            <a:ext cx="1493837" cy="1657350"/>
            <a:chOff x="1008" y="528"/>
            <a:chExt cx="1255" cy="1392"/>
          </a:xfrm>
        </p:grpSpPr>
        <p:sp>
          <p:nvSpPr>
            <p:cNvPr id="65618" name="任意多边形 8712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9" name="文本框 8712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20" name="文本框 8712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21" name="文本框 8712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22" name="任意多边形 8712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3" name="任意多边形 8712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4" name="任意多边形 8712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5" name="任意多边形 8712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6" name="文本框 8713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11" name="组合 87131"/>
          <p:cNvGrpSpPr/>
          <p:nvPr/>
        </p:nvGrpSpPr>
        <p:grpSpPr bwMode="auto">
          <a:xfrm flipH="1" flipV="1">
            <a:off x="4586682" y="3089610"/>
            <a:ext cx="1493838" cy="1657350"/>
            <a:chOff x="1008" y="528"/>
            <a:chExt cx="1255" cy="1392"/>
          </a:xfrm>
        </p:grpSpPr>
        <p:sp>
          <p:nvSpPr>
            <p:cNvPr id="65628" name="任意多边形 8713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9" name="文本框 8713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30" name="文本框 8713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31" name="文本框 8713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32" name="任意多边形 8713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3" name="任意多边形 8713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4" name="任意多边形 8713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5" name="任意多边形 8713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6" name="文本框 8714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12" name="组合 87141"/>
          <p:cNvGrpSpPr/>
          <p:nvPr/>
        </p:nvGrpSpPr>
        <p:grpSpPr bwMode="auto">
          <a:xfrm>
            <a:off x="5675707" y="2830847"/>
            <a:ext cx="1493838" cy="1657350"/>
            <a:chOff x="1008" y="528"/>
            <a:chExt cx="1255" cy="1392"/>
          </a:xfrm>
        </p:grpSpPr>
        <p:sp>
          <p:nvSpPr>
            <p:cNvPr id="65638" name="任意多边形 8714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9" name="文本框 8714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40" name="文本框 8714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41" name="文本框 8714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42" name="任意多边形 8714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3" name="任意多边形 8714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4" name="任意多边形 8714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5" name="任意多边形 8714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6" name="文本框 8715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grpSp>
        <p:nvGrpSpPr>
          <p:cNvPr id="13" name="组合 87151"/>
          <p:cNvGrpSpPr/>
          <p:nvPr/>
        </p:nvGrpSpPr>
        <p:grpSpPr bwMode="auto">
          <a:xfrm flipH="1" flipV="1">
            <a:off x="6594870" y="2830847"/>
            <a:ext cx="1493837" cy="1657350"/>
            <a:chOff x="1008" y="528"/>
            <a:chExt cx="1255" cy="1392"/>
          </a:xfrm>
        </p:grpSpPr>
        <p:sp>
          <p:nvSpPr>
            <p:cNvPr id="65648" name="任意多边形 87152"/>
            <p:cNvSpPr>
              <a:spLocks noChangeArrowheads="1"/>
            </p:cNvSpPr>
            <p:nvPr/>
          </p:nvSpPr>
          <p:spPr bwMode="auto">
            <a:xfrm>
              <a:off x="1056" y="672"/>
              <a:ext cx="1152" cy="1104"/>
            </a:xfrm>
            <a:custGeom>
              <a:avLst/>
              <a:gdLst>
                <a:gd name="T0" fmla="*/ 192 w 912"/>
                <a:gd name="T1" fmla="*/ 144 h 816"/>
                <a:gd name="T2" fmla="*/ 0 w 912"/>
                <a:gd name="T3" fmla="*/ 816 h 816"/>
                <a:gd name="T4" fmla="*/ 912 w 912"/>
                <a:gd name="T5" fmla="*/ 816 h 816"/>
                <a:gd name="T6" fmla="*/ 624 w 912"/>
                <a:gd name="T7" fmla="*/ 0 h 816"/>
                <a:gd name="T8" fmla="*/ 192 w 912"/>
                <a:gd name="T9" fmla="*/ 14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2" h="816">
                  <a:moveTo>
                    <a:pt x="192" y="144"/>
                  </a:moveTo>
                  <a:lnTo>
                    <a:pt x="0" y="816"/>
                  </a:lnTo>
                  <a:lnTo>
                    <a:pt x="912" y="816"/>
                  </a:lnTo>
                  <a:lnTo>
                    <a:pt x="624" y="0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rgbClr val="00AD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9" name="文本框 87153"/>
            <p:cNvSpPr txBox="1">
              <a:spLocks noChangeArrowheads="1"/>
            </p:cNvSpPr>
            <p:nvPr/>
          </p:nvSpPr>
          <p:spPr bwMode="auto">
            <a:xfrm>
              <a:off x="1680" y="816"/>
              <a:ext cx="1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990099"/>
                  </a:solidFill>
                </a:rPr>
                <a:t>2</a:t>
              </a:r>
              <a:endParaRPr lang="en-US" altLang="zh-CN" b="1">
                <a:solidFill>
                  <a:srgbClr val="990099"/>
                </a:solidFill>
              </a:endParaRPr>
            </a:p>
          </p:txBody>
        </p:sp>
        <p:sp>
          <p:nvSpPr>
            <p:cNvPr id="65650" name="文本框 87154"/>
            <p:cNvSpPr txBox="1">
              <a:spLocks noChangeArrowheads="1"/>
            </p:cNvSpPr>
            <p:nvPr/>
          </p:nvSpPr>
          <p:spPr bwMode="auto">
            <a:xfrm>
              <a:off x="1824" y="1488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chemeClr val="bg1"/>
                  </a:solidFill>
                </a:rPr>
                <a:t>4</a:t>
              </a:r>
              <a:endParaRPr lang="en-US" altLang="zh-CN" b="1">
                <a:solidFill>
                  <a:schemeClr val="bg1"/>
                </a:solidFill>
              </a:endParaRPr>
            </a:p>
          </p:txBody>
        </p:sp>
        <p:sp>
          <p:nvSpPr>
            <p:cNvPr id="65651" name="文本框 87155"/>
            <p:cNvSpPr txBox="1">
              <a:spLocks noChangeArrowheads="1"/>
            </p:cNvSpPr>
            <p:nvPr/>
          </p:nvSpPr>
          <p:spPr bwMode="auto">
            <a:xfrm>
              <a:off x="1344" y="912"/>
              <a:ext cx="31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65652" name="任意多边形 87156"/>
            <p:cNvSpPr>
              <a:spLocks noChangeArrowheads="1"/>
            </p:cNvSpPr>
            <p:nvPr/>
          </p:nvSpPr>
          <p:spPr bwMode="auto">
            <a:xfrm rot="2489267">
              <a:off x="1008" y="1557"/>
              <a:ext cx="336" cy="363"/>
            </a:xfrm>
            <a:custGeom>
              <a:avLst/>
              <a:gdLst>
                <a:gd name="T0" fmla="*/ 5844 w 21600"/>
                <a:gd name="T1" fmla="*/ 7913 h 21600"/>
                <a:gd name="T2" fmla="*/ 10800 w 21600"/>
                <a:gd name="T3" fmla="*/ 5065 h 21600"/>
                <a:gd name="T4" fmla="*/ 15756 w 21600"/>
                <a:gd name="T5" fmla="*/ 7912 h 21600"/>
                <a:gd name="T6" fmla="*/ 20132 w 21600"/>
                <a:gd name="T7" fmla="*/ 5363 h 21600"/>
                <a:gd name="T8" fmla="*/ 10800 w 21600"/>
                <a:gd name="T9" fmla="*/ -1 h 21600"/>
                <a:gd name="T10" fmla="*/ 1467 w 21600"/>
                <a:gd name="T11" fmla="*/ 536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844" y="7913"/>
                  </a:moveTo>
                  <a:cubicBezTo>
                    <a:pt x="6838" y="6209"/>
                    <a:pt x="8686" y="5065"/>
                    <a:pt x="10800" y="5065"/>
                  </a:cubicBezTo>
                  <a:cubicBezTo>
                    <a:pt x="12915" y="5065"/>
                    <a:pt x="14762" y="6209"/>
                    <a:pt x="15756" y="7912"/>
                  </a:cubicBezTo>
                  <a:lnTo>
                    <a:pt x="20132" y="5363"/>
                  </a:lnTo>
                  <a:cubicBezTo>
                    <a:pt x="18260" y="2154"/>
                    <a:pt x="14782" y="-1"/>
                    <a:pt x="10800" y="-1"/>
                  </a:cubicBezTo>
                  <a:cubicBezTo>
                    <a:pt x="6818" y="-1"/>
                    <a:pt x="3339" y="2154"/>
                    <a:pt x="1467" y="5362"/>
                  </a:cubicBez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3" name="任意多边形 87157"/>
            <p:cNvSpPr>
              <a:spLocks noChangeArrowheads="1"/>
            </p:cNvSpPr>
            <p:nvPr/>
          </p:nvSpPr>
          <p:spPr bwMode="auto">
            <a:xfrm rot="10800000">
              <a:off x="1584" y="528"/>
              <a:ext cx="336" cy="336"/>
            </a:xfrm>
            <a:custGeom>
              <a:avLst/>
              <a:gdLst>
                <a:gd name="T0" fmla="*/ 5580 w 21600"/>
                <a:gd name="T1" fmla="*/ 6918 h 21600"/>
                <a:gd name="T2" fmla="*/ 10800 w 21600"/>
                <a:gd name="T3" fmla="*/ 4295 h 21600"/>
                <a:gd name="T4" fmla="*/ 16020 w 21600"/>
                <a:gd name="T5" fmla="*/ 6918 h 21600"/>
                <a:gd name="T6" fmla="*/ 19466 w 21600"/>
                <a:gd name="T7" fmla="*/ 4355 h 21600"/>
                <a:gd name="T8" fmla="*/ 10800 w 21600"/>
                <a:gd name="T9" fmla="*/ 0 h 21600"/>
                <a:gd name="T10" fmla="*/ 2133 w 21600"/>
                <a:gd name="T11" fmla="*/ 435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580" y="6918"/>
                  </a:moveTo>
                  <a:cubicBezTo>
                    <a:pt x="6766" y="5326"/>
                    <a:pt x="8662" y="4295"/>
                    <a:pt x="10800" y="4295"/>
                  </a:cubicBezTo>
                  <a:cubicBezTo>
                    <a:pt x="12938" y="4295"/>
                    <a:pt x="14834" y="5326"/>
                    <a:pt x="16020" y="6918"/>
                  </a:cubicBezTo>
                  <a:lnTo>
                    <a:pt x="19466" y="4355"/>
                  </a:lnTo>
                  <a:cubicBezTo>
                    <a:pt x="17498" y="1712"/>
                    <a:pt x="14349" y="0"/>
                    <a:pt x="10800" y="0"/>
                  </a:cubicBezTo>
                  <a:cubicBezTo>
                    <a:pt x="7251" y="0"/>
                    <a:pt x="4102" y="1712"/>
                    <a:pt x="2133" y="4355"/>
                  </a:cubicBezTo>
                  <a:close/>
                </a:path>
              </a:pathLst>
            </a:custGeom>
            <a:solidFill>
              <a:srgbClr val="9900CC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4" name="任意多边形 87158"/>
            <p:cNvSpPr>
              <a:spLocks noChangeArrowheads="1"/>
            </p:cNvSpPr>
            <p:nvPr/>
          </p:nvSpPr>
          <p:spPr bwMode="auto">
            <a:xfrm rot="-4296302">
              <a:off x="2012" y="1526"/>
              <a:ext cx="214" cy="28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5" name="任意多边形 87159"/>
            <p:cNvSpPr>
              <a:spLocks noChangeArrowheads="1"/>
            </p:cNvSpPr>
            <p:nvPr/>
          </p:nvSpPr>
          <p:spPr bwMode="auto">
            <a:xfrm rot="7223300">
              <a:off x="1183" y="848"/>
              <a:ext cx="237" cy="168"/>
            </a:xfrm>
            <a:custGeom>
              <a:avLst/>
              <a:gdLst>
                <a:gd name="T0" fmla="*/ 5400 w 21600"/>
                <a:gd name="T1" fmla="*/ 10800 h 21600"/>
                <a:gd name="T2" fmla="*/ 10800 w 21600"/>
                <a:gd name="T3" fmla="*/ 5400 h 21600"/>
                <a:gd name="T4" fmla="*/ 16200 w 21600"/>
                <a:gd name="T5" fmla="*/ 10800 h 21600"/>
                <a:gd name="T6" fmla="*/ 21600 w 21600"/>
                <a:gd name="T7" fmla="*/ 10800 h 21600"/>
                <a:gd name="T8" fmla="*/ 10800 w 21600"/>
                <a:gd name="T9" fmla="*/ 0 h 21600"/>
                <a:gd name="T10" fmla="*/ 0 w 21600"/>
                <a:gd name="T11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lnTo>
                    <a:pt x="21600" y="10800"/>
                  </a:ln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6" name="文本框 87160"/>
            <p:cNvSpPr txBox="1">
              <a:spLocks noChangeArrowheads="1"/>
            </p:cNvSpPr>
            <p:nvPr/>
          </p:nvSpPr>
          <p:spPr bwMode="auto">
            <a:xfrm>
              <a:off x="1248" y="144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b="1">
                  <a:solidFill>
                    <a:srgbClr val="FFFF00"/>
                  </a:solidFill>
                  <a:ea typeface="华文新魏" panose="02010800040101010101" pitchFamily="2" charset="-122"/>
                </a:rPr>
                <a:t>3</a:t>
              </a:r>
              <a:endParaRPr lang="en-US" altLang="zh-CN" b="1">
                <a:solidFill>
                  <a:srgbClr val="FFFF00"/>
                </a:solidFill>
                <a:ea typeface="华文新魏" panose="02010800040101010101" pitchFamily="2" charset="-122"/>
              </a:endParaRPr>
            </a:p>
          </p:txBody>
        </p:sp>
      </p:grpSp>
      <p:sp>
        <p:nvSpPr>
          <p:cNvPr id="65657" name="矩形 87163"/>
          <p:cNvSpPr>
            <a:spLocks noRot="1" noChangeArrowheads="1"/>
          </p:cNvSpPr>
          <p:nvPr/>
        </p:nvSpPr>
        <p:spPr bwMode="auto">
          <a:xfrm>
            <a:off x="176635" y="923654"/>
            <a:ext cx="3036741" cy="3674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形状、大小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完全相同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的任意四边形可拼成一块无空隙的地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板，你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知道这是为什么吗？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24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778386" y="2548301"/>
            <a:ext cx="6830430" cy="14784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通过不同方法探索多边形的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内角和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外角和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公式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502766" y="959724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运用多边形的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内角和公式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外角和公式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解决问题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42160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061" name="文本框 18"/>
          <p:cNvSpPr txBox="1">
            <a:spLocks noChangeArrowheads="1"/>
          </p:cNvSpPr>
          <p:nvPr/>
        </p:nvSpPr>
        <p:spPr bwMode="auto">
          <a:xfrm>
            <a:off x="552450" y="-1654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5806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757065"/>
            <a:ext cx="7646360" cy="3345689"/>
            <a:chOff x="-38068" y="547515"/>
            <a:chExt cx="7646360" cy="3345689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236929"/>
              <a:ext cx="7643687" cy="2656275"/>
              <a:chOff x="224" y="1365"/>
              <a:chExt cx="13581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6869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741" y="3804"/>
                <a:ext cx="5504" cy="625"/>
              </a:xfrm>
              <a:prstGeom prst="bentConnector3">
                <a:avLst>
                  <a:gd name="adj1" fmla="val 62445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08292" y="54751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文本框 6151"/>
          <p:cNvSpPr txBox="1">
            <a:spLocks noChangeArrowheads="1"/>
          </p:cNvSpPr>
          <p:nvPr/>
        </p:nvSpPr>
        <p:spPr bwMode="auto">
          <a:xfrm>
            <a:off x="3777243" y="553732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多边形的外角和</a:t>
            </a:r>
            <a:endParaRPr lang="zh-CN" altLang="en-US" sz="2400" b="1" dirty="0"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6564" name="Rectangle 3"/>
          <p:cNvSpPr>
            <a:spLocks noChangeArrowheads="1"/>
          </p:cNvSpPr>
          <p:nvPr/>
        </p:nvSpPr>
        <p:spPr bwMode="auto">
          <a:xfrm>
            <a:off x="755009" y="1119908"/>
            <a:ext cx="49243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 如图，在五边</a:t>
            </a:r>
            <a:r>
              <a:rPr lang="zh-CN" altLang="en-US" sz="2400" b="1" dirty="0">
                <a:latin typeface="+mn-lt"/>
              </a:rPr>
              <a:t>形的每个顶点处各取一个外</a:t>
            </a:r>
            <a:r>
              <a:rPr lang="zh-CN" altLang="en-US" sz="2400" b="1" dirty="0" smtClean="0">
                <a:latin typeface="+mn-lt"/>
              </a:rPr>
              <a:t>角，这</a:t>
            </a:r>
            <a:r>
              <a:rPr lang="zh-CN" altLang="en-US" sz="2400" b="1" dirty="0">
                <a:latin typeface="+mn-lt"/>
              </a:rPr>
              <a:t>些外角的和叫做五边形的外角和．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4" name="Rectangle 6"/>
          <p:cNvSpPr/>
          <p:nvPr/>
        </p:nvSpPr>
        <p:spPr>
          <a:xfrm>
            <a:off x="971019" y="2874234"/>
            <a:ext cx="7946478" cy="1873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任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意一个外角和它相邻的内角有什么关系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五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个外角加上它们分别相邻的五个内角和是多少？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6566" name="Group 6"/>
          <p:cNvGrpSpPr/>
          <p:nvPr/>
        </p:nvGrpSpPr>
        <p:grpSpPr bwMode="auto">
          <a:xfrm>
            <a:off x="5974725" y="980753"/>
            <a:ext cx="2690813" cy="1965325"/>
            <a:chOff x="10" y="318"/>
            <a:chExt cx="2984" cy="2365"/>
          </a:xfrm>
        </p:grpSpPr>
        <p:sp>
          <p:nvSpPr>
            <p:cNvPr id="66567" name="Line 7"/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68" name="Text Box 8"/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26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E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66569" name="Line 9"/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0" name="Line 10"/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1" name="Line 11"/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2" name="Line 12"/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3" name="Text Box 13"/>
            <p:cNvSpPr txBox="1">
              <a:spLocks noChangeArrowheads="1"/>
            </p:cNvSpPr>
            <p:nvPr/>
          </p:nvSpPr>
          <p:spPr bwMode="auto">
            <a:xfrm flipH="1">
              <a:off x="317" y="708"/>
              <a:ext cx="31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66574" name="Text Box 14"/>
            <p:cNvSpPr txBox="1">
              <a:spLocks noChangeArrowheads="1"/>
            </p:cNvSpPr>
            <p:nvPr/>
          </p:nvSpPr>
          <p:spPr bwMode="auto">
            <a:xfrm flipH="1">
              <a:off x="336" y="1833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+mn-lt"/>
                </a:rPr>
                <a:t>C</a:t>
              </a:r>
              <a:endParaRPr lang="en-US" altLang="zh-CN" sz="2100" b="1" i="1" dirty="0">
                <a:latin typeface="+mn-lt"/>
              </a:endParaRPr>
            </a:p>
          </p:txBody>
        </p:sp>
        <p:sp>
          <p:nvSpPr>
            <p:cNvPr id="66575" name="Text Box 15"/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D</a:t>
              </a:r>
              <a:endParaRPr lang="en-US" altLang="zh-CN" sz="2100" b="1" i="1">
                <a:latin typeface="+mn-lt"/>
              </a:endParaRPr>
            </a:p>
          </p:txBody>
        </p:sp>
        <p:sp>
          <p:nvSpPr>
            <p:cNvPr id="66576" name="Arc 16"/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7" name="Arc 17"/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8" name="Arc 18"/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79" name="Arc 19"/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80" name="Arc 20"/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6581" name="Text Box 21"/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latin typeface="+mn-lt"/>
                </a:rPr>
                <a:t>1</a:t>
              </a:r>
              <a:endParaRPr lang="en-US" altLang="zh-CN" sz="2100" b="1" dirty="0">
                <a:latin typeface="+mn-lt"/>
              </a:endParaRPr>
            </a:p>
          </p:txBody>
        </p:sp>
        <p:sp>
          <p:nvSpPr>
            <p:cNvPr id="66582" name="Text Box 22"/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2</a:t>
              </a:r>
              <a:endParaRPr lang="en-US" altLang="zh-CN" sz="2100" b="1">
                <a:latin typeface="+mn-lt"/>
              </a:endParaRPr>
            </a:p>
          </p:txBody>
        </p:sp>
        <p:sp>
          <p:nvSpPr>
            <p:cNvPr id="66583" name="Text Box 23"/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3</a:t>
              </a:r>
              <a:endParaRPr lang="en-US" altLang="zh-CN" sz="2100" b="1">
                <a:latin typeface="+mn-lt"/>
              </a:endParaRPr>
            </a:p>
          </p:txBody>
        </p:sp>
        <p:sp>
          <p:nvSpPr>
            <p:cNvPr id="66584" name="Text Box 24"/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+mn-lt"/>
                </a:rPr>
                <a:t>  </a:t>
              </a:r>
              <a:r>
                <a:rPr lang="en-US" altLang="zh-CN" sz="2100" b="1">
                  <a:latin typeface="+mn-lt"/>
                </a:rPr>
                <a:t>4</a:t>
              </a:r>
              <a:endParaRPr lang="en-US" altLang="zh-CN" sz="2100" b="1">
                <a:latin typeface="+mn-lt"/>
              </a:endParaRPr>
            </a:p>
          </p:txBody>
        </p:sp>
        <p:sp>
          <p:nvSpPr>
            <p:cNvPr id="66585" name="Text Box 25"/>
            <p:cNvSpPr txBox="1">
              <a:spLocks noChangeArrowheads="1"/>
            </p:cNvSpPr>
            <p:nvPr/>
          </p:nvSpPr>
          <p:spPr bwMode="auto">
            <a:xfrm flipH="1">
              <a:off x="2275" y="838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+mn-lt"/>
                </a:rPr>
                <a:t>5</a:t>
              </a:r>
              <a:endParaRPr lang="en-US" altLang="zh-CN" sz="2100" b="1">
                <a:latin typeface="+mn-lt"/>
              </a:endParaRPr>
            </a:p>
          </p:txBody>
        </p:sp>
        <p:sp>
          <p:nvSpPr>
            <p:cNvPr id="66586" name="Text Box 14"/>
            <p:cNvSpPr txBox="1">
              <a:spLocks noChangeArrowheads="1"/>
            </p:cNvSpPr>
            <p:nvPr/>
          </p:nvSpPr>
          <p:spPr bwMode="auto">
            <a:xfrm>
              <a:off x="537" y="1868"/>
              <a:ext cx="205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 b="1">
                <a:latin typeface="+mn-lt"/>
              </a:endParaRPr>
            </a:p>
          </p:txBody>
        </p:sp>
        <p:sp>
          <p:nvSpPr>
            <p:cNvPr id="66587" name="Text Box 27"/>
            <p:cNvSpPr txBox="1">
              <a:spLocks noChangeArrowheads="1"/>
            </p:cNvSpPr>
            <p:nvPr/>
          </p:nvSpPr>
          <p:spPr bwMode="auto">
            <a:xfrm flipH="1">
              <a:off x="1633" y="383"/>
              <a:ext cx="2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</a:rPr>
                <a:t>A</a:t>
              </a:r>
              <a:endParaRPr lang="en-US" altLang="zh-CN" sz="2100" b="1" i="1">
                <a:latin typeface="+mn-lt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567881" y="3497190"/>
            <a:ext cx="1149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互补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201903" y="4304776"/>
            <a:ext cx="25003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180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=900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°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66594" name="组合 4"/>
          <p:cNvGrpSpPr/>
          <p:nvPr/>
        </p:nvGrpSpPr>
        <p:grpSpPr bwMode="auto">
          <a:xfrm>
            <a:off x="2050081" y="606425"/>
            <a:ext cx="1685925" cy="399495"/>
            <a:chOff x="4743" y="1168"/>
            <a:chExt cx="2654" cy="630"/>
          </a:xfrm>
        </p:grpSpPr>
        <p:sp>
          <p:nvSpPr>
            <p:cNvPr id="4" name="圆角矩形 3"/>
            <p:cNvSpPr/>
            <p:nvPr/>
          </p:nvSpPr>
          <p:spPr>
            <a:xfrm>
              <a:off x="4743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/>
            </a:p>
          </p:txBody>
        </p:sp>
        <p:sp>
          <p:nvSpPr>
            <p:cNvPr id="66596" name="矩形 1"/>
            <p:cNvSpPr>
              <a:spLocks noChangeArrowheads="1"/>
            </p:cNvSpPr>
            <p:nvPr/>
          </p:nvSpPr>
          <p:spPr bwMode="auto">
            <a:xfrm>
              <a:off x="4982" y="1186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8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allAtOnce"/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5" name="Group 6"/>
          <p:cNvGrpSpPr/>
          <p:nvPr/>
        </p:nvGrpSpPr>
        <p:grpSpPr bwMode="auto">
          <a:xfrm>
            <a:off x="5374023" y="1541463"/>
            <a:ext cx="2690813" cy="1965325"/>
            <a:chOff x="10" y="318"/>
            <a:chExt cx="2984" cy="2365"/>
          </a:xfrm>
        </p:grpSpPr>
        <p:sp>
          <p:nvSpPr>
            <p:cNvPr id="67586" name="Line 7"/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87" name="Text Box 8"/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26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E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7588" name="Line 9"/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89" name="Line 10"/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0" name="Line 11"/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1" name="Line 12"/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2" name="Text Box 13"/>
            <p:cNvSpPr txBox="1">
              <a:spLocks noChangeArrowheads="1"/>
            </p:cNvSpPr>
            <p:nvPr/>
          </p:nvSpPr>
          <p:spPr bwMode="auto">
            <a:xfrm flipH="1">
              <a:off x="302" y="709"/>
              <a:ext cx="318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7593" name="Text Box 14"/>
            <p:cNvSpPr txBox="1">
              <a:spLocks noChangeArrowheads="1"/>
            </p:cNvSpPr>
            <p:nvPr/>
          </p:nvSpPr>
          <p:spPr bwMode="auto">
            <a:xfrm flipH="1">
              <a:off x="336" y="1812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7594" name="Text Box 15"/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67595" name="Arc 16"/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6" name="Arc 17"/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7" name="Arc 18"/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8" name="Arc 19"/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599" name="Arc 20"/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600" name="Text Box 21"/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7601" name="Text Box 22"/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7602" name="Text Box 23"/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7603" name="Text Box 24"/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</a:rPr>
                <a:t>  </a:t>
              </a:r>
              <a:r>
                <a:rPr lang="en-US" altLang="zh-CN" sz="2100" b="1">
                  <a:latin typeface="Times New Roman" panose="02020603050405020304" pitchFamily="18" charset="0"/>
                </a:rPr>
                <a:t>4</a:t>
              </a:r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7604" name="Text Box 25"/>
            <p:cNvSpPr txBox="1">
              <a:spLocks noChangeArrowheads="1"/>
            </p:cNvSpPr>
            <p:nvPr/>
          </p:nvSpPr>
          <p:spPr bwMode="auto">
            <a:xfrm flipH="1">
              <a:off x="2275" y="838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5</a:t>
              </a:r>
              <a:endParaRPr lang="en-US" altLang="zh-CN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7605" name="Text Box 14"/>
            <p:cNvSpPr txBox="1">
              <a:spLocks noChangeArrowheads="1"/>
            </p:cNvSpPr>
            <p:nvPr/>
          </p:nvSpPr>
          <p:spPr bwMode="auto">
            <a:xfrm>
              <a:off x="537" y="1868"/>
              <a:ext cx="34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>
                <a:latin typeface="Times New Roman" panose="02020603050405020304" pitchFamily="18" charset="0"/>
              </a:endParaRPr>
            </a:p>
          </p:txBody>
        </p:sp>
        <p:sp>
          <p:nvSpPr>
            <p:cNvPr id="67606" name="Text Box 27"/>
            <p:cNvSpPr txBox="1">
              <a:spLocks noChangeArrowheads="1"/>
            </p:cNvSpPr>
            <p:nvPr/>
          </p:nvSpPr>
          <p:spPr bwMode="auto">
            <a:xfrm flipH="1">
              <a:off x="1633" y="383"/>
              <a:ext cx="2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1580357" y="1347195"/>
            <a:ext cx="209391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五边形外角和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5" name="Text Box 15"/>
          <p:cNvSpPr txBox="1">
            <a:spLocks noChangeArrowheads="1"/>
          </p:cNvSpPr>
          <p:nvPr/>
        </p:nvSpPr>
        <p:spPr bwMode="auto">
          <a:xfrm>
            <a:off x="1384781" y="3268663"/>
            <a:ext cx="1349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=360 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1368426" y="1966439"/>
            <a:ext cx="1512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=5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个平角</a:t>
            </a:r>
            <a:endParaRPr lang="zh-CN" altLang="en-US" sz="2400" b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7" name="Rectangle 32"/>
          <p:cNvSpPr>
            <a:spLocks noChangeArrowheads="1"/>
          </p:cNvSpPr>
          <p:nvPr/>
        </p:nvSpPr>
        <p:spPr bwMode="auto">
          <a:xfrm>
            <a:off x="2627313" y="1970220"/>
            <a:ext cx="2185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五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边形内角和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1373955" y="2693608"/>
            <a:ext cx="15744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5×180°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2627313" y="2674938"/>
            <a:ext cx="264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–(5–2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 × 180°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1546225" y="3970338"/>
            <a:ext cx="565203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五边形的外角和等于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360°.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582" name="文本框 1"/>
          <p:cNvSpPr txBox="1"/>
          <p:nvPr/>
        </p:nvSpPr>
        <p:spPr>
          <a:xfrm>
            <a:off x="991452" y="532016"/>
            <a:ext cx="7776594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这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五个平角和与五边形的内角和、外角和有什么关系？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ChangeArrowheads="1"/>
          </p:cNvSpPr>
          <p:nvPr/>
        </p:nvSpPr>
        <p:spPr bwMode="auto">
          <a:xfrm>
            <a:off x="620786" y="451069"/>
            <a:ext cx="80702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在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边形的每个顶点处各取一个外</a:t>
            </a:r>
            <a:r>
              <a:rPr lang="zh-CN" altLang="en-US" sz="2400" b="1" dirty="0" smtClean="0">
                <a:latin typeface="+mn-lt"/>
              </a:rPr>
              <a:t>角，这</a:t>
            </a:r>
            <a:r>
              <a:rPr lang="zh-CN" altLang="en-US" sz="2400" b="1" dirty="0">
                <a:latin typeface="+mn-lt"/>
              </a:rPr>
              <a:t>些外角的和叫做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边形的外角和．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532373" y="2075443"/>
            <a:ext cx="2179904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边形外角和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532373" y="4262438"/>
            <a:ext cx="3646052" cy="43338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i="1">
                <a:latin typeface="+mn-lt"/>
              </a:rPr>
              <a:t>n</a:t>
            </a:r>
            <a:r>
              <a:rPr lang="zh-CN" altLang="en-US" sz="2400" b="1">
                <a:latin typeface="+mn-lt"/>
              </a:rPr>
              <a:t>边形的外角和等于</a:t>
            </a:r>
            <a:r>
              <a:rPr lang="en-US" altLang="zh-CN" sz="2400" b="1">
                <a:latin typeface="+mn-lt"/>
              </a:rPr>
              <a:t>360°.</a:t>
            </a:r>
            <a:endParaRPr lang="en-US" altLang="zh-CN" sz="2400" b="1">
              <a:latin typeface="+mn-lt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2545198" y="3135576"/>
            <a:ext cx="24399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 × 180°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1275243" y="3581386"/>
            <a:ext cx="13509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=360 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4" name="Rectangle 34"/>
          <p:cNvSpPr>
            <a:spLocks noChangeArrowheads="1"/>
          </p:cNvSpPr>
          <p:nvPr/>
        </p:nvSpPr>
        <p:spPr bwMode="auto">
          <a:xfrm>
            <a:off x="1331912" y="2586038"/>
            <a:ext cx="34031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个平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边形内角和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5" name="Rectangle 35"/>
          <p:cNvSpPr>
            <a:spLocks noChangeArrowheads="1"/>
          </p:cNvSpPr>
          <p:nvPr/>
        </p:nvSpPr>
        <p:spPr bwMode="auto">
          <a:xfrm>
            <a:off x="1275243" y="3144838"/>
            <a:ext cx="15525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×180 °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5580862" y="1942752"/>
            <a:ext cx="2690813" cy="1965325"/>
            <a:chOff x="10" y="318"/>
            <a:chExt cx="2984" cy="2365"/>
          </a:xfrm>
        </p:grpSpPr>
        <p:sp>
          <p:nvSpPr>
            <p:cNvPr id="68617" name="Line 7"/>
            <p:cNvSpPr>
              <a:spLocks noChangeShapeType="1"/>
            </p:cNvSpPr>
            <p:nvPr/>
          </p:nvSpPr>
          <p:spPr bwMode="auto">
            <a:xfrm flipH="1">
              <a:off x="1918" y="763"/>
              <a:ext cx="1076" cy="146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18" name="Text Box 8"/>
            <p:cNvSpPr txBox="1">
              <a:spLocks noChangeArrowheads="1"/>
            </p:cNvSpPr>
            <p:nvPr/>
          </p:nvSpPr>
          <p:spPr bwMode="auto">
            <a:xfrm flipH="1">
              <a:off x="2457" y="1374"/>
              <a:ext cx="53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 i="1" baseline="-25000">
                  <a:latin typeface="Times New Roman" panose="02020603050405020304" pitchFamily="18" charset="0"/>
                  <a:ea typeface="黑体" panose="02010609060101010101" pitchFamily="2" charset="-122"/>
                </a:rPr>
                <a:t>n</a:t>
              </a:r>
              <a:endParaRPr lang="en-US" altLang="zh-CN" sz="2100" b="1" i="1" baseline="-250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19" name="Line 9"/>
            <p:cNvSpPr>
              <a:spLocks noChangeShapeType="1"/>
            </p:cNvSpPr>
            <p:nvPr/>
          </p:nvSpPr>
          <p:spPr bwMode="auto">
            <a:xfrm>
              <a:off x="1157" y="318"/>
              <a:ext cx="1351" cy="109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0" name="Line 10"/>
            <p:cNvSpPr>
              <a:spLocks noChangeShapeType="1"/>
            </p:cNvSpPr>
            <p:nvPr/>
          </p:nvSpPr>
          <p:spPr bwMode="auto">
            <a:xfrm flipH="1" flipV="1">
              <a:off x="670" y="2009"/>
              <a:ext cx="2047" cy="36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1" name="Line 11"/>
            <p:cNvSpPr>
              <a:spLocks noChangeShapeType="1"/>
            </p:cNvSpPr>
            <p:nvPr/>
          </p:nvSpPr>
          <p:spPr bwMode="auto">
            <a:xfrm flipH="1" flipV="1">
              <a:off x="532" y="1103"/>
              <a:ext cx="242" cy="14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2" name="Line 12"/>
            <p:cNvSpPr>
              <a:spLocks noChangeShapeType="1"/>
            </p:cNvSpPr>
            <p:nvPr/>
          </p:nvSpPr>
          <p:spPr bwMode="auto">
            <a:xfrm flipV="1">
              <a:off x="10" y="727"/>
              <a:ext cx="1651" cy="5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3" name="Text Box 13"/>
            <p:cNvSpPr txBox="1">
              <a:spLocks noChangeArrowheads="1"/>
            </p:cNvSpPr>
            <p:nvPr/>
          </p:nvSpPr>
          <p:spPr bwMode="auto">
            <a:xfrm flipH="1">
              <a:off x="317" y="578"/>
              <a:ext cx="591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 baseline="-25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en-US" altLang="zh-CN" sz="2100" b="1" baseline="-250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24" name="Text Box 14"/>
            <p:cNvSpPr txBox="1">
              <a:spLocks noChangeArrowheads="1"/>
            </p:cNvSpPr>
            <p:nvPr/>
          </p:nvSpPr>
          <p:spPr bwMode="auto">
            <a:xfrm flipH="1">
              <a:off x="216" y="1833"/>
              <a:ext cx="57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endParaRPr lang="en-US" altLang="zh-CN" sz="2100" b="1" baseline="-250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25" name="Text Box 15"/>
            <p:cNvSpPr txBox="1">
              <a:spLocks noChangeArrowheads="1"/>
            </p:cNvSpPr>
            <p:nvPr/>
          </p:nvSpPr>
          <p:spPr bwMode="auto">
            <a:xfrm flipH="1">
              <a:off x="1713" y="2185"/>
              <a:ext cx="51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2" charset="-122"/>
                </a:rPr>
                <a:t>4</a:t>
              </a:r>
              <a:endParaRPr lang="en-US" altLang="zh-CN" sz="2100" b="1" baseline="-250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26" name="Arc 16"/>
            <p:cNvSpPr>
              <a:spLocks noChangeArrowheads="1"/>
            </p:cNvSpPr>
            <p:nvPr/>
          </p:nvSpPr>
          <p:spPr bwMode="auto">
            <a:xfrm rot="15513296" flipH="1">
              <a:off x="2208" y="1326"/>
              <a:ext cx="675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7" name="Arc 17"/>
            <p:cNvSpPr>
              <a:spLocks noChangeArrowheads="1"/>
            </p:cNvSpPr>
            <p:nvPr/>
          </p:nvSpPr>
          <p:spPr bwMode="auto">
            <a:xfrm rot="13228016" flipH="1">
              <a:off x="1271" y="731"/>
              <a:ext cx="639" cy="291"/>
            </a:xfrm>
            <a:custGeom>
              <a:avLst/>
              <a:gdLst>
                <a:gd name="T0" fmla="*/ 2208 w 21600"/>
                <a:gd name="T1" fmla="*/ 21072 h 21073"/>
                <a:gd name="T2" fmla="*/ 0 w 21600"/>
                <a:gd name="T3" fmla="*/ 11559 h 21073"/>
                <a:gd name="T4" fmla="*/ 3353 w 21600"/>
                <a:gd name="T5" fmla="*/ 0 h 21073"/>
                <a:gd name="T6" fmla="*/ 2208 w 21600"/>
                <a:gd name="T7" fmla="*/ 21072 h 21073"/>
                <a:gd name="T8" fmla="*/ 0 w 21600"/>
                <a:gd name="T9" fmla="*/ 11559 h 21073"/>
                <a:gd name="T10" fmla="*/ 3353 w 21600"/>
                <a:gd name="T11" fmla="*/ 0 h 21073"/>
                <a:gd name="T12" fmla="*/ 21600 w 21600"/>
                <a:gd name="T13" fmla="*/ 11559 h 21073"/>
                <a:gd name="T14" fmla="*/ 2208 w 21600"/>
                <a:gd name="T15" fmla="*/ 21072 h 2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1073" fill="none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1073" stroke="0">
                  <a:moveTo>
                    <a:pt x="2208" y="21072"/>
                  </a:moveTo>
                  <a:cubicBezTo>
                    <a:pt x="755" y="18111"/>
                    <a:pt x="0" y="14857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2208" y="21072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8" name="Arc 18"/>
            <p:cNvSpPr>
              <a:spLocks noChangeArrowheads="1"/>
            </p:cNvSpPr>
            <p:nvPr/>
          </p:nvSpPr>
          <p:spPr bwMode="auto">
            <a:xfrm rot="6347878" flipH="1">
              <a:off x="132" y="823"/>
              <a:ext cx="674" cy="303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9" name="Arc 19"/>
            <p:cNvSpPr>
              <a:spLocks noChangeArrowheads="1"/>
            </p:cNvSpPr>
            <p:nvPr/>
          </p:nvSpPr>
          <p:spPr bwMode="auto">
            <a:xfrm rot="20835778" flipH="1">
              <a:off x="1602" y="2033"/>
              <a:ext cx="638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30" name="Arc 20"/>
            <p:cNvSpPr>
              <a:spLocks noChangeArrowheads="1"/>
            </p:cNvSpPr>
            <p:nvPr/>
          </p:nvSpPr>
          <p:spPr bwMode="auto">
            <a:xfrm rot="2449191" flipH="1">
              <a:off x="344" y="1873"/>
              <a:ext cx="639" cy="320"/>
            </a:xfrm>
            <a:custGeom>
              <a:avLst/>
              <a:gdLst>
                <a:gd name="T0" fmla="*/ 3392 w 21600"/>
                <a:gd name="T1" fmla="*/ 23179 h 23180"/>
                <a:gd name="T2" fmla="*/ 0 w 21600"/>
                <a:gd name="T3" fmla="*/ 11559 h 23180"/>
                <a:gd name="T4" fmla="*/ 3353 w 21600"/>
                <a:gd name="T5" fmla="*/ 0 h 23180"/>
                <a:gd name="T6" fmla="*/ 3392 w 21600"/>
                <a:gd name="T7" fmla="*/ 23179 h 23180"/>
                <a:gd name="T8" fmla="*/ 0 w 21600"/>
                <a:gd name="T9" fmla="*/ 11559 h 23180"/>
                <a:gd name="T10" fmla="*/ 3353 w 21600"/>
                <a:gd name="T11" fmla="*/ 0 h 23180"/>
                <a:gd name="T12" fmla="*/ 21600 w 21600"/>
                <a:gd name="T13" fmla="*/ 11559 h 23180"/>
                <a:gd name="T14" fmla="*/ 3392 w 21600"/>
                <a:gd name="T15" fmla="*/ 23179 h 23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00" h="23180" fill="none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</a:path>
                <a:path w="21600" h="23180" stroke="0">
                  <a:moveTo>
                    <a:pt x="3392" y="23179"/>
                  </a:moveTo>
                  <a:cubicBezTo>
                    <a:pt x="1177" y="19708"/>
                    <a:pt x="0" y="15676"/>
                    <a:pt x="0" y="11559"/>
                  </a:cubicBezTo>
                  <a:cubicBezTo>
                    <a:pt x="-1" y="7466"/>
                    <a:pt x="1162" y="3457"/>
                    <a:pt x="3353" y="0"/>
                  </a:cubicBezTo>
                  <a:lnTo>
                    <a:pt x="21600" y="11559"/>
                  </a:lnTo>
                  <a:lnTo>
                    <a:pt x="3392" y="23179"/>
                  </a:lnTo>
                  <a:close/>
                </a:path>
              </a:pathLst>
            </a:custGeom>
            <a:noFill/>
            <a:ln w="25400">
              <a:solidFill>
                <a:srgbClr val="FF0066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31" name="Text Box 21"/>
            <p:cNvSpPr txBox="1">
              <a:spLocks noChangeArrowheads="1"/>
            </p:cNvSpPr>
            <p:nvPr/>
          </p:nvSpPr>
          <p:spPr bwMode="auto">
            <a:xfrm flipH="1">
              <a:off x="1102" y="448"/>
              <a:ext cx="30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2" name="Text Box 22"/>
            <p:cNvSpPr txBox="1">
              <a:spLocks noChangeArrowheads="1"/>
            </p:cNvSpPr>
            <p:nvPr/>
          </p:nvSpPr>
          <p:spPr bwMode="auto">
            <a:xfrm flipH="1">
              <a:off x="240" y="1292"/>
              <a:ext cx="29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3" name="Text Box 23"/>
            <p:cNvSpPr txBox="1">
              <a:spLocks noChangeArrowheads="1"/>
            </p:cNvSpPr>
            <p:nvPr/>
          </p:nvSpPr>
          <p:spPr bwMode="auto">
            <a:xfrm flipH="1">
              <a:off x="908" y="2011"/>
              <a:ext cx="349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4" name="Text Box 24"/>
            <p:cNvSpPr txBox="1">
              <a:spLocks noChangeArrowheads="1"/>
            </p:cNvSpPr>
            <p:nvPr/>
          </p:nvSpPr>
          <p:spPr bwMode="auto">
            <a:xfrm flipH="1">
              <a:off x="2033" y="1747"/>
              <a:ext cx="542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2" charset="-122"/>
                </a:rPr>
                <a:t>4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5" name="Text Box 25"/>
            <p:cNvSpPr txBox="1">
              <a:spLocks noChangeArrowheads="1"/>
            </p:cNvSpPr>
            <p:nvPr/>
          </p:nvSpPr>
          <p:spPr bwMode="auto">
            <a:xfrm flipH="1">
              <a:off x="2348" y="773"/>
              <a:ext cx="22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n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8636" name="Text Box 27"/>
            <p:cNvSpPr txBox="1">
              <a:spLocks noChangeArrowheads="1"/>
            </p:cNvSpPr>
            <p:nvPr/>
          </p:nvSpPr>
          <p:spPr bwMode="auto">
            <a:xfrm flipH="1">
              <a:off x="1634" y="383"/>
              <a:ext cx="594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 baseline="-25000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en-US" altLang="zh-CN" sz="2100" b="1" baseline="-2500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8437" name="TextBox 2"/>
          <p:cNvSpPr txBox="1">
            <a:spLocks noChangeArrowheads="1"/>
          </p:cNvSpPr>
          <p:nvPr/>
        </p:nvSpPr>
        <p:spPr bwMode="auto">
          <a:xfrm>
            <a:off x="1092541" y="1583390"/>
            <a:ext cx="51320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】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边形的外角和又是多少呢？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606" name="云形标注 10"/>
          <p:cNvSpPr>
            <a:spLocks noChangeArrowheads="1"/>
          </p:cNvSpPr>
          <p:nvPr/>
        </p:nvSpPr>
        <p:spPr bwMode="auto">
          <a:xfrm>
            <a:off x="5602288" y="4125913"/>
            <a:ext cx="2063750" cy="676275"/>
          </a:xfrm>
          <a:prstGeom prst="cloudCallout">
            <a:avLst>
              <a:gd name="adj1" fmla="val -92375"/>
              <a:gd name="adj2" fmla="val 16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与边数无关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4" grpId="0" bldLvl="0" animBg="1"/>
      <p:bldP spid="5" grpId="0"/>
      <p:bldP spid="6" grpId="0"/>
      <p:bldP spid="34" grpId="0"/>
      <p:bldP spid="35" grpId="0"/>
      <p:bldP spid="18437" grpId="0"/>
      <p:bldP spid="2460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"/>
          <p:cNvSpPr/>
          <p:nvPr/>
        </p:nvSpPr>
        <p:spPr>
          <a:xfrm>
            <a:off x="1023465" y="546370"/>
            <a:ext cx="732552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回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想正多边形的性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质，你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知道正多边形的每个内角是多少度吗？每个外角呢？为什么？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899721" y="1981209"/>
            <a:ext cx="298113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每个内角的度数是</a:t>
            </a:r>
            <a:endParaRPr lang="zh-CN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1899721" y="2657484"/>
            <a:ext cx="27236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每个外角的度数是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2050" name="Object 2"/>
          <p:cNvGraphicFramePr/>
          <p:nvPr/>
        </p:nvGraphicFramePr>
        <p:xfrm>
          <a:off x="4523858" y="1827132"/>
          <a:ext cx="1289050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1" name="" r:id="rId1" imgW="902335" imgH="393700" progId="Equation.DSMT4">
                  <p:embed/>
                </p:oleObj>
              </mc:Choice>
              <mc:Fallback>
                <p:oleObj name="" r:id="rId1" imgW="902335" imgH="39370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3858" y="1827132"/>
                        <a:ext cx="1289050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/>
          <p:nvPr/>
        </p:nvGraphicFramePr>
        <p:xfrm>
          <a:off x="4457199" y="2576432"/>
          <a:ext cx="67310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792" name="" r:id="rId3" imgW="394335" imgH="394335" progId="Equation.DSMT4">
                  <p:embed/>
                </p:oleObj>
              </mc:Choice>
              <mc:Fallback>
                <p:oleObj name="" r:id="rId3" imgW="394335" imgH="394335" progId="Equation.DSMT4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7199" y="2576432"/>
                        <a:ext cx="673100" cy="622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933132" y="3113087"/>
            <a:ext cx="8210868" cy="16158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B05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练一练：</a:t>
            </a:r>
            <a:endParaRPr lang="zh-CN" altLang="en-US" sz="2400" b="1" dirty="0">
              <a:solidFill>
                <a:srgbClr val="00B05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若一个正多边形的内角是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120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么这是正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边形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已知多边形的每个外角都是</a:t>
            </a:r>
            <a:r>
              <a:rPr 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这个多边形是 </a:t>
            </a:r>
            <a:r>
              <a:rPr lang="en-US" sz="2100" b="1" dirty="0" smtClean="0">
                <a:latin typeface="+mn-lt"/>
                <a:ea typeface="楷体" panose="02010609060101010101" pitchFamily="49" charset="-122"/>
              </a:rPr>
              <a:t>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边形</a:t>
            </a:r>
            <a:r>
              <a:rPr lang="en-US" sz="2100" b="1" dirty="0">
                <a:latin typeface="+mn-lt"/>
                <a:ea typeface="楷体" panose="02010609060101010101" pitchFamily="49" charset="-122"/>
              </a:rPr>
              <a:t>.</a:t>
            </a:r>
            <a:endParaRPr 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56" name="TextBox 10"/>
          <p:cNvSpPr txBox="1">
            <a:spLocks noChangeArrowheads="1"/>
          </p:cNvSpPr>
          <p:nvPr/>
        </p:nvSpPr>
        <p:spPr bwMode="auto">
          <a:xfrm>
            <a:off x="6686739" y="3713831"/>
            <a:ext cx="4539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六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57" name="TextBox 11"/>
          <p:cNvSpPr txBox="1">
            <a:spLocks noChangeArrowheads="1"/>
          </p:cNvSpPr>
          <p:nvPr/>
        </p:nvSpPr>
        <p:spPr bwMode="auto">
          <a:xfrm>
            <a:off x="7300585" y="4223221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正八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54" grpId="0"/>
      <p:bldP spid="10" grpId="0"/>
      <p:bldP spid="2056" grpId="0"/>
      <p:bldP spid="20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828675" y="1005271"/>
            <a:ext cx="806181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已知一个多边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的内角和等于外角和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倍，求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077" name="矩形 27"/>
          <p:cNvSpPr>
            <a:spLocks noChangeArrowheads="1"/>
          </p:cNvSpPr>
          <p:nvPr/>
        </p:nvSpPr>
        <p:spPr bwMode="auto">
          <a:xfrm>
            <a:off x="1783025" y="2117660"/>
            <a:ext cx="5091112" cy="269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6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设多边形的边数为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∵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它的内角和等于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)•180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   多边形外角和等于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∴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)•180°=2× 360º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       解得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   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这个多边形的边数为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6.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7200" y="542925"/>
            <a:ext cx="8552576" cy="492125"/>
            <a:chOff x="457200" y="542925"/>
            <a:chExt cx="8552576" cy="492125"/>
          </a:xfrm>
        </p:grpSpPr>
        <p:grpSp>
          <p:nvGrpSpPr>
            <p:cNvPr id="70663" name="组合 6"/>
            <p:cNvGrpSpPr/>
            <p:nvPr/>
          </p:nvGrpSpPr>
          <p:grpSpPr bwMode="auto">
            <a:xfrm>
              <a:off x="457200" y="542925"/>
              <a:ext cx="1830556" cy="492125"/>
              <a:chOff x="427462" y="558483"/>
              <a:chExt cx="1829953" cy="492762"/>
            </a:xfrm>
          </p:grpSpPr>
          <p:grpSp>
            <p:nvGrpSpPr>
              <p:cNvPr id="70664" name="组合 5"/>
              <p:cNvGrpSpPr/>
              <p:nvPr/>
            </p:nvGrpSpPr>
            <p:grpSpPr bwMode="auto">
              <a:xfrm>
                <a:off x="468723" y="591864"/>
                <a:ext cx="1417171" cy="426001"/>
                <a:chOff x="2177459" y="-557331"/>
                <a:chExt cx="1417171" cy="426001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" name="椭圆 1"/>
                <p:cNvSpPr/>
                <p:nvPr/>
              </p:nvSpPr>
              <p:spPr>
                <a:xfrm>
                  <a:off x="2837642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31"/>
                  <a:ext cx="426897" cy="42600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70670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3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70671" name="文本框 2"/>
            <p:cNvSpPr txBox="1">
              <a:spLocks noChangeArrowheads="1"/>
            </p:cNvSpPr>
            <p:nvPr/>
          </p:nvSpPr>
          <p:spPr bwMode="auto">
            <a:xfrm>
              <a:off x="2316876" y="542925"/>
              <a:ext cx="6692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多边形的内角和公式和外角和公式的综合应用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839788" y="557213"/>
            <a:ext cx="785120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已知一个多边形的每个内角与外角的比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都是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7:2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999951" y="1617663"/>
            <a:ext cx="7422596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解法一：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设这个多边形的内角为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7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，外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角为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根据题意得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8" name="TextBox 3"/>
          <p:cNvSpPr txBox="1">
            <a:spLocks noChangeArrowheads="1"/>
          </p:cNvSpPr>
          <p:nvPr/>
        </p:nvSpPr>
        <p:spPr bwMode="auto">
          <a:xfrm>
            <a:off x="2598737" y="2213994"/>
            <a:ext cx="17059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2360613" y="2679700"/>
            <a:ext cx="134844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解得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=20.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6390" name="TextBox 5"/>
          <p:cNvSpPr txBox="1">
            <a:spLocks noChangeArrowheads="1"/>
          </p:cNvSpPr>
          <p:nvPr/>
        </p:nvSpPr>
        <p:spPr bwMode="auto">
          <a:xfrm>
            <a:off x="1709738" y="3089275"/>
            <a:ext cx="48526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即每个内角是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个外角是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40 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1" name="TextBox 6"/>
          <p:cNvSpPr txBox="1">
            <a:spLocks noChangeArrowheads="1"/>
          </p:cNvSpPr>
          <p:nvPr/>
        </p:nvSpPr>
        <p:spPr bwMode="auto">
          <a:xfrm>
            <a:off x="2357438" y="3467100"/>
            <a:ext cx="21611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360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° ÷40 °=9.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6392" name="TextBox 7"/>
          <p:cNvSpPr txBox="1">
            <a:spLocks noChangeArrowheads="1"/>
          </p:cNvSpPr>
          <p:nvPr/>
        </p:nvSpPr>
        <p:spPr bwMode="auto">
          <a:xfrm>
            <a:off x="1817688" y="3868738"/>
            <a:ext cx="328166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答：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这个多边形是九边形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93" name="云形标注 8"/>
          <p:cNvSpPr>
            <a:spLocks noChangeArrowheads="1"/>
          </p:cNvSpPr>
          <p:nvPr/>
        </p:nvSpPr>
        <p:spPr bwMode="auto">
          <a:xfrm>
            <a:off x="5915025" y="3286125"/>
            <a:ext cx="3228975" cy="1552575"/>
          </a:xfrm>
          <a:prstGeom prst="cloudCallout">
            <a:avLst>
              <a:gd name="adj1" fmla="val -44472"/>
              <a:gd name="adj2" fmla="val -113301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en-US" altLang="zh-CN" sz="2100" dirty="0">
              <a:latin typeface="+mn-lt"/>
            </a:endParaRPr>
          </a:p>
          <a:p>
            <a:pPr algn="ctr"/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还有其他解法吗？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build="allAtOnce"/>
      <p:bldP spid="16388" grpId="0"/>
      <p:bldP spid="16389" grpId="0"/>
      <p:bldP spid="16390" grpId="0"/>
      <p:bldP spid="16391" grpId="0"/>
      <p:bldP spid="16392" grpId="0"/>
      <p:bldP spid="1639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1214347" y="684799"/>
            <a:ext cx="663774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解法二：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设这个多边形的边数为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据题意得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3380428" y="2591375"/>
            <a:ext cx="18389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解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得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=9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2" name="TextBox 7"/>
          <p:cNvSpPr txBox="1">
            <a:spLocks noChangeArrowheads="1"/>
          </p:cNvSpPr>
          <p:nvPr/>
        </p:nvSpPr>
        <p:spPr bwMode="auto">
          <a:xfrm>
            <a:off x="2038145" y="3422854"/>
            <a:ext cx="3743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答：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这个多边形是九边形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10883" y="1516151"/>
          <a:ext cx="184467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84" name="" r:id="rId1" imgW="1016635" imgH="419100" progId="Equation.KSEE3">
                  <p:embed/>
                </p:oleObj>
              </mc:Choice>
              <mc:Fallback>
                <p:oleObj name="" r:id="rId1" imgW="1016635" imgH="419100" progId="Equation.KSEE3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0883" y="1516151"/>
                        <a:ext cx="1844675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组合 2"/>
          <p:cNvGrpSpPr/>
          <p:nvPr/>
        </p:nvGrpSpPr>
        <p:grpSpPr bwMode="auto">
          <a:xfrm>
            <a:off x="-6758" y="52886"/>
            <a:ext cx="2006600" cy="343764"/>
            <a:chOff x="248" y="236"/>
            <a:chExt cx="3160" cy="541"/>
          </a:xfrm>
        </p:grpSpPr>
        <p:cxnSp>
          <p:nvCxnSpPr>
            <p:cNvPr id="13" name="直线连接符 14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451" y="236"/>
              <a:ext cx="565" cy="500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8"/>
          <p:cNvSpPr txBox="1">
            <a:spLocks noChangeArrowheads="1"/>
          </p:cNvSpPr>
          <p:nvPr/>
        </p:nvSpPr>
        <p:spPr bwMode="auto">
          <a:xfrm>
            <a:off x="470995" y="-35437"/>
            <a:ext cx="1466850" cy="478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探究新知</a:t>
            </a:r>
            <a:endParaRPr lang="zh-CN" altLang="en-US" sz="2500" b="1" dirty="0">
              <a:latin typeface="+mn-lt"/>
              <a:cs typeface="Yuanti SC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9" grpId="0"/>
      <p:bldP spid="163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7897" y="829273"/>
            <a:ext cx="8464492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如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图，在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正五边形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ABCDE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中，连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接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BE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，求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∠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B</a:t>
            </a:r>
            <a:r>
              <a:rPr lang="zh-CN" altLang="en-US" sz="2400" b="1" i="1" noProof="1">
                <a:latin typeface="+mn-lt"/>
                <a:ea typeface="楷体" panose="02010609060101010101" pitchFamily="49" charset="-122"/>
                <a:cs typeface="+mn-ea"/>
              </a:rPr>
              <a:t>E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  <a:cs typeface="+mn-ea"/>
              </a:rPr>
              <a:t>D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的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度数．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4754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1706" y="1533140"/>
            <a:ext cx="1879442" cy="192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924304" y="1740028"/>
            <a:ext cx="6103937" cy="1840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由题意得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，所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∠AEB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   (180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)=36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AED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=108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–36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=72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30724" name="对象 4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627226" y="1740028"/>
          <a:ext cx="4068762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08" name="" r:id="rId2" imgW="2234565" imgH="431800" progId="Equation.KSEE3">
                  <p:embed/>
                </p:oleObj>
              </mc:Choice>
              <mc:Fallback>
                <p:oleObj name="" r:id="rId2" imgW="2234565" imgH="431800" progId="Equation.KSEE3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226" y="1740028"/>
                        <a:ext cx="4068762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5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31420" y="2406378"/>
          <a:ext cx="257175" cy="66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909" name="Equation" r:id="rId4" imgW="3657600" imgH="9448800" progId="Equation.DSMT4">
                  <p:embed/>
                </p:oleObj>
              </mc:Choice>
              <mc:Fallback>
                <p:oleObj name="Equation" r:id="rId4" imgW="3657600" imgH="94488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1420" y="2406378"/>
                        <a:ext cx="257175" cy="665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5"/>
          <p:cNvGrpSpPr/>
          <p:nvPr/>
        </p:nvGrpSpPr>
        <p:grpSpPr bwMode="auto">
          <a:xfrm>
            <a:off x="-6758" y="-74834"/>
            <a:ext cx="2006600" cy="477838"/>
            <a:chOff x="248" y="35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1016" y="3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49" y="85657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Box 2"/>
          <p:cNvSpPr txBox="1">
            <a:spLocks noChangeArrowheads="1"/>
          </p:cNvSpPr>
          <p:nvPr/>
        </p:nvSpPr>
        <p:spPr bwMode="auto">
          <a:xfrm>
            <a:off x="402613" y="1166031"/>
            <a:ext cx="8477221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正多边形的一个外角等于40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那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么这个正多边形的边数为（　　）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A．6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B．7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C．8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D．9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5793" name="文本框 6"/>
          <p:cNvSpPr txBox="1">
            <a:spLocks noChangeArrowheads="1"/>
          </p:cNvSpPr>
          <p:nvPr/>
        </p:nvSpPr>
        <p:spPr bwMode="auto">
          <a:xfrm>
            <a:off x="713581" y="3293492"/>
            <a:ext cx="797741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正多边形的一个外角等于40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°，且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外角和为360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这个正多边形的边数是：360°÷40°=9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32151" y="2041744"/>
            <a:ext cx="296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93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9"/>
          <p:cNvSpPr>
            <a:spLocks noChangeArrowheads="1"/>
          </p:cNvSpPr>
          <p:nvPr/>
        </p:nvSpPr>
        <p:spPr bwMode="auto">
          <a:xfrm>
            <a:off x="581025" y="937546"/>
            <a:ext cx="784158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一个多边形的内角和是其外角和的3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倍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这个多边形的边数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_____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b="1" noProof="1">
              <a:ea typeface="楷体" panose="02010609060101010101" pitchFamily="49" charset="-122"/>
            </a:endParaRPr>
          </a:p>
        </p:txBody>
      </p:sp>
      <p:sp>
        <p:nvSpPr>
          <p:cNvPr id="75792" name="文本框 6"/>
          <p:cNvSpPr txBox="1">
            <a:spLocks noChangeArrowheads="1"/>
          </p:cNvSpPr>
          <p:nvPr/>
        </p:nvSpPr>
        <p:spPr bwMode="auto">
          <a:xfrm>
            <a:off x="775158" y="2547719"/>
            <a:ext cx="745331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设多边形的边数为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据题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意，得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）•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180=3×360，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 解得          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 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这个多边形的边数是8．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844022" y="1772639"/>
            <a:ext cx="407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endParaRPr lang="zh-CN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7" name="矩形 387076"/>
          <p:cNvSpPr>
            <a:spLocks noChangeArrowheads="1"/>
          </p:cNvSpPr>
          <p:nvPr/>
        </p:nvSpPr>
        <p:spPr bwMode="auto">
          <a:xfrm>
            <a:off x="2157909" y="2300288"/>
            <a:ext cx="620395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知道长方形和正方形的内角和是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                 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7078" name="文本框 387077"/>
          <p:cNvSpPr txBox="1">
            <a:spLocks noChangeArrowheads="1"/>
          </p:cNvSpPr>
          <p:nvPr/>
        </p:nvSpPr>
        <p:spPr bwMode="auto">
          <a:xfrm>
            <a:off x="2157909" y="1206500"/>
            <a:ext cx="5402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角形内角和是多少度？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7079" name="文本框 387078"/>
          <p:cNvSpPr txBox="1">
            <a:spLocks noChangeArrowheads="1"/>
          </p:cNvSpPr>
          <p:nvPr/>
        </p:nvSpPr>
        <p:spPr bwMode="auto">
          <a:xfrm>
            <a:off x="2749871" y="1746266"/>
            <a:ext cx="2806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三角形内角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和是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87082" name="文本框 387081"/>
          <p:cNvSpPr txBox="1">
            <a:spLocks noChangeArrowheads="1"/>
          </p:cNvSpPr>
          <p:nvPr/>
        </p:nvSpPr>
        <p:spPr bwMode="auto">
          <a:xfrm>
            <a:off x="3050084" y="2841625"/>
            <a:ext cx="146867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都是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87088" name="矩形 387087"/>
          <p:cNvSpPr>
            <a:spLocks noChangeArrowheads="1"/>
          </p:cNvSpPr>
          <p:nvPr/>
        </p:nvSpPr>
        <p:spPr bwMode="auto">
          <a:xfrm>
            <a:off x="6028365" y="2809154"/>
            <a:ext cx="1189038" cy="649288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7089" name="矩形 387088"/>
          <p:cNvSpPr>
            <a:spLocks noChangeArrowheads="1"/>
          </p:cNvSpPr>
          <p:nvPr/>
        </p:nvSpPr>
        <p:spPr bwMode="auto">
          <a:xfrm>
            <a:off x="7773028" y="2809154"/>
            <a:ext cx="647700" cy="649288"/>
          </a:xfrm>
          <a:prstGeom prst="rect">
            <a:avLst/>
          </a:prstGeom>
          <a:solidFill>
            <a:srgbClr val="33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7090" name="等腰三角形 387089"/>
          <p:cNvSpPr>
            <a:spLocks noChangeArrowheads="1"/>
          </p:cNvSpPr>
          <p:nvPr/>
        </p:nvSpPr>
        <p:spPr bwMode="auto">
          <a:xfrm>
            <a:off x="6028365" y="1290340"/>
            <a:ext cx="865188" cy="755650"/>
          </a:xfrm>
          <a:prstGeom prst="triangle">
            <a:avLst>
              <a:gd name="adj" fmla="val 50000"/>
            </a:avLst>
          </a:prstGeom>
          <a:solidFill>
            <a:srgbClr val="FF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7091" name="任意多边形 387090"/>
          <p:cNvSpPr>
            <a:spLocks noChangeArrowheads="1"/>
          </p:cNvSpPr>
          <p:nvPr/>
        </p:nvSpPr>
        <p:spPr bwMode="auto">
          <a:xfrm rot="10800000">
            <a:off x="5962540" y="4134740"/>
            <a:ext cx="1728788" cy="701675"/>
          </a:xfrm>
          <a:custGeom>
            <a:avLst/>
            <a:gdLst>
              <a:gd name="T0" fmla="*/ 0 w 21600"/>
              <a:gd name="T1" fmla="*/ 0 h 21600"/>
              <a:gd name="T2" fmla="*/ 5400 w 21600"/>
              <a:gd name="T3" fmla="*/ 21600 h 21600"/>
              <a:gd name="T4" fmla="*/ 16200 w 21600"/>
              <a:gd name="T5" fmla="*/ 2160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53159" y="3633788"/>
            <a:ext cx="5226050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想任意四边形的内角和是多少度？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2" name="文本框 6151"/>
          <p:cNvSpPr txBox="1">
            <a:spLocks noChangeArrowheads="1"/>
          </p:cNvSpPr>
          <p:nvPr/>
        </p:nvSpPr>
        <p:spPr bwMode="auto">
          <a:xfrm>
            <a:off x="3953559" y="459322"/>
            <a:ext cx="2325687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多边形的内角和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6093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09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097" name="组合 4"/>
          <p:cNvGrpSpPr/>
          <p:nvPr/>
        </p:nvGrpSpPr>
        <p:grpSpPr bwMode="auto">
          <a:xfrm>
            <a:off x="2066925" y="509479"/>
            <a:ext cx="1685925" cy="409791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6099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986466" y="11977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19143" y="2194160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22653" y="3551175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87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7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38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7091" grpId="0" animBg="1"/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571314" y="1054050"/>
            <a:ext cx="857268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判断．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当多边形边数增加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的内角和也随着增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当多边形边数增加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的外角和也随着增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）</a:t>
            </a:r>
            <a:endParaRPr lang="zh-CN" altLang="zh-CN" sz="2400" b="1" dirty="0"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en-US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3)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三角形的外角和与八边形的外角和相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            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ea typeface="楷体" panose="02010609060101010101" pitchFamily="49" charset="-122"/>
              </a:rPr>
              <a:t>　　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）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7999413" y="2434000"/>
            <a:ext cx="215900" cy="269875"/>
            <a:chOff x="5292080" y="5085184"/>
            <a:chExt cx="288032" cy="360040"/>
          </a:xfrm>
        </p:grpSpPr>
        <p:cxnSp>
          <p:nvCxnSpPr>
            <p:cNvPr id="76803" name="直接连接符 4"/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04" name="直接连接符 6"/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12"/>
          <p:cNvGrpSpPr/>
          <p:nvPr/>
        </p:nvGrpSpPr>
        <p:grpSpPr bwMode="auto">
          <a:xfrm>
            <a:off x="7999413" y="1732061"/>
            <a:ext cx="323850" cy="269875"/>
            <a:chOff x="5292080" y="4932784"/>
            <a:chExt cx="432048" cy="360040"/>
          </a:xfrm>
        </p:grpSpPr>
        <p:cxnSp>
          <p:nvCxnSpPr>
            <p:cNvPr id="76806" name="直接连接符 13"/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07" name="直接连接符 14"/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12"/>
          <p:cNvGrpSpPr/>
          <p:nvPr/>
        </p:nvGrpSpPr>
        <p:grpSpPr bwMode="auto">
          <a:xfrm>
            <a:off x="7945438" y="2913645"/>
            <a:ext cx="323850" cy="269875"/>
            <a:chOff x="5292080" y="4932784"/>
            <a:chExt cx="432048" cy="360040"/>
          </a:xfrm>
        </p:grpSpPr>
        <p:cxnSp>
          <p:nvCxnSpPr>
            <p:cNvPr id="76809" name="直接连接符 13"/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0" name="直接连接符 14"/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76811" name="文本框 5"/>
          <p:cNvSpPr txBox="1">
            <a:spLocks noChangeArrowheads="1"/>
          </p:cNvSpPr>
          <p:nvPr/>
        </p:nvSpPr>
        <p:spPr bwMode="auto">
          <a:xfrm>
            <a:off x="785811" y="3362374"/>
            <a:ext cx="778773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个多边形的每一个外角都是36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6817" name="组合 4"/>
          <p:cNvGrpSpPr/>
          <p:nvPr/>
        </p:nvGrpSpPr>
        <p:grpSpPr bwMode="auto">
          <a:xfrm>
            <a:off x="3362912" y="555476"/>
            <a:ext cx="2480310" cy="522923"/>
            <a:chOff x="5083" y="1061"/>
            <a:chExt cx="3905" cy="823"/>
          </a:xfrm>
        </p:grpSpPr>
        <p:grpSp>
          <p:nvGrpSpPr>
            <p:cNvPr id="76818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527" y="597147"/>
                <a:ext cx="418939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4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1" y="597147"/>
                <a:ext cx="418939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290" y="597147"/>
                <a:ext cx="418939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237" y="597147"/>
                <a:ext cx="418939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6824" name="TextBox 15"/>
            <p:cNvSpPr txBox="1">
              <a:spLocks noChangeArrowheads="1"/>
            </p:cNvSpPr>
            <p:nvPr/>
          </p:nvSpPr>
          <p:spPr bwMode="auto">
            <a:xfrm>
              <a:off x="5083" y="106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</a:t>
              </a:r>
              <a:r>
                <a:rPr lang="zh-CN" altLang="en-US" sz="2800" b="1" dirty="0" smtClean="0">
                  <a:solidFill>
                    <a:schemeClr val="bg1"/>
                  </a:solidFill>
                </a:rPr>
                <a:t>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23620" y="3848578"/>
            <a:ext cx="582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33" name="组合 1"/>
            <p:cNvGrpSpPr/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1"/>
          <p:cNvSpPr txBox="1">
            <a:spLocks noChangeArrowheads="1"/>
          </p:cNvSpPr>
          <p:nvPr/>
        </p:nvSpPr>
        <p:spPr bwMode="auto">
          <a:xfrm>
            <a:off x="746846" y="1008855"/>
            <a:ext cx="756765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华从点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发，沿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直线前进10米后左转24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沿直线前进10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米，又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向左转24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zh-CN" altLang="en-US" sz="2400" b="1" baseline="30000" dirty="0" smtClean="0">
                <a:latin typeface="+mj-ea"/>
                <a:ea typeface="+mj-ea"/>
              </a:rPr>
              <a:t>…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这样走下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去，他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第一次回到出发地点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的路程一共是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7826" name="图片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15954" y="3001169"/>
            <a:ext cx="2873375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矩形 16"/>
          <p:cNvSpPr>
            <a:spLocks noChangeArrowheads="1"/>
          </p:cNvSpPr>
          <p:nvPr/>
        </p:nvSpPr>
        <p:spPr bwMode="auto">
          <a:xfrm>
            <a:off x="1128110" y="2598028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150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Box 5"/>
          <p:cNvSpPr txBox="1">
            <a:spLocks noChangeArrowheads="1"/>
          </p:cNvSpPr>
          <p:nvPr/>
        </p:nvSpPr>
        <p:spPr bwMode="auto">
          <a:xfrm>
            <a:off x="787218" y="1255547"/>
            <a:ext cx="822783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个多边形从一个顶点可引对角线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条，这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内角和等于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A. 360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     B. 540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C. 720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 D. 900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°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37" name="矩形 6"/>
          <p:cNvSpPr>
            <a:spLocks noChangeArrowheads="1"/>
          </p:cNvSpPr>
          <p:nvPr/>
        </p:nvSpPr>
        <p:spPr bwMode="auto">
          <a:xfrm>
            <a:off x="3082107" y="1907114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99"/>
          <p:cNvSpPr txBox="1">
            <a:spLocks noChangeArrowheads="1"/>
          </p:cNvSpPr>
          <p:nvPr/>
        </p:nvSpPr>
        <p:spPr bwMode="auto">
          <a:xfrm>
            <a:off x="769603" y="1307339"/>
            <a:ext cx="796333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个多边形的内角和为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1800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，截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去一个角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后，求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得到的多边形的内角和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842" name="文本框 3"/>
              <p:cNvSpPr txBox="1">
                <a:spLocks noChangeArrowheads="1"/>
              </p:cNvSpPr>
              <p:nvPr/>
            </p:nvSpPr>
            <p:spPr bwMode="auto">
              <a:xfrm>
                <a:off x="763603" y="2280601"/>
                <a:ext cx="8041057" cy="24237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b="1" dirty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解：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设多边形的边数为</a:t>
                </a:r>
                <a:r>
                  <a:rPr lang="en-US" altLang="zh-CN" sz="2000" b="1" i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，则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有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180</a:t>
                </a:r>
                <a14:m>
                  <m:oMath xmlns:m="http://schemas.openxmlformats.org/officeDocument/2006/math">
                    <m:r>
                      <a:rPr lang="en-US" altLang="zh-CN" sz="20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× 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（</a:t>
                </a:r>
                <a:r>
                  <a:rPr lang="en-US" altLang="zh-CN" sz="20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–2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）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=1800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°，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解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得 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=12.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原多边形边数为</a:t>
                </a: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12.</a:t>
                </a:r>
                <a:endParaRPr lang="en-US" altLang="zh-CN" sz="2000" b="1" dirty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∵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一个多边形截去一个内角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后，边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数可能减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，可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能不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变，也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可能加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新多边形的边数可能是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11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12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13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000" b="1" dirty="0">
                  <a:solidFill>
                    <a:schemeClr val="tx1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000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</a:rPr>
                  <a:t>新多边形的内角和可能是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1620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1800°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1980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°.</a:t>
                </a:r>
                <a:endParaRPr lang="en-US" altLang="zh-CN" sz="20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35842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3603" y="2280601"/>
                <a:ext cx="8041057" cy="2423740"/>
              </a:xfrm>
              <a:prstGeom prst="rect">
                <a:avLst/>
              </a:prstGeom>
              <a:blipFill rotWithShape="1">
                <a:blip r:embed="rId1"/>
                <a:stretch>
                  <a:fillRect l="-4" t="-13" r="5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9880" name="组合 6"/>
          <p:cNvGrpSpPr/>
          <p:nvPr/>
        </p:nvGrpSpPr>
        <p:grpSpPr bwMode="auto">
          <a:xfrm>
            <a:off x="3380625" y="548719"/>
            <a:ext cx="2479675" cy="522287"/>
            <a:chOff x="5060" y="905"/>
            <a:chExt cx="3904" cy="822"/>
          </a:xfrm>
        </p:grpSpPr>
        <p:grpSp>
          <p:nvGrpSpPr>
            <p:cNvPr id="7988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988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0" name="组合 2"/>
          <p:cNvGrpSpPr/>
          <p:nvPr/>
        </p:nvGrpSpPr>
        <p:grpSpPr bwMode="auto">
          <a:xfrm>
            <a:off x="8838" y="-24666"/>
            <a:ext cx="2006600" cy="476924"/>
            <a:chOff x="263" y="197"/>
            <a:chExt cx="3160" cy="75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13" y="197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ea typeface="Yuanti SC"/>
                <a:cs typeface="Yuanti SC"/>
              </a:endParaRPr>
            </a:p>
          </p:txBody>
        </p:sp>
        <p:grpSp>
          <p:nvGrpSpPr>
            <p:cNvPr id="29" name="组合 1"/>
            <p:cNvGrpSpPr/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768" y="1516851"/>
            <a:ext cx="2962825" cy="1692788"/>
          </a:xfrm>
          <a:prstGeom prst="rect">
            <a:avLst/>
          </a:prstGeom>
        </p:spPr>
      </p:pic>
      <p:sp>
        <p:nvSpPr>
          <p:cNvPr id="80897" name="文本框 99"/>
          <p:cNvSpPr txBox="1">
            <a:spLocks noChangeArrowheads="1"/>
          </p:cNvSpPr>
          <p:nvPr/>
        </p:nvSpPr>
        <p:spPr bwMode="auto">
          <a:xfrm>
            <a:off x="880844" y="1021868"/>
            <a:ext cx="8263156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871144" y="1495933"/>
            <a:ext cx="594249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∵∠3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∠4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9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∠8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∠9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五边形的内角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540°.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36868" name="直接连接符 3"/>
          <p:cNvCxnSpPr>
            <a:cxnSpLocks noChangeShapeType="1"/>
          </p:cNvCxnSpPr>
          <p:nvPr/>
        </p:nvCxnSpPr>
        <p:spPr bwMode="auto">
          <a:xfrm>
            <a:off x="7052730" y="2942513"/>
            <a:ext cx="1027112" cy="1079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69" name="Arc 18"/>
          <p:cNvSpPr>
            <a:spLocks noChangeArrowheads="1"/>
          </p:cNvSpPr>
          <p:nvPr/>
        </p:nvSpPr>
        <p:spPr bwMode="auto">
          <a:xfrm rot="347877" flipH="1">
            <a:off x="7090830" y="2802813"/>
            <a:ext cx="307975" cy="153988"/>
          </a:xfrm>
          <a:custGeom>
            <a:avLst/>
            <a:gdLst>
              <a:gd name="T0" fmla="*/ 3392 w 21600"/>
              <a:gd name="T1" fmla="*/ 23179 h 23180"/>
              <a:gd name="T2" fmla="*/ 0 w 21600"/>
              <a:gd name="T3" fmla="*/ 11559 h 23180"/>
              <a:gd name="T4" fmla="*/ 3353 w 21600"/>
              <a:gd name="T5" fmla="*/ 0 h 23180"/>
              <a:gd name="T6" fmla="*/ 3392 w 21600"/>
              <a:gd name="T7" fmla="*/ 23179 h 23180"/>
              <a:gd name="T8" fmla="*/ 0 w 21600"/>
              <a:gd name="T9" fmla="*/ 11559 h 23180"/>
              <a:gd name="T10" fmla="*/ 3353 w 21600"/>
              <a:gd name="T11" fmla="*/ 0 h 23180"/>
              <a:gd name="T12" fmla="*/ 21600 w 21600"/>
              <a:gd name="T13" fmla="*/ 11559 h 23180"/>
              <a:gd name="T14" fmla="*/ 3392 w 21600"/>
              <a:gd name="T15" fmla="*/ 23179 h 2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3180" fill="none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</a:path>
              <a:path w="21600" h="23180" stroke="0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  <a:lnTo>
                  <a:pt x="21600" y="11559"/>
                </a:lnTo>
                <a:lnTo>
                  <a:pt x="3392" y="2317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870" name="Arc 18"/>
          <p:cNvSpPr>
            <a:spLocks noChangeArrowheads="1"/>
          </p:cNvSpPr>
          <p:nvPr/>
        </p:nvSpPr>
        <p:spPr bwMode="auto">
          <a:xfrm rot="10547875" flipH="1">
            <a:off x="7857592" y="2840913"/>
            <a:ext cx="307975" cy="153988"/>
          </a:xfrm>
          <a:custGeom>
            <a:avLst/>
            <a:gdLst>
              <a:gd name="T0" fmla="*/ 3392 w 21600"/>
              <a:gd name="T1" fmla="*/ 23179 h 23180"/>
              <a:gd name="T2" fmla="*/ 0 w 21600"/>
              <a:gd name="T3" fmla="*/ 11559 h 23180"/>
              <a:gd name="T4" fmla="*/ 3353 w 21600"/>
              <a:gd name="T5" fmla="*/ 0 h 23180"/>
              <a:gd name="T6" fmla="*/ 3392 w 21600"/>
              <a:gd name="T7" fmla="*/ 23179 h 23180"/>
              <a:gd name="T8" fmla="*/ 0 w 21600"/>
              <a:gd name="T9" fmla="*/ 11559 h 23180"/>
              <a:gd name="T10" fmla="*/ 3353 w 21600"/>
              <a:gd name="T11" fmla="*/ 0 h 23180"/>
              <a:gd name="T12" fmla="*/ 21600 w 21600"/>
              <a:gd name="T13" fmla="*/ 11559 h 23180"/>
              <a:gd name="T14" fmla="*/ 3392 w 21600"/>
              <a:gd name="T15" fmla="*/ 23179 h 23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00" h="23180" fill="none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</a:path>
              <a:path w="21600" h="23180" stroke="0">
                <a:moveTo>
                  <a:pt x="3392" y="23179"/>
                </a:moveTo>
                <a:cubicBezTo>
                  <a:pt x="1177" y="19708"/>
                  <a:pt x="0" y="15676"/>
                  <a:pt x="0" y="11559"/>
                </a:cubicBezTo>
                <a:cubicBezTo>
                  <a:pt x="-1" y="7466"/>
                  <a:pt x="1162" y="3457"/>
                  <a:pt x="3353" y="0"/>
                </a:cubicBezTo>
                <a:lnTo>
                  <a:pt x="21600" y="11559"/>
                </a:lnTo>
                <a:lnTo>
                  <a:pt x="3392" y="23179"/>
                </a:lnTo>
                <a:close/>
              </a:path>
            </a:pathLst>
          </a:custGeom>
          <a:noFill/>
          <a:ln w="254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36871" name="文本框 5"/>
          <p:cNvSpPr txBox="1">
            <a:spLocks noChangeArrowheads="1"/>
          </p:cNvSpPr>
          <p:nvPr/>
        </p:nvSpPr>
        <p:spPr bwMode="auto">
          <a:xfrm>
            <a:off x="7346417" y="2712326"/>
            <a:ext cx="263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8</a:t>
            </a:r>
            <a:endParaRPr lang="en-US" altLang="zh-CN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872" name="文本框 6"/>
          <p:cNvSpPr txBox="1">
            <a:spLocks noChangeArrowheads="1"/>
          </p:cNvSpPr>
          <p:nvPr/>
        </p:nvSpPr>
        <p:spPr bwMode="auto">
          <a:xfrm>
            <a:off x="7651217" y="2713913"/>
            <a:ext cx="265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9</a:t>
            </a:r>
            <a:endParaRPr lang="en-US" altLang="zh-CN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80910" name="组合 2"/>
          <p:cNvGrpSpPr/>
          <p:nvPr/>
        </p:nvGrpSpPr>
        <p:grpSpPr bwMode="auto">
          <a:xfrm>
            <a:off x="3330529" y="488578"/>
            <a:ext cx="2478088" cy="522287"/>
            <a:chOff x="5060" y="905"/>
            <a:chExt cx="3904" cy="822"/>
          </a:xfrm>
        </p:grpSpPr>
        <p:grpSp>
          <p:nvGrpSpPr>
            <p:cNvPr id="80911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0917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8838" y="-55068"/>
            <a:ext cx="2006600" cy="476924"/>
            <a:chOff x="263" y="149"/>
            <a:chExt cx="3160" cy="753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13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323"/>
              <a:ext cx="3160" cy="564"/>
              <a:chOff x="248" y="214"/>
              <a:chExt cx="3160" cy="564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01" y="214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6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671" y="2147310"/>
            <a:ext cx="1601455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多边形的内角和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411413" y="950913"/>
            <a:ext cx="1263650" cy="73818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内角和计算公式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032250" y="719138"/>
            <a:ext cx="5011082" cy="148521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 × 180 °(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≥3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的整数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）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① 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边数增加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，内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角和增加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180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°；②内角和是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180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°的整倍数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65388" y="2333625"/>
            <a:ext cx="928687" cy="736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外角和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32250" y="2329096"/>
            <a:ext cx="4278313" cy="100046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多边形的外角和等于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360°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特别注意：与边数无关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78525" y="3639575"/>
            <a:ext cx="923925" cy="7366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正多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边形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228094" y="1184858"/>
            <a:ext cx="107950" cy="2755900"/>
          </a:xfrm>
          <a:prstGeom prst="leftBrace">
            <a:avLst>
              <a:gd name="adj1" fmla="val 6619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11" name="右箭头 10"/>
          <p:cNvSpPr/>
          <p:nvPr/>
        </p:nvSpPr>
        <p:spPr bwMode="auto">
          <a:xfrm>
            <a:off x="3703172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2" name="右箭头 11"/>
          <p:cNvSpPr/>
          <p:nvPr/>
        </p:nvSpPr>
        <p:spPr bwMode="auto">
          <a:xfrm>
            <a:off x="3551238" y="2695575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/>
          <p:cNvSpPr/>
          <p:nvPr/>
        </p:nvSpPr>
        <p:spPr bwMode="auto">
          <a:xfrm>
            <a:off x="3551238" y="3760788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2" name="组合 15"/>
          <p:cNvGrpSpPr/>
          <p:nvPr/>
        </p:nvGrpSpPr>
        <p:grpSpPr bwMode="auto">
          <a:xfrm>
            <a:off x="4017963" y="3622674"/>
            <a:ext cx="3533775" cy="550402"/>
            <a:chOff x="3779838" y="4869160"/>
            <a:chExt cx="4320554" cy="585756"/>
          </a:xfrm>
        </p:grpSpPr>
        <p:sp>
          <p:nvSpPr>
            <p:cNvPr id="81932" name="TextBox 8"/>
            <p:cNvSpPr txBox="1">
              <a:spLocks noChangeArrowheads="1"/>
            </p:cNvSpPr>
            <p:nvPr/>
          </p:nvSpPr>
          <p:spPr bwMode="auto">
            <a:xfrm>
              <a:off x="3779838" y="4870747"/>
              <a:ext cx="4320554" cy="533559"/>
            </a:xfrm>
            <a:prstGeom prst="rect">
              <a:avLst/>
            </a:prstGeom>
            <a:noFill/>
            <a:ln w="25400">
              <a:solidFill>
                <a:srgbClr val="404040">
                  <a:alpha val="54117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内角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=</a:t>
              </a:r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         </a:t>
              </a:r>
              <a:r>
                <a:rPr lang="zh-CN" altLang="en-US" sz="21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，外</a:t>
              </a:r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角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=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81933" name="Object 14"/>
            <p:cNvGraphicFramePr/>
            <p:nvPr/>
          </p:nvGraphicFramePr>
          <p:xfrm>
            <a:off x="4797209" y="4869160"/>
            <a:ext cx="1156473" cy="5857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81" name="" r:id="rId1" imgW="851535" imgH="393700" progId="Equation.DSMT4">
                    <p:embed/>
                  </p:oleObj>
                </mc:Choice>
                <mc:Fallback>
                  <p:oleObj name="" r:id="rId1" imgW="851535" imgH="393700" progId="Equation.DSMT4">
                    <p:embed/>
                    <p:pic>
                      <p:nvPicPr>
                        <p:cNvPr id="0" name="Object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97209" y="4869160"/>
                          <a:ext cx="1156473" cy="5857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1934" name="Object 15"/>
            <p:cNvGraphicFramePr/>
            <p:nvPr/>
          </p:nvGraphicFramePr>
          <p:xfrm>
            <a:off x="7380795" y="4923425"/>
            <a:ext cx="444081" cy="5314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82" name="" r:id="rId3" imgW="355600" imgH="394335" progId="Equation.DSMT4">
                    <p:embed/>
                  </p:oleObj>
                </mc:Choice>
                <mc:Fallback>
                  <p:oleObj name="" r:id="rId3" imgW="355600" imgH="394335" progId="Equation.DSMT4">
                    <p:embed/>
                    <p:pic>
                      <p:nvPicPr>
                        <p:cNvPr id="0" name="Object 1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80795" y="4923425"/>
                          <a:ext cx="444081" cy="5314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1935" name="组合 1"/>
          <p:cNvGrpSpPr/>
          <p:nvPr/>
        </p:nvGrpSpPr>
        <p:grpSpPr bwMode="auto">
          <a:xfrm>
            <a:off x="3466" y="-59223"/>
            <a:ext cx="2006600" cy="478473"/>
            <a:chOff x="227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37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9" name="Freeform 74"/>
            <p:cNvSpPr>
              <a:spLocks noChangeAspect="1" noEditPoints="1"/>
            </p:cNvSpPr>
            <p:nvPr/>
          </p:nvSpPr>
          <p:spPr bwMode="auto">
            <a:xfrm>
              <a:off x="342" y="214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文本框 39941"/>
          <p:cNvSpPr txBox="1">
            <a:spLocks noChangeArrowheads="1"/>
          </p:cNvSpPr>
          <p:nvPr/>
        </p:nvSpPr>
        <p:spPr bwMode="auto">
          <a:xfrm>
            <a:off x="1337596" y="1056402"/>
            <a:ext cx="61339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猜想：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的内角和是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360°.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943" name="文本框 39942"/>
          <p:cNvSpPr txBox="1">
            <a:spLocks noChangeArrowheads="1"/>
          </p:cNvSpPr>
          <p:nvPr/>
        </p:nvSpPr>
        <p:spPr bwMode="auto">
          <a:xfrm>
            <a:off x="2308479" y="1649423"/>
            <a:ext cx="6663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能用以前学过的知识说明一下你的结论吗？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107" name="矩形 39944"/>
          <p:cNvSpPr>
            <a:spLocks noChangeArrowheads="1"/>
          </p:cNvSpPr>
          <p:nvPr/>
        </p:nvSpPr>
        <p:spPr bwMode="auto">
          <a:xfrm>
            <a:off x="1143000" y="0"/>
            <a:ext cx="6858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1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15083" name="矩形 515082"/>
          <p:cNvSpPr>
            <a:spLocks noChangeArrowheads="1"/>
          </p:cNvSpPr>
          <p:nvPr/>
        </p:nvSpPr>
        <p:spPr bwMode="auto">
          <a:xfrm>
            <a:off x="1204420" y="2324100"/>
            <a:ext cx="4169268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解法一：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所以四边形被分为两个三角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组合 515085"/>
          <p:cNvGrpSpPr/>
          <p:nvPr/>
        </p:nvGrpSpPr>
        <p:grpSpPr bwMode="auto">
          <a:xfrm>
            <a:off x="5416252" y="2093414"/>
            <a:ext cx="2654557" cy="2528840"/>
            <a:chOff x="3637" y="1797"/>
            <a:chExt cx="1547" cy="1642"/>
          </a:xfrm>
        </p:grpSpPr>
        <p:sp>
          <p:nvSpPr>
            <p:cNvPr id="47111" name="Line 25"/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47112" name="组合 515087"/>
            <p:cNvGrpSpPr/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7113" name="Line 21"/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4" name="Line 22"/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5" name="Line 23"/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47116" name="Text Box 26"/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47117" name="Text Box 27"/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47118" name="Text Box 28"/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C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47119" name="Text Box 29"/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D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7185" name="直接连接符 515095"/>
          <p:cNvSpPr>
            <a:spLocks noChangeShapeType="1"/>
          </p:cNvSpPr>
          <p:nvPr/>
        </p:nvSpPr>
        <p:spPr bwMode="auto">
          <a:xfrm>
            <a:off x="5624215" y="2710951"/>
            <a:ext cx="2197100" cy="155575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6146" name="圆角矩形 31"/>
          <p:cNvSpPr>
            <a:spLocks noChangeArrowheads="1"/>
          </p:cNvSpPr>
          <p:nvPr/>
        </p:nvSpPr>
        <p:spPr bwMode="auto">
          <a:xfrm>
            <a:off x="3870870" y="511321"/>
            <a:ext cx="1641475" cy="431800"/>
          </a:xfrm>
          <a:prstGeom prst="roundRect">
            <a:avLst>
              <a:gd name="adj" fmla="val 16667"/>
            </a:avLst>
          </a:prstGeom>
          <a:solidFill>
            <a:schemeClr val="accent3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zh-CN" altLang="en-US" sz="2000" b="1" dirty="0">
                <a:latin typeface="+mn-lt"/>
                <a:ea typeface="微软雅黑" panose="020B0503020204020204" pitchFamily="34" charset="-122"/>
                <a:sym typeface="微软雅黑" panose="020B0503020204020204" pitchFamily="34" charset="-122"/>
              </a:rPr>
              <a:t>猜想与证明</a:t>
            </a:r>
            <a:endParaRPr lang="zh-CN" altLang="en-US" sz="2000" b="1" dirty="0">
              <a:latin typeface="+mn-lt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87947" y="163174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b="1" dirty="0">
              <a:solidFill>
                <a:prstClr val="black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5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5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5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15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>
            <a:spLocks noChangeArrowheads="1"/>
          </p:cNvSpPr>
          <p:nvPr/>
        </p:nvSpPr>
        <p:spPr bwMode="auto">
          <a:xfrm>
            <a:off x="436705" y="817475"/>
            <a:ext cx="8270333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2" charset="-122"/>
              </a:rPr>
              <a:t>法二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图，在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边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上任取一点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以该四边形被分成三个三角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   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的内角和为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3–(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CED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=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3–180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     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8129" name="组合 515085"/>
          <p:cNvGrpSpPr/>
          <p:nvPr/>
        </p:nvGrpSpPr>
        <p:grpSpPr bwMode="auto">
          <a:xfrm>
            <a:off x="6137053" y="1895136"/>
            <a:ext cx="2656146" cy="2528840"/>
            <a:chOff x="3637" y="1797"/>
            <a:chExt cx="1547" cy="1642"/>
          </a:xfrm>
        </p:grpSpPr>
        <p:sp>
          <p:nvSpPr>
            <p:cNvPr id="48130" name="Line 25"/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48131" name="组合 515087"/>
            <p:cNvGrpSpPr/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8132" name="Line 21"/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3" name="Line 22"/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4" name="Line 23"/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8135" name="Text Box 26"/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8136" name="Text Box 27"/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8137" name="Text Box 28"/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8138" name="Text Box 29"/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8209" name="直接连接符 515095"/>
          <p:cNvSpPr>
            <a:spLocks noChangeShapeType="1"/>
          </p:cNvSpPr>
          <p:nvPr/>
        </p:nvSpPr>
        <p:spPr bwMode="auto">
          <a:xfrm>
            <a:off x="6346603" y="2512674"/>
            <a:ext cx="1289050" cy="13303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515095"/>
          <p:cNvSpPr>
            <a:spLocks noChangeShapeType="1"/>
          </p:cNvSpPr>
          <p:nvPr/>
        </p:nvSpPr>
        <p:spPr bwMode="auto">
          <a:xfrm flipH="1">
            <a:off x="7635653" y="2230099"/>
            <a:ext cx="722312" cy="16129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7461028" y="3779499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100" b="1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43038" name="对象 43037"/>
          <p:cNvGraphicFramePr/>
          <p:nvPr/>
        </p:nvGraphicFramePr>
        <p:xfrm>
          <a:off x="7562628" y="3730286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221" name="" r:id="rId1" imgW="114300" imgH="114300" progId="Equation.3">
                  <p:embed/>
                </p:oleObj>
              </mc:Choice>
              <mc:Fallback>
                <p:oleObj name="" r:id="rId1" imgW="114300" imgH="114300" progId="Equation.3">
                  <p:embed/>
                  <p:pic>
                    <p:nvPicPr>
                      <p:cNvPr id="0" name="对象 4303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62628" y="3730286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3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3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515095"/>
          <p:cNvSpPr>
            <a:spLocks noChangeShapeType="1"/>
          </p:cNvSpPr>
          <p:nvPr/>
        </p:nvSpPr>
        <p:spPr bwMode="auto">
          <a:xfrm>
            <a:off x="7259309" y="2194211"/>
            <a:ext cx="892175" cy="10287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直接连接符 515095"/>
          <p:cNvSpPr>
            <a:spLocks noChangeShapeType="1"/>
          </p:cNvSpPr>
          <p:nvPr/>
        </p:nvSpPr>
        <p:spPr bwMode="auto">
          <a:xfrm flipH="1">
            <a:off x="6502071" y="2194211"/>
            <a:ext cx="757238" cy="579437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9989" name="矩形 169988"/>
          <p:cNvSpPr>
            <a:spLocks noChangeArrowheads="1"/>
          </p:cNvSpPr>
          <p:nvPr/>
        </p:nvSpPr>
        <p:spPr bwMode="auto">
          <a:xfrm>
            <a:off x="1060262" y="660399"/>
            <a:ext cx="67214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2" charset="-122"/>
              </a:rPr>
              <a:t>法三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内部取一点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把四边形分成四个三角形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：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内角和为：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4–(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CEB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4–360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=360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49156" name="组合 515085"/>
          <p:cNvGrpSpPr/>
          <p:nvPr/>
        </p:nvGrpSpPr>
        <p:grpSpPr bwMode="auto">
          <a:xfrm>
            <a:off x="5760709" y="1048036"/>
            <a:ext cx="2656146" cy="2530428"/>
            <a:chOff x="3637" y="1797"/>
            <a:chExt cx="1547" cy="1642"/>
          </a:xfrm>
        </p:grpSpPr>
        <p:sp>
          <p:nvSpPr>
            <p:cNvPr id="49157" name="Line 25"/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49158" name="组合 515087"/>
            <p:cNvGrpSpPr/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49159" name="Line 21"/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0" name="Line 22"/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1" name="Line 23"/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9162" name="Text Box 26"/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9163" name="Text Box 27"/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9164" name="Text Box 28"/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9165" name="Text Box 29"/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8209" name="直接连接符 515095"/>
          <p:cNvSpPr>
            <a:spLocks noChangeShapeType="1"/>
          </p:cNvSpPr>
          <p:nvPr/>
        </p:nvSpPr>
        <p:spPr bwMode="auto">
          <a:xfrm>
            <a:off x="5970259" y="1678273"/>
            <a:ext cx="1289050" cy="50165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直接连接符 515095"/>
          <p:cNvSpPr>
            <a:spLocks noChangeShapeType="1"/>
          </p:cNvSpPr>
          <p:nvPr/>
        </p:nvSpPr>
        <p:spPr bwMode="auto">
          <a:xfrm flipH="1">
            <a:off x="7259309" y="1397286"/>
            <a:ext cx="722312" cy="79692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7084684" y="217992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100" b="1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43038" name="对象 43037"/>
          <p:cNvGraphicFramePr/>
          <p:nvPr/>
        </p:nvGraphicFramePr>
        <p:xfrm>
          <a:off x="7186284" y="2132298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7" name="" r:id="rId1" imgW="114300" imgH="114300" progId="Equation.3">
                  <p:embed/>
                </p:oleObj>
              </mc:Choice>
              <mc:Fallback>
                <p:oleObj name="" r:id="rId1" imgW="114300" imgH="114300" progId="Equation.3">
                  <p:embed/>
                  <p:pic>
                    <p:nvPicPr>
                      <p:cNvPr id="0" name="对象 4303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86284" y="2132298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99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9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699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69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699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9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515095"/>
          <p:cNvSpPr>
            <a:spLocks noChangeShapeType="1"/>
          </p:cNvSpPr>
          <p:nvPr/>
        </p:nvSpPr>
        <p:spPr bwMode="auto">
          <a:xfrm>
            <a:off x="2084388" y="3289213"/>
            <a:ext cx="2281237" cy="836613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0" name="直接连接符 515095"/>
          <p:cNvSpPr>
            <a:spLocks noChangeShapeType="1"/>
          </p:cNvSpPr>
          <p:nvPr/>
        </p:nvSpPr>
        <p:spPr bwMode="auto">
          <a:xfrm rot="420000">
            <a:off x="2084388" y="3332076"/>
            <a:ext cx="693737" cy="320675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grpSp>
        <p:nvGrpSpPr>
          <p:cNvPr id="50179" name="组合 515085"/>
          <p:cNvGrpSpPr/>
          <p:nvPr/>
        </p:nvGrpSpPr>
        <p:grpSpPr bwMode="auto">
          <a:xfrm>
            <a:off x="1978025" y="1950951"/>
            <a:ext cx="2654557" cy="2528840"/>
            <a:chOff x="3637" y="1797"/>
            <a:chExt cx="1547" cy="1642"/>
          </a:xfrm>
        </p:grpSpPr>
        <p:sp>
          <p:nvSpPr>
            <p:cNvPr id="50180" name="Line 25"/>
            <p:cNvSpPr>
              <a:spLocks noChangeShapeType="1"/>
            </p:cNvSpPr>
            <p:nvPr/>
          </p:nvSpPr>
          <p:spPr bwMode="auto">
            <a:xfrm>
              <a:off x="4930" y="2015"/>
              <a:ext cx="115" cy="119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50181" name="组合 515087"/>
            <p:cNvGrpSpPr/>
            <p:nvPr/>
          </p:nvGrpSpPr>
          <p:grpSpPr bwMode="auto">
            <a:xfrm>
              <a:off x="3637" y="1797"/>
              <a:ext cx="1547" cy="1642"/>
              <a:chOff x="3637" y="1797"/>
              <a:chExt cx="1547" cy="1642"/>
            </a:xfrm>
          </p:grpSpPr>
          <p:sp>
            <p:nvSpPr>
              <p:cNvPr id="50182" name="Line 21"/>
              <p:cNvSpPr>
                <a:spLocks noChangeShapeType="1"/>
              </p:cNvSpPr>
              <p:nvPr/>
            </p:nvSpPr>
            <p:spPr bwMode="auto">
              <a:xfrm>
                <a:off x="4068" y="2920"/>
                <a:ext cx="977" cy="293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3" name="Line 22"/>
              <p:cNvSpPr>
                <a:spLocks noChangeShapeType="1"/>
              </p:cNvSpPr>
              <p:nvPr/>
            </p:nvSpPr>
            <p:spPr bwMode="auto">
              <a:xfrm flipH="1" flipV="1">
                <a:off x="3759" y="2202"/>
                <a:ext cx="309" cy="71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4" name="Line 23"/>
              <p:cNvSpPr>
                <a:spLocks noChangeShapeType="1"/>
              </p:cNvSpPr>
              <p:nvPr/>
            </p:nvSpPr>
            <p:spPr bwMode="auto">
              <a:xfrm flipV="1">
                <a:off x="3759" y="2015"/>
                <a:ext cx="1171" cy="18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50185" name="Text Box 26"/>
              <p:cNvSpPr txBox="1">
                <a:spLocks noChangeArrowheads="1"/>
              </p:cNvSpPr>
              <p:nvPr/>
            </p:nvSpPr>
            <p:spPr bwMode="auto">
              <a:xfrm>
                <a:off x="3637" y="1954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50186" name="Text Box 27"/>
              <p:cNvSpPr txBox="1">
                <a:spLocks noChangeArrowheads="1"/>
              </p:cNvSpPr>
              <p:nvPr/>
            </p:nvSpPr>
            <p:spPr bwMode="auto">
              <a:xfrm>
                <a:off x="3914" y="295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50187" name="Text Box 28"/>
              <p:cNvSpPr txBox="1">
                <a:spLocks noChangeArrowheads="1"/>
              </p:cNvSpPr>
              <p:nvPr/>
            </p:nvSpPr>
            <p:spPr bwMode="auto">
              <a:xfrm>
                <a:off x="4972" y="3169"/>
                <a:ext cx="21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+mn-lt"/>
                    <a:ea typeface="黑体" panose="02010609060101010101" pitchFamily="2" charset="-122"/>
                  </a:rPr>
                  <a:t>C</a:t>
                </a:r>
                <a:endParaRPr lang="en-US" altLang="zh-CN" sz="21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50188" name="Text Box 29"/>
              <p:cNvSpPr txBox="1">
                <a:spLocks noChangeArrowheads="1"/>
              </p:cNvSpPr>
              <p:nvPr/>
            </p:nvSpPr>
            <p:spPr bwMode="auto">
              <a:xfrm>
                <a:off x="4837" y="1797"/>
                <a:ext cx="219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571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 dirty="0">
                    <a:latin typeface="+mn-lt"/>
                    <a:ea typeface="黑体" panose="02010609060101010101" pitchFamily="2" charset="-122"/>
                  </a:rPr>
                  <a:t>D</a:t>
                </a:r>
                <a:endParaRPr lang="en-US" altLang="zh-CN" sz="2100" b="1" i="1" dirty="0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11" name="直接连接符 515095"/>
          <p:cNvSpPr>
            <a:spLocks noChangeShapeType="1"/>
          </p:cNvSpPr>
          <p:nvPr/>
        </p:nvSpPr>
        <p:spPr bwMode="auto">
          <a:xfrm flipH="1">
            <a:off x="2084388" y="2581188"/>
            <a:ext cx="101600" cy="709613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2" name="直接连接符 515095"/>
          <p:cNvSpPr>
            <a:spLocks noChangeShapeType="1"/>
          </p:cNvSpPr>
          <p:nvPr/>
        </p:nvSpPr>
        <p:spPr bwMode="auto">
          <a:xfrm flipH="1">
            <a:off x="2082800" y="2287501"/>
            <a:ext cx="2112963" cy="1003300"/>
          </a:xfrm>
          <a:prstGeom prst="line">
            <a:avLst/>
          </a:prstGeom>
          <a:noFill/>
          <a:ln w="31750">
            <a:solidFill>
              <a:srgbClr val="00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1779588" y="3087601"/>
            <a:ext cx="34977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P</a:t>
            </a:r>
            <a:endParaRPr lang="en-US" altLang="zh-CN" sz="2100" b="1" i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14" name="对象 13"/>
          <p:cNvGraphicFramePr/>
          <p:nvPr/>
        </p:nvGraphicFramePr>
        <p:xfrm>
          <a:off x="2024063" y="3195551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74" name="" r:id="rId1" imgW="114300" imgH="114300" progId="Equation.3">
                  <p:embed/>
                </p:oleObj>
              </mc:Choice>
              <mc:Fallback>
                <p:oleObj name="" r:id="rId1" imgW="114300" imgH="114300" progId="Equation.3">
                  <p:embed/>
                  <p:pic>
                    <p:nvPicPr>
                      <p:cNvPr id="0" name="对象 13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63" y="3195551"/>
                        <a:ext cx="1619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45" name="文本框 52244"/>
          <p:cNvSpPr txBox="1">
            <a:spLocks noChangeArrowheads="1"/>
          </p:cNvSpPr>
          <p:nvPr/>
        </p:nvSpPr>
        <p:spPr bwMode="auto">
          <a:xfrm>
            <a:off x="999950" y="463550"/>
            <a:ext cx="752326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ea typeface="黑体" panose="02010609060101010101" pitchFamily="2" charset="-122"/>
              </a:rPr>
              <a:t>法四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四边形外任取一点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，连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将四边形变成有一个公共顶点的四个三角形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2295" name="矩形 52294"/>
          <p:cNvSpPr>
            <a:spLocks noChangeArrowheads="1"/>
          </p:cNvSpPr>
          <p:nvPr/>
        </p:nvSpPr>
        <p:spPr bwMode="auto">
          <a:xfrm>
            <a:off x="1602895" y="1397987"/>
            <a:ext cx="773405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所以四边形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内角和为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°×3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180°=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360°.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259" name="云形标注 15"/>
          <p:cNvSpPr>
            <a:spLocks noChangeArrowheads="1"/>
          </p:cNvSpPr>
          <p:nvPr/>
        </p:nvSpPr>
        <p:spPr bwMode="auto">
          <a:xfrm>
            <a:off x="4949766" y="2037105"/>
            <a:ext cx="3136900" cy="2117725"/>
          </a:xfrm>
          <a:prstGeom prst="cloudCallout">
            <a:avLst>
              <a:gd name="adj1" fmla="val -60130"/>
              <a:gd name="adj2" fmla="val -39023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latin typeface="+mn-lt"/>
                <a:ea typeface="楷体" panose="02010609060101010101" pitchFamily="49" charset="-122"/>
              </a:rPr>
              <a:t>这四种方法都运用了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转化思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想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，把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四边形分割成三角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形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，转</a:t>
            </a:r>
            <a:r>
              <a:rPr lang="zh-CN" altLang="en-US" b="1" dirty="0">
                <a:latin typeface="+mn-lt"/>
                <a:ea typeface="楷体" panose="02010609060101010101" pitchFamily="49" charset="-122"/>
              </a:rPr>
              <a:t>化到已经学了的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三角形内角和</a:t>
            </a:r>
            <a:r>
              <a:rPr lang="zh-CN" altLang="en-US" b="1" dirty="0">
                <a:latin typeface="+mn-lt"/>
                <a:ea typeface="楷体" panose="02010609060101010101" pitchFamily="49" charset="-122"/>
              </a:rPr>
              <a:t>求解</a:t>
            </a:r>
            <a:r>
              <a:rPr lang="en-US" altLang="zh-CN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60" name="流程图: 过程 16"/>
          <p:cNvSpPr>
            <a:spLocks noChangeArrowheads="1"/>
          </p:cNvSpPr>
          <p:nvPr/>
        </p:nvSpPr>
        <p:spPr bwMode="auto">
          <a:xfrm>
            <a:off x="1688220" y="4478251"/>
            <a:ext cx="5543089" cy="407988"/>
          </a:xfrm>
          <a:prstGeom prst="flowChartProcess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结论</a:t>
            </a:r>
            <a:r>
              <a:rPr lang="zh-CN" altLang="en-US" sz="2400" dirty="0"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dirty="0"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latin typeface="+mn-lt"/>
              </a:rPr>
              <a:t>四边形的内角和为</a:t>
            </a:r>
            <a:r>
              <a:rPr lang="en-US" altLang="zh-CN" sz="2400" b="1" dirty="0">
                <a:latin typeface="+mn-lt"/>
              </a:rPr>
              <a:t>360</a:t>
            </a:r>
            <a:r>
              <a:rPr lang="zh-CN" altLang="en-US" sz="2400" b="1" dirty="0">
                <a:latin typeface="+mn-lt"/>
              </a:rPr>
              <a:t>°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2245" grpId="0"/>
      <p:bldP spid="52295" grpId="0"/>
      <p:bldP spid="10259" grpId="0" bldLvl="0" animBg="1"/>
      <p:bldP spid="1026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/>
          <p:nvPr/>
        </p:nvSpPr>
        <p:spPr>
          <a:xfrm>
            <a:off x="911689" y="998288"/>
            <a:ext cx="7568806" cy="1015663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+mn-ea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2400" b="1" noProof="1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+mn-ea"/>
              </a:rPr>
              <a:t>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果一个四边形的一组对角互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补，那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么另一组对角有什么关系？试说明理由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noProof="1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035477" y="2107007"/>
            <a:ext cx="79380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 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474401" y="2115703"/>
            <a:ext cx="324646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图，四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边形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=180°.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1979613" y="2924236"/>
            <a:ext cx="55197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4–2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 ×180 °= 360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1428750" y="2914711"/>
            <a:ext cx="86518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因为 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2087562" y="3378788"/>
            <a:ext cx="4182555" cy="887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360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）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360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180° =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180°.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425082" y="3453009"/>
            <a:ext cx="10255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1208" name="组合 29"/>
          <p:cNvGrpSpPr/>
          <p:nvPr/>
        </p:nvGrpSpPr>
        <p:grpSpPr bwMode="auto">
          <a:xfrm>
            <a:off x="6247352" y="1387238"/>
            <a:ext cx="2300288" cy="1806076"/>
            <a:chOff x="5604937" y="1646962"/>
            <a:chExt cx="3067861" cy="2408026"/>
          </a:xfrm>
        </p:grpSpPr>
        <p:grpSp>
          <p:nvGrpSpPr>
            <p:cNvPr id="51209" name="组合 24"/>
            <p:cNvGrpSpPr/>
            <p:nvPr/>
          </p:nvGrpSpPr>
          <p:grpSpPr bwMode="auto">
            <a:xfrm>
              <a:off x="6012160" y="2132856"/>
              <a:ext cx="2232248" cy="1440160"/>
              <a:chOff x="6012160" y="2132856"/>
              <a:chExt cx="2232248" cy="1440160"/>
            </a:xfrm>
          </p:grpSpPr>
          <p:cxnSp>
            <p:nvCxnSpPr>
              <p:cNvPr id="51210" name="直接连接符 17"/>
              <p:cNvCxnSpPr>
                <a:cxnSpLocks noChangeShapeType="1"/>
              </p:cNvCxnSpPr>
              <p:nvPr/>
            </p:nvCxnSpPr>
            <p:spPr bwMode="auto">
              <a:xfrm flipV="1">
                <a:off x="6012160" y="2132856"/>
                <a:ext cx="936104" cy="93610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1" name="直接连接符 19"/>
              <p:cNvCxnSpPr>
                <a:cxnSpLocks noChangeShapeType="1"/>
              </p:cNvCxnSpPr>
              <p:nvPr/>
            </p:nvCxnSpPr>
            <p:spPr bwMode="auto">
              <a:xfrm>
                <a:off x="6948264" y="2132856"/>
                <a:ext cx="1296144" cy="57606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2" name="直接连接符 21"/>
              <p:cNvCxnSpPr>
                <a:cxnSpLocks noChangeShapeType="1"/>
              </p:cNvCxnSpPr>
              <p:nvPr/>
            </p:nvCxnSpPr>
            <p:spPr bwMode="auto">
              <a:xfrm>
                <a:off x="8244408" y="2708920"/>
                <a:ext cx="0" cy="8640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1213" name="直接连接符 23"/>
              <p:cNvCxnSpPr>
                <a:cxnSpLocks noChangeShapeType="1"/>
              </p:cNvCxnSpPr>
              <p:nvPr/>
            </p:nvCxnSpPr>
            <p:spPr bwMode="auto">
              <a:xfrm>
                <a:off x="6012160" y="3068960"/>
                <a:ext cx="2232248" cy="50405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51214" name="TextBox 25"/>
            <p:cNvSpPr txBox="1">
              <a:spLocks noChangeArrowheads="1"/>
            </p:cNvSpPr>
            <p:nvPr/>
          </p:nvSpPr>
          <p:spPr bwMode="auto">
            <a:xfrm>
              <a:off x="6876255" y="1646962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</a:rPr>
                <a:t>A</a:t>
              </a:r>
              <a:endParaRPr lang="en-US" altLang="zh-CN" sz="2100" b="1" i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5" name="TextBox 26"/>
            <p:cNvSpPr txBox="1">
              <a:spLocks noChangeArrowheads="1"/>
            </p:cNvSpPr>
            <p:nvPr/>
          </p:nvSpPr>
          <p:spPr bwMode="auto">
            <a:xfrm>
              <a:off x="5604937" y="2852937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6" name="TextBox 27"/>
            <p:cNvSpPr txBox="1">
              <a:spLocks noChangeArrowheads="1"/>
            </p:cNvSpPr>
            <p:nvPr/>
          </p:nvSpPr>
          <p:spPr bwMode="auto">
            <a:xfrm>
              <a:off x="8124956" y="3501008"/>
              <a:ext cx="485731" cy="553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C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51217" name="TextBox 28"/>
            <p:cNvSpPr txBox="1">
              <a:spLocks noChangeArrowheads="1"/>
            </p:cNvSpPr>
            <p:nvPr/>
          </p:nvSpPr>
          <p:spPr bwMode="auto">
            <a:xfrm>
              <a:off x="8172400" y="2391271"/>
              <a:ext cx="500398" cy="551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D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34289" y="4289292"/>
            <a:ext cx="7975457" cy="646331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如果一个四边形的一组对角互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补，那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么另一组</a:t>
            </a:r>
            <a:r>
              <a:rPr lang="zh-CN" altLang="en-US" sz="2400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对角也互补</a:t>
            </a:r>
            <a:r>
              <a:rPr lang="en-US" altLang="zh-CN" sz="240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51223" name="组合 6"/>
          <p:cNvGrpSpPr/>
          <p:nvPr/>
        </p:nvGrpSpPr>
        <p:grpSpPr bwMode="auto">
          <a:xfrm>
            <a:off x="711994" y="506413"/>
            <a:ext cx="1858963" cy="492125"/>
            <a:chOff x="427462" y="558483"/>
            <a:chExt cx="1858351" cy="492443"/>
          </a:xfrm>
        </p:grpSpPr>
        <p:grpSp>
          <p:nvGrpSpPr>
            <p:cNvPr id="5122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123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1231" name="文本框 2"/>
          <p:cNvSpPr txBox="1">
            <a:spLocks noChangeArrowheads="1"/>
          </p:cNvSpPr>
          <p:nvPr/>
        </p:nvSpPr>
        <p:spPr bwMode="auto">
          <a:xfrm>
            <a:off x="2711839" y="514482"/>
            <a:ext cx="54606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运用四边形内角和定理进行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证明或计算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-3350" y="-55985"/>
            <a:ext cx="2006600" cy="478473"/>
            <a:chOff x="123" y="40"/>
            <a:chExt cx="3160" cy="753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6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5"/>
          <p:cNvSpPr>
            <a:spLocks noChangeArrowheads="1"/>
          </p:cNvSpPr>
          <p:nvPr/>
        </p:nvSpPr>
        <p:spPr bwMode="auto">
          <a:xfrm>
            <a:off x="937819" y="467282"/>
            <a:ext cx="79629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53250" name="Picture 6" descr="E:\四清\八上数学（人教）四清2014 教用 √黄旭（外）\Q17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06" y="1190360"/>
            <a:ext cx="2426907" cy="165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5"/>
          <p:cNvGrpSpPr/>
          <p:nvPr/>
        </p:nvGrpSpPr>
        <p:grpSpPr bwMode="auto">
          <a:xfrm>
            <a:off x="-6758" y="-64667"/>
            <a:ext cx="2006600" cy="477838"/>
            <a:chOff x="248" y="51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1016" y="51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236"/>
              <a:ext cx="3160" cy="541"/>
              <a:chOff x="248" y="236"/>
              <a:chExt cx="3160" cy="541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451" y="23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4" y="59197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80922" y="1190360"/>
            <a:ext cx="6453187" cy="3693319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0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在四边形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ABEF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4–2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)×180°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360°.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425967" y="2567031"/>
            <a:ext cx="2281805" cy="8389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tags/tag1.xml><?xml version="1.0" encoding="utf-8"?>
<p:tagLst xmlns:p="http://schemas.openxmlformats.org/presentationml/2006/main">
  <p:tag name="KSO_WM_DOC_GUID" val="{bb9ef687-0279-40e4-843e-9ec00975e04d}"/>
  <p:tag name="KSO_WPP_MARK_KEY" val="449d2b72-68ce-42ff-a60e-a8f339494366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4971</Words>
  <Application>WPS 演示</Application>
  <PresentationFormat>全屏显示(16:9)</PresentationFormat>
  <Paragraphs>735</Paragraphs>
  <Slides>35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14</vt:i4>
      </vt:variant>
      <vt:variant>
        <vt:lpstr>幻灯片标题</vt:lpstr>
      </vt:variant>
      <vt:variant>
        <vt:i4>35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仿宋</vt:lpstr>
      <vt:lpstr>Times New Roman</vt:lpstr>
      <vt:lpstr>Arial Unicode MS</vt:lpstr>
      <vt:lpstr>Calibri</vt:lpstr>
      <vt:lpstr>Tahoma</vt:lpstr>
      <vt:lpstr>华文新魏</vt:lpstr>
      <vt:lpstr>Cambria Math</vt:lpstr>
      <vt:lpstr>Cambria Math</vt:lpstr>
      <vt:lpstr>《七彩课堂》课件模板（新）</vt:lpstr>
      <vt:lpstr>1_《七彩课堂》课件模板（新）</vt:lpstr>
      <vt:lpstr>Equation.3</vt:lpstr>
      <vt:lpstr>Equation.KSEE3</vt:lpstr>
      <vt:lpstr>Equation.KSEE3</vt:lpstr>
      <vt:lpstr>Equation.DSMT4</vt:lpstr>
      <vt:lpstr>Equation.DSMT4</vt:lpstr>
      <vt:lpstr>Equation.DSMT4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1164</cp:revision>
  <dcterms:created xsi:type="dcterms:W3CDTF">2016-01-14T07:05:00Z</dcterms:created>
  <dcterms:modified xsi:type="dcterms:W3CDTF">2023-04-26T06:20:54Z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92FAE622CEC345B2896C00D5081634D5_12</vt:lpwstr>
  </property>
</Properties>
</file>