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1" r:id="rId3"/>
  </p:sldMasterIdLst>
  <p:notesMasterIdLst>
    <p:notesMasterId r:id="rId20"/>
  </p:notesMasterIdLst>
  <p:handoutMasterIdLst>
    <p:handoutMasterId r:id="rId32"/>
  </p:handoutMasterIdLst>
  <p:sldIdLst>
    <p:sldId id="691" r:id="rId4"/>
    <p:sldId id="425" r:id="rId5"/>
    <p:sldId id="692" r:id="rId6"/>
    <p:sldId id="693" r:id="rId7"/>
    <p:sldId id="694" r:id="rId8"/>
    <p:sldId id="695" r:id="rId9"/>
    <p:sldId id="696" r:id="rId10"/>
    <p:sldId id="698" r:id="rId11"/>
    <p:sldId id="699" r:id="rId12"/>
    <p:sldId id="738" r:id="rId13"/>
    <p:sldId id="700" r:id="rId14"/>
    <p:sldId id="701" r:id="rId15"/>
    <p:sldId id="702" r:id="rId16"/>
    <p:sldId id="719" r:id="rId17"/>
    <p:sldId id="703" r:id="rId18"/>
    <p:sldId id="704" r:id="rId19"/>
    <p:sldId id="705" r:id="rId21"/>
    <p:sldId id="706" r:id="rId22"/>
    <p:sldId id="707" r:id="rId23"/>
    <p:sldId id="708" r:id="rId24"/>
    <p:sldId id="709" r:id="rId25"/>
    <p:sldId id="679" r:id="rId26"/>
    <p:sldId id="710" r:id="rId27"/>
    <p:sldId id="712" r:id="rId28"/>
    <p:sldId id="713" r:id="rId29"/>
    <p:sldId id="714" r:id="rId30"/>
    <p:sldId id="715" r:id="rId31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286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中国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03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0395" autoAdjust="0"/>
    <p:restoredTop sz="95825" autoAdjust="0"/>
  </p:normalViewPr>
  <p:slideViewPr>
    <p:cSldViewPr snapToGrid="0" showGuides="1">
      <p:cViewPr varScale="1">
        <p:scale>
          <a:sx n="111" d="100"/>
          <a:sy n="111" d="100"/>
        </p:scale>
        <p:origin x="-174" y="-84"/>
      </p:cViewPr>
      <p:guideLst>
        <p:guide orient="horz" pos="1643"/>
        <p:guide pos="28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2.vml.rels><?xml version="1.0" encoding="UTF-8" standalone="yes"?>
<Relationships xmlns="http://schemas.openxmlformats.org/package/2006/relationships"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65.wmf"/><Relationship Id="rId8" Type="http://schemas.openxmlformats.org/officeDocument/2006/relationships/image" Target="../media/image64.wmf"/><Relationship Id="rId7" Type="http://schemas.openxmlformats.org/officeDocument/2006/relationships/image" Target="../media/image63.wmf"/><Relationship Id="rId6" Type="http://schemas.openxmlformats.org/officeDocument/2006/relationships/image" Target="../media/image62.wmf"/><Relationship Id="rId5" Type="http://schemas.openxmlformats.org/officeDocument/2006/relationships/image" Target="../media/image61.wmf"/><Relationship Id="rId4" Type="http://schemas.openxmlformats.org/officeDocument/2006/relationships/image" Target="../media/image60.wmf"/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17.vml.rels><?xml version="1.0" encoding="UTF-8" standalone="yes"?>
<Relationships xmlns="http://schemas.openxmlformats.org/package/2006/relationships"><Relationship Id="rId7" Type="http://schemas.openxmlformats.org/officeDocument/2006/relationships/image" Target="../media/image83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86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22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7" Type="http://schemas.openxmlformats.org/officeDocument/2006/relationships/image" Target="../media/image36.wmf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F1200E31-7D85-4BEC-889E-67F76B4ACFC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DB4FAC7C-2E17-4A80-83F8-34923B45ABD0}" type="slidenum">
              <a:rPr lang="en-US" altLang="en-US"/>
            </a:fld>
            <a:endParaRPr lang="en-US" altLang="en-US"/>
          </a:p>
        </p:txBody>
      </p:sp>
      <p:pic>
        <p:nvPicPr>
          <p:cNvPr id="47111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FAC7C-2E17-4A80-83F8-34923B45ABD0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2.png"/><Relationship Id="rId23" Type="http://schemas.openxmlformats.org/officeDocument/2006/relationships/image" Target="../media/image1.pn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/>
          <p:cNvSpPr txBox="1">
            <a:spLocks noChangeArrowheads="1"/>
          </p:cNvSpPr>
          <p:nvPr userDrawn="1"/>
        </p:nvSpPr>
        <p:spPr bwMode="auto">
          <a:xfrm>
            <a:off x="5733367" y="6848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分式的运算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grpSp>
        <p:nvGrpSpPr>
          <p:cNvPr id="45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7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9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3" name="文本框 1"/>
          <p:cNvSpPr txBox="1">
            <a:spLocks noChangeArrowheads="1"/>
          </p:cNvSpPr>
          <p:nvPr userDrawn="1"/>
        </p:nvSpPr>
        <p:spPr bwMode="auto">
          <a:xfrm>
            <a:off x="5733367" y="6848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分式的运算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5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28.wmf"/><Relationship Id="rId18" Type="http://schemas.openxmlformats.org/officeDocument/2006/relationships/vmlDrawing" Target="../drawings/vmlDrawing8.v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36.wmf"/><Relationship Id="rId15" Type="http://schemas.openxmlformats.org/officeDocument/2006/relationships/oleObject" Target="../embeddings/oleObject28.bin"/><Relationship Id="rId14" Type="http://schemas.openxmlformats.org/officeDocument/2006/relationships/image" Target="../media/image35.wmf"/><Relationship Id="rId13" Type="http://schemas.openxmlformats.org/officeDocument/2006/relationships/oleObject" Target="../embeddings/oleObject27.bin"/><Relationship Id="rId12" Type="http://schemas.openxmlformats.org/officeDocument/2006/relationships/image" Target="../media/image34.w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22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0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7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29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7.bin"/><Relationship Id="rId8" Type="http://schemas.openxmlformats.org/officeDocument/2006/relationships/image" Target="../media/image44.wmf"/><Relationship Id="rId7" Type="http://schemas.openxmlformats.org/officeDocument/2006/relationships/oleObject" Target="../embeddings/oleObject36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41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5.wmf"/><Relationship Id="rId1" Type="http://schemas.openxmlformats.org/officeDocument/2006/relationships/oleObject" Target="../embeddings/oleObject33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50.wmf"/><Relationship Id="rId7" Type="http://schemas.openxmlformats.org/officeDocument/2006/relationships/oleObject" Target="../embeddings/oleObject41.bin"/><Relationship Id="rId6" Type="http://schemas.openxmlformats.org/officeDocument/2006/relationships/image" Target="../media/image49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47.wmf"/><Relationship Id="rId11" Type="http://schemas.openxmlformats.org/officeDocument/2006/relationships/vmlDrawing" Target="../drawings/vmlDrawing11.vml"/><Relationship Id="rId10" Type="http://schemas.openxmlformats.org/officeDocument/2006/relationships/slideLayout" Target="../slideLayouts/slideLayout1.xml"/><Relationship Id="rId1" Type="http://schemas.openxmlformats.org/officeDocument/2006/relationships/oleObject" Target="../embeddings/oleObject38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6.bin"/><Relationship Id="rId8" Type="http://schemas.openxmlformats.org/officeDocument/2006/relationships/image" Target="../media/image54.wmf"/><Relationship Id="rId7" Type="http://schemas.openxmlformats.org/officeDocument/2006/relationships/oleObject" Target="../embeddings/oleObject45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51.wmf"/><Relationship Id="rId15" Type="http://schemas.openxmlformats.org/officeDocument/2006/relationships/notesSlide" Target="../notesSlides/notesSlide1.xml"/><Relationship Id="rId14" Type="http://schemas.openxmlformats.org/officeDocument/2006/relationships/vmlDrawing" Target="../drawings/vmlDrawing12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56.wmf"/><Relationship Id="rId11" Type="http://schemas.openxmlformats.org/officeDocument/2006/relationships/oleObject" Target="../embeddings/oleObject47.bin"/><Relationship Id="rId10" Type="http://schemas.openxmlformats.org/officeDocument/2006/relationships/image" Target="../media/image55.wmf"/><Relationship Id="rId1" Type="http://schemas.openxmlformats.org/officeDocument/2006/relationships/oleObject" Target="../embeddings/oleObject42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2.bin"/><Relationship Id="rId8" Type="http://schemas.openxmlformats.org/officeDocument/2006/relationships/image" Target="../media/image60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59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58.wmf"/><Relationship Id="rId3" Type="http://schemas.openxmlformats.org/officeDocument/2006/relationships/oleObject" Target="../embeddings/oleObject49.bin"/><Relationship Id="rId20" Type="http://schemas.openxmlformats.org/officeDocument/2006/relationships/vmlDrawing" Target="../drawings/vmlDrawing13.vml"/><Relationship Id="rId2" Type="http://schemas.openxmlformats.org/officeDocument/2006/relationships/image" Target="../media/image57.wmf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65.wmf"/><Relationship Id="rId17" Type="http://schemas.openxmlformats.org/officeDocument/2006/relationships/oleObject" Target="../embeddings/oleObject56.bin"/><Relationship Id="rId16" Type="http://schemas.openxmlformats.org/officeDocument/2006/relationships/image" Target="../media/image64.wmf"/><Relationship Id="rId15" Type="http://schemas.openxmlformats.org/officeDocument/2006/relationships/oleObject" Target="../embeddings/oleObject55.bin"/><Relationship Id="rId14" Type="http://schemas.openxmlformats.org/officeDocument/2006/relationships/image" Target="../media/image63.wmf"/><Relationship Id="rId13" Type="http://schemas.openxmlformats.org/officeDocument/2006/relationships/oleObject" Target="../embeddings/oleObject54.bin"/><Relationship Id="rId12" Type="http://schemas.openxmlformats.org/officeDocument/2006/relationships/image" Target="../media/image62.wmf"/><Relationship Id="rId11" Type="http://schemas.openxmlformats.org/officeDocument/2006/relationships/oleObject" Target="../embeddings/oleObject53.bin"/><Relationship Id="rId10" Type="http://schemas.openxmlformats.org/officeDocument/2006/relationships/image" Target="../media/image61.wmf"/><Relationship Id="rId1" Type="http://schemas.openxmlformats.org/officeDocument/2006/relationships/oleObject" Target="../embeddings/oleObject48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31.png"/><Relationship Id="rId4" Type="http://schemas.openxmlformats.org/officeDocument/2006/relationships/image" Target="../media/image67.wmf"/><Relationship Id="rId3" Type="http://schemas.openxmlformats.org/officeDocument/2006/relationships/oleObject" Target="../embeddings/oleObject58.bin"/><Relationship Id="rId2" Type="http://schemas.openxmlformats.org/officeDocument/2006/relationships/image" Target="../media/image66.wmf"/><Relationship Id="rId1" Type="http://schemas.openxmlformats.org/officeDocument/2006/relationships/oleObject" Target="../embeddings/oleObject5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1.wmf"/><Relationship Id="rId3" Type="http://schemas.openxmlformats.org/officeDocument/2006/relationships/oleObject" Target="../embeddings/oleObject60.bin"/><Relationship Id="rId2" Type="http://schemas.openxmlformats.org/officeDocument/2006/relationships/image" Target="../media/image70.wmf"/><Relationship Id="rId1" Type="http://schemas.openxmlformats.org/officeDocument/2006/relationships/oleObject" Target="../embeddings/oleObject59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6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6.wmf"/><Relationship Id="rId4" Type="http://schemas.openxmlformats.org/officeDocument/2006/relationships/oleObject" Target="../embeddings/oleObject62.bin"/><Relationship Id="rId3" Type="http://schemas.openxmlformats.org/officeDocument/2006/relationships/image" Target="../media/image75.wmf"/><Relationship Id="rId2" Type="http://schemas.openxmlformats.org/officeDocument/2006/relationships/oleObject" Target="../embeddings/oleObject61.bin"/><Relationship Id="rId1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7.bin"/><Relationship Id="rId8" Type="http://schemas.openxmlformats.org/officeDocument/2006/relationships/image" Target="../media/image80.wmf"/><Relationship Id="rId7" Type="http://schemas.openxmlformats.org/officeDocument/2006/relationships/oleObject" Target="../embeddings/oleObject66.bin"/><Relationship Id="rId6" Type="http://schemas.openxmlformats.org/officeDocument/2006/relationships/image" Target="../media/image79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78.wmf"/><Relationship Id="rId3" Type="http://schemas.openxmlformats.org/officeDocument/2006/relationships/oleObject" Target="../embeddings/oleObject64.bin"/><Relationship Id="rId2" Type="http://schemas.openxmlformats.org/officeDocument/2006/relationships/image" Target="../media/image77.wmf"/><Relationship Id="rId16" Type="http://schemas.openxmlformats.org/officeDocument/2006/relationships/vmlDrawing" Target="../drawings/vmlDrawing17.v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83.wmf"/><Relationship Id="rId13" Type="http://schemas.openxmlformats.org/officeDocument/2006/relationships/oleObject" Target="../embeddings/oleObject69.bin"/><Relationship Id="rId12" Type="http://schemas.openxmlformats.org/officeDocument/2006/relationships/image" Target="../media/image82.wmf"/><Relationship Id="rId11" Type="http://schemas.openxmlformats.org/officeDocument/2006/relationships/oleObject" Target="../embeddings/oleObject68.bin"/><Relationship Id="rId10" Type="http://schemas.openxmlformats.org/officeDocument/2006/relationships/image" Target="../media/image81.wmf"/><Relationship Id="rId1" Type="http://schemas.openxmlformats.org/officeDocument/2006/relationships/oleObject" Target="../embeddings/oleObject63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8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6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85.wmf"/><Relationship Id="rId3" Type="http://schemas.openxmlformats.org/officeDocument/2006/relationships/oleObject" Target="../embeddings/oleObject71.bin"/><Relationship Id="rId2" Type="http://schemas.openxmlformats.org/officeDocument/2006/relationships/image" Target="../media/image84.wmf"/><Relationship Id="rId1" Type="http://schemas.openxmlformats.org/officeDocument/2006/relationships/oleObject" Target="../embeddings/oleObject70.bin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7.wmf"/><Relationship Id="rId1" Type="http://schemas.openxmlformats.org/officeDocument/2006/relationships/oleObject" Target="../embeddings/oleObject73.bin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0.v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8.wmf"/><Relationship Id="rId1" Type="http://schemas.openxmlformats.org/officeDocument/2006/relationships/oleObject" Target="../embeddings/oleObject7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7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13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14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6.wmf"/><Relationship Id="rId16" Type="http://schemas.openxmlformats.org/officeDocument/2006/relationships/vmlDrawing" Target="../drawings/vmlDrawing6.v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22.wmf"/><Relationship Id="rId13" Type="http://schemas.openxmlformats.org/officeDocument/2006/relationships/oleObject" Target="../embeddings/oleObject17.bin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16.bin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6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23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1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/>
          <p:nvPr/>
        </p:nvSpPr>
        <p:spPr bwMode="auto">
          <a:xfrm>
            <a:off x="990893" y="688757"/>
            <a:ext cx="7112872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前面分式的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学习，我们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知道分式和分数有很多的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相似性，如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基本性质、约分和通分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那么在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运算上它们有相似性吗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1"/>
          <p:cNvGrpSpPr/>
          <p:nvPr/>
        </p:nvGrpSpPr>
        <p:grpSpPr bwMode="auto">
          <a:xfrm>
            <a:off x="-12407" y="-47062"/>
            <a:ext cx="2006600" cy="493712"/>
            <a:chOff x="100" y="63"/>
            <a:chExt cx="3160" cy="778"/>
          </a:xfrm>
        </p:grpSpPr>
        <p:cxnSp>
          <p:nvCxnSpPr>
            <p:cNvPr id="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7" descr="8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6749657" y="2785529"/>
            <a:ext cx="1560512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53269" y="1488976"/>
            <a:ext cx="78851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/>
              <a:t>①</a:t>
            </a:r>
            <a:r>
              <a:rPr lang="zh-CN" altLang="en-US" sz="2400" b="1" dirty="0"/>
              <a:t>若分子分母都是</a:t>
            </a:r>
            <a:r>
              <a:rPr lang="zh-CN" altLang="en-US" sz="2400" b="1" dirty="0" smtClean="0"/>
              <a:t>单项式，把</a:t>
            </a:r>
            <a:r>
              <a:rPr lang="zh-CN" altLang="en-US" sz="2400" b="1" dirty="0">
                <a:solidFill>
                  <a:srgbClr val="FF0000"/>
                </a:solidFill>
              </a:rPr>
              <a:t>分子分母分别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相乘</a:t>
            </a:r>
            <a:r>
              <a:rPr lang="zh-CN" altLang="en-US" sz="2400" b="1" dirty="0" smtClean="0"/>
              <a:t>，约</a:t>
            </a:r>
            <a:r>
              <a:rPr lang="zh-CN" altLang="en-US" sz="2400" b="1" dirty="0"/>
              <a:t>去</a:t>
            </a:r>
            <a:r>
              <a:rPr lang="zh-CN" altLang="en-US" sz="2400" b="1" dirty="0" smtClean="0"/>
              <a:t>公因式，最后</a:t>
            </a:r>
            <a:r>
              <a:rPr lang="zh-CN" altLang="en-US" sz="2400" b="1" dirty="0"/>
              <a:t>化为</a:t>
            </a:r>
            <a:r>
              <a:rPr lang="zh-CN" altLang="en-US" sz="2400" b="1" dirty="0">
                <a:solidFill>
                  <a:srgbClr val="FF0000"/>
                </a:solidFill>
              </a:rPr>
              <a:t>最简分式或整式</a:t>
            </a:r>
            <a:r>
              <a:rPr lang="zh-CN" altLang="en-US" sz="2400" b="1" dirty="0" smtClean="0"/>
              <a:t>；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 smtClean="0"/>
              <a:t>②分式</a:t>
            </a:r>
            <a:r>
              <a:rPr lang="zh-CN" altLang="en-US" sz="2400" b="1" dirty="0"/>
              <a:t>与分式相除</a:t>
            </a:r>
            <a:r>
              <a:rPr lang="zh-CN" altLang="en-US" sz="2400" b="1" dirty="0" smtClean="0"/>
              <a:t>时，按照</a:t>
            </a:r>
            <a:r>
              <a:rPr lang="zh-CN" altLang="en-US" sz="2400" b="1" dirty="0"/>
              <a:t>法</a:t>
            </a:r>
            <a:r>
              <a:rPr lang="zh-CN" altLang="en-US" sz="2400" b="1" dirty="0" smtClean="0"/>
              <a:t>则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先转</a:t>
            </a:r>
            <a:r>
              <a:rPr lang="zh-CN" altLang="en-US" sz="2400" b="1" dirty="0">
                <a:solidFill>
                  <a:srgbClr val="FF0000"/>
                </a:solidFill>
              </a:rPr>
              <a:t>化为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乘法</a:t>
            </a:r>
            <a:r>
              <a:rPr lang="zh-CN" altLang="en-US" sz="2400" b="1" dirty="0" smtClean="0"/>
              <a:t>，再</a:t>
            </a:r>
            <a:r>
              <a:rPr lang="zh-CN" altLang="en-US" sz="2400" b="1" dirty="0"/>
              <a:t>运算</a:t>
            </a:r>
            <a:r>
              <a:rPr lang="en-US" altLang="zh-CN" sz="2400" b="1" dirty="0"/>
              <a:t>.</a:t>
            </a:r>
            <a:endParaRPr lang="en-US" altLang="zh-CN" sz="2400" b="1" dirty="0"/>
          </a:p>
        </p:txBody>
      </p:sp>
      <p:grpSp>
        <p:nvGrpSpPr>
          <p:cNvPr id="24" name="组合 1"/>
          <p:cNvGrpSpPr/>
          <p:nvPr/>
        </p:nvGrpSpPr>
        <p:grpSpPr bwMode="auto">
          <a:xfrm>
            <a:off x="-12407" y="-38812"/>
            <a:ext cx="2006600" cy="477213"/>
            <a:chOff x="100" y="76"/>
            <a:chExt cx="3160" cy="752"/>
          </a:xfrm>
        </p:grpSpPr>
        <p:cxnSp>
          <p:nvCxnSpPr>
            <p:cNvPr id="2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2450" y="466724"/>
            <a:ext cx="8286750" cy="3518047"/>
            <a:chOff x="552450" y="466725"/>
            <a:chExt cx="8286750" cy="4057650"/>
          </a:xfrm>
        </p:grpSpPr>
        <p:sp>
          <p:nvSpPr>
            <p:cNvPr id="23" name="剪去同侧角的矩形 2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516856" y="3844046"/>
            <a:ext cx="5727800" cy="683895"/>
            <a:chOff x="1516856" y="3844046"/>
            <a:chExt cx="5727800" cy="683895"/>
          </a:xfrm>
        </p:grpSpPr>
        <p:sp>
          <p:nvSpPr>
            <p:cNvPr id="58405" name="文本框 7"/>
            <p:cNvSpPr txBox="1">
              <a:spLocks noChangeArrowheads="1"/>
            </p:cNvSpPr>
            <p:nvPr/>
          </p:nvSpPr>
          <p:spPr bwMode="auto">
            <a:xfrm>
              <a:off x="1516856" y="3937391"/>
              <a:ext cx="5727800" cy="461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2003F7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解析：</a:t>
              </a:r>
              <a:endParaRPr lang="en-US" altLang="zh-CN" sz="2400" b="1" dirty="0">
                <a:latin typeface="宋体" panose="02010600030101010101" pitchFamily="2" charset="-122"/>
              </a:endParaRPr>
            </a:p>
          </p:txBody>
        </p:sp>
        <p:graphicFrame>
          <p:nvGraphicFramePr>
            <p:cNvPr id="58406" name="对象 1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438359" y="3871351"/>
            <a:ext cx="1473389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963" name="Equation" r:id="rId1" imgW="35356800" imgH="15544800" progId="Equation.DSMT4">
                    <p:embed/>
                  </p:oleObj>
                </mc:Choice>
                <mc:Fallback>
                  <p:oleObj name="Equation" r:id="rId1" imgW="35356800" imgH="15544800" progId="Equation.DSMT4">
                    <p:embed/>
                    <p:pic>
                      <p:nvPicPr>
                        <p:cNvPr id="0" name="对象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38359" y="3871351"/>
                          <a:ext cx="1473389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07" name="对象 16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050831" y="3880241"/>
            <a:ext cx="1232058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964" name="Equation" r:id="rId3" imgW="29565600" imgH="15544800" progId="Equation.DSMT4">
                    <p:embed/>
                  </p:oleObj>
                </mc:Choice>
                <mc:Fallback>
                  <p:oleObj name="Equation" r:id="rId3" imgW="29565600" imgH="15544800" progId="Equation.DSMT4">
                    <p:embed/>
                    <p:pic>
                      <p:nvPicPr>
                        <p:cNvPr id="0" name="对象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50831" y="3880241"/>
                          <a:ext cx="1232058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8408" name="对象 1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370531" y="3844046"/>
            <a:ext cx="825606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8965" name="Equation" r:id="rId5" imgW="19812000" imgH="15544800" progId="Equation.DSMT4">
                    <p:embed/>
                  </p:oleObj>
                </mc:Choice>
                <mc:Fallback>
                  <p:oleObj name="Equation" r:id="rId5" imgW="19812000" imgH="15544800" progId="Equation.DSMT4">
                    <p:embed/>
                    <p:pic>
                      <p:nvPicPr>
                        <p:cNvPr id="0" name="对象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70531" y="3844046"/>
                          <a:ext cx="825606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301534" y="1042194"/>
            <a:ext cx="287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7" name="组合 1"/>
          <p:cNvGrpSpPr/>
          <p:nvPr/>
        </p:nvGrpSpPr>
        <p:grpSpPr bwMode="auto">
          <a:xfrm>
            <a:off x="-12407" y="-38812"/>
            <a:ext cx="2006600" cy="477213"/>
            <a:chOff x="100" y="76"/>
            <a:chExt cx="3160" cy="752"/>
          </a:xfrm>
        </p:grpSpPr>
        <p:cxnSp>
          <p:nvCxnSpPr>
            <p:cNvPr id="4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097" y="1045434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593850" y="847274"/>
            <a:ext cx="7131050" cy="2633467"/>
            <a:chOff x="1593850" y="847274"/>
            <a:chExt cx="7131050" cy="263346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8396" name="文本框 6"/>
                <p:cNvSpPr txBox="1">
                  <a:spLocks noChangeArrowheads="1"/>
                </p:cNvSpPr>
                <p:nvPr/>
              </p:nvSpPr>
              <p:spPr bwMode="auto">
                <a:xfrm>
                  <a:off x="1593850" y="855663"/>
                  <a:ext cx="7131050" cy="26250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dirty="0" smtClean="0"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altLang="zh-CN" sz="2400" b="1" i="1" dirty="0" smtClean="0">
                                  <a:latin typeface="Cambria Math" panose="02040503050406030204"/>
                                  <a:ea typeface="楷体" panose="02010609060101010101" pitchFamily="49" charset="-122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dirty="0" smtClean="0">
                                  <a:latin typeface="+mn-lt"/>
                                  <a:ea typeface="楷体" panose="02010609060101010101" pitchFamily="49" charset="-122"/>
                                  <a:cs typeface="Times New Roman" panose="02020603050405020304" pitchFamily="18" charset="0"/>
                                </a:rPr>
                                <m:t>ab</m:t>
                              </m:r>
                            </m:e>
                            <m:sup/>
                          </m:sSup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latin typeface="+mn-lt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US" altLang="zh-CN" sz="2400" b="1" i="1" dirty="0" smtClean="0">
                              <a:latin typeface="+mn-lt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cd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400" b="1" i="0" dirty="0" smtClean="0">
                          <a:latin typeface="+mn-lt"/>
                          <a:ea typeface="Cambria Math" panose="02040503050406030204"/>
                          <a:cs typeface="Times New Roman" panose="02020603050405020304" pitchFamily="18" charset="0"/>
                        </a:rPr>
                        <m:t>÷</m:t>
                      </m:r>
                      <m:f>
                        <m:fPr>
                          <m:ctrlPr>
                            <a:rPr lang="en-US" altLang="zh-CN" sz="2400" b="1" i="1" dirty="0" smtClean="0">
                              <a:latin typeface="Cambria Math" panose="02040503050406030204"/>
                              <a:ea typeface="Cambria Math" panose="02040503050406030204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latin typeface="+mn-lt"/>
                              <a:ea typeface="Cambria Math" panose="02040503050406030204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latin typeface="+mn-lt"/>
                              <a:ea typeface="Cambria Math" panose="02040503050406030204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n-US" altLang="zh-CN" sz="2400" b="1" i="1" dirty="0" smtClean="0">
                              <a:latin typeface="+mn-lt"/>
                              <a:ea typeface="Cambria Math" panose="02040503050406030204"/>
                              <a:cs typeface="Times New Roman" panose="02020603050405020304" pitchFamily="18" charset="0"/>
                            </a:rPr>
                            <m:t>ax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latin typeface="+mn-lt"/>
                              <a:ea typeface="Cambria Math" panose="02040503050406030204"/>
                              <a:cs typeface="Times New Roman" panose="02020603050405020304" pitchFamily="18" charset="0"/>
                            </a:rPr>
                            <m:t>4</m:t>
                          </m:r>
                          <m:r>
                            <m:rPr>
                              <m:nor/>
                            </m:rPr>
                            <a:rPr lang="en-US" altLang="zh-CN" sz="2400" b="1" i="1" dirty="0" smtClean="0">
                              <a:latin typeface="+mn-lt"/>
                              <a:ea typeface="Cambria Math" panose="02040503050406030204"/>
                              <a:cs typeface="Times New Roman" panose="02020603050405020304" pitchFamily="18" charset="0"/>
                            </a:rPr>
                            <m:t>cd</m:t>
                          </m:r>
                        </m:den>
                      </m:f>
                      <m:r>
                        <a:rPr lang="zh-CN" altLang="en-US" sz="2400" b="1" i="1" dirty="0" smtClean="0">
                          <a:latin typeface="Cambria Math" panose="02040503050406030204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 </m:t>
                      </m:r>
                    </m:oMath>
                  </a14:m>
                  <a:r>
                    <a:rPr lang="zh-CN" altLang="en-US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等于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   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)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endPara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200000"/>
                    </a:lnSpc>
                  </a:pPr>
                  <a:r>
                    <a:rPr lang="en-US" altLang="zh-CN" sz="2400" b="1" dirty="0" smtClean="0"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r>
                    <a:rPr lang="en-US" altLang="zh-CN" sz="2400" b="1" dirty="0" smtClean="0">
                      <a:latin typeface="+mn-lt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A.                                    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B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.</a:t>
                  </a:r>
                  <a:r>
                    <a:rPr lang="en-US" altLang="zh-CN" sz="2400" b="1" dirty="0"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endPara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>
                    <a:lnSpc>
                      <a:spcPct val="200000"/>
                    </a:lnSpc>
                  </a:pP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C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.</a:t>
                  </a:r>
                  <a:r>
                    <a:rPr lang="en-US" altLang="zh-CN" sz="2400" b="1" dirty="0">
                      <a:ea typeface="Cambria Math" panose="02040503050406030204"/>
                      <a:cs typeface="Times New Roman" panose="02020603050405020304" pitchFamily="18" charset="0"/>
                    </a:rPr>
                    <a:t> </a:t>
                  </a:r>
                  <a:r>
                    <a:rPr lang="en-US" altLang="zh-CN" sz="2400" b="1" dirty="0" smtClean="0">
                      <a:ea typeface="Cambria Math" panose="02040503050406030204"/>
                      <a:cs typeface="Times New Roman" panose="02020603050405020304" pitchFamily="18" charset="0"/>
                    </a:rPr>
                    <a:t>                                 </a:t>
                  </a:r>
                  <a:r>
                    <a:rPr lang="zh-CN" altLang="en-US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D</a:t>
                  </a:r>
                  <a:r>
                    <a:rPr lang="en-US" altLang="zh-CN" sz="2400" b="1" dirty="0" smtClean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.</a:t>
                  </a:r>
                  <a:r>
                    <a:rPr lang="en-US" altLang="zh-CN" sz="2400" b="1" dirty="0">
                      <a:ea typeface="Cambria Math" panose="02040503050406030204"/>
                      <a:cs typeface="Times New Roman" panose="02020603050405020304" pitchFamily="18" charset="0"/>
                    </a:rPr>
                    <a:t> </a:t>
                  </a:r>
                  <a:endParaRPr lang="zh-CN" altLang="en-US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58396" name="文本框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593850" y="855663"/>
                  <a:ext cx="7131050" cy="2625078"/>
                </a:xfrm>
                <a:prstGeom prst="rect">
                  <a:avLst/>
                </a:prstGeom>
                <a:blipFill rotWithShape="1">
                  <a:blip r:embed="rId8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" name="矩形 4"/>
            <p:cNvSpPr/>
            <p:nvPr/>
          </p:nvSpPr>
          <p:spPr>
            <a:xfrm>
              <a:off x="2073254" y="847274"/>
              <a:ext cx="30008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dirty="0"/>
            </a:p>
          </p:txBody>
        </p:sp>
      </p:grpSp>
      <p:graphicFrame>
        <p:nvGraphicFramePr>
          <p:cNvPr id="21" name="对象 1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174856" y="2013358"/>
          <a:ext cx="534253" cy="766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6" name="Equation" r:id="rId9" imgW="7010400" imgH="10058400" progId="Equation.DSMT4">
                  <p:embed/>
                </p:oleObj>
              </mc:Choice>
              <mc:Fallback>
                <p:oleObj name="Equation" r:id="rId9" imgW="7010400" imgH="10058400" progId="Equation.DSMT4">
                  <p:embed/>
                  <p:pic>
                    <p:nvPicPr>
                      <p:cNvPr id="0" name="图片 589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4856" y="2013358"/>
                        <a:ext cx="534253" cy="766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075992" y="2684777"/>
          <a:ext cx="747611" cy="795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7" name="Equation" r:id="rId11" imgW="9448800" imgH="10058400" progId="Equation.DSMT4">
                  <p:embed/>
                </p:oleObj>
              </mc:Choice>
              <mc:Fallback>
                <p:oleObj name="Equation" r:id="rId11" imgW="9448800" imgH="10058400" progId="Equation.DSMT4">
                  <p:embed/>
                  <p:pic>
                    <p:nvPicPr>
                      <p:cNvPr id="0" name="对象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5992" y="2684777"/>
                        <a:ext cx="747611" cy="7959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219657" y="1947248"/>
          <a:ext cx="747712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8" name="Equation" r:id="rId13" imgW="9448800" imgH="10058400" progId="Equation.DSMT4">
                  <p:embed/>
                </p:oleObj>
              </mc:Choice>
              <mc:Fallback>
                <p:oleObj name="Equation" r:id="rId13" imgW="9448800" imgH="100584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9657" y="1947248"/>
                        <a:ext cx="747712" cy="79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234642" y="2745968"/>
          <a:ext cx="1182688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969" name="Equation" r:id="rId15" imgW="14935200" imgH="10058400" progId="Equation.DSMT4">
                  <p:embed/>
                </p:oleObj>
              </mc:Choice>
              <mc:Fallback>
                <p:oleObj name="Equation" r:id="rId15" imgW="14935200" imgH="100584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4642" y="2745968"/>
                        <a:ext cx="1182688" cy="796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4"/>
          <p:cNvSpPr>
            <a:spLocks noChangeArrowheads="1"/>
          </p:cNvSpPr>
          <p:nvPr/>
        </p:nvSpPr>
        <p:spPr bwMode="auto">
          <a:xfrm>
            <a:off x="1007671" y="1212850"/>
            <a:ext cx="1709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2003F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247" name="Object 7"/>
          <p:cNvGraphicFramePr>
            <a:graphicFrameLocks noChangeAspect="1"/>
          </p:cNvGraphicFramePr>
          <p:nvPr/>
        </p:nvGraphicFramePr>
        <p:xfrm>
          <a:off x="2490788" y="1050142"/>
          <a:ext cx="2871787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806" name="" r:id="rId1" imgW="1447800" imgH="419100" progId="Equation.3">
                  <p:embed/>
                </p:oleObj>
              </mc:Choice>
              <mc:Fallback>
                <p:oleObj name="" r:id="rId1" imgW="1447800" imgH="4191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biLevel thresh="5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0788" y="1050142"/>
                        <a:ext cx="2871787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8"/>
          <p:cNvGraphicFramePr>
            <a:graphicFrameLocks noChangeAspect="1"/>
          </p:cNvGraphicFramePr>
          <p:nvPr/>
        </p:nvGraphicFramePr>
        <p:xfrm>
          <a:off x="2098676" y="3009401"/>
          <a:ext cx="3471068" cy="9101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807" name="Equation" r:id="rId3" imgW="63703200" imgH="16764000" progId="Equation.DSMT4">
                  <p:embed/>
                </p:oleObj>
              </mc:Choice>
              <mc:Fallback>
                <p:oleObj name="Equation" r:id="rId3" imgW="63703200" imgH="16764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8676" y="3009401"/>
                        <a:ext cx="3471068" cy="9101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Object 9"/>
          <p:cNvGraphicFramePr>
            <a:graphicFrameLocks noChangeAspect="1"/>
          </p:cNvGraphicFramePr>
          <p:nvPr/>
        </p:nvGraphicFramePr>
        <p:xfrm>
          <a:off x="2156619" y="1974046"/>
          <a:ext cx="3199596" cy="845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808" name="Equation" r:id="rId5" imgW="58826400" imgH="15544800" progId="Equation.DSMT4">
                  <p:embed/>
                </p:oleObj>
              </mc:Choice>
              <mc:Fallback>
                <p:oleObj name="Equation" r:id="rId5" imgW="58826400" imgH="15544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6619" y="1974046"/>
                        <a:ext cx="3199596" cy="8453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Object 10"/>
          <p:cNvGraphicFramePr>
            <a:graphicFrameLocks noChangeAspect="1"/>
          </p:cNvGraphicFramePr>
          <p:nvPr/>
        </p:nvGraphicFramePr>
        <p:xfrm>
          <a:off x="2010971" y="4024313"/>
          <a:ext cx="2016125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809" name="Equation" r:id="rId7" imgW="24384000" imgH="10058400" progId="Equation.DSMT4">
                  <p:embed/>
                </p:oleObj>
              </mc:Choice>
              <mc:Fallback>
                <p:oleObj name="Equation" r:id="rId7" imgW="24384000" imgH="100584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0971" y="4024313"/>
                        <a:ext cx="2016125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5" name="AutoShape 6"/>
          <p:cNvSpPr>
            <a:spLocks noChangeArrowheads="1"/>
          </p:cNvSpPr>
          <p:nvPr/>
        </p:nvSpPr>
        <p:spPr bwMode="auto">
          <a:xfrm>
            <a:off x="6059487" y="2754313"/>
            <a:ext cx="3084513" cy="1617662"/>
          </a:xfrm>
          <a:prstGeom prst="wedgeRoundRectCallout">
            <a:avLst>
              <a:gd name="adj1" fmla="val -124946"/>
              <a:gd name="adj2" fmla="val -48744"/>
              <a:gd name="adj3" fmla="val 16667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accent5"/>
            </a:solidFill>
            <a:miter lim="800000"/>
          </a:ln>
          <a:effectLst>
            <a:prstShdw prst="shdw17" dist="17961" dir="2700000">
              <a:schemeClr val="bg2"/>
            </a:prstShdw>
          </a:effectLst>
        </p:spPr>
        <p:txBody>
          <a:bodyPr/>
          <a:lstStyle/>
          <a:p>
            <a:pPr>
              <a:lnSpc>
                <a:spcPct val="125000"/>
              </a:lnSpc>
            </a:pPr>
            <a:r>
              <a:rPr lang="zh-CN" altLang="en-US" b="1" dirty="0"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当分子分母是多项式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时，先</a:t>
            </a:r>
            <a:r>
              <a:rPr lang="zh-CN" altLang="en-US" sz="2400" b="1" dirty="0">
                <a:latin typeface="宋体" panose="02010600030101010101" pitchFamily="2" charset="-122"/>
              </a:rPr>
              <a:t>分解因式便于约分的进行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1175" y="531143"/>
            <a:ext cx="8061325" cy="503907"/>
            <a:chOff x="511175" y="531143"/>
            <a:chExt cx="8061325" cy="503907"/>
          </a:xfrm>
        </p:grpSpPr>
        <p:grpSp>
          <p:nvGrpSpPr>
            <p:cNvPr id="59401" name="组合 6"/>
            <p:cNvGrpSpPr/>
            <p:nvPr/>
          </p:nvGrpSpPr>
          <p:grpSpPr bwMode="auto">
            <a:xfrm>
              <a:off x="511175" y="542925"/>
              <a:ext cx="1858963" cy="492125"/>
              <a:chOff x="427462" y="558483"/>
              <a:chExt cx="1858351" cy="491808"/>
            </a:xfrm>
          </p:grpSpPr>
          <p:grpSp>
            <p:nvGrpSpPr>
              <p:cNvPr id="59402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2177459" y="-557395"/>
                  <a:ext cx="426897" cy="42676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507550" y="-557395"/>
                  <a:ext cx="426897" cy="42676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837642" y="-557395"/>
                  <a:ext cx="426897" cy="42676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3167733" y="-557395"/>
                  <a:ext cx="426897" cy="42676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3567652" y="-557395"/>
                  <a:ext cx="426897" cy="426762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</p:grpSp>
          <p:sp>
            <p:nvSpPr>
              <p:cNvPr id="59408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1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500" b="1" dirty="0">
                    <a:solidFill>
                      <a:schemeClr val="bg1"/>
                    </a:solidFill>
                  </a:rPr>
                  <a:t>素养考点 </a:t>
                </a:r>
                <a:r>
                  <a:rPr lang="en-US" altLang="zh-CN" sz="2500" b="1" dirty="0">
                    <a:solidFill>
                      <a:schemeClr val="bg1"/>
                    </a:solidFill>
                    <a:latin typeface="+mn-lt"/>
                  </a:rPr>
                  <a:t>2</a:t>
                </a:r>
                <a:endParaRPr lang="zh-CN" altLang="en-US" sz="25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59409" name="文本框 2"/>
            <p:cNvSpPr txBox="1">
              <a:spLocks noChangeArrowheads="1"/>
            </p:cNvSpPr>
            <p:nvPr/>
          </p:nvSpPr>
          <p:spPr bwMode="auto">
            <a:xfrm>
              <a:off x="2566988" y="531143"/>
              <a:ext cx="600551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利用分式的乘除法法则进行多项式的计算</a:t>
              </a:r>
              <a:endPara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3" name="组合 1"/>
          <p:cNvGrpSpPr/>
          <p:nvPr/>
        </p:nvGrpSpPr>
        <p:grpSpPr bwMode="auto">
          <a:xfrm>
            <a:off x="-12407" y="-38812"/>
            <a:ext cx="2006600" cy="477213"/>
            <a:chOff x="100" y="76"/>
            <a:chExt cx="3160" cy="752"/>
          </a:xfrm>
        </p:grpSpPr>
        <p:cxnSp>
          <p:nvCxnSpPr>
            <p:cNvPr id="2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1676400" y="658401"/>
          <a:ext cx="3452813" cy="8703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915" name="Equation" r:id="rId1" imgW="57912000" imgH="14630400" progId="Equation.DSMT4">
                  <p:embed/>
                </p:oleObj>
              </mc:Choice>
              <mc:Fallback>
                <p:oleObj name="Equation" r:id="rId1" imgW="57912000" imgH="14630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658401"/>
                        <a:ext cx="3452813" cy="8703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2" name="Object 8"/>
          <p:cNvGraphicFramePr>
            <a:graphicFrameLocks noChangeAspect="1"/>
          </p:cNvGraphicFramePr>
          <p:nvPr/>
        </p:nvGraphicFramePr>
        <p:xfrm>
          <a:off x="1503694" y="1533525"/>
          <a:ext cx="3239755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916" name="Equation" r:id="rId3" imgW="57607200" imgH="14630400" progId="Equation.DSMT4">
                  <p:embed/>
                </p:oleObj>
              </mc:Choice>
              <mc:Fallback>
                <p:oleObj name="Equation" r:id="rId3" imgW="57607200" imgH="14630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3694" y="1533525"/>
                        <a:ext cx="3239755" cy="820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3" name="Object 9"/>
          <p:cNvGraphicFramePr>
            <a:graphicFrameLocks noChangeAspect="1"/>
          </p:cNvGraphicFramePr>
          <p:nvPr/>
        </p:nvGraphicFramePr>
        <p:xfrm>
          <a:off x="1628775" y="2469431"/>
          <a:ext cx="3165475" cy="932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917" name="Equation" r:id="rId5" imgW="52730400" imgH="15544800" progId="Equation.DSMT4">
                  <p:embed/>
                </p:oleObj>
              </mc:Choice>
              <mc:Fallback>
                <p:oleObj name="Equation" r:id="rId5" imgW="52730400" imgH="15544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8775" y="2469431"/>
                        <a:ext cx="3165475" cy="9325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4" name="Object 10"/>
          <p:cNvGraphicFramePr>
            <a:graphicFrameLocks noChangeAspect="1"/>
          </p:cNvGraphicFramePr>
          <p:nvPr/>
        </p:nvGraphicFramePr>
        <p:xfrm>
          <a:off x="1571625" y="3673395"/>
          <a:ext cx="4508500" cy="1003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918" name="Equation" r:id="rId7" imgW="71018400" imgH="15849600" progId="Equation.DSMT4">
                  <p:embed/>
                </p:oleObj>
              </mc:Choice>
              <mc:Fallback>
                <p:oleObj name="Equation" r:id="rId7" imgW="71018400" imgH="15849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25" y="3673395"/>
                        <a:ext cx="4508500" cy="10033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5" name="Object 11"/>
          <p:cNvGraphicFramePr>
            <a:graphicFrameLocks noChangeAspect="1"/>
          </p:cNvGraphicFramePr>
          <p:nvPr/>
        </p:nvGraphicFramePr>
        <p:xfrm>
          <a:off x="6091238" y="3640263"/>
          <a:ext cx="1617662" cy="94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919" name="Equation" r:id="rId9" imgW="16154400" imgH="9448800" progId="Equation.DSMT4">
                  <p:embed/>
                </p:oleObj>
              </mc:Choice>
              <mc:Fallback>
                <p:oleObj name="Equation" r:id="rId9" imgW="16154400" imgH="94488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1238" y="3640263"/>
                        <a:ext cx="1617662" cy="94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0" name="AutoShape 6"/>
          <p:cNvSpPr>
            <a:spLocks noChangeArrowheads="1"/>
          </p:cNvSpPr>
          <p:nvPr/>
        </p:nvSpPr>
        <p:spPr bwMode="auto">
          <a:xfrm>
            <a:off x="6005455" y="2149141"/>
            <a:ext cx="2259012" cy="1049336"/>
          </a:xfrm>
          <a:prstGeom prst="wedgeRoundRectCallout">
            <a:avLst>
              <a:gd name="adj1" fmla="val -98159"/>
              <a:gd name="adj2" fmla="val 19127"/>
              <a:gd name="adj3" fmla="val 16667"/>
            </a:avLst>
          </a:prstGeom>
          <a:solidFill>
            <a:schemeClr val="bg2">
              <a:lumMod val="90000"/>
            </a:schemeClr>
          </a:solidFill>
          <a:ln w="19050">
            <a:solidFill>
              <a:schemeClr val="accent1"/>
            </a:solidFill>
            <a:miter lim="800000"/>
          </a:ln>
          <a:effectLst>
            <a:prstShdw prst="shdw17" dist="17961" dir="2700000">
              <a:schemeClr val="bg2"/>
            </a:prstShdw>
          </a:effectLst>
        </p:spPr>
        <p:txBody>
          <a:bodyPr/>
          <a:lstStyle/>
          <a:p>
            <a:r>
              <a:rPr lang="zh-CN" altLang="en-US" b="1" dirty="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r>
              <a:rPr lang="zh-CN" altLang="en-US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一定</a:t>
            </a:r>
            <a:r>
              <a:rPr lang="zh-CN" altLang="en-US" sz="2400" b="1" dirty="0">
                <a:latin typeface="宋体" panose="02010600030101010101" pitchFamily="2" charset="-122"/>
              </a:rPr>
              <a:t>要注意符号变化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呦！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pSp>
        <p:nvGrpSpPr>
          <p:cNvPr id="15" name="组合 1"/>
          <p:cNvGrpSpPr/>
          <p:nvPr/>
        </p:nvGrpSpPr>
        <p:grpSpPr bwMode="auto">
          <a:xfrm>
            <a:off x="-12407" y="-47062"/>
            <a:ext cx="2006600" cy="477213"/>
            <a:chOff x="100" y="63"/>
            <a:chExt cx="3160" cy="752"/>
          </a:xfrm>
        </p:grpSpPr>
        <p:cxnSp>
          <p:nvCxnSpPr>
            <p:cNvPr id="1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53269" y="1226313"/>
            <a:ext cx="788511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①</a:t>
            </a:r>
            <a:r>
              <a:rPr lang="zh-CN" altLang="en-US" sz="2400" b="1" dirty="0" smtClean="0"/>
              <a:t>若</a:t>
            </a:r>
            <a:r>
              <a:rPr lang="zh-CN" altLang="en-US" sz="2400" b="1" dirty="0"/>
              <a:t>分子分母有</a:t>
            </a:r>
            <a:r>
              <a:rPr lang="zh-CN" altLang="en-US" sz="2400" b="1" dirty="0" smtClean="0"/>
              <a:t>多项式，先</a:t>
            </a:r>
            <a:r>
              <a:rPr lang="zh-CN" altLang="en-US" sz="2400" b="1" dirty="0"/>
              <a:t>把</a:t>
            </a:r>
            <a:r>
              <a:rPr lang="zh-CN" altLang="en-US" sz="2400" b="1" dirty="0">
                <a:solidFill>
                  <a:srgbClr val="FF0000"/>
                </a:solidFill>
              </a:rPr>
              <a:t>多项式分解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因式</a:t>
            </a:r>
            <a:r>
              <a:rPr lang="zh-CN" altLang="en-US" sz="2400" b="1" dirty="0" smtClean="0"/>
              <a:t>，看</a:t>
            </a:r>
            <a:r>
              <a:rPr lang="zh-CN" altLang="en-US" sz="2400" b="1" dirty="0"/>
              <a:t>能约分的</a:t>
            </a:r>
            <a:r>
              <a:rPr lang="zh-CN" altLang="en-US" sz="2400" b="1" dirty="0">
                <a:solidFill>
                  <a:srgbClr val="FF0000"/>
                </a:solidFill>
              </a:rPr>
              <a:t>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约分</a:t>
            </a:r>
            <a:r>
              <a:rPr lang="zh-CN" altLang="en-US" sz="2400" b="1" dirty="0" smtClean="0"/>
              <a:t>，然后</a:t>
            </a:r>
            <a:r>
              <a:rPr lang="zh-CN" altLang="en-US" sz="2400" b="1" dirty="0">
                <a:solidFill>
                  <a:srgbClr val="FF0000"/>
                </a:solidFill>
              </a:rPr>
              <a:t>相乘</a:t>
            </a:r>
            <a:r>
              <a:rPr lang="zh-CN" altLang="en-US" sz="2400" b="1" dirty="0" smtClean="0"/>
              <a:t>；</a:t>
            </a:r>
            <a:endParaRPr lang="en-US" altLang="zh-CN" sz="2400" b="1" dirty="0" smtClean="0"/>
          </a:p>
          <a:p>
            <a:pPr>
              <a:lnSpc>
                <a:spcPct val="150000"/>
              </a:lnSpc>
            </a:pPr>
            <a:r>
              <a:rPr lang="zh-CN" altLang="en-US" sz="2400" b="1" dirty="0"/>
              <a:t>②</a:t>
            </a:r>
            <a:r>
              <a:rPr lang="zh-CN" altLang="en-US" sz="2400" b="1" dirty="0" smtClean="0"/>
              <a:t>分式</a:t>
            </a:r>
            <a:r>
              <a:rPr lang="zh-CN" altLang="en-US" sz="2400" b="1" dirty="0"/>
              <a:t>与分式相除</a:t>
            </a:r>
            <a:r>
              <a:rPr lang="zh-CN" altLang="en-US" sz="2400" b="1" dirty="0" smtClean="0"/>
              <a:t>时，一定要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先转</a:t>
            </a:r>
            <a:r>
              <a:rPr lang="zh-CN" altLang="en-US" sz="2400" b="1" dirty="0">
                <a:solidFill>
                  <a:srgbClr val="FF0000"/>
                </a:solidFill>
              </a:rPr>
              <a:t>化为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乘法</a:t>
            </a:r>
            <a:r>
              <a:rPr lang="zh-CN" altLang="en-US" sz="2400" b="1" dirty="0" smtClean="0"/>
              <a:t>，再按照乘法法则运算</a:t>
            </a:r>
            <a:r>
              <a:rPr lang="en-US" altLang="zh-CN" sz="2400" b="1" dirty="0"/>
              <a:t>.</a:t>
            </a:r>
            <a:endParaRPr lang="en-US" altLang="zh-CN" sz="2400" b="1" dirty="0"/>
          </a:p>
        </p:txBody>
      </p:sp>
      <p:grpSp>
        <p:nvGrpSpPr>
          <p:cNvPr id="24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2450" y="466724"/>
            <a:ext cx="8286750" cy="3501269"/>
            <a:chOff x="552450" y="466725"/>
            <a:chExt cx="8286750" cy="4057650"/>
          </a:xfrm>
        </p:grpSpPr>
        <p:sp>
          <p:nvSpPr>
            <p:cNvPr id="23" name="剪去同侧角的矩形 2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6" name="对象 46085"/>
          <p:cNvGraphicFramePr/>
          <p:nvPr/>
        </p:nvGraphicFramePr>
        <p:xfrm>
          <a:off x="1943894" y="1154251"/>
          <a:ext cx="2838450" cy="672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7" name="Equation" r:id="rId1" imgW="47853600" imgH="15544800" progId="Equation.DSMT4">
                  <p:embed/>
                </p:oleObj>
              </mc:Choice>
              <mc:Fallback>
                <p:oleObj name="Equation" r:id="rId1" imgW="47853600" imgH="15544800" progId="Equation.DSMT4">
                  <p:embed/>
                  <p:pic>
                    <p:nvPicPr>
                      <p:cNvPr id="0" name="对象 46085"/>
                      <p:cNvPicPr>
                        <a:picLocks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3894" y="1154251"/>
                        <a:ext cx="2838450" cy="6729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8" name="对象 46087"/>
          <p:cNvGraphicFramePr/>
          <p:nvPr/>
        </p:nvGraphicFramePr>
        <p:xfrm>
          <a:off x="2495550" y="2047080"/>
          <a:ext cx="3783014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8" name="Equation" r:id="rId3" imgW="61569600" imgH="15849600" progId="Equation.DSMT4">
                  <p:embed/>
                </p:oleObj>
              </mc:Choice>
              <mc:Fallback>
                <p:oleObj name="Equation" r:id="rId3" imgW="61569600" imgH="15849600" progId="Equation.DSMT4">
                  <p:embed/>
                  <p:pic>
                    <p:nvPicPr>
                      <p:cNvPr id="0" name="对象 46087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95550" y="2047080"/>
                        <a:ext cx="3783014" cy="77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0" name="直接连接符 46089"/>
          <p:cNvSpPr>
            <a:spLocks noChangeShapeType="1"/>
          </p:cNvSpPr>
          <p:nvPr/>
        </p:nvSpPr>
        <p:spPr bwMode="auto">
          <a:xfrm>
            <a:off x="2876550" y="2114550"/>
            <a:ext cx="857250" cy="1492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1" name="直接连接符 46090"/>
          <p:cNvSpPr>
            <a:spLocks noChangeShapeType="1"/>
          </p:cNvSpPr>
          <p:nvPr/>
        </p:nvSpPr>
        <p:spPr bwMode="auto">
          <a:xfrm>
            <a:off x="5124450" y="2093913"/>
            <a:ext cx="857250" cy="14922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2" name="直接连接符 46091"/>
          <p:cNvSpPr>
            <a:spLocks noChangeShapeType="1"/>
          </p:cNvSpPr>
          <p:nvPr/>
        </p:nvSpPr>
        <p:spPr bwMode="auto">
          <a:xfrm>
            <a:off x="3219450" y="2560638"/>
            <a:ext cx="857250" cy="14763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3" name="文本框 46092"/>
          <p:cNvSpPr txBox="1">
            <a:spLocks noChangeArrowheads="1"/>
          </p:cNvSpPr>
          <p:nvPr/>
        </p:nvSpPr>
        <p:spPr bwMode="auto">
          <a:xfrm>
            <a:off x="3236913" y="1770063"/>
            <a:ext cx="2524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1</a:t>
            </a:r>
            <a:endParaRPr lang="en-US" altLang="zh-CN" sz="21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094" name="文本框 46093"/>
          <p:cNvSpPr txBox="1">
            <a:spLocks noChangeArrowheads="1"/>
          </p:cNvSpPr>
          <p:nvPr/>
        </p:nvSpPr>
        <p:spPr bwMode="auto">
          <a:xfrm>
            <a:off x="5341938" y="1779588"/>
            <a:ext cx="2524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1</a:t>
            </a:r>
            <a:endParaRPr lang="en-US" altLang="zh-CN" sz="21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095" name="文本框 46094"/>
          <p:cNvSpPr txBox="1">
            <a:spLocks noChangeArrowheads="1"/>
          </p:cNvSpPr>
          <p:nvPr/>
        </p:nvSpPr>
        <p:spPr bwMode="auto">
          <a:xfrm>
            <a:off x="3546475" y="2746375"/>
            <a:ext cx="2524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1</a:t>
            </a:r>
            <a:endParaRPr lang="en-US" altLang="zh-CN" sz="21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096" name="直接连接符 46095"/>
          <p:cNvSpPr>
            <a:spLocks noChangeShapeType="1"/>
          </p:cNvSpPr>
          <p:nvPr/>
        </p:nvSpPr>
        <p:spPr bwMode="auto">
          <a:xfrm>
            <a:off x="3827463" y="2125663"/>
            <a:ext cx="863600" cy="1603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7" name="直接连接符 46096"/>
          <p:cNvSpPr>
            <a:spLocks noChangeShapeType="1"/>
          </p:cNvSpPr>
          <p:nvPr/>
        </p:nvSpPr>
        <p:spPr bwMode="auto">
          <a:xfrm>
            <a:off x="5218113" y="2624138"/>
            <a:ext cx="862012" cy="160337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100" name="文本框 46099"/>
          <p:cNvSpPr txBox="1">
            <a:spLocks noChangeArrowheads="1"/>
          </p:cNvSpPr>
          <p:nvPr/>
        </p:nvSpPr>
        <p:spPr bwMode="auto">
          <a:xfrm>
            <a:off x="4003675" y="1731963"/>
            <a:ext cx="25241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0000FF"/>
                </a:solidFill>
                <a:latin typeface="+mn-lt"/>
              </a:rPr>
              <a:t>1</a:t>
            </a:r>
            <a:endParaRPr lang="en-US" altLang="zh-CN" sz="2100" b="1">
              <a:solidFill>
                <a:srgbClr val="0000FF"/>
              </a:solidFill>
              <a:latin typeface="+mn-lt"/>
            </a:endParaRPr>
          </a:p>
        </p:txBody>
      </p:sp>
      <p:sp>
        <p:nvSpPr>
          <p:cNvPr id="46101" name="文本框 46100"/>
          <p:cNvSpPr txBox="1">
            <a:spLocks noChangeArrowheads="1"/>
          </p:cNvSpPr>
          <p:nvPr/>
        </p:nvSpPr>
        <p:spPr bwMode="auto">
          <a:xfrm>
            <a:off x="5483225" y="2782888"/>
            <a:ext cx="2524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1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46102" name="对象 46101"/>
          <p:cNvGraphicFramePr/>
          <p:nvPr/>
        </p:nvGraphicFramePr>
        <p:xfrm>
          <a:off x="2545556" y="3160713"/>
          <a:ext cx="1281907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59" name="Equation" r:id="rId5" imgW="17678400" imgH="14630400" progId="Equation.DSMT4">
                  <p:embed/>
                </p:oleObj>
              </mc:Choice>
              <mc:Fallback>
                <p:oleObj name="Equation" r:id="rId5" imgW="17678400" imgH="14630400" progId="Equation.DSMT4">
                  <p:embed/>
                  <p:pic>
                    <p:nvPicPr>
                      <p:cNvPr id="0" name="对象 46101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5556" y="3160713"/>
                        <a:ext cx="1281907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04" name="对象 46103"/>
          <p:cNvGraphicFramePr/>
          <p:nvPr/>
        </p:nvGraphicFramePr>
        <p:xfrm>
          <a:off x="2551112" y="4140200"/>
          <a:ext cx="401637" cy="666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0" name="Equation" r:id="rId7" imgW="10058400" imgH="14630400" progId="Equation.DSMT4">
                  <p:embed/>
                </p:oleObj>
              </mc:Choice>
              <mc:Fallback>
                <p:oleObj name="Equation" r:id="rId7" imgW="10058400" imgH="14630400" progId="Equation.DSMT4">
                  <p:embed/>
                  <p:pic>
                    <p:nvPicPr>
                      <p:cNvPr id="0" name="对象 46103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112" y="4140200"/>
                        <a:ext cx="401637" cy="6667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107" name="文本框 46106"/>
          <p:cNvSpPr txBox="1">
            <a:spLocks noChangeArrowheads="1"/>
          </p:cNvSpPr>
          <p:nvPr/>
        </p:nvSpPr>
        <p:spPr bwMode="auto">
          <a:xfrm>
            <a:off x="1208088" y="2203450"/>
            <a:ext cx="1628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1465" name="文本框 1"/>
          <p:cNvSpPr txBox="1">
            <a:spLocks noChangeArrowheads="1"/>
          </p:cNvSpPr>
          <p:nvPr/>
        </p:nvSpPr>
        <p:spPr bwMode="auto">
          <a:xfrm>
            <a:off x="1349688" y="647701"/>
            <a:ext cx="9060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466" name="文本框 2"/>
          <p:cNvSpPr txBox="1">
            <a:spLocks noChangeArrowheads="1"/>
          </p:cNvSpPr>
          <p:nvPr/>
        </p:nvSpPr>
        <p:spPr bwMode="auto">
          <a:xfrm>
            <a:off x="1350963" y="1267757"/>
            <a:ext cx="595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8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40" y="60346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46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800" decel="100000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800" decel="1000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/>
      <p:bldP spid="46094" grpId="0"/>
      <p:bldP spid="46095" grpId="0"/>
      <p:bldP spid="46100" grpId="0"/>
      <p:bldP spid="46101" grpId="0"/>
      <p:bldP spid="461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4" name="对象 56323"/>
          <p:cNvGraphicFramePr/>
          <p:nvPr/>
        </p:nvGraphicFramePr>
        <p:xfrm>
          <a:off x="1582345" y="495150"/>
          <a:ext cx="4053279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86" name="Equation" r:id="rId1" imgW="60045600" imgH="15544800" progId="Equation.DSMT4">
                  <p:embed/>
                </p:oleObj>
              </mc:Choice>
              <mc:Fallback>
                <p:oleObj name="Equation" r:id="rId1" imgW="60045600" imgH="15544800" progId="Equation.DSMT4">
                  <p:embed/>
                  <p:pic>
                    <p:nvPicPr>
                      <p:cNvPr id="0" name="对象 56323"/>
                      <p:cNvPicPr>
                        <a:picLocks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2345" y="495150"/>
                        <a:ext cx="4053279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8" name="矩形 56328"/>
          <p:cNvSpPr>
            <a:spLocks noChangeArrowheads="1"/>
          </p:cNvSpPr>
          <p:nvPr/>
        </p:nvSpPr>
        <p:spPr bwMode="auto">
          <a:xfrm>
            <a:off x="1143000" y="1997075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6328" name="对象 56327"/>
          <p:cNvGraphicFramePr/>
          <p:nvPr/>
        </p:nvGraphicFramePr>
        <p:xfrm>
          <a:off x="1935471" y="1386681"/>
          <a:ext cx="1378180" cy="671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87" name="Equation" r:id="rId3" imgW="33832800" imgH="15544800" progId="Equation.DSMT4">
                  <p:embed/>
                </p:oleObj>
              </mc:Choice>
              <mc:Fallback>
                <p:oleObj name="Equation" r:id="rId3" imgW="33832800" imgH="15544800" progId="Equation.DSMT4">
                  <p:embed/>
                  <p:pic>
                    <p:nvPicPr>
                      <p:cNvPr id="0" name="对象 56327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5471" y="1386681"/>
                        <a:ext cx="1378180" cy="671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0" name="矩形 56330"/>
          <p:cNvSpPr>
            <a:spLocks noChangeArrowheads="1"/>
          </p:cNvSpPr>
          <p:nvPr/>
        </p:nvSpPr>
        <p:spPr bwMode="auto">
          <a:xfrm>
            <a:off x="1143000" y="1997075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6330" name="对象 56329"/>
          <p:cNvGraphicFramePr/>
          <p:nvPr/>
        </p:nvGraphicFramePr>
        <p:xfrm>
          <a:off x="3446463" y="1359017"/>
          <a:ext cx="1247338" cy="772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88" name="Equation" r:id="rId5" imgW="29870400" imgH="15849600" progId="Equation.DSMT4">
                  <p:embed/>
                </p:oleObj>
              </mc:Choice>
              <mc:Fallback>
                <p:oleObj name="Equation" r:id="rId5" imgW="29870400" imgH="15849600" progId="Equation.DSMT4">
                  <p:embed/>
                  <p:pic>
                    <p:nvPicPr>
                      <p:cNvPr id="0" name="对象 56329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6463" y="1359017"/>
                        <a:ext cx="1247338" cy="7729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2" name="矩形 56332"/>
          <p:cNvSpPr>
            <a:spLocks noChangeArrowheads="1"/>
          </p:cNvSpPr>
          <p:nvPr/>
        </p:nvSpPr>
        <p:spPr bwMode="auto">
          <a:xfrm>
            <a:off x="1143000" y="1997075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6332" name="对象 56331"/>
          <p:cNvGraphicFramePr/>
          <p:nvPr/>
        </p:nvGraphicFramePr>
        <p:xfrm>
          <a:off x="1924576" y="2206304"/>
          <a:ext cx="4749056" cy="930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89" name="" r:id="rId7" imgW="1955800" imgH="419100" progId="Equation.3">
                  <p:embed/>
                </p:oleObj>
              </mc:Choice>
              <mc:Fallback>
                <p:oleObj name="" r:id="rId7" imgW="1955800" imgH="419100" progId="Equation.3">
                  <p:embed/>
                  <p:pic>
                    <p:nvPicPr>
                      <p:cNvPr id="0" name="对象 56331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4576" y="2206304"/>
                        <a:ext cx="4749056" cy="93059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4" name="直接连接符 56333"/>
          <p:cNvSpPr>
            <a:spLocks noChangeShapeType="1"/>
          </p:cNvSpPr>
          <p:nvPr/>
        </p:nvSpPr>
        <p:spPr bwMode="auto">
          <a:xfrm>
            <a:off x="2192338" y="2322513"/>
            <a:ext cx="1254125" cy="1571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35" name="直接连接符 56334"/>
          <p:cNvSpPr>
            <a:spLocks noChangeShapeType="1"/>
          </p:cNvSpPr>
          <p:nvPr/>
        </p:nvSpPr>
        <p:spPr bwMode="auto">
          <a:xfrm>
            <a:off x="5405438" y="2811463"/>
            <a:ext cx="1254125" cy="1587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36" name="文本框 56335"/>
          <p:cNvSpPr txBox="1">
            <a:spLocks noChangeArrowheads="1"/>
          </p:cNvSpPr>
          <p:nvPr/>
        </p:nvSpPr>
        <p:spPr bwMode="auto">
          <a:xfrm>
            <a:off x="2709863" y="1920875"/>
            <a:ext cx="3143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1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6337" name="文本框 56336"/>
          <p:cNvSpPr txBox="1">
            <a:spLocks noChangeArrowheads="1"/>
          </p:cNvSpPr>
          <p:nvPr/>
        </p:nvSpPr>
        <p:spPr bwMode="auto">
          <a:xfrm>
            <a:off x="5756275" y="3036888"/>
            <a:ext cx="3143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1</a:t>
            </a:r>
            <a:endParaRPr lang="en-US" altLang="zh-CN" sz="21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6338" name="直接连接符 56337"/>
          <p:cNvSpPr>
            <a:spLocks noChangeShapeType="1"/>
          </p:cNvSpPr>
          <p:nvPr/>
        </p:nvSpPr>
        <p:spPr bwMode="auto">
          <a:xfrm>
            <a:off x="5394325" y="2332038"/>
            <a:ext cx="941388" cy="119062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39" name="直接连接符 56338"/>
          <p:cNvSpPr>
            <a:spLocks noChangeShapeType="1"/>
          </p:cNvSpPr>
          <p:nvPr/>
        </p:nvSpPr>
        <p:spPr bwMode="auto">
          <a:xfrm>
            <a:off x="3836988" y="2733675"/>
            <a:ext cx="195262" cy="30163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40" name="文本框 56339"/>
          <p:cNvSpPr txBox="1">
            <a:spLocks noChangeArrowheads="1"/>
          </p:cNvSpPr>
          <p:nvPr/>
        </p:nvSpPr>
        <p:spPr bwMode="auto">
          <a:xfrm>
            <a:off x="5865813" y="1851025"/>
            <a:ext cx="3048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0000FF"/>
                </a:solidFill>
                <a:latin typeface="+mn-lt"/>
              </a:rPr>
              <a:t>1</a:t>
            </a:r>
            <a:endParaRPr lang="en-US" altLang="zh-CN" sz="2100" b="1">
              <a:solidFill>
                <a:srgbClr val="0000FF"/>
              </a:solidFill>
              <a:latin typeface="+mn-lt"/>
            </a:endParaRPr>
          </a:p>
        </p:txBody>
      </p:sp>
      <p:sp>
        <p:nvSpPr>
          <p:cNvPr id="56341" name="文本框 56340"/>
          <p:cNvSpPr txBox="1">
            <a:spLocks noChangeArrowheads="1"/>
          </p:cNvSpPr>
          <p:nvPr/>
        </p:nvSpPr>
        <p:spPr bwMode="auto">
          <a:xfrm>
            <a:off x="4043363" y="2566988"/>
            <a:ext cx="3032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0000FF"/>
                </a:solidFill>
                <a:latin typeface="+mn-lt"/>
              </a:rPr>
              <a:t>1</a:t>
            </a:r>
            <a:endParaRPr lang="en-US" altLang="zh-CN" sz="2100" b="1">
              <a:solidFill>
                <a:srgbClr val="0000FF"/>
              </a:solidFill>
              <a:latin typeface="+mn-lt"/>
            </a:endParaRPr>
          </a:p>
        </p:txBody>
      </p:sp>
      <p:sp>
        <p:nvSpPr>
          <p:cNvPr id="62482" name="矩形 56342"/>
          <p:cNvSpPr>
            <a:spLocks noChangeArrowheads="1"/>
          </p:cNvSpPr>
          <p:nvPr/>
        </p:nvSpPr>
        <p:spPr bwMode="auto">
          <a:xfrm>
            <a:off x="1143000" y="2106613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6342" name="对象 56341"/>
          <p:cNvGraphicFramePr/>
          <p:nvPr/>
        </p:nvGraphicFramePr>
        <p:xfrm>
          <a:off x="1960637" y="3137483"/>
          <a:ext cx="2442418" cy="916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90" name="" r:id="rId9" imgW="1016000" imgH="419100" progId="Equation.3">
                  <p:embed/>
                </p:oleObj>
              </mc:Choice>
              <mc:Fallback>
                <p:oleObj name="" r:id="rId9" imgW="1016000" imgH="419100" progId="Equation.3">
                  <p:embed/>
                  <p:pic>
                    <p:nvPicPr>
                      <p:cNvPr id="0" name="对象 56341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0637" y="3137483"/>
                        <a:ext cx="2442418" cy="91630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84" name="矩形 56344"/>
          <p:cNvSpPr>
            <a:spLocks noChangeArrowheads="1"/>
          </p:cNvSpPr>
          <p:nvPr/>
        </p:nvSpPr>
        <p:spPr bwMode="auto">
          <a:xfrm>
            <a:off x="1143000" y="2132013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aphicFrame>
        <p:nvGraphicFramePr>
          <p:cNvPr id="56344" name="对象 56343"/>
          <p:cNvGraphicFramePr/>
          <p:nvPr/>
        </p:nvGraphicFramePr>
        <p:xfrm>
          <a:off x="2008466" y="4043494"/>
          <a:ext cx="1845518" cy="814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091" name="Equation" r:id="rId11" imgW="28651200" imgH="14630400" progId="Equation.DSMT4">
                  <p:embed/>
                </p:oleObj>
              </mc:Choice>
              <mc:Fallback>
                <p:oleObj name="Equation" r:id="rId11" imgW="28651200" imgH="14630400" progId="Equation.DSMT4">
                  <p:embed/>
                  <p:pic>
                    <p:nvPicPr>
                      <p:cNvPr id="0" name="对象 56343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8466" y="4043494"/>
                        <a:ext cx="1845518" cy="8147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91" name="文本框 3"/>
          <p:cNvSpPr txBox="1">
            <a:spLocks noChangeArrowheads="1"/>
          </p:cNvSpPr>
          <p:nvPr/>
        </p:nvSpPr>
        <p:spPr bwMode="auto">
          <a:xfrm>
            <a:off x="875908" y="657225"/>
            <a:ext cx="568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1"/>
          <p:cNvGrpSpPr/>
          <p:nvPr/>
        </p:nvGrpSpPr>
        <p:grpSpPr bwMode="auto">
          <a:xfrm>
            <a:off x="-4018" y="-30562"/>
            <a:ext cx="2006600" cy="477213"/>
            <a:chOff x="100" y="89"/>
            <a:chExt cx="3160" cy="752"/>
          </a:xfrm>
        </p:grpSpPr>
        <p:cxnSp>
          <p:nvCxnSpPr>
            <p:cNvPr id="3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3" name="文本框 46106"/>
          <p:cNvSpPr txBox="1">
            <a:spLocks noChangeArrowheads="1"/>
          </p:cNvSpPr>
          <p:nvPr/>
        </p:nvSpPr>
        <p:spPr bwMode="auto">
          <a:xfrm>
            <a:off x="563563" y="1512349"/>
            <a:ext cx="1628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56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800" decel="100000"/>
                                        <p:tgtEl>
                                          <p:spTgt spid="56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6" grpId="0"/>
      <p:bldP spid="56337" grpId="0"/>
      <p:bldP spid="56340" grpId="0"/>
      <p:bldP spid="56341" grpId="0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3"/>
          <p:cNvSpPr txBox="1">
            <a:spLocks noChangeArrowheads="1"/>
          </p:cNvSpPr>
          <p:nvPr/>
        </p:nvSpPr>
        <p:spPr bwMode="auto">
          <a:xfrm>
            <a:off x="552450" y="1174751"/>
            <a:ext cx="8001000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2003F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号”小麦的试验田是边长为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的正方形去掉一个边长为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的正方形蓄水池后余下的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部分，“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丰收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号”小麦的试验田是边长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–1)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正方形，两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块试验田的小麦都收获了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500kg.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种小麦的单位面积产量高？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的单位面积产量是低的单位面积产量的多少倍？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1175" y="549057"/>
            <a:ext cx="6604000" cy="495518"/>
            <a:chOff x="511175" y="549057"/>
            <a:chExt cx="6604000" cy="495518"/>
          </a:xfrm>
        </p:grpSpPr>
        <p:grpSp>
          <p:nvGrpSpPr>
            <p:cNvPr id="63494" name="组合 6"/>
            <p:cNvGrpSpPr/>
            <p:nvPr/>
          </p:nvGrpSpPr>
          <p:grpSpPr bwMode="auto">
            <a:xfrm>
              <a:off x="511175" y="552450"/>
              <a:ext cx="1858963" cy="492125"/>
              <a:chOff x="427462" y="558483"/>
              <a:chExt cx="1858351" cy="491808"/>
            </a:xfrm>
          </p:grpSpPr>
          <p:grpSp>
            <p:nvGrpSpPr>
              <p:cNvPr id="63495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2177459" y="-557395"/>
                  <a:ext cx="426897" cy="42676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507550" y="-557395"/>
                  <a:ext cx="426897" cy="42676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837642" y="-557395"/>
                  <a:ext cx="426897" cy="42676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4" name="椭圆 3"/>
                <p:cNvSpPr/>
                <p:nvPr/>
              </p:nvSpPr>
              <p:spPr>
                <a:xfrm>
                  <a:off x="3167733" y="-557395"/>
                  <a:ext cx="426897" cy="42676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3567652" y="-557395"/>
                  <a:ext cx="426897" cy="426762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</p:grpSp>
          <p:sp>
            <p:nvSpPr>
              <p:cNvPr id="63501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1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500" b="1" dirty="0">
                    <a:solidFill>
                      <a:schemeClr val="bg1"/>
                    </a:solidFill>
                  </a:rPr>
                  <a:t>素养考点 </a:t>
                </a:r>
                <a:r>
                  <a:rPr lang="en-US" altLang="zh-CN" sz="2500" b="1" dirty="0">
                    <a:solidFill>
                      <a:schemeClr val="bg1"/>
                    </a:solidFill>
                    <a:latin typeface="+mn-lt"/>
                  </a:rPr>
                  <a:t>3</a:t>
                </a:r>
                <a:endParaRPr lang="zh-CN" altLang="en-US" sz="25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63502" name="文本框 4"/>
            <p:cNvSpPr txBox="1">
              <a:spLocks noChangeArrowheads="1"/>
            </p:cNvSpPr>
            <p:nvPr/>
          </p:nvSpPr>
          <p:spPr bwMode="auto">
            <a:xfrm>
              <a:off x="2566988" y="549057"/>
              <a:ext cx="4548187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分式的乘除法法则的实际应用</a:t>
              </a:r>
              <a:endPara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"/>
          <p:cNvGrpSpPr/>
          <p:nvPr/>
        </p:nvGrpSpPr>
        <p:grpSpPr bwMode="auto">
          <a:xfrm>
            <a:off x="-12407" y="-38812"/>
            <a:ext cx="2006600" cy="477213"/>
            <a:chOff x="100" y="76"/>
            <a:chExt cx="3160" cy="752"/>
          </a:xfrm>
        </p:grpSpPr>
        <p:cxnSp>
          <p:nvCxnSpPr>
            <p:cNvPr id="2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3"/>
          <p:cNvSpPr>
            <a:spLocks noChangeArrowheads="1"/>
          </p:cNvSpPr>
          <p:nvPr/>
        </p:nvSpPr>
        <p:spPr bwMode="auto">
          <a:xfrm>
            <a:off x="912813" y="1813868"/>
            <a:ext cx="5310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∵0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＜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a–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1)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＜ 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–1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，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aphicFrame>
        <p:nvGraphicFramePr>
          <p:cNvPr id="64514" name="Object 6"/>
          <p:cNvGraphicFramePr>
            <a:graphicFrameLocks noChangeAspect="1"/>
          </p:cNvGraphicFramePr>
          <p:nvPr/>
        </p:nvGraphicFramePr>
        <p:xfrm>
          <a:off x="1228725" y="2327275"/>
          <a:ext cx="64452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24" name="Equation" r:id="rId1" imgW="12192000" imgH="11277600" progId="Equation.DSMT4">
                  <p:embed/>
                </p:oleObj>
              </mc:Choice>
              <mc:Fallback>
                <p:oleObj name="Equation" r:id="rId1" imgW="12192000" imgH="11277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8725" y="2327275"/>
                        <a:ext cx="644525" cy="60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5" name="Object 2"/>
          <p:cNvGraphicFramePr>
            <a:graphicFrameLocks noChangeAspect="1"/>
          </p:cNvGraphicFramePr>
          <p:nvPr/>
        </p:nvGraphicFramePr>
        <p:xfrm>
          <a:off x="2027238" y="2335213"/>
          <a:ext cx="8255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25" name="Equation" r:id="rId3" imgW="16459200" imgH="12192000" progId="Equation.DSMT4">
                  <p:embed/>
                </p:oleObj>
              </mc:Choice>
              <mc:Fallback>
                <p:oleObj name="Equation" r:id="rId3" imgW="16459200" imgH="121920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7238" y="2335213"/>
                        <a:ext cx="8255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16" name="Object 3"/>
          <p:cNvGraphicFramePr>
            <a:graphicFrameLocks noChangeAspect="1"/>
          </p:cNvGraphicFramePr>
          <p:nvPr/>
        </p:nvGraphicFramePr>
        <p:xfrm>
          <a:off x="1773238" y="2535238"/>
          <a:ext cx="277812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26" name="" r:id="rId5" imgW="152400" imgH="152400" progId="Equation.DSMT4">
                  <p:embed/>
                </p:oleObj>
              </mc:Choice>
              <mc:Fallback>
                <p:oleObj name="" r:id="rId5" imgW="152400" imgH="1524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3238" y="2535238"/>
                        <a:ext cx="277812" cy="276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17" name="Rectangle 14"/>
          <p:cNvSpPr>
            <a:spLocks noChangeArrowheads="1"/>
          </p:cNvSpPr>
          <p:nvPr/>
        </p:nvSpPr>
        <p:spPr bwMode="auto">
          <a:xfrm>
            <a:off x="2682876" y="2381250"/>
            <a:ext cx="553720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丰收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小麦的单位面积产量高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755257" y="4055428"/>
            <a:ext cx="7893857" cy="981710"/>
            <a:chOff x="1892" y="6387"/>
            <a:chExt cx="9466" cy="1546"/>
          </a:xfrm>
        </p:grpSpPr>
        <p:sp>
          <p:nvSpPr>
            <p:cNvPr id="64519" name="Rectangle 17"/>
            <p:cNvSpPr>
              <a:spLocks noChangeArrowheads="1"/>
            </p:cNvSpPr>
            <p:nvPr/>
          </p:nvSpPr>
          <p:spPr bwMode="auto">
            <a:xfrm>
              <a:off x="1892" y="6387"/>
              <a:ext cx="9466" cy="1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 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∴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丰收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号”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小麦的单位面积产量是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“丰收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号”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小麦的单位面积产量的 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        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倍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.</a:t>
              </a:r>
              <a:endPara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graphicFrame>
          <p:nvGraphicFramePr>
            <p:cNvPr id="64520" name="Object 5"/>
            <p:cNvGraphicFramePr>
              <a:graphicFrameLocks noChangeAspect="1"/>
            </p:cNvGraphicFramePr>
            <p:nvPr/>
          </p:nvGraphicFramePr>
          <p:xfrm>
            <a:off x="4567" y="6923"/>
            <a:ext cx="918" cy="10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5427" name="Equation" r:id="rId7" imgW="10363200" imgH="11277600" progId="Equation.DSMT4">
                    <p:embed/>
                  </p:oleObj>
                </mc:Choice>
                <mc:Fallback>
                  <p:oleObj name="Equation" r:id="rId7" imgW="10363200" imgH="112776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567" y="6923"/>
                          <a:ext cx="918" cy="10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4521" name="Rectangle 18"/>
          <p:cNvSpPr>
            <a:spLocks noChangeArrowheads="1"/>
          </p:cNvSpPr>
          <p:nvPr/>
        </p:nvSpPr>
        <p:spPr bwMode="auto">
          <a:xfrm>
            <a:off x="760413" y="2424113"/>
            <a:ext cx="6479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∴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522" name="Text Box 5"/>
          <p:cNvSpPr txBox="1">
            <a:spLocks noChangeArrowheads="1"/>
          </p:cNvSpPr>
          <p:nvPr/>
        </p:nvSpPr>
        <p:spPr bwMode="auto">
          <a:xfrm>
            <a:off x="553645" y="496888"/>
            <a:ext cx="8256980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dirty="0" smtClean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(1)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“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丰收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号”小麦的试验田面积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是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–1)m²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，单位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面积产量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是       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kg/m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；“丰收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号”小麦的试验田面积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是</a:t>
            </a:r>
            <a:endParaRPr lang="en-US" altLang="zh-CN" sz="2400" b="1" dirty="0" smtClean="0">
              <a:latin typeface="+mn-lt"/>
              <a:ea typeface="仿宋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–1)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m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，单位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面积产量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是         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kg/m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en-US" altLang="zh-CN" sz="2400" b="1" baseline="300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aphicFrame>
        <p:nvGraphicFramePr>
          <p:cNvPr id="64523" name="对象 1"/>
          <p:cNvGraphicFramePr>
            <a:graphicFrameLocks noChangeAspect="1"/>
          </p:cNvGraphicFramePr>
          <p:nvPr/>
        </p:nvGraphicFramePr>
        <p:xfrm>
          <a:off x="2206625" y="885141"/>
          <a:ext cx="4857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28" name="Equation" r:id="rId9" imgW="15544800" imgH="14630400" progId="Equation.DSMT4">
                  <p:embed/>
                </p:oleObj>
              </mc:Choice>
              <mc:Fallback>
                <p:oleObj name="Equation" r:id="rId9" imgW="15544800" imgH="146304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6625" y="885141"/>
                        <a:ext cx="485775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24" name="对象 2"/>
          <p:cNvGraphicFramePr>
            <a:graphicFrameLocks noChangeAspect="1"/>
          </p:cNvGraphicFramePr>
          <p:nvPr/>
        </p:nvGraphicFramePr>
        <p:xfrm>
          <a:off x="4372572" y="1252071"/>
          <a:ext cx="6191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29" name="Equation" r:id="rId11" imgW="19812000" imgH="15849600" progId="Equation.DSMT4">
                  <p:embed/>
                </p:oleObj>
              </mc:Choice>
              <mc:Fallback>
                <p:oleObj name="Equation" r:id="rId11" imgW="19812000" imgH="15849600" progId="Equation.DSMT4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2572" y="1252071"/>
                        <a:ext cx="619125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855589" y="3195300"/>
            <a:ext cx="5370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70000"/>
              </a:spcBef>
              <a:buFontTx/>
              <a:buNone/>
              <a:defRPr/>
            </a:pPr>
            <a:r>
              <a:rPr kumimoji="1"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(2)</a:t>
            </a:r>
            <a:endParaRPr kumimoji="1"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1484850" y="2999336"/>
          <a:ext cx="2182755" cy="853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30" name="Equation" r:id="rId13" imgW="54559200" imgH="21336000" progId="Equation.DSMT4">
                  <p:embed/>
                </p:oleObj>
              </mc:Choice>
              <mc:Fallback>
                <p:oleObj name="Equation" r:id="rId13" imgW="54559200" imgH="21336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4850" y="2999336"/>
                        <a:ext cx="2182755" cy="8535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5"/>
          <p:cNvGraphicFramePr>
            <a:graphicFrameLocks noChangeAspect="1"/>
          </p:cNvGraphicFramePr>
          <p:nvPr/>
        </p:nvGraphicFramePr>
        <p:xfrm>
          <a:off x="3766657" y="2999083"/>
          <a:ext cx="2342524" cy="883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31" name="Equation" r:id="rId15" imgW="58216800" imgH="21945600" progId="Equation.DSMT4">
                  <p:embed/>
                </p:oleObj>
              </mc:Choice>
              <mc:Fallback>
                <p:oleObj name="Equation" r:id="rId15" imgW="58216800" imgH="21945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6657" y="2999083"/>
                        <a:ext cx="2342524" cy="8830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6223000" y="3046294"/>
          <a:ext cx="1006767" cy="826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32" name="Equation" r:id="rId17" imgW="25603200" imgH="21031200" progId="Equation.DSMT4">
                  <p:embed/>
                </p:oleObj>
              </mc:Choice>
              <mc:Fallback>
                <p:oleObj name="Equation" r:id="rId17" imgW="25603200" imgH="21031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00" y="3046294"/>
                        <a:ext cx="1006767" cy="826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3" grpId="0"/>
      <p:bldP spid="64517" grpId="0"/>
      <p:bldP spid="64521" grpId="0"/>
      <p:bldP spid="64522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2"/>
          <p:cNvSpPr txBox="1">
            <a:spLocks noChangeArrowheads="1"/>
          </p:cNvSpPr>
          <p:nvPr/>
        </p:nvSpPr>
        <p:spPr bwMode="auto">
          <a:xfrm>
            <a:off x="685800" y="1077913"/>
            <a:ext cx="542924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第一步，把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线段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等分，以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中间的一段为边作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等边三角形，然后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去掉这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一段，就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得到由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条长度相等的线段组成的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折线，总长度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723900" y="3246438"/>
            <a:ext cx="80200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第二步，把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上述折线中每一条线段重复第一步的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做法，便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得到由长度相等的线段组成的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折线，总长度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3670" name="Object 6"/>
          <p:cNvGraphicFramePr>
            <a:graphicFrameLocks noChangeAspect="1"/>
          </p:cNvGraphicFramePr>
          <p:nvPr/>
        </p:nvGraphicFramePr>
        <p:xfrm>
          <a:off x="4606130" y="4446767"/>
          <a:ext cx="3017837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47" name="Equation" r:id="rId1" imgW="69494400" imgH="14630400" progId="Equation.DSMT4">
                  <p:embed/>
                </p:oleObj>
              </mc:Choice>
              <mc:Fallback>
                <p:oleObj name="Equation" r:id="rId1" imgW="69494400" imgH="146304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6130" y="4446767"/>
                        <a:ext cx="3017837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540" name="Text Box 13"/>
          <p:cNvSpPr txBox="1">
            <a:spLocks noChangeArrowheads="1"/>
          </p:cNvSpPr>
          <p:nvPr/>
        </p:nvSpPr>
        <p:spPr bwMode="auto">
          <a:xfrm>
            <a:off x="563548" y="601663"/>
            <a:ext cx="6000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一条长度为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个单位的线段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，如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369" name="Object 9"/>
          <p:cNvGraphicFramePr>
            <a:graphicFrameLocks noChangeAspect="1"/>
          </p:cNvGraphicFramePr>
          <p:nvPr/>
        </p:nvGraphicFramePr>
        <p:xfrm>
          <a:off x="3615655" y="2817369"/>
          <a:ext cx="761825" cy="494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748" name="Equation" r:id="rId3" imgW="22555200" imgH="14630400" progId="Equation.DSMT4">
                  <p:embed/>
                </p:oleObj>
              </mc:Choice>
              <mc:Fallback>
                <p:oleObj name="Equation" r:id="rId3" imgW="22555200" imgH="14630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5655" y="2817369"/>
                        <a:ext cx="761825" cy="4941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75" y="576496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49" y="982942"/>
            <a:ext cx="2788620" cy="15041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990893" y="2986089"/>
            <a:ext cx="6953250" cy="6568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并熟记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分式乘除法法则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994193" y="1446751"/>
            <a:ext cx="6111875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能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准确地进行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分式的乘除法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的计算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-12407" y="-47062"/>
            <a:ext cx="2006600" cy="477213"/>
            <a:chOff x="100" y="63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5312" y="667591"/>
            <a:ext cx="7691244" cy="3257071"/>
            <a:chOff x="-5424" y="458041"/>
            <a:chExt cx="7691244" cy="3257071"/>
          </a:xfrm>
        </p:grpSpPr>
        <p:grpSp>
          <p:nvGrpSpPr>
            <p:cNvPr id="17" name="组合 14"/>
            <p:cNvGrpSpPr/>
            <p:nvPr/>
          </p:nvGrpSpPr>
          <p:grpSpPr>
            <a:xfrm>
              <a:off x="-5424" y="1058845"/>
              <a:ext cx="7690962" cy="2656267"/>
              <a:chOff x="282" y="996"/>
              <a:chExt cx="13665" cy="5504"/>
            </a:xfrm>
          </p:grpSpPr>
          <p:sp>
            <p:nvSpPr>
              <p:cNvPr id="21" name="直接箭头连接符 20"/>
              <p:cNvSpPr/>
              <p:nvPr/>
            </p:nvSpPr>
            <p:spPr>
              <a:xfrm flipV="1">
                <a:off x="282" y="6500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" name="肘形连接符 21"/>
              <p:cNvSpPr/>
              <p:nvPr/>
            </p:nvSpPr>
            <p:spPr>
              <a:xfrm rot="5400000" flipH="1" flipV="1">
                <a:off x="10883" y="3435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20" name="直接箭头连接符 19"/>
            <p:cNvCxnSpPr/>
            <p:nvPr/>
          </p:nvCxnSpPr>
          <p:spPr>
            <a:xfrm flipV="1">
              <a:off x="7685820" y="458041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666" y="463151"/>
            <a:ext cx="3368044" cy="4537254"/>
          </a:xfrm>
          <a:prstGeom prst="rect">
            <a:avLst/>
          </a:prstGeom>
        </p:spPr>
      </p:pic>
      <p:sp>
        <p:nvSpPr>
          <p:cNvPr id="66562" name="Text Box 7"/>
          <p:cNvSpPr txBox="1">
            <a:spLocks noChangeArrowheads="1"/>
          </p:cNvSpPr>
          <p:nvPr/>
        </p:nvSpPr>
        <p:spPr bwMode="auto">
          <a:xfrm>
            <a:off x="657225" y="771525"/>
            <a:ext cx="522922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按照上述方法一步一步地继续进行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下去，在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图中画出了第一步至第五步所得到的折线的形状．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563" name="Text Box 12"/>
          <p:cNvSpPr txBox="1">
            <a:spLocks noChangeArrowheads="1"/>
          </p:cNvSpPr>
          <p:nvPr/>
        </p:nvSpPr>
        <p:spPr bwMode="auto">
          <a:xfrm>
            <a:off x="657225" y="3117850"/>
            <a:ext cx="533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觉得第五步得到的折线漂亮吗？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1"/>
          <p:cNvGrpSpPr/>
          <p:nvPr/>
        </p:nvGrpSpPr>
        <p:grpSpPr bwMode="auto">
          <a:xfrm>
            <a:off x="-4018" y="-30562"/>
            <a:ext cx="2006600" cy="477213"/>
            <a:chOff x="100" y="89"/>
            <a:chExt cx="3160" cy="752"/>
          </a:xfrm>
        </p:grpSpPr>
        <p:cxnSp>
          <p:nvCxnSpPr>
            <p:cNvPr id="1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1292225" y="1150938"/>
          <a:ext cx="5713413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7" name="Equation" r:id="rId1" imgW="92049600" imgH="15544800" progId="Equation.DSMT4">
                  <p:embed/>
                </p:oleObj>
              </mc:Choice>
              <mc:Fallback>
                <p:oleObj name="Equation" r:id="rId1" imgW="92049600" imgH="155448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2225" y="1150938"/>
                        <a:ext cx="5713413" cy="895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4691" name="Text Box 3"/>
          <p:cNvSpPr txBox="1">
            <a:spLocks noChangeArrowheads="1"/>
          </p:cNvSpPr>
          <p:nvPr/>
        </p:nvSpPr>
        <p:spPr bwMode="auto">
          <a:xfrm>
            <a:off x="609600" y="2332683"/>
            <a:ext cx="79247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对于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任意一个正整数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，第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步得到的折线的总长度是多少？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114692" name="Object 4"/>
          <p:cNvGraphicFramePr>
            <a:graphicFrameLocks noChangeAspect="1"/>
          </p:cNvGraphicFramePr>
          <p:nvPr/>
        </p:nvGraphicFramePr>
        <p:xfrm>
          <a:off x="1229921" y="2984500"/>
          <a:ext cx="54737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788" name="Equation" r:id="rId3" imgW="52425600" imgH="10058400" progId="Equation.DSMT4">
                  <p:embed/>
                </p:oleObj>
              </mc:Choice>
              <mc:Fallback>
                <p:oleObj name="Equation" r:id="rId3" imgW="52425600" imgH="10058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9921" y="2984500"/>
                        <a:ext cx="547370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88" name="Text Box 5"/>
          <p:cNvSpPr txBox="1">
            <a:spLocks noChangeArrowheads="1"/>
          </p:cNvSpPr>
          <p:nvPr/>
        </p:nvSpPr>
        <p:spPr bwMode="auto">
          <a:xfrm>
            <a:off x="550471" y="604837"/>
            <a:ext cx="6235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能推算出第五步得到的折线的总长度吗？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-4018" y="-22312"/>
            <a:ext cx="2006600" cy="477213"/>
            <a:chOff x="100" y="102"/>
            <a:chExt cx="3160" cy="75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102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517525" y="849517"/>
            <a:ext cx="8245475" cy="3047108"/>
            <a:chOff x="815" y="1613"/>
            <a:chExt cx="12985" cy="4797"/>
          </a:xfrm>
        </p:grpSpPr>
        <p:sp>
          <p:nvSpPr>
            <p:cNvPr id="68622" name="TextBox 2"/>
            <p:cNvSpPr txBox="1">
              <a:spLocks noChangeArrowheads="1"/>
            </p:cNvSpPr>
            <p:nvPr/>
          </p:nvSpPr>
          <p:spPr bwMode="auto">
            <a:xfrm>
              <a:off x="815" y="1613"/>
              <a:ext cx="12985" cy="4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fontAlgn="ctr" hangingPunct="0"/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老师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设计了接力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游戏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用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合作的方式完成分式化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简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规则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是：每人只能看到前一人给的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式子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并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进行一步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再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将结果传递给下一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人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最后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完成化简．过程如图所示：</a:t>
              </a:r>
              <a:endPara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0" fontAlgn="ctr" hangingPunct="0"/>
              <a:endPara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0" fontAlgn="ctr" hangingPunct="0"/>
              <a:endPara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0" fontAlgn="ctr" hangingPunct="0"/>
              <a:endPara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0" fontAlgn="ctr" hangingPunct="0"/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接力中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自己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负责的一步出现错误的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eaLnBrk="0" fontAlgn="ctr" hangingPunct="0"/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只有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乙	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甲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和丁	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乙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和丙	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r>
                <a:rPr lang="zh-CN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乙</a:t>
              </a:r>
              <a:r>
                <a: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和丁</a:t>
              </a:r>
              <a:endParaRPr lang="zh-CN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8623" name="图片 -2147482612"/>
            <p:cNvPicPr>
              <a:picLocks noRot="1"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9" b="847"/>
            <a:stretch>
              <a:fillRect/>
            </a:stretch>
          </p:blipFill>
          <p:spPr bwMode="auto">
            <a:xfrm>
              <a:off x="2280" y="3353"/>
              <a:ext cx="8712" cy="1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8625" name="文本框 6"/>
              <p:cNvSpPr txBox="1">
                <a:spLocks noChangeArrowheads="1"/>
              </p:cNvSpPr>
              <p:nvPr/>
            </p:nvSpPr>
            <p:spPr bwMode="auto">
              <a:xfrm>
                <a:off x="559751" y="3896625"/>
                <a:ext cx="7453312" cy="1123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计算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(–</a:t>
                </a:r>
                <a:r>
                  <a:rPr lang="zh-CN" altLang="en-US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en-US" sz="2400" b="1" baseline="300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•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1" i="1" dirty="0" smtClean="0"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zh-CN" altLang="en-US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 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结果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en-US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B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.–</a:t>
                </a:r>
                <a:r>
                  <a:rPr lang="zh-CN" altLang="en-US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C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en-US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ab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D．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8625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9751" y="3896625"/>
                <a:ext cx="7453312" cy="1123962"/>
              </a:xfrm>
              <a:prstGeom prst="rect">
                <a:avLst/>
              </a:prstGeom>
              <a:blipFill rotWithShape="1">
                <a:blip r:embed="rId2"/>
                <a:stretch>
                  <a:fillRect l="-4" t="-2735" r="8" b="2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156801" y="3067039"/>
            <a:ext cx="290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257730" y="3956387"/>
            <a:ext cx="455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9477" name="Text Box 21"/>
              <p:cNvSpPr txBox="1">
                <a:spLocks noChangeArrowheads="1"/>
              </p:cNvSpPr>
              <p:nvPr/>
            </p:nvSpPr>
            <p:spPr bwMode="auto">
              <a:xfrm>
                <a:off x="1296987" y="1308302"/>
                <a:ext cx="6164262" cy="1919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化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zh-CN" sz="2400" b="1" i="1" dirty="0" smtClean="0">
                        <a:latin typeface="Cambria Math" panose="02040503050406030204"/>
                        <a:ea typeface="Cambria Math" panose="02040503050406030204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Cambria Math" panose="02040503050406030204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Cambria Math" panose="02040503050406030204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Cambria Math" panose="02040503050406030204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Cambria Math" panose="02040503050406030204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en-US" altLang="zh-CN" sz="2400" b="1" i="1" dirty="0" smtClean="0">
                                <a:latin typeface="Cambria Math" panose="02040503050406030204"/>
                                <a:ea typeface="Cambria Math" panose="02040503050406030204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latin typeface="Cambria Math" panose="02040503050406030204"/>
                                <a:ea typeface="Cambria Math" panose="02040503050406030204"/>
                                <a:cs typeface="Times New Roman" panose="02020603050405020304" pitchFamily="18" charset="0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latin typeface="Cambria Math" panose="02040503050406030204"/>
                                <a:ea typeface="Cambria Math" panose="02040503050406030204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zh-CN" altLang="en-US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结果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</m:den>
                    </m:f>
                    <m:r>
                      <a:rPr lang="en-US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    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B.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en-US" altLang="zh-CN" sz="2400" b="1" dirty="0" err="1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C.</a:t>
                </a:r>
                <a:r>
                  <a:rPr lang="en-US" altLang="zh-CN" sz="2400" b="1" i="1" dirty="0" err="1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–1            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hangingPunct="0"/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9477" name="Text 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96987" y="1308302"/>
                <a:ext cx="6164262" cy="1919500"/>
              </a:xfrm>
              <a:prstGeom prst="rect">
                <a:avLst/>
              </a:prstGeom>
              <a:blipFill rotWithShape="1">
                <a:blip r:embed="rId1"/>
                <a:stretch>
                  <a:fillRect l="-5" t="-11" r="10" b="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9643" name="组合 7"/>
          <p:cNvGrpSpPr/>
          <p:nvPr/>
        </p:nvGrpSpPr>
        <p:grpSpPr bwMode="auto">
          <a:xfrm>
            <a:off x="3331845" y="538858"/>
            <a:ext cx="2480310" cy="523234"/>
            <a:chOff x="5083" y="1061"/>
            <a:chExt cx="3905" cy="826"/>
          </a:xfrm>
        </p:grpSpPr>
        <p:grpSp>
          <p:nvGrpSpPr>
            <p:cNvPr id="69644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8" y="597167"/>
                <a:ext cx="418738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4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1" y="597167"/>
                <a:ext cx="418738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8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7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69650" name="TextBox 15"/>
            <p:cNvSpPr txBox="1">
              <a:spLocks noChangeArrowheads="1"/>
            </p:cNvSpPr>
            <p:nvPr/>
          </p:nvSpPr>
          <p:spPr bwMode="auto">
            <a:xfrm>
              <a:off x="5083" y="1061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170726" y="1441747"/>
            <a:ext cx="417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1" name="Object 7"/>
          <p:cNvGraphicFramePr>
            <a:graphicFrameLocks noChangeAspect="1"/>
          </p:cNvGraphicFramePr>
          <p:nvPr/>
        </p:nvGraphicFramePr>
        <p:xfrm>
          <a:off x="2558970" y="3196467"/>
          <a:ext cx="218757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35" name="Equation" r:id="rId2" imgW="43586400" imgH="15544800" progId="Equation.DSMT4">
                  <p:embed/>
                </p:oleObj>
              </mc:Choice>
              <mc:Fallback>
                <p:oleObj name="Equation" r:id="rId2" imgW="43586400" imgH="15544800" progId="Equation.DSMT4">
                  <p:embed/>
                  <p:pic>
                    <p:nvPicPr>
                      <p:cNvPr id="0" name="图片 698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8970" y="3196467"/>
                        <a:ext cx="2187575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1296987" y="3024188"/>
            <a:ext cx="661828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               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=__________________.</a:t>
            </a:r>
            <a:endParaRPr lang="zh-CN" altLang="en-US" sz="2400" b="1" dirty="0">
              <a:solidFill>
                <a:srgbClr val="CC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2" name="Object 4"/>
          <p:cNvGraphicFramePr>
            <a:graphicFrameLocks noChangeAspect="1"/>
          </p:cNvGraphicFramePr>
          <p:nvPr/>
        </p:nvGraphicFramePr>
        <p:xfrm>
          <a:off x="5440280" y="3003965"/>
          <a:ext cx="458787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36" name="Equation" r:id="rId4" imgW="7924800" imgH="14630400" progId="Equation.DSMT4">
                  <p:embed/>
                </p:oleObj>
              </mc:Choice>
              <mc:Fallback>
                <p:oleObj name="Equation" r:id="rId4" imgW="7924800" imgH="14630400" progId="Equation.DSMT4">
                  <p:embed/>
                  <p:pic>
                    <p:nvPicPr>
                      <p:cNvPr id="0" name="图片 698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0280" y="3003965"/>
                        <a:ext cx="458787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9" name="Object 5"/>
          <p:cNvGraphicFramePr>
            <a:graphicFrameLocks noChangeAspect="1"/>
          </p:cNvGraphicFramePr>
          <p:nvPr/>
        </p:nvGraphicFramePr>
        <p:xfrm>
          <a:off x="2097596" y="1682194"/>
          <a:ext cx="221932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3" name="Equation" r:id="rId1" imgW="26212800" imgH="10668000" progId="Equation.DSMT4">
                  <p:embed/>
                </p:oleObj>
              </mc:Choice>
              <mc:Fallback>
                <p:oleObj name="Equation" r:id="rId1" imgW="26212800" imgH="1066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7596" y="1682194"/>
                        <a:ext cx="2219325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0" name="Object 6"/>
          <p:cNvGraphicFramePr>
            <a:graphicFrameLocks noChangeAspect="1"/>
          </p:cNvGraphicFramePr>
          <p:nvPr/>
        </p:nvGraphicFramePr>
        <p:xfrm>
          <a:off x="1984565" y="3278159"/>
          <a:ext cx="2847975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4" name="Equation" r:id="rId3" imgW="29260800" imgH="10668000" progId="Equation.DSMT4">
                  <p:embed/>
                </p:oleObj>
              </mc:Choice>
              <mc:Fallback>
                <p:oleObj name="Equation" r:id="rId3" imgW="29260800" imgH="1066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4565" y="3278159"/>
                        <a:ext cx="2847975" cy="820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911" name="Object 7"/>
          <p:cNvGraphicFramePr>
            <a:graphicFrameLocks noChangeAspect="1"/>
          </p:cNvGraphicFramePr>
          <p:nvPr/>
        </p:nvGraphicFramePr>
        <p:xfrm>
          <a:off x="1983299" y="4083254"/>
          <a:ext cx="112395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5" name="Equation" r:id="rId5" imgW="14020800" imgH="10668000" progId="Equation.DSMT4">
                  <p:embed/>
                </p:oleObj>
              </mc:Choice>
              <mc:Fallback>
                <p:oleObj name="Equation" r:id="rId5" imgW="14020800" imgH="10668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3299" y="4083254"/>
                        <a:ext cx="1123950" cy="739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1"/>
          <p:cNvGrpSpPr/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4" name="Text Box 19"/>
          <p:cNvSpPr txBox="1"/>
          <p:nvPr/>
        </p:nvSpPr>
        <p:spPr>
          <a:xfrm>
            <a:off x="823461" y="1791699"/>
            <a:ext cx="12741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: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原式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26" name="Text Box 19"/>
          <p:cNvSpPr txBox="1"/>
          <p:nvPr/>
        </p:nvSpPr>
        <p:spPr>
          <a:xfrm>
            <a:off x="834999" y="3437340"/>
            <a:ext cx="127413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: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原式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09625" y="891653"/>
            <a:ext cx="4122577" cy="820737"/>
            <a:chOff x="809625" y="1109767"/>
            <a:chExt cx="4122577" cy="820737"/>
          </a:xfrm>
        </p:grpSpPr>
        <p:sp>
          <p:nvSpPr>
            <p:cNvPr id="71681" name="Text Box 2"/>
            <p:cNvSpPr txBox="1">
              <a:spLocks noChangeArrowheads="1"/>
            </p:cNvSpPr>
            <p:nvPr/>
          </p:nvSpPr>
          <p:spPr bwMode="auto">
            <a:xfrm>
              <a:off x="809625" y="1295400"/>
              <a:ext cx="30289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3.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计算：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文本框 1"/>
            <p:cNvSpPr txBox="1"/>
            <p:nvPr/>
          </p:nvSpPr>
          <p:spPr>
            <a:xfrm>
              <a:off x="1864303" y="1289304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graphicFrame>
          <p:nvGraphicFramePr>
            <p:cNvPr id="2" name="对象 1"/>
            <p:cNvGraphicFramePr/>
            <p:nvPr/>
          </p:nvGraphicFramePr>
          <p:xfrm>
            <a:off x="2744947" y="1109767"/>
            <a:ext cx="2187255" cy="8207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286" name="Equation" r:id="rId7" imgW="35966400" imgH="16764000" progId="Equation.DSMT4">
                    <p:embed/>
                  </p:oleObj>
                </mc:Choice>
                <mc:Fallback>
                  <p:oleObj name="Equation" r:id="rId7" imgW="35966400" imgH="16764000" progId="Equation.DSMT4">
                    <p:embed/>
                    <p:pic>
                      <p:nvPicPr>
                        <p:cNvPr id="0" name="对象 4610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44947" y="1109767"/>
                          <a:ext cx="2187255" cy="8207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1811233" y="2520516"/>
            <a:ext cx="4507690" cy="820738"/>
            <a:chOff x="1908985" y="2520263"/>
            <a:chExt cx="4507690" cy="820738"/>
          </a:xfrm>
        </p:grpSpPr>
        <p:graphicFrame>
          <p:nvGraphicFramePr>
            <p:cNvPr id="3" name="对象 2"/>
            <p:cNvGraphicFramePr/>
            <p:nvPr/>
          </p:nvGraphicFramePr>
          <p:xfrm>
            <a:off x="2727325" y="2520263"/>
            <a:ext cx="3689350" cy="8207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287" name="Equation" r:id="rId9" imgW="60655200" imgH="16764000" progId="Equation.DSMT4">
                    <p:embed/>
                  </p:oleObj>
                </mc:Choice>
                <mc:Fallback>
                  <p:oleObj name="Equation" r:id="rId9" imgW="60655200" imgH="16764000" progId="Equation.DSMT4">
                    <p:embed/>
                    <p:pic>
                      <p:nvPicPr>
                        <p:cNvPr id="0" name="对象 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27325" y="2520263"/>
                          <a:ext cx="3689350" cy="8207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文本框 1"/>
            <p:cNvSpPr txBox="1"/>
            <p:nvPr/>
          </p:nvSpPr>
          <p:spPr>
            <a:xfrm>
              <a:off x="1908985" y="2691664"/>
              <a:ext cx="1249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282519" y="1677250"/>
          <a:ext cx="2193925" cy="690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8" name="Equation" r:id="rId11" imgW="25908000" imgH="10058400" progId="Equation.DSMT4">
                  <p:embed/>
                </p:oleObj>
              </mc:Choice>
              <mc:Fallback>
                <p:oleObj name="Equation" r:id="rId11" imgW="25908000" imgH="10058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2519" y="1677250"/>
                        <a:ext cx="2193925" cy="690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6505819" y="1676456"/>
          <a:ext cx="1084263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89" name="Equation" r:id="rId13" imgW="12801600" imgH="10058400" progId="Equation.DSMT4">
                  <p:embed/>
                </p:oleObj>
              </mc:Choice>
              <mc:Fallback>
                <p:oleObj name="Equation" r:id="rId13" imgW="12801600" imgH="10058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05819" y="1676456"/>
                        <a:ext cx="1084263" cy="69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19125" y="1162050"/>
            <a:ext cx="8010525" cy="1200329"/>
            <a:chOff x="619125" y="1162050"/>
            <a:chExt cx="8010525" cy="1200329"/>
          </a:xfrm>
        </p:grpSpPr>
        <p:sp>
          <p:nvSpPr>
            <p:cNvPr id="72705" name="Text Box 2"/>
            <p:cNvSpPr txBox="1">
              <a:spLocks noChangeArrowheads="1"/>
            </p:cNvSpPr>
            <p:nvPr/>
          </p:nvSpPr>
          <p:spPr bwMode="auto">
            <a:xfrm>
              <a:off x="619125" y="1162050"/>
              <a:ext cx="801052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 先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化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简                              然后从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–1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中选取一个数作为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的值代入求值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2706" name="Object 3"/>
            <p:cNvGraphicFramePr>
              <a:graphicFrameLocks noChangeAspect="1"/>
            </p:cNvGraphicFramePr>
            <p:nvPr/>
          </p:nvGraphicFramePr>
          <p:xfrm>
            <a:off x="1680367" y="1198651"/>
            <a:ext cx="2233613" cy="5635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3024" name="Equation" r:id="rId1" imgW="59436000" imgH="14630400" progId="Equation.DSMT4">
                    <p:embed/>
                  </p:oleObj>
                </mc:Choice>
                <mc:Fallback>
                  <p:oleObj name="Equation" r:id="rId1" imgW="59436000" imgH="14630400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0367" y="1198651"/>
                          <a:ext cx="2233613" cy="5635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2708" name="Text Box 2"/>
          <p:cNvSpPr txBox="1">
            <a:spLocks noChangeArrowheads="1"/>
          </p:cNvSpPr>
          <p:nvPr/>
        </p:nvSpPr>
        <p:spPr bwMode="auto">
          <a:xfrm>
            <a:off x="795229" y="2386922"/>
            <a:ext cx="7658313" cy="2308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2003F7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       解</a:t>
            </a:r>
            <a:r>
              <a:rPr lang="en-US" altLang="zh-CN" sz="2400" b="1" dirty="0" smtClean="0">
                <a:solidFill>
                  <a:srgbClr val="2003F7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原式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因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为分母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–1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+1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≠1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 – 1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以取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2709" name="Object 3"/>
          <p:cNvGraphicFramePr>
            <a:graphicFrameLocks noChangeAspect="1"/>
          </p:cNvGraphicFramePr>
          <p:nvPr/>
        </p:nvGraphicFramePr>
        <p:xfrm>
          <a:off x="3253586" y="2386922"/>
          <a:ext cx="2149713" cy="5970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25" name="Equation" r:id="rId3" imgW="57302400" imgH="15544800" progId="Equation.DSMT4">
                  <p:embed/>
                </p:oleObj>
              </mc:Choice>
              <mc:Fallback>
                <p:oleObj name="Equation" r:id="rId3" imgW="57302400" imgH="15544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3586" y="2386922"/>
                        <a:ext cx="2149713" cy="5970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0" name="Object 4"/>
          <p:cNvGraphicFramePr>
            <a:graphicFrameLocks noChangeAspect="1"/>
          </p:cNvGraphicFramePr>
          <p:nvPr/>
        </p:nvGraphicFramePr>
        <p:xfrm>
          <a:off x="3993443" y="4034477"/>
          <a:ext cx="1026909" cy="6605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26" name="Equation" r:id="rId5" imgW="23164800" imgH="14630400" progId="Equation.DSMT4">
                  <p:embed/>
                </p:oleObj>
              </mc:Choice>
              <mc:Fallback>
                <p:oleObj name="Equation" r:id="rId5" imgW="23164800" imgH="14630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3443" y="4034477"/>
                        <a:ext cx="1026909" cy="6605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2716" name="组合 6"/>
          <p:cNvGrpSpPr/>
          <p:nvPr/>
        </p:nvGrpSpPr>
        <p:grpSpPr bwMode="auto">
          <a:xfrm>
            <a:off x="3331845" y="515303"/>
            <a:ext cx="2480310" cy="522923"/>
            <a:chOff x="5060" y="904"/>
            <a:chExt cx="3905" cy="823"/>
          </a:xfrm>
        </p:grpSpPr>
        <p:grpSp>
          <p:nvGrpSpPr>
            <p:cNvPr id="72717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2723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1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27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43" name="Text Box 59"/>
          <p:cNvSpPr txBox="1">
            <a:spLocks noChangeArrowheads="1"/>
          </p:cNvSpPr>
          <p:nvPr/>
        </p:nvSpPr>
        <p:spPr bwMode="auto">
          <a:xfrm>
            <a:off x="583297" y="1266825"/>
            <a:ext cx="818319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一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条船往返于水路相距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100km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之间，已知水流的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速度是每小时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2km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，船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在静水中的速度是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每小时</a:t>
            </a:r>
            <a:r>
              <a:rPr lang="en-US" altLang="zh-CN" sz="2400" b="1" i="1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&gt;2)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，那么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船在往返一次过程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中，顺流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航行的时间与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逆流航行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的时间比是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3737" name="组合 2"/>
          <p:cNvGrpSpPr/>
          <p:nvPr/>
        </p:nvGrpSpPr>
        <p:grpSpPr bwMode="auto">
          <a:xfrm>
            <a:off x="3332639" y="521644"/>
            <a:ext cx="2478722" cy="522923"/>
            <a:chOff x="5060" y="879"/>
            <a:chExt cx="3905" cy="823"/>
          </a:xfrm>
        </p:grpSpPr>
        <p:grpSp>
          <p:nvGrpSpPr>
            <p:cNvPr id="73738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" name="缺角矩形 2"/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" name="缺角矩形 3"/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5" name="缺角矩形 4"/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6" name="缺角矩形 5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3744" name="TextBox 15"/>
            <p:cNvSpPr txBox="1">
              <a:spLocks noChangeArrowheads="1"/>
            </p:cNvSpPr>
            <p:nvPr/>
          </p:nvSpPr>
          <p:spPr bwMode="auto">
            <a:xfrm>
              <a:off x="5060" y="879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7" name="Object 61"/>
          <p:cNvGraphicFramePr>
            <a:graphicFrameLocks noChangeAspect="1"/>
          </p:cNvGraphicFramePr>
          <p:nvPr/>
        </p:nvGraphicFramePr>
        <p:xfrm>
          <a:off x="1815416" y="2845703"/>
          <a:ext cx="550862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873" name="Equation" r:id="rId1" imgW="14325600" imgH="14630400" progId="Equation.DSMT4">
                  <p:embed/>
                </p:oleObj>
              </mc:Choice>
              <mc:Fallback>
                <p:oleObj name="Equation" r:id="rId1" imgW="14325600" imgH="14630400" progId="Equation.DSMT4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5416" y="2845703"/>
                        <a:ext cx="550862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3" name="组合 17"/>
          <p:cNvGrpSpPr/>
          <p:nvPr/>
        </p:nvGrpSpPr>
        <p:grpSpPr bwMode="auto">
          <a:xfrm>
            <a:off x="1115620" y="1012804"/>
            <a:ext cx="6973887" cy="880268"/>
            <a:chOff x="769937" y="857355"/>
            <a:chExt cx="6973888" cy="880958"/>
          </a:xfrm>
          <a:noFill/>
        </p:grpSpPr>
        <p:sp>
          <p:nvSpPr>
            <p:cNvPr id="20" name="矩形 19"/>
            <p:cNvSpPr/>
            <p:nvPr/>
          </p:nvSpPr>
          <p:spPr>
            <a:xfrm>
              <a:off x="769937" y="858148"/>
              <a:ext cx="6973888" cy="8801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 sz="1600"/>
            </a:p>
          </p:txBody>
        </p:sp>
        <p:graphicFrame>
          <p:nvGraphicFramePr>
            <p:cNvPr id="74755" name="Object 27"/>
            <p:cNvGraphicFramePr>
              <a:graphicFrameLocks noChangeAspect="1"/>
            </p:cNvGraphicFramePr>
            <p:nvPr/>
          </p:nvGraphicFramePr>
          <p:xfrm>
            <a:off x="994167" y="857355"/>
            <a:ext cx="6527801" cy="8229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862" name="Equation" r:id="rId1" imgW="166420800" imgH="21031200" progId="Equation.DSMT4">
                    <p:embed/>
                  </p:oleObj>
                </mc:Choice>
                <mc:Fallback>
                  <p:oleObj name="Equation" r:id="rId1" imgW="166420800" imgH="21031200" progId="Equation.DSMT4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4167" y="857355"/>
                          <a:ext cx="6527801" cy="8229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" name="Rectangle 31"/>
          <p:cNvSpPr>
            <a:spLocks noChangeArrowheads="1"/>
          </p:cNvSpPr>
          <p:nvPr/>
        </p:nvSpPr>
        <p:spPr bwMode="auto">
          <a:xfrm>
            <a:off x="3037303" y="556365"/>
            <a:ext cx="2697162" cy="4603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分式的乘除法法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则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881836" y="2448808"/>
            <a:ext cx="7885112" cy="97872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若分子分母都是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单项式，把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分子分母分别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相乘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，约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去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公因式，最后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化为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最简分式或整式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879104" y="3427537"/>
            <a:ext cx="7885112" cy="97872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②若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分子分母有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多项式，先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多项式分解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因式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能约分的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约分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，然后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相乘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endParaRPr lang="en-US" altLang="zh-CN" sz="24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871167" y="4408019"/>
            <a:ext cx="7885112" cy="5355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③分式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与分式相除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时，按照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则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先转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化为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乘法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，再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运算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Rectangle 31"/>
          <p:cNvSpPr>
            <a:spLocks noChangeArrowheads="1"/>
          </p:cNvSpPr>
          <p:nvPr/>
        </p:nvSpPr>
        <p:spPr bwMode="auto">
          <a:xfrm>
            <a:off x="745332" y="1976962"/>
            <a:ext cx="1693584" cy="4603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注意事项：</a:t>
            </a:r>
            <a:endParaRPr lang="zh-CN" altLang="en-US" sz="2400" b="1" dirty="0">
              <a:solidFill>
                <a:srgbClr val="2003F7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3"/>
          <p:cNvSpPr txBox="1">
            <a:spLocks noChangeArrowheads="1"/>
          </p:cNvSpPr>
          <p:nvPr/>
        </p:nvSpPr>
        <p:spPr bwMode="auto">
          <a:xfrm>
            <a:off x="1221532" y="1333499"/>
            <a:ext cx="67500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2003F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个长方体容器的容积为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，底面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的长为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，宽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，当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容器内的水占容积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      时，水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高多少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203" name="Object 5"/>
          <p:cNvGraphicFramePr>
            <a:graphicFrameLocks noChangeAspect="1"/>
          </p:cNvGraphicFramePr>
          <p:nvPr/>
        </p:nvGraphicFramePr>
        <p:xfrm>
          <a:off x="5277163" y="1898776"/>
          <a:ext cx="299164" cy="618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24" name="Equation" r:id="rId1" imgW="7010400" imgH="15544800" progId="Equation.DSMT4">
                  <p:embed/>
                </p:oleObj>
              </mc:Choice>
              <mc:Fallback>
                <p:oleObj name="Equation" r:id="rId1" imgW="7010400" imgH="15544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77163" y="1898776"/>
                        <a:ext cx="299164" cy="6182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963346" y="2821716"/>
            <a:ext cx="4134242" cy="652462"/>
            <a:chOff x="1963346" y="3014663"/>
            <a:chExt cx="4134242" cy="652462"/>
          </a:xfrm>
        </p:grpSpPr>
        <p:sp>
          <p:nvSpPr>
            <p:cNvPr id="40964" name="Text Box 4"/>
            <p:cNvSpPr txBox="1">
              <a:spLocks noChangeArrowheads="1"/>
            </p:cNvSpPr>
            <p:nvPr/>
          </p:nvSpPr>
          <p:spPr bwMode="auto">
            <a:xfrm>
              <a:off x="1963346" y="3140075"/>
              <a:ext cx="41342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2003F7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解：</a:t>
              </a: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长方体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容器的高为     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，</a:t>
              </a:r>
              <a:endParaRPr lang="en-US" altLang="zh-CN" sz="2400" dirty="0">
                <a:latin typeface="宋体" panose="02010600030101010101" pitchFamily="2" charset="-122"/>
              </a:endParaRPr>
            </a:p>
          </p:txBody>
        </p:sp>
        <p:graphicFrame>
          <p:nvGraphicFramePr>
            <p:cNvPr id="40966" name="Object 6"/>
            <p:cNvGraphicFramePr>
              <a:graphicFrameLocks noChangeAspect="1"/>
            </p:cNvGraphicFramePr>
            <p:nvPr/>
          </p:nvGraphicFramePr>
          <p:xfrm>
            <a:off x="5251450" y="3014663"/>
            <a:ext cx="384175" cy="652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25" name="Equation" r:id="rId3" imgW="5486400" imgH="9448800" progId="Equation.DSMT4">
                    <p:embed/>
                  </p:oleObj>
                </mc:Choice>
                <mc:Fallback>
                  <p:oleObj name="Equation" r:id="rId3" imgW="5486400" imgH="944880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51450" y="3014663"/>
                          <a:ext cx="384175" cy="6524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2"/>
          <p:cNvGrpSpPr/>
          <p:nvPr/>
        </p:nvGrpSpPr>
        <p:grpSpPr>
          <a:xfrm>
            <a:off x="2889250" y="3401153"/>
            <a:ext cx="1985963" cy="784225"/>
            <a:chOff x="2889250" y="3594100"/>
            <a:chExt cx="1985963" cy="784225"/>
          </a:xfrm>
        </p:grpSpPr>
        <p:graphicFrame>
          <p:nvGraphicFramePr>
            <p:cNvPr id="40967" name="Object 7"/>
            <p:cNvGraphicFramePr>
              <a:graphicFrameLocks noChangeAspect="1"/>
            </p:cNvGraphicFramePr>
            <p:nvPr/>
          </p:nvGraphicFramePr>
          <p:xfrm>
            <a:off x="4019550" y="3594100"/>
            <a:ext cx="855663" cy="784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526" name="Equation" r:id="rId5" imgW="10668000" imgH="9448800" progId="Equation.DSMT4">
                    <p:embed/>
                  </p:oleObj>
                </mc:Choice>
                <mc:Fallback>
                  <p:oleObj name="Equation" r:id="rId5" imgW="10668000" imgH="9448800" progId="Equation.DSMT4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19550" y="3594100"/>
                          <a:ext cx="855663" cy="784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0968" name="Rectangle 8"/>
            <p:cNvSpPr>
              <a:spLocks noChangeArrowheads="1"/>
            </p:cNvSpPr>
            <p:nvPr/>
          </p:nvSpPr>
          <p:spPr bwMode="auto">
            <a:xfrm>
              <a:off x="2889250" y="3776663"/>
              <a:ext cx="11128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水高为</a:t>
              </a:r>
              <a:endPara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51211" name="组合 4"/>
          <p:cNvGrpSpPr/>
          <p:nvPr/>
        </p:nvGrpSpPr>
        <p:grpSpPr bwMode="auto">
          <a:xfrm>
            <a:off x="2584450" y="593725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1213" name="矩形 1"/>
            <p:cNvSpPr>
              <a:spLocks noChangeArrowheads="1"/>
            </p:cNvSpPr>
            <p:nvPr/>
          </p:nvSpPr>
          <p:spPr bwMode="auto">
            <a:xfrm>
              <a:off x="3940" y="1203"/>
              <a:ext cx="1744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知识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</a:t>
              </a:r>
              <a:endPara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1214" name="文本框 6151"/>
          <p:cNvSpPr txBox="1">
            <a:spLocks noChangeArrowheads="1"/>
          </p:cNvSpPr>
          <p:nvPr/>
        </p:nvSpPr>
        <p:spPr bwMode="auto">
          <a:xfrm>
            <a:off x="4521200" y="551081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分式的乘除法法则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9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3"/>
          <p:cNvSpPr txBox="1">
            <a:spLocks noChangeArrowheads="1"/>
          </p:cNvSpPr>
          <p:nvPr/>
        </p:nvSpPr>
        <p:spPr bwMode="auto">
          <a:xfrm>
            <a:off x="619126" y="481013"/>
            <a:ext cx="7991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2003F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拖拉机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天耕地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公顷，小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拖拉机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天耕地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公顷，大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拖拉机的工作效率是小拖拉机的工作效率的多少倍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619126" y="1838235"/>
            <a:ext cx="852487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拖拉机的工作效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率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  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公顷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天，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拖拉机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的工作效率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是   公顷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天，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拖拉机的工作效率是小拖拉机的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工作效率的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       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.           </a:t>
            </a:r>
            <a:endParaRPr lang="en-US" altLang="zh-CN" sz="24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1989" name="Object 5"/>
          <p:cNvGraphicFramePr>
            <a:graphicFrameLocks noChangeAspect="1"/>
          </p:cNvGraphicFramePr>
          <p:nvPr/>
        </p:nvGraphicFramePr>
        <p:xfrm>
          <a:off x="1062393" y="2320686"/>
          <a:ext cx="416591" cy="824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18" name="Equation" r:id="rId1" imgW="7010400" imgH="15544800" progId="Equation.DSMT4">
                  <p:embed/>
                </p:oleObj>
              </mc:Choice>
              <mc:Fallback>
                <p:oleObj name="Equation" r:id="rId1" imgW="7010400" imgH="15544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2393" y="2320686"/>
                        <a:ext cx="416591" cy="8245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0" name="Object 6"/>
          <p:cNvGraphicFramePr>
            <a:graphicFrameLocks noChangeAspect="1"/>
          </p:cNvGraphicFramePr>
          <p:nvPr/>
        </p:nvGraphicFramePr>
        <p:xfrm>
          <a:off x="3940653" y="2898659"/>
          <a:ext cx="301435" cy="7414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19" name="Equation" r:id="rId3" imgW="5486400" imgH="15544800" progId="Equation.DSMT4">
                  <p:embed/>
                </p:oleObj>
              </mc:Choice>
              <mc:Fallback>
                <p:oleObj name="Equation" r:id="rId3" imgW="5486400" imgH="15544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40653" y="2898659"/>
                        <a:ext cx="301435" cy="7414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1" name="Object 7"/>
          <p:cNvGraphicFramePr>
            <a:graphicFrameLocks noChangeAspect="1"/>
          </p:cNvGraphicFramePr>
          <p:nvPr/>
        </p:nvGraphicFramePr>
        <p:xfrm>
          <a:off x="6983029" y="3349951"/>
          <a:ext cx="1178279" cy="875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20" name="Equation" r:id="rId5" imgW="19812000" imgH="15544800" progId="Equation.DSMT4">
                  <p:embed/>
                </p:oleObj>
              </mc:Choice>
              <mc:Fallback>
                <p:oleObj name="Equation" r:id="rId5" imgW="19812000" imgH="15544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3029" y="3349951"/>
                        <a:ext cx="1178279" cy="8754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2230" name="Picture 11" descr="http://www.rhdc.ynszxc.gov.cn/uploadfile/d_1/d_1364/d_1424/classimage/piconline_20071208091516_dcc2cb17-9ef2-4cb0-abf0-4ec8480fdd5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4" t="22226" r="40521" b="28310"/>
          <a:stretch>
            <a:fillRect/>
          </a:stretch>
        </p:blipFill>
        <p:spPr bwMode="auto">
          <a:xfrm>
            <a:off x="6846323" y="1751092"/>
            <a:ext cx="1352516" cy="1192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31" name="Picture 13" descr="http://t1.baidu.com/it/u=572194513,3509271803&amp;fm=23&amp;gp=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054" y="1697969"/>
            <a:ext cx="1664690" cy="12454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"/>
          <p:cNvGrpSpPr/>
          <p:nvPr/>
        </p:nvGrpSpPr>
        <p:grpSpPr bwMode="auto">
          <a:xfrm>
            <a:off x="-4175" y="-38812"/>
            <a:ext cx="2006600" cy="477213"/>
            <a:chOff x="100" y="76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5"/>
          <p:cNvGrpSpPr/>
          <p:nvPr/>
        </p:nvGrpSpPr>
        <p:grpSpPr bwMode="auto">
          <a:xfrm>
            <a:off x="949325" y="557809"/>
            <a:ext cx="7391427" cy="2720977"/>
            <a:chOff x="501" y="621"/>
            <a:chExt cx="4656" cy="1714"/>
          </a:xfrm>
        </p:grpSpPr>
        <p:sp>
          <p:nvSpPr>
            <p:cNvPr id="9" name="Rectangle 26"/>
            <p:cNvSpPr>
              <a:spLocks noChangeArrowheads="1"/>
            </p:cNvSpPr>
            <p:nvPr/>
          </p:nvSpPr>
          <p:spPr bwMode="auto">
            <a:xfrm>
              <a:off x="501" y="1114"/>
              <a:ext cx="4391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250000"/>
                </a:lnSpc>
                <a:spcBef>
                  <a:spcPct val="20000"/>
                </a:spcBef>
                <a:buFontTx/>
                <a:buNone/>
                <a:defRPr/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和               ，其中涉及到分式的哪些运算？你能用学过的运算法则求出结果吗？ 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3251" name="Object 23"/>
            <p:cNvGraphicFramePr>
              <a:graphicFrameLocks noChangeAspect="1"/>
            </p:cNvGraphicFramePr>
            <p:nvPr/>
          </p:nvGraphicFramePr>
          <p:xfrm>
            <a:off x="4064" y="621"/>
            <a:ext cx="72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51" name="Equation" r:id="rId1" imgW="27432000" imgH="21031200" progId="Equation.DSMT4">
                    <p:embed/>
                  </p:oleObj>
                </mc:Choice>
                <mc:Fallback>
                  <p:oleObj name="Equation" r:id="rId1" imgW="27432000" imgH="21031200" progId="Equation.DSMT4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64" y="621"/>
                          <a:ext cx="72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3252" name="Object 22"/>
            <p:cNvGraphicFramePr>
              <a:graphicFrameLocks noChangeAspect="1"/>
            </p:cNvGraphicFramePr>
            <p:nvPr/>
          </p:nvGraphicFramePr>
          <p:xfrm>
            <a:off x="786" y="1152"/>
            <a:ext cx="712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452" name="Equation" r:id="rId3" imgW="27127200" imgH="21031200" progId="Equation.DSMT4">
                    <p:embed/>
                  </p:oleObj>
                </mc:Choice>
                <mc:Fallback>
                  <p:oleObj name="Equation" r:id="rId3" imgW="27127200" imgH="21031200" progId="Equation.DSMT4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6" y="1152"/>
                          <a:ext cx="712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Rectangle 24"/>
            <p:cNvSpPr>
              <a:spLocks noChangeArrowheads="1"/>
            </p:cNvSpPr>
            <p:nvPr/>
          </p:nvSpPr>
          <p:spPr bwMode="auto">
            <a:xfrm>
              <a:off x="1049" y="794"/>
              <a:ext cx="410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>
                <a:buFontTx/>
                <a:buNone/>
                <a:defRPr/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观察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上述两个问题中所列出的式子　　　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"/>
          <p:cNvGrpSpPr/>
          <p:nvPr/>
        </p:nvGrpSpPr>
        <p:grpSpPr bwMode="auto">
          <a:xfrm>
            <a:off x="-12407" y="-38812"/>
            <a:ext cx="2006600" cy="477213"/>
            <a:chOff x="100" y="76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2" name="图片 17" descr="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2103">
            <a:off x="6825158" y="2785531"/>
            <a:ext cx="1560512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90579" y="824056"/>
            <a:ext cx="15086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400" b="1" dirty="0">
              <a:solidFill>
                <a:srgbClr val="2003F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1"/>
          <p:cNvSpPr>
            <a:spLocks noChangeArrowheads="1"/>
          </p:cNvSpPr>
          <p:nvPr/>
        </p:nvSpPr>
        <p:spPr bwMode="auto">
          <a:xfrm>
            <a:off x="569913" y="1743875"/>
            <a:ext cx="800417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计算的过程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中，运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用了分数的什么法则？你能叙述这个法则吗？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Rectangle 32"/>
          <p:cNvSpPr>
            <a:spLocks noChangeArrowheads="1"/>
          </p:cNvSpPr>
          <p:nvPr/>
        </p:nvSpPr>
        <p:spPr bwMode="auto">
          <a:xfrm>
            <a:off x="606425" y="2832106"/>
            <a:ext cx="7967662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10000"/>
              </a:lnSpc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如果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将分数换成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分式，那么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你能类比分数的乘除法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法则，说出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分式的乘除法法则吗？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33"/>
          <p:cNvSpPr>
            <a:spLocks noChangeArrowheads="1"/>
          </p:cNvSpPr>
          <p:nvPr/>
        </p:nvSpPr>
        <p:spPr bwMode="auto">
          <a:xfrm>
            <a:off x="1201738" y="3949639"/>
            <a:ext cx="666115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lnSpc>
                <a:spcPct val="110000"/>
              </a:lnSpc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怎样用字母来表示分式的乘除法法则呢？　　　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54276" name="Group 24"/>
          <p:cNvGrpSpPr/>
          <p:nvPr/>
        </p:nvGrpSpPr>
        <p:grpSpPr bwMode="auto">
          <a:xfrm>
            <a:off x="1201738" y="685401"/>
            <a:ext cx="5549900" cy="876300"/>
            <a:chOff x="874" y="982"/>
            <a:chExt cx="3496" cy="552"/>
          </a:xfrm>
        </p:grpSpPr>
        <p:graphicFrame>
          <p:nvGraphicFramePr>
            <p:cNvPr id="54277" name="Object 25"/>
            <p:cNvGraphicFramePr>
              <a:graphicFrameLocks noChangeAspect="1"/>
            </p:cNvGraphicFramePr>
            <p:nvPr/>
          </p:nvGraphicFramePr>
          <p:xfrm>
            <a:off x="1907" y="982"/>
            <a:ext cx="2463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4374" name="" r:id="rId1" imgW="3911600" imgH="876300" progId="Equation.DSMT4">
                    <p:embed/>
                  </p:oleObj>
                </mc:Choice>
                <mc:Fallback>
                  <p:oleObj name="" r:id="rId1" imgW="3911600" imgH="876300" progId="Equation.DSMT4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7" y="982"/>
                          <a:ext cx="2463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874" y="1080"/>
              <a:ext cx="84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altLang="zh-CN" sz="2400" b="1" dirty="0" smtClean="0">
                  <a:solidFill>
                    <a:srgbClr val="2003F7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3.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计算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组合 1"/>
          <p:cNvGrpSpPr/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1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7"/>
          <p:cNvGrpSpPr/>
          <p:nvPr/>
        </p:nvGrpSpPr>
        <p:grpSpPr>
          <a:xfrm>
            <a:off x="693736" y="1266825"/>
            <a:ext cx="7259639" cy="920750"/>
            <a:chOff x="769937" y="817659"/>
            <a:chExt cx="7259638" cy="920654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7" name="矩形 6"/>
            <p:cNvSpPr/>
            <p:nvPr/>
          </p:nvSpPr>
          <p:spPr>
            <a:xfrm>
              <a:off x="769937" y="857343"/>
              <a:ext cx="7259638" cy="8809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Tx/>
                <a:buNone/>
                <a:defRPr/>
              </a:pPr>
              <a:endParaRPr lang="zh-CN" altLang="en-US"/>
            </a:p>
          </p:txBody>
        </p:sp>
        <p:graphicFrame>
          <p:nvGraphicFramePr>
            <p:cNvPr id="14344" name="Object 27"/>
            <p:cNvGraphicFramePr>
              <a:graphicFrameLocks noChangeAspect="1"/>
            </p:cNvGraphicFramePr>
            <p:nvPr/>
          </p:nvGraphicFramePr>
          <p:xfrm>
            <a:off x="995364" y="817659"/>
            <a:ext cx="6831011" cy="8635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5397" name="Equation" r:id="rId1" imgW="166420800" imgH="21031200" progId="Equation.DSMT4">
                    <p:embed/>
                  </p:oleObj>
                </mc:Choice>
                <mc:Fallback>
                  <p:oleObj name="Equation" r:id="rId1" imgW="166420800" imgH="210312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95364" y="817659"/>
                          <a:ext cx="6831011" cy="86351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Rectangle 37"/>
          <p:cNvSpPr>
            <a:spLocks noChangeArrowheads="1"/>
          </p:cNvSpPr>
          <p:nvPr/>
        </p:nvSpPr>
        <p:spPr bwMode="auto">
          <a:xfrm>
            <a:off x="541338" y="2479496"/>
            <a:ext cx="81835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2003F7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乘法法则：</a:t>
            </a:r>
            <a:endParaRPr lang="zh-CN" altLang="en-US" sz="2400" b="1" dirty="0">
              <a:solidFill>
                <a:srgbClr val="2003F7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分式乘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分式，用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分子的积作为积的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分子，分母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的积作为积的分母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Rectangle 38"/>
          <p:cNvSpPr>
            <a:spLocks noChangeArrowheads="1"/>
          </p:cNvSpPr>
          <p:nvPr/>
        </p:nvSpPr>
        <p:spPr bwMode="auto">
          <a:xfrm>
            <a:off x="541338" y="3679825"/>
            <a:ext cx="81835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2003F7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除法法则：  </a:t>
            </a:r>
            <a:endParaRPr lang="zh-CN" altLang="en-US" sz="2400" b="1" dirty="0">
              <a:solidFill>
                <a:srgbClr val="2003F7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>
                <a:latin typeface="宋体" panose="02010600030101010101" pitchFamily="2" charset="-122"/>
                <a:cs typeface="宋体" panose="02010600030101010101" pitchFamily="2" charset="-122"/>
              </a:rPr>
              <a:t>分式除以</a:t>
            </a:r>
            <a:r>
              <a:rPr lang="zh-CN" altLang="en-US" sz="2400" b="1" dirty="0" smtClean="0">
                <a:latin typeface="宋体" panose="02010600030101010101" pitchFamily="2" charset="-122"/>
                <a:cs typeface="宋体" panose="02010600030101010101" pitchFamily="2" charset="-122"/>
              </a:rPr>
              <a:t>分式，把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除式的分子、分母颠倒位置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后，与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被除式相乘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9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1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分式的乘除法法则</a:t>
            </a:r>
            <a:endParaRPr lang="zh-CN" altLang="zh-CN" sz="2800" b="1" spc="100" noProof="1">
              <a:solidFill>
                <a:srgbClr val="2003F7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/>
          <p:cNvSpPr>
            <a:spLocks noChangeArrowheads="1"/>
          </p:cNvSpPr>
          <p:nvPr/>
        </p:nvSpPr>
        <p:spPr bwMode="auto">
          <a:xfrm>
            <a:off x="1001713" y="1164442"/>
            <a:ext cx="17097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2003F7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2003F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7" name="AutoShape 34"/>
          <p:cNvSpPr/>
          <p:nvPr/>
        </p:nvSpPr>
        <p:spPr>
          <a:xfrm>
            <a:off x="1316038" y="141288"/>
            <a:ext cx="1085850" cy="966787"/>
          </a:xfrm>
          <a:prstGeom prst="roundRect">
            <a:avLst>
              <a:gd name="adj" fmla="val 17319"/>
            </a:avLst>
          </a:prstGeom>
          <a:noFill/>
          <a:ln w="28575">
            <a:noFill/>
          </a:ln>
        </p:spPr>
        <p:txBody>
          <a:bodyPr wrap="none" anchor="ctr"/>
          <a:lstStyle/>
          <a:p>
            <a:endParaRPr lang="zh-CN" altLang="en-US" sz="1050" noProof="1">
              <a:ea typeface="华文隶书" panose="02010800040101010101" pitchFamily="2" charset="-122"/>
            </a:endParaRPr>
          </a:p>
        </p:txBody>
      </p:sp>
      <p:graphicFrame>
        <p:nvGraphicFramePr>
          <p:cNvPr id="7175" name="Object 7"/>
          <p:cNvGraphicFramePr>
            <a:graphicFrameLocks noChangeAspect="1"/>
          </p:cNvGraphicFramePr>
          <p:nvPr/>
        </p:nvGraphicFramePr>
        <p:xfrm>
          <a:off x="2623344" y="1006475"/>
          <a:ext cx="1935908" cy="842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2" name="Equation" r:id="rId1" imgW="38404800" imgH="16764000" progId="Equation.DSMT4">
                  <p:embed/>
                </p:oleObj>
              </mc:Choice>
              <mc:Fallback>
                <p:oleObj name="Equation" r:id="rId1" imgW="38404800" imgH="167640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3344" y="1006475"/>
                        <a:ext cx="1935908" cy="842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6" name="Object 8"/>
          <p:cNvGraphicFramePr>
            <a:graphicFrameLocks noChangeAspect="1"/>
          </p:cNvGraphicFramePr>
          <p:nvPr/>
        </p:nvGraphicFramePr>
        <p:xfrm>
          <a:off x="2035350" y="1749425"/>
          <a:ext cx="1449388" cy="893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3" name="Equation" r:id="rId3" imgW="27127200" imgH="16764000" progId="Equation.DSMT4">
                  <p:embed/>
                </p:oleObj>
              </mc:Choice>
              <mc:Fallback>
                <p:oleObj name="Equation" r:id="rId3" imgW="27127200" imgH="16764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5350" y="1749425"/>
                        <a:ext cx="1449388" cy="893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7" name="Object 9"/>
          <p:cNvGraphicFramePr>
            <a:graphicFrameLocks noChangeAspect="1"/>
          </p:cNvGraphicFramePr>
          <p:nvPr/>
        </p:nvGraphicFramePr>
        <p:xfrm>
          <a:off x="1728196" y="2572543"/>
          <a:ext cx="1624300" cy="840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4" name="Equation" r:id="rId5" imgW="32918400" imgH="17068800" progId="Equation.DSMT4">
                  <p:embed/>
                </p:oleObj>
              </mc:Choice>
              <mc:Fallback>
                <p:oleObj name="Equation" r:id="rId5" imgW="32918400" imgH="170688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8196" y="2572543"/>
                        <a:ext cx="1624300" cy="8405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8" name="Object 10"/>
          <p:cNvGraphicFramePr>
            <a:graphicFrameLocks noChangeAspect="1"/>
          </p:cNvGraphicFramePr>
          <p:nvPr/>
        </p:nvGraphicFramePr>
        <p:xfrm>
          <a:off x="1696645" y="3460294"/>
          <a:ext cx="1140217" cy="911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5" name="Equation" r:id="rId7" imgW="21336000" imgH="17068800" progId="Equation.DSMT4">
                  <p:embed/>
                </p:oleObj>
              </mc:Choice>
              <mc:Fallback>
                <p:oleObj name="Equation" r:id="rId7" imgW="21336000" imgH="17068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6645" y="3460294"/>
                        <a:ext cx="1140217" cy="9113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9" name="Object 11"/>
          <p:cNvGraphicFramePr>
            <a:graphicFrameLocks noChangeAspect="1"/>
          </p:cNvGraphicFramePr>
          <p:nvPr/>
        </p:nvGraphicFramePr>
        <p:xfrm>
          <a:off x="2778125" y="3541713"/>
          <a:ext cx="957263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6" name="Equation" r:id="rId9" imgW="11582400" imgH="9448800" progId="Equation.DSMT4">
                  <p:embed/>
                </p:oleObj>
              </mc:Choice>
              <mc:Fallback>
                <p:oleObj name="Equation" r:id="rId9" imgW="11582400" imgH="94488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8125" y="3541713"/>
                        <a:ext cx="957263" cy="779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80" name="Object 12"/>
          <p:cNvGraphicFramePr>
            <a:graphicFrameLocks noChangeAspect="1"/>
          </p:cNvGraphicFramePr>
          <p:nvPr/>
        </p:nvGraphicFramePr>
        <p:xfrm>
          <a:off x="5444849" y="1882324"/>
          <a:ext cx="1198562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7" name="Equation" r:id="rId11" imgW="24079200" imgH="15849600" progId="Equation.DSMT4">
                  <p:embed/>
                </p:oleObj>
              </mc:Choice>
              <mc:Fallback>
                <p:oleObj name="Equation" r:id="rId11" imgW="24079200" imgH="158496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4849" y="1882324"/>
                        <a:ext cx="1198562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181" name="直接连接符 14"/>
          <p:cNvCxnSpPr>
            <a:cxnSpLocks noChangeShapeType="1"/>
          </p:cNvCxnSpPr>
          <p:nvPr/>
        </p:nvCxnSpPr>
        <p:spPr bwMode="auto">
          <a:xfrm rot="16200000" flipH="1">
            <a:off x="5628482" y="2358231"/>
            <a:ext cx="214312" cy="214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2" name="直接连接符 16"/>
          <p:cNvCxnSpPr>
            <a:cxnSpLocks noChangeShapeType="1"/>
          </p:cNvCxnSpPr>
          <p:nvPr/>
        </p:nvCxnSpPr>
        <p:spPr bwMode="auto">
          <a:xfrm rot="16200000" flipH="1">
            <a:off x="6379370" y="2250280"/>
            <a:ext cx="214312" cy="2143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3" name="直接连接符 17"/>
          <p:cNvCxnSpPr>
            <a:cxnSpLocks noChangeShapeType="1"/>
          </p:cNvCxnSpPr>
          <p:nvPr/>
        </p:nvCxnSpPr>
        <p:spPr bwMode="auto">
          <a:xfrm rot="16200000" flipH="1">
            <a:off x="5628482" y="1929606"/>
            <a:ext cx="214312" cy="214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4" name="直接连接符 18"/>
          <p:cNvCxnSpPr>
            <a:cxnSpLocks noChangeShapeType="1"/>
          </p:cNvCxnSpPr>
          <p:nvPr/>
        </p:nvCxnSpPr>
        <p:spPr bwMode="auto">
          <a:xfrm rot="16200000" flipH="1">
            <a:off x="6057107" y="2358231"/>
            <a:ext cx="214312" cy="214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85" name="直接连接符 19"/>
          <p:cNvCxnSpPr>
            <a:cxnSpLocks noChangeShapeType="1"/>
          </p:cNvCxnSpPr>
          <p:nvPr/>
        </p:nvCxnSpPr>
        <p:spPr bwMode="auto">
          <a:xfrm rot="16200000" flipH="1">
            <a:off x="5468145" y="1929605"/>
            <a:ext cx="214312" cy="2143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6" name="TextBox 20"/>
          <p:cNvSpPr txBox="1"/>
          <p:nvPr/>
        </p:nvSpPr>
        <p:spPr>
          <a:xfrm>
            <a:off x="5361782" y="1661318"/>
            <a:ext cx="266700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 b="1" noProof="1">
                <a:solidFill>
                  <a:srgbClr val="2003F7"/>
                </a:solidFill>
                <a:latin typeface="+mn-lt"/>
                <a:ea typeface="华文隶书" panose="02010800040101010101" pitchFamily="2" charset="-122"/>
              </a:rPr>
              <a:t>2</a:t>
            </a:r>
            <a:endParaRPr lang="zh-CN" altLang="en-US" sz="2100" b="1" noProof="1">
              <a:solidFill>
                <a:srgbClr val="2003F7"/>
              </a:solidFill>
              <a:latin typeface="+mn-lt"/>
              <a:ea typeface="华文隶书" panose="02010800040101010101" pitchFamily="2" charset="-122"/>
            </a:endParaRPr>
          </a:p>
          <a:p>
            <a:endParaRPr lang="zh-CN" altLang="en-US" sz="1050" noProof="1">
              <a:solidFill>
                <a:srgbClr val="2003F7"/>
              </a:solidFill>
              <a:ea typeface="华文隶书" panose="02010800040101010101" pitchFamily="2" charset="-122"/>
            </a:endParaRPr>
          </a:p>
        </p:txBody>
      </p:sp>
      <p:sp>
        <p:nvSpPr>
          <p:cNvPr id="7187" name="TextBox 22"/>
          <p:cNvSpPr txBox="1"/>
          <p:nvPr/>
        </p:nvSpPr>
        <p:spPr>
          <a:xfrm>
            <a:off x="6460332" y="2196306"/>
            <a:ext cx="266700" cy="268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00" noProof="1">
                <a:ea typeface="华文隶书" panose="02010800040101010101" pitchFamily="2" charset="-122"/>
              </a:rPr>
              <a:t>2</a:t>
            </a:r>
            <a:endParaRPr lang="zh-CN" altLang="en-US" sz="100" noProof="1">
              <a:ea typeface="华文隶书" panose="02010800040101010101" pitchFamily="2" charset="-122"/>
            </a:endParaRPr>
          </a:p>
          <a:p>
            <a:endParaRPr lang="zh-CN" altLang="en-US" sz="1050" noProof="1">
              <a:ea typeface="华文隶书" panose="02010800040101010101" pitchFamily="2" charset="-122"/>
            </a:endParaRPr>
          </a:p>
        </p:txBody>
      </p:sp>
      <p:cxnSp>
        <p:nvCxnSpPr>
          <p:cNvPr id="7188" name="直接连接符 23"/>
          <p:cNvCxnSpPr>
            <a:cxnSpLocks noChangeShapeType="1"/>
          </p:cNvCxnSpPr>
          <p:nvPr/>
        </p:nvCxnSpPr>
        <p:spPr bwMode="auto">
          <a:xfrm rot="16200000" flipH="1">
            <a:off x="6217445" y="1929605"/>
            <a:ext cx="214312" cy="2143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7189" name="Object 21"/>
          <p:cNvGraphicFramePr>
            <a:graphicFrameLocks noChangeAspect="1"/>
          </p:cNvGraphicFramePr>
          <p:nvPr/>
        </p:nvGraphicFramePr>
        <p:xfrm>
          <a:off x="5097463" y="2728913"/>
          <a:ext cx="957262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038" name="Equation" r:id="rId13" imgW="11582400" imgH="9448800" progId="Equation.DSMT4">
                  <p:embed/>
                </p:oleObj>
              </mc:Choice>
              <mc:Fallback>
                <p:oleObj name="Equation" r:id="rId13" imgW="11582400" imgH="944880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7463" y="2728913"/>
                        <a:ext cx="957262" cy="779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511175" y="510957"/>
            <a:ext cx="8166100" cy="495518"/>
            <a:chOff x="511175" y="510957"/>
            <a:chExt cx="8166100" cy="495518"/>
          </a:xfrm>
        </p:grpSpPr>
        <p:grpSp>
          <p:nvGrpSpPr>
            <p:cNvPr id="56343" name="组合 6"/>
            <p:cNvGrpSpPr/>
            <p:nvPr/>
          </p:nvGrpSpPr>
          <p:grpSpPr bwMode="auto">
            <a:xfrm>
              <a:off x="511175" y="514350"/>
              <a:ext cx="1858963" cy="492125"/>
              <a:chOff x="427462" y="558483"/>
              <a:chExt cx="1858351" cy="492443"/>
            </a:xfrm>
          </p:grpSpPr>
          <p:grpSp>
            <p:nvGrpSpPr>
              <p:cNvPr id="56344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2177459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507550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837642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3167733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3567652" y="-557353"/>
                  <a:ext cx="426897" cy="425725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sz="2500"/>
                </a:p>
              </p:txBody>
            </p:sp>
          </p:grpSp>
          <p:sp>
            <p:nvSpPr>
              <p:cNvPr id="56350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500" b="1" dirty="0">
                    <a:solidFill>
                      <a:schemeClr val="bg1"/>
                    </a:solidFill>
                  </a:rPr>
                  <a:t>素养考点 </a:t>
                </a:r>
                <a:r>
                  <a:rPr lang="en-US" altLang="zh-CN" sz="2500" b="1" dirty="0">
                    <a:solidFill>
                      <a:schemeClr val="bg1"/>
                    </a:solidFill>
                    <a:latin typeface="+mn-lt"/>
                  </a:rPr>
                  <a:t>1</a:t>
                </a:r>
                <a:endParaRPr lang="zh-CN" altLang="en-US" sz="25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56351" name="文本框 2"/>
            <p:cNvSpPr txBox="1">
              <a:spLocks noChangeArrowheads="1"/>
            </p:cNvSpPr>
            <p:nvPr/>
          </p:nvSpPr>
          <p:spPr bwMode="auto">
            <a:xfrm>
              <a:off x="2566988" y="510957"/>
              <a:ext cx="6110287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利用分式的乘除法法则进行单项式的计算</a:t>
              </a:r>
              <a:endPara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4" name="组合 1"/>
          <p:cNvGrpSpPr/>
          <p:nvPr/>
        </p:nvGrpSpPr>
        <p:grpSpPr bwMode="auto">
          <a:xfrm>
            <a:off x="-4018" y="-30562"/>
            <a:ext cx="2006600" cy="477213"/>
            <a:chOff x="100" y="89"/>
            <a:chExt cx="3160" cy="752"/>
          </a:xfrm>
        </p:grpSpPr>
        <p:cxnSp>
          <p:nvCxnSpPr>
            <p:cNvPr id="3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/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3" name="TextBox 20"/>
          <p:cNvSpPr txBox="1"/>
          <p:nvPr/>
        </p:nvSpPr>
        <p:spPr>
          <a:xfrm>
            <a:off x="6593682" y="2307430"/>
            <a:ext cx="266700" cy="41549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 b="1" baseline="30000" noProof="1">
                <a:solidFill>
                  <a:srgbClr val="2003F7"/>
                </a:solidFill>
                <a:latin typeface="+mn-lt"/>
                <a:ea typeface="华文隶书" panose="02010800040101010101" pitchFamily="2" charset="-122"/>
              </a:rPr>
              <a:t>2</a:t>
            </a:r>
            <a:endParaRPr lang="zh-CN" altLang="en-US" sz="2100" b="1" baseline="30000" noProof="1">
              <a:solidFill>
                <a:srgbClr val="2003F7"/>
              </a:solidFill>
              <a:latin typeface="+mn-lt"/>
              <a:ea typeface="华文隶书" panose="02010800040101010101" pitchFamily="2" charset="-122"/>
            </a:endParaRPr>
          </a:p>
          <a:p>
            <a:endParaRPr lang="zh-CN" altLang="en-US" sz="1050" baseline="30000" noProof="1">
              <a:solidFill>
                <a:srgbClr val="2003F7"/>
              </a:solidFill>
              <a:ea typeface="华文隶书" panose="02010800040101010101" pitchFamily="2" charset="-122"/>
            </a:endParaRPr>
          </a:p>
        </p:txBody>
      </p:sp>
      <p:sp>
        <p:nvSpPr>
          <p:cNvPr id="38" name="Text Box 19"/>
          <p:cNvSpPr txBox="1"/>
          <p:nvPr/>
        </p:nvSpPr>
        <p:spPr>
          <a:xfrm>
            <a:off x="779434" y="1976492"/>
            <a:ext cx="14224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解法一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39" name="Text Box 19"/>
          <p:cNvSpPr txBox="1"/>
          <p:nvPr/>
        </p:nvSpPr>
        <p:spPr>
          <a:xfrm>
            <a:off x="4152901" y="2011058"/>
            <a:ext cx="14224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解法二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pitchFamily="49" charset="-122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6" grpId="0"/>
      <p:bldP spid="7187" grpId="0"/>
      <p:bldP spid="33" grpId="0"/>
      <p:bldP spid="38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1435100" y="463151"/>
          <a:ext cx="2208212" cy="7697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63" name="Equation" r:id="rId1" imgW="44500800" imgH="15544800" progId="Equation.DSMT4">
                  <p:embed/>
                </p:oleObj>
              </mc:Choice>
              <mc:Fallback>
                <p:oleObj name="Equation" r:id="rId1" imgW="44500800" imgH="15544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35100" y="463151"/>
                        <a:ext cx="2208212" cy="7697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200" name="直接连接符 14"/>
          <p:cNvCxnSpPr>
            <a:cxnSpLocks noChangeShapeType="1"/>
          </p:cNvCxnSpPr>
          <p:nvPr/>
        </p:nvCxnSpPr>
        <p:spPr bwMode="auto">
          <a:xfrm rot="16200000" flipH="1">
            <a:off x="2398713" y="2459831"/>
            <a:ext cx="214313" cy="2143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1" name="直接连接符 16"/>
          <p:cNvCxnSpPr>
            <a:cxnSpLocks noChangeShapeType="1"/>
          </p:cNvCxnSpPr>
          <p:nvPr/>
        </p:nvCxnSpPr>
        <p:spPr bwMode="auto">
          <a:xfrm>
            <a:off x="1803401" y="2404269"/>
            <a:ext cx="215900" cy="1079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2" name="直接连接符 17"/>
          <p:cNvCxnSpPr>
            <a:cxnSpLocks noChangeShapeType="1"/>
          </p:cNvCxnSpPr>
          <p:nvPr/>
        </p:nvCxnSpPr>
        <p:spPr bwMode="auto">
          <a:xfrm rot="16200000" flipH="1">
            <a:off x="1549400" y="2459832"/>
            <a:ext cx="214313" cy="214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3" name="直接连接符 18"/>
          <p:cNvCxnSpPr>
            <a:cxnSpLocks noChangeShapeType="1"/>
          </p:cNvCxnSpPr>
          <p:nvPr/>
        </p:nvCxnSpPr>
        <p:spPr bwMode="auto">
          <a:xfrm rot="16200000" flipH="1">
            <a:off x="1558926" y="2836069"/>
            <a:ext cx="214312" cy="214312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04" name="直接连接符 19"/>
          <p:cNvCxnSpPr>
            <a:cxnSpLocks noChangeShapeType="1"/>
          </p:cNvCxnSpPr>
          <p:nvPr/>
        </p:nvCxnSpPr>
        <p:spPr bwMode="auto">
          <a:xfrm>
            <a:off x="2720976" y="2836069"/>
            <a:ext cx="107950" cy="984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05" name="TextBox 20"/>
          <p:cNvSpPr txBox="1"/>
          <p:nvPr/>
        </p:nvSpPr>
        <p:spPr>
          <a:xfrm>
            <a:off x="2184401" y="2380456"/>
            <a:ext cx="268287" cy="576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100" b="1" noProof="1">
                <a:solidFill>
                  <a:srgbClr val="2003F7"/>
                </a:solidFill>
                <a:latin typeface="+mn-lt"/>
                <a:ea typeface="华文隶书" panose="02010800040101010101" pitchFamily="2" charset="-122"/>
              </a:rPr>
              <a:t>2</a:t>
            </a:r>
            <a:endParaRPr lang="zh-CN" altLang="en-US" sz="2100" b="1" noProof="1">
              <a:solidFill>
                <a:srgbClr val="2003F7"/>
              </a:solidFill>
              <a:latin typeface="+mn-lt"/>
              <a:ea typeface="华文隶书" panose="02010800040101010101" pitchFamily="2" charset="-122"/>
            </a:endParaRPr>
          </a:p>
          <a:p>
            <a:endParaRPr lang="zh-CN" altLang="en-US" sz="1050" b="1" noProof="1">
              <a:solidFill>
                <a:srgbClr val="2003F7"/>
              </a:solidFill>
              <a:latin typeface="+mn-lt"/>
              <a:ea typeface="华文隶书" panose="02010800040101010101" pitchFamily="2" charset="-122"/>
            </a:endParaRPr>
          </a:p>
        </p:txBody>
      </p:sp>
      <p:cxnSp>
        <p:nvCxnSpPr>
          <p:cNvPr id="8206" name="直接连接符 23"/>
          <p:cNvCxnSpPr>
            <a:cxnSpLocks noChangeShapeType="1"/>
          </p:cNvCxnSpPr>
          <p:nvPr/>
        </p:nvCxnSpPr>
        <p:spPr bwMode="auto">
          <a:xfrm rot="16200000" flipH="1">
            <a:off x="2814639" y="2851943"/>
            <a:ext cx="214312" cy="2143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8207" name="Object 15"/>
          <p:cNvGraphicFramePr>
            <a:graphicFrameLocks noChangeAspect="1"/>
          </p:cNvGraphicFramePr>
          <p:nvPr/>
        </p:nvGraphicFramePr>
        <p:xfrm>
          <a:off x="1229921" y="1452472"/>
          <a:ext cx="2303854" cy="819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64" name="Equation" r:id="rId3" imgW="43586400" imgH="15544800" progId="Equation.DSMT4">
                  <p:embed/>
                </p:oleObj>
              </mc:Choice>
              <mc:Fallback>
                <p:oleObj name="Equation" r:id="rId3" imgW="43586400" imgH="155448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9921" y="1452472"/>
                        <a:ext cx="2303854" cy="8193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8" name="Object 16"/>
          <p:cNvGraphicFramePr>
            <a:graphicFrameLocks noChangeAspect="1"/>
          </p:cNvGraphicFramePr>
          <p:nvPr/>
        </p:nvGraphicFramePr>
        <p:xfrm>
          <a:off x="1324378" y="2354897"/>
          <a:ext cx="1806967" cy="72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65" name="Equation" r:id="rId5" imgW="38709600" imgH="15544800" progId="Equation.DSMT4">
                  <p:embed/>
                </p:oleObj>
              </mc:Choice>
              <mc:Fallback>
                <p:oleObj name="Equation" r:id="rId5" imgW="38709600" imgH="155448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4378" y="2354897"/>
                        <a:ext cx="1806967" cy="72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9" name="Object 17"/>
          <p:cNvGraphicFramePr>
            <a:graphicFrameLocks noChangeAspect="1"/>
          </p:cNvGraphicFramePr>
          <p:nvPr/>
        </p:nvGraphicFramePr>
        <p:xfrm>
          <a:off x="1327150" y="3316288"/>
          <a:ext cx="1082675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66" name="Equation" r:id="rId7" imgW="13106400" imgH="9448800" progId="Equation.DSMT4">
                  <p:embed/>
                </p:oleObj>
              </mc:Choice>
              <mc:Fallback>
                <p:oleObj name="Equation" r:id="rId7" imgW="13106400" imgH="94488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7150" y="3316288"/>
                        <a:ext cx="1082675" cy="779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210" name="直接连接符 30"/>
          <p:cNvCxnSpPr>
            <a:cxnSpLocks noChangeShapeType="1"/>
          </p:cNvCxnSpPr>
          <p:nvPr/>
        </p:nvCxnSpPr>
        <p:spPr bwMode="auto">
          <a:xfrm>
            <a:off x="1831976" y="2826544"/>
            <a:ext cx="212725" cy="1079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11" name="直接连接符 32"/>
          <p:cNvCxnSpPr>
            <a:cxnSpLocks noChangeShapeType="1"/>
          </p:cNvCxnSpPr>
          <p:nvPr/>
        </p:nvCxnSpPr>
        <p:spPr bwMode="auto">
          <a:xfrm rot="16200000" flipH="1">
            <a:off x="2558258" y="2484437"/>
            <a:ext cx="214312" cy="2127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6" name="AutoShape 10"/>
          <p:cNvSpPr>
            <a:spLocks noChangeArrowheads="1"/>
          </p:cNvSpPr>
          <p:nvPr/>
        </p:nvSpPr>
        <p:spPr bwMode="auto">
          <a:xfrm>
            <a:off x="5065990" y="1760536"/>
            <a:ext cx="3524250" cy="2084388"/>
          </a:xfrm>
          <a:prstGeom prst="cloudCallout">
            <a:avLst>
              <a:gd name="adj1" fmla="val -93298"/>
              <a:gd name="adj2" fmla="val 7952"/>
            </a:avLst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分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式运算的结果通常要化成最简分式或整式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endParaRPr lang="zh-CN" altLang="en-US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4" name="组合 1"/>
          <p:cNvGrpSpPr/>
          <p:nvPr/>
        </p:nvGrpSpPr>
        <p:grpSpPr bwMode="auto">
          <a:xfrm>
            <a:off x="-12407" y="-47062"/>
            <a:ext cx="2006600" cy="477213"/>
            <a:chOff x="100" y="63"/>
            <a:chExt cx="3160" cy="752"/>
          </a:xfrm>
        </p:grpSpPr>
        <p:cxnSp>
          <p:nvCxnSpPr>
            <p:cNvPr id="2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cxnSp>
        <p:nvCxnSpPr>
          <p:cNvPr id="22" name="直接连接符 19"/>
          <p:cNvCxnSpPr>
            <a:cxnSpLocks noChangeShapeType="1"/>
          </p:cNvCxnSpPr>
          <p:nvPr/>
        </p:nvCxnSpPr>
        <p:spPr bwMode="auto">
          <a:xfrm>
            <a:off x="2974977" y="2802730"/>
            <a:ext cx="107950" cy="984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/>
      <p:bldP spid="9236" grpId="0" animBg="1"/>
    </p:bldLst>
  </p:timing>
</p:sld>
</file>

<file path=ppt/tags/tag1.xml><?xml version="1.0" encoding="utf-8"?>
<p:tagLst xmlns:p="http://schemas.openxmlformats.org/presentationml/2006/main">
  <p:tag name="KSO_WM_DOC_GUID" val="{d8db17bf-2f44-4ce5-9f03-98549e8675cf}"/>
  <p:tag name="KSO_WPP_MARK_KEY" val="6f497515-42b7-4c0d-bc30-b130591eeae2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2458</Words>
  <Application>WPS 演示</Application>
  <PresentationFormat>全屏显示(16:9)</PresentationFormat>
  <Paragraphs>276</Paragraphs>
  <Slides>27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74</vt:i4>
      </vt:variant>
      <vt:variant>
        <vt:lpstr>幻灯片标题</vt:lpstr>
      </vt:variant>
      <vt:variant>
        <vt:i4>27</vt:i4>
      </vt:variant>
    </vt:vector>
  </HeadingPairs>
  <TitlesOfParts>
    <vt:vector size="123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楷体</vt:lpstr>
      <vt:lpstr>Yuanti SC</vt:lpstr>
      <vt:lpstr>Segoe Print</vt:lpstr>
      <vt:lpstr>Times New Roman</vt:lpstr>
      <vt:lpstr>仿宋</vt:lpstr>
      <vt:lpstr>华文隶书</vt:lpstr>
      <vt:lpstr>Arial Unicode MS</vt:lpstr>
      <vt:lpstr>Calibri</vt:lpstr>
      <vt:lpstr>Calibri</vt:lpstr>
      <vt:lpstr>Cambria Math</vt:lpstr>
      <vt:lpstr>Cambria Math</vt:lpstr>
      <vt:lpstr>隶书</vt:lpstr>
      <vt:lpstr>《七彩课堂》课件模板（新）</vt:lpstr>
      <vt:lpstr>1_《七彩课堂》课件模板（新）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1203</cp:revision>
  <dcterms:created xsi:type="dcterms:W3CDTF">2016-01-14T07:05:00Z</dcterms:created>
  <dcterms:modified xsi:type="dcterms:W3CDTF">2023-04-26T06:11:08Z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365443ECA96B452AAACE787E503E91B1_12</vt:lpwstr>
  </property>
</Properties>
</file>