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3"/>
  </p:sldMasterIdLst>
  <p:notesMasterIdLst>
    <p:notesMasterId r:id="rId26"/>
  </p:notesMasterIdLst>
  <p:handoutMasterIdLst>
    <p:handoutMasterId r:id="rId40"/>
  </p:handoutMasterIdLst>
  <p:sldIdLst>
    <p:sldId id="518" r:id="rId4"/>
    <p:sldId id="519" r:id="rId5"/>
    <p:sldId id="520" r:id="rId6"/>
    <p:sldId id="522" r:id="rId7"/>
    <p:sldId id="521" r:id="rId8"/>
    <p:sldId id="523" r:id="rId9"/>
    <p:sldId id="524" r:id="rId10"/>
    <p:sldId id="525" r:id="rId11"/>
    <p:sldId id="526" r:id="rId12"/>
    <p:sldId id="527" r:id="rId13"/>
    <p:sldId id="528" r:id="rId14"/>
    <p:sldId id="529" r:id="rId15"/>
    <p:sldId id="530" r:id="rId16"/>
    <p:sldId id="531" r:id="rId17"/>
    <p:sldId id="532" r:id="rId18"/>
    <p:sldId id="533" r:id="rId19"/>
    <p:sldId id="534" r:id="rId20"/>
    <p:sldId id="535" r:id="rId21"/>
    <p:sldId id="536" r:id="rId22"/>
    <p:sldId id="537" r:id="rId23"/>
    <p:sldId id="538" r:id="rId24"/>
    <p:sldId id="539" r:id="rId25"/>
    <p:sldId id="540" r:id="rId27"/>
    <p:sldId id="541" r:id="rId28"/>
    <p:sldId id="542" r:id="rId29"/>
    <p:sldId id="544" r:id="rId30"/>
    <p:sldId id="545" r:id="rId31"/>
    <p:sldId id="546" r:id="rId32"/>
    <p:sldId id="547" r:id="rId33"/>
    <p:sldId id="548" r:id="rId34"/>
    <p:sldId id="549" r:id="rId35"/>
    <p:sldId id="550" r:id="rId36"/>
    <p:sldId id="551" r:id="rId37"/>
    <p:sldId id="552" r:id="rId38"/>
    <p:sldId id="553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4" userDrawn="1">
          <p15:clr>
            <a:srgbClr val="A4A3A4"/>
          </p15:clr>
        </p15:guide>
        <p15:guide id="2" pos="2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5825" autoAdjust="0"/>
  </p:normalViewPr>
  <p:slideViewPr>
    <p:cSldViewPr snapToGrid="0" showGuides="1">
      <p:cViewPr varScale="1">
        <p:scale>
          <a:sx n="56" d="100"/>
          <a:sy n="56" d="100"/>
        </p:scale>
        <p:origin x="-84" y="-870"/>
      </p:cViewPr>
      <p:guideLst>
        <p:guide orient="horz" pos="1524"/>
        <p:guide pos="27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320"/>
    </p:cViewPr>
  </p:sorter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9B9E53A7-7C1B-4E85-B83A-4A6EFBDFFE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5F9D11A8-3FC1-4431-9D1E-F38AF411BE4E}" type="slidenum">
              <a:rPr lang="en-US" altLang="en-US" smtClean="0"/>
            </a:fld>
            <a:endParaRPr lang="en-US" altLang="en-US" dirty="0"/>
          </a:p>
        </p:txBody>
      </p:sp>
      <p:pic>
        <p:nvPicPr>
          <p:cNvPr id="43015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D11A8-3FC1-4431-9D1E-F38AF411BE4E}" type="slidenum">
              <a:rPr lang="en-US" altLang="en-US" smtClean="0"/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19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19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ABB26CE3-627B-4C44-9D96-4861E846B69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D11A8-3FC1-4431-9D1E-F38AF411BE4E}" type="slidenum">
              <a:rPr lang="en-US" altLang="en-US" smtClean="0"/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image" Target="../media/image2.png"/><Relationship Id="rId30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74039" y="0"/>
            <a:ext cx="3134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与三角形有关的角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wmf"/><Relationship Id="rId6" Type="http://schemas.openxmlformats.org/officeDocument/2006/relationships/oleObject" Target="../embeddings/oleObject2.bin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4.jpe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9.jpe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5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6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7.jpeg"/><Relationship Id="rId6" Type="http://schemas.openxmlformats.org/officeDocument/2006/relationships/image" Target="../media/image3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28.wmf"/><Relationship Id="rId10" Type="http://schemas.openxmlformats.org/officeDocument/2006/relationships/notesSlide" Target="../notesSlides/notesSlide1.xml"/><Relationship Id="rId1" Type="http://schemas.openxmlformats.org/officeDocument/2006/relationships/oleObject" Target="../embeddings/oleObject7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jpe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emf"/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41.jpeg"/><Relationship Id="rId2" Type="http://schemas.openxmlformats.org/officeDocument/2006/relationships/image" Target="../media/image40.wmf"/><Relationship Id="rId1" Type="http://schemas.openxmlformats.org/officeDocument/2006/relationships/oleObject" Target="../embeddings/oleObject10.bin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43.jpeg"/><Relationship Id="rId2" Type="http://schemas.openxmlformats.org/officeDocument/2006/relationships/image" Target="../media/image42.wmf"/><Relationship Id="rId1" Type="http://schemas.openxmlformats.org/officeDocument/2006/relationships/oleObject" Target="../embeddings/oleObject11.bin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25.xml"/><Relationship Id="rId7" Type="http://schemas.openxmlformats.org/officeDocument/2006/relationships/image" Target="../media/image43.jpeg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44.wmf"/><Relationship Id="rId10" Type="http://schemas.openxmlformats.org/officeDocument/2006/relationships/notesSlide" Target="../notesSlides/notesSlide3.xml"/><Relationship Id="rId1" Type="http://schemas.openxmlformats.org/officeDocument/2006/relationships/oleObject" Target="../embeddings/oleObject12.bin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 descr="2345_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69"/>
          <a:stretch>
            <a:fillRect/>
          </a:stretch>
        </p:blipFill>
        <p:spPr bwMode="auto">
          <a:xfrm>
            <a:off x="6183313" y="2738438"/>
            <a:ext cx="17526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图片 2" descr="2345_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2" r="30627"/>
          <a:stretch>
            <a:fillRect/>
          </a:stretch>
        </p:blipFill>
        <p:spPr bwMode="auto">
          <a:xfrm>
            <a:off x="626756" y="1942307"/>
            <a:ext cx="1725613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3" descr="2345_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31" b="7648"/>
          <a:stretch>
            <a:fillRect/>
          </a:stretch>
        </p:blipFill>
        <p:spPr bwMode="auto">
          <a:xfrm>
            <a:off x="4803775" y="3789363"/>
            <a:ext cx="1157288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云形标注 4"/>
          <p:cNvSpPr>
            <a:spLocks noChangeArrowheads="1"/>
          </p:cNvSpPr>
          <p:nvPr/>
        </p:nvSpPr>
        <p:spPr bwMode="auto">
          <a:xfrm>
            <a:off x="2625754" y="3065463"/>
            <a:ext cx="2522509" cy="1214437"/>
          </a:xfrm>
          <a:prstGeom prst="cloudCallout">
            <a:avLst>
              <a:gd name="adj1" fmla="val 54704"/>
              <a:gd name="adj2" fmla="val 33352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我的形状最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我的内角和最小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5" name="云形标注 5"/>
          <p:cNvSpPr>
            <a:spLocks noChangeArrowheads="1"/>
          </p:cNvSpPr>
          <p:nvPr/>
        </p:nvSpPr>
        <p:spPr bwMode="auto">
          <a:xfrm>
            <a:off x="5351462" y="1587500"/>
            <a:ext cx="2232185" cy="1365250"/>
          </a:xfrm>
          <a:prstGeom prst="cloudCallout">
            <a:avLst>
              <a:gd name="adj1" fmla="val 25856"/>
              <a:gd name="adj2" fmla="val 60106"/>
            </a:avLst>
          </a:prstGeom>
          <a:solidFill>
            <a:schemeClr val="accent5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我的形状最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我的内角和最大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6" name="云形标注 6"/>
          <p:cNvSpPr>
            <a:spLocks noChangeArrowheads="1"/>
          </p:cNvSpPr>
          <p:nvPr/>
        </p:nvSpPr>
        <p:spPr bwMode="auto">
          <a:xfrm>
            <a:off x="2713038" y="1520825"/>
            <a:ext cx="2546859" cy="1530350"/>
          </a:xfrm>
          <a:prstGeom prst="cloudCallout">
            <a:avLst>
              <a:gd name="adj1" fmla="val -88805"/>
              <a:gd name="adj2" fmla="val -8562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有一个钝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</a:t>
            </a: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以我的内角和才是最大的</a:t>
            </a:r>
            <a:r>
              <a: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7" name="文本框 7"/>
          <p:cNvSpPr txBox="1">
            <a:spLocks noChangeArrowheads="1"/>
          </p:cNvSpPr>
          <p:nvPr/>
        </p:nvSpPr>
        <p:spPr bwMode="auto">
          <a:xfrm>
            <a:off x="291799" y="542096"/>
            <a:ext cx="84784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一天，三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类三角形通过对自身的特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点，讲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出了自己对三角形内角和的理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解，请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同学们作为小判官给它们评判一下吧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377" name="组合 1"/>
          <p:cNvGrpSpPr/>
          <p:nvPr/>
        </p:nvGrpSpPr>
        <p:grpSpPr bwMode="auto">
          <a:xfrm>
            <a:off x="9408" y="-52544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ldLvl="0" animBg="1"/>
      <p:bldP spid="5125" grpId="0" bldLvl="0" animBg="1"/>
      <p:bldP spid="512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923796" y="579889"/>
            <a:ext cx="759168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种方法证明三角形内角和等于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°的核心是什么？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9220" name="Picture 3" descr="未标题-B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421" y="3498874"/>
            <a:ext cx="896937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AutoShape 15"/>
          <p:cNvSpPr>
            <a:spLocks noChangeArrowheads="1"/>
          </p:cNvSpPr>
          <p:nvPr/>
        </p:nvSpPr>
        <p:spPr bwMode="auto">
          <a:xfrm flipH="1" flipV="1">
            <a:off x="3565945" y="3594609"/>
            <a:ext cx="5024381" cy="898525"/>
          </a:xfrm>
          <a:prstGeom prst="wedgeRoundRectCallout">
            <a:avLst>
              <a:gd name="adj1" fmla="val 83803"/>
              <a:gd name="adj2" fmla="val -33528"/>
              <a:gd name="adj3" fmla="val 16667"/>
            </a:avLst>
          </a:prstGeom>
          <a:solidFill>
            <a:schemeClr val="bg1"/>
          </a:solidFill>
          <a:ln w="22225">
            <a:solidFill>
              <a:srgbClr val="3C8C93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lIns="67627" tIns="35242" rIns="67627" bIns="35242" anchor="ctr"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借助平行线的“移角”的功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能，将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三个角转化成一个平角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5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152" y="1522338"/>
            <a:ext cx="2481263" cy="1544638"/>
            <a:chOff x="782152" y="1522338"/>
            <a:chExt cx="2481263" cy="1544638"/>
          </a:xfrm>
        </p:grpSpPr>
        <p:pic>
          <p:nvPicPr>
            <p:cNvPr id="55" name="Picture 18" descr="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152" y="1577901"/>
              <a:ext cx="2436813" cy="1489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19" descr="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6165" y="1809676"/>
              <a:ext cx="1117600" cy="1169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20" descr="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790" y="1846188"/>
              <a:ext cx="487362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21" descr="2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9640" y="1893813"/>
              <a:ext cx="174625" cy="65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" name="Line 22"/>
            <p:cNvSpPr>
              <a:spLocks noChangeShapeType="1"/>
            </p:cNvSpPr>
            <p:nvPr/>
          </p:nvSpPr>
          <p:spPr bwMode="auto">
            <a:xfrm>
              <a:off x="1458427" y="1790626"/>
              <a:ext cx="1803400" cy="635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graphicFrame>
          <p:nvGraphicFramePr>
            <p:cNvPr id="60" name="Object 25"/>
            <p:cNvGraphicFramePr>
              <a:graphicFrameLocks noChangeAspect="1"/>
            </p:cNvGraphicFramePr>
            <p:nvPr/>
          </p:nvGraphicFramePr>
          <p:xfrm>
            <a:off x="3149115" y="1522338"/>
            <a:ext cx="114300" cy="217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813" name="" r:id="rId6" imgW="152400" imgH="292100" progId="Equation.DSMT4">
                    <p:embed/>
                  </p:oleObj>
                </mc:Choice>
                <mc:Fallback>
                  <p:oleObj name="" r:id="rId6" imgW="152400" imgH="292100" progId="Equation.DSMT4">
                    <p:embed/>
                    <p:pic>
                      <p:nvPicPr>
                        <p:cNvPr id="0" name="图片 718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49115" y="1522338"/>
                          <a:ext cx="114300" cy="2174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" name="文本框 1"/>
            <p:cNvSpPr txBox="1">
              <a:spLocks noChangeArrowheads="1"/>
            </p:cNvSpPr>
            <p:nvPr/>
          </p:nvSpPr>
          <p:spPr bwMode="auto">
            <a:xfrm>
              <a:off x="1964840" y="1746176"/>
              <a:ext cx="35718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prstClr val="black"/>
                  </a:solidFill>
                  <a:latin typeface="+mn-lt"/>
                </a:rPr>
                <a:t>1</a:t>
              </a:r>
              <a:endParaRPr lang="en-US" altLang="zh-CN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" name="文本框 2"/>
            <p:cNvSpPr txBox="1">
              <a:spLocks noChangeArrowheads="1"/>
            </p:cNvSpPr>
            <p:nvPr/>
          </p:nvSpPr>
          <p:spPr bwMode="auto">
            <a:xfrm>
              <a:off x="2491890" y="1787451"/>
              <a:ext cx="35718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prstClr val="black"/>
                  </a:solidFill>
                  <a:latin typeface="+mn-lt"/>
                </a:rPr>
                <a:t>2</a:t>
              </a:r>
              <a:endParaRPr lang="en-US" altLang="zh-CN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66894" y="1508284"/>
            <a:ext cx="3062288" cy="1795462"/>
            <a:chOff x="3911511" y="1558618"/>
            <a:chExt cx="3062288" cy="1795462"/>
          </a:xfrm>
        </p:grpSpPr>
        <p:grpSp>
          <p:nvGrpSpPr>
            <p:cNvPr id="63" name="Group 35"/>
            <p:cNvGrpSpPr/>
            <p:nvPr/>
          </p:nvGrpSpPr>
          <p:grpSpPr bwMode="auto">
            <a:xfrm>
              <a:off x="3911511" y="1558618"/>
              <a:ext cx="2219325" cy="1795462"/>
              <a:chOff x="3504" y="1690"/>
              <a:chExt cx="1864" cy="1509"/>
            </a:xfrm>
          </p:grpSpPr>
          <p:sp>
            <p:nvSpPr>
              <p:cNvPr id="64" name="Line 36"/>
              <p:cNvSpPr/>
              <p:nvPr/>
            </p:nvSpPr>
            <p:spPr>
              <a:xfrm flipH="1">
                <a:off x="3560" y="1968"/>
                <a:ext cx="537" cy="963"/>
              </a:xfrm>
              <a:prstGeom prst="line">
                <a:avLst/>
              </a:prstGeom>
              <a:ln w="5715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5" name="Line 37"/>
              <p:cNvSpPr/>
              <p:nvPr/>
            </p:nvSpPr>
            <p:spPr>
              <a:xfrm>
                <a:off x="3552" y="2928"/>
                <a:ext cx="1691" cy="1"/>
              </a:xfrm>
              <a:prstGeom prst="line">
                <a:avLst/>
              </a:prstGeom>
              <a:ln w="5715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6" name="Line 38"/>
              <p:cNvSpPr/>
              <p:nvPr/>
            </p:nvSpPr>
            <p:spPr>
              <a:xfrm>
                <a:off x="4080" y="1968"/>
                <a:ext cx="1153" cy="963"/>
              </a:xfrm>
              <a:prstGeom prst="line">
                <a:avLst/>
              </a:prstGeom>
              <a:ln w="5715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7" name="Rectangle 39"/>
              <p:cNvSpPr>
                <a:spLocks noChangeArrowheads="1"/>
              </p:cNvSpPr>
              <p:nvPr/>
            </p:nvSpPr>
            <p:spPr bwMode="auto">
              <a:xfrm>
                <a:off x="5128" y="2912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+mn-lt"/>
                  </a:rPr>
                  <a:t>C</a:t>
                </a:r>
                <a:endParaRPr lang="en-US" altLang="zh-CN" sz="2100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8" name="Rectangle 40"/>
              <p:cNvSpPr>
                <a:spLocks noChangeArrowheads="1"/>
              </p:cNvSpPr>
              <p:nvPr/>
            </p:nvSpPr>
            <p:spPr bwMode="auto">
              <a:xfrm>
                <a:off x="3504" y="2928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+mn-lt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9" name="Rectangle 41"/>
              <p:cNvSpPr>
                <a:spLocks noChangeArrowheads="1"/>
              </p:cNvSpPr>
              <p:nvPr/>
            </p:nvSpPr>
            <p:spPr bwMode="auto">
              <a:xfrm>
                <a:off x="4026" y="1690"/>
                <a:ext cx="24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+mn-lt"/>
                  </a:rPr>
                  <a:t>A</a:t>
                </a:r>
                <a:endParaRPr lang="en-US" altLang="zh-CN" sz="2100" b="1" i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70" name="Line 42"/>
            <p:cNvSpPr>
              <a:spLocks noChangeShapeType="1"/>
            </p:cNvSpPr>
            <p:nvPr/>
          </p:nvSpPr>
          <p:spPr bwMode="auto">
            <a:xfrm>
              <a:off x="5959386" y="3034993"/>
              <a:ext cx="85725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1" name="Rectangle 44"/>
            <p:cNvSpPr>
              <a:spLocks noChangeArrowheads="1"/>
            </p:cNvSpPr>
            <p:nvPr/>
          </p:nvSpPr>
          <p:spPr bwMode="auto">
            <a:xfrm>
              <a:off x="6307049" y="1593543"/>
              <a:ext cx="387350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+mn-lt"/>
                </a:rPr>
                <a:t>E</a:t>
              </a:r>
              <a:endParaRPr lang="en-US" altLang="zh-CN" sz="2100" b="1" i="1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72" name="Rectangle 45"/>
            <p:cNvSpPr>
              <a:spLocks noChangeArrowheads="1"/>
            </p:cNvSpPr>
            <p:nvPr/>
          </p:nvSpPr>
          <p:spPr bwMode="auto">
            <a:xfrm>
              <a:off x="6588036" y="3006418"/>
              <a:ext cx="385763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+mn-lt"/>
                </a:rPr>
                <a:t>D</a:t>
              </a:r>
              <a:endParaRPr lang="en-US" altLang="zh-CN" sz="2100" b="1" i="1">
                <a:solidFill>
                  <a:srgbClr val="FF0000"/>
                </a:solidFill>
                <a:latin typeface="+mn-lt"/>
              </a:endParaRPr>
            </a:p>
          </p:txBody>
        </p:sp>
        <p:grpSp>
          <p:nvGrpSpPr>
            <p:cNvPr id="73" name="Group 61"/>
            <p:cNvGrpSpPr/>
            <p:nvPr/>
          </p:nvGrpSpPr>
          <p:grpSpPr bwMode="auto">
            <a:xfrm>
              <a:off x="5745074" y="2357130"/>
              <a:ext cx="428625" cy="619125"/>
              <a:chOff x="4572" y="1210"/>
              <a:chExt cx="361" cy="520"/>
            </a:xfrm>
          </p:grpSpPr>
          <p:sp>
            <p:nvSpPr>
              <p:cNvPr id="74" name="Rectangle 47"/>
              <p:cNvSpPr>
                <a:spLocks noChangeArrowheads="1"/>
              </p:cNvSpPr>
              <p:nvPr/>
            </p:nvSpPr>
            <p:spPr bwMode="auto">
              <a:xfrm>
                <a:off x="4693" y="1210"/>
                <a:ext cx="240" cy="27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solidFill>
                      <a:srgbClr val="FF0000"/>
                    </a:solidFill>
                    <a:latin typeface="+mn-lt"/>
                  </a:rPr>
                  <a:t>1</a:t>
                </a:r>
                <a:endParaRPr lang="en-US" altLang="zh-CN" sz="2100" b="1">
                  <a:solidFill>
                    <a:srgbClr val="FF0000"/>
                  </a:solidFill>
                  <a:latin typeface="+mn-lt"/>
                </a:endParaRPr>
              </a:p>
            </p:txBody>
          </p:sp>
          <p:sp>
            <p:nvSpPr>
              <p:cNvPr id="75" name="Arc 49"/>
              <p:cNvSpPr>
                <a:spLocks noChangeArrowheads="1"/>
              </p:cNvSpPr>
              <p:nvPr/>
            </p:nvSpPr>
            <p:spPr bwMode="auto">
              <a:xfrm rot="-3832874">
                <a:off x="4549" y="1417"/>
                <a:ext cx="336" cy="290"/>
              </a:xfrm>
              <a:custGeom>
                <a:avLst/>
                <a:gdLst>
                  <a:gd name="T0" fmla="*/ 4229 w 21600"/>
                  <a:gd name="T1" fmla="*/ 0 h 21182"/>
                  <a:gd name="T2" fmla="*/ 21600 w 21600"/>
                  <a:gd name="T3" fmla="*/ 21182 h 21182"/>
                  <a:gd name="T4" fmla="*/ 4229 w 21600"/>
                  <a:gd name="T5" fmla="*/ 0 h 21182"/>
                  <a:gd name="T6" fmla="*/ 21600 w 21600"/>
                  <a:gd name="T7" fmla="*/ 21182 h 21182"/>
                  <a:gd name="T8" fmla="*/ 0 w 21600"/>
                  <a:gd name="T9" fmla="*/ 21182 h 21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182" fill="none">
                    <a:moveTo>
                      <a:pt x="4229" y="0"/>
                    </a:moveTo>
                    <a:cubicBezTo>
                      <a:pt x="14329" y="2017"/>
                      <a:pt x="21600" y="10883"/>
                      <a:pt x="21600" y="21182"/>
                    </a:cubicBezTo>
                  </a:path>
                  <a:path w="21600" h="21182" stroke="0">
                    <a:moveTo>
                      <a:pt x="4229" y="0"/>
                    </a:moveTo>
                    <a:cubicBezTo>
                      <a:pt x="14329" y="2017"/>
                      <a:pt x="21600" y="10883"/>
                      <a:pt x="21600" y="21182"/>
                    </a:cubicBezTo>
                    <a:lnTo>
                      <a:pt x="0" y="2118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grpSp>
          <p:nvGrpSpPr>
            <p:cNvPr id="76" name="Group 62"/>
            <p:cNvGrpSpPr/>
            <p:nvPr/>
          </p:nvGrpSpPr>
          <p:grpSpPr bwMode="auto">
            <a:xfrm>
              <a:off x="6016536" y="2568268"/>
              <a:ext cx="720725" cy="598487"/>
              <a:chOff x="4800" y="1377"/>
              <a:chExt cx="606" cy="502"/>
            </a:xfrm>
          </p:grpSpPr>
          <p:sp>
            <p:nvSpPr>
              <p:cNvPr id="77" name="Arc 46"/>
              <p:cNvSpPr>
                <a:spLocks noChangeArrowheads="1"/>
              </p:cNvSpPr>
              <p:nvPr/>
            </p:nvSpPr>
            <p:spPr bwMode="auto">
              <a:xfrm rot="2203326">
                <a:off x="4800" y="1512"/>
                <a:ext cx="378" cy="367"/>
              </a:xfrm>
              <a:custGeom>
                <a:avLst/>
                <a:gdLst>
                  <a:gd name="T0" fmla="*/ 0 w 18717"/>
                  <a:gd name="T1" fmla="*/ 113 h 21600"/>
                  <a:gd name="T2" fmla="*/ 2211 w 18717"/>
                  <a:gd name="T3" fmla="*/ 0 h 21600"/>
                  <a:gd name="T4" fmla="*/ 18716 w 18717"/>
                  <a:gd name="T5" fmla="*/ 7667 h 21600"/>
                  <a:gd name="T6" fmla="*/ 0 w 18717"/>
                  <a:gd name="T7" fmla="*/ 113 h 21600"/>
                  <a:gd name="T8" fmla="*/ 2211 w 18717"/>
                  <a:gd name="T9" fmla="*/ 0 h 21600"/>
                  <a:gd name="T10" fmla="*/ 18716 w 18717"/>
                  <a:gd name="T11" fmla="*/ 7667 h 21600"/>
                  <a:gd name="T12" fmla="*/ 2211 w 18717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17" h="21600" fill="none">
                    <a:moveTo>
                      <a:pt x="0" y="113"/>
                    </a:moveTo>
                    <a:cubicBezTo>
                      <a:pt x="734" y="37"/>
                      <a:pt x="1472" y="-1"/>
                      <a:pt x="2211" y="0"/>
                    </a:cubicBezTo>
                    <a:cubicBezTo>
                      <a:pt x="8573" y="0"/>
                      <a:pt x="14612" y="2805"/>
                      <a:pt x="18716" y="7667"/>
                    </a:cubicBezTo>
                  </a:path>
                  <a:path w="18717" h="21600" stroke="0">
                    <a:moveTo>
                      <a:pt x="0" y="113"/>
                    </a:moveTo>
                    <a:cubicBezTo>
                      <a:pt x="734" y="37"/>
                      <a:pt x="1472" y="-1"/>
                      <a:pt x="2211" y="0"/>
                    </a:cubicBezTo>
                    <a:cubicBezTo>
                      <a:pt x="8573" y="0"/>
                      <a:pt x="14612" y="2805"/>
                      <a:pt x="18716" y="7667"/>
                    </a:cubicBezTo>
                    <a:lnTo>
                      <a:pt x="2211" y="21600"/>
                    </a:lnTo>
                    <a:close/>
                  </a:path>
                </a:pathLst>
              </a:custGeom>
              <a:noFill/>
              <a:ln w="9525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78" name="Rectangle 50"/>
              <p:cNvSpPr>
                <a:spLocks noChangeArrowheads="1"/>
              </p:cNvSpPr>
              <p:nvPr/>
            </p:nvSpPr>
            <p:spPr bwMode="auto">
              <a:xfrm>
                <a:off x="5166" y="1377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solidFill>
                      <a:srgbClr val="FF0000"/>
                    </a:solidFill>
                    <a:latin typeface="+mn-lt"/>
                  </a:rPr>
                  <a:t>2</a:t>
                </a:r>
                <a:endParaRPr lang="en-US" altLang="zh-CN" sz="2100" b="1">
                  <a:solidFill>
                    <a:srgbClr val="FF0000"/>
                  </a:solidFill>
                  <a:latin typeface="+mn-lt"/>
                </a:endParaRPr>
              </a:p>
            </p:txBody>
          </p:sp>
        </p:grpSp>
        <p:sp>
          <p:nvSpPr>
            <p:cNvPr id="79" name="Line 43"/>
            <p:cNvSpPr>
              <a:spLocks noChangeShapeType="1"/>
            </p:cNvSpPr>
            <p:nvPr/>
          </p:nvSpPr>
          <p:spPr bwMode="auto">
            <a:xfrm flipV="1">
              <a:off x="5959386" y="1844368"/>
              <a:ext cx="628650" cy="12001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57146" y="1508560"/>
            <a:ext cx="2219325" cy="1797050"/>
            <a:chOff x="6657146" y="1584061"/>
            <a:chExt cx="2219325" cy="1797050"/>
          </a:xfrm>
        </p:grpSpPr>
        <p:grpSp>
          <p:nvGrpSpPr>
            <p:cNvPr id="80" name="Group 35"/>
            <p:cNvGrpSpPr/>
            <p:nvPr/>
          </p:nvGrpSpPr>
          <p:grpSpPr bwMode="auto">
            <a:xfrm>
              <a:off x="6657146" y="1584061"/>
              <a:ext cx="2219325" cy="1797050"/>
              <a:chOff x="3504" y="1690"/>
              <a:chExt cx="1864" cy="1509"/>
            </a:xfrm>
          </p:grpSpPr>
          <p:sp>
            <p:nvSpPr>
              <p:cNvPr id="81" name="Line 36"/>
              <p:cNvSpPr/>
              <p:nvPr/>
            </p:nvSpPr>
            <p:spPr>
              <a:xfrm flipH="1">
                <a:off x="3560" y="1969"/>
                <a:ext cx="537" cy="962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Line 37"/>
              <p:cNvSpPr/>
              <p:nvPr/>
            </p:nvSpPr>
            <p:spPr>
              <a:xfrm>
                <a:off x="3552" y="2928"/>
                <a:ext cx="1691" cy="0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38"/>
              <p:cNvSpPr/>
              <p:nvPr/>
            </p:nvSpPr>
            <p:spPr>
              <a:xfrm>
                <a:off x="4080" y="1969"/>
                <a:ext cx="1153" cy="962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Rectangle 39"/>
              <p:cNvSpPr>
                <a:spLocks noChangeArrowheads="1"/>
              </p:cNvSpPr>
              <p:nvPr/>
            </p:nvSpPr>
            <p:spPr bwMode="auto">
              <a:xfrm>
                <a:off x="5128" y="2912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5" name="Rectangle 40"/>
              <p:cNvSpPr>
                <a:spLocks noChangeArrowheads="1"/>
              </p:cNvSpPr>
              <p:nvPr/>
            </p:nvSpPr>
            <p:spPr bwMode="auto">
              <a:xfrm>
                <a:off x="3504" y="2928"/>
                <a:ext cx="240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6" name="Rectangle 41"/>
              <p:cNvSpPr>
                <a:spLocks noChangeArrowheads="1"/>
              </p:cNvSpPr>
              <p:nvPr/>
            </p:nvSpPr>
            <p:spPr bwMode="auto">
              <a:xfrm>
                <a:off x="4026" y="1690"/>
                <a:ext cx="246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  <p:cxnSp>
          <p:nvCxnSpPr>
            <p:cNvPr id="87" name="直接连接符 86"/>
            <p:cNvCxnSpPr>
              <a:cxnSpLocks noChangeShapeType="1"/>
            </p:cNvCxnSpPr>
            <p:nvPr/>
          </p:nvCxnSpPr>
          <p:spPr bwMode="auto">
            <a:xfrm flipH="1" flipV="1">
              <a:off x="6734933" y="2169848"/>
              <a:ext cx="1047750" cy="877888"/>
            </a:xfrm>
            <a:prstGeom prst="line">
              <a:avLst/>
            </a:prstGeom>
            <a:noFill/>
            <a:ln w="28575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直接连接符 87"/>
            <p:cNvCxnSpPr>
              <a:cxnSpLocks noChangeShapeType="1"/>
            </p:cNvCxnSpPr>
            <p:nvPr/>
          </p:nvCxnSpPr>
          <p:spPr bwMode="auto">
            <a:xfrm flipV="1">
              <a:off x="7782683" y="1899973"/>
              <a:ext cx="627063" cy="1147763"/>
            </a:xfrm>
            <a:prstGeom prst="line">
              <a:avLst/>
            </a:prstGeom>
            <a:noFill/>
            <a:ln w="28575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9" name="Rectangle 44"/>
            <p:cNvSpPr>
              <a:spLocks noChangeArrowheads="1"/>
            </p:cNvSpPr>
            <p:nvPr/>
          </p:nvSpPr>
          <p:spPr bwMode="auto">
            <a:xfrm>
              <a:off x="6955596" y="2050786"/>
              <a:ext cx="385762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0" name="Rectangle 45"/>
            <p:cNvSpPr>
              <a:spLocks noChangeArrowheads="1"/>
            </p:cNvSpPr>
            <p:nvPr/>
          </p:nvSpPr>
          <p:spPr bwMode="auto">
            <a:xfrm>
              <a:off x="7679496" y="3047736"/>
              <a:ext cx="387350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1" name="Rectangle 45"/>
            <p:cNvSpPr>
              <a:spLocks noChangeArrowheads="1"/>
            </p:cNvSpPr>
            <p:nvPr/>
          </p:nvSpPr>
          <p:spPr bwMode="auto">
            <a:xfrm>
              <a:off x="8204958" y="2282561"/>
              <a:ext cx="385763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F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8"/>
          <p:cNvGrpSpPr/>
          <p:nvPr/>
        </p:nvGrpSpPr>
        <p:grpSpPr bwMode="auto">
          <a:xfrm>
            <a:off x="4922838" y="1030288"/>
            <a:ext cx="2397125" cy="2073275"/>
            <a:chOff x="0" y="0"/>
            <a:chExt cx="3195655" cy="2764473"/>
          </a:xfrm>
        </p:grpSpPr>
        <p:grpSp>
          <p:nvGrpSpPr>
            <p:cNvPr id="68610" name="Group 36"/>
            <p:cNvGrpSpPr/>
            <p:nvPr/>
          </p:nvGrpSpPr>
          <p:grpSpPr bwMode="auto">
            <a:xfrm>
              <a:off x="0" y="0"/>
              <a:ext cx="3195655" cy="2764473"/>
              <a:chOff x="0" y="0"/>
              <a:chExt cx="5031" cy="4354"/>
            </a:xfrm>
          </p:grpSpPr>
          <p:sp>
            <p:nvSpPr>
              <p:cNvPr id="68611" name="Arc 37"/>
              <p:cNvSpPr>
                <a:spLocks noChangeArrowheads="1"/>
              </p:cNvSpPr>
              <p:nvPr/>
            </p:nvSpPr>
            <p:spPr bwMode="auto">
              <a:xfrm rot="-7800000">
                <a:off x="3744" y="2239"/>
                <a:ext cx="323" cy="353"/>
              </a:xfrm>
              <a:custGeom>
                <a:avLst/>
                <a:gdLst>
                  <a:gd name="T0" fmla="*/ 15773 w 21600"/>
                  <a:gd name="T1" fmla="*/ -1 h 19554"/>
                  <a:gd name="T2" fmla="*/ 21600 w 21600"/>
                  <a:gd name="T3" fmla="*/ 14757 h 19554"/>
                  <a:gd name="T4" fmla="*/ 21060 w 21600"/>
                  <a:gd name="T5" fmla="*/ 19554 h 19554"/>
                  <a:gd name="T6" fmla="*/ 15773 w 21600"/>
                  <a:gd name="T7" fmla="*/ -1 h 19554"/>
                  <a:gd name="T8" fmla="*/ 21600 w 21600"/>
                  <a:gd name="T9" fmla="*/ 14757 h 19554"/>
                  <a:gd name="T10" fmla="*/ 21060 w 21600"/>
                  <a:gd name="T11" fmla="*/ 19554 h 19554"/>
                  <a:gd name="T12" fmla="*/ 0 w 21600"/>
                  <a:gd name="T13" fmla="*/ 14757 h 19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19554" fill="none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</a:path>
                  <a:path w="21600" h="19554" stroke="0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  <a:lnTo>
                      <a:pt x="0" y="14757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2" name="Text Box 38"/>
              <p:cNvSpPr txBox="1">
                <a:spLocks noChangeArrowheads="1"/>
              </p:cNvSpPr>
              <p:nvPr/>
            </p:nvSpPr>
            <p:spPr bwMode="auto">
              <a:xfrm>
                <a:off x="4331" y="3511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C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13" name="Line 39"/>
              <p:cNvSpPr>
                <a:spLocks noChangeShapeType="1"/>
              </p:cNvSpPr>
              <p:nvPr/>
            </p:nvSpPr>
            <p:spPr bwMode="auto">
              <a:xfrm flipH="1">
                <a:off x="1247" y="370"/>
                <a:ext cx="3739" cy="3599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4" name="Arc 40"/>
              <p:cNvSpPr>
                <a:spLocks noChangeArrowheads="1"/>
              </p:cNvSpPr>
              <p:nvPr/>
            </p:nvSpPr>
            <p:spPr bwMode="auto">
              <a:xfrm rot="-3540000">
                <a:off x="2551" y="2084"/>
                <a:ext cx="451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5" name="Arc 41"/>
              <p:cNvSpPr>
                <a:spLocks noChangeArrowheads="1"/>
              </p:cNvSpPr>
              <p:nvPr/>
            </p:nvSpPr>
            <p:spPr bwMode="auto">
              <a:xfrm rot="7740000">
                <a:off x="3162" y="795"/>
                <a:ext cx="451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6" name="Arc 42"/>
              <p:cNvSpPr>
                <a:spLocks noChangeArrowheads="1"/>
              </p:cNvSpPr>
              <p:nvPr/>
            </p:nvSpPr>
            <p:spPr bwMode="auto">
              <a:xfrm rot="-6240000">
                <a:off x="2547" y="2351"/>
                <a:ext cx="218" cy="172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7" name="Arc 43"/>
              <p:cNvSpPr>
                <a:spLocks noChangeArrowheads="1"/>
              </p:cNvSpPr>
              <p:nvPr/>
            </p:nvSpPr>
            <p:spPr bwMode="auto">
              <a:xfrm rot="2460000">
                <a:off x="550" y="3386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8" name="Arc 44"/>
              <p:cNvSpPr>
                <a:spLocks noChangeArrowheads="1"/>
              </p:cNvSpPr>
              <p:nvPr/>
            </p:nvSpPr>
            <p:spPr bwMode="auto">
              <a:xfrm rot="-6900000">
                <a:off x="4062" y="3333"/>
                <a:ext cx="452" cy="372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19" name="Line 45"/>
              <p:cNvSpPr>
                <a:spLocks noChangeShapeType="1"/>
              </p:cNvSpPr>
              <p:nvPr/>
            </p:nvSpPr>
            <p:spPr bwMode="auto">
              <a:xfrm flipH="1">
                <a:off x="392" y="733"/>
                <a:ext cx="3007" cy="2926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20" name="Line 46"/>
              <p:cNvSpPr>
                <a:spLocks noChangeShapeType="1"/>
              </p:cNvSpPr>
              <p:nvPr/>
            </p:nvSpPr>
            <p:spPr bwMode="auto">
              <a:xfrm>
                <a:off x="392" y="3644"/>
                <a:ext cx="4184" cy="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21" name="Line 47"/>
              <p:cNvSpPr>
                <a:spLocks noChangeShapeType="1"/>
              </p:cNvSpPr>
              <p:nvPr/>
            </p:nvSpPr>
            <p:spPr bwMode="auto">
              <a:xfrm flipH="1" flipV="1">
                <a:off x="3399" y="733"/>
                <a:ext cx="1175" cy="2924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34" name="Text Box 48"/>
              <p:cNvSpPr txBox="1"/>
              <p:nvPr/>
            </p:nvSpPr>
            <p:spPr>
              <a:xfrm>
                <a:off x="3049" y="2037"/>
                <a:ext cx="700" cy="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2</a:t>
                </a:r>
                <a:endParaRPr lang="zh-CN" altLang="en-US" sz="1050" b="1" noProof="1">
                  <a:solidFill>
                    <a:srgbClr val="000F2B"/>
                  </a:solidFill>
                </a:endParaRPr>
              </a:p>
            </p:txBody>
          </p:sp>
          <p:sp>
            <p:nvSpPr>
              <p:cNvPr id="30735" name="Text Box 49"/>
              <p:cNvSpPr txBox="1"/>
              <p:nvPr/>
            </p:nvSpPr>
            <p:spPr>
              <a:xfrm>
                <a:off x="2239" y="1987"/>
                <a:ext cx="890" cy="53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4</a:t>
                </a:r>
                <a:endParaRPr lang="zh-CN" altLang="en-US" sz="1050" b="1" noProof="1">
                  <a:solidFill>
                    <a:srgbClr val="000F2B"/>
                  </a:solidFill>
                </a:endParaRPr>
              </a:p>
            </p:txBody>
          </p:sp>
          <p:sp>
            <p:nvSpPr>
              <p:cNvPr id="68624" name="Text Box 50"/>
              <p:cNvSpPr txBox="1">
                <a:spLocks noChangeArrowheads="1"/>
              </p:cNvSpPr>
              <p:nvPr/>
            </p:nvSpPr>
            <p:spPr bwMode="auto">
              <a:xfrm>
                <a:off x="3007" y="0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A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25" name="Text Box 51"/>
              <p:cNvSpPr txBox="1">
                <a:spLocks noChangeArrowheads="1"/>
              </p:cNvSpPr>
              <p:nvPr/>
            </p:nvSpPr>
            <p:spPr bwMode="auto">
              <a:xfrm>
                <a:off x="0" y="3624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B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30738" name="Text Box 52"/>
              <p:cNvSpPr txBox="1"/>
              <p:nvPr/>
            </p:nvSpPr>
            <p:spPr>
              <a:xfrm>
                <a:off x="3528" y="2027"/>
                <a:ext cx="700" cy="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3</a:t>
                </a:r>
                <a:endParaRPr lang="zh-CN" altLang="en-US" sz="1050" b="1" noProof="1">
                  <a:solidFill>
                    <a:srgbClr val="000F2B"/>
                  </a:solidFill>
                </a:endParaRPr>
              </a:p>
            </p:txBody>
          </p:sp>
          <p:sp>
            <p:nvSpPr>
              <p:cNvPr id="68627" name="Text Box 53"/>
              <p:cNvSpPr txBox="1">
                <a:spLocks noChangeArrowheads="1"/>
              </p:cNvSpPr>
              <p:nvPr/>
            </p:nvSpPr>
            <p:spPr bwMode="auto">
              <a:xfrm>
                <a:off x="1135" y="2001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E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28" name="Line 54"/>
              <p:cNvSpPr>
                <a:spLocks noChangeShapeType="1"/>
              </p:cNvSpPr>
              <p:nvPr/>
            </p:nvSpPr>
            <p:spPr bwMode="auto">
              <a:xfrm flipH="1" flipV="1">
                <a:off x="1897" y="340"/>
                <a:ext cx="1612" cy="4014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29" name="Arc 55"/>
              <p:cNvSpPr>
                <a:spLocks noChangeArrowheads="1"/>
              </p:cNvSpPr>
              <p:nvPr/>
            </p:nvSpPr>
            <p:spPr bwMode="auto">
              <a:xfrm rot="2460000">
                <a:off x="2889" y="2246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30" name="Text Box 56"/>
              <p:cNvSpPr txBox="1">
                <a:spLocks noChangeArrowheads="1"/>
              </p:cNvSpPr>
              <p:nvPr/>
            </p:nvSpPr>
            <p:spPr bwMode="auto">
              <a:xfrm>
                <a:off x="3744" y="1360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Q</a:t>
                </a:r>
                <a:endParaRPr lang="zh-CN" altLang="en-US" sz="100" b="1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1" name="Text Box 57"/>
              <p:cNvSpPr txBox="1">
                <a:spLocks noChangeArrowheads="1"/>
              </p:cNvSpPr>
              <p:nvPr/>
            </p:nvSpPr>
            <p:spPr bwMode="auto">
              <a:xfrm>
                <a:off x="2382" y="2608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D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2" name="Line 58"/>
              <p:cNvSpPr>
                <a:spLocks noChangeShapeType="1"/>
              </p:cNvSpPr>
              <p:nvPr/>
            </p:nvSpPr>
            <p:spPr bwMode="auto">
              <a:xfrm>
                <a:off x="592" y="2503"/>
                <a:ext cx="4184" cy="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33" name="Text Box 59"/>
              <p:cNvSpPr txBox="1">
                <a:spLocks noChangeArrowheads="1"/>
              </p:cNvSpPr>
              <p:nvPr/>
            </p:nvSpPr>
            <p:spPr bwMode="auto">
              <a:xfrm>
                <a:off x="4196" y="1928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F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4" name="Text Box 60"/>
              <p:cNvSpPr txBox="1">
                <a:spLocks noChangeArrowheads="1"/>
              </p:cNvSpPr>
              <p:nvPr/>
            </p:nvSpPr>
            <p:spPr bwMode="auto">
              <a:xfrm>
                <a:off x="1924" y="1360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P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5" name="Text Box 61"/>
              <p:cNvSpPr txBox="1">
                <a:spLocks noChangeArrowheads="1"/>
              </p:cNvSpPr>
              <p:nvPr/>
            </p:nvSpPr>
            <p:spPr bwMode="auto">
              <a:xfrm>
                <a:off x="1247" y="3629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G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6" name="Text Box 62"/>
              <p:cNvSpPr txBox="1">
                <a:spLocks noChangeArrowheads="1"/>
              </p:cNvSpPr>
              <p:nvPr/>
            </p:nvSpPr>
            <p:spPr bwMode="auto">
              <a:xfrm>
                <a:off x="2722" y="3629"/>
                <a:ext cx="70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H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37" name="Arc 63"/>
              <p:cNvSpPr>
                <a:spLocks noChangeArrowheads="1"/>
              </p:cNvSpPr>
              <p:nvPr/>
            </p:nvSpPr>
            <p:spPr bwMode="auto">
              <a:xfrm rot="2460000">
                <a:off x="1719" y="2216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50" name="Text Box 64"/>
              <p:cNvSpPr txBox="1"/>
              <p:nvPr/>
            </p:nvSpPr>
            <p:spPr>
              <a:xfrm>
                <a:off x="1799" y="2104"/>
                <a:ext cx="696" cy="5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1</a:t>
                </a:r>
                <a:endParaRPr lang="zh-CN" altLang="en-US" sz="100" noProof="1">
                  <a:solidFill>
                    <a:srgbClr val="000F2B"/>
                  </a:solidFill>
                </a:endParaRPr>
              </a:p>
            </p:txBody>
          </p:sp>
        </p:grpSp>
        <p:sp>
          <p:nvSpPr>
            <p:cNvPr id="68639" name="Arc 37"/>
            <p:cNvSpPr>
              <a:spLocks noChangeArrowheads="1"/>
            </p:cNvSpPr>
            <p:nvPr/>
          </p:nvSpPr>
          <p:spPr bwMode="auto">
            <a:xfrm rot="-7800000">
              <a:off x="1560633" y="1439358"/>
              <a:ext cx="205081" cy="224222"/>
            </a:xfrm>
            <a:custGeom>
              <a:avLst/>
              <a:gdLst>
                <a:gd name="T0" fmla="*/ 15773 w 21600"/>
                <a:gd name="T1" fmla="*/ -1 h 19554"/>
                <a:gd name="T2" fmla="*/ 21600 w 21600"/>
                <a:gd name="T3" fmla="*/ 14757 h 19554"/>
                <a:gd name="T4" fmla="*/ 21060 w 21600"/>
                <a:gd name="T5" fmla="*/ 19554 h 19554"/>
                <a:gd name="T6" fmla="*/ 15773 w 21600"/>
                <a:gd name="T7" fmla="*/ -1 h 19554"/>
                <a:gd name="T8" fmla="*/ 21600 w 21600"/>
                <a:gd name="T9" fmla="*/ 14757 h 19554"/>
                <a:gd name="T10" fmla="*/ 21060 w 21600"/>
                <a:gd name="T11" fmla="*/ 19554 h 19554"/>
                <a:gd name="T12" fmla="*/ 0 w 21600"/>
                <a:gd name="T13" fmla="*/ 14757 h 19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19554" fill="none">
                  <a:moveTo>
                    <a:pt x="15773" y="-1"/>
                  </a:moveTo>
                  <a:cubicBezTo>
                    <a:pt x="19517" y="4001"/>
                    <a:pt x="21600" y="9276"/>
                    <a:pt x="21600" y="14757"/>
                  </a:cubicBezTo>
                  <a:cubicBezTo>
                    <a:pt x="21600" y="16371"/>
                    <a:pt x="21419" y="17980"/>
                    <a:pt x="21060" y="19554"/>
                  </a:cubicBezTo>
                </a:path>
                <a:path w="21600" h="19554" stroke="0">
                  <a:moveTo>
                    <a:pt x="15773" y="-1"/>
                  </a:moveTo>
                  <a:cubicBezTo>
                    <a:pt x="19517" y="4001"/>
                    <a:pt x="21600" y="9276"/>
                    <a:pt x="21600" y="14757"/>
                  </a:cubicBezTo>
                  <a:cubicBezTo>
                    <a:pt x="21600" y="16371"/>
                    <a:pt x="21419" y="17980"/>
                    <a:pt x="21060" y="19554"/>
                  </a:cubicBezTo>
                  <a:lnTo>
                    <a:pt x="0" y="14757"/>
                  </a:lnTo>
                  <a:close/>
                </a:path>
              </a:pathLst>
            </a:custGeom>
            <a:solidFill>
              <a:srgbClr val="0000FF"/>
            </a:solidFill>
            <a:ln w="9525">
              <a:solidFill>
                <a:schemeClr val="tx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37"/>
          <p:cNvGrpSpPr/>
          <p:nvPr/>
        </p:nvGrpSpPr>
        <p:grpSpPr bwMode="auto">
          <a:xfrm>
            <a:off x="1166813" y="1006475"/>
            <a:ext cx="3435350" cy="2071688"/>
            <a:chOff x="0" y="0"/>
            <a:chExt cx="7223" cy="4352"/>
          </a:xfrm>
        </p:grpSpPr>
        <p:sp>
          <p:nvSpPr>
            <p:cNvPr id="68641" name="Text Box 38"/>
            <p:cNvSpPr txBox="1">
              <a:spLocks noChangeArrowheads="1"/>
            </p:cNvSpPr>
            <p:nvPr/>
          </p:nvSpPr>
          <p:spPr bwMode="auto">
            <a:xfrm>
              <a:off x="0" y="3622"/>
              <a:ext cx="69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 b="1">
                  <a:solidFill>
                    <a:srgbClr val="000F2B"/>
                  </a:solidFill>
                </a:rPr>
                <a:t>B</a:t>
              </a:r>
              <a:endParaRPr lang="zh-CN" altLang="en-US" sz="100">
                <a:solidFill>
                  <a:srgbClr val="000F2B"/>
                </a:solidFill>
              </a:endParaRPr>
            </a:p>
          </p:txBody>
        </p:sp>
        <p:sp>
          <p:nvSpPr>
            <p:cNvPr id="68642" name="Line 39"/>
            <p:cNvSpPr>
              <a:spLocks noChangeShapeType="1"/>
            </p:cNvSpPr>
            <p:nvPr/>
          </p:nvSpPr>
          <p:spPr bwMode="auto">
            <a:xfrm flipH="1" flipV="1">
              <a:off x="4146" y="340"/>
              <a:ext cx="1607" cy="4012"/>
            </a:xfrm>
            <a:prstGeom prst="line">
              <a:avLst/>
            </a:prstGeom>
            <a:noFill/>
            <a:ln w="28575">
              <a:solidFill>
                <a:srgbClr val="000F2B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643" name="Text Box 40"/>
            <p:cNvSpPr txBox="1">
              <a:spLocks noChangeArrowheads="1"/>
            </p:cNvSpPr>
            <p:nvPr/>
          </p:nvSpPr>
          <p:spPr bwMode="auto">
            <a:xfrm>
              <a:off x="3498" y="3627"/>
              <a:ext cx="699" cy="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 b="1">
                  <a:solidFill>
                    <a:srgbClr val="000F2B"/>
                  </a:solidFill>
                </a:rPr>
                <a:t>G</a:t>
              </a:r>
              <a:endParaRPr lang="zh-CN" altLang="en-US" sz="100" b="1">
                <a:solidFill>
                  <a:srgbClr val="000F2B"/>
                </a:solidFill>
              </a:endParaRPr>
            </a:p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grpSp>
          <p:nvGrpSpPr>
            <p:cNvPr id="68644" name="Group 41"/>
            <p:cNvGrpSpPr/>
            <p:nvPr/>
          </p:nvGrpSpPr>
          <p:grpSpPr bwMode="auto">
            <a:xfrm>
              <a:off x="393" y="0"/>
              <a:ext cx="6829" cy="3970"/>
              <a:chOff x="-1" y="0"/>
              <a:chExt cx="6853" cy="3970"/>
            </a:xfrm>
          </p:grpSpPr>
          <p:sp>
            <p:nvSpPr>
              <p:cNvPr id="68645" name="Arc 42"/>
              <p:cNvSpPr>
                <a:spLocks noChangeArrowheads="1"/>
              </p:cNvSpPr>
              <p:nvPr/>
            </p:nvSpPr>
            <p:spPr bwMode="auto">
              <a:xfrm rot="-7800000">
                <a:off x="3374" y="2282"/>
                <a:ext cx="323" cy="353"/>
              </a:xfrm>
              <a:custGeom>
                <a:avLst/>
                <a:gdLst>
                  <a:gd name="T0" fmla="*/ 15773 w 21600"/>
                  <a:gd name="T1" fmla="*/ -1 h 19554"/>
                  <a:gd name="T2" fmla="*/ 21600 w 21600"/>
                  <a:gd name="T3" fmla="*/ 14757 h 19554"/>
                  <a:gd name="T4" fmla="*/ 21060 w 21600"/>
                  <a:gd name="T5" fmla="*/ 19554 h 19554"/>
                  <a:gd name="T6" fmla="*/ 15773 w 21600"/>
                  <a:gd name="T7" fmla="*/ -1 h 19554"/>
                  <a:gd name="T8" fmla="*/ 21600 w 21600"/>
                  <a:gd name="T9" fmla="*/ 14757 h 19554"/>
                  <a:gd name="T10" fmla="*/ 21060 w 21600"/>
                  <a:gd name="T11" fmla="*/ 19554 h 19554"/>
                  <a:gd name="T12" fmla="*/ 0 w 21600"/>
                  <a:gd name="T13" fmla="*/ 14757 h 19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19554" fill="none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</a:path>
                  <a:path w="21600" h="19554" stroke="0">
                    <a:moveTo>
                      <a:pt x="15773" y="-1"/>
                    </a:moveTo>
                    <a:cubicBezTo>
                      <a:pt x="19517" y="4001"/>
                      <a:pt x="21600" y="9276"/>
                      <a:pt x="21600" y="14757"/>
                    </a:cubicBezTo>
                    <a:cubicBezTo>
                      <a:pt x="21600" y="16371"/>
                      <a:pt x="21419" y="17980"/>
                      <a:pt x="21060" y="19554"/>
                    </a:cubicBezTo>
                    <a:lnTo>
                      <a:pt x="0" y="14757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46" name="Text Box 43"/>
              <p:cNvSpPr txBox="1">
                <a:spLocks noChangeArrowheads="1"/>
              </p:cNvSpPr>
              <p:nvPr/>
            </p:nvSpPr>
            <p:spPr bwMode="auto">
              <a:xfrm>
                <a:off x="3941" y="3512"/>
                <a:ext cx="698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C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47" name="Line 44"/>
              <p:cNvSpPr>
                <a:spLocks noChangeShapeType="1"/>
              </p:cNvSpPr>
              <p:nvPr/>
            </p:nvSpPr>
            <p:spPr bwMode="auto">
              <a:xfrm flipH="1">
                <a:off x="3114" y="370"/>
                <a:ext cx="3738" cy="360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48" name="Arc 45"/>
              <p:cNvSpPr>
                <a:spLocks noChangeArrowheads="1"/>
              </p:cNvSpPr>
              <p:nvPr/>
            </p:nvSpPr>
            <p:spPr bwMode="auto">
              <a:xfrm rot="-3540000">
                <a:off x="4418" y="2082"/>
                <a:ext cx="453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49" name="Arc 46"/>
              <p:cNvSpPr>
                <a:spLocks noChangeArrowheads="1"/>
              </p:cNvSpPr>
              <p:nvPr/>
            </p:nvSpPr>
            <p:spPr bwMode="auto">
              <a:xfrm rot="7740000">
                <a:off x="2781" y="806"/>
                <a:ext cx="452" cy="370"/>
              </a:xfrm>
              <a:custGeom>
                <a:avLst/>
                <a:gdLst>
                  <a:gd name="T0" fmla="*/ 11720 w 21600"/>
                  <a:gd name="T1" fmla="*/ 0 h 20534"/>
                  <a:gd name="T2" fmla="*/ 21600 w 21600"/>
                  <a:gd name="T3" fmla="*/ 18144 h 20534"/>
                  <a:gd name="T4" fmla="*/ 21467 w 21600"/>
                  <a:gd name="T5" fmla="*/ 20534 h 20534"/>
                  <a:gd name="T6" fmla="*/ 11720 w 21600"/>
                  <a:gd name="T7" fmla="*/ 0 h 20534"/>
                  <a:gd name="T8" fmla="*/ 21600 w 21600"/>
                  <a:gd name="T9" fmla="*/ 18144 h 20534"/>
                  <a:gd name="T10" fmla="*/ 21467 w 21600"/>
                  <a:gd name="T11" fmla="*/ 20534 h 20534"/>
                  <a:gd name="T12" fmla="*/ 0 w 21600"/>
                  <a:gd name="T13" fmla="*/ 18144 h 20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00" h="20534" fill="none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</a:path>
                  <a:path w="21600" h="20534" stroke="0">
                    <a:moveTo>
                      <a:pt x="11720" y="0"/>
                    </a:moveTo>
                    <a:cubicBezTo>
                      <a:pt x="17879" y="3979"/>
                      <a:pt x="21600" y="10811"/>
                      <a:pt x="21600" y="18144"/>
                    </a:cubicBezTo>
                    <a:cubicBezTo>
                      <a:pt x="21600" y="18942"/>
                      <a:pt x="21555" y="19740"/>
                      <a:pt x="21467" y="20534"/>
                    </a:cubicBezTo>
                    <a:lnTo>
                      <a:pt x="0" y="18144"/>
                    </a:lnTo>
                    <a:close/>
                  </a:path>
                </a:pathLst>
              </a:custGeom>
              <a:solidFill>
                <a:srgbClr val="00B050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0" name="Arc 47"/>
              <p:cNvSpPr>
                <a:spLocks noChangeArrowheads="1"/>
              </p:cNvSpPr>
              <p:nvPr/>
            </p:nvSpPr>
            <p:spPr bwMode="auto">
              <a:xfrm rot="-6240000">
                <a:off x="4269" y="2254"/>
                <a:ext cx="335" cy="303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1" name="Arc 48"/>
              <p:cNvSpPr>
                <a:spLocks noChangeArrowheads="1"/>
              </p:cNvSpPr>
              <p:nvPr/>
            </p:nvSpPr>
            <p:spPr bwMode="auto">
              <a:xfrm rot="2460000">
                <a:off x="157" y="3385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2" name="Arc 49"/>
              <p:cNvSpPr>
                <a:spLocks noChangeArrowheads="1"/>
              </p:cNvSpPr>
              <p:nvPr/>
            </p:nvSpPr>
            <p:spPr bwMode="auto">
              <a:xfrm rot="-6900000">
                <a:off x="3657" y="3321"/>
                <a:ext cx="453" cy="372"/>
              </a:xfrm>
              <a:custGeom>
                <a:avLst/>
                <a:gdLst>
                  <a:gd name="T0" fmla="*/ 6728 w 21600"/>
                  <a:gd name="T1" fmla="*/ -1 h 20525"/>
                  <a:gd name="T2" fmla="*/ 21600 w 21600"/>
                  <a:gd name="T3" fmla="*/ 20525 h 20525"/>
                  <a:gd name="T4" fmla="*/ 6728 w 21600"/>
                  <a:gd name="T5" fmla="*/ -1 h 20525"/>
                  <a:gd name="T6" fmla="*/ 21600 w 21600"/>
                  <a:gd name="T7" fmla="*/ 20525 h 20525"/>
                  <a:gd name="T8" fmla="*/ 0 w 21600"/>
                  <a:gd name="T9" fmla="*/ 20525 h 20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0525" fill="none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</a:path>
                  <a:path w="21600" h="20525" stroke="0">
                    <a:moveTo>
                      <a:pt x="6728" y="-1"/>
                    </a:moveTo>
                    <a:cubicBezTo>
                      <a:pt x="15600" y="2907"/>
                      <a:pt x="21600" y="11187"/>
                      <a:pt x="21600" y="20525"/>
                    </a:cubicBezTo>
                    <a:lnTo>
                      <a:pt x="0" y="20525"/>
                    </a:lnTo>
                    <a:close/>
                  </a:path>
                </a:pathLst>
              </a:custGeom>
              <a:solidFill>
                <a:srgbClr val="0000FF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3" name="Line 50"/>
              <p:cNvSpPr>
                <a:spLocks noChangeShapeType="1"/>
              </p:cNvSpPr>
              <p:nvPr/>
            </p:nvSpPr>
            <p:spPr bwMode="auto">
              <a:xfrm flipH="1">
                <a:off x="-1" y="732"/>
                <a:ext cx="3007" cy="2925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4" name="Line 51"/>
              <p:cNvSpPr>
                <a:spLocks noChangeShapeType="1"/>
              </p:cNvSpPr>
              <p:nvPr/>
            </p:nvSpPr>
            <p:spPr bwMode="auto">
              <a:xfrm>
                <a:off x="-1" y="3645"/>
                <a:ext cx="4185" cy="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55" name="Line 52"/>
              <p:cNvSpPr>
                <a:spLocks noChangeShapeType="1"/>
              </p:cNvSpPr>
              <p:nvPr/>
            </p:nvSpPr>
            <p:spPr bwMode="auto">
              <a:xfrm flipH="1" flipV="1">
                <a:off x="3006" y="732"/>
                <a:ext cx="1176" cy="2922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68" name="Text Box 53"/>
              <p:cNvSpPr txBox="1"/>
              <p:nvPr/>
            </p:nvSpPr>
            <p:spPr>
              <a:xfrm>
                <a:off x="5007" y="2168"/>
                <a:ext cx="697" cy="5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2</a:t>
                </a:r>
                <a:endParaRPr lang="zh-CN" altLang="en-US" sz="1050" b="1" noProof="1">
                  <a:solidFill>
                    <a:srgbClr val="000F2B"/>
                  </a:solidFill>
                </a:endParaRPr>
              </a:p>
            </p:txBody>
          </p:sp>
          <p:sp>
            <p:nvSpPr>
              <p:cNvPr id="30769" name="Text Box 54"/>
              <p:cNvSpPr txBox="1"/>
              <p:nvPr/>
            </p:nvSpPr>
            <p:spPr>
              <a:xfrm>
                <a:off x="3969" y="2128"/>
                <a:ext cx="700" cy="5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4</a:t>
                </a:r>
                <a:endParaRPr lang="zh-CN" altLang="en-US" sz="1050" b="1" noProof="1">
                  <a:solidFill>
                    <a:srgbClr val="000F2B"/>
                  </a:solidFill>
                </a:endParaRPr>
              </a:p>
            </p:txBody>
          </p:sp>
          <p:sp>
            <p:nvSpPr>
              <p:cNvPr id="68658" name="Text Box 55"/>
              <p:cNvSpPr txBox="1">
                <a:spLocks noChangeArrowheads="1"/>
              </p:cNvSpPr>
              <p:nvPr/>
            </p:nvSpPr>
            <p:spPr bwMode="auto">
              <a:xfrm>
                <a:off x="2614" y="0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A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30771" name="Text Box 56"/>
              <p:cNvSpPr txBox="1"/>
              <p:nvPr/>
            </p:nvSpPr>
            <p:spPr>
              <a:xfrm>
                <a:off x="3105" y="1994"/>
                <a:ext cx="697" cy="51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3</a:t>
                </a:r>
                <a:endParaRPr lang="zh-CN" altLang="en-US" sz="1050" b="1" noProof="1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0" name="Text Box 57"/>
              <p:cNvSpPr txBox="1">
                <a:spLocks noChangeArrowheads="1"/>
              </p:cNvSpPr>
              <p:nvPr/>
            </p:nvSpPr>
            <p:spPr bwMode="auto">
              <a:xfrm>
                <a:off x="740" y="2000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E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1" name="Arc 58"/>
              <p:cNvSpPr>
                <a:spLocks noChangeArrowheads="1"/>
              </p:cNvSpPr>
              <p:nvPr/>
            </p:nvSpPr>
            <p:spPr bwMode="auto">
              <a:xfrm rot="2460000">
                <a:off x="4757" y="2245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62" name="Text Box 59"/>
              <p:cNvSpPr txBox="1">
                <a:spLocks noChangeArrowheads="1"/>
              </p:cNvSpPr>
              <p:nvPr/>
            </p:nvSpPr>
            <p:spPr bwMode="auto">
              <a:xfrm>
                <a:off x="4250" y="2602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D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3" name="Line 60"/>
              <p:cNvSpPr>
                <a:spLocks noChangeShapeType="1"/>
              </p:cNvSpPr>
              <p:nvPr/>
            </p:nvSpPr>
            <p:spPr bwMode="auto">
              <a:xfrm>
                <a:off x="517" y="2542"/>
                <a:ext cx="6130" cy="10"/>
              </a:xfrm>
              <a:prstGeom prst="line">
                <a:avLst/>
              </a:prstGeom>
              <a:noFill/>
              <a:ln w="28575">
                <a:solidFill>
                  <a:srgbClr val="000F2B"/>
                </a:solidFill>
                <a:prstDash val="dash"/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664" name="Text Box 61"/>
              <p:cNvSpPr txBox="1">
                <a:spLocks noChangeArrowheads="1"/>
              </p:cNvSpPr>
              <p:nvPr/>
            </p:nvSpPr>
            <p:spPr bwMode="auto">
              <a:xfrm>
                <a:off x="3916" y="2832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F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5" name="Text Box 62"/>
              <p:cNvSpPr txBox="1">
                <a:spLocks noChangeArrowheads="1"/>
              </p:cNvSpPr>
              <p:nvPr/>
            </p:nvSpPr>
            <p:spPr bwMode="auto">
              <a:xfrm>
                <a:off x="3911" y="10"/>
                <a:ext cx="701" cy="2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00" b="1">
                    <a:solidFill>
                      <a:srgbClr val="000F2B"/>
                    </a:solidFill>
                  </a:rPr>
                  <a:t>H</a:t>
                </a:r>
                <a:endParaRPr lang="zh-CN" altLang="en-US" sz="100">
                  <a:solidFill>
                    <a:srgbClr val="000F2B"/>
                  </a:solidFill>
                </a:endParaRPr>
              </a:p>
            </p:txBody>
          </p:sp>
          <p:sp>
            <p:nvSpPr>
              <p:cNvPr id="68666" name="Arc 63"/>
              <p:cNvSpPr>
                <a:spLocks noChangeArrowheads="1"/>
              </p:cNvSpPr>
              <p:nvPr/>
            </p:nvSpPr>
            <p:spPr bwMode="auto">
              <a:xfrm rot="2460000">
                <a:off x="1325" y="2238"/>
                <a:ext cx="325" cy="435"/>
              </a:xfrm>
              <a:custGeom>
                <a:avLst/>
                <a:gdLst>
                  <a:gd name="T0" fmla="*/ 1562 w 17415"/>
                  <a:gd name="T1" fmla="*/ -1 h 21543"/>
                  <a:gd name="T2" fmla="*/ 17415 w 17415"/>
                  <a:gd name="T3" fmla="*/ 8764 h 21543"/>
                  <a:gd name="T4" fmla="*/ 1562 w 17415"/>
                  <a:gd name="T5" fmla="*/ -1 h 21543"/>
                  <a:gd name="T6" fmla="*/ 17415 w 17415"/>
                  <a:gd name="T7" fmla="*/ 8764 h 21543"/>
                  <a:gd name="T8" fmla="*/ 0 w 17415"/>
                  <a:gd name="T9" fmla="*/ 21543 h 21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15" h="21543" fill="none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</a:path>
                  <a:path w="17415" h="21543" stroke="0">
                    <a:moveTo>
                      <a:pt x="1562" y="-1"/>
                    </a:moveTo>
                    <a:cubicBezTo>
                      <a:pt x="7875" y="457"/>
                      <a:pt x="13670" y="3661"/>
                      <a:pt x="17415" y="8764"/>
                    </a:cubicBezTo>
                    <a:lnTo>
                      <a:pt x="0" y="21543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beve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779" name="Text Box 64"/>
              <p:cNvSpPr txBox="1"/>
              <p:nvPr/>
            </p:nvSpPr>
            <p:spPr>
              <a:xfrm>
                <a:off x="1534" y="2038"/>
                <a:ext cx="703" cy="5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050" b="1" noProof="1">
                    <a:solidFill>
                      <a:srgbClr val="000F2B"/>
                    </a:solidFill>
                  </a:rPr>
                  <a:t>1</a:t>
                </a:r>
                <a:endParaRPr lang="zh-CN" altLang="en-US" sz="100" noProof="1">
                  <a:solidFill>
                    <a:srgbClr val="000F2B"/>
                  </a:solidFill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2081238" y="3769205"/>
            <a:ext cx="6218369" cy="5355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学们按照上图中的辅助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线，给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出证明步</a:t>
            </a: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骤</a:t>
            </a:r>
            <a:r>
              <a:rPr lang="en-US" altLang="zh-CN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6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6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30118" y="3758362"/>
            <a:ext cx="1262100" cy="530603"/>
            <a:chOff x="676275" y="838993"/>
            <a:chExt cx="1262100" cy="530602"/>
          </a:xfrm>
        </p:grpSpPr>
        <p:sp>
          <p:nvSpPr>
            <p:cNvPr id="71" name="矩形 70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  <a:endParaRPr lang="zh-CN" altLang="en-US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2" name="Picture 1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38622" y="1142709"/>
            <a:ext cx="78859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1F497D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为</a:t>
            </a:r>
            <a:r>
              <a:rPr lang="zh-CN" altLang="en-US" sz="2400" b="1" dirty="0">
                <a:latin typeface="宋体" panose="02010600030101010101" pitchFamily="2" charset="-122"/>
              </a:rPr>
              <a:t>了证明的需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要，在</a:t>
            </a:r>
            <a:r>
              <a:rPr lang="zh-CN" altLang="en-US" sz="2400" b="1" dirty="0">
                <a:latin typeface="宋体" panose="02010600030101010101" pitchFamily="2" charset="-122"/>
              </a:rPr>
              <a:t>原来的图形上添画的线叫做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辅助线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</a:rPr>
              <a:t>在平面几何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里，辅</a:t>
            </a:r>
            <a:r>
              <a:rPr lang="zh-CN" altLang="en-US" sz="2400" b="1" dirty="0">
                <a:latin typeface="宋体" panose="02010600030101010101" pitchFamily="2" charset="-122"/>
              </a:rPr>
              <a:t>助线通常画成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虚线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3316" name="TextBox 3"/>
          <p:cNvSpPr txBox="1"/>
          <p:nvPr/>
        </p:nvSpPr>
        <p:spPr>
          <a:xfrm>
            <a:off x="1192025" y="2443663"/>
            <a:ext cx="171874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思路总结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749300" y="2905328"/>
            <a:ext cx="76850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1F497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为了证明三个角的和为</a:t>
            </a:r>
            <a:r>
              <a:rPr lang="en-US" altLang="zh-CN" sz="2400" b="1" dirty="0">
                <a:latin typeface="宋体" panose="02010600030101010101" pitchFamily="2" charset="-122"/>
              </a:rPr>
              <a:t>180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°，通</a:t>
            </a:r>
            <a:r>
              <a:rPr lang="zh-CN" altLang="en-US" sz="2400" b="1" dirty="0">
                <a:latin typeface="宋体" panose="02010600030101010101" pitchFamily="2" charset="-122"/>
              </a:rPr>
              <a:t>过作平行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线，利</a:t>
            </a:r>
            <a:r>
              <a:rPr lang="zh-CN" altLang="en-US" sz="2400" b="1" dirty="0">
                <a:latin typeface="宋体" panose="02010600030101010101" pitchFamily="2" charset="-122"/>
              </a:rPr>
              <a:t>用平行线的性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质，把</a:t>
            </a:r>
            <a:r>
              <a:rPr lang="zh-CN" altLang="en-US" sz="2400" b="1" dirty="0">
                <a:latin typeface="宋体" panose="02010600030101010101" pitchFamily="2" charset="-122"/>
              </a:rPr>
              <a:t>所证问题转化为一个平角或同旁内角互补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等，这</a:t>
            </a:r>
            <a:r>
              <a:rPr lang="zh-CN" altLang="en-US" sz="2400" b="1" dirty="0">
                <a:latin typeface="宋体" panose="02010600030101010101" pitchFamily="2" charset="-122"/>
              </a:rPr>
              <a:t>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转化思想</a:t>
            </a:r>
            <a:r>
              <a:rPr lang="zh-CN" altLang="en-US" sz="2400" b="1" dirty="0">
                <a:latin typeface="宋体" panose="02010600030101010101" pitchFamily="2" charset="-122"/>
              </a:rPr>
              <a:t>是数学中的常用方法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1135491" y="651173"/>
            <a:ext cx="171874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作辅助线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13316" grpId="0"/>
      <p:bldP spid="133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00100" y="1079442"/>
            <a:ext cx="80083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=40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=75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的角平分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线，求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20"/>
          <p:cNvGrpSpPr/>
          <p:nvPr/>
        </p:nvGrpSpPr>
        <p:grpSpPr bwMode="auto">
          <a:xfrm>
            <a:off x="6001778" y="2402505"/>
            <a:ext cx="2434349" cy="1766657"/>
            <a:chOff x="5724128" y="2780928"/>
            <a:chExt cx="3246589" cy="2353784"/>
          </a:xfrm>
        </p:grpSpPr>
        <p:cxnSp>
          <p:nvCxnSpPr>
            <p:cNvPr id="70659" name="直接连接符 5"/>
            <p:cNvCxnSpPr>
              <a:cxnSpLocks noChangeShapeType="1"/>
            </p:cNvCxnSpPr>
            <p:nvPr/>
          </p:nvCxnSpPr>
          <p:spPr bwMode="auto">
            <a:xfrm>
              <a:off x="6012160" y="4653136"/>
              <a:ext cx="25922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0" name="直接连接符 7"/>
            <p:cNvCxnSpPr>
              <a:cxnSpLocks noChangeShapeType="1"/>
            </p:cNvCxnSpPr>
            <p:nvPr/>
          </p:nvCxnSpPr>
          <p:spPr bwMode="auto">
            <a:xfrm flipV="1">
              <a:off x="6012160" y="3140968"/>
              <a:ext cx="2088232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1" name="直接连接符 9"/>
            <p:cNvCxnSpPr>
              <a:cxnSpLocks noChangeShapeType="1"/>
            </p:cNvCxnSpPr>
            <p:nvPr/>
          </p:nvCxnSpPr>
          <p:spPr bwMode="auto">
            <a:xfrm>
              <a:off x="8100392" y="3140968"/>
              <a:ext cx="504056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662" name="TextBox 14"/>
            <p:cNvSpPr txBox="1">
              <a:spLocks noChangeArrowheads="1"/>
            </p:cNvSpPr>
            <p:nvPr/>
          </p:nvSpPr>
          <p:spPr bwMode="auto">
            <a:xfrm>
              <a:off x="5724128" y="4509119"/>
              <a:ext cx="485721" cy="55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A</a:t>
              </a:r>
              <a:endPara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70663" name="TextBox 15"/>
            <p:cNvSpPr txBox="1">
              <a:spLocks noChangeArrowheads="1"/>
            </p:cNvSpPr>
            <p:nvPr/>
          </p:nvSpPr>
          <p:spPr bwMode="auto">
            <a:xfrm>
              <a:off x="8484996" y="4581128"/>
              <a:ext cx="485721" cy="55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B</a:t>
              </a:r>
              <a:endPara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70664" name="TextBox 16"/>
            <p:cNvSpPr txBox="1">
              <a:spLocks noChangeArrowheads="1"/>
            </p:cNvSpPr>
            <p:nvPr/>
          </p:nvSpPr>
          <p:spPr bwMode="auto">
            <a:xfrm>
              <a:off x="8100392" y="2780928"/>
              <a:ext cx="485721" cy="553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C</a:t>
              </a:r>
              <a:endPara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cxnSp>
          <p:nvCxnSpPr>
            <p:cNvPr id="3" name="直接连接符 18"/>
            <p:cNvCxnSpPr/>
            <p:nvPr/>
          </p:nvCxnSpPr>
          <p:spPr>
            <a:xfrm flipV="1">
              <a:off x="6012065" y="3933651"/>
              <a:ext cx="2375479" cy="719129"/>
            </a:xfrm>
            <a:prstGeom prst="line">
              <a:avLst/>
            </a:prstGeom>
            <a:ln w="254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70666" name="TextBox 19"/>
            <p:cNvSpPr txBox="1">
              <a:spLocks noChangeArrowheads="1"/>
            </p:cNvSpPr>
            <p:nvPr/>
          </p:nvSpPr>
          <p:spPr bwMode="auto">
            <a:xfrm>
              <a:off x="8412988" y="3615407"/>
              <a:ext cx="500435" cy="551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D</a:t>
              </a:r>
              <a:endPara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5126" name="TextBox 21"/>
          <p:cNvSpPr txBox="1">
            <a:spLocks noChangeArrowheads="1"/>
          </p:cNvSpPr>
          <p:nvPr/>
        </p:nvSpPr>
        <p:spPr bwMode="auto">
          <a:xfrm>
            <a:off x="1343903" y="2104842"/>
            <a:ext cx="62568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线，得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" name="组合 24"/>
          <p:cNvGrpSpPr/>
          <p:nvPr/>
        </p:nvGrpSpPr>
        <p:grpSpPr bwMode="auto">
          <a:xfrm>
            <a:off x="1592263" y="2515241"/>
            <a:ext cx="3002745" cy="557213"/>
            <a:chOff x="439668" y="3140968"/>
            <a:chExt cx="4001216" cy="744083"/>
          </a:xfrm>
        </p:grpSpPr>
        <p:sp>
          <p:nvSpPr>
            <p:cNvPr id="70669" name="TextBox 22"/>
            <p:cNvSpPr txBox="1">
              <a:spLocks noChangeArrowheads="1"/>
            </p:cNvSpPr>
            <p:nvPr/>
          </p:nvSpPr>
          <p:spPr bwMode="auto">
            <a:xfrm>
              <a:off x="439668" y="3255367"/>
              <a:ext cx="4001216" cy="554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∠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BAD</a:t>
              </a:r>
              <a:r>
                <a:rPr lang="en-US" altLang="zh-CN" sz="2100" b="1" dirty="0">
                  <a:latin typeface="+mn-lt"/>
                  <a:ea typeface="黑体" panose="02010609060101010101" pitchFamily="49" charset="-122"/>
                </a:rPr>
                <a:t>=   ∠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BAC</a:t>
              </a:r>
              <a:r>
                <a:rPr lang="en-US" altLang="zh-CN" sz="2100" b="1" dirty="0">
                  <a:latin typeface="+mn-lt"/>
                  <a:ea typeface="黑体" panose="02010609060101010101" pitchFamily="49" charset="-122"/>
                </a:rPr>
                <a:t>=20 °.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70670" name="Object 3"/>
            <p:cNvGraphicFramePr/>
            <p:nvPr/>
          </p:nvGraphicFramePr>
          <p:xfrm>
            <a:off x="1834901" y="3140968"/>
            <a:ext cx="288032" cy="7440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677" name="Equation" r:id="rId1" imgW="3657600" imgH="9448800" progId="Equation.DSMT4">
                    <p:embed/>
                  </p:oleObj>
                </mc:Choice>
                <mc:Fallback>
                  <p:oleObj name="Equation" r:id="rId1" imgW="3657600" imgH="9448800" progId="Equation.DSMT4">
                    <p:embed/>
                    <p:pic>
                      <p:nvPicPr>
                        <p:cNvPr id="0" name="图片 6467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34901" y="3140968"/>
                          <a:ext cx="288032" cy="7440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8" name="TextBox 25"/>
          <p:cNvSpPr txBox="1">
            <a:spLocks noChangeArrowheads="1"/>
          </p:cNvSpPr>
          <p:nvPr/>
        </p:nvSpPr>
        <p:spPr bwMode="auto">
          <a:xfrm>
            <a:off x="1455738" y="3002604"/>
            <a:ext cx="344838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ABD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100" b="1" dirty="0" smtClean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°–∠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–∠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BAD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            =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180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°–75°–20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°</a:t>
            </a:r>
            <a:endParaRPr lang="en-US" altLang="zh-CN" sz="2100" b="1" dirty="0"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85°.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0674" name="文本框 6151"/>
          <p:cNvSpPr txBox="1">
            <a:spLocks noChangeArrowheads="1"/>
          </p:cNvSpPr>
          <p:nvPr/>
        </p:nvSpPr>
        <p:spPr bwMode="auto">
          <a:xfrm>
            <a:off x="2448416" y="573921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利用三角形的内角和定理求角的度数</a:t>
            </a:r>
            <a:endParaRPr lang="zh-CN" altLang="en-US" sz="2400" b="1" dirty="0">
              <a:solidFill>
                <a:prstClr val="black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0679" name="组合 6"/>
          <p:cNvGrpSpPr/>
          <p:nvPr/>
        </p:nvGrpSpPr>
        <p:grpSpPr bwMode="auto">
          <a:xfrm>
            <a:off x="428625" y="568078"/>
            <a:ext cx="1858963" cy="492125"/>
            <a:chOff x="427462" y="558483"/>
            <a:chExt cx="1858351" cy="492443"/>
          </a:xfrm>
        </p:grpSpPr>
        <p:grpSp>
          <p:nvGrpSpPr>
            <p:cNvPr id="70680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0686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30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99"/>
          <p:cNvSpPr txBox="1">
            <a:spLocks noChangeArrowheads="1"/>
          </p:cNvSpPr>
          <p:nvPr/>
        </p:nvSpPr>
        <p:spPr bwMode="auto">
          <a:xfrm>
            <a:off x="744166" y="612327"/>
            <a:ext cx="8399834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如图，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线，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70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EDC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42137" y="1589088"/>
            <a:ext cx="6267450" cy="325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50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70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线，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80°.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5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58828" y="2928204"/>
          <a:ext cx="242887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01" name="" r:id="rId1" imgW="152400" imgH="393700" progId="Equation.KSEE3">
                  <p:embed/>
                </p:oleObj>
              </mc:Choice>
              <mc:Fallback>
                <p:oleObj name="" r:id="rId1" imgW="152400" imgH="393700" progId="Equation.KSEE3">
                  <p:embed/>
                  <p:pic>
                    <p:nvPicPr>
                      <p:cNvPr id="0" name="图片 657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8828" y="2928204"/>
                        <a:ext cx="242887" cy="631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"/>
          <p:cNvGrpSpPr/>
          <p:nvPr/>
        </p:nvGrpSpPr>
        <p:grpSpPr bwMode="auto">
          <a:xfrm>
            <a:off x="242261" y="612731"/>
            <a:ext cx="1498600" cy="643766"/>
            <a:chOff x="611188" y="598488"/>
            <a:chExt cx="1498600" cy="643766"/>
          </a:xfrm>
        </p:grpSpPr>
        <p:sp>
          <p:nvSpPr>
            <p:cNvPr id="15" name="圆角矩形 14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Tx/>
                <a:buNone/>
              </a:pPr>
              <a:r>
                <a:rPr lang="zh-CN" altLang="en-US" sz="2800" b="1" kern="0" dirty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变</a:t>
              </a: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式题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510" y="1500536"/>
            <a:ext cx="2191048" cy="197212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05" y="3484823"/>
            <a:ext cx="2349405" cy="15227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6600" y="2265552"/>
            <a:ext cx="7828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种滑翔伞的形状是左右对称的四边形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=40°.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7623" y="3564765"/>
            <a:ext cx="5942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180°×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2–(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°) 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130°.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712" name="文本框 1"/>
          <p:cNvSpPr txBox="1">
            <a:spLocks noChangeArrowheads="1"/>
          </p:cNvSpPr>
          <p:nvPr/>
        </p:nvSpPr>
        <p:spPr bwMode="auto">
          <a:xfrm>
            <a:off x="736599" y="723900"/>
            <a:ext cx="761883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40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80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的度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数为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(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)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30°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40°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50°   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60°</a:t>
            </a:r>
            <a:endParaRPr lang="zh-CN" altLang="en-US" sz="24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99424" y="1374335"/>
            <a:ext cx="350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57" y="76829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82" y="232165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2"/>
          <p:cNvGrpSpPr/>
          <p:nvPr/>
        </p:nvGrpSpPr>
        <p:grpSpPr bwMode="auto">
          <a:xfrm>
            <a:off x="4151" y="-59626"/>
            <a:ext cx="2006600" cy="477838"/>
            <a:chOff x="153" y="40"/>
            <a:chExt cx="3160" cy="752"/>
          </a:xfrm>
        </p:grpSpPr>
        <p:cxnSp>
          <p:nvCxnSpPr>
            <p:cNvPr id="1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  <a:endParaRPr lang="zh-CN" altLang="en-US" dirty="0"/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矩形 3"/>
          <p:cNvSpPr>
            <a:spLocks noChangeArrowheads="1"/>
          </p:cNvSpPr>
          <p:nvPr/>
        </p:nvSpPr>
        <p:spPr bwMode="auto">
          <a:xfrm>
            <a:off x="990673" y="738814"/>
            <a:ext cx="7765176" cy="23821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平分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的大小是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45°       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54°       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40°      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50°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86943" y="1935633"/>
            <a:ext cx="40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3732" name="组合 2"/>
          <p:cNvGrpSpPr/>
          <p:nvPr/>
        </p:nvGrpSpPr>
        <p:grpSpPr bwMode="auto">
          <a:xfrm>
            <a:off x="4151" y="-26070"/>
            <a:ext cx="2006600" cy="477838"/>
            <a:chOff x="153" y="40"/>
            <a:chExt cx="3160" cy="752"/>
          </a:xfrm>
        </p:grpSpPr>
        <p:cxnSp>
          <p:nvCxnSpPr>
            <p:cNvPr id="21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7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  <a:endParaRPr lang="zh-CN" altLang="en-US" dirty="0"/>
            </a:p>
          </p:txBody>
        </p:sp>
        <p:sp>
          <p:nvSpPr>
            <p:cNvPr id="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48" y="81023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417" y="3121005"/>
            <a:ext cx="1799844" cy="128625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55678" y="452685"/>
            <a:ext cx="7986320" cy="13950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  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图，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中，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的延长线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上，过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作</a:t>
            </a:r>
            <a:endParaRPr lang="en-US" altLang="zh-CN" sz="2400" b="1" noProof="1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ts val="3500"/>
              </a:lnSpc>
              <a:defRPr/>
            </a:pP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DE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⊥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E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，交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AC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F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已知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30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°，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FCD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80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   求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50998" y="1814892"/>
            <a:ext cx="6318250" cy="325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FEA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AEF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FEA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FEA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AFE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CDF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FCD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CFD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FCD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40°.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041" y="1701766"/>
            <a:ext cx="2159508" cy="237744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矩形 5"/>
          <p:cNvSpPr>
            <a:spLocks noChangeArrowheads="1"/>
          </p:cNvSpPr>
          <p:nvPr/>
        </p:nvSpPr>
        <p:spPr bwMode="auto">
          <a:xfrm>
            <a:off x="1152525" y="929110"/>
            <a:ext cx="7023100" cy="20313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 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直线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∥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8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块含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45°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角的直角三角尺如图放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置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85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°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8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则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∠2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________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693798" y="2319086"/>
            <a:ext cx="9044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40°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5780" name="组合 2"/>
          <p:cNvGrpSpPr/>
          <p:nvPr/>
        </p:nvGrpSpPr>
        <p:grpSpPr bwMode="auto">
          <a:xfrm>
            <a:off x="4151" y="-26070"/>
            <a:ext cx="2006600" cy="477838"/>
            <a:chOff x="153" y="40"/>
            <a:chExt cx="3160" cy="752"/>
          </a:xfrm>
        </p:grpSpPr>
        <p:cxnSp>
          <p:nvCxnSpPr>
            <p:cNvPr id="21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78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  <a:endParaRPr lang="zh-CN" altLang="en-US" dirty="0"/>
            </a:p>
          </p:txBody>
        </p:sp>
        <p:sp>
          <p:nvSpPr>
            <p:cNvPr id="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34" y="97801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7"/>
          <a:stretch>
            <a:fillRect/>
          </a:stretch>
        </p:blipFill>
        <p:spPr>
          <a:xfrm>
            <a:off x="5137838" y="2159900"/>
            <a:ext cx="2290378" cy="27752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4121" y="2726878"/>
            <a:ext cx="340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000" b="1" baseline="-25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28216" y="3730963"/>
            <a:ext cx="3401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l</a:t>
            </a:r>
            <a:r>
              <a:rPr lang="en-US" altLang="zh-CN" sz="20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endParaRPr lang="zh-CN" altLang="en-US" sz="2000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46615" y="1104166"/>
            <a:ext cx="41812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基本图形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742038" y="3713372"/>
            <a:ext cx="583151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由三角形的内角和定理易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得                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    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D.</a:t>
            </a:r>
            <a:endParaRPr lang="en-US" altLang="zh-CN" sz="2400" b="1" i="1" dirty="0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196031" y="2808372"/>
            <a:ext cx="72642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由三角形的内角和定理易得∠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1+∠2=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3+∠4.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194050" y="471008"/>
            <a:ext cx="2440363" cy="647699"/>
            <a:chOff x="3131762" y="248416"/>
            <a:chExt cx="2440363" cy="647699"/>
          </a:xfrm>
        </p:grpSpPr>
        <p:sp>
          <p:nvSpPr>
            <p:cNvPr id="26" name="圆角矩形 25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归纳总结</a:t>
              </a:r>
              <a:endParaRPr lang="zh-CN" altLang="en-US" sz="2400" b="1" kern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grpSp>
        <p:nvGrpSpPr>
          <p:cNvPr id="28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55" y="1096141"/>
            <a:ext cx="2159508" cy="15727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40" y="1216414"/>
            <a:ext cx="2107621" cy="1697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4" y="3205381"/>
            <a:ext cx="2159508" cy="134874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417286" y="1147264"/>
            <a:ext cx="2132076" cy="1620012"/>
            <a:chOff x="3417286" y="1147264"/>
            <a:chExt cx="2132076" cy="162001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7286" y="1147264"/>
              <a:ext cx="2132076" cy="1620012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856646" y="2227256"/>
              <a:ext cx="2287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latin typeface="+mn-lt"/>
                </a:rPr>
                <a:t>3</a:t>
              </a:r>
              <a:endParaRPr lang="zh-CN" altLang="en-US" sz="1400" b="1" dirty="0">
                <a:latin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688635" y="2053773"/>
              <a:ext cx="2287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latin typeface="+mn-lt"/>
                </a:rPr>
                <a:t>4</a:t>
              </a:r>
              <a:endParaRPr lang="zh-CN" altLang="en-US" sz="1400" b="1" dirty="0"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384548" y="1338670"/>
            <a:ext cx="6972300" cy="7334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宋体" panose="02010600030101010101" pitchFamily="2" charset="-122"/>
              </a:rPr>
              <a:t>会</a:t>
            </a:r>
            <a:r>
              <a:rPr lang="zh-CN" altLang="en-US" noProof="1">
                <a:sym typeface="宋体" panose="02010600030101010101" pitchFamily="2" charset="-122"/>
              </a:rPr>
              <a:t>运用</a:t>
            </a:r>
            <a:r>
              <a:rPr lang="zh-CN" altLang="en-US" noProof="1">
                <a:solidFill>
                  <a:srgbClr val="FF0000"/>
                </a:solidFill>
                <a:sym typeface="宋体" panose="02010600030101010101" pitchFamily="2" charset="-122"/>
              </a:rPr>
              <a:t>三角形内角和定理</a:t>
            </a:r>
            <a:r>
              <a:rPr lang="zh-CN" altLang="en-US" noProof="1">
                <a:sym typeface="宋体" panose="02010600030101010101" pitchFamily="2" charset="-122"/>
              </a:rPr>
              <a:t>进行计算</a:t>
            </a:r>
            <a:r>
              <a:rPr lang="en-US" altLang="zh-CN" noProof="1">
                <a:sym typeface="宋体" panose="02010600030101010101" pitchFamily="2" charset="-122"/>
              </a:rPr>
              <a:t>.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01935" y="2531523"/>
            <a:ext cx="75549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用平行线的性质与平角的定义证明三角形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内角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和等于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180°.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50101"/>
            <a:ext cx="2006600" cy="477838"/>
            <a:chOff x="1588" y="-50101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7" name="文本框 18"/>
            <p:cNvSpPr txBox="1">
              <a:spLocks noChangeArrowheads="1"/>
            </p:cNvSpPr>
            <p:nvPr/>
          </p:nvSpPr>
          <p:spPr bwMode="auto">
            <a:xfrm>
              <a:off x="518894" y="-50101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98440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20973" y="879796"/>
            <a:ext cx="7995450" cy="3066284"/>
            <a:chOff x="-38068" y="1105854"/>
            <a:chExt cx="7995450" cy="3066284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380260"/>
              <a:ext cx="7995450" cy="2791878"/>
              <a:chOff x="224" y="1662"/>
              <a:chExt cx="14206" cy="578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6"/>
                <a:ext cx="13812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311" y="4328"/>
                <a:ext cx="5785" cy="453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955241" y="110585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915395" y="1069451"/>
            <a:ext cx="789238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的度数是∠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倍，∠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比∠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大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15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3" name="矩形 5"/>
          <p:cNvSpPr>
            <a:spLocks noChangeArrowheads="1"/>
          </p:cNvSpPr>
          <p:nvPr/>
        </p:nvSpPr>
        <p:spPr bwMode="auto">
          <a:xfrm>
            <a:off x="1153938" y="2118832"/>
            <a:ext cx="417988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度数为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，则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ea typeface="仿宋" panose="02010609060101010101" pitchFamily="49" charset="-122"/>
              </a:rPr>
              <a:t>度数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度数为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15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从而有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244" name="矩形 7"/>
          <p:cNvSpPr>
            <a:spLocks noChangeArrowheads="1"/>
          </p:cNvSpPr>
          <p:nvPr/>
        </p:nvSpPr>
        <p:spPr bwMode="auto">
          <a:xfrm>
            <a:off x="1994861" y="2931981"/>
            <a:ext cx="38877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245" name="矩形 8"/>
          <p:cNvSpPr>
            <a:spLocks noChangeArrowheads="1"/>
          </p:cNvSpPr>
          <p:nvPr/>
        </p:nvSpPr>
        <p:spPr bwMode="auto">
          <a:xfrm>
            <a:off x="1447625" y="3445982"/>
            <a:ext cx="28019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解得 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33.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246" name="矩形 9"/>
          <p:cNvSpPr>
            <a:spLocks noChangeArrowheads="1"/>
          </p:cNvSpPr>
          <p:nvPr/>
        </p:nvSpPr>
        <p:spPr bwMode="auto">
          <a:xfrm>
            <a:off x="1333325" y="3878482"/>
            <a:ext cx="40592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48.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222" name="矩形 10"/>
          <p:cNvSpPr>
            <a:spLocks noChangeArrowheads="1"/>
          </p:cNvSpPr>
          <p:nvPr/>
        </p:nvSpPr>
        <p:spPr bwMode="auto">
          <a:xfrm>
            <a:off x="1273000" y="4187558"/>
            <a:ext cx="7534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的度数分别为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7836" name="组合 6"/>
          <p:cNvGrpSpPr/>
          <p:nvPr/>
        </p:nvGrpSpPr>
        <p:grpSpPr bwMode="auto">
          <a:xfrm>
            <a:off x="447082" y="609076"/>
            <a:ext cx="1858963" cy="492125"/>
            <a:chOff x="427462" y="558483"/>
            <a:chExt cx="1858351" cy="491808"/>
          </a:xfrm>
        </p:grpSpPr>
        <p:grpSp>
          <p:nvGrpSpPr>
            <p:cNvPr id="7783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784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77844" name="文本框 1"/>
          <p:cNvSpPr txBox="1">
            <a:spLocks noChangeArrowheads="1"/>
          </p:cNvSpPr>
          <p:nvPr/>
        </p:nvSpPr>
        <p:spPr bwMode="auto">
          <a:xfrm>
            <a:off x="2395538" y="619125"/>
            <a:ext cx="6230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方程的思想与三角形内角和定理的综合应用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7" name="矩形 10"/>
          <p:cNvSpPr>
            <a:spLocks noChangeArrowheads="1"/>
          </p:cNvSpPr>
          <p:nvPr/>
        </p:nvSpPr>
        <p:spPr bwMode="auto">
          <a:xfrm>
            <a:off x="5795730" y="2156233"/>
            <a:ext cx="2830745" cy="2031325"/>
          </a:xfrm>
          <a:prstGeom prst="rect">
            <a:avLst/>
          </a:prstGeom>
          <a:solidFill>
            <a:schemeClr val="bg2"/>
          </a:solidFill>
          <a:ln w="19050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方法点拨： </a:t>
            </a:r>
            <a:r>
              <a:rPr lang="zh-CN" altLang="en-US" sz="2100" b="1" dirty="0" smtClean="0">
                <a:latin typeface="+mn-lt"/>
              </a:rPr>
              <a:t>三角形中求角的度数问题，当角之间存在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数量关系</a:t>
            </a:r>
            <a:r>
              <a:rPr lang="zh-CN" altLang="en-US" sz="2100" b="1" dirty="0" smtClean="0">
                <a:latin typeface="+mn-lt"/>
              </a:rPr>
              <a:t>时，一般根据三角形内角和为</a:t>
            </a:r>
            <a:r>
              <a:rPr lang="en-US" altLang="zh-CN" sz="2100" b="1" dirty="0" smtClean="0">
                <a:latin typeface="+mn-lt"/>
              </a:rPr>
              <a:t>180°</a:t>
            </a:r>
            <a:r>
              <a:rPr lang="zh-CN" altLang="en-US" sz="2100" b="1" dirty="0" smtClean="0">
                <a:latin typeface="+mn-lt"/>
              </a:rPr>
              <a:t>，列方程求解</a:t>
            </a:r>
            <a:r>
              <a:rPr lang="en-US" altLang="zh-CN" sz="2100" b="1" dirty="0" smtClean="0">
                <a:latin typeface="+mn-lt"/>
              </a:rPr>
              <a:t>.</a:t>
            </a:r>
            <a:endParaRPr lang="en-US" altLang="zh-CN" sz="2100" b="1" i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9222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99"/>
          <p:cNvSpPr txBox="1">
            <a:spLocks noChangeArrowheads="1"/>
          </p:cNvSpPr>
          <p:nvPr/>
        </p:nvSpPr>
        <p:spPr bwMode="auto">
          <a:xfrm>
            <a:off x="1007158" y="548511"/>
            <a:ext cx="7667059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高，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线，求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DCE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78850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840687" y="568394"/>
          <a:ext cx="2270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8" name="" r:id="rId1" imgW="152400" imgH="393700" progId="Equation.KSEE3">
                  <p:embed/>
                </p:oleObj>
              </mc:Choice>
              <mc:Fallback>
                <p:oleObj name="" r:id="rId1" imgW="152400" imgH="393700" progId="Equation.KSEE3">
                  <p:embed/>
                  <p:pic>
                    <p:nvPicPr>
                      <p:cNvPr id="0" name="图片 668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0687" y="568394"/>
                        <a:ext cx="227012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1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848453" y="585816"/>
          <a:ext cx="20955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889" name="" r:id="rId3" imgW="139700" imgH="393700" progId="Equation.KSEE3">
                  <p:embed/>
                </p:oleObj>
              </mc:Choice>
              <mc:Fallback>
                <p:oleObj name="" r:id="rId3" imgW="139700" imgH="393700" progId="Equation.KSEE3">
                  <p:embed/>
                  <p:pic>
                    <p:nvPicPr>
                      <p:cNvPr id="0" name="图片 668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8453" y="585816"/>
                        <a:ext cx="209550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73322" y="3279498"/>
            <a:ext cx="7726261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分析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</a:rPr>
              <a:t>根据已知条件用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表示出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zh-CN" altLang="en-US" sz="2100" b="1" dirty="0">
                <a:latin typeface="+mn-lt"/>
              </a:rPr>
              <a:t>和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 smtClean="0">
                <a:latin typeface="+mn-lt"/>
              </a:rPr>
              <a:t>ACB</a:t>
            </a:r>
            <a:r>
              <a:rPr lang="zh-CN" altLang="en-US" sz="2100" b="1" dirty="0" smtClean="0">
                <a:latin typeface="+mn-lt"/>
              </a:rPr>
              <a:t>，利</a:t>
            </a:r>
            <a:r>
              <a:rPr lang="zh-CN" altLang="en-US" sz="2100" b="1" dirty="0">
                <a:latin typeface="+mn-lt"/>
              </a:rPr>
              <a:t>用三角形的内角和求出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zh-CN" altLang="en-US" sz="2100" b="1" dirty="0" smtClean="0">
                <a:latin typeface="+mn-lt"/>
              </a:rPr>
              <a:t>，再</a:t>
            </a:r>
            <a:r>
              <a:rPr lang="zh-CN" altLang="en-US" sz="2100" b="1" dirty="0">
                <a:latin typeface="+mn-lt"/>
              </a:rPr>
              <a:t>求出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 smtClean="0">
                <a:latin typeface="+mn-lt"/>
              </a:rPr>
              <a:t>ACB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latin typeface="+mn-lt"/>
              </a:rPr>
              <a:t>∠</a:t>
            </a:r>
            <a:r>
              <a:rPr lang="en-US" altLang="zh-CN" sz="2100" b="1" i="1" dirty="0" smtClean="0">
                <a:latin typeface="+mn-lt"/>
              </a:rPr>
              <a:t>ACD</a:t>
            </a:r>
            <a:r>
              <a:rPr lang="zh-CN" altLang="en-US" sz="2100" b="1" dirty="0" smtClean="0">
                <a:latin typeface="+mn-lt"/>
              </a:rPr>
              <a:t>，最</a:t>
            </a:r>
            <a:r>
              <a:rPr lang="zh-CN" altLang="en-US" sz="2100" b="1" dirty="0">
                <a:latin typeface="+mn-lt"/>
              </a:rPr>
              <a:t>后根据角平分线的定义求出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ACE</a:t>
            </a:r>
            <a:r>
              <a:rPr lang="zh-CN" altLang="en-US" sz="2100" b="1" dirty="0">
                <a:latin typeface="+mn-lt"/>
              </a:rPr>
              <a:t>即可求得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DCE</a:t>
            </a:r>
            <a:r>
              <a:rPr lang="zh-CN" altLang="en-US" sz="2100" b="1" dirty="0">
                <a:latin typeface="+mn-lt"/>
              </a:rPr>
              <a:t>的度数．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7" name="云形标注 6"/>
          <p:cNvSpPr>
            <a:spLocks noChangeArrowheads="1"/>
          </p:cNvSpPr>
          <p:nvPr/>
        </p:nvSpPr>
        <p:spPr bwMode="auto">
          <a:xfrm>
            <a:off x="5209562" y="1722438"/>
            <a:ext cx="3674377" cy="1211262"/>
          </a:xfrm>
          <a:prstGeom prst="cloudCallout">
            <a:avLst>
              <a:gd name="adj1" fmla="val -54531"/>
              <a:gd name="adj2" fmla="val -11673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3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比例关系可考虑用方程思想求角度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"/>
          <p:cNvGrpSpPr/>
          <p:nvPr/>
        </p:nvGrpSpPr>
        <p:grpSpPr bwMode="auto">
          <a:xfrm>
            <a:off x="375790" y="548511"/>
            <a:ext cx="1498600" cy="643766"/>
            <a:chOff x="611188" y="598488"/>
            <a:chExt cx="1498600" cy="643766"/>
          </a:xfrm>
        </p:grpSpPr>
        <p:sp>
          <p:nvSpPr>
            <p:cNvPr id="17" name="圆角矩形 16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Tx/>
                <a:buNone/>
              </a:pPr>
              <a:r>
                <a:rPr lang="zh-CN" altLang="en-US" sz="2800" b="1" kern="0" dirty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变</a:t>
              </a: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式题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39" y="1518063"/>
            <a:ext cx="2592324" cy="162001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7451" y="496888"/>
            <a:ext cx="6476024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    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    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设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，得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90°.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高，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°–90°–30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60°.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线，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   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×90°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45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°–45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15°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857311" y="526425"/>
          <a:ext cx="219075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1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680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311" y="526425"/>
                        <a:ext cx="219075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79401" y="496888"/>
          <a:ext cx="201612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2" name="Equation" r:id="rId3" imgW="3352800" imgH="9448800" progId="Equation.DSMT4">
                  <p:embed/>
                </p:oleObj>
              </mc:Choice>
              <mc:Fallback>
                <p:oleObj name="Equation" r:id="rId3" imgW="3352800" imgH="9448800" progId="Equation.DSMT4">
                  <p:embed/>
                  <p:pic>
                    <p:nvPicPr>
                      <p:cNvPr id="0" name="图片 680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401" y="496888"/>
                        <a:ext cx="201612" cy="569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635061" y="4143274"/>
          <a:ext cx="222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083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图片 680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061" y="4143274"/>
                        <a:ext cx="22225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382" y="1096337"/>
            <a:ext cx="2592324" cy="1620012"/>
          </a:xfrm>
          <a:prstGeom prst="rect">
            <a:avLst/>
          </a:prstGeom>
        </p:spPr>
      </p:pic>
      <p:grpSp>
        <p:nvGrpSpPr>
          <p:cNvPr id="12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4"/>
          <p:cNvSpPr>
            <a:spLocks noChangeArrowheads="1"/>
          </p:cNvSpPr>
          <p:nvPr/>
        </p:nvSpPr>
        <p:spPr bwMode="auto">
          <a:xfrm>
            <a:off x="427251" y="1469281"/>
            <a:ext cx="803133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:∠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:∠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=1:2:3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_________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三角形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u="sng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0898" name="Rectangle 11"/>
          <p:cNvSpPr>
            <a:spLocks noChangeArrowheads="1"/>
          </p:cNvSpPr>
          <p:nvPr/>
        </p:nvSpPr>
        <p:spPr bwMode="auto">
          <a:xfrm>
            <a:off x="1052513" y="1128216"/>
            <a:ext cx="7577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=35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=43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.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0899" name="Rectangle 12"/>
          <p:cNvSpPr>
            <a:spLocks noChangeArrowheads="1"/>
          </p:cNvSpPr>
          <p:nvPr/>
        </p:nvSpPr>
        <p:spPr bwMode="auto">
          <a:xfrm>
            <a:off x="1007450" y="3293495"/>
            <a:ext cx="770346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+10</a:t>
            </a:r>
            <a:r>
              <a:rPr lang="en-US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+ 10</a:t>
            </a:r>
            <a:r>
              <a:rPr lang="en-US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，∠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7729843" y="1128216"/>
            <a:ext cx="981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102°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483383" y="2063102"/>
            <a:ext cx="885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直角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2224181" y="3940582"/>
            <a:ext cx="811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60°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4116493" y="3939249"/>
            <a:ext cx="81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50°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5688000" y="3940582"/>
            <a:ext cx="811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70°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80905" name="组合 2"/>
          <p:cNvGrpSpPr/>
          <p:nvPr/>
        </p:nvGrpSpPr>
        <p:grpSpPr bwMode="auto">
          <a:xfrm>
            <a:off x="20929" y="-34459"/>
            <a:ext cx="2006600" cy="477838"/>
            <a:chOff x="153" y="40"/>
            <a:chExt cx="3160" cy="752"/>
          </a:xfrm>
        </p:grpSpPr>
        <p:cxnSp>
          <p:nvCxnSpPr>
            <p:cNvPr id="21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90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  <a:endParaRPr lang="zh-CN" altLang="en-US" dirty="0"/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0909" name="文本框 3"/>
          <p:cNvSpPr txBox="1">
            <a:spLocks noChangeArrowheads="1"/>
          </p:cNvSpPr>
          <p:nvPr/>
        </p:nvSpPr>
        <p:spPr bwMode="auto">
          <a:xfrm>
            <a:off x="1052513" y="630500"/>
            <a:ext cx="2478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完成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题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58965" y="2571467"/>
            <a:ext cx="7400436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设∠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=3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，由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三角形的内角和定理得：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°，解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°，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59" y="61580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Group 33"/>
          <p:cNvGrpSpPr/>
          <p:nvPr/>
        </p:nvGrpSpPr>
        <p:grpSpPr bwMode="auto">
          <a:xfrm>
            <a:off x="5688211" y="2160120"/>
            <a:ext cx="3019425" cy="2570163"/>
            <a:chOff x="336" y="1405"/>
            <a:chExt cx="2536" cy="2158"/>
          </a:xfrm>
        </p:grpSpPr>
        <p:sp>
          <p:nvSpPr>
            <p:cNvPr id="82946" name="Text Box 5"/>
            <p:cNvSpPr txBox="1">
              <a:spLocks noChangeArrowheads="1"/>
            </p:cNvSpPr>
            <p:nvPr/>
          </p:nvSpPr>
          <p:spPr bwMode="auto">
            <a:xfrm>
              <a:off x="1904" y="1776"/>
              <a:ext cx="33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北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65" name="Line 6"/>
            <p:cNvSpPr/>
            <p:nvPr/>
          </p:nvSpPr>
          <p:spPr>
            <a:xfrm flipH="1" flipV="1">
              <a:off x="2212" y="1817"/>
              <a:ext cx="19" cy="1144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15366" name="Line 7"/>
            <p:cNvSpPr/>
            <p:nvPr/>
          </p:nvSpPr>
          <p:spPr>
            <a:xfrm flipH="1" flipV="1">
              <a:off x="571" y="2050"/>
              <a:ext cx="17" cy="1145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49" name="Text Box 8"/>
            <p:cNvSpPr txBox="1">
              <a:spLocks noChangeArrowheads="1"/>
            </p:cNvSpPr>
            <p:nvPr/>
          </p:nvSpPr>
          <p:spPr bwMode="auto">
            <a:xfrm>
              <a:off x="479" y="2739"/>
              <a:ext cx="423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0" name="Text Box 9"/>
            <p:cNvSpPr txBox="1">
              <a:spLocks noChangeArrowheads="1"/>
            </p:cNvSpPr>
            <p:nvPr/>
          </p:nvSpPr>
          <p:spPr bwMode="auto">
            <a:xfrm>
              <a:off x="383" y="3215"/>
              <a:ext cx="99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2951" name="Text Box 10"/>
            <p:cNvSpPr txBox="1">
              <a:spLocks noChangeArrowheads="1"/>
            </p:cNvSpPr>
            <p:nvPr/>
          </p:nvSpPr>
          <p:spPr bwMode="auto">
            <a:xfrm>
              <a:off x="336" y="1632"/>
              <a:ext cx="376" cy="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2952" name="Text Box 11"/>
            <p:cNvSpPr txBox="1">
              <a:spLocks noChangeArrowheads="1"/>
            </p:cNvSpPr>
            <p:nvPr/>
          </p:nvSpPr>
          <p:spPr bwMode="auto">
            <a:xfrm>
              <a:off x="549" y="1945"/>
              <a:ext cx="33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北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71" name="Line 12"/>
            <p:cNvSpPr/>
            <p:nvPr/>
          </p:nvSpPr>
          <p:spPr>
            <a:xfrm flipV="1">
              <a:off x="571" y="2354"/>
              <a:ext cx="1080" cy="841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54" name="Text Box 13"/>
            <p:cNvSpPr txBox="1">
              <a:spLocks noChangeArrowheads="1"/>
            </p:cNvSpPr>
            <p:nvPr/>
          </p:nvSpPr>
          <p:spPr bwMode="auto">
            <a:xfrm>
              <a:off x="1561" y="1904"/>
              <a:ext cx="425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5" name="Text Box 14"/>
            <p:cNvSpPr txBox="1">
              <a:spLocks noChangeArrowheads="1"/>
            </p:cNvSpPr>
            <p:nvPr/>
          </p:nvSpPr>
          <p:spPr bwMode="auto">
            <a:xfrm>
              <a:off x="1561" y="2040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956" name="Text Box 15"/>
            <p:cNvSpPr txBox="1">
              <a:spLocks noChangeArrowheads="1"/>
            </p:cNvSpPr>
            <p:nvPr/>
          </p:nvSpPr>
          <p:spPr bwMode="auto">
            <a:xfrm>
              <a:off x="2106" y="2912"/>
              <a:ext cx="33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375" name="Line 16"/>
            <p:cNvSpPr/>
            <p:nvPr/>
          </p:nvSpPr>
          <p:spPr>
            <a:xfrm flipV="1">
              <a:off x="571" y="2937"/>
              <a:ext cx="1651" cy="279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15376" name="Line 17"/>
            <p:cNvSpPr/>
            <p:nvPr/>
          </p:nvSpPr>
          <p:spPr>
            <a:xfrm>
              <a:off x="1695" y="2330"/>
              <a:ext cx="527" cy="606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59" name="Rectangle 18"/>
            <p:cNvSpPr>
              <a:spLocks noChangeArrowheads="1"/>
            </p:cNvSpPr>
            <p:nvPr/>
          </p:nvSpPr>
          <p:spPr bwMode="auto">
            <a:xfrm>
              <a:off x="2105" y="2493"/>
              <a:ext cx="2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.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5378" name="Line 19"/>
            <p:cNvSpPr/>
            <p:nvPr/>
          </p:nvSpPr>
          <p:spPr>
            <a:xfrm>
              <a:off x="571" y="3215"/>
              <a:ext cx="2121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2961" name="Text Box 20"/>
            <p:cNvSpPr txBox="1">
              <a:spLocks noChangeArrowheads="1"/>
            </p:cNvSpPr>
            <p:nvPr/>
          </p:nvSpPr>
          <p:spPr bwMode="auto">
            <a:xfrm>
              <a:off x="2496" y="3181"/>
              <a:ext cx="37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东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2962" name="Arc 21"/>
            <p:cNvSpPr>
              <a:spLocks noChangeArrowheads="1"/>
            </p:cNvSpPr>
            <p:nvPr/>
          </p:nvSpPr>
          <p:spPr bwMode="auto">
            <a:xfrm>
              <a:off x="699" y="2539"/>
              <a:ext cx="188" cy="269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2963" name="Arc 22"/>
            <p:cNvSpPr>
              <a:spLocks noChangeArrowheads="1"/>
            </p:cNvSpPr>
            <p:nvPr/>
          </p:nvSpPr>
          <p:spPr bwMode="auto">
            <a:xfrm>
              <a:off x="608" y="2766"/>
              <a:ext cx="377" cy="3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2964" name="Arc 23"/>
            <p:cNvSpPr>
              <a:spLocks noChangeArrowheads="1"/>
            </p:cNvSpPr>
            <p:nvPr/>
          </p:nvSpPr>
          <p:spPr bwMode="auto">
            <a:xfrm flipH="1">
              <a:off x="2046" y="2656"/>
              <a:ext cx="175" cy="91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2965" name="Text Box 24"/>
            <p:cNvSpPr txBox="1">
              <a:spLocks noChangeArrowheads="1"/>
            </p:cNvSpPr>
            <p:nvPr/>
          </p:nvSpPr>
          <p:spPr bwMode="auto">
            <a:xfrm>
              <a:off x="2268" y="1771"/>
              <a:ext cx="23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2966" name="Text Box 25"/>
            <p:cNvSpPr txBox="1">
              <a:spLocks noChangeArrowheads="1"/>
            </p:cNvSpPr>
            <p:nvPr/>
          </p:nvSpPr>
          <p:spPr bwMode="auto">
            <a:xfrm>
              <a:off x="1334" y="1405"/>
              <a:ext cx="48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2967" name="Text Box 32"/>
          <p:cNvSpPr txBox="1">
            <a:spLocks noChangeArrowheads="1"/>
          </p:cNvSpPr>
          <p:nvPr/>
        </p:nvSpPr>
        <p:spPr bwMode="auto">
          <a:xfrm>
            <a:off x="551424" y="1196034"/>
            <a:ext cx="840952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岛在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岛的北偏东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向，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岛在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岛的北偏东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80 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向，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岛在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岛的北偏西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40 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两岛的视角∠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是多少度？从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岛看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两岛的视角∠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是多少度？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2968" name="文本框 10"/>
          <p:cNvSpPr txBox="1">
            <a:spLocks noChangeArrowheads="1"/>
          </p:cNvSpPr>
          <p:nvPr/>
        </p:nvSpPr>
        <p:spPr bwMode="auto">
          <a:xfrm>
            <a:off x="2251411" y="660548"/>
            <a:ext cx="726019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利用三角形的内角和定理解决实际问题</a:t>
            </a:r>
            <a:r>
              <a:rPr lang="en-US" altLang="zh-CN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方位问题</a:t>
            </a:r>
            <a:r>
              <a:rPr lang="zh-CN" altLang="en-US" sz="2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endParaRPr lang="en-US" altLang="zh-CN" sz="2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2973" name="组合 6"/>
          <p:cNvGrpSpPr/>
          <p:nvPr/>
        </p:nvGrpSpPr>
        <p:grpSpPr bwMode="auto">
          <a:xfrm>
            <a:off x="420856" y="645319"/>
            <a:ext cx="1858962" cy="492125"/>
            <a:chOff x="427462" y="558483"/>
            <a:chExt cx="1858351" cy="491808"/>
          </a:xfrm>
        </p:grpSpPr>
        <p:grpSp>
          <p:nvGrpSpPr>
            <p:cNvPr id="8297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298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38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4"/>
          <p:cNvSpPr txBox="1">
            <a:spLocks noChangeArrowheads="1"/>
          </p:cNvSpPr>
          <p:nvPr/>
        </p:nvSpPr>
        <p:spPr bwMode="auto">
          <a:xfrm>
            <a:off x="588510" y="720126"/>
            <a:ext cx="59747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CAB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BAD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=80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 50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=30°.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87" name="TextBox 15"/>
          <p:cNvSpPr txBox="1">
            <a:spLocks noChangeArrowheads="1"/>
          </p:cNvSpPr>
          <p:nvPr/>
        </p:nvSpPr>
        <p:spPr bwMode="auto">
          <a:xfrm>
            <a:off x="1422355" y="1215268"/>
            <a:ext cx="46987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//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，得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=180 °.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8" name="TextBox 16"/>
          <p:cNvSpPr txBox="1">
            <a:spLocks noChangeArrowheads="1"/>
          </p:cNvSpPr>
          <p:nvPr/>
        </p:nvSpPr>
        <p:spPr bwMode="auto">
          <a:xfrm>
            <a:off x="930376" y="1584484"/>
            <a:ext cx="6105525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=180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BAD=180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°–80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°=100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ABE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EBC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=100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°–40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=60°.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89" name="TextBox 18"/>
          <p:cNvSpPr txBox="1">
            <a:spLocks noChangeArrowheads="1"/>
          </p:cNvSpPr>
          <p:nvPr/>
        </p:nvSpPr>
        <p:spPr bwMode="auto">
          <a:xfrm>
            <a:off x="1279921" y="2627639"/>
            <a:ext cx="4270721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CAB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°–60°–30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=90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390" name="TextBox 20"/>
          <p:cNvSpPr txBox="1">
            <a:spLocks noChangeArrowheads="1"/>
          </p:cNvSpPr>
          <p:nvPr/>
        </p:nvSpPr>
        <p:spPr bwMode="auto">
          <a:xfrm>
            <a:off x="526219" y="4080113"/>
            <a:ext cx="838253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岛看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两岛的视角∠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60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岛看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两岛的视角∠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90°.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3974" name="Group 33"/>
          <p:cNvGrpSpPr/>
          <p:nvPr/>
        </p:nvGrpSpPr>
        <p:grpSpPr bwMode="auto">
          <a:xfrm>
            <a:off x="6057563" y="1490871"/>
            <a:ext cx="3019425" cy="2522537"/>
            <a:chOff x="336" y="1405"/>
            <a:chExt cx="2536" cy="2119"/>
          </a:xfrm>
        </p:grpSpPr>
        <p:sp>
          <p:nvSpPr>
            <p:cNvPr id="83975" name="Text Box 5"/>
            <p:cNvSpPr txBox="1">
              <a:spLocks noChangeArrowheads="1"/>
            </p:cNvSpPr>
            <p:nvPr/>
          </p:nvSpPr>
          <p:spPr bwMode="auto">
            <a:xfrm>
              <a:off x="1904" y="1776"/>
              <a:ext cx="3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</a:t>
              </a:r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Line 6"/>
            <p:cNvSpPr/>
            <p:nvPr/>
          </p:nvSpPr>
          <p:spPr>
            <a:xfrm flipH="1" flipV="1">
              <a:off x="2212" y="1817"/>
              <a:ext cx="19" cy="1144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5" name="Line 7"/>
            <p:cNvSpPr/>
            <p:nvPr/>
          </p:nvSpPr>
          <p:spPr>
            <a:xfrm flipH="1" flipV="1">
              <a:off x="571" y="2050"/>
              <a:ext cx="17" cy="1144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78" name="Text Box 8"/>
            <p:cNvSpPr txBox="1">
              <a:spLocks noChangeArrowheads="1"/>
            </p:cNvSpPr>
            <p:nvPr/>
          </p:nvSpPr>
          <p:spPr bwMode="auto">
            <a:xfrm>
              <a:off x="479" y="2739"/>
              <a:ext cx="423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3979" name="Text Box 9"/>
            <p:cNvSpPr txBox="1">
              <a:spLocks noChangeArrowheads="1"/>
            </p:cNvSpPr>
            <p:nvPr/>
          </p:nvSpPr>
          <p:spPr bwMode="auto">
            <a:xfrm>
              <a:off x="383" y="3215"/>
              <a:ext cx="99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3980" name="Text Box 10"/>
            <p:cNvSpPr txBox="1">
              <a:spLocks noChangeArrowheads="1"/>
            </p:cNvSpPr>
            <p:nvPr/>
          </p:nvSpPr>
          <p:spPr bwMode="auto">
            <a:xfrm>
              <a:off x="336" y="1632"/>
              <a:ext cx="376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3981" name="Text Box 11"/>
            <p:cNvSpPr txBox="1">
              <a:spLocks noChangeArrowheads="1"/>
            </p:cNvSpPr>
            <p:nvPr/>
          </p:nvSpPr>
          <p:spPr bwMode="auto">
            <a:xfrm>
              <a:off x="549" y="1945"/>
              <a:ext cx="3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</a:t>
              </a:r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Line 12"/>
            <p:cNvSpPr/>
            <p:nvPr/>
          </p:nvSpPr>
          <p:spPr>
            <a:xfrm flipV="1">
              <a:off x="571" y="2354"/>
              <a:ext cx="1080" cy="84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83" name="Text Box 13"/>
            <p:cNvSpPr txBox="1">
              <a:spLocks noChangeArrowheads="1"/>
            </p:cNvSpPr>
            <p:nvPr/>
          </p:nvSpPr>
          <p:spPr bwMode="auto">
            <a:xfrm>
              <a:off x="1561" y="1904"/>
              <a:ext cx="425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3984" name="Text Box 14"/>
            <p:cNvSpPr txBox="1">
              <a:spLocks noChangeArrowheads="1"/>
            </p:cNvSpPr>
            <p:nvPr/>
          </p:nvSpPr>
          <p:spPr bwMode="auto">
            <a:xfrm>
              <a:off x="1561" y="2040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3985" name="Text Box 15"/>
            <p:cNvSpPr txBox="1">
              <a:spLocks noChangeArrowheads="1"/>
            </p:cNvSpPr>
            <p:nvPr/>
          </p:nvSpPr>
          <p:spPr bwMode="auto">
            <a:xfrm>
              <a:off x="2106" y="2912"/>
              <a:ext cx="3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Line 16"/>
            <p:cNvSpPr/>
            <p:nvPr/>
          </p:nvSpPr>
          <p:spPr>
            <a:xfrm flipV="1">
              <a:off x="571" y="2936"/>
              <a:ext cx="1651" cy="279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15" name="Line 17"/>
            <p:cNvSpPr/>
            <p:nvPr/>
          </p:nvSpPr>
          <p:spPr>
            <a:xfrm>
              <a:off x="1651" y="2354"/>
              <a:ext cx="571" cy="583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88" name="Rectangle 18"/>
            <p:cNvSpPr>
              <a:spLocks noChangeArrowheads="1"/>
            </p:cNvSpPr>
            <p:nvPr/>
          </p:nvSpPr>
          <p:spPr bwMode="auto">
            <a:xfrm>
              <a:off x="2105" y="2493"/>
              <a:ext cx="259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5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.</a:t>
              </a:r>
              <a:endPara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Line 19"/>
            <p:cNvSpPr/>
            <p:nvPr/>
          </p:nvSpPr>
          <p:spPr>
            <a:xfrm>
              <a:off x="571" y="3215"/>
              <a:ext cx="2121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dash"/>
              <a:headEnd type="none" w="med" len="med"/>
              <a:tailEnd type="triangl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noProof="1">
                <a:solidFill>
                  <a:prstClr val="black"/>
                </a:solidFill>
              </a:endParaRPr>
            </a:p>
          </p:txBody>
        </p:sp>
        <p:sp>
          <p:nvSpPr>
            <p:cNvPr id="83990" name="Text Box 20"/>
            <p:cNvSpPr txBox="1">
              <a:spLocks noChangeArrowheads="1"/>
            </p:cNvSpPr>
            <p:nvPr/>
          </p:nvSpPr>
          <p:spPr bwMode="auto">
            <a:xfrm>
              <a:off x="2496" y="3181"/>
              <a:ext cx="3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东</a:t>
              </a:r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3991" name="Arc 21"/>
            <p:cNvSpPr>
              <a:spLocks noChangeArrowheads="1"/>
            </p:cNvSpPr>
            <p:nvPr/>
          </p:nvSpPr>
          <p:spPr bwMode="auto">
            <a:xfrm>
              <a:off x="699" y="2539"/>
              <a:ext cx="188" cy="269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3992" name="Arc 22"/>
            <p:cNvSpPr>
              <a:spLocks noChangeArrowheads="1"/>
            </p:cNvSpPr>
            <p:nvPr/>
          </p:nvSpPr>
          <p:spPr bwMode="auto">
            <a:xfrm>
              <a:off x="608" y="2766"/>
              <a:ext cx="377" cy="3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3993" name="Arc 23"/>
            <p:cNvSpPr>
              <a:spLocks noChangeArrowheads="1"/>
            </p:cNvSpPr>
            <p:nvPr/>
          </p:nvSpPr>
          <p:spPr bwMode="auto">
            <a:xfrm flipH="1">
              <a:off x="2046" y="2656"/>
              <a:ext cx="175" cy="91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83994" name="Text Box 24"/>
            <p:cNvSpPr txBox="1">
              <a:spLocks noChangeArrowheads="1"/>
            </p:cNvSpPr>
            <p:nvPr/>
          </p:nvSpPr>
          <p:spPr bwMode="auto">
            <a:xfrm>
              <a:off x="2268" y="1771"/>
              <a:ext cx="2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3995" name="Text Box 25"/>
            <p:cNvSpPr txBox="1">
              <a:spLocks noChangeArrowheads="1"/>
            </p:cNvSpPr>
            <p:nvPr/>
          </p:nvSpPr>
          <p:spPr bwMode="auto">
            <a:xfrm>
              <a:off x="1334" y="1405"/>
              <a:ext cx="48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7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  <p:bldP spid="16388" grpId="0"/>
      <p:bldP spid="16389" grpId="0"/>
      <p:bldP spid="1639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矩形 1"/>
          <p:cNvSpPr>
            <a:spLocks noChangeArrowheads="1"/>
          </p:cNvSpPr>
          <p:nvPr/>
        </p:nvSpPr>
        <p:spPr bwMode="auto">
          <a:xfrm>
            <a:off x="815553" y="662586"/>
            <a:ext cx="7934164" cy="26765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艘渔船在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处测得灯塔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在北偏东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60°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的方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向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另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一艘货轮在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处测得灯塔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在北偏东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40°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的方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向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那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么在灯塔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处观看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处时的视角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BAC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是多少度？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6018" name="Picture 6" descr="S1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635" y="2971465"/>
            <a:ext cx="2755900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5"/>
          <p:cNvGrpSpPr/>
          <p:nvPr/>
        </p:nvGrpSpPr>
        <p:grpSpPr bwMode="auto">
          <a:xfrm>
            <a:off x="-6758" y="-43439"/>
            <a:ext cx="2006600" cy="477838"/>
            <a:chOff x="248" y="58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268" y="78507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634622" y="536691"/>
            <a:ext cx="71251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处测得灯塔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在北偏东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向，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400" b="1" dirty="0">
                <a:ea typeface="仿宋" panose="02010609060101010101" pitchFamily="49" charset="-122"/>
              </a:rPr>
              <a:t>∵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DBE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°–60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∵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处测得灯塔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在北偏东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40°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向，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°–40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50°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ea typeface="仿宋" panose="02010609060101010101" pitchFamily="49" charset="-122"/>
              </a:rPr>
              <a:t>∴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°–30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即在灯塔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处观看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处时的视角∠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20°.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6" descr="S10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179" y="1090569"/>
            <a:ext cx="2325276" cy="13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5"/>
          <p:cNvGrpSpPr/>
          <p:nvPr/>
        </p:nvGrpSpPr>
        <p:grpSpPr bwMode="auto">
          <a:xfrm>
            <a:off x="-6758" y="-43439"/>
            <a:ext cx="2006600" cy="477838"/>
            <a:chOff x="248" y="58"/>
            <a:chExt cx="3160" cy="752"/>
          </a:xfrm>
        </p:grpSpPr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>
                                            <p:txEl>
                                              <p:charRg st="22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>
                                            <p:txEl>
                                              <p:charRg st="34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>
                                            <p:txEl>
                                              <p:charRg st="47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charRg st="76" end="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88079" name="TextBox 2"/>
          <p:cNvSpPr txBox="1">
            <a:spLocks noChangeArrowheads="1"/>
          </p:cNvSpPr>
          <p:nvPr/>
        </p:nvSpPr>
        <p:spPr bwMode="auto">
          <a:xfrm>
            <a:off x="412610" y="730229"/>
            <a:ext cx="8223250" cy="2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30000"/>
              </a:lnSpc>
            </a:pP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过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．若∠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=54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=48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的大小为（　 　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A．44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B．40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C．39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	D．38°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8082" name="文本框 6"/>
              <p:cNvSpPr txBox="1">
                <a:spLocks noChangeArrowheads="1"/>
              </p:cNvSpPr>
              <p:nvPr/>
            </p:nvSpPr>
            <p:spPr bwMode="auto">
              <a:xfrm>
                <a:off x="368737" y="2960968"/>
                <a:ext cx="7986078" cy="1766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∵∠</a:t>
                </a:r>
                <a:r>
                  <a:rPr lang="zh-CN" altLang="en-US" sz="2000" b="1" i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A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=54°，∠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B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=48°，</a:t>
                </a:r>
                <a:endParaRPr lang="en-US" altLang="zh-CN" sz="2000" b="1" dirty="0" smtClean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 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ACB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=180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54°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48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°=78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°，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           ∵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CD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平分∠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ACB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交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AB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于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点</a:t>
                </a:r>
                <a:r>
                  <a:rPr lang="zh-CN" altLang="en-US" sz="2000" b="1" i="1" dirty="0" smtClean="0">
                    <a:latin typeface="+mn-lt"/>
                    <a:ea typeface="仿宋" panose="02010609060101010101" pitchFamily="49" charset="-122"/>
                  </a:rPr>
                  <a:t>D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000" b="1" dirty="0" smtClean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  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DCB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仿宋" panose="02010609060101010101" pitchFamily="49" charset="-122"/>
                      </a:rPr>
                      <m:t> </m:t>
                    </m:r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仿宋" panose="02010609060101010101" pitchFamily="49" charset="-122"/>
                      </a:rPr>
                      <m:t>  </m:t>
                    </m:r>
                  </m:oMath>
                </a14:m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78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°=39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°，</a:t>
                </a:r>
                <a:endParaRPr lang="en-US" altLang="zh-CN" sz="2000" b="1" dirty="0" smtClean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            ∵</a:t>
                </a:r>
                <a:r>
                  <a:rPr lang="zh-CN" altLang="en-US" sz="2000" b="1" i="1" dirty="0">
                    <a:latin typeface="+mn-lt"/>
                    <a:ea typeface="仿宋" panose="02010609060101010101" pitchFamily="49" charset="-122"/>
                  </a:rPr>
                  <a:t>DE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∥</a:t>
                </a:r>
                <a:r>
                  <a:rPr lang="zh-CN" altLang="en-US" sz="2000" b="1" i="1" dirty="0" smtClean="0">
                    <a:latin typeface="+mn-lt"/>
                    <a:ea typeface="仿宋" panose="02010609060101010101" pitchFamily="49" charset="-122"/>
                  </a:rPr>
                  <a:t>BC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CDE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DCB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=39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°．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88082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8737" y="2960968"/>
                <a:ext cx="7986078" cy="1766546"/>
              </a:xfrm>
              <a:prstGeom prst="rect">
                <a:avLst/>
              </a:prstGeom>
              <a:blipFill rotWithShape="1">
                <a:blip r:embed="rId1"/>
                <a:stretch>
                  <a:fillRect l="-5" t="-34" r="2" b="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62874" y="1799352"/>
            <a:ext cx="430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299" y="2134912"/>
            <a:ext cx="1440180" cy="158800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82" grpId="0" build="p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矩形 2"/>
          <p:cNvSpPr>
            <a:spLocks noChangeArrowheads="1"/>
          </p:cNvSpPr>
          <p:nvPr/>
        </p:nvSpPr>
        <p:spPr bwMode="auto">
          <a:xfrm>
            <a:off x="911070" y="1069330"/>
            <a:ext cx="3730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求出下列各图中的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值．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9090" name="Picture 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1547813"/>
            <a:ext cx="2432050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529" y="1684338"/>
            <a:ext cx="1860550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944" y="3362325"/>
            <a:ext cx="2001838" cy="120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093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421" y="3387019"/>
            <a:ext cx="2297112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TextBox 11"/>
          <p:cNvSpPr txBox="1">
            <a:spLocks noChangeArrowheads="1"/>
          </p:cNvSpPr>
          <p:nvPr/>
        </p:nvSpPr>
        <p:spPr bwMode="auto">
          <a:xfrm>
            <a:off x="3696960" y="2050154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=70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Box 12"/>
          <p:cNvSpPr txBox="1">
            <a:spLocks noChangeArrowheads="1"/>
          </p:cNvSpPr>
          <p:nvPr/>
        </p:nvSpPr>
        <p:spPr bwMode="auto">
          <a:xfrm>
            <a:off x="6965100" y="2075656"/>
            <a:ext cx="821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=60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3152113" y="3782219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=30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5" name="TextBox 14"/>
          <p:cNvSpPr txBox="1">
            <a:spLocks noChangeArrowheads="1"/>
          </p:cNvSpPr>
          <p:nvPr/>
        </p:nvSpPr>
        <p:spPr bwMode="auto">
          <a:xfrm>
            <a:off x="7292918" y="3748087"/>
            <a:ext cx="898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=50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9098" name="组合 2"/>
          <p:cNvGrpSpPr/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89099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9100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89103" name="组合 1"/>
          <p:cNvGrpSpPr/>
          <p:nvPr/>
        </p:nvGrpSpPr>
        <p:grpSpPr bwMode="auto">
          <a:xfrm>
            <a:off x="3336445" y="522588"/>
            <a:ext cx="2480310" cy="522923"/>
            <a:chOff x="5083" y="1074"/>
            <a:chExt cx="3905" cy="823"/>
          </a:xfrm>
        </p:grpSpPr>
        <p:grpSp>
          <p:nvGrpSpPr>
            <p:cNvPr id="8910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9110" name="TextBox 15"/>
            <p:cNvSpPr txBox="1">
              <a:spLocks noChangeArrowheads="1"/>
            </p:cNvSpPr>
            <p:nvPr/>
          </p:nvSpPr>
          <p:spPr bwMode="auto">
            <a:xfrm>
              <a:off x="5083" y="107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4" grpId="0"/>
      <p:bldP spid="215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>
            <a:spLocks noChangeArrowheads="1"/>
          </p:cNvSpPr>
          <p:nvPr/>
        </p:nvSpPr>
        <p:spPr bwMode="auto">
          <a:xfrm>
            <a:off x="3065995" y="2972966"/>
            <a:ext cx="2266950" cy="1647825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6145" name="文本框 7"/>
          <p:cNvSpPr txBox="1">
            <a:spLocks noChangeArrowheads="1"/>
          </p:cNvSpPr>
          <p:nvPr/>
        </p:nvSpPr>
        <p:spPr bwMode="auto">
          <a:xfrm>
            <a:off x="547426" y="1042315"/>
            <a:ext cx="8034512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我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们在小学已经知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道，任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意一个三角形的内角和等于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180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与三角形的形状、大小无关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595617" y="2012655"/>
            <a:ext cx="810376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什么办法可以验证三角形的内角和为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°呢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直角三角形 11"/>
          <p:cNvSpPr/>
          <p:nvPr/>
        </p:nvSpPr>
        <p:spPr>
          <a:xfrm flipH="1">
            <a:off x="3065995" y="3809578"/>
            <a:ext cx="558800" cy="808038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直角三角形 14"/>
          <p:cNvSpPr/>
          <p:nvPr/>
        </p:nvSpPr>
        <p:spPr>
          <a:xfrm>
            <a:off x="3627970" y="3811166"/>
            <a:ext cx="558800" cy="80803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3624795" y="2992016"/>
            <a:ext cx="1135062" cy="811212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5" name="等腰三角形 4"/>
          <p:cNvSpPr/>
          <p:nvPr/>
        </p:nvSpPr>
        <p:spPr>
          <a:xfrm rot="10800000">
            <a:off x="3624795" y="3803228"/>
            <a:ext cx="1135062" cy="809625"/>
          </a:xfrm>
          <a:prstGeom prst="triangle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6" name="直角三角形 15"/>
          <p:cNvSpPr/>
          <p:nvPr/>
        </p:nvSpPr>
        <p:spPr>
          <a:xfrm flipH="1">
            <a:off x="4196295" y="3811166"/>
            <a:ext cx="561975" cy="806450"/>
          </a:xfrm>
          <a:prstGeom prst="rtTriangl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7" name="直角三角形 16"/>
          <p:cNvSpPr/>
          <p:nvPr/>
        </p:nvSpPr>
        <p:spPr>
          <a:xfrm>
            <a:off x="4770970" y="3812753"/>
            <a:ext cx="561975" cy="808038"/>
          </a:xfrm>
          <a:prstGeom prst="rtTriangle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b="1" noProof="1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78001" y="4658817"/>
            <a:ext cx="8905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折叠</a:t>
            </a:r>
            <a:endParaRPr lang="zh-CN" altLang="en-US" sz="2100" b="1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云形标注 9"/>
          <p:cNvSpPr>
            <a:spLocks noChangeArrowheads="1"/>
          </p:cNvSpPr>
          <p:nvPr/>
        </p:nvSpPr>
        <p:spPr bwMode="auto">
          <a:xfrm>
            <a:off x="5686826" y="2677691"/>
            <a:ext cx="2770187" cy="1439863"/>
          </a:xfrm>
          <a:prstGeom prst="cloudCallout">
            <a:avLst>
              <a:gd name="adj1" fmla="val -73099"/>
              <a:gd name="adj2" fmla="val 47266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用拼接的方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法，你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知道怎样操作吗？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428" name="组合 2"/>
          <p:cNvGrpSpPr/>
          <p:nvPr/>
        </p:nvGrpSpPr>
        <p:grpSpPr bwMode="auto">
          <a:xfrm>
            <a:off x="-11739" y="-47596"/>
            <a:ext cx="2006600" cy="478473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30" name="文本框 18"/>
            <p:cNvSpPr txBox="1">
              <a:spLocks noChangeArrowheads="1"/>
            </p:cNvSpPr>
            <p:nvPr/>
          </p:nvSpPr>
          <p:spPr bwMode="auto">
            <a:xfrm>
              <a:off x="948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74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85463" y="553805"/>
            <a:ext cx="4786457" cy="461665"/>
            <a:chOff x="2285463" y="553805"/>
            <a:chExt cx="4786457" cy="461665"/>
          </a:xfrm>
        </p:grpSpPr>
        <p:grpSp>
          <p:nvGrpSpPr>
            <p:cNvPr id="60432" name="组合 4"/>
            <p:cNvGrpSpPr/>
            <p:nvPr/>
          </p:nvGrpSpPr>
          <p:grpSpPr bwMode="auto">
            <a:xfrm>
              <a:off x="2285463" y="590550"/>
              <a:ext cx="1685925" cy="409791"/>
              <a:chOff x="3485" y="1168"/>
              <a:chExt cx="2654" cy="644"/>
            </a:xfrm>
          </p:grpSpPr>
          <p:sp>
            <p:nvSpPr>
              <p:cNvPr id="2" name="圆角矩形 1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0434" name="矩形 1"/>
              <p:cNvSpPr>
                <a:spLocks noChangeArrowheads="1"/>
              </p:cNvSpPr>
              <p:nvPr/>
            </p:nvSpPr>
            <p:spPr bwMode="auto">
              <a:xfrm>
                <a:off x="3937" y="1203"/>
                <a:ext cx="1752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+mn-lt"/>
                    <a:ea typeface="黑体" panose="02010609060101010101" pitchFamily="49" charset="-122"/>
                  </a:rPr>
                  <a:t>知识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+mn-lt"/>
                    <a:ea typeface="黑体" panose="02010609060101010101" pitchFamily="49" charset="-122"/>
                  </a:rPr>
                  <a:t>点</a:t>
                </a:r>
                <a:endParaRPr lang="zh-CN" altLang="en-US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" name="矩形 4"/>
            <p:cNvSpPr>
              <a:spLocks noChangeArrowheads="1"/>
            </p:cNvSpPr>
            <p:nvPr/>
          </p:nvSpPr>
          <p:spPr bwMode="auto">
            <a:xfrm>
              <a:off x="4133314" y="553805"/>
              <a:ext cx="2938606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lnSpc>
                  <a:spcPct val="120000"/>
                </a:lnSpc>
                <a:defRPr sz="24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  <a:defRPr/>
              </a:pPr>
              <a:r>
                <a:rPr lang="zh-CN" altLang="en-US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</a:rPr>
                <a:t>三角形的内角和</a:t>
              </a:r>
              <a:endParaRPr lang="zh-CN" altLang="en-US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145" grpId="0"/>
      <p:bldP spid="12" grpId="0" bldLvl="0" animBg="1"/>
      <p:bldP spid="12" grpId="1" bldLvl="0" animBg="1"/>
      <p:bldP spid="15" grpId="0" bldLvl="0" animBg="1"/>
      <p:bldP spid="3" grpId="0" animBg="1"/>
      <p:bldP spid="3" grpId="1" animBg="1"/>
      <p:bldP spid="3" grpId="2" bldLvl="0" animBg="1"/>
      <p:bldP spid="3" grpId="3" animBg="1"/>
      <p:bldP spid="3" grpId="4" bldLvl="0" animBg="1"/>
      <p:bldP spid="5" grpId="0" bldLvl="0" animBg="1"/>
      <p:bldP spid="16" grpId="0" bldLvl="0" animBg="1"/>
      <p:bldP spid="17" grpId="0" bldLvl="0" animBg="1"/>
      <p:bldP spid="17" grpId="1" bldLvl="0" animBg="1"/>
      <p:bldP spid="7" grpId="0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19"/>
          <p:cNvSpPr>
            <a:spLocks noChangeArrowheads="1"/>
          </p:cNvSpPr>
          <p:nvPr/>
        </p:nvSpPr>
        <p:spPr bwMode="auto">
          <a:xfrm>
            <a:off x="651457" y="2560935"/>
            <a:ext cx="64315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000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1+∠2+∠3+∠4=___________ 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0114" name="组合 28"/>
          <p:cNvGrpSpPr/>
          <p:nvPr/>
        </p:nvGrpSpPr>
        <p:grpSpPr bwMode="auto">
          <a:xfrm>
            <a:off x="5215983" y="3023014"/>
            <a:ext cx="3222625" cy="1712913"/>
            <a:chOff x="4644008" y="3594581"/>
            <a:chExt cx="4296426" cy="2282691"/>
          </a:xfrm>
        </p:grpSpPr>
        <p:grpSp>
          <p:nvGrpSpPr>
            <p:cNvPr id="90115" name="Group 1" descr="学科网(www.zxxk.com)--教育资源门户，提供试卷、教案、课件、论文、素材及各类教学资源下载，还有大量而丰富的教学相关资讯！"/>
            <p:cNvGrpSpPr/>
            <p:nvPr/>
          </p:nvGrpSpPr>
          <p:grpSpPr bwMode="auto">
            <a:xfrm>
              <a:off x="4644008" y="3594581"/>
              <a:ext cx="4296426" cy="2282691"/>
              <a:chOff x="7285" y="4075"/>
              <a:chExt cx="3016" cy="1457"/>
            </a:xfrm>
          </p:grpSpPr>
          <p:grpSp>
            <p:nvGrpSpPr>
              <p:cNvPr id="90116" name="Group 3"/>
              <p:cNvGrpSpPr/>
              <p:nvPr/>
            </p:nvGrpSpPr>
            <p:grpSpPr bwMode="auto">
              <a:xfrm>
                <a:off x="7285" y="4075"/>
                <a:ext cx="3016" cy="1457"/>
                <a:chOff x="7020" y="3896"/>
                <a:chExt cx="3016" cy="1457"/>
              </a:xfrm>
            </p:grpSpPr>
            <p:sp>
              <p:nvSpPr>
                <p:cNvPr id="90117" name="Rectangle 18"/>
                <p:cNvSpPr>
                  <a:spLocks noChangeAspect="1" noChangeArrowheads="1"/>
                </p:cNvSpPr>
                <p:nvPr/>
              </p:nvSpPr>
              <p:spPr bwMode="auto">
                <a:xfrm>
                  <a:off x="9751" y="4972"/>
                  <a:ext cx="285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18" name="Rectangle 17"/>
                <p:cNvSpPr>
                  <a:spLocks noChangeAspect="1" noChangeArrowheads="1"/>
                </p:cNvSpPr>
                <p:nvPr/>
              </p:nvSpPr>
              <p:spPr bwMode="auto">
                <a:xfrm>
                  <a:off x="7020" y="4972"/>
                  <a:ext cx="276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A</a:t>
                  </a:r>
                  <a:endPara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19" name="Rectangle 16"/>
                <p:cNvSpPr>
                  <a:spLocks noChangeAspect="1" noChangeArrowheads="1"/>
                </p:cNvSpPr>
                <p:nvPr/>
              </p:nvSpPr>
              <p:spPr bwMode="auto">
                <a:xfrm>
                  <a:off x="8865" y="3896"/>
                  <a:ext cx="285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C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0" name="Rectangle 15"/>
                <p:cNvSpPr>
                  <a:spLocks noChangeAspect="1" noChangeArrowheads="1"/>
                </p:cNvSpPr>
                <p:nvPr/>
              </p:nvSpPr>
              <p:spPr bwMode="auto">
                <a:xfrm>
                  <a:off x="8334" y="4158"/>
                  <a:ext cx="285" cy="1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D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1" name="Rectangle 14"/>
                <p:cNvSpPr>
                  <a:spLocks noChangeAspect="1" noChangeArrowheads="1"/>
                </p:cNvSpPr>
                <p:nvPr/>
              </p:nvSpPr>
              <p:spPr bwMode="auto">
                <a:xfrm>
                  <a:off x="8784" y="4272"/>
                  <a:ext cx="286" cy="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4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2" name="Arc 13"/>
                <p:cNvSpPr>
                  <a:spLocks noChangeAspect="1" noChangeArrowheads="1"/>
                </p:cNvSpPr>
                <p:nvPr/>
              </p:nvSpPr>
              <p:spPr bwMode="auto">
                <a:xfrm flipH="1">
                  <a:off x="9458" y="4774"/>
                  <a:ext cx="72" cy="205"/>
                </a:xfrm>
                <a:custGeom>
                  <a:avLst/>
                  <a:gdLst>
                    <a:gd name="T0" fmla="*/ -1 w 21600"/>
                    <a:gd name="T1" fmla="*/ 0 h 41081"/>
                    <a:gd name="T2" fmla="*/ 21600 w 21600"/>
                    <a:gd name="T3" fmla="*/ 21600 h 41081"/>
                    <a:gd name="T4" fmla="*/ 9330 w 21600"/>
                    <a:gd name="T5" fmla="*/ 41081 h 41081"/>
                    <a:gd name="T6" fmla="*/ -1 w 21600"/>
                    <a:gd name="T7" fmla="*/ 0 h 41081"/>
                    <a:gd name="T8" fmla="*/ 21600 w 21600"/>
                    <a:gd name="T9" fmla="*/ 21600 h 41081"/>
                    <a:gd name="T10" fmla="*/ 9330 w 21600"/>
                    <a:gd name="T11" fmla="*/ 41081 h 41081"/>
                    <a:gd name="T12" fmla="*/ 0 w 21600"/>
                    <a:gd name="T13" fmla="*/ 21600 h 410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600" h="41081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9913"/>
                        <a:pt x="16828" y="37489"/>
                        <a:pt x="9330" y="41081"/>
                      </a:cubicBezTo>
                    </a:path>
                    <a:path w="21600" h="41081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9913"/>
                        <a:pt x="16828" y="37489"/>
                        <a:pt x="9330" y="41081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3" name="Arc 12"/>
                <p:cNvSpPr>
                  <a:spLocks noChangeAspect="1" noChangeArrowheads="1"/>
                </p:cNvSpPr>
                <p:nvPr/>
              </p:nvSpPr>
              <p:spPr bwMode="auto">
                <a:xfrm rot="120000" flipH="1">
                  <a:off x="8089" y="4844"/>
                  <a:ext cx="168" cy="144"/>
                </a:xfrm>
                <a:custGeom>
                  <a:avLst/>
                  <a:gdLst>
                    <a:gd name="T0" fmla="*/ -1 w 26468"/>
                    <a:gd name="T1" fmla="*/ 555 h 33407"/>
                    <a:gd name="T2" fmla="*/ 4868 w 26468"/>
                    <a:gd name="T3" fmla="*/ 0 h 33407"/>
                    <a:gd name="T4" fmla="*/ 26468 w 26468"/>
                    <a:gd name="T5" fmla="*/ 21600 h 33407"/>
                    <a:gd name="T6" fmla="*/ 22955 w 26468"/>
                    <a:gd name="T7" fmla="*/ 33406 h 33407"/>
                    <a:gd name="T8" fmla="*/ -1 w 26468"/>
                    <a:gd name="T9" fmla="*/ 555 h 33407"/>
                    <a:gd name="T10" fmla="*/ 4868 w 26468"/>
                    <a:gd name="T11" fmla="*/ 0 h 33407"/>
                    <a:gd name="T12" fmla="*/ 26468 w 26468"/>
                    <a:gd name="T13" fmla="*/ 21600 h 33407"/>
                    <a:gd name="T14" fmla="*/ 22955 w 26468"/>
                    <a:gd name="T15" fmla="*/ 33406 h 33407"/>
                    <a:gd name="T16" fmla="*/ 4868 w 26468"/>
                    <a:gd name="T17" fmla="*/ 21600 h 33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468" h="33407" fill="none">
                      <a:moveTo>
                        <a:pt x="-1" y="555"/>
                      </a:moveTo>
                      <a:cubicBezTo>
                        <a:pt x="1596" y="186"/>
                        <a:pt x="3229" y="-1"/>
                        <a:pt x="4868" y="0"/>
                      </a:cubicBezTo>
                      <a:cubicBezTo>
                        <a:pt x="16797" y="0"/>
                        <a:pt x="26468" y="9670"/>
                        <a:pt x="26468" y="21600"/>
                      </a:cubicBezTo>
                      <a:cubicBezTo>
                        <a:pt x="26468" y="25793"/>
                        <a:pt x="25247" y="29895"/>
                        <a:pt x="22955" y="33406"/>
                      </a:cubicBezTo>
                    </a:path>
                    <a:path w="26468" h="33407" stroke="0">
                      <a:moveTo>
                        <a:pt x="-1" y="555"/>
                      </a:moveTo>
                      <a:cubicBezTo>
                        <a:pt x="1596" y="186"/>
                        <a:pt x="3229" y="-1"/>
                        <a:pt x="4868" y="0"/>
                      </a:cubicBezTo>
                      <a:cubicBezTo>
                        <a:pt x="16797" y="0"/>
                        <a:pt x="26468" y="9670"/>
                        <a:pt x="26468" y="21600"/>
                      </a:cubicBezTo>
                      <a:cubicBezTo>
                        <a:pt x="26468" y="25793"/>
                        <a:pt x="25247" y="29895"/>
                        <a:pt x="22955" y="33406"/>
                      </a:cubicBezTo>
                      <a:lnTo>
                        <a:pt x="4868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4" name="Rectangle 11"/>
                <p:cNvSpPr>
                  <a:spLocks noChangeAspect="1" noChangeArrowheads="1"/>
                </p:cNvSpPr>
                <p:nvPr/>
              </p:nvSpPr>
              <p:spPr bwMode="auto">
                <a:xfrm>
                  <a:off x="8228" y="4440"/>
                  <a:ext cx="277" cy="2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1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5" name="Rectangle 10"/>
                <p:cNvSpPr>
                  <a:spLocks noChangeAspect="1" noChangeArrowheads="1"/>
                </p:cNvSpPr>
                <p:nvPr/>
              </p:nvSpPr>
              <p:spPr bwMode="auto">
                <a:xfrm>
                  <a:off x="9287" y="4669"/>
                  <a:ext cx="276" cy="2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3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6" name="Rectangle 9"/>
                <p:cNvSpPr>
                  <a:spLocks noChangeAspect="1" noChangeArrowheads="1"/>
                </p:cNvSpPr>
                <p:nvPr/>
              </p:nvSpPr>
              <p:spPr bwMode="auto">
                <a:xfrm>
                  <a:off x="7976" y="4624"/>
                  <a:ext cx="276" cy="2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2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27" name="Freeform 8"/>
                <p:cNvSpPr>
                  <a:spLocks noChangeAspect="1" noChangeArrowheads="1"/>
                </p:cNvSpPr>
                <p:nvPr/>
              </p:nvSpPr>
              <p:spPr bwMode="auto">
                <a:xfrm>
                  <a:off x="7152" y="4125"/>
                  <a:ext cx="2594" cy="865"/>
                </a:xfrm>
                <a:custGeom>
                  <a:avLst/>
                  <a:gdLst>
                    <a:gd name="T0" fmla="*/ 1200 w 1728"/>
                    <a:gd name="T1" fmla="*/ 0 h 576"/>
                    <a:gd name="T2" fmla="*/ 0 w 1728"/>
                    <a:gd name="T3" fmla="*/ 576 h 576"/>
                    <a:gd name="T4" fmla="*/ 1728 w 1728"/>
                    <a:gd name="T5" fmla="*/ 576 h 576"/>
                    <a:gd name="T6" fmla="*/ 1200 w 1728"/>
                    <a:gd name="T7" fmla="*/ 0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28" h="576">
                      <a:moveTo>
                        <a:pt x="1200" y="0"/>
                      </a:moveTo>
                      <a:lnTo>
                        <a:pt x="0" y="576"/>
                      </a:lnTo>
                      <a:lnTo>
                        <a:pt x="1728" y="576"/>
                      </a:lnTo>
                      <a:lnTo>
                        <a:pt x="1200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8" name="Line 7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8161" y="4341"/>
                  <a:ext cx="360" cy="649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29" name="Rectangle 6"/>
                <p:cNvSpPr>
                  <a:spLocks noChangeAspect="1" noChangeArrowheads="1"/>
                </p:cNvSpPr>
                <p:nvPr/>
              </p:nvSpPr>
              <p:spPr bwMode="auto">
                <a:xfrm>
                  <a:off x="8089" y="5008"/>
                  <a:ext cx="285" cy="3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r>
                    <a:rPr lang="en-US" altLang="zh-CN" b="1" i="1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E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0130" name="Freeform 5"/>
                <p:cNvSpPr>
                  <a:spLocks noChangeAspect="1" noChangeArrowheads="1"/>
                </p:cNvSpPr>
                <p:nvPr/>
              </p:nvSpPr>
              <p:spPr bwMode="auto">
                <a:xfrm>
                  <a:off x="8850" y="4197"/>
                  <a:ext cx="216" cy="84"/>
                </a:xfrm>
                <a:custGeom>
                  <a:avLst/>
                  <a:gdLst>
                    <a:gd name="T0" fmla="*/ 0 w 144"/>
                    <a:gd name="T1" fmla="*/ 0 h 56"/>
                    <a:gd name="T2" fmla="*/ 48 w 144"/>
                    <a:gd name="T3" fmla="*/ 48 h 56"/>
                    <a:gd name="T4" fmla="*/ 144 w 144"/>
                    <a:gd name="T5" fmla="*/ 48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44" h="56">
                      <a:moveTo>
                        <a:pt x="0" y="0"/>
                      </a:moveTo>
                      <a:cubicBezTo>
                        <a:pt x="12" y="20"/>
                        <a:pt x="24" y="40"/>
                        <a:pt x="48" y="48"/>
                      </a:cubicBezTo>
                      <a:cubicBezTo>
                        <a:pt x="72" y="56"/>
                        <a:pt x="108" y="52"/>
                        <a:pt x="144" y="48"/>
                      </a:cubicBezTo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0131" name="Arc 4"/>
                <p:cNvSpPr>
                  <a:spLocks noChangeAspect="1" noChangeArrowheads="1"/>
                </p:cNvSpPr>
                <p:nvPr/>
              </p:nvSpPr>
              <p:spPr bwMode="auto">
                <a:xfrm rot="10800000">
                  <a:off x="8350" y="4413"/>
                  <a:ext cx="72" cy="145"/>
                </a:xfrm>
                <a:custGeom>
                  <a:avLst/>
                  <a:gdLst>
                    <a:gd name="T0" fmla="*/ -1 w 21600"/>
                    <a:gd name="T1" fmla="*/ 0 h 21600"/>
                    <a:gd name="T2" fmla="*/ 21600 w 21600"/>
                    <a:gd name="T3" fmla="*/ 21600 h 21600"/>
                    <a:gd name="T4" fmla="*/ -1 w 21600"/>
                    <a:gd name="T5" fmla="*/ 0 h 21600"/>
                    <a:gd name="T6" fmla="*/ 21600 w 21600"/>
                    <a:gd name="T7" fmla="*/ 21600 h 21600"/>
                    <a:gd name="T8" fmla="*/ 0 w 21600"/>
                    <a:gd name="T9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0132" name="Text Box 2"/>
              <p:cNvSpPr txBox="1">
                <a:spLocks noChangeArrowheads="1"/>
              </p:cNvSpPr>
              <p:nvPr/>
            </p:nvSpPr>
            <p:spPr bwMode="auto">
              <a:xfrm>
                <a:off x="7718" y="4909"/>
                <a:ext cx="708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 altLang="zh-CN" b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40°</a:t>
                </a:r>
                <a:endPara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0133" name="TextBox 27"/>
            <p:cNvSpPr txBox="1">
              <a:spLocks noChangeArrowheads="1"/>
            </p:cNvSpPr>
            <p:nvPr/>
          </p:nvSpPr>
          <p:spPr bwMode="auto">
            <a:xfrm rot="10009955">
              <a:off x="5005501" y="4956156"/>
              <a:ext cx="689968" cy="490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Times New Roman" panose="02020603050405020304" pitchFamily="18" charset="0"/>
                </a:rPr>
                <a:t>（</a:t>
              </a:r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539" name="TextBox 29"/>
          <p:cNvSpPr txBox="1">
            <a:spLocks noChangeArrowheads="1"/>
          </p:cNvSpPr>
          <p:nvPr/>
        </p:nvSpPr>
        <p:spPr bwMode="auto">
          <a:xfrm>
            <a:off x="5353050" y="2548346"/>
            <a:ext cx="1032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280 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0140" name="文本框 99"/>
          <p:cNvSpPr txBox="1">
            <a:spLocks noChangeArrowheads="1"/>
          </p:cNvSpPr>
          <p:nvPr/>
        </p:nvSpPr>
        <p:spPr bwMode="auto">
          <a:xfrm>
            <a:off x="880845" y="1019612"/>
            <a:ext cx="7457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=30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=50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u="sng" dirty="0">
                <a:solidFill>
                  <a:prstClr val="black"/>
                </a:solidFill>
                <a:ea typeface="楷体" panose="02010609060101010101" pitchFamily="49" charset="-122"/>
              </a:rPr>
              <a:t>　　</a:t>
            </a:r>
            <a:r>
              <a:rPr lang="zh-CN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123989" y="1630612"/>
            <a:ext cx="1291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100°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5" name="组合 2"/>
          <p:cNvGrpSpPr/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46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7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3"/>
          <p:cNvSpPr txBox="1">
            <a:spLocks noChangeArrowheads="1"/>
          </p:cNvSpPr>
          <p:nvPr/>
        </p:nvSpPr>
        <p:spPr bwMode="auto">
          <a:xfrm>
            <a:off x="615941" y="907468"/>
            <a:ext cx="807859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如图，四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边形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中，点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上，∠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=180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=78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=60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EDC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97961" y="2154907"/>
            <a:ext cx="4968591" cy="303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ADE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=78°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=60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                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78°+60°）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        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42°．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1140" name="组合 6"/>
          <p:cNvGrpSpPr/>
          <p:nvPr/>
        </p:nvGrpSpPr>
        <p:grpSpPr bwMode="auto">
          <a:xfrm>
            <a:off x="3332163" y="483554"/>
            <a:ext cx="2480310" cy="522923"/>
            <a:chOff x="5060" y="904"/>
            <a:chExt cx="3905" cy="823"/>
          </a:xfrm>
        </p:grpSpPr>
        <p:grpSp>
          <p:nvGrpSpPr>
            <p:cNvPr id="9114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114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091" y="2447096"/>
            <a:ext cx="2159508" cy="1706880"/>
          </a:xfrm>
          <a:prstGeom prst="rect">
            <a:avLst/>
          </a:prstGeom>
        </p:spPr>
      </p:pic>
      <p:grpSp>
        <p:nvGrpSpPr>
          <p:cNvPr id="20" name="组合 2"/>
          <p:cNvGrpSpPr/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文本框 1"/>
          <p:cNvSpPr txBox="1">
            <a:spLocks noChangeArrowheads="1"/>
          </p:cNvSpPr>
          <p:nvPr/>
        </p:nvSpPr>
        <p:spPr bwMode="auto">
          <a:xfrm>
            <a:off x="796004" y="960941"/>
            <a:ext cx="73916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=78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．求∠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00862" y="2077389"/>
            <a:ext cx="541178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=42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=78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=60°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   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BAC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=30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=72°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5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649363" y="3497176"/>
          <a:ext cx="261937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774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687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9363" y="3497176"/>
                        <a:ext cx="261937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074" y="2077389"/>
            <a:ext cx="2132076" cy="1778508"/>
          </a:xfrm>
          <a:prstGeom prst="rect">
            <a:avLst/>
          </a:prstGeom>
        </p:spPr>
      </p:pic>
      <p:grpSp>
        <p:nvGrpSpPr>
          <p:cNvPr id="20" name="组合 2"/>
          <p:cNvGrpSpPr/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文本框 3"/>
          <p:cNvSpPr txBox="1">
            <a:spLocks noChangeArrowheads="1"/>
          </p:cNvSpPr>
          <p:nvPr/>
        </p:nvSpPr>
        <p:spPr bwMode="auto">
          <a:xfrm>
            <a:off x="849376" y="1130935"/>
            <a:ext cx="7233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=60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10231" y="2400241"/>
            <a:ext cx="5815012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∵△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=60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=120°．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BP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CP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（∠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）=60°．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∵∠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PBC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PCB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zh-CN" altLang="en-US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BPC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BPC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°=120°．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84801" y="3606524"/>
          <a:ext cx="2349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8" name="" r:id="rId1" imgW="152400" imgH="393700" progId="Equation.KSEE3">
                  <p:embed/>
                </p:oleObj>
              </mc:Choice>
              <mc:Fallback>
                <p:oleObj name="" r:id="rId1" imgW="152400" imgH="393700" progId="Equation.KSEE3">
                  <p:embed/>
                  <p:pic>
                    <p:nvPicPr>
                      <p:cNvPr id="0" name="图片 697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84801" y="3606524"/>
                        <a:ext cx="2349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3193" name="组合 2"/>
          <p:cNvGrpSpPr/>
          <p:nvPr/>
        </p:nvGrpSpPr>
        <p:grpSpPr bwMode="auto">
          <a:xfrm>
            <a:off x="3269289" y="507345"/>
            <a:ext cx="2478088" cy="522287"/>
            <a:chOff x="5060" y="905"/>
            <a:chExt cx="3904" cy="822"/>
          </a:xfrm>
        </p:grpSpPr>
        <p:grpSp>
          <p:nvGrpSpPr>
            <p:cNvPr id="93194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3200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837" y="1911437"/>
            <a:ext cx="1979676" cy="2183892"/>
          </a:xfrm>
          <a:prstGeom prst="rect">
            <a:avLst/>
          </a:prstGeom>
        </p:spPr>
      </p:pic>
      <p:grpSp>
        <p:nvGrpSpPr>
          <p:cNvPr id="20" name="组合 2"/>
          <p:cNvGrpSpPr/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5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文本框 3"/>
          <p:cNvSpPr txBox="1">
            <a:spLocks noChangeArrowheads="1"/>
          </p:cNvSpPr>
          <p:nvPr/>
        </p:nvSpPr>
        <p:spPr bwMode="auto">
          <a:xfrm>
            <a:off x="903147" y="935367"/>
            <a:ext cx="78710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Clr>
                <a:srgbClr val="FF0066"/>
              </a:buClr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能直接写出∠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与∠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之间的数量关系吗？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226308" y="1441974"/>
            <a:ext cx="6069013" cy="292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  （∠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）．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PCB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5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=1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=90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  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71484" y="2032612"/>
          <a:ext cx="23495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22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713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484" y="2032612"/>
                        <a:ext cx="234950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343741" y="3758754"/>
          <a:ext cx="2333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23" name="" r:id="rId3" imgW="152400" imgH="393700" progId="Equation.KSEE3">
                  <p:embed/>
                </p:oleObj>
              </mc:Choice>
              <mc:Fallback>
                <p:oleObj name="" r:id="rId3" imgW="152400" imgH="393700" progId="Equation.KSEE3">
                  <p:embed/>
                  <p:pic>
                    <p:nvPicPr>
                      <p:cNvPr id="0" name="图片 713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3741" y="3758754"/>
                        <a:ext cx="2333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065211" y="3758754"/>
          <a:ext cx="2333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24" name="" r:id="rId5" imgW="152400" imgH="393700" progId="Equation.KSEE3">
                  <p:embed/>
                </p:oleObj>
              </mc:Choice>
              <mc:Fallback>
                <p:oleObj name="" r:id="rId5" imgW="152400" imgH="393700" progId="Equation.KSEE3">
                  <p:embed/>
                  <p:pic>
                    <p:nvPicPr>
                      <p:cNvPr id="0" name="图片 71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5211" y="3758754"/>
                        <a:ext cx="2333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339692" y="3163698"/>
          <a:ext cx="2333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25" name="" r:id="rId6" imgW="152400" imgH="393700" progId="Equation.KSEE3">
                  <p:embed/>
                </p:oleObj>
              </mc:Choice>
              <mc:Fallback>
                <p:oleObj name="" r:id="rId6" imgW="152400" imgH="393700" progId="Equation.KSEE3">
                  <p:embed/>
                  <p:pic>
                    <p:nvPicPr>
                      <p:cNvPr id="0" name="图片 71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9692" y="3163698"/>
                        <a:ext cx="233363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001" y="1581698"/>
            <a:ext cx="1979676" cy="2183892"/>
          </a:xfrm>
          <a:prstGeom prst="rect">
            <a:avLst/>
          </a:prstGeom>
        </p:spPr>
      </p:pic>
      <p:grpSp>
        <p:nvGrpSpPr>
          <p:cNvPr id="25" name="组合 2"/>
          <p:cNvGrpSpPr/>
          <p:nvPr/>
        </p:nvGrpSpPr>
        <p:grpSpPr bwMode="auto">
          <a:xfrm>
            <a:off x="-4486" y="-72705"/>
            <a:ext cx="2006600" cy="492125"/>
            <a:chOff x="263" y="110"/>
            <a:chExt cx="3160" cy="777"/>
          </a:xfrm>
        </p:grpSpPr>
        <p:sp>
          <p:nvSpPr>
            <p:cNvPr id="26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7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形标注 16"/>
          <p:cNvSpPr/>
          <p:nvPr/>
        </p:nvSpPr>
        <p:spPr>
          <a:xfrm>
            <a:off x="6066434" y="500697"/>
            <a:ext cx="1060450" cy="569912"/>
          </a:xfrm>
          <a:prstGeom prst="wedgeEllipseCallout">
            <a:avLst>
              <a:gd name="adj1" fmla="val -75330"/>
              <a:gd name="adj2" fmla="val 13782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735440" y="2715855"/>
            <a:ext cx="985837" cy="49558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求角度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4121281" y="1926177"/>
            <a:ext cx="787970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证法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4121280" y="2675523"/>
            <a:ext cx="767339" cy="5539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6228359" y="1467084"/>
            <a:ext cx="2169022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转化为一个平角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或同旁内角互补</a:t>
            </a:r>
            <a:endParaRPr lang="zh-CN" altLang="zh-CN" sz="20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6172796" y="500697"/>
            <a:ext cx="1081088" cy="45525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辅助线</a:t>
            </a:r>
            <a:endParaRPr lang="zh-CN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1314405" y="1963242"/>
            <a:ext cx="2043114" cy="11302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三角形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的内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角和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°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右箭头 1"/>
          <p:cNvSpPr/>
          <p:nvPr/>
        </p:nvSpPr>
        <p:spPr>
          <a:xfrm rot="-600000">
            <a:off x="3453047" y="2185395"/>
            <a:ext cx="648072" cy="288896"/>
          </a:xfrm>
          <a:prstGeom prst="rightArrow">
            <a:avLst/>
          </a:prstGeom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600000">
            <a:off x="3453047" y="2617445"/>
            <a:ext cx="648072" cy="288896"/>
          </a:xfrm>
          <a:prstGeom prst="rightArrow">
            <a:avLst/>
          </a:prstGeom>
          <a:scene3d>
            <a:camera prst="orthographicFront">
              <a:rot lat="0" lon="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4909250" y="1273650"/>
            <a:ext cx="1267569" cy="119888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600000" lon="0" rev="1800000"/>
            </a:camera>
            <a:lightRig rig="threePt" dir="t"/>
          </a:scene3d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作平行线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转化思想</a:t>
            </a:r>
            <a:endParaRPr lang="zh-CN" altLang="zh-CN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右箭头 13"/>
          <p:cNvSpPr/>
          <p:nvPr/>
        </p:nvSpPr>
        <p:spPr>
          <a:xfrm rot="-60000">
            <a:off x="5101839" y="1816414"/>
            <a:ext cx="882392" cy="232460"/>
          </a:xfrm>
          <a:prstGeom prst="rightArrow">
            <a:avLst/>
          </a:prstGeom>
          <a:scene3d>
            <a:camera prst="orthographicFront">
              <a:rot lat="60000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>
          <a:xfrm rot="1608400">
            <a:off x="4925231" y="2806418"/>
            <a:ext cx="617736" cy="309567"/>
          </a:xfrm>
          <a:prstGeom prst="rightArrow">
            <a:avLst/>
          </a:prstGeom>
          <a:scene3d>
            <a:camera prst="orthographicFront">
              <a:rot lat="600000" lon="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35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grpSp>
        <p:nvGrpSpPr>
          <p:cNvPr id="95246" name="组合 1"/>
          <p:cNvGrpSpPr/>
          <p:nvPr/>
        </p:nvGrpSpPr>
        <p:grpSpPr bwMode="auto">
          <a:xfrm>
            <a:off x="-4923" y="-51237"/>
            <a:ext cx="2006600" cy="478473"/>
            <a:chOff x="227" y="33"/>
            <a:chExt cx="3160" cy="753"/>
          </a:xfrm>
        </p:grpSpPr>
        <p:cxnSp>
          <p:nvCxnSpPr>
            <p:cNvPr id="3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248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342" y="18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6" grpId="0" animBg="1"/>
      <p:bldP spid="7" grpId="0" animBg="1"/>
      <p:bldP spid="8" grpId="0" animBg="1"/>
      <p:bldP spid="9" grpId="0" animBg="1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27"/>
          <p:cNvSpPr txBox="1">
            <a:spLocks noChangeArrowheads="1"/>
          </p:cNvSpPr>
          <p:nvPr/>
        </p:nvSpPr>
        <p:spPr bwMode="auto">
          <a:xfrm>
            <a:off x="1788903" y="973138"/>
            <a:ext cx="857670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0000FF"/>
                </a:solidFill>
                <a:latin typeface="+mn-lt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剪拼</a:t>
            </a:r>
            <a:endParaRPr lang="zh-CN" altLang="en-US" dirty="0"/>
          </a:p>
        </p:txBody>
      </p:sp>
      <p:grpSp>
        <p:nvGrpSpPr>
          <p:cNvPr id="2" name="Group 28"/>
          <p:cNvGrpSpPr/>
          <p:nvPr/>
        </p:nvGrpSpPr>
        <p:grpSpPr bwMode="auto">
          <a:xfrm>
            <a:off x="2789238" y="1492250"/>
            <a:ext cx="2830512" cy="2270125"/>
            <a:chOff x="3515" y="1475"/>
            <a:chExt cx="2377" cy="1907"/>
          </a:xfrm>
        </p:grpSpPr>
        <p:grpSp>
          <p:nvGrpSpPr>
            <p:cNvPr id="62467" name="Group 29"/>
            <p:cNvGrpSpPr/>
            <p:nvPr/>
          </p:nvGrpSpPr>
          <p:grpSpPr bwMode="auto">
            <a:xfrm>
              <a:off x="3674" y="1673"/>
              <a:ext cx="1949" cy="1299"/>
              <a:chOff x="1112" y="1723"/>
              <a:chExt cx="1949" cy="1299"/>
            </a:xfrm>
          </p:grpSpPr>
          <p:sp>
            <p:nvSpPr>
              <p:cNvPr id="62468" name="Freeform 30"/>
              <p:cNvSpPr>
                <a:spLocks noChangeArrowheads="1"/>
              </p:cNvSpPr>
              <p:nvPr/>
            </p:nvSpPr>
            <p:spPr bwMode="auto">
              <a:xfrm>
                <a:off x="1112" y="2372"/>
                <a:ext cx="1072" cy="650"/>
              </a:xfrm>
              <a:custGeom>
                <a:avLst/>
                <a:gdLst>
                  <a:gd name="T0" fmla="*/ 907 w 1497"/>
                  <a:gd name="T1" fmla="*/ 0 h 907"/>
                  <a:gd name="T2" fmla="*/ 0 w 1497"/>
                  <a:gd name="T3" fmla="*/ 907 h 907"/>
                  <a:gd name="T4" fmla="*/ 1497 w 1497"/>
                  <a:gd name="T5" fmla="*/ 907 h 907"/>
                  <a:gd name="T6" fmla="*/ 1497 w 1497"/>
                  <a:gd name="T7" fmla="*/ 454 h 907"/>
                  <a:gd name="T8" fmla="*/ 907 w 1497"/>
                  <a:gd name="T9" fmla="*/ 0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7" h="907">
                    <a:moveTo>
                      <a:pt x="907" y="0"/>
                    </a:moveTo>
                    <a:lnTo>
                      <a:pt x="0" y="907"/>
                    </a:lnTo>
                    <a:lnTo>
                      <a:pt x="1497" y="907"/>
                    </a:lnTo>
                    <a:lnTo>
                      <a:pt x="1497" y="454"/>
                    </a:lnTo>
                    <a:lnTo>
                      <a:pt x="907" y="0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2469" name="Freeform 31"/>
              <p:cNvSpPr>
                <a:spLocks noChangeArrowheads="1"/>
              </p:cNvSpPr>
              <p:nvPr/>
            </p:nvSpPr>
            <p:spPr bwMode="auto">
              <a:xfrm>
                <a:off x="2183" y="2372"/>
                <a:ext cx="878" cy="650"/>
              </a:xfrm>
              <a:custGeom>
                <a:avLst/>
                <a:gdLst>
                  <a:gd name="T0" fmla="*/ 771 w 1225"/>
                  <a:gd name="T1" fmla="*/ 0 h 907"/>
                  <a:gd name="T2" fmla="*/ 1225 w 1225"/>
                  <a:gd name="T3" fmla="*/ 907 h 907"/>
                  <a:gd name="T4" fmla="*/ 0 w 1225"/>
                  <a:gd name="T5" fmla="*/ 907 h 907"/>
                  <a:gd name="T6" fmla="*/ 0 w 1225"/>
                  <a:gd name="T7" fmla="*/ 454 h 907"/>
                  <a:gd name="T8" fmla="*/ 771 w 1225"/>
                  <a:gd name="T9" fmla="*/ 0 h 9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5" h="907">
                    <a:moveTo>
                      <a:pt x="771" y="0"/>
                    </a:moveTo>
                    <a:lnTo>
                      <a:pt x="1225" y="907"/>
                    </a:lnTo>
                    <a:lnTo>
                      <a:pt x="0" y="907"/>
                    </a:lnTo>
                    <a:lnTo>
                      <a:pt x="0" y="454"/>
                    </a:lnTo>
                    <a:lnTo>
                      <a:pt x="771" y="0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2470" name="Freeform 32"/>
              <p:cNvSpPr>
                <a:spLocks noChangeArrowheads="1"/>
              </p:cNvSpPr>
              <p:nvPr/>
            </p:nvSpPr>
            <p:spPr bwMode="auto">
              <a:xfrm>
                <a:off x="1762" y="1723"/>
                <a:ext cx="974" cy="975"/>
              </a:xfrm>
              <a:custGeom>
                <a:avLst/>
                <a:gdLst>
                  <a:gd name="T0" fmla="*/ 907 w 1361"/>
                  <a:gd name="T1" fmla="*/ 0 h 1361"/>
                  <a:gd name="T2" fmla="*/ 1361 w 1361"/>
                  <a:gd name="T3" fmla="*/ 907 h 1361"/>
                  <a:gd name="T4" fmla="*/ 590 w 1361"/>
                  <a:gd name="T5" fmla="*/ 1361 h 1361"/>
                  <a:gd name="T6" fmla="*/ 0 w 1361"/>
                  <a:gd name="T7" fmla="*/ 907 h 1361"/>
                  <a:gd name="T8" fmla="*/ 907 w 1361"/>
                  <a:gd name="T9" fmla="*/ 0 h 1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1" h="1361">
                    <a:moveTo>
                      <a:pt x="907" y="0"/>
                    </a:moveTo>
                    <a:lnTo>
                      <a:pt x="1361" y="907"/>
                    </a:lnTo>
                    <a:lnTo>
                      <a:pt x="590" y="1361"/>
                    </a:lnTo>
                    <a:lnTo>
                      <a:pt x="0" y="907"/>
                    </a:lnTo>
                    <a:lnTo>
                      <a:pt x="907" y="0"/>
                    </a:lnTo>
                    <a:close/>
                  </a:path>
                </a:pathLst>
              </a:custGeom>
              <a:solidFill>
                <a:srgbClr val="FFFFCC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2471" name="Text Box 33"/>
            <p:cNvSpPr txBox="1">
              <a:spLocks noChangeArrowheads="1"/>
            </p:cNvSpPr>
            <p:nvPr/>
          </p:nvSpPr>
          <p:spPr bwMode="auto">
            <a:xfrm>
              <a:off x="4767" y="1475"/>
              <a:ext cx="3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472" name="Text Box 34"/>
            <p:cNvSpPr txBox="1">
              <a:spLocks noChangeArrowheads="1"/>
            </p:cNvSpPr>
            <p:nvPr/>
          </p:nvSpPr>
          <p:spPr bwMode="auto">
            <a:xfrm>
              <a:off x="3515" y="2944"/>
              <a:ext cx="3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473" name="Text Box 35"/>
            <p:cNvSpPr txBox="1">
              <a:spLocks noChangeArrowheads="1"/>
            </p:cNvSpPr>
            <p:nvPr/>
          </p:nvSpPr>
          <p:spPr bwMode="auto">
            <a:xfrm>
              <a:off x="5511" y="3073"/>
              <a:ext cx="3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31108" name="Freeform 36"/>
          <p:cNvSpPr>
            <a:spLocks noChangeArrowheads="1"/>
          </p:cNvSpPr>
          <p:nvPr/>
        </p:nvSpPr>
        <p:spPr bwMode="auto">
          <a:xfrm>
            <a:off x="3790950" y="1735138"/>
            <a:ext cx="1160463" cy="1160462"/>
          </a:xfrm>
          <a:custGeom>
            <a:avLst/>
            <a:gdLst>
              <a:gd name="T0" fmla="*/ 907 w 1361"/>
              <a:gd name="T1" fmla="*/ 0 h 1361"/>
              <a:gd name="T2" fmla="*/ 1361 w 1361"/>
              <a:gd name="T3" fmla="*/ 907 h 1361"/>
              <a:gd name="T4" fmla="*/ 590 w 1361"/>
              <a:gd name="T5" fmla="*/ 1361 h 1361"/>
              <a:gd name="T6" fmla="*/ 0 w 1361"/>
              <a:gd name="T7" fmla="*/ 907 h 1361"/>
              <a:gd name="T8" fmla="*/ 907 w 1361"/>
              <a:gd name="T9" fmla="*/ 0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1" h="1361">
                <a:moveTo>
                  <a:pt x="907" y="0"/>
                </a:moveTo>
                <a:lnTo>
                  <a:pt x="1361" y="907"/>
                </a:lnTo>
                <a:lnTo>
                  <a:pt x="590" y="1361"/>
                </a:lnTo>
                <a:lnTo>
                  <a:pt x="0" y="907"/>
                </a:lnTo>
                <a:lnTo>
                  <a:pt x="907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FF9966"/>
            </a:solidFill>
            <a:round/>
          </a:ln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62475" name="Freeform 37"/>
          <p:cNvSpPr>
            <a:spLocks noChangeArrowheads="1"/>
          </p:cNvSpPr>
          <p:nvPr/>
        </p:nvSpPr>
        <p:spPr bwMode="auto">
          <a:xfrm>
            <a:off x="4302125" y="2500313"/>
            <a:ext cx="1044575" cy="774700"/>
          </a:xfrm>
          <a:custGeom>
            <a:avLst/>
            <a:gdLst>
              <a:gd name="T0" fmla="*/ 771 w 1225"/>
              <a:gd name="T1" fmla="*/ 0 h 907"/>
              <a:gd name="T2" fmla="*/ 1225 w 1225"/>
              <a:gd name="T3" fmla="*/ 907 h 907"/>
              <a:gd name="T4" fmla="*/ 0 w 1225"/>
              <a:gd name="T5" fmla="*/ 907 h 907"/>
              <a:gd name="T6" fmla="*/ 0 w 1225"/>
              <a:gd name="T7" fmla="*/ 454 h 907"/>
              <a:gd name="T8" fmla="*/ 771 w 1225"/>
              <a:gd name="T9" fmla="*/ 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5" h="907">
                <a:moveTo>
                  <a:pt x="771" y="0"/>
                </a:moveTo>
                <a:lnTo>
                  <a:pt x="1225" y="907"/>
                </a:lnTo>
                <a:lnTo>
                  <a:pt x="0" y="907"/>
                </a:lnTo>
                <a:lnTo>
                  <a:pt x="0" y="454"/>
                </a:lnTo>
                <a:lnTo>
                  <a:pt x="771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FF9966"/>
            </a:solidFill>
            <a:round/>
          </a:ln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1110" name="Freeform 38"/>
          <p:cNvSpPr>
            <a:spLocks noChangeArrowheads="1"/>
          </p:cNvSpPr>
          <p:nvPr/>
        </p:nvSpPr>
        <p:spPr bwMode="auto">
          <a:xfrm>
            <a:off x="3025775" y="2500313"/>
            <a:ext cx="1276350" cy="774700"/>
          </a:xfrm>
          <a:custGeom>
            <a:avLst/>
            <a:gdLst>
              <a:gd name="T0" fmla="*/ 907 w 1497"/>
              <a:gd name="T1" fmla="*/ 0 h 907"/>
              <a:gd name="T2" fmla="*/ 0 w 1497"/>
              <a:gd name="T3" fmla="*/ 907 h 907"/>
              <a:gd name="T4" fmla="*/ 1497 w 1497"/>
              <a:gd name="T5" fmla="*/ 907 h 907"/>
              <a:gd name="T6" fmla="*/ 1497 w 1497"/>
              <a:gd name="T7" fmla="*/ 454 h 907"/>
              <a:gd name="T8" fmla="*/ 907 w 1497"/>
              <a:gd name="T9" fmla="*/ 0 h 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7" h="907">
                <a:moveTo>
                  <a:pt x="907" y="0"/>
                </a:moveTo>
                <a:lnTo>
                  <a:pt x="0" y="907"/>
                </a:lnTo>
                <a:lnTo>
                  <a:pt x="1497" y="907"/>
                </a:lnTo>
                <a:lnTo>
                  <a:pt x="1497" y="454"/>
                </a:lnTo>
                <a:lnTo>
                  <a:pt x="907" y="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rgbClr val="FF9966"/>
            </a:solidFill>
            <a:round/>
          </a:ln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1111" name="Line 39"/>
          <p:cNvSpPr>
            <a:spLocks noChangeShapeType="1"/>
          </p:cNvSpPr>
          <p:nvPr/>
        </p:nvSpPr>
        <p:spPr bwMode="auto">
          <a:xfrm>
            <a:off x="5113338" y="3287713"/>
            <a:ext cx="2592387" cy="0"/>
          </a:xfrm>
          <a:prstGeom prst="line">
            <a:avLst/>
          </a:prstGeom>
          <a:noFill/>
          <a:ln w="57150">
            <a:solidFill>
              <a:srgbClr val="66FF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Group 40"/>
          <p:cNvGrpSpPr/>
          <p:nvPr/>
        </p:nvGrpSpPr>
        <p:grpSpPr bwMode="auto">
          <a:xfrm>
            <a:off x="5219700" y="2733675"/>
            <a:ext cx="795338" cy="515938"/>
            <a:chOff x="2847" y="2432"/>
            <a:chExt cx="668" cy="433"/>
          </a:xfrm>
        </p:grpSpPr>
        <p:sp>
          <p:nvSpPr>
            <p:cNvPr id="62479" name="Arc 41"/>
            <p:cNvSpPr>
              <a:spLocks noChangeArrowheads="1"/>
            </p:cNvSpPr>
            <p:nvPr/>
          </p:nvSpPr>
          <p:spPr bwMode="auto">
            <a:xfrm>
              <a:off x="3016" y="2642"/>
              <a:ext cx="220" cy="223"/>
            </a:xfrm>
            <a:custGeom>
              <a:avLst/>
              <a:gdLst>
                <a:gd name="T0" fmla="*/ 14537 w 21600"/>
                <a:gd name="T1" fmla="*/ -1 h 15976"/>
                <a:gd name="T2" fmla="*/ 21600 w 21600"/>
                <a:gd name="T3" fmla="*/ 15976 h 15976"/>
                <a:gd name="T4" fmla="*/ 14537 w 21600"/>
                <a:gd name="T5" fmla="*/ -1 h 15976"/>
                <a:gd name="T6" fmla="*/ 21600 w 21600"/>
                <a:gd name="T7" fmla="*/ 15976 h 15976"/>
                <a:gd name="T8" fmla="*/ 0 w 21600"/>
                <a:gd name="T9" fmla="*/ 15976 h 15976"/>
                <a:gd name="T10" fmla="*/ 14537 w 21600"/>
                <a:gd name="T11" fmla="*/ -1 h 15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15976" fill="none">
                  <a:moveTo>
                    <a:pt x="14537" y="-1"/>
                  </a:moveTo>
                  <a:cubicBezTo>
                    <a:pt x="19035" y="4093"/>
                    <a:pt x="21600" y="9893"/>
                    <a:pt x="21600" y="15976"/>
                  </a:cubicBezTo>
                </a:path>
                <a:path w="21600" h="15976" stroke="0">
                  <a:moveTo>
                    <a:pt x="14537" y="-1"/>
                  </a:moveTo>
                  <a:cubicBezTo>
                    <a:pt x="19035" y="4093"/>
                    <a:pt x="21600" y="9893"/>
                    <a:pt x="21600" y="15976"/>
                  </a:cubicBezTo>
                  <a:lnTo>
                    <a:pt x="0" y="15976"/>
                  </a:lnTo>
                  <a:lnTo>
                    <a:pt x="14537" y="-1"/>
                  </a:lnTo>
                  <a:close/>
                </a:path>
              </a:pathLst>
            </a:custGeom>
            <a:noFill/>
            <a:ln w="38100">
              <a:solidFill>
                <a:srgbClr val="FF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480" name="Arc 42"/>
            <p:cNvSpPr>
              <a:spLocks noChangeArrowheads="1"/>
            </p:cNvSpPr>
            <p:nvPr/>
          </p:nvSpPr>
          <p:spPr bwMode="auto">
            <a:xfrm>
              <a:off x="2847" y="2659"/>
              <a:ext cx="214" cy="141"/>
            </a:xfrm>
            <a:custGeom>
              <a:avLst/>
              <a:gdLst>
                <a:gd name="T0" fmla="*/ -1 w 21366"/>
                <a:gd name="T1" fmla="*/ 0 h 21600"/>
                <a:gd name="T2" fmla="*/ 21365 w 21366"/>
                <a:gd name="T3" fmla="*/ 18427 h 21600"/>
                <a:gd name="T4" fmla="*/ -1 w 21366"/>
                <a:gd name="T5" fmla="*/ 0 h 21600"/>
                <a:gd name="T6" fmla="*/ 21365 w 21366"/>
                <a:gd name="T7" fmla="*/ 18427 h 21600"/>
                <a:gd name="T8" fmla="*/ 0 w 21366"/>
                <a:gd name="T9" fmla="*/ 21600 h 21600"/>
                <a:gd name="T10" fmla="*/ -1 w 21366"/>
                <a:gd name="T11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66" h="21600" fill="none">
                  <a:moveTo>
                    <a:pt x="-1" y="0"/>
                  </a:moveTo>
                  <a:cubicBezTo>
                    <a:pt x="10703" y="0"/>
                    <a:pt x="19793" y="7839"/>
                    <a:pt x="21365" y="18427"/>
                  </a:cubicBezTo>
                </a:path>
                <a:path w="21366" h="21600" stroke="0">
                  <a:moveTo>
                    <a:pt x="-1" y="0"/>
                  </a:moveTo>
                  <a:cubicBezTo>
                    <a:pt x="10703" y="0"/>
                    <a:pt x="19793" y="7839"/>
                    <a:pt x="21365" y="18427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38100">
              <a:solidFill>
                <a:srgbClr val="FF99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2481" name="Text Box 43"/>
            <p:cNvSpPr txBox="1">
              <a:spLocks noChangeArrowheads="1"/>
            </p:cNvSpPr>
            <p:nvPr/>
          </p:nvSpPr>
          <p:spPr bwMode="auto">
            <a:xfrm>
              <a:off x="3280" y="2564"/>
              <a:ext cx="23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" b="1" i="1">
                  <a:solidFill>
                    <a:srgbClr val="FF9966"/>
                  </a:solidFill>
                  <a:latin typeface="+mn-lt"/>
                </a:rPr>
                <a:t>2</a:t>
              </a:r>
              <a:endParaRPr lang="en-US" altLang="zh-CN" sz="100" b="1" i="1">
                <a:solidFill>
                  <a:srgbClr val="FF9966"/>
                </a:solidFill>
                <a:latin typeface="+mn-lt"/>
              </a:endParaRPr>
            </a:p>
          </p:txBody>
        </p:sp>
        <p:sp>
          <p:nvSpPr>
            <p:cNvPr id="62482" name="Text Box 44"/>
            <p:cNvSpPr txBox="1">
              <a:spLocks noChangeArrowheads="1"/>
            </p:cNvSpPr>
            <p:nvPr/>
          </p:nvSpPr>
          <p:spPr bwMode="auto">
            <a:xfrm>
              <a:off x="2855" y="2432"/>
              <a:ext cx="14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" b="1" i="1">
                  <a:solidFill>
                    <a:srgbClr val="FF9966"/>
                  </a:solidFill>
                  <a:latin typeface="+mn-lt"/>
                </a:rPr>
                <a:t>1</a:t>
              </a:r>
              <a:endParaRPr lang="en-US" altLang="zh-CN" sz="100" b="1" i="1">
                <a:solidFill>
                  <a:srgbClr val="FF9966"/>
                </a:solidFill>
                <a:latin typeface="+mn-lt"/>
              </a:endParaRPr>
            </a:p>
          </p:txBody>
        </p:sp>
      </p:grpSp>
      <p:sp>
        <p:nvSpPr>
          <p:cNvPr id="131117" name="Arc 45"/>
          <p:cNvSpPr>
            <a:spLocks noChangeArrowheads="1"/>
          </p:cNvSpPr>
          <p:nvPr/>
        </p:nvSpPr>
        <p:spPr bwMode="auto">
          <a:xfrm flipH="1">
            <a:off x="5165725" y="3113088"/>
            <a:ext cx="311150" cy="174625"/>
          </a:xfrm>
          <a:custGeom>
            <a:avLst/>
            <a:gdLst>
              <a:gd name="T0" fmla="*/ 0 w 43184"/>
              <a:gd name="T1" fmla="*/ 20877 h 21600"/>
              <a:gd name="T2" fmla="*/ 21588 w 43184"/>
              <a:gd name="T3" fmla="*/ 0 h 21600"/>
              <a:gd name="T4" fmla="*/ 43183 w 43184"/>
              <a:gd name="T5" fmla="*/ 21178 h 21600"/>
              <a:gd name="T6" fmla="*/ 0 w 43184"/>
              <a:gd name="T7" fmla="*/ 20877 h 21600"/>
              <a:gd name="T8" fmla="*/ 21588 w 43184"/>
              <a:gd name="T9" fmla="*/ 0 h 21600"/>
              <a:gd name="T10" fmla="*/ 43183 w 43184"/>
              <a:gd name="T11" fmla="*/ 21178 h 21600"/>
              <a:gd name="T12" fmla="*/ 21588 w 43184"/>
              <a:gd name="T13" fmla="*/ 21600 h 21600"/>
              <a:gd name="T14" fmla="*/ 0 w 43184"/>
              <a:gd name="T15" fmla="*/ 208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3184" h="21600" fill="none">
                <a:moveTo>
                  <a:pt x="0" y="20877"/>
                </a:moveTo>
                <a:cubicBezTo>
                  <a:pt x="389" y="9235"/>
                  <a:pt x="9940" y="-1"/>
                  <a:pt x="21588" y="0"/>
                </a:cubicBezTo>
                <a:cubicBezTo>
                  <a:pt x="33352" y="0"/>
                  <a:pt x="42954" y="9415"/>
                  <a:pt x="43183" y="21178"/>
                </a:cubicBezTo>
              </a:path>
              <a:path w="43184" h="21600" stroke="0">
                <a:moveTo>
                  <a:pt x="0" y="20877"/>
                </a:moveTo>
                <a:cubicBezTo>
                  <a:pt x="389" y="9235"/>
                  <a:pt x="9940" y="-1"/>
                  <a:pt x="21588" y="0"/>
                </a:cubicBezTo>
                <a:cubicBezTo>
                  <a:pt x="33352" y="0"/>
                  <a:pt x="42954" y="9415"/>
                  <a:pt x="43183" y="21178"/>
                </a:cubicBezTo>
                <a:lnTo>
                  <a:pt x="21588" y="21600"/>
                </a:lnTo>
                <a:lnTo>
                  <a:pt x="0" y="20877"/>
                </a:lnTo>
                <a:close/>
              </a:path>
            </a:pathLst>
          </a:custGeom>
          <a:noFill/>
          <a:ln w="38100">
            <a:solidFill>
              <a:srgbClr val="FF99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1118" name="AutoShape 46"/>
          <p:cNvSpPr>
            <a:spLocks noChangeArrowheads="1"/>
          </p:cNvSpPr>
          <p:nvPr/>
        </p:nvSpPr>
        <p:spPr bwMode="auto">
          <a:xfrm flipH="1">
            <a:off x="5113338" y="3219450"/>
            <a:ext cx="76200" cy="61913"/>
          </a:xfrm>
          <a:prstGeom prst="octagon">
            <a:avLst>
              <a:gd name="adj" fmla="val 29287"/>
            </a:avLst>
          </a:prstGeom>
          <a:solidFill>
            <a:srgbClr val="FF9966"/>
          </a:solidFill>
          <a:ln w="9525">
            <a:solidFill>
              <a:srgbClr val="FF9966"/>
            </a:solidFill>
            <a:miter lim="800000"/>
          </a:ln>
        </p:spPr>
        <p:txBody>
          <a:bodyPr wrap="none" anchor="ctr"/>
          <a:lstStyle/>
          <a:p>
            <a:endParaRPr lang="zh-CN" altLang="en-US" sz="100" b="1" i="1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375 -0.001845 C -0.039024 -0.009712 -0.039544 -0.025692 -0.036764 -0.033092 C -0.034854 -0.038192 -0.031564 -0.042352 -0.028954 -0.046982 C -0.026694 -0.050922 -0.022014 -0.050692 -0.018534 -0.052542 C -0.017324 -0.062492 -0.019584 -0.051842 -0.014894 -0.058092 C -0.014194 -0.059022 -0.014544 -0.061102 -0.013854 -0.062262 C -0.008994 -0.069672 -0.002044 -0.073142 0.004896 -0.074762 C 0.019826 -0.084712 0.034236 -0.087032 0.050736 -0.087962 C 0.059066 -0.091662 0.068266 -0.088652 0.076776 -0.087262 C 0.077816 -0.086802 0.078856 -0.086572 0.079896 -0.085872 C 0.081636 -0.084712 0.083196 -0.082632 0.085106 -0.081712 C 0.088236 -0.080092 0.105596 -0.074992 0.112186 -0.070592 C 0.121216 -0.064582 0.113406 -0.067592 0.122606 -0.065042 C 0.130596 -0.057172 0.139796 -0.051382 0.146566 -0.041432 C 0.154376 -0.029622 0.157846 -0.015272 0.166356 -0.003932 C 0.167226 0.003478 0.167746 0.010888 0.168436 0.018288 C 0.168616 0.022458 0.168966 0.026628 0.168966 0.030788 C 0.168436 0.059268 0.168436 0.059268 0.152816 0.075928 C 0.151596 0.077318 0.144486 0.077788 0.143436 0.078018 C 0.141186 0.077788 0.138926 0.077788 0.136666 0.077318 C 0.135626 0.077088 0.133546 0.075928 0.133546 0.075928 C 0.132326 0.073618 0.131636 0.073618 0.129896 0.072458 " pathEditMode="relative" rAng="0" ptsTypes="fffffffffffffffffffffA">
                                      <p:cBhvr>
                                        <p:cTn id="12" dur="3000" fill="hold"/>
                                        <p:tgtEl>
                                          <p:spTgt spid="131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709 -0.007778 L 0.255973 -0.001111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131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0" presetClass="path" presetSubtype="0" repeatCount="2000" accel="50000" decel="50000" autoRev="1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08 -0.001728 C 0.001291 -0.004738 0.001631 -0.008898 0.002671 -0.011678 C 0.003021 -0.014228 0.004761 -0.017698 0.006321 -0.019318 C 0.007011 -0.020938 0.007711 -0.022328 0.008921 -0.023258 C 0.009971 -0.025108 0.011011 -0.026268 0.012571 -0.027418 C 0.013261 -0.027888 0.014651 -0.028808 0.014651 -0.028808 C 0.015871 -0.030898 0.016561 -0.030198 0.018821 -0.030428 C 0.019341 -0.030898 0.019511 -0.032048 0.020041 -0.032278 C 0.022121 -0.032748 0.024201 -0.031818 0.026291 -0.031588 C 0.029241 -0.029968 0.032541 -0.032748 0.035141 -0.030198 C 0.036181 -0.027888 0.037051 -0.025568 0.038611 -0.023948 C 0.039131 -0.022558 0.039651 -0.022098 0.040691 -0.021398 C 0.042081 -0.018858 0.041391 -0.019778 0.042781 -0.018398 C 0.043651 -0.016538 0.044341 -0.014918 0.044861 -0.013068 C 0.045211 -0.009598 0.044861 -0.004278 0.046421 -0.001268 " pathEditMode="fixed" rAng="0" ptsTypes="ffffffffffffffA">
                                      <p:cBhvr>
                                        <p:cTn id="30" dur="1000" fill="hold"/>
                                        <p:tgtEl>
                                          <p:spTgt spid="131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18" grpId="0" bldLvl="0" animBg="1"/>
      <p:bldP spid="131118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2909" y="2487286"/>
            <a:ext cx="3116756" cy="184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7955268">
            <a:off x="3967274" y="1140179"/>
            <a:ext cx="2864258" cy="1693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5661" y="2665849"/>
            <a:ext cx="2810866" cy="1661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42" name="Group 4"/>
          <p:cNvGrpSpPr/>
          <p:nvPr/>
        </p:nvGrpSpPr>
        <p:grpSpPr bwMode="auto">
          <a:xfrm>
            <a:off x="2303463" y="1443152"/>
            <a:ext cx="3455987" cy="2754313"/>
            <a:chOff x="0" y="0"/>
            <a:chExt cx="2404" cy="1727"/>
          </a:xfrm>
        </p:grpSpPr>
        <p:sp>
          <p:nvSpPr>
            <p:cNvPr id="61443" name="Freeform 5"/>
            <p:cNvSpPr>
              <a:spLocks noChangeArrowheads="1"/>
            </p:cNvSpPr>
            <p:nvPr/>
          </p:nvSpPr>
          <p:spPr bwMode="auto">
            <a:xfrm rot="-917545">
              <a:off x="2177" y="1545"/>
              <a:ext cx="182" cy="182"/>
            </a:xfrm>
            <a:custGeom>
              <a:avLst/>
              <a:gdLst>
                <a:gd name="T0" fmla="*/ 152 w 152"/>
                <a:gd name="T1" fmla="*/ 0 h 240"/>
                <a:gd name="T2" fmla="*/ 56 w 152"/>
                <a:gd name="T3" fmla="*/ 48 h 240"/>
                <a:gd name="T4" fmla="*/ 8 w 152"/>
                <a:gd name="T5" fmla="*/ 144 h 240"/>
                <a:gd name="T6" fmla="*/ 8 w 152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40">
                  <a:moveTo>
                    <a:pt x="152" y="0"/>
                  </a:moveTo>
                  <a:cubicBezTo>
                    <a:pt x="116" y="12"/>
                    <a:pt x="80" y="24"/>
                    <a:pt x="56" y="48"/>
                  </a:cubicBezTo>
                  <a:cubicBezTo>
                    <a:pt x="32" y="72"/>
                    <a:pt x="16" y="112"/>
                    <a:pt x="8" y="144"/>
                  </a:cubicBezTo>
                  <a:cubicBezTo>
                    <a:pt x="0" y="176"/>
                    <a:pt x="4" y="208"/>
                    <a:pt x="8" y="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44" name="Freeform 6"/>
            <p:cNvSpPr>
              <a:spLocks noChangeArrowheads="1"/>
            </p:cNvSpPr>
            <p:nvPr/>
          </p:nvSpPr>
          <p:spPr bwMode="auto">
            <a:xfrm>
              <a:off x="216" y="1497"/>
              <a:ext cx="102" cy="227"/>
            </a:xfrm>
            <a:custGeom>
              <a:avLst/>
              <a:gdLst>
                <a:gd name="T0" fmla="*/ 0 w 192"/>
                <a:gd name="T1" fmla="*/ 0 h 240"/>
                <a:gd name="T2" fmla="*/ 144 w 192"/>
                <a:gd name="T3" fmla="*/ 96 h 240"/>
                <a:gd name="T4" fmla="*/ 192 w 192"/>
                <a:gd name="T5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" h="240">
                  <a:moveTo>
                    <a:pt x="0" y="0"/>
                  </a:moveTo>
                  <a:cubicBezTo>
                    <a:pt x="56" y="28"/>
                    <a:pt x="112" y="56"/>
                    <a:pt x="144" y="96"/>
                  </a:cubicBezTo>
                  <a:cubicBezTo>
                    <a:pt x="176" y="136"/>
                    <a:pt x="184" y="188"/>
                    <a:pt x="192" y="24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45" name="Freeform 7"/>
            <p:cNvSpPr>
              <a:spLocks noChangeArrowheads="1"/>
            </p:cNvSpPr>
            <p:nvPr/>
          </p:nvSpPr>
          <p:spPr bwMode="auto">
            <a:xfrm rot="609256">
              <a:off x="1591" y="136"/>
              <a:ext cx="272" cy="91"/>
            </a:xfrm>
            <a:custGeom>
              <a:avLst/>
              <a:gdLst>
                <a:gd name="T0" fmla="*/ 0 w 288"/>
                <a:gd name="T1" fmla="*/ 48 h 112"/>
                <a:gd name="T2" fmla="*/ 96 w 288"/>
                <a:gd name="T3" fmla="*/ 96 h 112"/>
                <a:gd name="T4" fmla="*/ 192 w 288"/>
                <a:gd name="T5" fmla="*/ 96 h 112"/>
                <a:gd name="T6" fmla="*/ 288 w 288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112">
                  <a:moveTo>
                    <a:pt x="0" y="48"/>
                  </a:moveTo>
                  <a:cubicBezTo>
                    <a:pt x="32" y="68"/>
                    <a:pt x="64" y="88"/>
                    <a:pt x="96" y="96"/>
                  </a:cubicBezTo>
                  <a:cubicBezTo>
                    <a:pt x="128" y="104"/>
                    <a:pt x="160" y="112"/>
                    <a:pt x="192" y="96"/>
                  </a:cubicBezTo>
                  <a:cubicBezTo>
                    <a:pt x="224" y="80"/>
                    <a:pt x="256" y="40"/>
                    <a:pt x="288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1446" name="Group 8"/>
            <p:cNvGrpSpPr/>
            <p:nvPr/>
          </p:nvGrpSpPr>
          <p:grpSpPr bwMode="auto">
            <a:xfrm>
              <a:off x="0" y="0"/>
              <a:ext cx="2404" cy="1724"/>
              <a:chOff x="0" y="0"/>
              <a:chExt cx="2813" cy="2072"/>
            </a:xfrm>
          </p:grpSpPr>
          <p:sp>
            <p:nvSpPr>
              <p:cNvPr id="61447" name="Line 9"/>
              <p:cNvSpPr>
                <a:spLocks noChangeShapeType="1"/>
              </p:cNvSpPr>
              <p:nvPr/>
            </p:nvSpPr>
            <p:spPr bwMode="auto">
              <a:xfrm flipH="1">
                <a:off x="8" y="8"/>
                <a:ext cx="2064" cy="2064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48" name="Line 10"/>
              <p:cNvSpPr>
                <a:spLocks noChangeShapeType="1"/>
              </p:cNvSpPr>
              <p:nvPr/>
            </p:nvSpPr>
            <p:spPr bwMode="auto">
              <a:xfrm>
                <a:off x="0" y="2072"/>
                <a:ext cx="2813" cy="0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49" name="Line 11"/>
              <p:cNvSpPr>
                <a:spLocks noChangeShapeType="1"/>
              </p:cNvSpPr>
              <p:nvPr/>
            </p:nvSpPr>
            <p:spPr bwMode="auto">
              <a:xfrm flipH="1" flipV="1">
                <a:off x="2087" y="0"/>
                <a:ext cx="726" cy="2072"/>
              </a:xfrm>
              <a:prstGeom prst="line">
                <a:avLst/>
              </a:prstGeom>
              <a:noFill/>
              <a:ln w="635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1450" name="Line 12"/>
            <p:cNvSpPr>
              <a:spLocks noChangeShapeType="1"/>
            </p:cNvSpPr>
            <p:nvPr/>
          </p:nvSpPr>
          <p:spPr bwMode="auto">
            <a:xfrm flipH="1">
              <a:off x="7" y="7"/>
              <a:ext cx="1764" cy="1717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51" name="Line 13"/>
            <p:cNvSpPr>
              <a:spLocks noChangeShapeType="1"/>
            </p:cNvSpPr>
            <p:nvPr/>
          </p:nvSpPr>
          <p:spPr bwMode="auto">
            <a:xfrm>
              <a:off x="0" y="1724"/>
              <a:ext cx="2404" cy="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1452" name="Line 14"/>
            <p:cNvSpPr>
              <a:spLocks noChangeShapeType="1"/>
            </p:cNvSpPr>
            <p:nvPr/>
          </p:nvSpPr>
          <p:spPr bwMode="auto">
            <a:xfrm flipH="1" flipV="1">
              <a:off x="1784" y="0"/>
              <a:ext cx="620" cy="1724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61453" name="Text Box 15"/>
          <p:cNvSpPr txBox="1">
            <a:spLocks noChangeArrowheads="1"/>
          </p:cNvSpPr>
          <p:nvPr/>
        </p:nvSpPr>
        <p:spPr bwMode="auto">
          <a:xfrm>
            <a:off x="1690478" y="1074852"/>
            <a:ext cx="857670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测量</a:t>
            </a:r>
            <a:endParaRPr lang="zh-CN" altLang="en-US" sz="28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2625431" y="3778365"/>
            <a:ext cx="54668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48</a:t>
            </a:r>
            <a:r>
              <a:rPr lang="en-US" altLang="zh-CN" sz="2400" b="1" baseline="300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en-US" altLang="zh-CN" sz="24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5217818" y="3724390"/>
            <a:ext cx="54668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72</a:t>
            </a:r>
            <a:r>
              <a:rPr lang="en-US" altLang="zh-CN" sz="2400" b="1" baseline="300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en-US" altLang="zh-CN" sz="24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4514556" y="1605077"/>
            <a:ext cx="54668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60</a:t>
            </a:r>
            <a:r>
              <a:rPr lang="en-US" altLang="zh-CN" sz="2400" b="1" baseline="300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en-US" altLang="zh-CN" sz="24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1929456" y="4432792"/>
            <a:ext cx="4157662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/>
          <a:p>
            <a:pPr algn="ctr"/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60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48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72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＝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180</a:t>
            </a:r>
            <a:r>
              <a:rPr lang="en-US" altLang="zh-CN" sz="3000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0</a:t>
            </a:r>
            <a:endParaRPr lang="en-US" altLang="zh-CN" sz="3000" b="1" baseline="30000" dirty="0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61462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46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61441" name="Text Box 3"/>
          <p:cNvSpPr txBox="1">
            <a:spLocks noChangeArrowheads="1"/>
          </p:cNvSpPr>
          <p:nvPr/>
        </p:nvSpPr>
        <p:spPr bwMode="auto">
          <a:xfrm>
            <a:off x="3402464" y="3344265"/>
            <a:ext cx="1875577" cy="48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/>
            <a:r>
              <a:rPr lang="zh-CN" altLang="en-US" sz="2700" b="1" dirty="0">
                <a:latin typeface="+mn-lt"/>
                <a:ea typeface="华文新魏" panose="02010800040101010101" pitchFamily="2" charset="-122"/>
              </a:rPr>
              <a:t>锐角三角形</a:t>
            </a:r>
            <a:endParaRPr lang="zh-CN" altLang="en-US" sz="2700" b="1" dirty="0">
              <a:latin typeface="+mn-lt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10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/>
      <p:bldP spid="5140" grpId="0"/>
      <p:bldP spid="5141" grpId="0"/>
      <p:bldP spid="5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92185" y="3451022"/>
            <a:ext cx="6890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三角形的三个内角拼到一起恰好构成一个平角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67989" y="4023876"/>
            <a:ext cx="745066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 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测的结果不一定可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靠，还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需要通过数学知识来说明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从上面的操作过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程，你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能发现证明的思路吗？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8" name="Freeform 40"/>
          <p:cNvSpPr>
            <a:spLocks noChangeArrowheads="1"/>
          </p:cNvSpPr>
          <p:nvPr/>
        </p:nvSpPr>
        <p:spPr bwMode="auto">
          <a:xfrm>
            <a:off x="1484313" y="2542637"/>
            <a:ext cx="938212" cy="623887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41"/>
          <p:cNvSpPr>
            <a:spLocks noChangeArrowheads="1"/>
          </p:cNvSpPr>
          <p:nvPr/>
        </p:nvSpPr>
        <p:spPr bwMode="auto">
          <a:xfrm>
            <a:off x="1827213" y="1913987"/>
            <a:ext cx="1096962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42"/>
          <p:cNvSpPr>
            <a:spLocks noChangeArrowheads="1"/>
          </p:cNvSpPr>
          <p:nvPr/>
        </p:nvSpPr>
        <p:spPr bwMode="auto">
          <a:xfrm>
            <a:off x="2341563" y="2542637"/>
            <a:ext cx="1350962" cy="623887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Group 53"/>
          <p:cNvGrpSpPr/>
          <p:nvPr/>
        </p:nvGrpSpPr>
        <p:grpSpPr bwMode="auto">
          <a:xfrm>
            <a:off x="1484313" y="1913987"/>
            <a:ext cx="2193925" cy="1249362"/>
            <a:chOff x="0" y="0"/>
            <a:chExt cx="1842" cy="1050"/>
          </a:xfrm>
        </p:grpSpPr>
        <p:sp>
          <p:nvSpPr>
            <p:cNvPr id="63495" name="Freeform 43"/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6" name="Freeform 44"/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7" name="Freeform 45"/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8" name="Freeform 46"/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499" name="Freeform 47"/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00" name="Freeform 48"/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Freeform 50"/>
          <p:cNvSpPr>
            <a:spLocks noChangeArrowheads="1"/>
          </p:cNvSpPr>
          <p:nvPr/>
        </p:nvSpPr>
        <p:spPr bwMode="auto">
          <a:xfrm rot="-10793670">
            <a:off x="2941638" y="2380712"/>
            <a:ext cx="1095375" cy="779462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55"/>
          <p:cNvSpPr>
            <a:spLocks noChangeArrowheads="1"/>
          </p:cNvSpPr>
          <p:nvPr/>
        </p:nvSpPr>
        <p:spPr bwMode="auto">
          <a:xfrm rot="-68467">
            <a:off x="3694113" y="2531524"/>
            <a:ext cx="938212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Line 69"/>
          <p:cNvSpPr>
            <a:spLocks noChangeShapeType="1"/>
          </p:cNvSpPr>
          <p:nvPr/>
        </p:nvSpPr>
        <p:spPr bwMode="auto">
          <a:xfrm>
            <a:off x="1484313" y="3171287"/>
            <a:ext cx="3200400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507" name="文本框 6151"/>
          <p:cNvSpPr txBox="1">
            <a:spLocks noChangeArrowheads="1"/>
          </p:cNvSpPr>
          <p:nvPr/>
        </p:nvSpPr>
        <p:spPr bwMode="auto">
          <a:xfrm>
            <a:off x="2860675" y="441802"/>
            <a:ext cx="34355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三角形的内角和定理的证明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3508" name="文本框 13"/>
          <p:cNvSpPr txBox="1">
            <a:spLocks noChangeArrowheads="1"/>
          </p:cNvSpPr>
          <p:nvPr/>
        </p:nvSpPr>
        <p:spPr bwMode="auto">
          <a:xfrm>
            <a:off x="771787" y="865471"/>
            <a:ext cx="75439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在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纸上任意画一个三角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形，将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它的内角剪下拼合在一起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" name="Freeform 40"/>
          <p:cNvSpPr>
            <a:spLocks noChangeArrowheads="1"/>
          </p:cNvSpPr>
          <p:nvPr/>
        </p:nvSpPr>
        <p:spPr bwMode="auto">
          <a:xfrm>
            <a:off x="5089525" y="2542637"/>
            <a:ext cx="938213" cy="623887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510" name="Freeform 41"/>
          <p:cNvSpPr>
            <a:spLocks noChangeArrowheads="1"/>
          </p:cNvSpPr>
          <p:nvPr/>
        </p:nvSpPr>
        <p:spPr bwMode="auto">
          <a:xfrm>
            <a:off x="5432425" y="1913987"/>
            <a:ext cx="1096963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42"/>
          <p:cNvSpPr>
            <a:spLocks noChangeArrowheads="1"/>
          </p:cNvSpPr>
          <p:nvPr/>
        </p:nvSpPr>
        <p:spPr bwMode="auto">
          <a:xfrm>
            <a:off x="5946775" y="2542637"/>
            <a:ext cx="1350963" cy="623887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3512" name="Group 53"/>
          <p:cNvGrpSpPr/>
          <p:nvPr/>
        </p:nvGrpSpPr>
        <p:grpSpPr bwMode="auto">
          <a:xfrm>
            <a:off x="5089525" y="1913987"/>
            <a:ext cx="2193925" cy="1249362"/>
            <a:chOff x="0" y="0"/>
            <a:chExt cx="1842" cy="1050"/>
          </a:xfrm>
        </p:grpSpPr>
        <p:sp>
          <p:nvSpPr>
            <p:cNvPr id="63513" name="Freeform 43"/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4" name="Freeform 44"/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5" name="Freeform 45"/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6" name="Freeform 46"/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7" name="Freeform 47"/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18" name="Freeform 48"/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4" name="Line 69"/>
          <p:cNvSpPr>
            <a:spLocks noChangeShapeType="1"/>
          </p:cNvSpPr>
          <p:nvPr/>
        </p:nvSpPr>
        <p:spPr bwMode="auto">
          <a:xfrm>
            <a:off x="4678363" y="1894937"/>
            <a:ext cx="3200400" cy="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40"/>
          <p:cNvSpPr>
            <a:spLocks noChangeArrowheads="1"/>
          </p:cNvSpPr>
          <p:nvPr/>
        </p:nvSpPr>
        <p:spPr bwMode="auto">
          <a:xfrm rot="10800000">
            <a:off x="4829175" y="1917162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42"/>
          <p:cNvSpPr>
            <a:spLocks noChangeArrowheads="1"/>
          </p:cNvSpPr>
          <p:nvPr/>
        </p:nvSpPr>
        <p:spPr bwMode="auto">
          <a:xfrm rot="10800000">
            <a:off x="5808663" y="1917162"/>
            <a:ext cx="1349375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Line 69"/>
          <p:cNvSpPr>
            <a:spLocks noChangeShapeType="1"/>
          </p:cNvSpPr>
          <p:nvPr/>
        </p:nvSpPr>
        <p:spPr bwMode="auto">
          <a:xfrm flipV="1">
            <a:off x="3678238" y="1693324"/>
            <a:ext cx="874712" cy="1468438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0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云形标注 12"/>
          <p:cNvSpPr>
            <a:spLocks noChangeArrowheads="1"/>
          </p:cNvSpPr>
          <p:nvPr/>
        </p:nvSpPr>
        <p:spPr bwMode="auto">
          <a:xfrm>
            <a:off x="6831391" y="2863907"/>
            <a:ext cx="2381250" cy="1048779"/>
          </a:xfrm>
          <a:prstGeom prst="cloudCallout">
            <a:avLst>
              <a:gd name="adj1" fmla="val -94848"/>
              <a:gd name="adj2" fmla="val 38227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还有其他的拼接方法吗？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15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4" grpId="8"/>
      <p:bldP spid="4" grpId="9"/>
      <p:bldP spid="4" grpId="10"/>
      <p:bldP spid="4" grpId="11"/>
      <p:bldP spid="4" grpId="12"/>
      <p:bldP spid="4" grpId="13"/>
      <p:bldP spid="4" grpId="14"/>
      <p:bldP spid="4" grpId="15"/>
      <p:bldP spid="7" grpId="0"/>
      <p:bldP spid="7" grpId="1"/>
      <p:bldP spid="7" grpId="2"/>
      <p:bldP spid="7" grpId="3"/>
      <p:bldP spid="7" grpId="4"/>
      <p:bldP spid="7" grpId="5"/>
      <p:bldP spid="7" grpId="6"/>
      <p:bldP spid="7" grpId="7"/>
      <p:bldP spid="7" grpId="8"/>
      <p:bldP spid="7" grpId="9"/>
      <p:bldP spid="7" grpId="10"/>
      <p:bldP spid="7" grpId="11"/>
      <p:bldP spid="7" grpId="12"/>
      <p:bldP spid="7" grpId="13"/>
      <p:bldP spid="7" grpId="14"/>
      <p:bldP spid="7" grpId="15"/>
      <p:bldP spid="63508" grpId="0"/>
      <p:bldP spid="63508" grpId="1"/>
      <p:bldP spid="63508" grpId="2"/>
      <p:bldP spid="63508" grpId="3"/>
      <p:bldP spid="63508" grpId="4"/>
      <p:bldP spid="63508" grpId="5"/>
      <p:bldP spid="63508" grpId="6"/>
      <p:bldP spid="63508" grpId="7"/>
      <p:bldP spid="63508" grpId="8"/>
      <p:bldP spid="63508" grpId="9"/>
      <p:bldP spid="63508" grpId="10"/>
      <p:bldP spid="63508" grpId="11"/>
      <p:bldP spid="63508" grpId="12"/>
      <p:bldP spid="63508" grpId="13"/>
      <p:bldP spid="63508" grpId="14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18" descr="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3113088"/>
            <a:ext cx="2436813" cy="148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19" descr="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113" y="3344863"/>
            <a:ext cx="111760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20" descr="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738" y="3381375"/>
            <a:ext cx="487362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21" descr="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3429000"/>
            <a:ext cx="174625" cy="6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5921375" y="3325813"/>
            <a:ext cx="1803400" cy="6350"/>
          </a:xfrm>
          <a:prstGeom prst="line">
            <a:avLst/>
          </a:prstGeom>
          <a:noFill/>
          <a:ln w="3810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aphicFrame>
        <p:nvGraphicFramePr>
          <p:cNvPr id="6163" name="Object 25"/>
          <p:cNvGraphicFramePr>
            <a:graphicFrameLocks noChangeAspect="1"/>
          </p:cNvGraphicFramePr>
          <p:nvPr/>
        </p:nvGraphicFramePr>
        <p:xfrm>
          <a:off x="7612063" y="3057525"/>
          <a:ext cx="114300" cy="21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55" name="" r:id="rId5" imgW="152400" imgH="292100" progId="Equation.DSMT4">
                  <p:embed/>
                </p:oleObj>
              </mc:Choice>
              <mc:Fallback>
                <p:oleObj name="" r:id="rId5" imgW="152400" imgH="292100" progId="Equation.DSMT4">
                  <p:embed/>
                  <p:pic>
                    <p:nvPicPr>
                      <p:cNvPr id="0" name="图片 636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12063" y="3057525"/>
                        <a:ext cx="114300" cy="21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20" name="Rectangle 4"/>
          <p:cNvSpPr>
            <a:spLocks noChangeArrowheads="1"/>
          </p:cNvSpPr>
          <p:nvPr/>
        </p:nvSpPr>
        <p:spPr bwMode="auto">
          <a:xfrm>
            <a:off x="2652713" y="517525"/>
            <a:ext cx="3917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三角形三个内角的和等于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180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4521" name="Rectangle 27"/>
          <p:cNvSpPr>
            <a:spLocks noChangeArrowheads="1"/>
          </p:cNvSpPr>
          <p:nvPr/>
        </p:nvSpPr>
        <p:spPr bwMode="auto">
          <a:xfrm>
            <a:off x="845048" y="1540817"/>
            <a:ext cx="40238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求证：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+∠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+∠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=180°.</a:t>
            </a:r>
            <a:endParaRPr lang="en-US" altLang="zh-CN" sz="2400" b="1" dirty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887753" y="1021399"/>
            <a:ext cx="210987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已知：</a:t>
            </a:r>
            <a:r>
              <a:rPr kumimoji="1" lang="zh-CN" altLang="en-US" sz="2400" b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ABC.</a:t>
            </a:r>
            <a:endParaRPr kumimoji="1" lang="zh-CN" altLang="en-US" sz="2400" b="1" i="1" kern="0" dirty="0">
              <a:solidFill>
                <a:prstClr val="black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Rectangle 24"/>
          <p:cNvSpPr>
            <a:spLocks noChangeArrowheads="1"/>
          </p:cNvSpPr>
          <p:nvPr/>
        </p:nvSpPr>
        <p:spPr bwMode="auto">
          <a:xfrm>
            <a:off x="803275" y="2262697"/>
            <a:ext cx="4710906" cy="21121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证法</a:t>
            </a:r>
            <a:r>
              <a:rPr kumimoji="1"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过点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kumimoji="1"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1"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kumimoji="1"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=∠1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</a:rPr>
              <a:t>行，内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错角相等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) </a:t>
            </a:r>
            <a:endParaRPr kumimoji="1"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=∠2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</a:rPr>
              <a:t>行，内</a:t>
            </a:r>
            <a:r>
              <a:rPr kumimoji="1" lang="zh-CN" altLang="en-US" sz="2100" b="1" dirty="0">
                <a:latin typeface="+mn-lt"/>
                <a:ea typeface="仿宋" panose="02010609060101010101" pitchFamily="49" charset="-122"/>
              </a:rPr>
              <a:t>错角相等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</a:rPr>
              <a:t>) </a:t>
            </a:r>
            <a:endParaRPr kumimoji="1"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∵∠2+∠1+∠</a:t>
            </a:r>
            <a:r>
              <a:rPr kumimoji="1"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=180</a:t>
            </a:r>
            <a:r>
              <a:rPr kumimoji="1"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kumimoji="1"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1"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  <a:defRPr/>
            </a:pP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+∠</a:t>
            </a:r>
            <a:r>
              <a:rPr kumimoji="1"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kumimoji="1"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=180°</a:t>
            </a:r>
            <a:r>
              <a:rPr kumimoji="1"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1" lang="en-US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427788" y="3281363"/>
            <a:ext cx="357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+mn-lt"/>
              </a:rPr>
              <a:t>1</a:t>
            </a:r>
            <a:endParaRPr lang="en-US" altLang="zh-CN">
              <a:solidFill>
                <a:prstClr val="black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954838" y="3322638"/>
            <a:ext cx="357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prstClr val="black"/>
                </a:solidFill>
                <a:latin typeface="+mn-lt"/>
              </a:rPr>
              <a:t>2</a:t>
            </a:r>
            <a:endParaRPr lang="en-US" altLang="zh-CN">
              <a:solidFill>
                <a:prstClr val="black"/>
              </a:solidFill>
              <a:latin typeface="+mn-lt"/>
            </a:endParaRPr>
          </a:p>
        </p:txBody>
      </p:sp>
      <p:sp>
        <p:nvSpPr>
          <p:cNvPr id="29" name="Freeform 40"/>
          <p:cNvSpPr>
            <a:spLocks noChangeArrowheads="1"/>
          </p:cNvSpPr>
          <p:nvPr/>
        </p:nvSpPr>
        <p:spPr bwMode="auto">
          <a:xfrm>
            <a:off x="5305425" y="1928813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0" name="Freeform 41"/>
          <p:cNvSpPr>
            <a:spLocks noChangeArrowheads="1"/>
          </p:cNvSpPr>
          <p:nvPr/>
        </p:nvSpPr>
        <p:spPr bwMode="auto">
          <a:xfrm>
            <a:off x="5648325" y="1300163"/>
            <a:ext cx="1096963" cy="779462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1" name="Freeform 42"/>
          <p:cNvSpPr>
            <a:spLocks noChangeArrowheads="1"/>
          </p:cNvSpPr>
          <p:nvPr/>
        </p:nvSpPr>
        <p:spPr bwMode="auto">
          <a:xfrm>
            <a:off x="6162675" y="1928813"/>
            <a:ext cx="1350963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4" name="Group 53"/>
          <p:cNvGrpSpPr/>
          <p:nvPr/>
        </p:nvGrpSpPr>
        <p:grpSpPr bwMode="auto">
          <a:xfrm>
            <a:off x="5305425" y="1300163"/>
            <a:ext cx="2192338" cy="1250950"/>
            <a:chOff x="0" y="0"/>
            <a:chExt cx="1842" cy="1050"/>
          </a:xfrm>
        </p:grpSpPr>
        <p:sp>
          <p:nvSpPr>
            <p:cNvPr id="64530" name="Freeform 43"/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1" name="Freeform 44"/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2" name="Freeform 45"/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3" name="Freeform 46"/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4" name="Freeform 47"/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4535" name="Freeform 48"/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39" name="Line 69"/>
          <p:cNvSpPr>
            <a:spLocks noChangeShapeType="1"/>
          </p:cNvSpPr>
          <p:nvPr/>
        </p:nvSpPr>
        <p:spPr bwMode="auto">
          <a:xfrm>
            <a:off x="4894263" y="1281113"/>
            <a:ext cx="2841625" cy="0"/>
          </a:xfrm>
          <a:prstGeom prst="line">
            <a:avLst/>
          </a:prstGeom>
          <a:noFill/>
          <a:ln w="3492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0" name="Freeform 40"/>
          <p:cNvSpPr>
            <a:spLocks noChangeArrowheads="1"/>
          </p:cNvSpPr>
          <p:nvPr/>
        </p:nvSpPr>
        <p:spPr bwMode="auto">
          <a:xfrm rot="10800000">
            <a:off x="5045075" y="1303338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1" name="Freeform 42"/>
          <p:cNvSpPr>
            <a:spLocks noChangeArrowheads="1"/>
          </p:cNvSpPr>
          <p:nvPr/>
        </p:nvSpPr>
        <p:spPr bwMode="auto">
          <a:xfrm rot="10800000">
            <a:off x="6021388" y="1303338"/>
            <a:ext cx="1350962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2" name="下箭头 41"/>
          <p:cNvSpPr>
            <a:spLocks noChangeArrowheads="1"/>
          </p:cNvSpPr>
          <p:nvPr/>
        </p:nvSpPr>
        <p:spPr bwMode="auto">
          <a:xfrm>
            <a:off x="6408738" y="2627313"/>
            <a:ext cx="161925" cy="430212"/>
          </a:xfrm>
          <a:prstGeom prst="downArrow">
            <a:avLst>
              <a:gd name="adj1" fmla="val 50000"/>
              <a:gd name="adj2" fmla="val 49558"/>
            </a:avLst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125 0.230000 L -0.003819 0.006667 " pathEditMode="relative" rAng="0" ptsTypes="">
                                      <p:cBhvr>
                                        <p:cTn id="43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82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82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uild="p"/>
      <p:bldP spid="2" grpId="0"/>
      <p:bldP spid="3" grpId="0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>
            <a:spLocks noChangeArrowheads="1"/>
          </p:cNvSpPr>
          <p:nvPr/>
        </p:nvSpPr>
        <p:spPr bwMode="auto">
          <a:xfrm>
            <a:off x="200025" y="901700"/>
            <a:ext cx="583020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证法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华文新魏" panose="02010800040101010101" pitchFamily="2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华文新魏" panose="02010800040101010101" pitchFamily="2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，过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CE∥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=∠1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行，内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错角相等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=∠2.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行，同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位角相等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又∵∠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1+∠2+∠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Group 35"/>
          <p:cNvGrpSpPr/>
          <p:nvPr/>
        </p:nvGrpSpPr>
        <p:grpSpPr bwMode="auto">
          <a:xfrm>
            <a:off x="5744478" y="2941059"/>
            <a:ext cx="2219325" cy="1795462"/>
            <a:chOff x="3504" y="1690"/>
            <a:chExt cx="1864" cy="1509"/>
          </a:xfrm>
        </p:grpSpPr>
        <p:sp>
          <p:nvSpPr>
            <p:cNvPr id="11280" name="Line 36"/>
            <p:cNvSpPr/>
            <p:nvPr/>
          </p:nvSpPr>
          <p:spPr>
            <a:xfrm flipH="1">
              <a:off x="3560" y="1968"/>
              <a:ext cx="537" cy="963"/>
            </a:xfrm>
            <a:prstGeom prst="line">
              <a:avLst/>
            </a:prstGeom>
            <a:ln w="5715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1281" name="Line 37"/>
            <p:cNvSpPr/>
            <p:nvPr/>
          </p:nvSpPr>
          <p:spPr>
            <a:xfrm>
              <a:off x="3552" y="2928"/>
              <a:ext cx="1691" cy="1"/>
            </a:xfrm>
            <a:prstGeom prst="line">
              <a:avLst/>
            </a:prstGeom>
            <a:ln w="5715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1282" name="Line 38"/>
            <p:cNvSpPr/>
            <p:nvPr/>
          </p:nvSpPr>
          <p:spPr>
            <a:xfrm>
              <a:off x="4080" y="1968"/>
              <a:ext cx="1153" cy="963"/>
            </a:xfrm>
            <a:prstGeom prst="line">
              <a:avLst/>
            </a:prstGeom>
            <a:ln w="5715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42" name="Rectangle 39"/>
            <p:cNvSpPr>
              <a:spLocks noChangeArrowheads="1"/>
            </p:cNvSpPr>
            <p:nvPr/>
          </p:nvSpPr>
          <p:spPr bwMode="auto">
            <a:xfrm>
              <a:off x="5128" y="2912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+mn-lt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43" name="Rectangle 40"/>
            <p:cNvSpPr>
              <a:spLocks noChangeArrowheads="1"/>
            </p:cNvSpPr>
            <p:nvPr/>
          </p:nvSpPr>
          <p:spPr bwMode="auto">
            <a:xfrm>
              <a:off x="3504" y="2928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+mn-lt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44" name="Rectangle 41"/>
            <p:cNvSpPr>
              <a:spLocks noChangeArrowheads="1"/>
            </p:cNvSpPr>
            <p:nvPr/>
          </p:nvSpPr>
          <p:spPr bwMode="auto">
            <a:xfrm>
              <a:off x="4026" y="1690"/>
              <a:ext cx="24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+mn-lt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36" name="Line 42"/>
          <p:cNvSpPr>
            <a:spLocks noChangeShapeType="1"/>
          </p:cNvSpPr>
          <p:nvPr/>
        </p:nvSpPr>
        <p:spPr bwMode="auto">
          <a:xfrm>
            <a:off x="7792353" y="4417434"/>
            <a:ext cx="857250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8" name="Rectangle 44"/>
          <p:cNvSpPr>
            <a:spLocks noChangeArrowheads="1"/>
          </p:cNvSpPr>
          <p:nvPr/>
        </p:nvSpPr>
        <p:spPr bwMode="auto">
          <a:xfrm>
            <a:off x="8140016" y="2975984"/>
            <a:ext cx="38735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E</a:t>
            </a:r>
            <a:endParaRPr lang="en-US" altLang="zh-CN" sz="2100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9" name="Rectangle 45"/>
          <p:cNvSpPr>
            <a:spLocks noChangeArrowheads="1"/>
          </p:cNvSpPr>
          <p:nvPr/>
        </p:nvSpPr>
        <p:spPr bwMode="auto">
          <a:xfrm>
            <a:off x="8421003" y="4388859"/>
            <a:ext cx="3857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D</a:t>
            </a:r>
            <a:endParaRPr lang="en-US" altLang="zh-CN" sz="2100" b="1" i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" name="Group 61"/>
          <p:cNvGrpSpPr/>
          <p:nvPr/>
        </p:nvGrpSpPr>
        <p:grpSpPr bwMode="auto">
          <a:xfrm>
            <a:off x="7578041" y="3739571"/>
            <a:ext cx="428625" cy="619125"/>
            <a:chOff x="4572" y="1210"/>
            <a:chExt cx="361" cy="520"/>
          </a:xfrm>
        </p:grpSpPr>
        <p:sp>
          <p:nvSpPr>
            <p:cNvPr id="65549" name="Rectangle 47"/>
            <p:cNvSpPr>
              <a:spLocks noChangeArrowheads="1"/>
            </p:cNvSpPr>
            <p:nvPr/>
          </p:nvSpPr>
          <p:spPr bwMode="auto">
            <a:xfrm>
              <a:off x="4693" y="1210"/>
              <a:ext cx="240" cy="2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+mn-lt"/>
                </a:rPr>
                <a:t>1</a:t>
              </a:r>
              <a:endParaRPr lang="en-US" altLang="zh-CN" sz="2100" b="1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65550" name="Arc 49"/>
            <p:cNvSpPr>
              <a:spLocks noChangeArrowheads="1"/>
            </p:cNvSpPr>
            <p:nvPr/>
          </p:nvSpPr>
          <p:spPr bwMode="auto">
            <a:xfrm rot="-3832874">
              <a:off x="4549" y="1417"/>
              <a:ext cx="336" cy="290"/>
            </a:xfrm>
            <a:custGeom>
              <a:avLst/>
              <a:gdLst>
                <a:gd name="T0" fmla="*/ 4229 w 21600"/>
                <a:gd name="T1" fmla="*/ 0 h 21182"/>
                <a:gd name="T2" fmla="*/ 21600 w 21600"/>
                <a:gd name="T3" fmla="*/ 21182 h 21182"/>
                <a:gd name="T4" fmla="*/ 4229 w 21600"/>
                <a:gd name="T5" fmla="*/ 0 h 21182"/>
                <a:gd name="T6" fmla="*/ 21600 w 21600"/>
                <a:gd name="T7" fmla="*/ 21182 h 21182"/>
                <a:gd name="T8" fmla="*/ 0 w 21600"/>
                <a:gd name="T9" fmla="*/ 21182 h 2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182" fill="none">
                  <a:moveTo>
                    <a:pt x="4229" y="0"/>
                  </a:moveTo>
                  <a:cubicBezTo>
                    <a:pt x="14329" y="2017"/>
                    <a:pt x="21600" y="10883"/>
                    <a:pt x="21600" y="21182"/>
                  </a:cubicBezTo>
                </a:path>
                <a:path w="21600" h="21182" stroke="0">
                  <a:moveTo>
                    <a:pt x="4229" y="0"/>
                  </a:moveTo>
                  <a:cubicBezTo>
                    <a:pt x="14329" y="2017"/>
                    <a:pt x="21600" y="10883"/>
                    <a:pt x="21600" y="21182"/>
                  </a:cubicBezTo>
                  <a:lnTo>
                    <a:pt x="0" y="21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" name="Group 62"/>
          <p:cNvGrpSpPr/>
          <p:nvPr/>
        </p:nvGrpSpPr>
        <p:grpSpPr bwMode="auto">
          <a:xfrm>
            <a:off x="7849503" y="3950709"/>
            <a:ext cx="720725" cy="598487"/>
            <a:chOff x="4800" y="1377"/>
            <a:chExt cx="606" cy="502"/>
          </a:xfrm>
        </p:grpSpPr>
        <p:sp>
          <p:nvSpPr>
            <p:cNvPr id="65552" name="Arc 46"/>
            <p:cNvSpPr>
              <a:spLocks noChangeArrowheads="1"/>
            </p:cNvSpPr>
            <p:nvPr/>
          </p:nvSpPr>
          <p:spPr bwMode="auto">
            <a:xfrm rot="2203326">
              <a:off x="4800" y="1512"/>
              <a:ext cx="378" cy="367"/>
            </a:xfrm>
            <a:custGeom>
              <a:avLst/>
              <a:gdLst>
                <a:gd name="T0" fmla="*/ 0 w 18717"/>
                <a:gd name="T1" fmla="*/ 113 h 21600"/>
                <a:gd name="T2" fmla="*/ 2211 w 18717"/>
                <a:gd name="T3" fmla="*/ 0 h 21600"/>
                <a:gd name="T4" fmla="*/ 18716 w 18717"/>
                <a:gd name="T5" fmla="*/ 7667 h 21600"/>
                <a:gd name="T6" fmla="*/ 0 w 18717"/>
                <a:gd name="T7" fmla="*/ 113 h 21600"/>
                <a:gd name="T8" fmla="*/ 2211 w 18717"/>
                <a:gd name="T9" fmla="*/ 0 h 21600"/>
                <a:gd name="T10" fmla="*/ 18716 w 18717"/>
                <a:gd name="T11" fmla="*/ 7667 h 21600"/>
                <a:gd name="T12" fmla="*/ 2211 w 18717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17" h="21600" fill="none">
                  <a:moveTo>
                    <a:pt x="0" y="113"/>
                  </a:moveTo>
                  <a:cubicBezTo>
                    <a:pt x="734" y="37"/>
                    <a:pt x="1472" y="-1"/>
                    <a:pt x="2211" y="0"/>
                  </a:cubicBezTo>
                  <a:cubicBezTo>
                    <a:pt x="8573" y="0"/>
                    <a:pt x="14612" y="2805"/>
                    <a:pt x="18716" y="7667"/>
                  </a:cubicBezTo>
                </a:path>
                <a:path w="18717" h="21600" stroke="0">
                  <a:moveTo>
                    <a:pt x="0" y="113"/>
                  </a:moveTo>
                  <a:cubicBezTo>
                    <a:pt x="734" y="37"/>
                    <a:pt x="1472" y="-1"/>
                    <a:pt x="2211" y="0"/>
                  </a:cubicBezTo>
                  <a:cubicBezTo>
                    <a:pt x="8573" y="0"/>
                    <a:pt x="14612" y="2805"/>
                    <a:pt x="18716" y="7667"/>
                  </a:cubicBezTo>
                  <a:lnTo>
                    <a:pt x="2211" y="21600"/>
                  </a:lnTo>
                  <a:close/>
                </a:path>
              </a:pathLst>
            </a:custGeom>
            <a:noFill/>
            <a:ln w="95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53" name="Rectangle 50"/>
            <p:cNvSpPr>
              <a:spLocks noChangeArrowheads="1"/>
            </p:cNvSpPr>
            <p:nvPr/>
          </p:nvSpPr>
          <p:spPr bwMode="auto">
            <a:xfrm>
              <a:off x="5166" y="1377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+mn-lt"/>
                </a:rPr>
                <a:t>2</a:t>
              </a:r>
              <a:endParaRPr lang="en-US" altLang="zh-CN" sz="2100" b="1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37" name="Line 43"/>
          <p:cNvSpPr>
            <a:spLocks noChangeShapeType="1"/>
          </p:cNvSpPr>
          <p:nvPr/>
        </p:nvSpPr>
        <p:spPr bwMode="auto">
          <a:xfrm flipV="1">
            <a:off x="7792353" y="3226809"/>
            <a:ext cx="628650" cy="120015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8" name="Freeform 40"/>
          <p:cNvSpPr>
            <a:spLocks noChangeArrowheads="1"/>
          </p:cNvSpPr>
          <p:nvPr/>
        </p:nvSpPr>
        <p:spPr bwMode="auto">
          <a:xfrm>
            <a:off x="5704791" y="1659946"/>
            <a:ext cx="938212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9" name="Freeform 41"/>
          <p:cNvSpPr>
            <a:spLocks noChangeArrowheads="1"/>
          </p:cNvSpPr>
          <p:nvPr/>
        </p:nvSpPr>
        <p:spPr bwMode="auto">
          <a:xfrm>
            <a:off x="6047691" y="1031296"/>
            <a:ext cx="1096962" cy="779463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0" name="Freeform 42"/>
          <p:cNvSpPr>
            <a:spLocks noChangeArrowheads="1"/>
          </p:cNvSpPr>
          <p:nvPr/>
        </p:nvSpPr>
        <p:spPr bwMode="auto">
          <a:xfrm>
            <a:off x="6562041" y="1659946"/>
            <a:ext cx="1350962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5" name="Group 53"/>
          <p:cNvGrpSpPr/>
          <p:nvPr/>
        </p:nvGrpSpPr>
        <p:grpSpPr bwMode="auto">
          <a:xfrm>
            <a:off x="5704791" y="1031296"/>
            <a:ext cx="2193925" cy="1250950"/>
            <a:chOff x="0" y="0"/>
            <a:chExt cx="1842" cy="1050"/>
          </a:xfrm>
        </p:grpSpPr>
        <p:sp>
          <p:nvSpPr>
            <p:cNvPr id="65559" name="Freeform 43"/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0" name="Freeform 44"/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1" name="Freeform 45"/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2" name="Freeform 46"/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3" name="Freeform 47"/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4" name="Freeform 48"/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28" name="Freeform 50"/>
          <p:cNvSpPr>
            <a:spLocks noChangeArrowheads="1"/>
          </p:cNvSpPr>
          <p:nvPr/>
        </p:nvSpPr>
        <p:spPr bwMode="auto">
          <a:xfrm rot="-10793670">
            <a:off x="7160528" y="1499609"/>
            <a:ext cx="1096963" cy="779462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9" name="Freeform 55"/>
          <p:cNvSpPr>
            <a:spLocks noChangeArrowheads="1"/>
          </p:cNvSpPr>
          <p:nvPr/>
        </p:nvSpPr>
        <p:spPr bwMode="auto">
          <a:xfrm rot="-68467">
            <a:off x="7913003" y="1648834"/>
            <a:ext cx="938213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31" name="Line 69"/>
          <p:cNvSpPr>
            <a:spLocks noChangeShapeType="1"/>
          </p:cNvSpPr>
          <p:nvPr/>
        </p:nvSpPr>
        <p:spPr bwMode="auto">
          <a:xfrm>
            <a:off x="5704791" y="2288596"/>
            <a:ext cx="3200400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" name="Line 69"/>
          <p:cNvSpPr>
            <a:spLocks noChangeShapeType="1"/>
          </p:cNvSpPr>
          <p:nvPr/>
        </p:nvSpPr>
        <p:spPr bwMode="auto">
          <a:xfrm flipV="1">
            <a:off x="7898716" y="810634"/>
            <a:ext cx="874712" cy="146685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42" name="下箭头 41"/>
          <p:cNvSpPr>
            <a:spLocks noChangeArrowheads="1"/>
          </p:cNvSpPr>
          <p:nvPr/>
        </p:nvSpPr>
        <p:spPr bwMode="auto">
          <a:xfrm>
            <a:off x="7346266" y="2529896"/>
            <a:ext cx="161925" cy="431800"/>
          </a:xfrm>
          <a:prstGeom prst="downArrow">
            <a:avLst>
              <a:gd name="adj1" fmla="val 50000"/>
              <a:gd name="adj2" fmla="val 49741"/>
            </a:avLst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40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38" grpId="0"/>
      <p:bldP spid="39" grpId="0"/>
      <p:bldP spid="4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2"/>
          <p:cNvSpPr>
            <a:spLocks noChangeArrowheads="1"/>
          </p:cNvSpPr>
          <p:nvPr/>
        </p:nvSpPr>
        <p:spPr bwMode="auto">
          <a:xfrm>
            <a:off x="6054667" y="1222374"/>
            <a:ext cx="1350963" cy="623887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40"/>
          <p:cNvSpPr>
            <a:spLocks noChangeArrowheads="1"/>
          </p:cNvSpPr>
          <p:nvPr/>
        </p:nvSpPr>
        <p:spPr bwMode="auto">
          <a:xfrm>
            <a:off x="7364355" y="1222374"/>
            <a:ext cx="938212" cy="623887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40"/>
          <p:cNvSpPr>
            <a:spLocks noChangeArrowheads="1"/>
          </p:cNvSpPr>
          <p:nvPr/>
        </p:nvSpPr>
        <p:spPr bwMode="auto">
          <a:xfrm>
            <a:off x="6167380" y="1225549"/>
            <a:ext cx="938212" cy="625475"/>
          </a:xfrm>
          <a:custGeom>
            <a:avLst/>
            <a:gdLst>
              <a:gd name="T0" fmla="*/ 2309 w 4724"/>
              <a:gd name="T1" fmla="*/ 663 h 3148"/>
              <a:gd name="T2" fmla="*/ 1758 w 4724"/>
              <a:gd name="T3" fmla="*/ 0 h 3148"/>
              <a:gd name="T4" fmla="*/ 0 w 4724"/>
              <a:gd name="T5" fmla="*/ 3148 h 3148"/>
              <a:gd name="T6" fmla="*/ 4542 w 4724"/>
              <a:gd name="T7" fmla="*/ 3148 h 3148"/>
              <a:gd name="T8" fmla="*/ 4322 w 4724"/>
              <a:gd name="T9" fmla="*/ 2457 h 3148"/>
              <a:gd name="T10" fmla="*/ 4724 w 4724"/>
              <a:gd name="T11" fmla="*/ 1982 h 3148"/>
              <a:gd name="T12" fmla="*/ 4248 w 4724"/>
              <a:gd name="T13" fmla="*/ 1579 h 3148"/>
              <a:gd name="T14" fmla="*/ 4651 w 4724"/>
              <a:gd name="T15" fmla="*/ 736 h 3148"/>
              <a:gd name="T16" fmla="*/ 4102 w 4724"/>
              <a:gd name="T17" fmla="*/ 371 h 3148"/>
              <a:gd name="T18" fmla="*/ 3699 w 4724"/>
              <a:gd name="T19" fmla="*/ 773 h 3148"/>
              <a:gd name="T20" fmla="*/ 2821 w 4724"/>
              <a:gd name="T21" fmla="*/ 297 h 3148"/>
              <a:gd name="T22" fmla="*/ 2309 w 4724"/>
              <a:gd name="T23" fmla="*/ 663 h 3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24" h="3148">
                <a:moveTo>
                  <a:pt x="2309" y="663"/>
                </a:moveTo>
                <a:lnTo>
                  <a:pt x="1758" y="0"/>
                </a:lnTo>
                <a:lnTo>
                  <a:pt x="0" y="3148"/>
                </a:lnTo>
                <a:lnTo>
                  <a:pt x="4542" y="3148"/>
                </a:lnTo>
                <a:lnTo>
                  <a:pt x="4322" y="2457"/>
                </a:lnTo>
                <a:lnTo>
                  <a:pt x="4724" y="1982"/>
                </a:lnTo>
                <a:lnTo>
                  <a:pt x="4248" y="1579"/>
                </a:lnTo>
                <a:lnTo>
                  <a:pt x="4651" y="736"/>
                </a:lnTo>
                <a:lnTo>
                  <a:pt x="4102" y="371"/>
                </a:lnTo>
                <a:lnTo>
                  <a:pt x="3699" y="773"/>
                </a:lnTo>
                <a:lnTo>
                  <a:pt x="2821" y="297"/>
                </a:lnTo>
                <a:lnTo>
                  <a:pt x="2309" y="663"/>
                </a:lnTo>
                <a:close/>
              </a:path>
            </a:pathLst>
          </a:custGeom>
          <a:solidFill>
            <a:srgbClr val="CC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reeform 41"/>
          <p:cNvSpPr>
            <a:spLocks noChangeArrowheads="1"/>
          </p:cNvSpPr>
          <p:nvPr/>
        </p:nvSpPr>
        <p:spPr bwMode="auto">
          <a:xfrm>
            <a:off x="6526155" y="596899"/>
            <a:ext cx="1095375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42"/>
          <p:cNvSpPr>
            <a:spLocks noChangeArrowheads="1"/>
          </p:cNvSpPr>
          <p:nvPr/>
        </p:nvSpPr>
        <p:spPr bwMode="auto">
          <a:xfrm>
            <a:off x="7040505" y="1225549"/>
            <a:ext cx="1349375" cy="625475"/>
          </a:xfrm>
          <a:custGeom>
            <a:avLst/>
            <a:gdLst>
              <a:gd name="T0" fmla="*/ 2252 w 6802"/>
              <a:gd name="T1" fmla="*/ 481 h 3149"/>
              <a:gd name="T2" fmla="*/ 1977 w 6802"/>
              <a:gd name="T3" fmla="*/ 225 h 3149"/>
              <a:gd name="T4" fmla="*/ 1538 w 6802"/>
              <a:gd name="T5" fmla="*/ 664 h 3149"/>
              <a:gd name="T6" fmla="*/ 989 w 6802"/>
              <a:gd name="T7" fmla="*/ 298 h 3149"/>
              <a:gd name="T8" fmla="*/ 403 w 6802"/>
              <a:gd name="T9" fmla="*/ 737 h 3149"/>
              <a:gd name="T10" fmla="*/ 0 w 6802"/>
              <a:gd name="T11" fmla="*/ 1580 h 3149"/>
              <a:gd name="T12" fmla="*/ 476 w 6802"/>
              <a:gd name="T13" fmla="*/ 1983 h 3149"/>
              <a:gd name="T14" fmla="*/ 74 w 6802"/>
              <a:gd name="T15" fmla="*/ 2458 h 3149"/>
              <a:gd name="T16" fmla="*/ 294 w 6802"/>
              <a:gd name="T17" fmla="*/ 3149 h 3149"/>
              <a:gd name="T18" fmla="*/ 6802 w 6802"/>
              <a:gd name="T19" fmla="*/ 3149 h 3149"/>
              <a:gd name="T20" fmla="*/ 3033 w 6802"/>
              <a:gd name="T21" fmla="*/ 0 h 3149"/>
              <a:gd name="T22" fmla="*/ 2252 w 6802"/>
              <a:gd name="T23" fmla="*/ 481 h 3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02" h="3149">
                <a:moveTo>
                  <a:pt x="2252" y="481"/>
                </a:moveTo>
                <a:lnTo>
                  <a:pt x="1977" y="225"/>
                </a:lnTo>
                <a:lnTo>
                  <a:pt x="1538" y="664"/>
                </a:lnTo>
                <a:lnTo>
                  <a:pt x="989" y="298"/>
                </a:lnTo>
                <a:lnTo>
                  <a:pt x="403" y="737"/>
                </a:lnTo>
                <a:lnTo>
                  <a:pt x="0" y="1580"/>
                </a:lnTo>
                <a:lnTo>
                  <a:pt x="476" y="1983"/>
                </a:lnTo>
                <a:lnTo>
                  <a:pt x="74" y="2458"/>
                </a:lnTo>
                <a:lnTo>
                  <a:pt x="294" y="3149"/>
                </a:lnTo>
                <a:lnTo>
                  <a:pt x="6802" y="3149"/>
                </a:lnTo>
                <a:lnTo>
                  <a:pt x="3033" y="0"/>
                </a:lnTo>
                <a:lnTo>
                  <a:pt x="2252" y="481"/>
                </a:lnTo>
                <a:close/>
              </a:path>
            </a:pathLst>
          </a:cu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6566" name="Group 53"/>
          <p:cNvGrpSpPr/>
          <p:nvPr/>
        </p:nvGrpSpPr>
        <p:grpSpPr bwMode="auto">
          <a:xfrm>
            <a:off x="6183255" y="596899"/>
            <a:ext cx="2192337" cy="1249362"/>
            <a:chOff x="0" y="0"/>
            <a:chExt cx="1842" cy="1050"/>
          </a:xfrm>
        </p:grpSpPr>
        <p:sp>
          <p:nvSpPr>
            <p:cNvPr id="66567" name="Freeform 43"/>
            <p:cNvSpPr>
              <a:spLocks noChangeArrowheads="1"/>
            </p:cNvSpPr>
            <p:nvPr/>
          </p:nvSpPr>
          <p:spPr bwMode="auto">
            <a:xfrm>
              <a:off x="0" y="525"/>
              <a:ext cx="757" cy="525"/>
            </a:xfrm>
            <a:custGeom>
              <a:avLst/>
              <a:gdLst>
                <a:gd name="T0" fmla="*/ 4542 w 4542"/>
                <a:gd name="T1" fmla="*/ 3148 h 3148"/>
                <a:gd name="T2" fmla="*/ 0 w 4542"/>
                <a:gd name="T3" fmla="*/ 3148 h 3148"/>
                <a:gd name="T4" fmla="*/ 1758 w 4542"/>
                <a:gd name="T5" fmla="*/ 0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42" h="3148">
                  <a:moveTo>
                    <a:pt x="4542" y="3148"/>
                  </a:moveTo>
                  <a:lnTo>
                    <a:pt x="0" y="3148"/>
                  </a:lnTo>
                  <a:lnTo>
                    <a:pt x="1758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68" name="Freeform 44"/>
            <p:cNvSpPr>
              <a:spLocks noChangeArrowheads="1"/>
            </p:cNvSpPr>
            <p:nvPr/>
          </p:nvSpPr>
          <p:spPr bwMode="auto">
            <a:xfrm>
              <a:off x="775" y="525"/>
              <a:ext cx="439" cy="123"/>
            </a:xfrm>
            <a:custGeom>
              <a:avLst/>
              <a:gdLst>
                <a:gd name="T0" fmla="*/ 0 w 2630"/>
                <a:gd name="T1" fmla="*/ 737 h 737"/>
                <a:gd name="T2" fmla="*/ 586 w 2630"/>
                <a:gd name="T3" fmla="*/ 298 h 737"/>
                <a:gd name="T4" fmla="*/ 1135 w 2630"/>
                <a:gd name="T5" fmla="*/ 664 h 737"/>
                <a:gd name="T6" fmla="*/ 1574 w 2630"/>
                <a:gd name="T7" fmla="*/ 225 h 737"/>
                <a:gd name="T8" fmla="*/ 1849 w 2630"/>
                <a:gd name="T9" fmla="*/ 481 h 737"/>
                <a:gd name="T10" fmla="*/ 2630 w 2630"/>
                <a:gd name="T11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0" h="737">
                  <a:moveTo>
                    <a:pt x="0" y="737"/>
                  </a:moveTo>
                  <a:lnTo>
                    <a:pt x="586" y="298"/>
                  </a:lnTo>
                  <a:lnTo>
                    <a:pt x="1135" y="664"/>
                  </a:lnTo>
                  <a:lnTo>
                    <a:pt x="1574" y="225"/>
                  </a:lnTo>
                  <a:lnTo>
                    <a:pt x="1849" y="481"/>
                  </a:lnTo>
                  <a:lnTo>
                    <a:pt x="26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69" name="Freeform 45"/>
            <p:cNvSpPr>
              <a:spLocks noChangeArrowheads="1"/>
            </p:cNvSpPr>
            <p:nvPr/>
          </p:nvSpPr>
          <p:spPr bwMode="auto">
            <a:xfrm>
              <a:off x="708" y="648"/>
              <a:ext cx="80" cy="402"/>
            </a:xfrm>
            <a:custGeom>
              <a:avLst/>
              <a:gdLst>
                <a:gd name="T0" fmla="*/ 403 w 476"/>
                <a:gd name="T1" fmla="*/ 0 h 2412"/>
                <a:gd name="T2" fmla="*/ 0 w 476"/>
                <a:gd name="T3" fmla="*/ 843 h 2412"/>
                <a:gd name="T4" fmla="*/ 476 w 476"/>
                <a:gd name="T5" fmla="*/ 1246 h 2412"/>
                <a:gd name="T6" fmla="*/ 74 w 476"/>
                <a:gd name="T7" fmla="*/ 1721 h 2412"/>
                <a:gd name="T8" fmla="*/ 294 w 476"/>
                <a:gd name="T9" fmla="*/ 2412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2412">
                  <a:moveTo>
                    <a:pt x="403" y="0"/>
                  </a:moveTo>
                  <a:lnTo>
                    <a:pt x="0" y="843"/>
                  </a:lnTo>
                  <a:lnTo>
                    <a:pt x="476" y="1246"/>
                  </a:lnTo>
                  <a:lnTo>
                    <a:pt x="74" y="1721"/>
                  </a:lnTo>
                  <a:lnTo>
                    <a:pt x="294" y="24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70" name="Freeform 46"/>
            <p:cNvSpPr>
              <a:spLocks noChangeArrowheads="1"/>
            </p:cNvSpPr>
            <p:nvPr/>
          </p:nvSpPr>
          <p:spPr bwMode="auto">
            <a:xfrm>
              <a:off x="293" y="0"/>
              <a:ext cx="921" cy="525"/>
            </a:xfrm>
            <a:custGeom>
              <a:avLst/>
              <a:gdLst>
                <a:gd name="T0" fmla="*/ 5523 w 5523"/>
                <a:gd name="T1" fmla="*/ 3148 h 3149"/>
                <a:gd name="T2" fmla="*/ 1755 w 5523"/>
                <a:gd name="T3" fmla="*/ 0 h 3149"/>
                <a:gd name="T4" fmla="*/ 0 w 5523"/>
                <a:gd name="T5" fmla="*/ 3149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23" h="3149">
                  <a:moveTo>
                    <a:pt x="5523" y="3148"/>
                  </a:moveTo>
                  <a:lnTo>
                    <a:pt x="1755" y="0"/>
                  </a:lnTo>
                  <a:lnTo>
                    <a:pt x="0" y="314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71" name="Freeform 47"/>
            <p:cNvSpPr>
              <a:spLocks noChangeArrowheads="1"/>
            </p:cNvSpPr>
            <p:nvPr/>
          </p:nvSpPr>
          <p:spPr bwMode="auto">
            <a:xfrm>
              <a:off x="757" y="525"/>
              <a:ext cx="1085" cy="525"/>
            </a:xfrm>
            <a:custGeom>
              <a:avLst/>
              <a:gdLst>
                <a:gd name="T0" fmla="*/ 0 w 6508"/>
                <a:gd name="T1" fmla="*/ 3149 h 3149"/>
                <a:gd name="T2" fmla="*/ 6508 w 6508"/>
                <a:gd name="T3" fmla="*/ 3149 h 3149"/>
                <a:gd name="T4" fmla="*/ 2739 w 6508"/>
                <a:gd name="T5" fmla="*/ 0 h 3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08" h="3149">
                  <a:moveTo>
                    <a:pt x="0" y="3149"/>
                  </a:moveTo>
                  <a:lnTo>
                    <a:pt x="6508" y="3149"/>
                  </a:lnTo>
                  <a:lnTo>
                    <a:pt x="2739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572" name="Freeform 48"/>
            <p:cNvSpPr>
              <a:spLocks noChangeArrowheads="1"/>
            </p:cNvSpPr>
            <p:nvPr/>
          </p:nvSpPr>
          <p:spPr bwMode="auto">
            <a:xfrm>
              <a:off x="293" y="525"/>
              <a:ext cx="482" cy="129"/>
            </a:xfrm>
            <a:custGeom>
              <a:avLst/>
              <a:gdLst>
                <a:gd name="T0" fmla="*/ 0 w 2893"/>
                <a:gd name="T1" fmla="*/ 0 h 773"/>
                <a:gd name="T2" fmla="*/ 551 w 2893"/>
                <a:gd name="T3" fmla="*/ 663 h 773"/>
                <a:gd name="T4" fmla="*/ 1063 w 2893"/>
                <a:gd name="T5" fmla="*/ 297 h 773"/>
                <a:gd name="T6" fmla="*/ 1941 w 2893"/>
                <a:gd name="T7" fmla="*/ 773 h 773"/>
                <a:gd name="T8" fmla="*/ 2344 w 2893"/>
                <a:gd name="T9" fmla="*/ 371 h 773"/>
                <a:gd name="T10" fmla="*/ 2893 w 2893"/>
                <a:gd name="T11" fmla="*/ 73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3" h="773">
                  <a:moveTo>
                    <a:pt x="0" y="0"/>
                  </a:moveTo>
                  <a:lnTo>
                    <a:pt x="551" y="663"/>
                  </a:lnTo>
                  <a:lnTo>
                    <a:pt x="1063" y="297"/>
                  </a:lnTo>
                  <a:lnTo>
                    <a:pt x="1941" y="773"/>
                  </a:lnTo>
                  <a:lnTo>
                    <a:pt x="2344" y="371"/>
                  </a:lnTo>
                  <a:lnTo>
                    <a:pt x="2893" y="7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6" name="Freeform 41"/>
          <p:cNvSpPr>
            <a:spLocks noChangeArrowheads="1"/>
          </p:cNvSpPr>
          <p:nvPr/>
        </p:nvSpPr>
        <p:spPr bwMode="auto">
          <a:xfrm rot="10800000">
            <a:off x="6627755" y="1049336"/>
            <a:ext cx="1096962" cy="777875"/>
          </a:xfrm>
          <a:custGeom>
            <a:avLst/>
            <a:gdLst>
              <a:gd name="T0" fmla="*/ 0 w 5523"/>
              <a:gd name="T1" fmla="*/ 3149 h 3922"/>
              <a:gd name="T2" fmla="*/ 551 w 5523"/>
              <a:gd name="T3" fmla="*/ 3812 h 3922"/>
              <a:gd name="T4" fmla="*/ 1063 w 5523"/>
              <a:gd name="T5" fmla="*/ 3446 h 3922"/>
              <a:gd name="T6" fmla="*/ 1941 w 5523"/>
              <a:gd name="T7" fmla="*/ 3922 h 3922"/>
              <a:gd name="T8" fmla="*/ 2344 w 5523"/>
              <a:gd name="T9" fmla="*/ 3520 h 3922"/>
              <a:gd name="T10" fmla="*/ 2893 w 5523"/>
              <a:gd name="T11" fmla="*/ 3885 h 3922"/>
              <a:gd name="T12" fmla="*/ 3479 w 5523"/>
              <a:gd name="T13" fmla="*/ 3446 h 3922"/>
              <a:gd name="T14" fmla="*/ 4028 w 5523"/>
              <a:gd name="T15" fmla="*/ 3812 h 3922"/>
              <a:gd name="T16" fmla="*/ 4467 w 5523"/>
              <a:gd name="T17" fmla="*/ 3373 h 3922"/>
              <a:gd name="T18" fmla="*/ 4742 w 5523"/>
              <a:gd name="T19" fmla="*/ 3629 h 3922"/>
              <a:gd name="T20" fmla="*/ 5523 w 5523"/>
              <a:gd name="T21" fmla="*/ 3148 h 3922"/>
              <a:gd name="T22" fmla="*/ 1755 w 5523"/>
              <a:gd name="T23" fmla="*/ 0 h 3922"/>
              <a:gd name="T24" fmla="*/ 0 w 5523"/>
              <a:gd name="T25" fmla="*/ 3149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3" h="3922">
                <a:moveTo>
                  <a:pt x="0" y="3149"/>
                </a:moveTo>
                <a:lnTo>
                  <a:pt x="551" y="3812"/>
                </a:lnTo>
                <a:lnTo>
                  <a:pt x="1063" y="3446"/>
                </a:lnTo>
                <a:lnTo>
                  <a:pt x="1941" y="3922"/>
                </a:lnTo>
                <a:lnTo>
                  <a:pt x="2344" y="3520"/>
                </a:lnTo>
                <a:lnTo>
                  <a:pt x="2893" y="3885"/>
                </a:lnTo>
                <a:lnTo>
                  <a:pt x="3479" y="3446"/>
                </a:lnTo>
                <a:lnTo>
                  <a:pt x="4028" y="3812"/>
                </a:lnTo>
                <a:lnTo>
                  <a:pt x="4467" y="3373"/>
                </a:lnTo>
                <a:lnTo>
                  <a:pt x="4742" y="3629"/>
                </a:lnTo>
                <a:lnTo>
                  <a:pt x="5523" y="3148"/>
                </a:lnTo>
                <a:lnTo>
                  <a:pt x="1755" y="0"/>
                </a:lnTo>
                <a:lnTo>
                  <a:pt x="0" y="3149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 flipH="1" flipV="1">
            <a:off x="6324542" y="963611"/>
            <a:ext cx="1047750" cy="877888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 flipV="1">
            <a:off x="7372292" y="692149"/>
            <a:ext cx="625475" cy="1149350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Group 35"/>
          <p:cNvGrpSpPr/>
          <p:nvPr/>
        </p:nvGrpSpPr>
        <p:grpSpPr bwMode="auto">
          <a:xfrm>
            <a:off x="6288030" y="2355849"/>
            <a:ext cx="2219325" cy="1797050"/>
            <a:chOff x="3504" y="1690"/>
            <a:chExt cx="1864" cy="1509"/>
          </a:xfrm>
        </p:grpSpPr>
        <p:sp>
          <p:nvSpPr>
            <p:cNvPr id="11280" name="Line 36"/>
            <p:cNvSpPr/>
            <p:nvPr/>
          </p:nvSpPr>
          <p:spPr>
            <a:xfrm flipH="1">
              <a:off x="3560" y="1969"/>
              <a:ext cx="537" cy="962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</a:endParaRPr>
            </a:p>
          </p:txBody>
        </p:sp>
        <p:sp>
          <p:nvSpPr>
            <p:cNvPr id="11281" name="Line 37"/>
            <p:cNvSpPr/>
            <p:nvPr/>
          </p:nvSpPr>
          <p:spPr>
            <a:xfrm>
              <a:off x="3552" y="2928"/>
              <a:ext cx="1691" cy="0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</a:endParaRPr>
            </a:p>
          </p:txBody>
        </p:sp>
        <p:sp>
          <p:nvSpPr>
            <p:cNvPr id="11282" name="Line 38"/>
            <p:cNvSpPr/>
            <p:nvPr/>
          </p:nvSpPr>
          <p:spPr>
            <a:xfrm>
              <a:off x="4080" y="1969"/>
              <a:ext cx="1153" cy="962"/>
            </a:xfrm>
            <a:prstGeom prst="line">
              <a:avLst/>
            </a:prstGeom>
            <a:ln w="38100" cap="flat" cmpd="sng">
              <a:solidFill>
                <a:schemeClr val="accent4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>
                <a:solidFill>
                  <a:prstClr val="black"/>
                </a:solidFill>
              </a:endParaRPr>
            </a:p>
          </p:txBody>
        </p:sp>
        <p:sp>
          <p:nvSpPr>
            <p:cNvPr id="66580" name="Rectangle 39"/>
            <p:cNvSpPr>
              <a:spLocks noChangeArrowheads="1"/>
            </p:cNvSpPr>
            <p:nvPr/>
          </p:nvSpPr>
          <p:spPr bwMode="auto">
            <a:xfrm>
              <a:off x="5128" y="2912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81" name="Rectangle 40"/>
            <p:cNvSpPr>
              <a:spLocks noChangeArrowheads="1"/>
            </p:cNvSpPr>
            <p:nvPr/>
          </p:nvSpPr>
          <p:spPr bwMode="auto">
            <a:xfrm>
              <a:off x="3504" y="2928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82" name="Rectangle 41"/>
            <p:cNvSpPr>
              <a:spLocks noChangeArrowheads="1"/>
            </p:cNvSpPr>
            <p:nvPr/>
          </p:nvSpPr>
          <p:spPr bwMode="auto">
            <a:xfrm>
              <a:off x="4026" y="1690"/>
              <a:ext cx="24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 flipH="1" flipV="1">
            <a:off x="6365817" y="2941636"/>
            <a:ext cx="1047750" cy="877888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 flipV="1">
            <a:off x="7413567" y="2671761"/>
            <a:ext cx="627063" cy="1147763"/>
          </a:xfrm>
          <a:prstGeom prst="line">
            <a:avLst/>
          </a:prstGeom>
          <a:noFill/>
          <a:ln w="28575">
            <a:solidFill>
              <a:srgbClr val="EB2A0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Rectangle 44"/>
          <p:cNvSpPr>
            <a:spLocks noChangeArrowheads="1"/>
          </p:cNvSpPr>
          <p:nvPr/>
        </p:nvSpPr>
        <p:spPr bwMode="auto">
          <a:xfrm>
            <a:off x="6586480" y="2822574"/>
            <a:ext cx="385762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Rectangle 45"/>
          <p:cNvSpPr>
            <a:spLocks noChangeArrowheads="1"/>
          </p:cNvSpPr>
          <p:nvPr/>
        </p:nvSpPr>
        <p:spPr bwMode="auto">
          <a:xfrm>
            <a:off x="7310380" y="3819524"/>
            <a:ext cx="38735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Rectangle 45"/>
          <p:cNvSpPr>
            <a:spLocks noChangeArrowheads="1"/>
          </p:cNvSpPr>
          <p:nvPr/>
        </p:nvSpPr>
        <p:spPr bwMode="auto">
          <a:xfrm>
            <a:off x="7835842" y="3054349"/>
            <a:ext cx="385763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F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23113" y="490811"/>
            <a:ext cx="5707791" cy="430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证法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DF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en-US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EDB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FDC.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行，同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位角相等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</a:t>
            </a:r>
            <a:endParaRPr lang="en-US" altLang="zh-CN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EDF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两直线平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行，同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旁内角相补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i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A=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EDF.</a:t>
            </a:r>
            <a:endParaRPr lang="en-US" altLang="zh-CN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EDF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FDC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2" name="下箭头 41"/>
          <p:cNvSpPr>
            <a:spLocks noChangeArrowheads="1"/>
          </p:cNvSpPr>
          <p:nvPr/>
        </p:nvSpPr>
        <p:spPr bwMode="auto">
          <a:xfrm>
            <a:off x="7135755" y="1890711"/>
            <a:ext cx="161925" cy="431800"/>
          </a:xfrm>
          <a:prstGeom prst="downArrow">
            <a:avLst>
              <a:gd name="adj1" fmla="val 50000"/>
              <a:gd name="adj2" fmla="val 49741"/>
            </a:avLst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5039" y="-30818"/>
            <a:ext cx="2006600" cy="477838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椭圆形标注 1"/>
          <p:cNvSpPr/>
          <p:nvPr/>
        </p:nvSpPr>
        <p:spPr>
          <a:xfrm>
            <a:off x="1946234" y="1538286"/>
            <a:ext cx="3842170" cy="1722638"/>
          </a:xfrm>
          <a:prstGeom prst="wedgeEllipseCallout">
            <a:avLst>
              <a:gd name="adj1" fmla="val -16494"/>
              <a:gd name="adj2" fmla="val 74896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070362" y="2166000"/>
            <a:ext cx="3897221" cy="47666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</a:t>
            </a:r>
            <a:r>
              <a:rPr lang="zh-CN" altLang="en-US" sz="2400" b="1" dirty="0">
                <a:solidFill>
                  <a:prstClr val="black">
                    <a:lumMod val="85000"/>
                    <a:lumOff val="15000"/>
                  </a:prst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学们还有其他的方法吗？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9" grpId="0"/>
      <p:bldP spid="42" grpId="0" bldLvl="0" animBg="1"/>
      <p:bldP spid="2" grpId="0" animBg="1"/>
      <p:bldP spid="19" grpId="0"/>
    </p:bldLst>
  </p:timing>
</p:sld>
</file>

<file path=ppt/tags/tag1.xml><?xml version="1.0" encoding="utf-8"?>
<p:tagLst xmlns:p="http://schemas.openxmlformats.org/presentationml/2006/main">
  <p:tag name="KSO_WM_DOC_GUID" val="{ef1d53f6-cad9-4832-8581-960b5efb33a5}"/>
  <p:tag name="KSO_WPP_MARK_KEY" val="7f9498ed-df5c-4410-9c8d-86d7b3c6aa54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4889</Words>
  <Application>WPS 演示</Application>
  <PresentationFormat>全屏显示(16:9)</PresentationFormat>
  <Paragraphs>611</Paragraphs>
  <Slides>35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35</vt:i4>
      </vt:variant>
    </vt:vector>
  </HeadingPairs>
  <TitlesOfParts>
    <vt:vector size="69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华文新魏</vt:lpstr>
      <vt:lpstr>Times New Roman</vt:lpstr>
      <vt:lpstr>仿宋</vt:lpstr>
      <vt:lpstr>Arial Unicode MS</vt:lpstr>
      <vt:lpstr>Calibri</vt:lpstr>
      <vt:lpstr>Cambria Math</vt:lpstr>
      <vt:lpstr>《七彩课堂》课件模板（新）</vt:lpstr>
      <vt:lpstr>1_《七彩课堂》课件模板（新）</vt:lpstr>
      <vt:lpstr>Equation.DSMT4</vt:lpstr>
      <vt:lpstr>Equation.DSMT4</vt:lpstr>
      <vt:lpstr>Equation.KSEE3</vt:lpstr>
      <vt:lpstr>Equation.DSMT4</vt:lpstr>
      <vt:lpstr>Equation.KSEE3</vt:lpstr>
      <vt:lpstr>Equation.KSEE3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孤傲的含羞草</dc:creator>
  <cp:lastModifiedBy>Administrator</cp:lastModifiedBy>
  <cp:revision>1208</cp:revision>
  <dcterms:created xsi:type="dcterms:W3CDTF">2016-01-14T07:05:00Z</dcterms:created>
  <dcterms:modified xsi:type="dcterms:W3CDTF">2023-04-26T06:19:23Z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75F9AD1615CE4C91A70C98AE9E727A5E_12</vt:lpwstr>
  </property>
</Properties>
</file>