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</p:sldMasterIdLst>
  <p:notesMasterIdLst>
    <p:notesMasterId r:id="rId14"/>
  </p:notesMasterIdLst>
  <p:handoutMasterIdLst>
    <p:handoutMasterId r:id="rId33"/>
  </p:handoutMasterIdLst>
  <p:sldIdLst>
    <p:sldId id="614" r:id="rId4"/>
    <p:sldId id="615" r:id="rId5"/>
    <p:sldId id="616" r:id="rId6"/>
    <p:sldId id="617" r:id="rId7"/>
    <p:sldId id="618" r:id="rId8"/>
    <p:sldId id="619" r:id="rId9"/>
    <p:sldId id="620" r:id="rId10"/>
    <p:sldId id="621" r:id="rId11"/>
    <p:sldId id="622" r:id="rId12"/>
    <p:sldId id="623" r:id="rId13"/>
    <p:sldId id="624" r:id="rId15"/>
    <p:sldId id="625" r:id="rId16"/>
    <p:sldId id="626" r:id="rId17"/>
    <p:sldId id="627" r:id="rId18"/>
    <p:sldId id="628" r:id="rId19"/>
    <p:sldId id="629" r:id="rId20"/>
    <p:sldId id="630" r:id="rId21"/>
    <p:sldId id="631" r:id="rId22"/>
    <p:sldId id="632" r:id="rId23"/>
    <p:sldId id="633" r:id="rId24"/>
    <p:sldId id="634" r:id="rId25"/>
    <p:sldId id="635" r:id="rId26"/>
    <p:sldId id="636" r:id="rId27"/>
    <p:sldId id="637" r:id="rId28"/>
    <p:sldId id="638" r:id="rId29"/>
    <p:sldId id="639" r:id="rId30"/>
    <p:sldId id="640" r:id="rId31"/>
    <p:sldId id="641" r:id="rId32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2" autoAdjust="0"/>
    <p:restoredTop sz="95825" autoAdjust="0"/>
  </p:normalViewPr>
  <p:slideViewPr>
    <p:cSldViewPr snapToGrid="0" showGuides="1">
      <p:cViewPr varScale="1">
        <p:scale>
          <a:sx n="57" d="100"/>
          <a:sy n="57" d="100"/>
        </p:scale>
        <p:origin x="-90" y="-912"/>
      </p:cViewPr>
      <p:guideLst>
        <p:guide orient="horz" pos="14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B5E1596-45F5-4785-8CBB-6F16A9A4CCF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112DE96C-BD81-4476-BFF6-0863AF15BED7}" type="slidenum">
              <a:rPr lang="en-US" altLang="en-US"/>
            </a:fld>
            <a:endParaRPr lang="en-US" altLang="en-US"/>
          </a:p>
        </p:txBody>
      </p:sp>
      <p:pic>
        <p:nvPicPr>
          <p:cNvPr id="48135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23905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8370" name="文本占位符 12390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>
              <a:ea typeface="黑体" panose="02010609060101010101" pitchFamily="49" charset="-122"/>
            </a:endParaRPr>
          </a:p>
        </p:txBody>
      </p:sp>
      <p:sp>
        <p:nvSpPr>
          <p:cNvPr id="5837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F08E9C2-6F01-4985-B2D5-2CB894473ED4}" type="slidenum">
              <a:rPr lang="zh-CN" altLang="en-US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83BC63-E7F2-4542-A580-2EB70C59F6BB}" type="slidenum">
              <a:rPr lang="en-US" altLang="en-US" smtClean="0">
                <a:solidFill>
                  <a:prstClr val="black"/>
                </a:solidFill>
              </a:rPr>
            </a:fld>
            <a:endParaRPr lang="en-US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2.png"/><Relationship Id="rId21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052224" y="11675"/>
            <a:ext cx="30283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12.2 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三角形全等的判定</a:t>
            </a:r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jpe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NULL" TargetMode="Externa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2"/>
          <p:cNvSpPr txBox="1">
            <a:spLocks noChangeArrowheads="1"/>
          </p:cNvSpPr>
          <p:nvPr/>
        </p:nvSpPr>
        <p:spPr bwMode="auto">
          <a:xfrm>
            <a:off x="303572" y="621036"/>
            <a:ext cx="849560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学完“三角形全等判定”后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小明把一块三角形纸片分为如图四块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分别给了编号为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的四名同学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要求他们画出与原三角形全等的三角形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则编号为几的同学能完成任务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你的根据是什么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138" name="组合 1"/>
          <p:cNvGrpSpPr/>
          <p:nvPr/>
        </p:nvGrpSpPr>
        <p:grpSpPr bwMode="auto">
          <a:xfrm>
            <a:off x="-3364" y="-54102"/>
            <a:ext cx="2006600" cy="493713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4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7" y="158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图片 1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15" y="2524991"/>
            <a:ext cx="2866548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51201"/>
          <p:cNvSpPr txBox="1"/>
          <p:nvPr/>
        </p:nvSpPr>
        <p:spPr>
          <a:xfrm>
            <a:off x="1087437" y="461572"/>
            <a:ext cx="7469333" cy="11137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prstClr val="white"/>
              </a:buClr>
            </a:pPr>
            <a:r>
              <a:rPr lang="zh-CN" altLang="en-US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AD=AE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,∠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B=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BE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CD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相等么？为什么？</a:t>
            </a:r>
            <a:endParaRPr lang="zh-CN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04" name="文本框 51203"/>
          <p:cNvSpPr txBox="1"/>
          <p:nvPr/>
        </p:nvSpPr>
        <p:spPr bwMode="auto">
          <a:xfrm>
            <a:off x="3426221" y="1590145"/>
            <a:ext cx="5130549" cy="32316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</a:t>
            </a:r>
            <a:r>
              <a:rPr lang="en-US" altLang="zh-CN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noProof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zh-CN" altLang="en-US" sz="2400" b="1" noProof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与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ACD</a:t>
            </a:r>
            <a:r>
              <a:rPr lang="zh-CN" altLang="en-US" sz="2400" b="1" noProof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endParaRPr lang="zh-CN" altLang="en-US" sz="2400" b="1" noProof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zh-CN" altLang="en-US" sz="2400" b="1" noProof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B=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C,</a:t>
            </a:r>
            <a:r>
              <a:rPr lang="en-US" altLang="zh-CN" sz="2400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24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（已知）</a:t>
            </a:r>
            <a:endParaRPr lang="zh-CN" altLang="en-US" sz="2400" b="1" noProof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zh-CN" altLang="en-US" sz="24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A= 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A,  </a:t>
            </a:r>
            <a:r>
              <a:rPr lang="zh-CN" altLang="en-US" sz="24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（公共角）</a:t>
            </a:r>
            <a:endParaRPr lang="zh-CN" altLang="en-US" sz="2400" b="1" noProof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zh-CN" altLang="en-US" sz="24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AE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=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AD, </a:t>
            </a:r>
            <a:r>
              <a:rPr lang="en-US" altLang="zh-CN" sz="2400" b="1" noProof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sz="24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（已知）</a:t>
            </a:r>
            <a:endParaRPr lang="zh-CN" altLang="en-US" sz="2400" b="1" noProof="1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en-US" altLang="zh-CN" sz="2400" b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 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  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ACD.</a:t>
            </a:r>
            <a:r>
              <a:rPr lang="zh-CN" altLang="en-US" sz="2400" b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（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AAS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）</a:t>
            </a:r>
            <a:endParaRPr lang="zh-CN" altLang="en-US" sz="2400" b="1" noProof="1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prstClr val="white"/>
              </a:buClr>
            </a:pPr>
            <a:r>
              <a:rPr lang="en-US" altLang="zh-CN" sz="2400" b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 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BE=CD 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r>
              <a:rPr lang="zh-CN" altLang="en-US" sz="2400" b="1" noProof="1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zh-CN" altLang="en-US" sz="2400" b="1" noProof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全等三角形对应边相等）</a:t>
            </a:r>
            <a:endParaRPr lang="zh-CN" altLang="en-US" sz="2400" b="1" noProof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7348" name="左大括号 51204"/>
          <p:cNvSpPr/>
          <p:nvPr/>
        </p:nvSpPr>
        <p:spPr bwMode="auto">
          <a:xfrm>
            <a:off x="3636995" y="2260800"/>
            <a:ext cx="298168" cy="1242439"/>
          </a:xfrm>
          <a:prstGeom prst="leftBrace">
            <a:avLst>
              <a:gd name="adj1" fmla="val 37402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51206" name="组合 51205"/>
          <p:cNvGrpSpPr/>
          <p:nvPr/>
        </p:nvGrpSpPr>
        <p:grpSpPr bwMode="auto">
          <a:xfrm>
            <a:off x="527850" y="1544638"/>
            <a:ext cx="2341562" cy="2649141"/>
            <a:chOff x="1202" y="1298"/>
            <a:chExt cx="1966" cy="2225"/>
          </a:xfrm>
        </p:grpSpPr>
        <p:sp>
          <p:nvSpPr>
            <p:cNvPr id="57350" name="直接连接符 51206"/>
            <p:cNvSpPr>
              <a:spLocks noChangeShapeType="1"/>
            </p:cNvSpPr>
            <p:nvPr/>
          </p:nvSpPr>
          <p:spPr bwMode="auto">
            <a:xfrm>
              <a:off x="2426" y="2296"/>
              <a:ext cx="439" cy="104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i="1">
                <a:solidFill>
                  <a:prstClr val="black"/>
                </a:solidFill>
              </a:endParaRPr>
            </a:p>
          </p:txBody>
        </p:sp>
        <p:sp>
          <p:nvSpPr>
            <p:cNvPr id="57351" name="直接连接符 51207"/>
            <p:cNvSpPr>
              <a:spLocks noChangeShapeType="1"/>
            </p:cNvSpPr>
            <p:nvPr/>
          </p:nvSpPr>
          <p:spPr bwMode="auto">
            <a:xfrm>
              <a:off x="1882" y="2341"/>
              <a:ext cx="983" cy="99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i="1">
                <a:solidFill>
                  <a:prstClr val="black"/>
                </a:solidFill>
              </a:endParaRPr>
            </a:p>
          </p:txBody>
        </p:sp>
        <p:sp>
          <p:nvSpPr>
            <p:cNvPr id="57352" name="文本框 51208"/>
            <p:cNvSpPr txBox="1">
              <a:spLocks noChangeArrowheads="1"/>
            </p:cNvSpPr>
            <p:nvPr/>
          </p:nvSpPr>
          <p:spPr bwMode="auto">
            <a:xfrm>
              <a:off x="2145" y="1298"/>
              <a:ext cx="253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Clr>
                  <a:prstClr val="white"/>
                </a:buClr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7353" name="矩形 51209"/>
            <p:cNvSpPr>
              <a:spLocks noChangeArrowheads="1"/>
            </p:cNvSpPr>
            <p:nvPr/>
          </p:nvSpPr>
          <p:spPr bwMode="auto">
            <a:xfrm>
              <a:off x="2433" y="1977"/>
              <a:ext cx="32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Clr>
                  <a:prstClr val="white"/>
                </a:buClr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7354" name="矩形 51210"/>
            <p:cNvSpPr>
              <a:spLocks noChangeArrowheads="1"/>
            </p:cNvSpPr>
            <p:nvPr/>
          </p:nvSpPr>
          <p:spPr bwMode="auto">
            <a:xfrm>
              <a:off x="1569" y="1977"/>
              <a:ext cx="339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Clr>
                  <a:prstClr val="white"/>
                </a:buClr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7355" name="矩形 51211"/>
            <p:cNvSpPr>
              <a:spLocks noChangeArrowheads="1"/>
            </p:cNvSpPr>
            <p:nvPr/>
          </p:nvSpPr>
          <p:spPr bwMode="auto">
            <a:xfrm>
              <a:off x="2829" y="3064"/>
              <a:ext cx="339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Clr>
                  <a:prstClr val="white"/>
                </a:buClr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7356" name="矩形 51212"/>
            <p:cNvSpPr>
              <a:spLocks noChangeArrowheads="1"/>
            </p:cNvSpPr>
            <p:nvPr/>
          </p:nvSpPr>
          <p:spPr bwMode="auto">
            <a:xfrm>
              <a:off x="1202" y="3135"/>
              <a:ext cx="32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Clr>
                  <a:prstClr val="white"/>
                </a:buClr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7357" name="任意多边形 51213"/>
            <p:cNvSpPr>
              <a:spLocks noChangeArrowheads="1"/>
            </p:cNvSpPr>
            <p:nvPr/>
          </p:nvSpPr>
          <p:spPr bwMode="auto">
            <a:xfrm>
              <a:off x="1474" y="2931"/>
              <a:ext cx="317" cy="363"/>
            </a:xfrm>
            <a:custGeom>
              <a:avLst/>
              <a:gdLst>
                <a:gd name="T0" fmla="*/ 430 w 430"/>
                <a:gd name="T1" fmla="*/ 78 h 515"/>
                <a:gd name="T2" fmla="*/ 205 w 430"/>
                <a:gd name="T3" fmla="*/ 0 h 515"/>
                <a:gd name="T4" fmla="*/ 0 w 430"/>
                <a:gd name="T5" fmla="*/ 515 h 515"/>
                <a:gd name="T6" fmla="*/ 430 w 430"/>
                <a:gd name="T7" fmla="*/ 7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0" h="515">
                  <a:moveTo>
                    <a:pt x="430" y="78"/>
                  </a:moveTo>
                  <a:cubicBezTo>
                    <a:pt x="367" y="15"/>
                    <a:pt x="292" y="0"/>
                    <a:pt x="205" y="0"/>
                  </a:cubicBezTo>
                  <a:lnTo>
                    <a:pt x="0" y="515"/>
                  </a:lnTo>
                  <a:lnTo>
                    <a:pt x="430" y="78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i="1">
                <a:solidFill>
                  <a:prstClr val="black"/>
                </a:solidFill>
              </a:endParaRPr>
            </a:p>
          </p:txBody>
        </p:sp>
        <p:sp>
          <p:nvSpPr>
            <p:cNvPr id="57358" name="任意多边形 51214"/>
            <p:cNvSpPr>
              <a:spLocks noChangeArrowheads="1"/>
            </p:cNvSpPr>
            <p:nvPr/>
          </p:nvSpPr>
          <p:spPr bwMode="auto">
            <a:xfrm>
              <a:off x="2562" y="2931"/>
              <a:ext cx="273" cy="363"/>
            </a:xfrm>
            <a:custGeom>
              <a:avLst/>
              <a:gdLst>
                <a:gd name="T0" fmla="*/ 157 w 346"/>
                <a:gd name="T1" fmla="*/ 2 h 449"/>
                <a:gd name="T2" fmla="*/ 0 w 346"/>
                <a:gd name="T3" fmla="*/ 80 h 449"/>
                <a:gd name="T4" fmla="*/ 346 w 346"/>
                <a:gd name="T5" fmla="*/ 449 h 449"/>
                <a:gd name="T6" fmla="*/ 157 w 346"/>
                <a:gd name="T7" fmla="*/ 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449">
                  <a:moveTo>
                    <a:pt x="157" y="2"/>
                  </a:moveTo>
                  <a:cubicBezTo>
                    <a:pt x="99" y="8"/>
                    <a:pt x="0" y="0"/>
                    <a:pt x="0" y="80"/>
                  </a:cubicBezTo>
                  <a:lnTo>
                    <a:pt x="346" y="449"/>
                  </a:lnTo>
                  <a:lnTo>
                    <a:pt x="157" y="2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i="1">
                <a:solidFill>
                  <a:prstClr val="black"/>
                </a:solidFill>
              </a:endParaRPr>
            </a:p>
          </p:txBody>
        </p:sp>
        <p:sp>
          <p:nvSpPr>
            <p:cNvPr id="57359" name="任意多边形 51215"/>
            <p:cNvSpPr>
              <a:spLocks noChangeArrowheads="1"/>
            </p:cNvSpPr>
            <p:nvPr/>
          </p:nvSpPr>
          <p:spPr bwMode="auto">
            <a:xfrm>
              <a:off x="2035" y="1616"/>
              <a:ext cx="258" cy="355"/>
            </a:xfrm>
            <a:custGeom>
              <a:avLst/>
              <a:gdLst>
                <a:gd name="T0" fmla="*/ 0 w 258"/>
                <a:gd name="T1" fmla="*/ 256 h 355"/>
                <a:gd name="T2" fmla="*/ 58 w 258"/>
                <a:gd name="T3" fmla="*/ 342 h 355"/>
                <a:gd name="T4" fmla="*/ 221 w 258"/>
                <a:gd name="T5" fmla="*/ 285 h 355"/>
                <a:gd name="T6" fmla="*/ 119 w 258"/>
                <a:gd name="T7" fmla="*/ 0 h 355"/>
                <a:gd name="T8" fmla="*/ 0 w 258"/>
                <a:gd name="T9" fmla="*/ 256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55">
                  <a:moveTo>
                    <a:pt x="0" y="256"/>
                  </a:moveTo>
                  <a:cubicBezTo>
                    <a:pt x="14" y="296"/>
                    <a:pt x="22" y="319"/>
                    <a:pt x="58" y="342"/>
                  </a:cubicBezTo>
                  <a:cubicBezTo>
                    <a:pt x="58" y="342"/>
                    <a:pt x="258" y="355"/>
                    <a:pt x="221" y="285"/>
                  </a:cubicBezTo>
                  <a:lnTo>
                    <a:pt x="119" y="0"/>
                  </a:lnTo>
                  <a:lnTo>
                    <a:pt x="0" y="25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i="1">
                <a:solidFill>
                  <a:prstClr val="black"/>
                </a:solidFill>
              </a:endParaRPr>
            </a:p>
          </p:txBody>
        </p:sp>
        <p:grpSp>
          <p:nvGrpSpPr>
            <p:cNvPr id="57360" name="组合 51216"/>
            <p:cNvGrpSpPr/>
            <p:nvPr/>
          </p:nvGrpSpPr>
          <p:grpSpPr bwMode="auto">
            <a:xfrm>
              <a:off x="1461" y="1570"/>
              <a:ext cx="972" cy="1766"/>
              <a:chOff x="1461" y="1570"/>
              <a:chExt cx="972" cy="1766"/>
            </a:xfrm>
          </p:grpSpPr>
          <p:sp>
            <p:nvSpPr>
              <p:cNvPr id="57361" name="直接连接符 51217"/>
              <p:cNvSpPr>
                <a:spLocks noChangeShapeType="1"/>
              </p:cNvSpPr>
              <p:nvPr/>
            </p:nvSpPr>
            <p:spPr bwMode="auto">
              <a:xfrm flipH="1">
                <a:off x="1461" y="2296"/>
                <a:ext cx="421" cy="1040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</a:endParaRPr>
              </a:p>
            </p:txBody>
          </p:sp>
          <p:sp>
            <p:nvSpPr>
              <p:cNvPr id="57362" name="直接连接符 51218"/>
              <p:cNvSpPr>
                <a:spLocks noChangeShapeType="1"/>
              </p:cNvSpPr>
              <p:nvPr/>
            </p:nvSpPr>
            <p:spPr bwMode="auto">
              <a:xfrm flipH="1">
                <a:off x="1461" y="2295"/>
                <a:ext cx="972" cy="104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</a:endParaRPr>
              </a:p>
            </p:txBody>
          </p:sp>
          <p:sp>
            <p:nvSpPr>
              <p:cNvPr id="57363" name="直接连接符 51219"/>
              <p:cNvSpPr>
                <a:spLocks noChangeShapeType="1"/>
              </p:cNvSpPr>
              <p:nvPr/>
            </p:nvSpPr>
            <p:spPr bwMode="auto">
              <a:xfrm>
                <a:off x="2154" y="1570"/>
                <a:ext cx="272" cy="726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</a:endParaRPr>
              </a:p>
            </p:txBody>
          </p:sp>
          <p:sp>
            <p:nvSpPr>
              <p:cNvPr id="57364" name="直接连接符 51220"/>
              <p:cNvSpPr>
                <a:spLocks noChangeShapeType="1"/>
              </p:cNvSpPr>
              <p:nvPr/>
            </p:nvSpPr>
            <p:spPr bwMode="auto">
              <a:xfrm flipV="1">
                <a:off x="1882" y="1570"/>
                <a:ext cx="272" cy="726"/>
              </a:xfrm>
              <a:prstGeom prst="line">
                <a:avLst/>
              </a:prstGeom>
              <a:noFill/>
              <a:ln w="44450">
                <a:solidFill>
                  <a:schemeClr val="accent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1224" name="文本框 51223"/>
          <p:cNvSpPr txBox="1">
            <a:spLocks noChangeArrowheads="1"/>
          </p:cNvSpPr>
          <p:nvPr/>
        </p:nvSpPr>
        <p:spPr bwMode="auto">
          <a:xfrm>
            <a:off x="3897709" y="1162698"/>
            <a:ext cx="190521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CD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8" name="组合 5"/>
          <p:cNvGrpSpPr/>
          <p:nvPr/>
        </p:nvGrpSpPr>
        <p:grpSpPr bwMode="auto">
          <a:xfrm>
            <a:off x="1631" y="-32668"/>
            <a:ext cx="2006600" cy="477838"/>
            <a:chOff x="248" y="62"/>
            <a:chExt cx="3160" cy="752"/>
          </a:xfrm>
        </p:grpSpPr>
        <p:sp>
          <p:nvSpPr>
            <p:cNvPr id="29" name="文本框 15"/>
            <p:cNvSpPr txBox="1">
              <a:spLocks noChangeArrowheads="1"/>
            </p:cNvSpPr>
            <p:nvPr/>
          </p:nvSpPr>
          <p:spPr bwMode="auto">
            <a:xfrm>
              <a:off x="882" y="6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0" name="组合 2"/>
            <p:cNvGrpSpPr/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31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274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16" y="51304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2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1224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824052" y="1012959"/>
            <a:ext cx="79097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  若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三角形的两个内角分别是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60°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45°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，且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45°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所对的边为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3cm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，你能画出这个三角形吗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649413" y="2192338"/>
            <a:ext cx="2214562" cy="2106612"/>
            <a:chOff x="249" y="2205"/>
            <a:chExt cx="1860" cy="1769"/>
          </a:xfrm>
        </p:grpSpPr>
        <p:sp>
          <p:nvSpPr>
            <p:cNvPr id="59395" name="Line 5"/>
            <p:cNvSpPr>
              <a:spLocks noChangeShapeType="1"/>
            </p:cNvSpPr>
            <p:nvPr/>
          </p:nvSpPr>
          <p:spPr bwMode="auto">
            <a:xfrm>
              <a:off x="249" y="3973"/>
              <a:ext cx="186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9396" name="Line 6"/>
            <p:cNvSpPr>
              <a:spLocks noChangeShapeType="1"/>
            </p:cNvSpPr>
            <p:nvPr/>
          </p:nvSpPr>
          <p:spPr bwMode="auto">
            <a:xfrm flipV="1">
              <a:off x="250" y="2205"/>
              <a:ext cx="997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9397" name="Arc 7"/>
            <p:cNvSpPr>
              <a:spLocks noChangeArrowheads="1"/>
            </p:cNvSpPr>
            <p:nvPr/>
          </p:nvSpPr>
          <p:spPr bwMode="auto">
            <a:xfrm>
              <a:off x="431" y="3701"/>
              <a:ext cx="136" cy="273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9398" name="Text Box 8"/>
            <p:cNvSpPr txBox="1">
              <a:spLocks noChangeArrowheads="1"/>
            </p:cNvSpPr>
            <p:nvPr/>
          </p:nvSpPr>
          <p:spPr bwMode="auto">
            <a:xfrm>
              <a:off x="567" y="3565"/>
              <a:ext cx="77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/>
                </a:rPr>
                <a:t>60°</a:t>
              </a:r>
              <a:endParaRPr lang="en-US" altLang="zh-CN" sz="2400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sp>
        <p:nvSpPr>
          <p:cNvPr id="26633" name="Line 9"/>
          <p:cNvSpPr>
            <a:spLocks noChangeShapeType="1"/>
          </p:cNvSpPr>
          <p:nvPr/>
        </p:nvSpPr>
        <p:spPr bwMode="auto">
          <a:xfrm>
            <a:off x="2944813" y="2409825"/>
            <a:ext cx="21621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4" name="Group 10"/>
          <p:cNvGrpSpPr/>
          <p:nvPr/>
        </p:nvGrpSpPr>
        <p:grpSpPr bwMode="auto">
          <a:xfrm>
            <a:off x="4187825" y="2733676"/>
            <a:ext cx="3044037" cy="1752236"/>
            <a:chOff x="2266" y="2665"/>
            <a:chExt cx="2557" cy="1471"/>
          </a:xfrm>
        </p:grpSpPr>
        <p:grpSp>
          <p:nvGrpSpPr>
            <p:cNvPr id="59401" name="Group 11"/>
            <p:cNvGrpSpPr/>
            <p:nvPr/>
          </p:nvGrpSpPr>
          <p:grpSpPr bwMode="auto">
            <a:xfrm>
              <a:off x="2266" y="2665"/>
              <a:ext cx="2557" cy="1471"/>
              <a:chOff x="2266" y="2665"/>
              <a:chExt cx="2557" cy="1471"/>
            </a:xfrm>
          </p:grpSpPr>
          <p:sp>
            <p:nvSpPr>
              <p:cNvPr id="59402" name="Line 12"/>
              <p:cNvSpPr>
                <a:spLocks noChangeShapeType="1"/>
              </p:cNvSpPr>
              <p:nvPr/>
            </p:nvSpPr>
            <p:spPr bwMode="auto">
              <a:xfrm rot="21186174">
                <a:off x="2354" y="3838"/>
                <a:ext cx="2469" cy="29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9403" name="Line 13"/>
              <p:cNvSpPr>
                <a:spLocks noChangeShapeType="1"/>
              </p:cNvSpPr>
              <p:nvPr/>
            </p:nvSpPr>
            <p:spPr bwMode="auto">
              <a:xfrm rot="21186174" flipV="1">
                <a:off x="2266" y="2665"/>
                <a:ext cx="1469" cy="123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sp>
          <p:nvSpPr>
            <p:cNvPr id="59404" name="Text Box 14"/>
            <p:cNvSpPr txBox="1">
              <a:spLocks noChangeArrowheads="1"/>
            </p:cNvSpPr>
            <p:nvPr/>
          </p:nvSpPr>
          <p:spPr bwMode="auto">
            <a:xfrm>
              <a:off x="2653" y="3655"/>
              <a:ext cx="77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/>
                </a:rPr>
                <a:t>45°</a:t>
              </a:r>
              <a:endParaRPr lang="en-US" altLang="zh-CN" sz="2400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9405" name="Arc 15"/>
            <p:cNvSpPr>
              <a:spLocks noChangeArrowheads="1"/>
            </p:cNvSpPr>
            <p:nvPr/>
          </p:nvSpPr>
          <p:spPr bwMode="auto">
            <a:xfrm>
              <a:off x="2517" y="3838"/>
              <a:ext cx="91" cy="136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65254" y="559188"/>
            <a:ext cx="5979874" cy="474720"/>
            <a:chOff x="1613978" y="559188"/>
            <a:chExt cx="5979874" cy="474720"/>
          </a:xfrm>
        </p:grpSpPr>
        <p:sp>
          <p:nvSpPr>
            <p:cNvPr id="59408" name="文本框 6151"/>
            <p:cNvSpPr txBox="1">
              <a:spLocks noChangeArrowheads="1"/>
            </p:cNvSpPr>
            <p:nvPr/>
          </p:nvSpPr>
          <p:spPr bwMode="auto">
            <a:xfrm>
              <a:off x="3387251" y="559188"/>
              <a:ext cx="42066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用</a:t>
              </a:r>
              <a:r>
                <a:rPr lang="en-US" altLang="zh-CN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“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角角边</a:t>
              </a:r>
              <a:r>
                <a:rPr lang="en-US" altLang="zh-CN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”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判定三角形全等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59413" name="组合 4"/>
            <p:cNvGrpSpPr/>
            <p:nvPr/>
          </p:nvGrpSpPr>
          <p:grpSpPr bwMode="auto">
            <a:xfrm>
              <a:off x="1613978" y="598901"/>
              <a:ext cx="1685925" cy="435007"/>
              <a:chOff x="3485" y="1168"/>
              <a:chExt cx="2654" cy="686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9415" name="矩形 1"/>
              <p:cNvSpPr>
                <a:spLocks noChangeArrowheads="1"/>
              </p:cNvSpPr>
              <p:nvPr/>
            </p:nvSpPr>
            <p:spPr bwMode="auto">
              <a:xfrm>
                <a:off x="3759" y="1242"/>
                <a:ext cx="2108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2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5" name="组合 2"/>
          <p:cNvGrpSpPr/>
          <p:nvPr/>
        </p:nvGrpSpPr>
        <p:grpSpPr bwMode="auto">
          <a:xfrm>
            <a:off x="-3350" y="-47924"/>
            <a:ext cx="2006600" cy="477837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547813" y="2139950"/>
            <a:ext cx="1836737" cy="2116138"/>
            <a:chOff x="249" y="2288"/>
            <a:chExt cx="1542" cy="1777"/>
          </a:xfrm>
        </p:grpSpPr>
        <p:sp>
          <p:nvSpPr>
            <p:cNvPr id="60418" name="Line 3"/>
            <p:cNvSpPr>
              <a:spLocks noChangeShapeType="1"/>
            </p:cNvSpPr>
            <p:nvPr/>
          </p:nvSpPr>
          <p:spPr bwMode="auto">
            <a:xfrm>
              <a:off x="249" y="4056"/>
              <a:ext cx="1542" cy="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0419" name="Line 4"/>
            <p:cNvSpPr>
              <a:spLocks noChangeShapeType="1"/>
            </p:cNvSpPr>
            <p:nvPr/>
          </p:nvSpPr>
          <p:spPr bwMode="auto">
            <a:xfrm flipV="1">
              <a:off x="250" y="2288"/>
              <a:ext cx="842" cy="176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0420" name="Arc 5"/>
            <p:cNvSpPr>
              <a:spLocks noChangeArrowheads="1"/>
            </p:cNvSpPr>
            <p:nvPr/>
          </p:nvSpPr>
          <p:spPr bwMode="auto">
            <a:xfrm>
              <a:off x="413" y="3784"/>
              <a:ext cx="115" cy="273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0421" name="Text Box 6"/>
            <p:cNvSpPr txBox="1">
              <a:spLocks noChangeArrowheads="1"/>
            </p:cNvSpPr>
            <p:nvPr/>
          </p:nvSpPr>
          <p:spPr bwMode="auto">
            <a:xfrm>
              <a:off x="536" y="3648"/>
              <a:ext cx="66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/>
                </a:rPr>
                <a:t>60°</a:t>
              </a:r>
              <a:endParaRPr lang="en-US" altLang="zh-CN" sz="2100" b="1" dirty="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3" name="Group 7"/>
          <p:cNvGrpSpPr/>
          <p:nvPr/>
        </p:nvGrpSpPr>
        <p:grpSpPr bwMode="auto">
          <a:xfrm rot="-224427">
            <a:off x="5362575" y="1874838"/>
            <a:ext cx="1817688" cy="2443162"/>
            <a:chOff x="2162" y="1963"/>
            <a:chExt cx="1527" cy="2052"/>
          </a:xfrm>
        </p:grpSpPr>
        <p:sp>
          <p:nvSpPr>
            <p:cNvPr id="60423" name="Line 8"/>
            <p:cNvSpPr>
              <a:spLocks noChangeShapeType="1"/>
            </p:cNvSpPr>
            <p:nvPr/>
          </p:nvSpPr>
          <p:spPr bwMode="auto">
            <a:xfrm rot="6847529">
              <a:off x="1228" y="2891"/>
              <a:ext cx="2052" cy="18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0424" name="Line 9"/>
            <p:cNvSpPr>
              <a:spLocks noChangeShapeType="1"/>
            </p:cNvSpPr>
            <p:nvPr/>
          </p:nvSpPr>
          <p:spPr bwMode="auto">
            <a:xfrm rot="6847529" flipV="1">
              <a:off x="2268" y="2408"/>
              <a:ext cx="1539" cy="12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0425" name="Text Box 10"/>
            <p:cNvSpPr txBox="1">
              <a:spLocks noChangeArrowheads="1"/>
            </p:cNvSpPr>
            <p:nvPr/>
          </p:nvSpPr>
          <p:spPr bwMode="auto">
            <a:xfrm rot="7261354">
              <a:off x="2146" y="2567"/>
              <a:ext cx="77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/>
                </a:rPr>
                <a:t>45°</a:t>
              </a:r>
              <a:endParaRPr lang="en-US" altLang="zh-CN" sz="2100" b="1" dirty="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0426" name="Arc 11"/>
            <p:cNvSpPr>
              <a:spLocks noChangeArrowheads="1"/>
            </p:cNvSpPr>
            <p:nvPr/>
          </p:nvSpPr>
          <p:spPr bwMode="auto">
            <a:xfrm rot="7261354">
              <a:off x="2673" y="2238"/>
              <a:ext cx="91" cy="136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3275013" y="2571750"/>
            <a:ext cx="18367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686101" y="738047"/>
            <a:ext cx="1036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思考：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1562548" y="703991"/>
            <a:ext cx="679288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这里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的条件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与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探究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中的条件有什么相同点与不同点？你能将它转化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为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探究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中的条件吗？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5" name="Group 15"/>
          <p:cNvGrpSpPr/>
          <p:nvPr/>
        </p:nvGrpSpPr>
        <p:grpSpPr bwMode="auto">
          <a:xfrm>
            <a:off x="4525963" y="3929063"/>
            <a:ext cx="811212" cy="414337"/>
            <a:chOff x="2835" y="3748"/>
            <a:chExt cx="681" cy="348"/>
          </a:xfrm>
        </p:grpSpPr>
        <p:sp>
          <p:nvSpPr>
            <p:cNvPr id="60431" name="Text Box 16"/>
            <p:cNvSpPr txBox="1">
              <a:spLocks noChangeArrowheads="1"/>
            </p:cNvSpPr>
            <p:nvPr/>
          </p:nvSpPr>
          <p:spPr bwMode="auto">
            <a:xfrm>
              <a:off x="2835" y="3748"/>
              <a:ext cx="68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/>
                </a:rPr>
                <a:t>75°</a:t>
              </a:r>
              <a:endParaRPr lang="en-US" altLang="zh-CN" sz="2100" b="1" dirty="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0432" name="Arc 17"/>
            <p:cNvSpPr>
              <a:spLocks noChangeArrowheads="1"/>
            </p:cNvSpPr>
            <p:nvPr/>
          </p:nvSpPr>
          <p:spPr bwMode="auto">
            <a:xfrm flipH="1">
              <a:off x="3198" y="3884"/>
              <a:ext cx="90" cy="136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22" name="组合 2"/>
          <p:cNvGrpSpPr/>
          <p:nvPr/>
        </p:nvGrpSpPr>
        <p:grpSpPr bwMode="auto">
          <a:xfrm>
            <a:off x="-3350" y="-56313"/>
            <a:ext cx="2006600" cy="477837"/>
            <a:chOff x="123" y="40"/>
            <a:chExt cx="3160" cy="752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528 0.003951 L 0.188472 0.003951 " pathEditMode="relative" rAng="0" ptsTypes="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152 0.001852 L -0.184584 0.004444 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 L 3.05556E-6 0.3336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3" presetClass="entr" presetSubtype="16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 animBg="1"/>
      <p:bldP spid="2766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 bwMode="auto">
          <a:xfrm>
            <a:off x="1233592" y="2212182"/>
            <a:ext cx="4621213" cy="2286000"/>
            <a:chOff x="492" y="2016"/>
            <a:chExt cx="3882" cy="1920"/>
          </a:xfrm>
        </p:grpSpPr>
        <p:sp>
          <p:nvSpPr>
            <p:cNvPr id="10" name="AutoShape 10"/>
            <p:cNvSpPr/>
            <p:nvPr/>
          </p:nvSpPr>
          <p:spPr bwMode="auto">
            <a:xfrm>
              <a:off x="912" y="2448"/>
              <a:ext cx="48" cy="960"/>
            </a:xfrm>
            <a:prstGeom prst="leftBrace">
              <a:avLst>
                <a:gd name="adj1" fmla="val 166667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100" b="1" kern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grpSp>
          <p:nvGrpSpPr>
            <p:cNvPr id="61445" name="Group 11"/>
            <p:cNvGrpSpPr/>
            <p:nvPr/>
          </p:nvGrpSpPr>
          <p:grpSpPr bwMode="auto">
            <a:xfrm>
              <a:off x="492" y="2016"/>
              <a:ext cx="3882" cy="1920"/>
              <a:chOff x="540" y="1968"/>
              <a:chExt cx="3882" cy="1920"/>
            </a:xfrm>
          </p:grpSpPr>
          <p:sp>
            <p:nvSpPr>
              <p:cNvPr id="61446" name="Text Box 12"/>
              <p:cNvSpPr txBox="1">
                <a:spLocks noChangeArrowheads="1"/>
              </p:cNvSpPr>
              <p:nvPr/>
            </p:nvSpPr>
            <p:spPr bwMode="auto">
              <a:xfrm>
                <a:off x="1056" y="2352"/>
                <a:ext cx="2592" cy="11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dirty="0">
                    <a:solidFill>
                      <a:srgbClr val="FF0000"/>
                    </a:solidFill>
                    <a:latin typeface="Times New Roman" panose="02020603050405020304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/>
                  </a:rPr>
                  <a:t>A=</a:t>
                </a:r>
                <a:r>
                  <a:rPr lang="en-US" altLang="zh-CN" sz="2100" b="1" dirty="0">
                    <a:solidFill>
                      <a:srgbClr val="FF0000"/>
                    </a:solidFill>
                    <a:latin typeface="Times New Roman" panose="02020603050405020304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/>
                  </a:rPr>
                  <a:t>A′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 panose="02020603050405020304"/>
                  </a:rPr>
                  <a:t>（已知）， </a:t>
                </a:r>
                <a:endParaRPr lang="zh-CN" altLang="en-US" sz="2100" b="1" dirty="0">
                  <a:solidFill>
                    <a:srgbClr val="FF0000"/>
                  </a:solidFill>
                  <a:latin typeface="Times New Roman" panose="02020603050405020304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2100" b="1" dirty="0">
                    <a:solidFill>
                      <a:srgbClr val="FF0000"/>
                    </a:solidFill>
                    <a:latin typeface="Times New Roman" panose="02020603050405020304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/>
                  </a:rPr>
                  <a:t>B=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 panose="02020603050405020304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/>
                  </a:rPr>
                  <a:t>B′ 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 panose="02020603050405020304"/>
                  </a:rPr>
                  <a:t>（已知），</a:t>
                </a:r>
                <a:endParaRPr lang="zh-CN" altLang="en-US" sz="2100" b="1" dirty="0">
                  <a:solidFill>
                    <a:srgbClr val="FF0000"/>
                  </a:solidFill>
                  <a:latin typeface="Times New Roman" panose="02020603050405020304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/>
                  </a:rPr>
                  <a:t>AC=A′C ′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 panose="02020603050405020304"/>
                  </a:rPr>
                  <a:t>（已知），</a:t>
                </a:r>
                <a:endParaRPr lang="zh-CN" altLang="en-US" sz="2100" b="1" dirty="0">
                  <a:solidFill>
                    <a:srgbClr val="FF0000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47" name="Text Box 13"/>
              <p:cNvSpPr txBox="1">
                <a:spLocks noChangeArrowheads="1"/>
              </p:cNvSpPr>
              <p:nvPr/>
            </p:nvSpPr>
            <p:spPr bwMode="auto">
              <a:xfrm>
                <a:off x="816" y="1968"/>
                <a:ext cx="283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在△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ABC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和△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A′B′C′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中，</a:t>
                </a:r>
                <a:endParaRPr lang="zh-CN" altLang="en-US" sz="2100" b="1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48" name="Text Box 14"/>
              <p:cNvSpPr txBox="1">
                <a:spLocks noChangeArrowheads="1"/>
              </p:cNvSpPr>
              <p:nvPr/>
            </p:nvSpPr>
            <p:spPr bwMode="auto">
              <a:xfrm>
                <a:off x="540" y="3540"/>
                <a:ext cx="388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  ∴ 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ABC</a:t>
                </a:r>
                <a:r>
                  <a:rPr lang="en-US" altLang="zh-CN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≌△ 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A′ B′ C′ 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（</a:t>
                </a:r>
                <a:r>
                  <a:rPr lang="en-US" altLang="zh-CN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AAS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）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.</a:t>
                </a:r>
                <a:endParaRPr lang="en-US" altLang="zh-CN" sz="2100" b="1" i="1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</p:grpSp>
      <p:grpSp>
        <p:nvGrpSpPr>
          <p:cNvPr id="4" name="组合 74"/>
          <p:cNvGrpSpPr/>
          <p:nvPr/>
        </p:nvGrpSpPr>
        <p:grpSpPr bwMode="auto">
          <a:xfrm>
            <a:off x="5773738" y="1884363"/>
            <a:ext cx="2016125" cy="2736850"/>
            <a:chOff x="5076656" y="2420890"/>
            <a:chExt cx="2686723" cy="3650658"/>
          </a:xfrm>
        </p:grpSpPr>
        <p:grpSp>
          <p:nvGrpSpPr>
            <p:cNvPr id="61450" name="Group 16"/>
            <p:cNvGrpSpPr/>
            <p:nvPr/>
          </p:nvGrpSpPr>
          <p:grpSpPr bwMode="auto">
            <a:xfrm>
              <a:off x="5508104" y="2420890"/>
              <a:ext cx="2255275" cy="1915550"/>
              <a:chOff x="4238" y="1277"/>
              <a:chExt cx="1164" cy="994"/>
            </a:xfrm>
          </p:grpSpPr>
          <p:sp>
            <p:nvSpPr>
              <p:cNvPr id="61451" name="Line 17"/>
              <p:cNvSpPr>
                <a:spLocks noChangeShapeType="1"/>
              </p:cNvSpPr>
              <p:nvPr/>
            </p:nvSpPr>
            <p:spPr bwMode="auto">
              <a:xfrm flipH="1">
                <a:off x="4416" y="1488"/>
                <a:ext cx="72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52" name="Line 18"/>
              <p:cNvSpPr>
                <a:spLocks noChangeShapeType="1"/>
              </p:cNvSpPr>
              <p:nvPr/>
            </p:nvSpPr>
            <p:spPr bwMode="auto">
              <a:xfrm>
                <a:off x="4416" y="2112"/>
                <a:ext cx="52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53" name="Line 19"/>
              <p:cNvSpPr>
                <a:spLocks noChangeShapeType="1"/>
              </p:cNvSpPr>
              <p:nvPr/>
            </p:nvSpPr>
            <p:spPr bwMode="auto">
              <a:xfrm flipV="1">
                <a:off x="4944" y="1488"/>
                <a:ext cx="192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54" name="Text Box 20" descr="底色1"/>
              <p:cNvSpPr txBox="1">
                <a:spLocks noChangeArrowheads="1"/>
              </p:cNvSpPr>
              <p:nvPr/>
            </p:nvSpPr>
            <p:spPr bwMode="auto">
              <a:xfrm>
                <a:off x="5018" y="1277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A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455" name="Text Box 21" descr="底色1"/>
              <p:cNvSpPr txBox="1">
                <a:spLocks noChangeArrowheads="1"/>
              </p:cNvSpPr>
              <p:nvPr/>
            </p:nvSpPr>
            <p:spPr bwMode="auto">
              <a:xfrm>
                <a:off x="4238" y="20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B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456" name="Text Box 22" descr="底色1"/>
              <p:cNvSpPr txBox="1">
                <a:spLocks noChangeArrowheads="1"/>
              </p:cNvSpPr>
              <p:nvPr/>
            </p:nvSpPr>
            <p:spPr bwMode="auto">
              <a:xfrm>
                <a:off x="4896" y="20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  C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1457" name="Group 23"/>
            <p:cNvGrpSpPr/>
            <p:nvPr/>
          </p:nvGrpSpPr>
          <p:grpSpPr bwMode="auto">
            <a:xfrm>
              <a:off x="5076656" y="4221090"/>
              <a:ext cx="2339254" cy="1850458"/>
              <a:chOff x="4121" y="2515"/>
              <a:chExt cx="1207" cy="960"/>
            </a:xfrm>
          </p:grpSpPr>
          <p:sp>
            <p:nvSpPr>
              <p:cNvPr id="61458" name="Line 24"/>
              <p:cNvSpPr>
                <a:spLocks noChangeShapeType="1"/>
              </p:cNvSpPr>
              <p:nvPr/>
            </p:nvSpPr>
            <p:spPr bwMode="auto">
              <a:xfrm flipH="1">
                <a:off x="4368" y="2688"/>
                <a:ext cx="72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59" name="Line 25"/>
              <p:cNvSpPr>
                <a:spLocks noChangeShapeType="1"/>
              </p:cNvSpPr>
              <p:nvPr/>
            </p:nvSpPr>
            <p:spPr bwMode="auto">
              <a:xfrm>
                <a:off x="4368" y="3312"/>
                <a:ext cx="52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60" name="Line 26"/>
              <p:cNvSpPr>
                <a:spLocks noChangeShapeType="1"/>
              </p:cNvSpPr>
              <p:nvPr/>
            </p:nvSpPr>
            <p:spPr bwMode="auto">
              <a:xfrm flipV="1">
                <a:off x="4896" y="2688"/>
                <a:ext cx="192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61" name="Text Box 27" descr="底色1"/>
              <p:cNvSpPr txBox="1">
                <a:spLocks noChangeArrowheads="1"/>
              </p:cNvSpPr>
              <p:nvPr/>
            </p:nvSpPr>
            <p:spPr bwMode="auto">
              <a:xfrm>
                <a:off x="4906" y="2515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A ′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462" name="Text Box 28" descr="底色1"/>
              <p:cNvSpPr txBox="1">
                <a:spLocks noChangeArrowheads="1"/>
              </p:cNvSpPr>
              <p:nvPr/>
            </p:nvSpPr>
            <p:spPr bwMode="auto">
              <a:xfrm>
                <a:off x="4121" y="32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B ′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463" name="Text Box 29" descr="底色1"/>
              <p:cNvSpPr txBox="1">
                <a:spLocks noChangeArrowheads="1"/>
              </p:cNvSpPr>
              <p:nvPr/>
            </p:nvSpPr>
            <p:spPr bwMode="auto">
              <a:xfrm>
                <a:off x="4944" y="3216"/>
                <a:ext cx="384" cy="2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C ′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" name="饼形 17"/>
            <p:cNvSpPr/>
            <p:nvPr/>
          </p:nvSpPr>
          <p:spPr bwMode="auto">
            <a:xfrm rot="13911307">
              <a:off x="6931671" y="2539777"/>
              <a:ext cx="637382" cy="636775"/>
            </a:xfrm>
            <a:prstGeom prst="pie">
              <a:avLst>
                <a:gd name="adj1" fmla="val 14234320"/>
                <a:gd name="adj2" fmla="val 16140790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19" name="饼形 18"/>
            <p:cNvSpPr/>
            <p:nvPr/>
          </p:nvSpPr>
          <p:spPr bwMode="auto">
            <a:xfrm rot="13911307">
              <a:off x="6628094" y="4264521"/>
              <a:ext cx="635265" cy="636775"/>
            </a:xfrm>
            <a:prstGeom prst="pie">
              <a:avLst>
                <a:gd name="adj1" fmla="val 14234320"/>
                <a:gd name="adj2" fmla="val 16140790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20" name="饼形 19"/>
            <p:cNvSpPr/>
            <p:nvPr/>
          </p:nvSpPr>
          <p:spPr bwMode="auto">
            <a:xfrm rot="4503950">
              <a:off x="5579849" y="3717134"/>
              <a:ext cx="635265" cy="634659"/>
            </a:xfrm>
            <a:prstGeom prst="pie">
              <a:avLst>
                <a:gd name="adj1" fmla="val 14367077"/>
                <a:gd name="adj2" fmla="val 17100913"/>
              </a:avLst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21" name="饼形 20"/>
            <p:cNvSpPr/>
            <p:nvPr/>
          </p:nvSpPr>
          <p:spPr bwMode="auto">
            <a:xfrm rot="4503950">
              <a:off x="5278386" y="5431293"/>
              <a:ext cx="635265" cy="636775"/>
            </a:xfrm>
            <a:prstGeom prst="pie">
              <a:avLst>
                <a:gd name="adj1" fmla="val 14367077"/>
                <a:gd name="adj2" fmla="val 17100913"/>
              </a:avLst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cxnSp>
          <p:nvCxnSpPr>
            <p:cNvPr id="61468" name="直接连接符 72"/>
            <p:cNvCxnSpPr>
              <a:cxnSpLocks noChangeShapeType="1"/>
            </p:cNvCxnSpPr>
            <p:nvPr/>
          </p:nvCxnSpPr>
          <p:spPr bwMode="auto">
            <a:xfrm>
              <a:off x="6905908" y="3492654"/>
              <a:ext cx="216024" cy="2160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469" name="直接连接符 73"/>
            <p:cNvCxnSpPr>
              <a:cxnSpLocks noChangeShapeType="1"/>
            </p:cNvCxnSpPr>
            <p:nvPr/>
          </p:nvCxnSpPr>
          <p:spPr bwMode="auto">
            <a:xfrm>
              <a:off x="6620085" y="5136029"/>
              <a:ext cx="216024" cy="2160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5" name="组合 2"/>
          <p:cNvGrpSpPr/>
          <p:nvPr/>
        </p:nvGrpSpPr>
        <p:grpSpPr bwMode="auto">
          <a:xfrm>
            <a:off x="-3350" y="-56313"/>
            <a:ext cx="2006600" cy="477837"/>
            <a:chOff x="123" y="40"/>
            <a:chExt cx="3160" cy="752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086017" y="424344"/>
            <a:ext cx="2440363" cy="647699"/>
            <a:chOff x="3131762" y="248416"/>
            <a:chExt cx="2440363" cy="647699"/>
          </a:xfrm>
        </p:grpSpPr>
        <p:sp>
          <p:nvSpPr>
            <p:cNvPr id="40" name="圆角矩形 39"/>
            <p:cNvSpPr/>
            <p:nvPr/>
          </p:nvSpPr>
          <p:spPr>
            <a:xfrm>
              <a:off x="3343275" y="334907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  归纳总结</a:t>
              </a:r>
              <a:endParaRPr lang="zh-CN" altLang="en-US" sz="2400" b="1" kern="0" dirty="0" smtClea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>
              <a:fillRect/>
            </a:stretch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880844" y="1089837"/>
            <a:ext cx="765076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/>
                <a:cs typeface="+mn-ea"/>
              </a:rPr>
              <a:t>         两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/>
                <a:cs typeface="+mn-ea"/>
              </a:rPr>
              <a:t>角和其中一角的对边对应相等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cs typeface="+mn-ea"/>
              </a:rPr>
              <a:t>的两个三角形全等</a:t>
            </a:r>
            <a:r>
              <a:rPr lang="en-US" altLang="zh-CN" sz="2400" b="1" noProof="1" smtClean="0">
                <a:solidFill>
                  <a:prstClr val="black"/>
                </a:solidFill>
                <a:latin typeface="Times New Roman" panose="02020603050405020304"/>
                <a:cs typeface="+mn-ea"/>
              </a:rPr>
              <a:t>.</a:t>
            </a:r>
            <a:r>
              <a:rPr lang="zh-CN" altLang="en-US" sz="2400" b="1" noProof="1" smtClean="0">
                <a:solidFill>
                  <a:prstClr val="black"/>
                </a:solidFill>
                <a:latin typeface="Times New Roman" panose="02020603050405020304"/>
                <a:cs typeface="+mn-ea"/>
                <a:sym typeface="+mn-ea"/>
              </a:rPr>
              <a:t>简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cs typeface="+mn-ea"/>
                <a:sym typeface="+mn-ea"/>
              </a:rPr>
              <a:t>写成“角角边”或“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cs typeface="+mn-ea"/>
                <a:sym typeface="+mn-ea"/>
              </a:rPr>
              <a:t>AAS”.</a:t>
            </a:r>
            <a:endParaRPr lang="en-US" altLang="zh-CN" sz="2400" b="1" noProof="1">
              <a:solidFill>
                <a:prstClr val="black"/>
              </a:solidFill>
              <a:latin typeface="Times New Roman" panose="02020603050405020304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681676" y="1024636"/>
            <a:ext cx="8223041" cy="904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在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△DEF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中，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＝ 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BC=EF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证：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ABC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DEF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188779" y="1960321"/>
            <a:ext cx="9589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1859282" y="1870067"/>
            <a:ext cx="4246675" cy="4001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在△</a:t>
            </a:r>
            <a:r>
              <a:rPr lang="en-US" altLang="zh-CN" sz="20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ABC</a:t>
            </a:r>
            <a:r>
              <a:rPr lang="zh-CN" altLang="en-US" sz="20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中，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+mn-ea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+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+mn-ea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B+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+mn-ea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180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3959225" y="4513263"/>
            <a:ext cx="44815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∴△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</a:rPr>
              <a:t>ABC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≌△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</a:rPr>
              <a:t>DEF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（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ASA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 ）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</a:rPr>
              <a:t>.</a:t>
            </a:r>
            <a:endParaRPr lang="en-US" altLang="zh-CN" sz="2000" b="1" i="1" dirty="0">
              <a:solidFill>
                <a:prstClr val="black"/>
              </a:solidFill>
              <a:latin typeface="Times New Roman" panose="02020603050405020304"/>
              <a:cs typeface="Times New Roman" panose="02020603050405020304" pitchFamily="18" charset="0"/>
            </a:endParaRPr>
          </a:p>
        </p:txBody>
      </p:sp>
      <p:pic>
        <p:nvPicPr>
          <p:cNvPr id="62469" name="图片 4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41"/>
          <a:stretch>
            <a:fillRect/>
          </a:stretch>
        </p:blipFill>
        <p:spPr bwMode="auto">
          <a:xfrm>
            <a:off x="5843588" y="1511300"/>
            <a:ext cx="1814512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73" name="图片 2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26"/>
          <a:stretch>
            <a:fillRect/>
          </a:stretch>
        </p:blipFill>
        <p:spPr bwMode="auto">
          <a:xfrm>
            <a:off x="5729288" y="3101975"/>
            <a:ext cx="1849437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2" name="AutoShape 10"/>
          <p:cNvSpPr/>
          <p:nvPr/>
        </p:nvSpPr>
        <p:spPr bwMode="auto">
          <a:xfrm>
            <a:off x="1894845" y="3981037"/>
            <a:ext cx="215286" cy="1026574"/>
          </a:xfrm>
          <a:prstGeom prst="leftBrace">
            <a:avLst>
              <a:gd name="adj1" fmla="val 39352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62474" name="Rectangle 7"/>
          <p:cNvSpPr>
            <a:spLocks noChangeArrowheads="1"/>
          </p:cNvSpPr>
          <p:nvPr/>
        </p:nvSpPr>
        <p:spPr bwMode="auto">
          <a:xfrm>
            <a:off x="2080918" y="3986750"/>
            <a:ext cx="2142694" cy="1015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B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＝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E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 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/>
              </a:rPr>
              <a:t>BC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EF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＝∠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62475" name="Rectangle 9"/>
          <p:cNvSpPr>
            <a:spLocks noChangeArrowheads="1"/>
          </p:cNvSpPr>
          <p:nvPr/>
        </p:nvSpPr>
        <p:spPr bwMode="auto">
          <a:xfrm>
            <a:off x="1859282" y="2211887"/>
            <a:ext cx="3276913" cy="3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∴ 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微软雅黑" panose="020B0503020204020204" pitchFamily="34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180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°－∠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微软雅黑" panose="020B0503020204020204" pitchFamily="34" charset="-122"/>
              </a:rPr>
              <a:t>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－∠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微软雅黑" panose="020B0503020204020204" pitchFamily="34" charset="-122"/>
              </a:rPr>
              <a:t>B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2476" name="Rectangle 9"/>
          <p:cNvSpPr>
            <a:spLocks noChangeArrowheads="1"/>
          </p:cNvSpPr>
          <p:nvPr/>
        </p:nvSpPr>
        <p:spPr bwMode="auto">
          <a:xfrm>
            <a:off x="1859282" y="2573544"/>
            <a:ext cx="3570311" cy="3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微软雅黑" panose="020B0503020204020204" pitchFamily="34" charset="-122"/>
              </a:rPr>
              <a:t>同理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F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＝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180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°－∠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－∠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E.</a:t>
            </a:r>
            <a:endParaRPr lang="en-US" altLang="zh-CN" sz="20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2477" name="文本框 48"/>
          <p:cNvSpPr txBox="1">
            <a:spLocks noChangeArrowheads="1"/>
          </p:cNvSpPr>
          <p:nvPr/>
        </p:nvSpPr>
        <p:spPr bwMode="auto">
          <a:xfrm>
            <a:off x="1859282" y="2936686"/>
            <a:ext cx="3142280" cy="3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微软雅黑" panose="020B0503020204020204" pitchFamily="34" charset="-122"/>
              </a:rPr>
              <a:t>又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＝∠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，∠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B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＝ 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E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,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2478" name="Rectangle 9"/>
          <p:cNvSpPr>
            <a:spLocks noChangeArrowheads="1"/>
          </p:cNvSpPr>
          <p:nvPr/>
        </p:nvSpPr>
        <p:spPr bwMode="auto">
          <a:xfrm>
            <a:off x="1859282" y="3299828"/>
            <a:ext cx="1687991" cy="3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∴ 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微软雅黑" panose="020B0503020204020204" pitchFamily="34" charset="-122"/>
              </a:rPr>
              <a:t>＝∠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F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62479" name="Rectangle 9"/>
          <p:cNvSpPr>
            <a:spLocks noChangeArrowheads="1"/>
          </p:cNvSpPr>
          <p:nvPr/>
        </p:nvSpPr>
        <p:spPr bwMode="auto">
          <a:xfrm>
            <a:off x="1859282" y="3598138"/>
            <a:ext cx="2776485" cy="3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DEF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中，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grpSp>
        <p:nvGrpSpPr>
          <p:cNvPr id="30" name="组合 2"/>
          <p:cNvGrpSpPr/>
          <p:nvPr/>
        </p:nvGrpSpPr>
        <p:grpSpPr bwMode="auto">
          <a:xfrm>
            <a:off x="-3350" y="-47767"/>
            <a:ext cx="2006600" cy="477837"/>
            <a:chOff x="123" y="40"/>
            <a:chExt cx="3160" cy="752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17088" y="481450"/>
            <a:ext cx="6932497" cy="492440"/>
            <a:chOff x="547962" y="481450"/>
            <a:chExt cx="6932497" cy="492440"/>
          </a:xfrm>
        </p:grpSpPr>
        <p:sp>
          <p:nvSpPr>
            <p:cNvPr id="62492" name="文本框 2"/>
            <p:cNvSpPr txBox="1">
              <a:spLocks noChangeArrowheads="1"/>
            </p:cNvSpPr>
            <p:nvPr/>
          </p:nvSpPr>
          <p:spPr bwMode="auto">
            <a:xfrm>
              <a:off x="2214722" y="491081"/>
              <a:ext cx="5265737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利用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“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角角边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”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定理证明三角形全等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grpSp>
          <p:nvGrpSpPr>
            <p:cNvPr id="34" name="组合 6"/>
            <p:cNvGrpSpPr/>
            <p:nvPr/>
          </p:nvGrpSpPr>
          <p:grpSpPr bwMode="auto">
            <a:xfrm>
              <a:off x="547962" y="481450"/>
              <a:ext cx="2274656" cy="492440"/>
              <a:chOff x="393446" y="543441"/>
              <a:chExt cx="2273908" cy="492762"/>
            </a:xfrm>
          </p:grpSpPr>
          <p:grpSp>
            <p:nvGrpSpPr>
              <p:cNvPr id="35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36" name="文本框 11"/>
              <p:cNvSpPr txBox="1">
                <a:spLocks noChangeArrowheads="1"/>
              </p:cNvSpPr>
              <p:nvPr/>
            </p:nvSpPr>
            <p:spPr bwMode="auto">
              <a:xfrm>
                <a:off x="393446" y="54344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62472" grpId="0" animBg="1"/>
      <p:bldP spid="62474" grpId="0"/>
      <p:bldP spid="62475" grpId="0"/>
      <p:bldP spid="62476" grpId="0"/>
      <p:bldP spid="62477" grpId="0"/>
      <p:bldP spid="62478" grpId="0"/>
      <p:bldP spid="6247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99"/>
          <p:cNvSpPr txBox="1">
            <a:spLocks noChangeArrowheads="1"/>
          </p:cNvSpPr>
          <p:nvPr/>
        </p:nvSpPr>
        <p:spPr bwMode="auto">
          <a:xfrm>
            <a:off x="739776" y="509718"/>
            <a:ext cx="8175624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如图，已知：在△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BAC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＝90°，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AC，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经过点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，垂足分别为点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D、E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证：(1)△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BDA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≌△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AEC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；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" name="文本框 3"/>
          <p:cNvSpPr txBox="1">
            <a:spLocks noChangeArrowheads="1"/>
          </p:cNvSpPr>
          <p:nvPr/>
        </p:nvSpPr>
        <p:spPr bwMode="auto">
          <a:xfrm>
            <a:off x="930275" y="1958100"/>
            <a:ext cx="381000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(1)∵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m，CE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m，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∴∠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ADB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CEA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＝90°，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∴∠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＋∠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BAD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＝90°.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∵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AC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∴∠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BAD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＋∠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CAE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＝90°，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ABD＝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CAE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.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BDA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AEC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0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4783138" y="3141663"/>
            <a:ext cx="30861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ADB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CEA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sym typeface="微软雅黑" panose="020B0503020204020204" pitchFamily="34" charset="-122"/>
              </a:rPr>
              <a:t>90°，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sym typeface="微软雅黑" panose="020B0503020204020204" pitchFamily="34" charset="-122"/>
              </a:rPr>
              <a:t>ABD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sym typeface="微软雅黑" panose="020B0503020204020204" pitchFamily="34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sym typeface="微软雅黑" panose="020B0503020204020204" pitchFamily="34" charset="-122"/>
              </a:rPr>
              <a:t>CAE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sym typeface="微软雅黑" panose="020B0503020204020204" pitchFamily="34" charset="-122"/>
              </a:rPr>
              <a:t>,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  <a:sym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AB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AC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,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7" name="AutoShape 10"/>
          <p:cNvSpPr/>
          <p:nvPr/>
        </p:nvSpPr>
        <p:spPr bwMode="auto">
          <a:xfrm>
            <a:off x="4740275" y="3314700"/>
            <a:ext cx="87313" cy="923925"/>
          </a:xfrm>
          <a:prstGeom prst="leftBrace">
            <a:avLst>
              <a:gd name="adj1" fmla="val 166667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100" b="1" kern="0">
              <a:solidFill>
                <a:srgbClr val="FF0000"/>
              </a:solidFill>
              <a:latin typeface="Times New Roman" panose="02020603050405020304"/>
              <a:cs typeface="Times New Roman" panose="02020603050405020304" pitchFamily="18" charset="0"/>
            </a:endParaRPr>
          </a:p>
        </p:txBody>
      </p:sp>
      <p:sp>
        <p:nvSpPr>
          <p:cNvPr id="8" name="文本框 5"/>
          <p:cNvSpPr txBox="1">
            <a:spLocks noChangeArrowheads="1"/>
          </p:cNvSpPr>
          <p:nvPr/>
        </p:nvSpPr>
        <p:spPr bwMode="auto">
          <a:xfrm>
            <a:off x="4535189" y="4341992"/>
            <a:ext cx="300915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∴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BDA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≌△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AEC</a:t>
            </a:r>
            <a:r>
              <a:rPr lang="en-US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(</a:t>
            </a:r>
            <a:r>
              <a:rPr lang="en-US" altLang="en-US" sz="20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AAS</a:t>
            </a:r>
            <a:r>
              <a:rPr lang="en-US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13" name="组合 2"/>
          <p:cNvGrpSpPr/>
          <p:nvPr/>
        </p:nvGrpSpPr>
        <p:grpSpPr bwMode="auto">
          <a:xfrm>
            <a:off x="-3350" y="-39221"/>
            <a:ext cx="2006600" cy="477837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801" y="1411611"/>
            <a:ext cx="2159508" cy="144018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99"/>
          <p:cNvSpPr txBox="1">
            <a:spLocks noChangeArrowheads="1"/>
          </p:cNvSpPr>
          <p:nvPr/>
        </p:nvSpPr>
        <p:spPr bwMode="auto">
          <a:xfrm>
            <a:off x="771787" y="484188"/>
            <a:ext cx="800309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如图，已知：在△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BAC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＝90°，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经过点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⊥直线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，垂足分别为点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D、E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 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求证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：(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2)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＋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65068" y="2352918"/>
            <a:ext cx="3913251" cy="10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∴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∴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＋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＋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48763" y="2000493"/>
            <a:ext cx="36760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∵△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BDA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AEC</a:t>
            </a:r>
            <a:r>
              <a:rPr lang="en-US" altLang="en-US" sz="24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,</a:t>
            </a:r>
            <a:endParaRPr lang="en-US" altLang="en-US" sz="24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578840" y="3358247"/>
            <a:ext cx="8196044" cy="153272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方法总结：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</a:rPr>
              <a:t>利用全等三角形可以解决线段之间的关系，比如线段的相等关系、和差关系等，解决问题的关键是运用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</a:rPr>
              <a:t>全等三角形的判定与性质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</a:rPr>
              <a:t>进行线段之间的转化．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3350" y="-39221"/>
            <a:ext cx="2006600" cy="477837"/>
            <a:chOff x="123" y="40"/>
            <a:chExt cx="3160" cy="752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698" y="1632828"/>
            <a:ext cx="2159508" cy="144018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51" name="Rectangle 35"/>
          <p:cNvSpPr>
            <a:spLocks noChangeArrowheads="1"/>
          </p:cNvSpPr>
          <p:nvPr/>
        </p:nvSpPr>
        <p:spPr bwMode="auto">
          <a:xfrm>
            <a:off x="1137646" y="444906"/>
            <a:ext cx="75192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图，已知：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为</a:t>
            </a:r>
            <a:r>
              <a:rPr lang="zh-CN" altLang="en-US" sz="24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的中线，且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BE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交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的延长线于点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求证：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BE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CF.</a:t>
            </a:r>
            <a:endParaRPr lang="en-US" altLang="zh-CN" sz="2400" b="1" i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541" name="Rectangle 36"/>
          <p:cNvSpPr>
            <a:spLocks noChangeArrowheads="1"/>
          </p:cNvSpPr>
          <p:nvPr/>
        </p:nvSpPr>
        <p:spPr bwMode="auto">
          <a:xfrm>
            <a:off x="3149665" y="1505354"/>
            <a:ext cx="5295367" cy="3213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为△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的中线，</a:t>
            </a:r>
            <a:endParaRPr lang="zh-CN" altLang="en-US" sz="22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BD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CD</a:t>
            </a:r>
            <a:r>
              <a:rPr lang="en-US" altLang="zh-CN" sz="22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 ∵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BE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CF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2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∴∠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BED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＝∠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CFD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90°.</a:t>
            </a:r>
            <a:endParaRPr lang="en-US" altLang="zh-CN" sz="22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在△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BED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与△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CFD</a:t>
            </a:r>
            <a:r>
              <a:rPr lang="zh-CN" altLang="en-US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</a:t>
            </a:r>
            <a:endParaRPr lang="zh-CN" altLang="en-US" sz="22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2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2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2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13" name="AutoShape 10"/>
          <p:cNvSpPr/>
          <p:nvPr/>
        </p:nvSpPr>
        <p:spPr bwMode="auto">
          <a:xfrm>
            <a:off x="3352166" y="3463523"/>
            <a:ext cx="215286" cy="1026574"/>
          </a:xfrm>
          <a:prstGeom prst="leftBrace">
            <a:avLst>
              <a:gd name="adj1" fmla="val 39352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8514" y="3402457"/>
            <a:ext cx="22488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200" b="1" i="1" dirty="0">
                <a:solidFill>
                  <a:srgbClr val="FF0000"/>
                </a:solidFill>
                <a:latin typeface="Times New Roman" panose="02020603050405020304"/>
              </a:rPr>
              <a:t>BED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=∠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/>
              </a:rPr>
              <a:t>CFD,</a:t>
            </a:r>
            <a:endParaRPr lang="en-US" altLang="zh-CN" sz="2200" b="1" i="1" dirty="0">
              <a:solidFill>
                <a:srgbClr val="FF0000"/>
              </a:solidFill>
              <a:latin typeface="Times New Roman" panose="02020603050405020304"/>
            </a:endParaRPr>
          </a:p>
          <a:p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1=∠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2,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/>
              </a:rPr>
              <a:t>BD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=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Times New Roman" panose="02020603050405020304"/>
              </a:rPr>
              <a:t>CD,</a:t>
            </a:r>
            <a:endParaRPr lang="zh-CN" altLang="en-US" sz="2200" b="1" i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16033" y="4503408"/>
            <a:ext cx="51626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</a:rPr>
              <a:t>BED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en-US" altLang="zh-CN" sz="22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CFD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(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AAS</a:t>
            </a:r>
            <a:r>
              <a:rPr lang="en-US" altLang="zh-CN" sz="22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)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</a:rPr>
              <a:t>．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BE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 panose="02020603050405020304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</a:rPr>
              <a:t>CF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grpSp>
        <p:nvGrpSpPr>
          <p:cNvPr id="15" name="组合 5"/>
          <p:cNvGrpSpPr/>
          <p:nvPr/>
        </p:nvGrpSpPr>
        <p:grpSpPr bwMode="auto">
          <a:xfrm>
            <a:off x="1631" y="-18788"/>
            <a:ext cx="2006600" cy="477838"/>
            <a:chOff x="248" y="110"/>
            <a:chExt cx="3160" cy="752"/>
          </a:xfrm>
        </p:grpSpPr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17" name="组合 2"/>
            <p:cNvGrpSpPr/>
            <p:nvPr/>
          </p:nvGrpSpPr>
          <p:grpSpPr bwMode="auto">
            <a:xfrm>
              <a:off x="248" y="212"/>
              <a:ext cx="3160" cy="565"/>
              <a:chOff x="248" y="212"/>
              <a:chExt cx="3160" cy="565"/>
            </a:xfrm>
          </p:grpSpPr>
          <p:cxnSp>
            <p:nvCxnSpPr>
              <p:cNvPr id="18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408" y="212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06" y="53758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0" y="2160668"/>
            <a:ext cx="2232245" cy="1782394"/>
          </a:xfrm>
          <a:prstGeom prst="rect">
            <a:avLst/>
          </a:prstGeom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86" y="1906306"/>
            <a:ext cx="1799844" cy="1621536"/>
          </a:xfrm>
          <a:prstGeom prst="rect">
            <a:avLst/>
          </a:prstGeom>
        </p:spPr>
      </p:pic>
      <p:sp>
        <p:nvSpPr>
          <p:cNvPr id="66574" name="文本框 6"/>
          <p:cNvSpPr txBox="1">
            <a:spLocks noChangeArrowheads="1"/>
          </p:cNvSpPr>
          <p:nvPr/>
        </p:nvSpPr>
        <p:spPr bwMode="auto">
          <a:xfrm>
            <a:off x="548480" y="2408946"/>
            <a:ext cx="859551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AB=AC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为公共角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如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添加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∠B=∠C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，利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用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ASA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即可证明△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ACD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；</a:t>
            </a:r>
            <a:endParaRPr lang="en-US" altLang="zh-CN" sz="20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如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添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AD=AE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，利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用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SAS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即可证明△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ACD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；</a:t>
            </a:r>
            <a:endParaRPr lang="en-US" altLang="zh-CN" sz="20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如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添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BD=CE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，等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量关系可得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AD=AE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，利用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SAS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即可证明△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；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如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添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BE=CD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，因为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SSA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，不能证明△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ACD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66575" name="TextBox 2"/>
          <p:cNvSpPr txBox="1">
            <a:spLocks noChangeArrowheads="1"/>
          </p:cNvSpPr>
          <p:nvPr/>
        </p:nvSpPr>
        <p:spPr bwMode="auto">
          <a:xfrm>
            <a:off x="754552" y="478448"/>
            <a:ext cx="7868155" cy="186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图，点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分别在线段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上，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CD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与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相交于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O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点，已知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AB=AC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，现添加以下的哪个条件仍不能判定△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≌△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ACD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（　　）</a:t>
            </a:r>
            <a:endParaRPr lang="zh-CN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20000"/>
              </a:lnSpc>
            </a:pP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A．∠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B=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zh-CN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AD=AE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	C．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BD=CE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	D．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BE=CD</a:t>
            </a:r>
            <a:endParaRPr lang="zh-CN" altLang="zh-CN" sz="2400" b="1" i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34746" y="1410945"/>
            <a:ext cx="439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</a:rPr>
              <a:t>D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5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6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65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5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5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91" name="文本框 1"/>
          <p:cNvSpPr txBox="1">
            <a:spLocks noChangeArrowheads="1"/>
          </p:cNvSpPr>
          <p:nvPr/>
        </p:nvSpPr>
        <p:spPr bwMode="auto">
          <a:xfrm>
            <a:off x="758042" y="696940"/>
            <a:ext cx="790739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图，已知∠1=∠2，∠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=∠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，求证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：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7594" name="文本框 2"/>
              <p:cNvSpPr txBox="1">
                <a:spLocks noChangeArrowheads="1"/>
              </p:cNvSpPr>
              <p:nvPr/>
            </p:nvSpPr>
            <p:spPr bwMode="auto">
              <a:xfrm>
                <a:off x="1280583" y="1304111"/>
                <a:ext cx="4552148" cy="31180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0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证明：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如图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</a:rPr>
                  <a:t>，∵∠1=∠2，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</a:rPr>
                  <a:t>∴∠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ACB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</a:rPr>
                  <a:t>=∠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ACD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</a:rPr>
                  <a:t>．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在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</a:rPr>
                  <a:t>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与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</a:rPr>
                  <a:t>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ADC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中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</a:rPr>
                  <a:t>，</a:t>
                </a:r>
                <a:endParaRPr lang="zh-CN" altLang="en-US" sz="2000" b="1" dirty="0" smtClean="0">
                  <a:solidFill>
                    <a:prstClr val="black"/>
                  </a:solidFill>
                  <a:latin typeface="Times New Roman" panose="02020603050405020304"/>
                </a:endParaRPr>
              </a:p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∠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=∠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D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∠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ACB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ACD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</a:rPr>
                              <m:t>AC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solidFill>
                                  <a:srgbClr val="FF0000"/>
                                </a:solidFill>
                                <a:latin typeface="+mn-lt"/>
                              </a:rPr>
                              <m:t>AC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</a:rPr>
                  <a:t>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</a:rPr>
                  <a:t>∴△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ABC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</a:rPr>
                  <a:t>≌△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ADC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</a:rPr>
                  <a:t>（AAS），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</a:rPr>
                  <a:t>∴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CB=CD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</a:rPr>
                  <a:t>．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mc:Choice>
        <mc:Fallback>
          <p:sp>
            <p:nvSpPr>
              <p:cNvPr id="67594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80583" y="1304111"/>
                <a:ext cx="4552148" cy="3118098"/>
              </a:xfrm>
              <a:prstGeom prst="rect">
                <a:avLst/>
              </a:prstGeom>
              <a:blipFill rotWithShape="1">
                <a:blip r:embed="rId1"/>
                <a:stretch>
                  <a:fillRect l="-9" t="-15" r="6" b="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049" y="1296837"/>
            <a:ext cx="2563953" cy="2239666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75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5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5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75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955676" y="2568226"/>
            <a:ext cx="7315870" cy="157593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探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索并正确理解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三角形全等的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判定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方法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ASA”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AAS”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28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24934"/>
            <a:ext cx="2006600" cy="477838"/>
            <a:chOff x="1588" y="-24934"/>
            <a:chExt cx="2006600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13216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156" name="文本框 18"/>
            <p:cNvSpPr txBox="1">
              <a:spLocks noChangeArrowheads="1"/>
            </p:cNvSpPr>
            <p:nvPr/>
          </p:nvSpPr>
          <p:spPr bwMode="auto">
            <a:xfrm>
              <a:off x="518894" y="-24934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15218" y="58068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158" name="文本框 1"/>
          <p:cNvSpPr txBox="1">
            <a:spLocks noChangeArrowheads="1"/>
          </p:cNvSpPr>
          <p:nvPr/>
        </p:nvSpPr>
        <p:spPr bwMode="auto">
          <a:xfrm>
            <a:off x="1830554" y="866513"/>
            <a:ext cx="6680034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2. </a:t>
            </a:r>
            <a:r>
              <a:rPr lang="zh-CN" altLang="en-US" dirty="0" smtClean="0">
                <a:solidFill>
                  <a:prstClr val="black"/>
                </a:solidFill>
                <a:sym typeface="微软雅黑" panose="020B0503020204020204" pitchFamily="34" charset="-122"/>
              </a:rPr>
              <a:t>会</a:t>
            </a:r>
            <a:r>
              <a:rPr lang="zh-CN" altLang="en-US" dirty="0">
                <a:solidFill>
                  <a:prstClr val="black"/>
                </a:solidFill>
                <a:sym typeface="微软雅黑" panose="020B0503020204020204" pitchFamily="34" charset="-122"/>
              </a:rPr>
              <a:t>用</a:t>
            </a:r>
            <a:r>
              <a:rPr lang="zh-CN" altLang="en-US" dirty="0">
                <a:solidFill>
                  <a:prstClr val="black"/>
                </a:solidFill>
                <a:sym typeface="Arial" panose="020B0604020202020204" pitchFamily="34" charset="0"/>
              </a:rPr>
              <a:t>三角形全等的判定方法</a:t>
            </a:r>
            <a:r>
              <a:rPr lang="zh-CN" altLang="en-US" dirty="0">
                <a:solidFill>
                  <a:prstClr val="black"/>
                </a:solidFill>
                <a:sym typeface="微软雅黑" panose="020B0503020204020204" pitchFamily="34" charset="-122"/>
              </a:rPr>
              <a:t>“</a:t>
            </a:r>
            <a:r>
              <a:rPr lang="en-US" altLang="zh-CN" dirty="0">
                <a:solidFill>
                  <a:prstClr val="black"/>
                </a:solidFill>
                <a:sym typeface="微软雅黑" panose="020B0503020204020204" pitchFamily="34" charset="-122"/>
              </a:rPr>
              <a:t>ASA”</a:t>
            </a:r>
            <a:endParaRPr lang="en-US" altLang="zh-CN" dirty="0">
              <a:solidFill>
                <a:prstClr val="black"/>
              </a:solidFill>
              <a:sym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prstClr val="black"/>
                </a:solidFill>
                <a:sym typeface="微软雅黑" panose="020B0503020204020204" pitchFamily="34" charset="-122"/>
              </a:rPr>
              <a:t>和“</a:t>
            </a:r>
            <a:r>
              <a:rPr lang="en-US" altLang="zh-CN" dirty="0">
                <a:solidFill>
                  <a:prstClr val="black"/>
                </a:solidFill>
                <a:sym typeface="微软雅黑" panose="020B0503020204020204" pitchFamily="34" charset="-122"/>
              </a:rPr>
              <a:t>AAS”</a:t>
            </a:r>
            <a:r>
              <a:rPr lang="zh-CN" altLang="en-US" dirty="0">
                <a:solidFill>
                  <a:srgbClr val="FF0000"/>
                </a:solidFill>
                <a:sym typeface="微软雅黑" panose="020B0503020204020204" pitchFamily="34" charset="-122"/>
              </a:rPr>
              <a:t>证明两个三角形全等</a:t>
            </a:r>
            <a:r>
              <a:rPr lang="zh-CN" altLang="en-US" dirty="0">
                <a:solidFill>
                  <a:prstClr val="black"/>
                </a:solidFill>
                <a:sym typeface="微软雅黑" panose="020B0503020204020204" pitchFamily="34" charset="-122"/>
              </a:rPr>
              <a:t>．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04888" y="452904"/>
            <a:ext cx="7681395" cy="3829700"/>
            <a:chOff x="-38068" y="365123"/>
            <a:chExt cx="7681395" cy="3829700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683860"/>
              <a:ext cx="7681394" cy="3510963"/>
              <a:chOff x="224" y="219"/>
              <a:chExt cx="13648" cy="7275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9922" y="3544"/>
                <a:ext cx="7275" cy="625"/>
              </a:xfrm>
              <a:prstGeom prst="bentConnector3">
                <a:avLst>
                  <a:gd name="adj1" fmla="val 54000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43327" y="365123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4915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402" y="1571161"/>
            <a:ext cx="4879848" cy="2520696"/>
          </a:xfrm>
          <a:prstGeom prst="rect">
            <a:avLst/>
          </a:prstGeom>
        </p:spPr>
      </p:pic>
      <p:sp>
        <p:nvSpPr>
          <p:cNvPr id="68609" name="矩形 2"/>
          <p:cNvSpPr>
            <a:spLocks noChangeArrowheads="1"/>
          </p:cNvSpPr>
          <p:nvPr/>
        </p:nvSpPr>
        <p:spPr bwMode="auto">
          <a:xfrm>
            <a:off x="457864" y="1054100"/>
            <a:ext cx="8362285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下列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各图中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为三角形的边长，则甲、乙、丙三个三角形和左侧△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全等的是（　　）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solidFill>
                <a:prstClr val="black"/>
              </a:solidFill>
              <a:latin typeface="Times New Roman" panose="02020603050405020304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prstClr val="black"/>
              </a:solidFill>
              <a:latin typeface="Times New Roman" panose="02020603050405020304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prstClr val="black"/>
              </a:solidFill>
              <a:latin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．甲和乙	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                                     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．乙和丙	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．甲和丙	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                                     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．只有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丙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256326" y="1695249"/>
            <a:ext cx="552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68612" name="组合 2"/>
          <p:cNvGrpSpPr/>
          <p:nvPr/>
        </p:nvGrpSpPr>
        <p:grpSpPr bwMode="auto">
          <a:xfrm>
            <a:off x="6379" y="-22797"/>
            <a:ext cx="2006600" cy="476924"/>
            <a:chOff x="263" y="190"/>
            <a:chExt cx="3160" cy="753"/>
          </a:xfrm>
        </p:grpSpPr>
        <p:sp>
          <p:nvSpPr>
            <p:cNvPr id="68613" name="文本框 20"/>
            <p:cNvSpPr txBox="1">
              <a:spLocks noChangeArrowheads="1"/>
            </p:cNvSpPr>
            <p:nvPr/>
          </p:nvSpPr>
          <p:spPr bwMode="auto">
            <a:xfrm>
              <a:off x="974" y="19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68614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617" name="组合 7"/>
          <p:cNvGrpSpPr/>
          <p:nvPr/>
        </p:nvGrpSpPr>
        <p:grpSpPr bwMode="auto">
          <a:xfrm>
            <a:off x="3332163" y="536575"/>
            <a:ext cx="2480310" cy="523234"/>
            <a:chOff x="5083" y="1100"/>
            <a:chExt cx="3905" cy="826"/>
          </a:xfrm>
        </p:grpSpPr>
        <p:grpSp>
          <p:nvGrpSpPr>
            <p:cNvPr id="6861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624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  <a:latin typeface="Times New Roman" panose="02020603050405020304"/>
                </a:rPr>
                <a:t>基础巩固题</a:t>
              </a:r>
              <a:endParaRPr lang="en-US" altLang="zh-CN" sz="2800" b="1" dirty="0">
                <a:solidFill>
                  <a:prstClr val="white"/>
                </a:solidFill>
                <a:latin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矩形 2"/>
          <p:cNvSpPr>
            <a:spLocks noChangeArrowheads="1"/>
          </p:cNvSpPr>
          <p:nvPr/>
        </p:nvSpPr>
        <p:spPr bwMode="auto">
          <a:xfrm>
            <a:off x="612397" y="744522"/>
            <a:ext cx="807859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在△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与△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A′B′C′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中，已知∠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＝44°，∠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＝67°，∠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C′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＝69° ，∠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A′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＝44°，且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′，那么这两个三角形（　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）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A．一定不全等　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                             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．一定全等　 　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C．不一定全等　　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                        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D．以上都不对      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460529" y="1944850"/>
            <a:ext cx="552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68612" name="组合 2"/>
          <p:cNvGrpSpPr/>
          <p:nvPr/>
        </p:nvGrpSpPr>
        <p:grpSpPr bwMode="auto">
          <a:xfrm>
            <a:off x="6379" y="-31186"/>
            <a:ext cx="2006600" cy="476924"/>
            <a:chOff x="263" y="190"/>
            <a:chExt cx="3160" cy="753"/>
          </a:xfrm>
        </p:grpSpPr>
        <p:sp>
          <p:nvSpPr>
            <p:cNvPr id="68613" name="文本框 20"/>
            <p:cNvSpPr txBox="1">
              <a:spLocks noChangeArrowheads="1"/>
            </p:cNvSpPr>
            <p:nvPr/>
          </p:nvSpPr>
          <p:spPr bwMode="auto">
            <a:xfrm>
              <a:off x="974" y="19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68614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矩形 2"/>
          <p:cNvSpPr>
            <a:spLocks noChangeArrowheads="1"/>
          </p:cNvSpPr>
          <p:nvPr/>
        </p:nvSpPr>
        <p:spPr bwMode="auto">
          <a:xfrm>
            <a:off x="1034103" y="838902"/>
            <a:ext cx="69556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如图，已知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∠ACB=∠DBC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∠ABC=∠CDB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，判别下面的两个三角形是否全等，并说明理由.      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359851" y="2807995"/>
            <a:ext cx="38001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不全等，因为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虽然是公共边，但不是对应边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69635" name="组合 1"/>
          <p:cNvGrpSpPr/>
          <p:nvPr/>
        </p:nvGrpSpPr>
        <p:grpSpPr bwMode="auto">
          <a:xfrm>
            <a:off x="5825309" y="2440650"/>
            <a:ext cx="2617787" cy="1989137"/>
            <a:chOff x="7312" y="2564"/>
            <a:chExt cx="5493" cy="4177"/>
          </a:xfrm>
        </p:grpSpPr>
        <p:grpSp>
          <p:nvGrpSpPr>
            <p:cNvPr id="69636" name="组合 12"/>
            <p:cNvGrpSpPr/>
            <p:nvPr/>
          </p:nvGrpSpPr>
          <p:grpSpPr bwMode="auto">
            <a:xfrm>
              <a:off x="7312" y="2564"/>
              <a:ext cx="5493" cy="4176"/>
              <a:chOff x="4644008" y="1628800"/>
              <a:chExt cx="3488176" cy="2651186"/>
            </a:xfrm>
          </p:grpSpPr>
          <p:grpSp>
            <p:nvGrpSpPr>
              <p:cNvPr id="69637" name="组合 7"/>
              <p:cNvGrpSpPr/>
              <p:nvPr/>
            </p:nvGrpSpPr>
            <p:grpSpPr bwMode="auto">
              <a:xfrm>
                <a:off x="4947781" y="2041742"/>
                <a:ext cx="2755726" cy="1966587"/>
                <a:chOff x="4947781" y="2041742"/>
                <a:chExt cx="2755726" cy="1966587"/>
              </a:xfrm>
            </p:grpSpPr>
            <p:sp>
              <p:nvSpPr>
                <p:cNvPr id="69638" name="任意多边形 5"/>
                <p:cNvSpPr>
                  <a:spLocks noChangeArrowheads="1"/>
                </p:cNvSpPr>
                <p:nvPr/>
              </p:nvSpPr>
              <p:spPr bwMode="auto">
                <a:xfrm>
                  <a:off x="4960307" y="2041742"/>
                  <a:ext cx="2567835" cy="851770"/>
                </a:xfrm>
                <a:custGeom>
                  <a:avLst/>
                  <a:gdLst>
                    <a:gd name="T0" fmla="*/ 501041 w 2567835"/>
                    <a:gd name="T1" fmla="*/ 0 h 851770"/>
                    <a:gd name="T2" fmla="*/ 0 w 2567835"/>
                    <a:gd name="T3" fmla="*/ 851770 h 851770"/>
                    <a:gd name="T4" fmla="*/ 2567835 w 2567835"/>
                    <a:gd name="T5" fmla="*/ 851770 h 851770"/>
                    <a:gd name="T6" fmla="*/ 501041 w 2567835"/>
                    <a:gd name="T7" fmla="*/ 0 h 851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67835" h="851770">
                      <a:moveTo>
                        <a:pt x="501041" y="0"/>
                      </a:moveTo>
                      <a:lnTo>
                        <a:pt x="0" y="851770"/>
                      </a:lnTo>
                      <a:lnTo>
                        <a:pt x="2567835" y="851770"/>
                      </a:lnTo>
                      <a:lnTo>
                        <a:pt x="501041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69639" name="任意多边形 6"/>
                <p:cNvSpPr>
                  <a:spLocks noChangeArrowheads="1"/>
                </p:cNvSpPr>
                <p:nvPr/>
              </p:nvSpPr>
              <p:spPr bwMode="auto">
                <a:xfrm>
                  <a:off x="4947781" y="2893512"/>
                  <a:ext cx="2755726" cy="1114817"/>
                </a:xfrm>
                <a:custGeom>
                  <a:avLst/>
                  <a:gdLst>
                    <a:gd name="T0" fmla="*/ 0 w 2755726"/>
                    <a:gd name="T1" fmla="*/ 0 h 1114817"/>
                    <a:gd name="T2" fmla="*/ 2755726 w 2755726"/>
                    <a:gd name="T3" fmla="*/ 1114817 h 1114817"/>
                    <a:gd name="T4" fmla="*/ 2555309 w 2755726"/>
                    <a:gd name="T5" fmla="*/ 0 h 1114817"/>
                    <a:gd name="T6" fmla="*/ 0 w 2755726"/>
                    <a:gd name="T7" fmla="*/ 0 h 11148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55726" h="1114817">
                      <a:moveTo>
                        <a:pt x="0" y="0"/>
                      </a:moveTo>
                      <a:lnTo>
                        <a:pt x="2755726" y="1114817"/>
                      </a:lnTo>
                      <a:lnTo>
                        <a:pt x="255530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</p:grpSp>
          <p:sp>
            <p:nvSpPr>
              <p:cNvPr id="69640" name="TextBox 8"/>
              <p:cNvSpPr txBox="1">
                <a:spLocks noChangeArrowheads="1"/>
              </p:cNvSpPr>
              <p:nvPr/>
            </p:nvSpPr>
            <p:spPr bwMode="auto">
              <a:xfrm>
                <a:off x="5364088" y="1628800"/>
                <a:ext cx="446911" cy="49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/>
                  </a:rPr>
                  <a:t>A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641" name="TextBox 9"/>
              <p:cNvSpPr txBox="1">
                <a:spLocks noChangeArrowheads="1"/>
              </p:cNvSpPr>
              <p:nvPr/>
            </p:nvSpPr>
            <p:spPr bwMode="auto">
              <a:xfrm>
                <a:off x="4644008" y="2823319"/>
                <a:ext cx="446911" cy="49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/>
                  </a:rPr>
                  <a:t>B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642" name="TextBox 10"/>
              <p:cNvSpPr txBox="1">
                <a:spLocks noChangeArrowheads="1"/>
              </p:cNvSpPr>
              <p:nvPr/>
            </p:nvSpPr>
            <p:spPr bwMode="auto">
              <a:xfrm>
                <a:off x="7548892" y="2607295"/>
                <a:ext cx="446911" cy="49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/>
                  </a:rPr>
                  <a:t>C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69643" name="TextBox 11"/>
              <p:cNvSpPr txBox="1">
                <a:spLocks noChangeArrowheads="1"/>
              </p:cNvSpPr>
              <p:nvPr/>
            </p:nvSpPr>
            <p:spPr bwMode="auto">
              <a:xfrm>
                <a:off x="7668344" y="3789040"/>
                <a:ext cx="463840" cy="490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/>
                  </a:rPr>
                  <a:t>D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" name="饼形 13"/>
            <p:cNvSpPr/>
            <p:nvPr/>
          </p:nvSpPr>
          <p:spPr bwMode="auto">
            <a:xfrm rot="18103827">
              <a:off x="11122" y="3881"/>
              <a:ext cx="1337" cy="1336"/>
            </a:xfrm>
            <a:prstGeom prst="pie">
              <a:avLst>
                <a:gd name="adj1" fmla="val 14425930"/>
                <a:gd name="adj2" fmla="val 15622465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sp>
        <p:nvSpPr>
          <p:cNvPr id="15" name="饼形 14"/>
          <p:cNvSpPr/>
          <p:nvPr/>
        </p:nvSpPr>
        <p:spPr bwMode="auto">
          <a:xfrm rot="7265888">
            <a:off x="5737996" y="3072475"/>
            <a:ext cx="636587" cy="636588"/>
          </a:xfrm>
          <a:prstGeom prst="pie">
            <a:avLst>
              <a:gd name="adj1" fmla="val 14425930"/>
              <a:gd name="adj2" fmla="val 15622465"/>
            </a:avLst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6" name="饼形 15"/>
          <p:cNvSpPr/>
          <p:nvPr/>
        </p:nvSpPr>
        <p:spPr bwMode="auto">
          <a:xfrm rot="19956327">
            <a:off x="7796984" y="3897975"/>
            <a:ext cx="636587" cy="636587"/>
          </a:xfrm>
          <a:prstGeom prst="pie">
            <a:avLst>
              <a:gd name="adj1" fmla="val 13834499"/>
              <a:gd name="adj2" fmla="val 17234369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7" name="饼形 16"/>
          <p:cNvSpPr/>
          <p:nvPr/>
        </p:nvSpPr>
        <p:spPr bwMode="auto">
          <a:xfrm rot="4290314">
            <a:off x="5758634" y="3061362"/>
            <a:ext cx="636588" cy="636587"/>
          </a:xfrm>
          <a:prstGeom prst="pie">
            <a:avLst>
              <a:gd name="adj1" fmla="val 13834499"/>
              <a:gd name="adj2" fmla="val 17458951"/>
            </a:avLst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23" name="组合 2"/>
          <p:cNvGrpSpPr/>
          <p:nvPr/>
        </p:nvGrpSpPr>
        <p:grpSpPr bwMode="auto">
          <a:xfrm>
            <a:off x="6379" y="-32774"/>
            <a:ext cx="2006600" cy="476924"/>
            <a:chOff x="263" y="174"/>
            <a:chExt cx="3160" cy="753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974" y="17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25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3" name="Text Box 14"/>
          <p:cNvSpPr txBox="1">
            <a:spLocks noChangeArrowheads="1"/>
          </p:cNvSpPr>
          <p:nvPr/>
        </p:nvSpPr>
        <p:spPr bwMode="auto">
          <a:xfrm>
            <a:off x="797621" y="1199218"/>
            <a:ext cx="765014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的两条高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相交于点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F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，请添加一个条件，使得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≌△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BEC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（不添加其他字母及辅助线），你添加的条件是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___________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　</a:t>
            </a:r>
            <a:endParaRPr lang="zh-CN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256326" y="2395503"/>
            <a:ext cx="1335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AC=BC</a:t>
            </a:r>
            <a:endParaRPr lang="zh-CN" altLang="zh-CN" sz="2400" b="1" i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-11205" y="-55904"/>
            <a:ext cx="2006600" cy="476924"/>
            <a:chOff x="263" y="152"/>
            <a:chExt cx="3160" cy="753"/>
          </a:xfrm>
        </p:grpSpPr>
        <p:sp>
          <p:nvSpPr>
            <p:cNvPr id="15" name="文本框 20"/>
            <p:cNvSpPr txBox="1">
              <a:spLocks noChangeArrowheads="1"/>
            </p:cNvSpPr>
            <p:nvPr/>
          </p:nvSpPr>
          <p:spPr bwMode="auto">
            <a:xfrm>
              <a:off x="974" y="15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6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1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158" y="2568539"/>
            <a:ext cx="2254211" cy="1949737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18"/>
          <p:cNvSpPr txBox="1">
            <a:spLocks noChangeArrowheads="1"/>
          </p:cNvSpPr>
          <p:nvPr/>
        </p:nvSpPr>
        <p:spPr bwMode="auto">
          <a:xfrm>
            <a:off x="528793" y="956007"/>
            <a:ext cx="860605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已知：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如图，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DC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，∠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1=∠2,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证：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71682" name="组合 19"/>
          <p:cNvGrpSpPr/>
          <p:nvPr/>
        </p:nvGrpSpPr>
        <p:grpSpPr bwMode="auto">
          <a:xfrm>
            <a:off x="5527675" y="1265237"/>
            <a:ext cx="3616325" cy="3878263"/>
            <a:chOff x="720204" y="1292893"/>
            <a:chExt cx="4823594" cy="5172067"/>
          </a:xfrm>
        </p:grpSpPr>
        <p:sp>
          <p:nvSpPr>
            <p:cNvPr id="71683" name="Line 5"/>
            <p:cNvSpPr>
              <a:spLocks noChangeShapeType="1"/>
            </p:cNvSpPr>
            <p:nvPr/>
          </p:nvSpPr>
          <p:spPr bwMode="auto">
            <a:xfrm flipH="1">
              <a:off x="1116013" y="1696740"/>
              <a:ext cx="1943100" cy="316865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1684" name="Line 6"/>
            <p:cNvSpPr>
              <a:spLocks noChangeShapeType="1"/>
            </p:cNvSpPr>
            <p:nvPr/>
          </p:nvSpPr>
          <p:spPr bwMode="auto">
            <a:xfrm>
              <a:off x="1116013" y="4865390"/>
              <a:ext cx="1871662" cy="115093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1685" name="Line 7"/>
            <p:cNvSpPr>
              <a:spLocks noChangeShapeType="1"/>
            </p:cNvSpPr>
            <p:nvPr/>
          </p:nvSpPr>
          <p:spPr bwMode="auto">
            <a:xfrm flipH="1">
              <a:off x="2987675" y="1768177"/>
              <a:ext cx="71438" cy="4249738"/>
            </a:xfrm>
            <a:prstGeom prst="line">
              <a:avLst/>
            </a:prstGeom>
            <a:noFill/>
            <a:ln w="635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1686" name="Line 8"/>
            <p:cNvSpPr>
              <a:spLocks noChangeShapeType="1"/>
            </p:cNvSpPr>
            <p:nvPr/>
          </p:nvSpPr>
          <p:spPr bwMode="auto">
            <a:xfrm>
              <a:off x="3059113" y="1696740"/>
              <a:ext cx="1800225" cy="324167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1687" name="Line 9"/>
            <p:cNvSpPr>
              <a:spLocks noChangeShapeType="1"/>
            </p:cNvSpPr>
            <p:nvPr/>
          </p:nvSpPr>
          <p:spPr bwMode="auto">
            <a:xfrm flipV="1">
              <a:off x="2987675" y="4936827"/>
              <a:ext cx="1871663" cy="10810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1688" name="Line 10"/>
            <p:cNvSpPr>
              <a:spLocks noChangeShapeType="1"/>
            </p:cNvSpPr>
            <p:nvPr/>
          </p:nvSpPr>
          <p:spPr bwMode="auto">
            <a:xfrm>
              <a:off x="1258888" y="4649490"/>
              <a:ext cx="217487" cy="14446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1689" name="Line 11"/>
            <p:cNvSpPr>
              <a:spLocks noChangeShapeType="1"/>
            </p:cNvSpPr>
            <p:nvPr/>
          </p:nvSpPr>
          <p:spPr bwMode="auto">
            <a:xfrm flipH="1">
              <a:off x="1331913" y="4793952"/>
              <a:ext cx="144462" cy="2159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1690" name="Line 12"/>
            <p:cNvSpPr>
              <a:spLocks noChangeShapeType="1"/>
            </p:cNvSpPr>
            <p:nvPr/>
          </p:nvSpPr>
          <p:spPr bwMode="auto">
            <a:xfrm flipH="1">
              <a:off x="4500563" y="4720927"/>
              <a:ext cx="215900" cy="1444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1691" name="Line 13"/>
            <p:cNvSpPr>
              <a:spLocks noChangeShapeType="1"/>
            </p:cNvSpPr>
            <p:nvPr/>
          </p:nvSpPr>
          <p:spPr bwMode="auto">
            <a:xfrm>
              <a:off x="4500563" y="4865390"/>
              <a:ext cx="142875" cy="2159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1692" name="Text Box 14"/>
            <p:cNvSpPr txBox="1">
              <a:spLocks noChangeArrowheads="1"/>
            </p:cNvSpPr>
            <p:nvPr/>
          </p:nvSpPr>
          <p:spPr bwMode="auto">
            <a:xfrm>
              <a:off x="2807646" y="1292893"/>
              <a:ext cx="719138" cy="4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prstClr val="black"/>
                  </a:solidFill>
                  <a:latin typeface="Times New Roman" panose="02020603050405020304"/>
                </a:rPr>
                <a:t>A</a:t>
              </a:r>
              <a:endParaRPr lang="en-US" altLang="zh-CN" b="1" i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71693" name="Text Box 15"/>
            <p:cNvSpPr txBox="1">
              <a:spLocks noChangeArrowheads="1"/>
            </p:cNvSpPr>
            <p:nvPr/>
          </p:nvSpPr>
          <p:spPr bwMode="auto">
            <a:xfrm>
              <a:off x="2736274" y="5973828"/>
              <a:ext cx="719137" cy="4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71694" name="Text Box 16"/>
            <p:cNvSpPr txBox="1">
              <a:spLocks noChangeArrowheads="1"/>
            </p:cNvSpPr>
            <p:nvPr/>
          </p:nvSpPr>
          <p:spPr bwMode="auto">
            <a:xfrm>
              <a:off x="4824661" y="4749814"/>
              <a:ext cx="719137" cy="4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D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71695" name="Text Box 17"/>
            <p:cNvSpPr txBox="1">
              <a:spLocks noChangeArrowheads="1"/>
            </p:cNvSpPr>
            <p:nvPr/>
          </p:nvSpPr>
          <p:spPr bwMode="auto">
            <a:xfrm>
              <a:off x="720204" y="4634756"/>
              <a:ext cx="719138" cy="4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71696" name="Text Box 19"/>
            <p:cNvSpPr txBox="1">
              <a:spLocks noChangeArrowheads="1"/>
            </p:cNvSpPr>
            <p:nvPr/>
          </p:nvSpPr>
          <p:spPr bwMode="auto">
            <a:xfrm>
              <a:off x="2700338" y="2128540"/>
              <a:ext cx="409575" cy="491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prstClr val="black"/>
                  </a:solidFill>
                  <a:latin typeface="Times New Roman" panose="02020603050405020304"/>
                </a:rPr>
                <a:t>1</a:t>
              </a:r>
              <a:endParaRPr lang="en-US" altLang="zh-CN" b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71697" name="Text Box 20"/>
            <p:cNvSpPr txBox="1">
              <a:spLocks noChangeArrowheads="1"/>
            </p:cNvSpPr>
            <p:nvPr/>
          </p:nvSpPr>
          <p:spPr bwMode="auto">
            <a:xfrm>
              <a:off x="3059113" y="2128540"/>
              <a:ext cx="400261" cy="492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prstClr val="black"/>
                  </a:solidFill>
                  <a:latin typeface="Times New Roman" panose="02020603050405020304"/>
                </a:rPr>
                <a:t>2</a:t>
              </a:r>
              <a:endParaRPr lang="en-US" altLang="zh-CN" b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71698" name="Freeform 21"/>
            <p:cNvSpPr>
              <a:spLocks noChangeArrowheads="1"/>
            </p:cNvSpPr>
            <p:nvPr/>
          </p:nvSpPr>
          <p:spPr bwMode="auto">
            <a:xfrm>
              <a:off x="2843213" y="2057102"/>
              <a:ext cx="215900" cy="71438"/>
            </a:xfrm>
            <a:custGeom>
              <a:avLst/>
              <a:gdLst>
                <a:gd name="T0" fmla="*/ 0 w 181"/>
                <a:gd name="T1" fmla="*/ 0 h 45"/>
                <a:gd name="T2" fmla="*/ 91 w 181"/>
                <a:gd name="T3" fmla="*/ 45 h 45"/>
                <a:gd name="T4" fmla="*/ 181 w 18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45">
                  <a:moveTo>
                    <a:pt x="0" y="0"/>
                  </a:moveTo>
                  <a:cubicBezTo>
                    <a:pt x="30" y="22"/>
                    <a:pt x="61" y="45"/>
                    <a:pt x="91" y="45"/>
                  </a:cubicBezTo>
                  <a:cubicBezTo>
                    <a:pt x="121" y="45"/>
                    <a:pt x="151" y="22"/>
                    <a:pt x="181" y="0"/>
                  </a:cubicBezTo>
                </a:path>
              </a:pathLst>
            </a:custGeom>
            <a:noFill/>
            <a:ln w="381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1699" name="Freeform 22"/>
            <p:cNvSpPr>
              <a:spLocks noChangeArrowheads="1"/>
            </p:cNvSpPr>
            <p:nvPr/>
          </p:nvSpPr>
          <p:spPr bwMode="auto">
            <a:xfrm>
              <a:off x="3059113" y="2128540"/>
              <a:ext cx="215900" cy="71437"/>
            </a:xfrm>
            <a:custGeom>
              <a:avLst/>
              <a:gdLst>
                <a:gd name="T0" fmla="*/ 0 w 181"/>
                <a:gd name="T1" fmla="*/ 0 h 45"/>
                <a:gd name="T2" fmla="*/ 91 w 181"/>
                <a:gd name="T3" fmla="*/ 45 h 45"/>
                <a:gd name="T4" fmla="*/ 181 w 181"/>
                <a:gd name="T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45">
                  <a:moveTo>
                    <a:pt x="0" y="0"/>
                  </a:moveTo>
                  <a:cubicBezTo>
                    <a:pt x="30" y="22"/>
                    <a:pt x="61" y="45"/>
                    <a:pt x="91" y="45"/>
                  </a:cubicBezTo>
                  <a:cubicBezTo>
                    <a:pt x="121" y="45"/>
                    <a:pt x="151" y="22"/>
                    <a:pt x="181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sp>
        <p:nvSpPr>
          <p:cNvPr id="11268" name="TextBox 20"/>
          <p:cNvSpPr txBox="1">
            <a:spLocks noChangeArrowheads="1"/>
          </p:cNvSpPr>
          <p:nvPr/>
        </p:nvSpPr>
        <p:spPr bwMode="auto">
          <a:xfrm>
            <a:off x="1009679" y="1944397"/>
            <a:ext cx="390004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∵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</a:t>
            </a:r>
            <a:r>
              <a:rPr lang="en-US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AD</a:t>
            </a:r>
            <a:r>
              <a:rPr lang="en-US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DC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71702" name="TextBox 21"/>
          <p:cNvSpPr txBox="1">
            <a:spLocks noChangeArrowheads="1"/>
          </p:cNvSpPr>
          <p:nvPr/>
        </p:nvSpPr>
        <p:spPr bwMode="auto">
          <a:xfrm>
            <a:off x="1794008" y="2318391"/>
            <a:ext cx="2682637" cy="41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∴ ∠ 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=∠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=90 °.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71703" name="TextBox 22"/>
          <p:cNvSpPr txBox="1">
            <a:spLocks noChangeArrowheads="1"/>
          </p:cNvSpPr>
          <p:nvPr/>
        </p:nvSpPr>
        <p:spPr bwMode="auto">
          <a:xfrm>
            <a:off x="1794008" y="2718528"/>
            <a:ext cx="2732186" cy="41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ADC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中，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grpSp>
        <p:nvGrpSpPr>
          <p:cNvPr id="71704" name="组合 27"/>
          <p:cNvGrpSpPr/>
          <p:nvPr/>
        </p:nvGrpSpPr>
        <p:grpSpPr bwMode="auto">
          <a:xfrm>
            <a:off x="1993667" y="3150421"/>
            <a:ext cx="3140012" cy="1046707"/>
            <a:chOff x="2412812" y="3213100"/>
            <a:chExt cx="4185791" cy="1395214"/>
          </a:xfrm>
        </p:grpSpPr>
        <p:sp>
          <p:nvSpPr>
            <p:cNvPr id="24" name="AutoShape 10"/>
            <p:cNvSpPr/>
            <p:nvPr/>
          </p:nvSpPr>
          <p:spPr bwMode="auto">
            <a:xfrm>
              <a:off x="2412812" y="3356385"/>
              <a:ext cx="71950" cy="1060173"/>
            </a:xfrm>
            <a:prstGeom prst="leftBrace">
              <a:avLst>
                <a:gd name="adj1" fmla="val 166667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b="1" kern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71706" name="Text Box 12"/>
            <p:cNvSpPr txBox="1">
              <a:spLocks noChangeArrowheads="1"/>
            </p:cNvSpPr>
            <p:nvPr/>
          </p:nvSpPr>
          <p:spPr bwMode="auto">
            <a:xfrm>
              <a:off x="2483492" y="3213100"/>
              <a:ext cx="4115111" cy="1395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rPr>
                <a:t>∠1=∠2  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（已知）， 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  <a:p>
              <a:pPr>
                <a:spcBef>
                  <a:spcPts val="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rPr>
                <a:t>∠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 B=</a:t>
              </a: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rPr>
                <a:t>∠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D</a:t>
              </a:r>
              <a:r>
                <a:rPr lang="zh-CN" altLang="en-US" sz="2000" b="1" i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（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已证），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  <a:p>
              <a:pPr>
                <a:spcBef>
                  <a:spcPts val="0"/>
                </a:spcBef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AC=AC </a:t>
              </a:r>
              <a:r>
                <a:rPr lang="zh-CN" altLang="en-US" sz="2000" b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（公共边），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</p:txBody>
        </p:sp>
      </p:grpSp>
      <p:sp>
        <p:nvSpPr>
          <p:cNvPr id="71707" name="矩形 25"/>
          <p:cNvSpPr>
            <a:spLocks noChangeArrowheads="1"/>
          </p:cNvSpPr>
          <p:nvPr/>
        </p:nvSpPr>
        <p:spPr bwMode="auto">
          <a:xfrm>
            <a:off x="1794008" y="4167277"/>
            <a:ext cx="3414438" cy="41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≌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ADC 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(AAS)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71708" name="矩形 26"/>
          <p:cNvSpPr>
            <a:spLocks noChangeArrowheads="1"/>
          </p:cNvSpPr>
          <p:nvPr/>
        </p:nvSpPr>
        <p:spPr bwMode="auto">
          <a:xfrm>
            <a:off x="1794008" y="4582657"/>
            <a:ext cx="1365775" cy="415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AB=AD.</a:t>
            </a:r>
            <a:endParaRPr lang="zh-CN" altLang="en-US" sz="20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71714" name="组合 6"/>
          <p:cNvGrpSpPr/>
          <p:nvPr/>
        </p:nvGrpSpPr>
        <p:grpSpPr bwMode="auto">
          <a:xfrm>
            <a:off x="3417123" y="500277"/>
            <a:ext cx="2480310" cy="522923"/>
            <a:chOff x="5060" y="904"/>
            <a:chExt cx="3905" cy="823"/>
          </a:xfrm>
        </p:grpSpPr>
        <p:grpSp>
          <p:nvGrpSpPr>
            <p:cNvPr id="71715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缺角矩形 1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721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  <a:latin typeface="Times New Roman" panose="02020603050405020304"/>
                </a:rPr>
                <a:t>能力提升题</a:t>
              </a:r>
              <a:endParaRPr lang="en-US" altLang="zh-CN" sz="2800" b="1" dirty="0">
                <a:solidFill>
                  <a:prstClr val="white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43" name="组合 2"/>
          <p:cNvGrpSpPr/>
          <p:nvPr/>
        </p:nvGrpSpPr>
        <p:grpSpPr bwMode="auto">
          <a:xfrm>
            <a:off x="6379" y="-51611"/>
            <a:ext cx="2006600" cy="476924"/>
            <a:chOff x="263" y="158"/>
            <a:chExt cx="3160" cy="753"/>
          </a:xfrm>
        </p:grpSpPr>
        <p:sp>
          <p:nvSpPr>
            <p:cNvPr id="44" name="文本框 20"/>
            <p:cNvSpPr txBox="1">
              <a:spLocks noChangeArrowheads="1"/>
            </p:cNvSpPr>
            <p:nvPr/>
          </p:nvSpPr>
          <p:spPr bwMode="auto">
            <a:xfrm>
              <a:off x="974" y="15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45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4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71702" grpId="0"/>
      <p:bldP spid="71703" grpId="0"/>
      <p:bldP spid="71707" grpId="0"/>
      <p:bldP spid="7170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666750" y="528267"/>
            <a:ext cx="7810500" cy="1887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2.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图,小明不慎将一块三角形模具打碎为三块,他是否可以只带其中的一块碎片到商店去,就能配一块与原来一样的三角形模具吗?  如果可以,带哪块去合适?你能说明其中理由吗?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72706" name="Group 28"/>
          <p:cNvGrpSpPr/>
          <p:nvPr/>
        </p:nvGrpSpPr>
        <p:grpSpPr bwMode="auto">
          <a:xfrm>
            <a:off x="4385625" y="2503433"/>
            <a:ext cx="3717925" cy="1804988"/>
            <a:chOff x="1349" y="2490"/>
            <a:chExt cx="3123" cy="1516"/>
          </a:xfrm>
        </p:grpSpPr>
        <p:pic>
          <p:nvPicPr>
            <p:cNvPr id="72707" name="Picture 27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9" y="2490"/>
              <a:ext cx="3123" cy="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708" name="Rectangle 23"/>
            <p:cNvSpPr>
              <a:spLocks noChangeArrowheads="1"/>
            </p:cNvSpPr>
            <p:nvPr/>
          </p:nvSpPr>
          <p:spPr bwMode="auto">
            <a:xfrm>
              <a:off x="3422" y="3525"/>
              <a:ext cx="28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/>
                </a:rPr>
                <a:t>3</a:t>
              </a:r>
              <a:endParaRPr lang="en-US" altLang="zh-CN" sz="2400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2709" name="Rectangle 24"/>
            <p:cNvSpPr>
              <a:spLocks noChangeArrowheads="1"/>
            </p:cNvSpPr>
            <p:nvPr/>
          </p:nvSpPr>
          <p:spPr bwMode="auto">
            <a:xfrm>
              <a:off x="2734" y="3373"/>
              <a:ext cx="28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/>
                </a:rPr>
                <a:t>2</a:t>
              </a:r>
              <a:endParaRPr lang="en-US" altLang="zh-CN" sz="2400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2710" name="Rectangle 25"/>
            <p:cNvSpPr>
              <a:spLocks noChangeArrowheads="1"/>
            </p:cNvSpPr>
            <p:nvPr/>
          </p:nvSpPr>
          <p:spPr bwMode="auto">
            <a:xfrm>
              <a:off x="2062" y="3165"/>
              <a:ext cx="28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/>
                </a:rPr>
                <a:t>1</a:t>
              </a:r>
              <a:endParaRPr lang="en-US" altLang="zh-CN" sz="2400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sp>
        <p:nvSpPr>
          <p:cNvPr id="12292" name="TextBox 9"/>
          <p:cNvSpPr txBox="1">
            <a:spLocks noChangeArrowheads="1"/>
          </p:cNvSpPr>
          <p:nvPr/>
        </p:nvSpPr>
        <p:spPr bwMode="auto">
          <a:xfrm>
            <a:off x="850513" y="2743662"/>
            <a:ext cx="3348037" cy="1324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带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去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，因为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有两角且夹边相等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的两个三角形全等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6379" y="-82013"/>
            <a:ext cx="2006600" cy="492125"/>
            <a:chOff x="263" y="110"/>
            <a:chExt cx="3160" cy="777"/>
          </a:xfrm>
        </p:grpSpPr>
        <p:sp>
          <p:nvSpPr>
            <p:cNvPr id="15" name="文本框 20"/>
            <p:cNvSpPr txBox="1">
              <a:spLocks noChangeArrowheads="1"/>
            </p:cNvSpPr>
            <p:nvPr/>
          </p:nvSpPr>
          <p:spPr bwMode="auto">
            <a:xfrm>
              <a:off x="974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16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1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2"/>
          <p:cNvSpPr txBox="1">
            <a:spLocks noChangeArrowheads="1"/>
          </p:cNvSpPr>
          <p:nvPr/>
        </p:nvSpPr>
        <p:spPr bwMode="auto">
          <a:xfrm>
            <a:off x="568970" y="1109685"/>
            <a:ext cx="823465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已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知：如图，△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≌△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 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分别是△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和△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的高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试说明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AD＝ A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，并用一句话说出你的发现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73730" name="Group 3"/>
          <p:cNvGrpSpPr/>
          <p:nvPr/>
        </p:nvGrpSpPr>
        <p:grpSpPr bwMode="auto">
          <a:xfrm>
            <a:off x="1676400" y="2436813"/>
            <a:ext cx="2465233" cy="2090737"/>
            <a:chOff x="-97" y="-51"/>
            <a:chExt cx="2047" cy="1756"/>
          </a:xfrm>
        </p:grpSpPr>
        <p:grpSp>
          <p:nvGrpSpPr>
            <p:cNvPr id="73731" name="Group 4"/>
            <p:cNvGrpSpPr/>
            <p:nvPr/>
          </p:nvGrpSpPr>
          <p:grpSpPr bwMode="auto">
            <a:xfrm>
              <a:off x="226" y="275"/>
              <a:ext cx="1588" cy="1089"/>
              <a:chOff x="0" y="0"/>
              <a:chExt cx="1588" cy="1089"/>
            </a:xfrm>
          </p:grpSpPr>
          <p:sp>
            <p:nvSpPr>
              <p:cNvPr id="73732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8" cy="1088"/>
              </a:xfrm>
              <a:custGeom>
                <a:avLst/>
                <a:gdLst>
                  <a:gd name="T0" fmla="*/ 1225 w 1588"/>
                  <a:gd name="T1" fmla="*/ 0 h 1088"/>
                  <a:gd name="T2" fmla="*/ 0 w 1588"/>
                  <a:gd name="T3" fmla="*/ 1088 h 1088"/>
                  <a:gd name="T4" fmla="*/ 1588 w 1588"/>
                  <a:gd name="T5" fmla="*/ 1088 h 1088"/>
                  <a:gd name="T6" fmla="*/ 1225 w 1588"/>
                  <a:gd name="T7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8" h="1088">
                    <a:moveTo>
                      <a:pt x="1225" y="0"/>
                    </a:moveTo>
                    <a:lnTo>
                      <a:pt x="0" y="1088"/>
                    </a:lnTo>
                    <a:lnTo>
                      <a:pt x="1588" y="1088"/>
                    </a:lnTo>
                    <a:lnTo>
                      <a:pt x="1225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73733" name="Line 6"/>
              <p:cNvSpPr>
                <a:spLocks noChangeShapeType="1"/>
              </p:cNvSpPr>
              <p:nvPr/>
            </p:nvSpPr>
            <p:spPr bwMode="auto">
              <a:xfrm>
                <a:off x="1213" y="0"/>
                <a:ext cx="0" cy="10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grpSp>
            <p:nvGrpSpPr>
              <p:cNvPr id="73734" name="Group 7"/>
              <p:cNvGrpSpPr/>
              <p:nvPr/>
            </p:nvGrpSpPr>
            <p:grpSpPr bwMode="auto">
              <a:xfrm>
                <a:off x="1204" y="976"/>
                <a:ext cx="113" cy="113"/>
                <a:chOff x="0" y="0"/>
                <a:chExt cx="182" cy="182"/>
              </a:xfrm>
            </p:grpSpPr>
            <p:sp>
              <p:nvSpPr>
                <p:cNvPr id="73735" name="Line 8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8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73736" name="Line 9"/>
                <p:cNvSpPr>
                  <a:spLocks noChangeShapeType="1"/>
                </p:cNvSpPr>
                <p:nvPr/>
              </p:nvSpPr>
              <p:spPr bwMode="auto">
                <a:xfrm>
                  <a:off x="182" y="0"/>
                  <a:ext cx="0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</p:grpSp>
        </p:grpSp>
        <p:sp>
          <p:nvSpPr>
            <p:cNvPr id="73737" name="Text Box 10"/>
            <p:cNvSpPr txBox="1">
              <a:spLocks noChangeArrowheads="1"/>
            </p:cNvSpPr>
            <p:nvPr/>
          </p:nvSpPr>
          <p:spPr bwMode="auto">
            <a:xfrm>
              <a:off x="1309" y="-51"/>
              <a:ext cx="27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/>
                  <a:ea typeface="楷体_GB2312" panose="02010609030101010101" pitchFamily="49" charset="-122"/>
                </a:rPr>
                <a:t>A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endParaRPr>
            </a:p>
          </p:txBody>
        </p:sp>
        <p:sp>
          <p:nvSpPr>
            <p:cNvPr id="73738" name="Text Box 11"/>
            <p:cNvSpPr txBox="1">
              <a:spLocks noChangeArrowheads="1"/>
            </p:cNvSpPr>
            <p:nvPr/>
          </p:nvSpPr>
          <p:spPr bwMode="auto">
            <a:xfrm>
              <a:off x="-97" y="1264"/>
              <a:ext cx="27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B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sp>
          <p:nvSpPr>
            <p:cNvPr id="73739" name="Text Box 12"/>
            <p:cNvSpPr txBox="1">
              <a:spLocks noChangeArrowheads="1"/>
            </p:cNvSpPr>
            <p:nvPr/>
          </p:nvSpPr>
          <p:spPr bwMode="auto">
            <a:xfrm>
              <a:off x="1678" y="1316"/>
              <a:ext cx="27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/>
                  <a:ea typeface="楷体_GB2312" panose="02010609030101010101" pitchFamily="49" charset="-122"/>
                </a:rPr>
                <a:t>C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endParaRPr>
            </a:p>
          </p:txBody>
        </p:sp>
        <p:sp>
          <p:nvSpPr>
            <p:cNvPr id="73740" name="Text Box 13"/>
            <p:cNvSpPr txBox="1">
              <a:spLocks noChangeArrowheads="1"/>
            </p:cNvSpPr>
            <p:nvPr/>
          </p:nvSpPr>
          <p:spPr bwMode="auto">
            <a:xfrm>
              <a:off x="1270" y="1318"/>
              <a:ext cx="27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/>
                  <a:ea typeface="楷体_GB2312" panose="02010609030101010101" pitchFamily="49" charset="-122"/>
                </a:rPr>
                <a:t>D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3741" name="Group 14"/>
          <p:cNvGrpSpPr/>
          <p:nvPr/>
        </p:nvGrpSpPr>
        <p:grpSpPr bwMode="auto">
          <a:xfrm>
            <a:off x="4686299" y="2455863"/>
            <a:ext cx="2725407" cy="2140230"/>
            <a:chOff x="0" y="-94"/>
            <a:chExt cx="2263" cy="1797"/>
          </a:xfrm>
        </p:grpSpPr>
        <p:grpSp>
          <p:nvGrpSpPr>
            <p:cNvPr id="73742" name="Group 15"/>
            <p:cNvGrpSpPr/>
            <p:nvPr/>
          </p:nvGrpSpPr>
          <p:grpSpPr bwMode="auto">
            <a:xfrm>
              <a:off x="331" y="229"/>
              <a:ext cx="1588" cy="1089"/>
              <a:chOff x="0" y="0"/>
              <a:chExt cx="1588" cy="1089"/>
            </a:xfrm>
          </p:grpSpPr>
          <p:sp>
            <p:nvSpPr>
              <p:cNvPr id="73743" name="Freeform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8" cy="1088"/>
              </a:xfrm>
              <a:custGeom>
                <a:avLst/>
                <a:gdLst>
                  <a:gd name="T0" fmla="*/ 1225 w 1588"/>
                  <a:gd name="T1" fmla="*/ 0 h 1088"/>
                  <a:gd name="T2" fmla="*/ 0 w 1588"/>
                  <a:gd name="T3" fmla="*/ 1088 h 1088"/>
                  <a:gd name="T4" fmla="*/ 1588 w 1588"/>
                  <a:gd name="T5" fmla="*/ 1088 h 1088"/>
                  <a:gd name="T6" fmla="*/ 1225 w 1588"/>
                  <a:gd name="T7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8" h="1088">
                    <a:moveTo>
                      <a:pt x="1225" y="0"/>
                    </a:moveTo>
                    <a:lnTo>
                      <a:pt x="0" y="1088"/>
                    </a:lnTo>
                    <a:lnTo>
                      <a:pt x="1588" y="1088"/>
                    </a:lnTo>
                    <a:lnTo>
                      <a:pt x="1225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73744" name="Line 17"/>
              <p:cNvSpPr>
                <a:spLocks noChangeShapeType="1"/>
              </p:cNvSpPr>
              <p:nvPr/>
            </p:nvSpPr>
            <p:spPr bwMode="auto">
              <a:xfrm>
                <a:off x="1213" y="0"/>
                <a:ext cx="0" cy="10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grpSp>
            <p:nvGrpSpPr>
              <p:cNvPr id="73745" name="Group 18"/>
              <p:cNvGrpSpPr/>
              <p:nvPr/>
            </p:nvGrpSpPr>
            <p:grpSpPr bwMode="auto">
              <a:xfrm>
                <a:off x="1204" y="976"/>
                <a:ext cx="113" cy="113"/>
                <a:chOff x="0" y="0"/>
                <a:chExt cx="182" cy="182"/>
              </a:xfrm>
            </p:grpSpPr>
            <p:sp>
              <p:nvSpPr>
                <p:cNvPr id="73746" name="Line 19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8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73747" name="Line 20"/>
                <p:cNvSpPr>
                  <a:spLocks noChangeShapeType="1"/>
                </p:cNvSpPr>
                <p:nvPr/>
              </p:nvSpPr>
              <p:spPr bwMode="auto">
                <a:xfrm>
                  <a:off x="182" y="0"/>
                  <a:ext cx="0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</p:grpSp>
        </p:grpSp>
        <p:sp>
          <p:nvSpPr>
            <p:cNvPr id="73748" name="Text Box 21"/>
            <p:cNvSpPr txBox="1">
              <a:spLocks noChangeArrowheads="1"/>
            </p:cNvSpPr>
            <p:nvPr/>
          </p:nvSpPr>
          <p:spPr bwMode="auto">
            <a:xfrm>
              <a:off x="1355" y="-94"/>
              <a:ext cx="49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/>
                  <a:ea typeface="楷体_GB2312" panose="02010609030101010101" pitchFamily="49" charset="-122"/>
                </a:rPr>
                <a:t>A</a:t>
              </a:r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 ′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endParaRPr>
            </a:p>
          </p:txBody>
        </p:sp>
        <p:sp>
          <p:nvSpPr>
            <p:cNvPr id="73749" name="Text Box 22"/>
            <p:cNvSpPr txBox="1">
              <a:spLocks noChangeArrowheads="1"/>
            </p:cNvSpPr>
            <p:nvPr/>
          </p:nvSpPr>
          <p:spPr bwMode="auto">
            <a:xfrm>
              <a:off x="0" y="1270"/>
              <a:ext cx="60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/>
                  <a:ea typeface="楷体_GB2312" panose="02010609030101010101" pitchFamily="49" charset="-122"/>
                </a:rPr>
                <a:t>B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 ′</a:t>
              </a:r>
              <a:endPara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endParaRPr>
            </a:p>
          </p:txBody>
        </p:sp>
        <p:sp>
          <p:nvSpPr>
            <p:cNvPr id="73750" name="Text Box 23"/>
            <p:cNvSpPr txBox="1">
              <a:spLocks noChangeArrowheads="1"/>
            </p:cNvSpPr>
            <p:nvPr/>
          </p:nvSpPr>
          <p:spPr bwMode="auto">
            <a:xfrm>
              <a:off x="1782" y="1272"/>
              <a:ext cx="48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/>
                  <a:ea typeface="楷体_GB2312" panose="02010609030101010101" pitchFamily="49" charset="-122"/>
                </a:rPr>
                <a:t>C</a:t>
              </a:r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 ′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endParaRPr>
            </a:p>
          </p:txBody>
        </p:sp>
        <p:sp>
          <p:nvSpPr>
            <p:cNvPr id="73751" name="Text Box 24"/>
            <p:cNvSpPr txBox="1">
              <a:spLocks noChangeArrowheads="1"/>
            </p:cNvSpPr>
            <p:nvPr/>
          </p:nvSpPr>
          <p:spPr bwMode="auto">
            <a:xfrm>
              <a:off x="1315" y="1315"/>
              <a:ext cx="60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D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 ′</a:t>
              </a:r>
              <a:endPara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3757" name="组合 2"/>
          <p:cNvGrpSpPr/>
          <p:nvPr/>
        </p:nvGrpSpPr>
        <p:grpSpPr bwMode="auto">
          <a:xfrm>
            <a:off x="3263787" y="517978"/>
            <a:ext cx="2507632" cy="522923"/>
            <a:chOff x="5060" y="905"/>
            <a:chExt cx="3905" cy="823"/>
          </a:xfrm>
        </p:grpSpPr>
        <p:grpSp>
          <p:nvGrpSpPr>
            <p:cNvPr id="73758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764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  <a:latin typeface="Times New Roman" panose="02020603050405020304"/>
                </a:rPr>
                <a:t>拓广探索题</a:t>
              </a:r>
              <a:endParaRPr lang="en-US" altLang="zh-CN" sz="2800" b="1" dirty="0">
                <a:solidFill>
                  <a:prstClr val="white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38" name="组合 2"/>
          <p:cNvGrpSpPr/>
          <p:nvPr/>
        </p:nvGrpSpPr>
        <p:grpSpPr bwMode="auto">
          <a:xfrm>
            <a:off x="6378" y="-51611"/>
            <a:ext cx="2030003" cy="476924"/>
            <a:chOff x="263" y="158"/>
            <a:chExt cx="3160" cy="753"/>
          </a:xfrm>
        </p:grpSpPr>
        <p:sp>
          <p:nvSpPr>
            <p:cNvPr id="39" name="文本框 20"/>
            <p:cNvSpPr txBox="1">
              <a:spLocks noChangeArrowheads="1"/>
            </p:cNvSpPr>
            <p:nvPr/>
          </p:nvSpPr>
          <p:spPr bwMode="auto">
            <a:xfrm>
              <a:off x="974" y="15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40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4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26629" y="2164627"/>
            <a:ext cx="8304286" cy="264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因为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ABC 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≌△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′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′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′ 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所以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AB=A'B'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（全等三角形对应边相等</a:t>
            </a:r>
            <a:r>
              <a:rPr lang="zh-CN" altLang="en-US" sz="20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），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ABD=∠A'B'D'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（全等三角形对应角相等）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000" b="1" dirty="0" smtClean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因为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AD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A'D'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⊥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B'C'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所以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ADB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=∠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A'D'B'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在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ABD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A'B'D'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中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ADB=∠A'D'B'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（已证），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∠ABD=∠A'B'D'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（已证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），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AB=AB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（已证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），</a:t>
            </a:r>
            <a:endParaRPr lang="en-US" altLang="zh-CN" sz="2000" b="1" dirty="0" smtClean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所以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ABD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≌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A'B'D'.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所以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AD=A'D'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000" b="1" i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74754" name="Group 3"/>
          <p:cNvGrpSpPr/>
          <p:nvPr/>
        </p:nvGrpSpPr>
        <p:grpSpPr bwMode="auto">
          <a:xfrm>
            <a:off x="1625600" y="462892"/>
            <a:ext cx="2219325" cy="1795462"/>
            <a:chOff x="-97" y="81"/>
            <a:chExt cx="2047" cy="1664"/>
          </a:xfrm>
        </p:grpSpPr>
        <p:grpSp>
          <p:nvGrpSpPr>
            <p:cNvPr id="74755" name="Group 4"/>
            <p:cNvGrpSpPr/>
            <p:nvPr/>
          </p:nvGrpSpPr>
          <p:grpSpPr bwMode="auto">
            <a:xfrm>
              <a:off x="226" y="275"/>
              <a:ext cx="1588" cy="1089"/>
              <a:chOff x="0" y="0"/>
              <a:chExt cx="1588" cy="1089"/>
            </a:xfrm>
          </p:grpSpPr>
          <p:sp>
            <p:nvSpPr>
              <p:cNvPr id="74756" name="Freeform 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8" cy="1088"/>
              </a:xfrm>
              <a:custGeom>
                <a:avLst/>
                <a:gdLst>
                  <a:gd name="T0" fmla="*/ 1225 w 1588"/>
                  <a:gd name="T1" fmla="*/ 0 h 1088"/>
                  <a:gd name="T2" fmla="*/ 0 w 1588"/>
                  <a:gd name="T3" fmla="*/ 1088 h 1088"/>
                  <a:gd name="T4" fmla="*/ 1588 w 1588"/>
                  <a:gd name="T5" fmla="*/ 1088 h 1088"/>
                  <a:gd name="T6" fmla="*/ 1225 w 1588"/>
                  <a:gd name="T7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8" h="1088">
                    <a:moveTo>
                      <a:pt x="1225" y="0"/>
                    </a:moveTo>
                    <a:lnTo>
                      <a:pt x="0" y="1088"/>
                    </a:lnTo>
                    <a:lnTo>
                      <a:pt x="1588" y="1088"/>
                    </a:lnTo>
                    <a:lnTo>
                      <a:pt x="1225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57" name="Line 6"/>
              <p:cNvSpPr>
                <a:spLocks noChangeShapeType="1"/>
              </p:cNvSpPr>
              <p:nvPr/>
            </p:nvSpPr>
            <p:spPr bwMode="auto">
              <a:xfrm>
                <a:off x="1213" y="0"/>
                <a:ext cx="0" cy="10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4758" name="Group 7"/>
              <p:cNvGrpSpPr/>
              <p:nvPr/>
            </p:nvGrpSpPr>
            <p:grpSpPr bwMode="auto">
              <a:xfrm>
                <a:off x="1204" y="976"/>
                <a:ext cx="113" cy="113"/>
                <a:chOff x="0" y="0"/>
                <a:chExt cx="182" cy="182"/>
              </a:xfrm>
            </p:grpSpPr>
            <p:sp>
              <p:nvSpPr>
                <p:cNvPr id="74759" name="Line 8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8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760" name="Line 9"/>
                <p:cNvSpPr>
                  <a:spLocks noChangeShapeType="1"/>
                </p:cNvSpPr>
                <p:nvPr/>
              </p:nvSpPr>
              <p:spPr bwMode="auto">
                <a:xfrm>
                  <a:off x="182" y="0"/>
                  <a:ext cx="0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4761" name="Text Box 10"/>
            <p:cNvSpPr txBox="1">
              <a:spLocks noChangeArrowheads="1"/>
            </p:cNvSpPr>
            <p:nvPr/>
          </p:nvSpPr>
          <p:spPr bwMode="auto">
            <a:xfrm>
              <a:off x="1535" y="81"/>
              <a:ext cx="27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A</a:t>
              </a:r>
              <a:endPara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74762" name="Text Box 11"/>
            <p:cNvSpPr txBox="1">
              <a:spLocks noChangeArrowheads="1"/>
            </p:cNvSpPr>
            <p:nvPr/>
          </p:nvSpPr>
          <p:spPr bwMode="auto">
            <a:xfrm>
              <a:off x="-97" y="1264"/>
              <a:ext cx="27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4763" name="Text Box 12"/>
            <p:cNvSpPr txBox="1">
              <a:spLocks noChangeArrowheads="1"/>
            </p:cNvSpPr>
            <p:nvPr/>
          </p:nvSpPr>
          <p:spPr bwMode="auto">
            <a:xfrm>
              <a:off x="1678" y="1316"/>
              <a:ext cx="27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C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74764" name="Text Box 13"/>
            <p:cNvSpPr txBox="1">
              <a:spLocks noChangeArrowheads="1"/>
            </p:cNvSpPr>
            <p:nvPr/>
          </p:nvSpPr>
          <p:spPr bwMode="auto">
            <a:xfrm>
              <a:off x="1270" y="1318"/>
              <a:ext cx="272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D</a:t>
              </a:r>
              <a:endParaRPr lang="en-US" altLang="zh-CN" sz="2400" b="1" i="1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74765" name="Group 14"/>
          <p:cNvGrpSpPr/>
          <p:nvPr/>
        </p:nvGrpSpPr>
        <p:grpSpPr bwMode="auto">
          <a:xfrm>
            <a:off x="4686300" y="321802"/>
            <a:ext cx="2693988" cy="2027635"/>
            <a:chOff x="0" y="0"/>
            <a:chExt cx="2263" cy="1703"/>
          </a:xfrm>
        </p:grpSpPr>
        <p:grpSp>
          <p:nvGrpSpPr>
            <p:cNvPr id="74766" name="Group 15"/>
            <p:cNvGrpSpPr/>
            <p:nvPr/>
          </p:nvGrpSpPr>
          <p:grpSpPr bwMode="auto">
            <a:xfrm>
              <a:off x="331" y="229"/>
              <a:ext cx="1588" cy="1089"/>
              <a:chOff x="0" y="0"/>
              <a:chExt cx="1588" cy="1089"/>
            </a:xfrm>
          </p:grpSpPr>
          <p:sp>
            <p:nvSpPr>
              <p:cNvPr id="74767" name="Freeform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8" cy="1088"/>
              </a:xfrm>
              <a:custGeom>
                <a:avLst/>
                <a:gdLst>
                  <a:gd name="T0" fmla="*/ 1225 w 1588"/>
                  <a:gd name="T1" fmla="*/ 0 h 1088"/>
                  <a:gd name="T2" fmla="*/ 0 w 1588"/>
                  <a:gd name="T3" fmla="*/ 1088 h 1088"/>
                  <a:gd name="T4" fmla="*/ 1588 w 1588"/>
                  <a:gd name="T5" fmla="*/ 1088 h 1088"/>
                  <a:gd name="T6" fmla="*/ 1225 w 1588"/>
                  <a:gd name="T7" fmla="*/ 0 h 10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8" h="1088">
                    <a:moveTo>
                      <a:pt x="1225" y="0"/>
                    </a:moveTo>
                    <a:lnTo>
                      <a:pt x="0" y="1088"/>
                    </a:lnTo>
                    <a:lnTo>
                      <a:pt x="1588" y="1088"/>
                    </a:lnTo>
                    <a:lnTo>
                      <a:pt x="1225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68" name="Line 17"/>
              <p:cNvSpPr>
                <a:spLocks noChangeShapeType="1"/>
              </p:cNvSpPr>
              <p:nvPr/>
            </p:nvSpPr>
            <p:spPr bwMode="auto">
              <a:xfrm>
                <a:off x="1213" y="0"/>
                <a:ext cx="0" cy="10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74769" name="Group 18"/>
              <p:cNvGrpSpPr/>
              <p:nvPr/>
            </p:nvGrpSpPr>
            <p:grpSpPr bwMode="auto">
              <a:xfrm>
                <a:off x="1204" y="976"/>
                <a:ext cx="113" cy="113"/>
                <a:chOff x="0" y="0"/>
                <a:chExt cx="182" cy="182"/>
              </a:xfrm>
            </p:grpSpPr>
            <p:sp>
              <p:nvSpPr>
                <p:cNvPr id="74770" name="Line 19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8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771" name="Line 20"/>
                <p:cNvSpPr>
                  <a:spLocks noChangeShapeType="1"/>
                </p:cNvSpPr>
                <p:nvPr/>
              </p:nvSpPr>
              <p:spPr bwMode="auto">
                <a:xfrm>
                  <a:off x="182" y="0"/>
                  <a:ext cx="0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74772" name="Text Box 21"/>
            <p:cNvSpPr txBox="1">
              <a:spLocks noChangeArrowheads="1"/>
            </p:cNvSpPr>
            <p:nvPr/>
          </p:nvSpPr>
          <p:spPr bwMode="auto">
            <a:xfrm>
              <a:off x="1269" y="0"/>
              <a:ext cx="49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A</a:t>
              </a:r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′</a:t>
              </a:r>
              <a:endParaRPr lang="en-US" altLang="zh-CN" sz="2400" b="1" i="1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74773" name="Text Box 22"/>
            <p:cNvSpPr txBox="1">
              <a:spLocks noChangeArrowheads="1"/>
            </p:cNvSpPr>
            <p:nvPr/>
          </p:nvSpPr>
          <p:spPr bwMode="auto">
            <a:xfrm>
              <a:off x="0" y="1270"/>
              <a:ext cx="61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B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′</a:t>
              </a:r>
              <a:endParaRPr lang="en-US" altLang="zh-CN" sz="2400" b="1" i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74774" name="Text Box 23"/>
            <p:cNvSpPr txBox="1">
              <a:spLocks noChangeArrowheads="1"/>
            </p:cNvSpPr>
            <p:nvPr/>
          </p:nvSpPr>
          <p:spPr bwMode="auto">
            <a:xfrm>
              <a:off x="1782" y="1272"/>
              <a:ext cx="48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C</a:t>
              </a:r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′</a:t>
              </a:r>
              <a:endParaRPr lang="en-US" altLang="zh-CN" sz="2400" b="1" i="1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74775" name="Text Box 24"/>
            <p:cNvSpPr txBox="1">
              <a:spLocks noChangeArrowheads="1"/>
            </p:cNvSpPr>
            <p:nvPr/>
          </p:nvSpPr>
          <p:spPr bwMode="auto">
            <a:xfrm>
              <a:off x="1315" y="1315"/>
              <a:ext cx="60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′</a:t>
              </a:r>
              <a:endParaRPr lang="en-US" altLang="zh-CN" sz="2400" b="1" i="1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6648161" y="4043017"/>
            <a:ext cx="2232025" cy="686725"/>
          </a:xfrm>
          <a:prstGeom prst="rect">
            <a:avLst/>
          </a:prstGeom>
          <a:noFill/>
          <a:ln w="25400">
            <a:solidFill>
              <a:srgbClr val="FF0000">
                <a:alpha val="70978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7627" tIns="35242" rIns="67627" bIns="35242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2699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全等三角形对应边上的高也相等</a:t>
            </a:r>
            <a:r>
              <a:rPr lang="en-US" altLang="zh-CN" sz="2000" b="1" dirty="0">
                <a:solidFill>
                  <a:srgbClr val="269999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000" b="1" dirty="0">
              <a:solidFill>
                <a:srgbClr val="269999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1" name="组合 2"/>
          <p:cNvGrpSpPr/>
          <p:nvPr/>
        </p:nvGrpSpPr>
        <p:grpSpPr bwMode="auto">
          <a:xfrm>
            <a:off x="6379" y="-73467"/>
            <a:ext cx="2006600" cy="492125"/>
            <a:chOff x="263" y="110"/>
            <a:chExt cx="3160" cy="777"/>
          </a:xfrm>
        </p:grpSpPr>
        <p:sp>
          <p:nvSpPr>
            <p:cNvPr id="32" name="文本框 20"/>
            <p:cNvSpPr txBox="1">
              <a:spLocks noChangeArrowheads="1"/>
            </p:cNvSpPr>
            <p:nvPr/>
          </p:nvSpPr>
          <p:spPr bwMode="auto">
            <a:xfrm>
              <a:off x="974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3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3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eform 74"/>
              <p:cNvSpPr>
                <a:spLocks noChangeAspect="1" noEditPoints="1"/>
              </p:cNvSpPr>
              <p:nvPr/>
            </p:nvSpPr>
            <p:spPr bwMode="auto">
              <a:xfrm>
                <a:off x="391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43631" y="2138202"/>
            <a:ext cx="1276350" cy="736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en-US" sz="21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</a:t>
            </a:r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边角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角角边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65388" y="896938"/>
            <a:ext cx="874712" cy="4143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689350" y="612775"/>
            <a:ext cx="4519186" cy="1061829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两角及夹边对应相等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的两个三角形全等（简写成 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AS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”)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65388" y="2225675"/>
            <a:ext cx="766762" cy="4143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89350" y="2224515"/>
            <a:ext cx="4519186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为证明线段和角相等提供了新的证法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 bwMode="auto">
          <a:xfrm>
            <a:off x="2259013" y="1166813"/>
            <a:ext cx="206375" cy="2686050"/>
          </a:xfrm>
          <a:prstGeom prst="leftBrace">
            <a:avLst>
              <a:gd name="adj1" fmla="val 7231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5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右箭头 26"/>
          <p:cNvSpPr/>
          <p:nvPr/>
        </p:nvSpPr>
        <p:spPr bwMode="auto">
          <a:xfrm>
            <a:off x="3392488" y="950913"/>
            <a:ext cx="27940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5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465388" y="3652838"/>
            <a:ext cx="766762" cy="4143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右箭头 17"/>
          <p:cNvSpPr/>
          <p:nvPr/>
        </p:nvSpPr>
        <p:spPr bwMode="auto">
          <a:xfrm>
            <a:off x="3340100" y="3760788"/>
            <a:ext cx="277813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5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 bwMode="auto">
          <a:xfrm>
            <a:off x="3340099" y="2301875"/>
            <a:ext cx="277813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5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659188" y="3436938"/>
            <a:ext cx="4549348" cy="1061829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注意“角角边”、“角边角”中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两角与边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的区别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5788" name="组合 1"/>
          <p:cNvGrpSpPr/>
          <p:nvPr/>
        </p:nvGrpSpPr>
        <p:grpSpPr bwMode="auto">
          <a:xfrm>
            <a:off x="20244" y="-60411"/>
            <a:ext cx="2006600" cy="477838"/>
            <a:chOff x="227" y="33"/>
            <a:chExt cx="3160" cy="752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790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1" grpId="0" bldLvl="0" animBg="1"/>
      <p:bldP spid="27" grpId="0" bldLvl="0" animBg="1"/>
      <p:bldP spid="28" grpId="0" bldLvl="0" animBg="1"/>
      <p:bldP spid="18" grpId="0" bldLvl="0" animBg="1"/>
      <p:bldP spid="19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11"/>
          <p:cNvSpPr>
            <a:spLocks noChangeArrowheads="1"/>
          </p:cNvSpPr>
          <p:nvPr/>
        </p:nvSpPr>
        <p:spPr bwMode="auto">
          <a:xfrm>
            <a:off x="856794" y="1082434"/>
            <a:ext cx="774192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已知一个三角形的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两角及一边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，那么有几种可能的情况呢？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53604"/>
          <p:cNvGrpSpPr/>
          <p:nvPr/>
        </p:nvGrpSpPr>
        <p:grpSpPr bwMode="auto">
          <a:xfrm>
            <a:off x="1765300" y="2030413"/>
            <a:ext cx="2478088" cy="1901825"/>
            <a:chOff x="3600" y="1632"/>
            <a:chExt cx="2081" cy="1596"/>
          </a:xfrm>
        </p:grpSpPr>
        <p:sp>
          <p:nvSpPr>
            <p:cNvPr id="50182" name="等腰三角形 153605"/>
            <p:cNvSpPr>
              <a:spLocks noChangeArrowheads="1"/>
            </p:cNvSpPr>
            <p:nvPr/>
          </p:nvSpPr>
          <p:spPr bwMode="auto">
            <a:xfrm>
              <a:off x="3888" y="1968"/>
              <a:ext cx="1440" cy="960"/>
            </a:xfrm>
            <a:prstGeom prst="triangle">
              <a:avLst>
                <a:gd name="adj" fmla="val 74264"/>
              </a:avLst>
            </a:prstGeom>
            <a:solidFill>
              <a:schemeClr val="accent1"/>
            </a:solidFill>
            <a:ln w="4445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2100">
                <a:solidFill>
                  <a:prstClr val="black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50183" name="文本框 153606"/>
            <p:cNvSpPr txBox="1">
              <a:spLocks noChangeArrowheads="1"/>
            </p:cNvSpPr>
            <p:nvPr/>
          </p:nvSpPr>
          <p:spPr bwMode="auto">
            <a:xfrm>
              <a:off x="4848" y="1632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99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 dirty="0">
                <a:solidFill>
                  <a:srgbClr val="0099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184" name="文本框 153607"/>
            <p:cNvSpPr txBox="1">
              <a:spLocks noChangeArrowheads="1"/>
            </p:cNvSpPr>
            <p:nvPr/>
          </p:nvSpPr>
          <p:spPr bwMode="auto">
            <a:xfrm>
              <a:off x="3600" y="2880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99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99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185" name="文本框 153608"/>
            <p:cNvSpPr txBox="1">
              <a:spLocks noChangeArrowheads="1"/>
            </p:cNvSpPr>
            <p:nvPr/>
          </p:nvSpPr>
          <p:spPr bwMode="auto">
            <a:xfrm>
              <a:off x="5366" y="2858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99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solidFill>
                  <a:srgbClr val="0099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53610" name="等腰三角形 153609"/>
          <p:cNvSpPr>
            <a:spLocks noChangeArrowheads="1"/>
          </p:cNvSpPr>
          <p:nvPr/>
        </p:nvSpPr>
        <p:spPr bwMode="auto">
          <a:xfrm>
            <a:off x="2917825" y="2414588"/>
            <a:ext cx="628650" cy="400050"/>
          </a:xfrm>
          <a:prstGeom prst="triangle">
            <a:avLst>
              <a:gd name="adj" fmla="val 7367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  <a:latin typeface="Verdana" panose="020B0604030504040204" pitchFamily="34" charset="0"/>
            </a:endParaRPr>
          </a:p>
        </p:txBody>
      </p:sp>
      <p:sp>
        <p:nvSpPr>
          <p:cNvPr id="153612" name="直接连接符 153611"/>
          <p:cNvSpPr>
            <a:spLocks noChangeShapeType="1"/>
          </p:cNvSpPr>
          <p:nvPr/>
        </p:nvSpPr>
        <p:spPr bwMode="auto">
          <a:xfrm flipV="1">
            <a:off x="2108200" y="2430463"/>
            <a:ext cx="1257300" cy="1143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3614" name="直角三角形 153613"/>
          <p:cNvSpPr>
            <a:spLocks noChangeArrowheads="1"/>
          </p:cNvSpPr>
          <p:nvPr/>
        </p:nvSpPr>
        <p:spPr bwMode="auto">
          <a:xfrm rot="-5423407">
            <a:off x="2136775" y="3087688"/>
            <a:ext cx="457200" cy="514350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  <a:latin typeface="Verdana" panose="020B0604030504040204" pitchFamily="34" charset="0"/>
            </a:endParaRPr>
          </a:p>
        </p:txBody>
      </p:sp>
      <p:grpSp>
        <p:nvGrpSpPr>
          <p:cNvPr id="5" name="组合 153615"/>
          <p:cNvGrpSpPr/>
          <p:nvPr/>
        </p:nvGrpSpPr>
        <p:grpSpPr bwMode="auto">
          <a:xfrm>
            <a:off x="4679950" y="2087563"/>
            <a:ext cx="2478088" cy="1901825"/>
            <a:chOff x="3600" y="1632"/>
            <a:chExt cx="2081" cy="1596"/>
          </a:xfrm>
        </p:grpSpPr>
        <p:sp>
          <p:nvSpPr>
            <p:cNvPr id="50190" name="等腰三角形 153616"/>
            <p:cNvSpPr>
              <a:spLocks noChangeArrowheads="1"/>
            </p:cNvSpPr>
            <p:nvPr/>
          </p:nvSpPr>
          <p:spPr bwMode="auto">
            <a:xfrm>
              <a:off x="3888" y="1968"/>
              <a:ext cx="1440" cy="960"/>
            </a:xfrm>
            <a:prstGeom prst="triangle">
              <a:avLst>
                <a:gd name="adj" fmla="val 74264"/>
              </a:avLst>
            </a:prstGeom>
            <a:solidFill>
              <a:schemeClr val="accent1"/>
            </a:solidFill>
            <a:ln w="4445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2100">
                <a:solidFill>
                  <a:prstClr val="black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50191" name="文本框 153617"/>
            <p:cNvSpPr txBox="1">
              <a:spLocks noChangeArrowheads="1"/>
            </p:cNvSpPr>
            <p:nvPr/>
          </p:nvSpPr>
          <p:spPr bwMode="auto">
            <a:xfrm>
              <a:off x="4848" y="1632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99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 dirty="0">
                <a:solidFill>
                  <a:srgbClr val="0099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192" name="文本框 153618"/>
            <p:cNvSpPr txBox="1">
              <a:spLocks noChangeArrowheads="1"/>
            </p:cNvSpPr>
            <p:nvPr/>
          </p:nvSpPr>
          <p:spPr bwMode="auto">
            <a:xfrm>
              <a:off x="3600" y="2880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srgbClr val="0099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99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0193" name="文本框 153619"/>
            <p:cNvSpPr txBox="1">
              <a:spLocks noChangeArrowheads="1"/>
            </p:cNvSpPr>
            <p:nvPr/>
          </p:nvSpPr>
          <p:spPr bwMode="auto">
            <a:xfrm>
              <a:off x="5366" y="2858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solidFill>
                    <a:srgbClr val="0099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100" b="1" i="1" dirty="0">
                <a:solidFill>
                  <a:srgbClr val="0099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8217" name="直接连接符 153620"/>
          <p:cNvSpPr>
            <a:spLocks noChangeShapeType="1"/>
          </p:cNvSpPr>
          <p:nvPr/>
        </p:nvSpPr>
        <p:spPr bwMode="auto">
          <a:xfrm flipV="1">
            <a:off x="5021263" y="3629025"/>
            <a:ext cx="1716087" cy="3175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19" name="直角三角形 153622"/>
          <p:cNvSpPr>
            <a:spLocks noChangeArrowheads="1"/>
          </p:cNvSpPr>
          <p:nvPr/>
        </p:nvSpPr>
        <p:spPr bwMode="auto">
          <a:xfrm rot="-5423408">
            <a:off x="5051425" y="3144838"/>
            <a:ext cx="457200" cy="514350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  <a:latin typeface="Verdana" panose="020B0604030504040204" pitchFamily="34" charset="0"/>
            </a:endParaRPr>
          </a:p>
        </p:txBody>
      </p:sp>
      <p:sp>
        <p:nvSpPr>
          <p:cNvPr id="153624" name="文本框 153623"/>
          <p:cNvSpPr txBox="1">
            <a:spLocks noChangeArrowheads="1"/>
          </p:cNvSpPr>
          <p:nvPr/>
        </p:nvSpPr>
        <p:spPr bwMode="auto">
          <a:xfrm>
            <a:off x="2620963" y="3711575"/>
            <a:ext cx="7191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009900"/>
                </a:solidFill>
                <a:latin typeface="Times New Roman" panose="02020603050405020304" pitchFamily="18" charset="0"/>
              </a:rPr>
              <a:t>图一</a:t>
            </a:r>
            <a:endParaRPr lang="zh-CN" altLang="en-US" sz="21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25" name="文本框 153624"/>
          <p:cNvSpPr txBox="1">
            <a:spLocks noChangeArrowheads="1"/>
          </p:cNvSpPr>
          <p:nvPr/>
        </p:nvSpPr>
        <p:spPr bwMode="auto">
          <a:xfrm>
            <a:off x="5646738" y="3711575"/>
            <a:ext cx="7175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009900"/>
                </a:solidFill>
                <a:latin typeface="Times New Roman" panose="02020603050405020304" pitchFamily="18" charset="0"/>
              </a:rPr>
              <a:t>图二</a:t>
            </a:r>
            <a:endParaRPr lang="zh-CN" altLang="en-US" sz="2100" b="1">
              <a:solidFill>
                <a:srgbClr val="00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28" name="文本框 153627"/>
          <p:cNvSpPr txBox="1">
            <a:spLocks noChangeArrowheads="1"/>
          </p:cNvSpPr>
          <p:nvPr/>
        </p:nvSpPr>
        <p:spPr bwMode="auto">
          <a:xfrm>
            <a:off x="1765300" y="4393987"/>
            <a:ext cx="249104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“两角及夹边”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0" name="文本框 153629"/>
          <p:cNvSpPr txBox="1">
            <a:spLocks noChangeArrowheads="1"/>
          </p:cNvSpPr>
          <p:nvPr/>
        </p:nvSpPr>
        <p:spPr bwMode="auto">
          <a:xfrm>
            <a:off x="4440168" y="4358975"/>
            <a:ext cx="31861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“两角和其中一角的对边”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auto">
          <a:xfrm>
            <a:off x="4153960" y="1708561"/>
            <a:ext cx="4467381" cy="910258"/>
          </a:xfrm>
          <a:prstGeom prst="cloudCallout">
            <a:avLst>
              <a:gd name="adj1" fmla="val -41974"/>
              <a:gd name="adj2" fmla="val 195053"/>
            </a:avLst>
          </a:prstGeom>
          <a:solidFill>
            <a:schemeClr val="accent3">
              <a:lumMod val="90000"/>
            </a:schemeClr>
          </a:solidFill>
          <a:ln w="25400">
            <a:solidFill>
              <a:srgbClr val="FF0000"/>
            </a:solidFill>
            <a:round/>
          </a:ln>
        </p:spPr>
        <p:txBody>
          <a:bodyPr/>
          <a:lstStyle/>
          <a:p>
            <a:pPr algn="ctr"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它们能判定两个三角形全等吗？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等腰三角形 1"/>
          <p:cNvSpPr>
            <a:spLocks noChangeArrowheads="1"/>
          </p:cNvSpPr>
          <p:nvPr/>
        </p:nvSpPr>
        <p:spPr bwMode="auto">
          <a:xfrm>
            <a:off x="5840413" y="2487613"/>
            <a:ext cx="628650" cy="400050"/>
          </a:xfrm>
          <a:prstGeom prst="triangle">
            <a:avLst>
              <a:gd name="adj" fmla="val 7367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2100">
              <a:solidFill>
                <a:prstClr val="black"/>
              </a:solidFill>
              <a:latin typeface="Verdana" panose="020B0604030504040204" pitchFamily="34" charset="0"/>
            </a:endParaRPr>
          </a:p>
        </p:txBody>
      </p:sp>
      <p:sp>
        <p:nvSpPr>
          <p:cNvPr id="8218" name="直接连接符 153621"/>
          <p:cNvSpPr>
            <a:spLocks noChangeShapeType="1"/>
          </p:cNvSpPr>
          <p:nvPr/>
        </p:nvSpPr>
        <p:spPr bwMode="auto">
          <a:xfrm>
            <a:off x="6280150" y="2487613"/>
            <a:ext cx="457200" cy="1143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203" name="组合 2"/>
          <p:cNvGrpSpPr/>
          <p:nvPr/>
        </p:nvGrpSpPr>
        <p:grpSpPr bwMode="auto">
          <a:xfrm>
            <a:off x="-3350" y="-48238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20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86772" y="537947"/>
            <a:ext cx="7076246" cy="471945"/>
            <a:chOff x="1263686" y="537947"/>
            <a:chExt cx="7076246" cy="471945"/>
          </a:xfrm>
        </p:grpSpPr>
        <p:sp>
          <p:nvSpPr>
            <p:cNvPr id="50179" name="文本框 6151"/>
            <p:cNvSpPr txBox="1">
              <a:spLocks noChangeArrowheads="1"/>
            </p:cNvSpPr>
            <p:nvPr/>
          </p:nvSpPr>
          <p:spPr bwMode="auto">
            <a:xfrm>
              <a:off x="2953544" y="537947"/>
              <a:ext cx="5386388" cy="459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三角形全等的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判定（</a:t>
              </a:r>
              <a:r>
                <a:rPr lang="en-US" altLang="zh-CN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“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角边角</a:t>
              </a:r>
              <a:r>
                <a:rPr lang="en-US" altLang="zh-CN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”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定理）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50207" name="组合 4"/>
            <p:cNvGrpSpPr/>
            <p:nvPr/>
          </p:nvGrpSpPr>
          <p:grpSpPr bwMode="auto">
            <a:xfrm>
              <a:off x="1263686" y="567014"/>
              <a:ext cx="1685925" cy="442878"/>
              <a:chOff x="3485" y="1168"/>
              <a:chExt cx="2654" cy="696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0209" name="矩形 1"/>
              <p:cNvSpPr>
                <a:spLocks noChangeArrowheads="1"/>
              </p:cNvSpPr>
              <p:nvPr/>
            </p:nvSpPr>
            <p:spPr bwMode="auto">
              <a:xfrm>
                <a:off x="3759" y="1255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153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3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5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5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2" grpId="0" animBg="1"/>
      <p:bldP spid="8217" grpId="0" animBg="1"/>
      <p:bldP spid="8219" grpId="0" bldLvl="0" animBg="1"/>
      <p:bldP spid="153624" grpId="0"/>
      <p:bldP spid="153625" grpId="0"/>
      <p:bldP spid="153628" grpId="0"/>
      <p:bldP spid="153630" grpId="0"/>
      <p:bldP spid="23" grpId="0" bldLvl="0" animBg="1"/>
      <p:bldP spid="82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719188" y="641871"/>
            <a:ext cx="7859729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先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任意画出一个△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，再画一个△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′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使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=AB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′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=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′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=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即使两角和它们的夹边对应相等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).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把画好的△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′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′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剪下，放到△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上，它们全等吗？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51203" name="Group 6"/>
          <p:cNvGrpSpPr/>
          <p:nvPr/>
        </p:nvGrpSpPr>
        <p:grpSpPr bwMode="auto">
          <a:xfrm>
            <a:off x="5370979" y="2347308"/>
            <a:ext cx="2628900" cy="1909762"/>
            <a:chOff x="576" y="1872"/>
            <a:chExt cx="2208" cy="1605"/>
          </a:xfrm>
        </p:grpSpPr>
        <p:grpSp>
          <p:nvGrpSpPr>
            <p:cNvPr id="51204" name="Group 7"/>
            <p:cNvGrpSpPr/>
            <p:nvPr/>
          </p:nvGrpSpPr>
          <p:grpSpPr bwMode="auto">
            <a:xfrm>
              <a:off x="816" y="2092"/>
              <a:ext cx="1605" cy="1323"/>
              <a:chOff x="816" y="2092"/>
              <a:chExt cx="1605" cy="1323"/>
            </a:xfrm>
          </p:grpSpPr>
          <p:sp>
            <p:nvSpPr>
              <p:cNvPr id="6156" name="Line 8"/>
              <p:cNvSpPr/>
              <p:nvPr/>
            </p:nvSpPr>
            <p:spPr>
              <a:xfrm rot="-458225" flipH="1">
                <a:off x="816" y="2208"/>
                <a:ext cx="469" cy="1098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57" name="Line 9"/>
              <p:cNvSpPr/>
              <p:nvPr/>
            </p:nvSpPr>
            <p:spPr>
              <a:xfrm rot="-458225">
                <a:off x="1279" y="2092"/>
                <a:ext cx="1068" cy="1297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58" name="Line 10"/>
              <p:cNvSpPr/>
              <p:nvPr/>
            </p:nvSpPr>
            <p:spPr>
              <a:xfrm rot="-458225">
                <a:off x="885" y="3217"/>
                <a:ext cx="1536" cy="199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noProof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sp>
          <p:nvSpPr>
            <p:cNvPr id="51208" name="Text Box 11"/>
            <p:cNvSpPr txBox="1">
              <a:spLocks noChangeArrowheads="1"/>
            </p:cNvSpPr>
            <p:nvPr/>
          </p:nvSpPr>
          <p:spPr bwMode="auto">
            <a:xfrm>
              <a:off x="576" y="3120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51209" name="Text Box 12"/>
            <p:cNvSpPr txBox="1">
              <a:spLocks noChangeArrowheads="1"/>
            </p:cNvSpPr>
            <p:nvPr/>
          </p:nvSpPr>
          <p:spPr bwMode="auto">
            <a:xfrm>
              <a:off x="1152" y="1872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51210" name="Text Box 13"/>
            <p:cNvSpPr txBox="1">
              <a:spLocks noChangeArrowheads="1"/>
            </p:cNvSpPr>
            <p:nvPr/>
          </p:nvSpPr>
          <p:spPr bwMode="auto">
            <a:xfrm>
              <a:off x="2448" y="3168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2"/>
          <p:cNvGrpSpPr/>
          <p:nvPr/>
        </p:nvGrpSpPr>
        <p:grpSpPr bwMode="auto">
          <a:xfrm>
            <a:off x="-3350" y="-57098"/>
            <a:ext cx="2006600" cy="477837"/>
            <a:chOff x="123" y="40"/>
            <a:chExt cx="3160" cy="752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Group 6"/>
          <p:cNvGrpSpPr/>
          <p:nvPr/>
        </p:nvGrpSpPr>
        <p:grpSpPr bwMode="auto">
          <a:xfrm>
            <a:off x="1547813" y="884238"/>
            <a:ext cx="2628900" cy="1909762"/>
            <a:chOff x="576" y="1872"/>
            <a:chExt cx="2208" cy="1605"/>
          </a:xfrm>
        </p:grpSpPr>
        <p:grpSp>
          <p:nvGrpSpPr>
            <p:cNvPr id="52226" name="Group 7"/>
            <p:cNvGrpSpPr/>
            <p:nvPr/>
          </p:nvGrpSpPr>
          <p:grpSpPr bwMode="auto">
            <a:xfrm>
              <a:off x="816" y="2092"/>
              <a:ext cx="1605" cy="1323"/>
              <a:chOff x="816" y="2092"/>
              <a:chExt cx="1605" cy="1323"/>
            </a:xfrm>
          </p:grpSpPr>
          <p:sp>
            <p:nvSpPr>
              <p:cNvPr id="7171" name="Line 8"/>
              <p:cNvSpPr/>
              <p:nvPr/>
            </p:nvSpPr>
            <p:spPr>
              <a:xfrm rot="-458225" flipH="1">
                <a:off x="816" y="2208"/>
                <a:ext cx="469" cy="1098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b="1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7172" name="Line 9"/>
              <p:cNvSpPr/>
              <p:nvPr/>
            </p:nvSpPr>
            <p:spPr>
              <a:xfrm rot="-458225">
                <a:off x="1279" y="2092"/>
                <a:ext cx="1068" cy="1297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b="1" noProof="1">
                  <a:solidFill>
                    <a:prstClr val="black"/>
                  </a:solidFill>
                </a:endParaRPr>
              </a:p>
            </p:txBody>
          </p:sp>
          <p:sp>
            <p:nvSpPr>
              <p:cNvPr id="7173" name="Line 10"/>
              <p:cNvSpPr/>
              <p:nvPr/>
            </p:nvSpPr>
            <p:spPr>
              <a:xfrm rot="-458225">
                <a:off x="885" y="3217"/>
                <a:ext cx="1536" cy="199"/>
              </a:xfrm>
              <a:prstGeom prst="line">
                <a:avLst/>
              </a:prstGeom>
              <a:ln w="28575" cap="flat" cmpd="sng">
                <a:solidFill>
                  <a:schemeClr val="accent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sz="1350" b="1" noProof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2230" name="Text Box 11"/>
            <p:cNvSpPr txBox="1">
              <a:spLocks noChangeArrowheads="1"/>
            </p:cNvSpPr>
            <p:nvPr/>
          </p:nvSpPr>
          <p:spPr bwMode="auto">
            <a:xfrm>
              <a:off x="576" y="3120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231" name="Text Box 12"/>
            <p:cNvSpPr txBox="1">
              <a:spLocks noChangeArrowheads="1"/>
            </p:cNvSpPr>
            <p:nvPr/>
          </p:nvSpPr>
          <p:spPr bwMode="auto">
            <a:xfrm>
              <a:off x="1152" y="1872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232" name="Text Box 13"/>
            <p:cNvSpPr txBox="1">
              <a:spLocks noChangeArrowheads="1"/>
            </p:cNvSpPr>
            <p:nvPr/>
          </p:nvSpPr>
          <p:spPr bwMode="auto">
            <a:xfrm>
              <a:off x="2448" y="3168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Text Box 17"/>
          <p:cNvSpPr txBox="1">
            <a:spLocks noChangeArrowheads="1"/>
          </p:cNvSpPr>
          <p:nvPr/>
        </p:nvSpPr>
        <p:spPr bwMode="auto">
          <a:xfrm>
            <a:off x="4602163" y="2506663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 i="1" baseline="30000">
                <a:solidFill>
                  <a:prstClr val="black"/>
                </a:solidFill>
                <a:latin typeface="Times New Roman" panose="02020603050405020304" pitchFamily="18" charset="0"/>
              </a:rPr>
              <a:t>′</a:t>
            </a:r>
            <a:endParaRPr lang="en-US" altLang="zh-CN" b="1" i="1" baseline="300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 Box 18"/>
          <p:cNvSpPr txBox="1">
            <a:spLocks noChangeArrowheads="1"/>
          </p:cNvSpPr>
          <p:nvPr/>
        </p:nvSpPr>
        <p:spPr bwMode="auto">
          <a:xfrm>
            <a:off x="6845300" y="2452688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i="1" baseline="30000">
                <a:solidFill>
                  <a:prstClr val="black"/>
                </a:solidFill>
                <a:latin typeface="Times New Roman" panose="02020603050405020304" pitchFamily="18" charset="0"/>
              </a:rPr>
              <a:t>′</a:t>
            </a:r>
            <a:endParaRPr lang="en-US" altLang="zh-CN" b="1" i="1" baseline="300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 Box 19"/>
          <p:cNvSpPr txBox="1">
            <a:spLocks noChangeArrowheads="1"/>
          </p:cNvSpPr>
          <p:nvPr/>
        </p:nvSpPr>
        <p:spPr bwMode="auto">
          <a:xfrm>
            <a:off x="5387975" y="993775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b="1" i="1" baseline="30000">
                <a:solidFill>
                  <a:prstClr val="black"/>
                </a:solidFill>
                <a:latin typeface="Times New Roman" panose="02020603050405020304" pitchFamily="18" charset="0"/>
              </a:rPr>
              <a:t>′</a:t>
            </a:r>
            <a:endParaRPr lang="en-US" altLang="zh-CN" b="1" i="1" baseline="300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 Box 20"/>
          <p:cNvSpPr txBox="1">
            <a:spLocks noChangeArrowheads="1"/>
          </p:cNvSpPr>
          <p:nvPr/>
        </p:nvSpPr>
        <p:spPr bwMode="auto">
          <a:xfrm>
            <a:off x="4140200" y="427038"/>
            <a:ext cx="400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E</a:t>
            </a:r>
            <a:endParaRPr lang="en-US" altLang="zh-CN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 Box 21"/>
          <p:cNvSpPr txBox="1">
            <a:spLocks noChangeArrowheads="1"/>
          </p:cNvSpPr>
          <p:nvPr/>
        </p:nvSpPr>
        <p:spPr bwMode="auto">
          <a:xfrm>
            <a:off x="5602288" y="390525"/>
            <a:ext cx="400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D</a:t>
            </a:r>
            <a:endParaRPr lang="en-US" altLang="zh-CN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Line 14"/>
          <p:cNvSpPr>
            <a:spLocks noChangeShapeType="1"/>
          </p:cNvSpPr>
          <p:nvPr/>
        </p:nvSpPr>
        <p:spPr bwMode="auto">
          <a:xfrm rot="21141775" flipH="1">
            <a:off x="4826000" y="547688"/>
            <a:ext cx="893763" cy="21764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3" name="Line 15"/>
          <p:cNvSpPr>
            <a:spLocks noChangeShapeType="1"/>
          </p:cNvSpPr>
          <p:nvPr/>
        </p:nvSpPr>
        <p:spPr bwMode="auto">
          <a:xfrm rot="21141775">
            <a:off x="4616450" y="430213"/>
            <a:ext cx="2020888" cy="2484437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5" name="Line 16"/>
          <p:cNvSpPr>
            <a:spLocks noChangeShapeType="1"/>
          </p:cNvSpPr>
          <p:nvPr/>
        </p:nvSpPr>
        <p:spPr bwMode="auto">
          <a:xfrm rot="21141775">
            <a:off x="4953000" y="2659063"/>
            <a:ext cx="1828800" cy="238125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grpSp>
        <p:nvGrpSpPr>
          <p:cNvPr id="6" name="Group 7"/>
          <p:cNvGrpSpPr/>
          <p:nvPr/>
        </p:nvGrpSpPr>
        <p:grpSpPr bwMode="auto">
          <a:xfrm>
            <a:off x="4875213" y="1311275"/>
            <a:ext cx="1911350" cy="1574800"/>
            <a:chOff x="816" y="2092"/>
            <a:chExt cx="1605" cy="1323"/>
          </a:xfrm>
        </p:grpSpPr>
        <p:sp>
          <p:nvSpPr>
            <p:cNvPr id="52242" name="Line 8"/>
            <p:cNvSpPr>
              <a:spLocks noChangeShapeType="1"/>
            </p:cNvSpPr>
            <p:nvPr/>
          </p:nvSpPr>
          <p:spPr bwMode="auto">
            <a:xfrm rot="21141775" flipH="1">
              <a:off x="816" y="2208"/>
              <a:ext cx="469" cy="1097"/>
            </a:xfrm>
            <a:prstGeom prst="line">
              <a:avLst/>
            </a:prstGeom>
            <a:noFill/>
            <a:ln w="28575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43" name="Line 9"/>
            <p:cNvSpPr>
              <a:spLocks noChangeShapeType="1"/>
            </p:cNvSpPr>
            <p:nvPr/>
          </p:nvSpPr>
          <p:spPr bwMode="auto">
            <a:xfrm rot="-458225">
              <a:off x="1279" y="2092"/>
              <a:ext cx="1067" cy="1296"/>
            </a:xfrm>
            <a:prstGeom prst="line">
              <a:avLst/>
            </a:prstGeom>
            <a:noFill/>
            <a:ln w="28575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44" name="Line 10"/>
            <p:cNvSpPr>
              <a:spLocks noChangeShapeType="1"/>
            </p:cNvSpPr>
            <p:nvPr/>
          </p:nvSpPr>
          <p:spPr bwMode="auto">
            <a:xfrm rot="-458225">
              <a:off x="885" y="3216"/>
              <a:ext cx="1536" cy="199"/>
            </a:xfrm>
            <a:prstGeom prst="line">
              <a:avLst/>
            </a:prstGeom>
            <a:noFill/>
            <a:ln w="28575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47813" y="2751138"/>
            <a:ext cx="6353175" cy="169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作法：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）画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A'B'=AB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;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）在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sym typeface="Arial" panose="020B0604020202020204" pitchFamily="34" charset="0"/>
              </a:rPr>
              <a:t>A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</a:rPr>
              <a:t>'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sym typeface="Arial" panose="020B0604020202020204" pitchFamily="34" charset="0"/>
              </a:rPr>
              <a:t>B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'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sym typeface="Arial" panose="020B0604020202020204" pitchFamily="34" charset="0"/>
              </a:rPr>
              <a:t>的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sym typeface="Arial" panose="020B0604020202020204" pitchFamily="34" charset="0"/>
              </a:rPr>
              <a:t>同旁画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sym typeface="Arial" panose="020B0604020202020204" pitchFamily="34" charset="0"/>
              </a:rPr>
              <a:t>∠DA'B '=∠A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sym typeface="Arial" panose="020B0604020202020204" pitchFamily="34" charset="0"/>
              </a:rPr>
              <a:t>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sym typeface="Arial" panose="020B0604020202020204" pitchFamily="34" charset="0"/>
              </a:rPr>
              <a:t>∠EB'A '=∠B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sym typeface="Arial" panose="020B0604020202020204" pitchFamily="34" charset="0"/>
              </a:rPr>
              <a:t>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sym typeface="Arial" panose="020B0604020202020204" pitchFamily="34" charset="0"/>
              </a:rPr>
              <a:t>A'D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sym typeface="Arial" panose="020B0604020202020204" pitchFamily="34" charset="0"/>
              </a:rPr>
              <a:t>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sym typeface="Arial" panose="020B0604020202020204" pitchFamily="34" charset="0"/>
              </a:rPr>
              <a:t>B'E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相交于点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sym typeface="Arial" panose="020B0604020202020204" pitchFamily="34" charset="0"/>
              </a:rPr>
              <a:t>C'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sym typeface="Arial" panose="020B0604020202020204" pitchFamily="34" charset="0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37845" y="4377171"/>
            <a:ext cx="60325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从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中你能发现什么规律？</a:t>
            </a:r>
            <a:endParaRPr lang="en-US" altLang="zh-CN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"/>
          <p:cNvGrpSpPr/>
          <p:nvPr/>
        </p:nvGrpSpPr>
        <p:grpSpPr bwMode="auto">
          <a:xfrm>
            <a:off x="-3350" y="-48395"/>
            <a:ext cx="2006600" cy="477837"/>
            <a:chOff x="123" y="40"/>
            <a:chExt cx="3160" cy="752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20107" y="4401237"/>
            <a:ext cx="1755979" cy="455854"/>
            <a:chOff x="1745942" y="3988439"/>
            <a:chExt cx="1755979" cy="455854"/>
          </a:xfrm>
        </p:grpSpPr>
        <p:grpSp>
          <p:nvGrpSpPr>
            <p:cNvPr id="33" name="组合 32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5" name="流程图: 库存数据 34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34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69136E-6 L -0.33298 -0.032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49" y="-16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0" grpId="1"/>
      <p:bldP spid="52" grpId="0" animBg="1"/>
      <p:bldP spid="53" grpId="0" animBg="1"/>
      <p:bldP spid="55" grpId="0" animBg="1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112"/>
          <p:cNvSpPr>
            <a:spLocks noChangeArrowheads="1"/>
          </p:cNvSpPr>
          <p:nvPr/>
        </p:nvSpPr>
        <p:spPr bwMode="auto">
          <a:xfrm>
            <a:off x="-3349" y="599478"/>
            <a:ext cx="9147350" cy="433387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US" altLang="zh-CN" sz="2100" b="1" dirty="0">
                <a:solidFill>
                  <a:srgbClr val="FFFF00"/>
                </a:solidFill>
                <a:latin typeface="Times New Roman" panose="02020603050405020304"/>
                <a:ea typeface="微软雅黑" panose="020B0503020204020204" pitchFamily="34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“角边角”判定方法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Text Box 2"/>
          <p:cNvSpPr txBox="1"/>
          <p:nvPr/>
        </p:nvSpPr>
        <p:spPr>
          <a:xfrm>
            <a:off x="1204420" y="1083281"/>
            <a:ext cx="7755022" cy="1532727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 panose="02020603050405020304"/>
                <a:cs typeface="+mn-ea"/>
              </a:rPr>
              <a:t>文字语言</a:t>
            </a:r>
            <a:r>
              <a:rPr lang="zh-CN" altLang="en-US" sz="2400" b="1" noProof="1" smtClean="0">
                <a:solidFill>
                  <a:srgbClr val="0000FF"/>
                </a:solidFill>
                <a:latin typeface="Times New Roman" panose="02020603050405020304"/>
                <a:cs typeface="+mn-ea"/>
              </a:rPr>
              <a:t>：</a:t>
            </a:r>
            <a:endParaRPr lang="en-US" altLang="zh-CN" sz="2400" b="1" noProof="1" smtClean="0">
              <a:solidFill>
                <a:srgbClr val="0000FF"/>
              </a:solidFill>
              <a:latin typeface="Times New Roman" panose="02020603050405020304"/>
              <a:cs typeface="+mn-ea"/>
            </a:endParaRPr>
          </a:p>
          <a:p>
            <a:pPr>
              <a:lnSpc>
                <a:spcPct val="130000"/>
              </a:lnSpc>
              <a:defRPr/>
            </a:pPr>
            <a:r>
              <a:rPr lang="en-US" altLang="zh-CN" sz="2400" b="1" noProof="1">
                <a:solidFill>
                  <a:srgbClr val="0000FF"/>
                </a:solidFill>
                <a:latin typeface="Times New Roman" panose="02020603050405020304"/>
                <a:cs typeface="+mn-ea"/>
              </a:rPr>
              <a:t> </a:t>
            </a:r>
            <a:r>
              <a:rPr lang="en-US" altLang="zh-CN" sz="2400" b="1" noProof="1" smtClean="0">
                <a:solidFill>
                  <a:srgbClr val="0000FF"/>
                </a:solidFill>
                <a:latin typeface="Times New Roman" panose="02020603050405020304"/>
                <a:cs typeface="+mn-ea"/>
              </a:rPr>
              <a:t> </a:t>
            </a:r>
            <a:r>
              <a:rPr lang="zh-CN" altLang="en-US" sz="2400" b="1" noProof="1" smtClean="0">
                <a:solidFill>
                  <a:srgbClr val="FF0000"/>
                </a:solidFill>
                <a:latin typeface="Times New Roman" panose="02020603050405020304"/>
                <a:cs typeface="+mn-ea"/>
              </a:rPr>
              <a:t>有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/>
                <a:cs typeface="+mn-ea"/>
              </a:rPr>
              <a:t>两角和它们夹边对应相等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cs typeface="+mn-ea"/>
              </a:rPr>
              <a:t>的两个三角形全等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cs typeface="+mn-ea"/>
              </a:rPr>
              <a:t>(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cs typeface="+mn-ea"/>
              </a:rPr>
              <a:t>简写成“角边角”或“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cs typeface="+mn-ea"/>
              </a:rPr>
              <a:t>ASA”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cs typeface="+mn-ea"/>
              </a:rPr>
              <a:t>）</a:t>
            </a:r>
            <a:r>
              <a:rPr lang="en-US" altLang="zh-CN" sz="2400" noProof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+mn-ea"/>
              </a:rPr>
              <a:t>.</a:t>
            </a:r>
            <a:endParaRPr lang="en-US" altLang="zh-CN" sz="2400" noProof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40" name="矩形 29"/>
          <p:cNvSpPr/>
          <p:nvPr/>
        </p:nvSpPr>
        <p:spPr>
          <a:xfrm>
            <a:off x="1204420" y="2539362"/>
            <a:ext cx="2034531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 panose="02020603050405020304"/>
                <a:cs typeface="+mn-ea"/>
              </a:rPr>
              <a:t>几何语言：</a:t>
            </a:r>
            <a:endParaRPr lang="zh-CN" altLang="en-US" sz="2400" b="1" noProof="1">
              <a:solidFill>
                <a:srgbClr val="0000FF"/>
              </a:solidFill>
              <a:latin typeface="Times New Roman" panose="02020603050405020304"/>
              <a:cs typeface="+mn-ea"/>
            </a:endParaRPr>
          </a:p>
        </p:txBody>
      </p:sp>
      <p:grpSp>
        <p:nvGrpSpPr>
          <p:cNvPr id="3" name="Group 9"/>
          <p:cNvGrpSpPr/>
          <p:nvPr/>
        </p:nvGrpSpPr>
        <p:grpSpPr bwMode="auto">
          <a:xfrm>
            <a:off x="1439863" y="3036398"/>
            <a:ext cx="4173538" cy="1979614"/>
            <a:chOff x="492" y="2016"/>
            <a:chExt cx="3506" cy="1662"/>
          </a:xfrm>
        </p:grpSpPr>
        <p:sp>
          <p:nvSpPr>
            <p:cNvPr id="62" name="AutoShape 10"/>
            <p:cNvSpPr/>
            <p:nvPr/>
          </p:nvSpPr>
          <p:spPr bwMode="auto">
            <a:xfrm>
              <a:off x="957" y="2445"/>
              <a:ext cx="51" cy="732"/>
            </a:xfrm>
            <a:prstGeom prst="leftBrace">
              <a:avLst>
                <a:gd name="adj1" fmla="val 166667"/>
                <a:gd name="adj2" fmla="val 50000"/>
              </a:avLst>
            </a:prstGeom>
            <a:noFill/>
            <a:ln w="38100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pPr fontAlgn="auto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100" b="1" kern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grpSp>
          <p:nvGrpSpPr>
            <p:cNvPr id="53257" name="Group 11"/>
            <p:cNvGrpSpPr/>
            <p:nvPr/>
          </p:nvGrpSpPr>
          <p:grpSpPr bwMode="auto">
            <a:xfrm>
              <a:off x="492" y="2016"/>
              <a:ext cx="3506" cy="1662"/>
              <a:chOff x="540" y="1968"/>
              <a:chExt cx="3506" cy="1662"/>
            </a:xfrm>
          </p:grpSpPr>
          <p:sp>
            <p:nvSpPr>
              <p:cNvPr id="53258" name="Text Box 12"/>
              <p:cNvSpPr txBox="1">
                <a:spLocks noChangeArrowheads="1"/>
              </p:cNvSpPr>
              <p:nvPr/>
            </p:nvSpPr>
            <p:spPr bwMode="auto">
              <a:xfrm>
                <a:off x="1056" y="2352"/>
                <a:ext cx="2592" cy="9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/>
                  </a:rPr>
                  <a:t>∠A=∠A′ </a:t>
                </a:r>
                <a:r>
                  <a:rPr lang="zh-CN" altLang="en-US" sz="2100" b="1" i="1" dirty="0">
                    <a:solidFill>
                      <a:srgbClr val="FF0000"/>
                    </a:solidFill>
                    <a:latin typeface="Times New Roman" panose="02020603050405020304"/>
                  </a:rPr>
                  <a:t>（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 panose="02020603050405020304"/>
                  </a:rPr>
                  <a:t>已知）， </a:t>
                </a:r>
                <a:endParaRPr lang="zh-CN" altLang="en-US" sz="2100" b="1" dirty="0">
                  <a:solidFill>
                    <a:srgbClr val="FF0000"/>
                  </a:solidFill>
                  <a:latin typeface="Times New Roman" panose="02020603050405020304"/>
                </a:endParaRPr>
              </a:p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/>
                  </a:rPr>
                  <a:t>AB=A′ B′ 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 panose="02020603050405020304"/>
                  </a:rPr>
                  <a:t>（已知），</a:t>
                </a:r>
                <a:endParaRPr lang="zh-CN" altLang="en-US" sz="2100" b="1" dirty="0">
                  <a:solidFill>
                    <a:srgbClr val="FF0000"/>
                  </a:solidFill>
                  <a:latin typeface="Times New Roman" panose="02020603050405020304"/>
                </a:endParaRPr>
              </a:p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zh-CN" altLang="en-US" sz="2100" b="1" i="1" dirty="0">
                    <a:solidFill>
                      <a:srgbClr val="FF0000"/>
                    </a:solidFill>
                    <a:latin typeface="Times New Roman" panose="02020603050405020304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/>
                  </a:rPr>
                  <a:t>B=∠B′ 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Times New Roman" panose="02020603050405020304"/>
                  </a:rPr>
                  <a:t>（已知），</a:t>
                </a:r>
                <a:endParaRPr lang="zh-CN" altLang="en-US" sz="2100" b="1" dirty="0">
                  <a:solidFill>
                    <a:srgbClr val="FF0000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3259" name="Text Box 13"/>
              <p:cNvSpPr txBox="1">
                <a:spLocks noChangeArrowheads="1"/>
              </p:cNvSpPr>
              <p:nvPr/>
            </p:nvSpPr>
            <p:spPr bwMode="auto">
              <a:xfrm>
                <a:off x="816" y="1968"/>
                <a:ext cx="283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zh-CN" altLang="en-US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在△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ABC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和△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A′ B′ C′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中，</a:t>
                </a:r>
                <a:endParaRPr lang="zh-CN" altLang="en-US" sz="2100" b="1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3260" name="Text Box 14"/>
              <p:cNvSpPr txBox="1">
                <a:spLocks noChangeArrowheads="1"/>
              </p:cNvSpPr>
              <p:nvPr/>
            </p:nvSpPr>
            <p:spPr bwMode="auto">
              <a:xfrm>
                <a:off x="540" y="3360"/>
                <a:ext cx="3506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70000"/>
                  </a:lnSpc>
                  <a:spcBef>
                    <a:spcPct val="50000"/>
                  </a:spcBef>
                </a:pPr>
                <a:r>
                  <a:rPr lang="en-US" altLang="zh-CN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∴ △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ABC</a:t>
                </a:r>
                <a:r>
                  <a:rPr lang="en-US" altLang="zh-CN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≌△ 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A′ B′ C′ 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（</a:t>
                </a:r>
                <a:r>
                  <a:rPr lang="en-US" altLang="zh-CN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ASA</a:t>
                </a:r>
                <a:r>
                  <a:rPr lang="zh-CN" altLang="en-US" sz="2100" b="1" dirty="0">
                    <a:solidFill>
                      <a:prstClr val="black"/>
                    </a:solidFill>
                    <a:latin typeface="Times New Roman" panose="02020603050405020304"/>
                  </a:rPr>
                  <a:t>）</a:t>
                </a:r>
                <a:r>
                  <a:rPr lang="en-US" altLang="zh-CN" sz="2100" b="1" i="1" dirty="0">
                    <a:solidFill>
                      <a:prstClr val="black"/>
                    </a:solidFill>
                    <a:latin typeface="Times New Roman" panose="02020603050405020304"/>
                  </a:rPr>
                  <a:t>.</a:t>
                </a:r>
                <a:endParaRPr lang="en-US" altLang="zh-CN" sz="2100" b="1" i="1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</p:grpSp>
      <p:grpSp>
        <p:nvGrpSpPr>
          <p:cNvPr id="5" name="组合 74"/>
          <p:cNvGrpSpPr/>
          <p:nvPr/>
        </p:nvGrpSpPr>
        <p:grpSpPr bwMode="auto">
          <a:xfrm>
            <a:off x="6090580" y="2082801"/>
            <a:ext cx="2014538" cy="2736850"/>
            <a:chOff x="5076656" y="2420888"/>
            <a:chExt cx="2686723" cy="3650658"/>
          </a:xfrm>
        </p:grpSpPr>
        <p:grpSp>
          <p:nvGrpSpPr>
            <p:cNvPr id="53262" name="Group 16"/>
            <p:cNvGrpSpPr/>
            <p:nvPr/>
          </p:nvGrpSpPr>
          <p:grpSpPr bwMode="auto">
            <a:xfrm>
              <a:off x="5508104" y="2420888"/>
              <a:ext cx="2255275" cy="1915550"/>
              <a:chOff x="4238" y="1277"/>
              <a:chExt cx="1164" cy="994"/>
            </a:xfrm>
          </p:grpSpPr>
          <p:sp>
            <p:nvSpPr>
              <p:cNvPr id="53263" name="Line 17"/>
              <p:cNvSpPr>
                <a:spLocks noChangeShapeType="1"/>
              </p:cNvSpPr>
              <p:nvPr/>
            </p:nvSpPr>
            <p:spPr bwMode="auto">
              <a:xfrm flipH="1">
                <a:off x="4416" y="1488"/>
                <a:ext cx="72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3264" name="Line 18"/>
              <p:cNvSpPr>
                <a:spLocks noChangeShapeType="1"/>
              </p:cNvSpPr>
              <p:nvPr/>
            </p:nvSpPr>
            <p:spPr bwMode="auto">
              <a:xfrm>
                <a:off x="4416" y="2112"/>
                <a:ext cx="52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3265" name="Line 19"/>
              <p:cNvSpPr>
                <a:spLocks noChangeShapeType="1"/>
              </p:cNvSpPr>
              <p:nvPr/>
            </p:nvSpPr>
            <p:spPr bwMode="auto">
              <a:xfrm flipV="1">
                <a:off x="4944" y="1488"/>
                <a:ext cx="192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3266" name="Text Box 20" descr="底色1"/>
              <p:cNvSpPr txBox="1">
                <a:spLocks noChangeArrowheads="1"/>
              </p:cNvSpPr>
              <p:nvPr/>
            </p:nvSpPr>
            <p:spPr bwMode="auto">
              <a:xfrm>
                <a:off x="5018" y="1277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A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67" name="Text Box 21" descr="底色1"/>
              <p:cNvSpPr txBox="1">
                <a:spLocks noChangeArrowheads="1"/>
              </p:cNvSpPr>
              <p:nvPr/>
            </p:nvSpPr>
            <p:spPr bwMode="auto">
              <a:xfrm>
                <a:off x="4238" y="20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B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68" name="Text Box 22" descr="底色1"/>
              <p:cNvSpPr txBox="1">
                <a:spLocks noChangeArrowheads="1"/>
              </p:cNvSpPr>
              <p:nvPr/>
            </p:nvSpPr>
            <p:spPr bwMode="auto">
              <a:xfrm>
                <a:off x="4896" y="20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  C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3269" name="Group 23"/>
            <p:cNvGrpSpPr/>
            <p:nvPr/>
          </p:nvGrpSpPr>
          <p:grpSpPr bwMode="auto">
            <a:xfrm>
              <a:off x="5076656" y="4221088"/>
              <a:ext cx="2339254" cy="1850458"/>
              <a:chOff x="4121" y="2515"/>
              <a:chExt cx="1207" cy="960"/>
            </a:xfrm>
          </p:grpSpPr>
          <p:sp>
            <p:nvSpPr>
              <p:cNvPr id="53270" name="Line 24"/>
              <p:cNvSpPr>
                <a:spLocks noChangeShapeType="1"/>
              </p:cNvSpPr>
              <p:nvPr/>
            </p:nvSpPr>
            <p:spPr bwMode="auto">
              <a:xfrm flipH="1">
                <a:off x="4368" y="2688"/>
                <a:ext cx="72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3271" name="Line 25"/>
              <p:cNvSpPr>
                <a:spLocks noChangeShapeType="1"/>
              </p:cNvSpPr>
              <p:nvPr/>
            </p:nvSpPr>
            <p:spPr bwMode="auto">
              <a:xfrm>
                <a:off x="4368" y="3312"/>
                <a:ext cx="528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3272" name="Line 26"/>
              <p:cNvSpPr>
                <a:spLocks noChangeShapeType="1"/>
              </p:cNvSpPr>
              <p:nvPr/>
            </p:nvSpPr>
            <p:spPr bwMode="auto">
              <a:xfrm flipV="1">
                <a:off x="4896" y="2688"/>
                <a:ext cx="192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3273" name="Text Box 27" descr="底色1"/>
              <p:cNvSpPr txBox="1">
                <a:spLocks noChangeArrowheads="1"/>
              </p:cNvSpPr>
              <p:nvPr/>
            </p:nvSpPr>
            <p:spPr bwMode="auto">
              <a:xfrm>
                <a:off x="4906" y="2515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A ′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74" name="Text Box 28" descr="底色1"/>
              <p:cNvSpPr txBox="1">
                <a:spLocks noChangeArrowheads="1"/>
              </p:cNvSpPr>
              <p:nvPr/>
            </p:nvSpPr>
            <p:spPr bwMode="auto">
              <a:xfrm>
                <a:off x="4121" y="3216"/>
                <a:ext cx="384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B ′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75" name="Text Box 29" descr="底色1"/>
              <p:cNvSpPr txBox="1">
                <a:spLocks noChangeArrowheads="1"/>
              </p:cNvSpPr>
              <p:nvPr/>
            </p:nvSpPr>
            <p:spPr bwMode="auto">
              <a:xfrm>
                <a:off x="4944" y="3216"/>
                <a:ext cx="384" cy="2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00000"/>
                    </a:solidFill>
                    <a:latin typeface="Times New Roman" panose="02020603050405020304"/>
                  </a:rPr>
                  <a:t>C ′</a:t>
                </a:r>
                <a:endParaRPr lang="en-US" altLang="zh-CN" b="1" i="1">
                  <a:solidFill>
                    <a:srgbClr val="000000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8" name="饼形 67"/>
            <p:cNvSpPr/>
            <p:nvPr/>
          </p:nvSpPr>
          <p:spPr bwMode="auto">
            <a:xfrm rot="13911307">
              <a:off x="6932326" y="2540583"/>
              <a:ext cx="637384" cy="635159"/>
            </a:xfrm>
            <a:prstGeom prst="pie">
              <a:avLst>
                <a:gd name="adj1" fmla="val 14234320"/>
                <a:gd name="adj2" fmla="val 16140790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9" name="饼形 68"/>
            <p:cNvSpPr/>
            <p:nvPr/>
          </p:nvSpPr>
          <p:spPr bwMode="auto">
            <a:xfrm rot="13911307">
              <a:off x="6628509" y="4265329"/>
              <a:ext cx="635265" cy="635159"/>
            </a:xfrm>
            <a:prstGeom prst="pie">
              <a:avLst>
                <a:gd name="adj1" fmla="val 14234320"/>
                <a:gd name="adj2" fmla="val 16140790"/>
              </a:avLst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0" name="饼形 69"/>
            <p:cNvSpPr/>
            <p:nvPr/>
          </p:nvSpPr>
          <p:spPr bwMode="auto">
            <a:xfrm rot="4503950">
              <a:off x="5580496" y="3716882"/>
              <a:ext cx="635265" cy="635159"/>
            </a:xfrm>
            <a:prstGeom prst="pie">
              <a:avLst>
                <a:gd name="adj1" fmla="val 14367077"/>
                <a:gd name="adj2" fmla="val 17100913"/>
              </a:avLst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1" name="饼形 70"/>
            <p:cNvSpPr/>
            <p:nvPr/>
          </p:nvSpPr>
          <p:spPr bwMode="auto">
            <a:xfrm rot="4503950">
              <a:off x="5278796" y="5431040"/>
              <a:ext cx="635265" cy="637275"/>
            </a:xfrm>
            <a:prstGeom prst="pie">
              <a:avLst>
                <a:gd name="adj1" fmla="val 14367077"/>
                <a:gd name="adj2" fmla="val 17100913"/>
              </a:avLst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cxnSp>
          <p:nvCxnSpPr>
            <p:cNvPr id="53280" name="直接连接符 72"/>
            <p:cNvCxnSpPr>
              <a:cxnSpLocks noChangeShapeType="1"/>
            </p:cNvCxnSpPr>
            <p:nvPr/>
          </p:nvCxnSpPr>
          <p:spPr bwMode="auto">
            <a:xfrm>
              <a:off x="6444208" y="3284984"/>
              <a:ext cx="216024" cy="2160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3281" name="直接连接符 73"/>
            <p:cNvCxnSpPr>
              <a:cxnSpLocks noChangeShapeType="1"/>
            </p:cNvCxnSpPr>
            <p:nvPr/>
          </p:nvCxnSpPr>
          <p:spPr bwMode="auto">
            <a:xfrm>
              <a:off x="6156176" y="5013176"/>
              <a:ext cx="216024" cy="216024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" name="组合 2"/>
          <p:cNvGrpSpPr/>
          <p:nvPr/>
        </p:nvGrpSpPr>
        <p:grpSpPr bwMode="auto">
          <a:xfrm>
            <a:off x="-3350" y="-48552"/>
            <a:ext cx="2006600" cy="477837"/>
            <a:chOff x="123" y="40"/>
            <a:chExt cx="3160" cy="752"/>
          </a:xfrm>
        </p:grpSpPr>
        <p:cxnSp>
          <p:nvCxnSpPr>
            <p:cNvPr id="4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4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805342" y="1044575"/>
            <a:ext cx="7710007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已知：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DCB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ACB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＝ 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DBC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求证：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△DCB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033588" y="2589352"/>
            <a:ext cx="388937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DCB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已知），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   BC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CB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（公共边），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 ∠ACB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DBC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（已知），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254344" y="2225919"/>
            <a:ext cx="9589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</a:t>
            </a:r>
            <a:endParaRPr lang="zh-CN" altLang="en-US" sz="20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003250" y="2217062"/>
            <a:ext cx="290175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DCB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中，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7" name="AutoShape 10"/>
          <p:cNvSpPr/>
          <p:nvPr/>
        </p:nvSpPr>
        <p:spPr bwMode="auto">
          <a:xfrm>
            <a:off x="1925638" y="2835415"/>
            <a:ext cx="215900" cy="1027112"/>
          </a:xfrm>
          <a:prstGeom prst="leftBrace">
            <a:avLst>
              <a:gd name="adj1" fmla="val 39270"/>
              <a:gd name="adj2" fmla="val 50000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10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817688" y="3962328"/>
            <a:ext cx="44815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DCB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ASA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）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en-US" altLang="zh-CN" sz="2100" b="1" i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4279" name="组合 31"/>
          <p:cNvGrpSpPr/>
          <p:nvPr/>
        </p:nvGrpSpPr>
        <p:grpSpPr bwMode="auto">
          <a:xfrm>
            <a:off x="5942551" y="1725178"/>
            <a:ext cx="2846908" cy="1679448"/>
            <a:chOff x="5076056" y="4119463"/>
            <a:chExt cx="3798278" cy="2239973"/>
          </a:xfrm>
        </p:grpSpPr>
        <p:sp>
          <p:nvSpPr>
            <p:cNvPr id="54280" name="任意多边形 23"/>
            <p:cNvSpPr>
              <a:spLocks noChangeArrowheads="1"/>
            </p:cNvSpPr>
            <p:nvPr/>
          </p:nvSpPr>
          <p:spPr bwMode="auto">
            <a:xfrm>
              <a:off x="5364088" y="4509120"/>
              <a:ext cx="3093928" cy="1390389"/>
            </a:xfrm>
            <a:custGeom>
              <a:avLst/>
              <a:gdLst>
                <a:gd name="T0" fmla="*/ 751561 w 3093928"/>
                <a:gd name="T1" fmla="*/ 0 h 1390389"/>
                <a:gd name="T2" fmla="*/ 0 w 3093928"/>
                <a:gd name="T3" fmla="*/ 1390389 h 1390389"/>
                <a:gd name="T4" fmla="*/ 3093928 w 3093928"/>
                <a:gd name="T5" fmla="*/ 1390389 h 1390389"/>
                <a:gd name="T6" fmla="*/ 751561 w 3093928"/>
                <a:gd name="T7" fmla="*/ 0 h 1390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3928" h="1390389">
                  <a:moveTo>
                    <a:pt x="751561" y="0"/>
                  </a:moveTo>
                  <a:lnTo>
                    <a:pt x="0" y="1390389"/>
                  </a:lnTo>
                  <a:lnTo>
                    <a:pt x="3093928" y="1390389"/>
                  </a:lnTo>
                  <a:lnTo>
                    <a:pt x="751561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4281" name="任意多边形 24"/>
            <p:cNvSpPr>
              <a:spLocks noChangeArrowheads="1"/>
            </p:cNvSpPr>
            <p:nvPr/>
          </p:nvSpPr>
          <p:spPr bwMode="auto">
            <a:xfrm>
              <a:off x="5364088" y="4534172"/>
              <a:ext cx="3106454" cy="1365337"/>
            </a:xfrm>
            <a:custGeom>
              <a:avLst/>
              <a:gdLst>
                <a:gd name="T0" fmla="*/ 2317315 w 3106454"/>
                <a:gd name="T1" fmla="*/ 0 h 1365337"/>
                <a:gd name="T2" fmla="*/ 0 w 3106454"/>
                <a:gd name="T3" fmla="*/ 1365337 h 1365337"/>
                <a:gd name="T4" fmla="*/ 3106454 w 3106454"/>
                <a:gd name="T5" fmla="*/ 1365337 h 1365337"/>
                <a:gd name="T6" fmla="*/ 2317315 w 3106454"/>
                <a:gd name="T7" fmla="*/ 0 h 1365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6454" h="1365337">
                  <a:moveTo>
                    <a:pt x="2317315" y="0"/>
                  </a:moveTo>
                  <a:lnTo>
                    <a:pt x="0" y="1365337"/>
                  </a:lnTo>
                  <a:lnTo>
                    <a:pt x="3106454" y="1365337"/>
                  </a:lnTo>
                  <a:lnTo>
                    <a:pt x="2317315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4282" name="TextBox 26"/>
            <p:cNvSpPr txBox="1">
              <a:spLocks noChangeArrowheads="1"/>
            </p:cNvSpPr>
            <p:nvPr/>
          </p:nvSpPr>
          <p:spPr bwMode="auto">
            <a:xfrm>
              <a:off x="5076056" y="5805263"/>
              <a:ext cx="485910" cy="554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/>
                </a:rPr>
                <a:t>B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54283" name="TextBox 27"/>
            <p:cNvSpPr txBox="1">
              <a:spLocks noChangeArrowheads="1"/>
            </p:cNvSpPr>
            <p:nvPr/>
          </p:nvSpPr>
          <p:spPr bwMode="auto">
            <a:xfrm>
              <a:off x="8388424" y="5703639"/>
              <a:ext cx="485910" cy="554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/>
                </a:rPr>
                <a:t>C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54284" name="TextBox 29"/>
            <p:cNvSpPr txBox="1">
              <a:spLocks noChangeArrowheads="1"/>
            </p:cNvSpPr>
            <p:nvPr/>
          </p:nvSpPr>
          <p:spPr bwMode="auto">
            <a:xfrm>
              <a:off x="5868145" y="4119463"/>
              <a:ext cx="485910" cy="554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54285" name="TextBox 30"/>
            <p:cNvSpPr txBox="1">
              <a:spLocks noChangeArrowheads="1"/>
            </p:cNvSpPr>
            <p:nvPr/>
          </p:nvSpPr>
          <p:spPr bwMode="auto">
            <a:xfrm>
              <a:off x="7533706" y="4136554"/>
              <a:ext cx="500455" cy="55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/>
                </a:rPr>
                <a:t>D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Rectangle 25"/>
          <p:cNvSpPr/>
          <p:nvPr/>
        </p:nvSpPr>
        <p:spPr>
          <a:xfrm>
            <a:off x="999950" y="4404519"/>
            <a:ext cx="7785813" cy="415498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21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 </a:t>
            </a:r>
            <a:r>
              <a:rPr lang="zh-CN" altLang="en-US" sz="21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判定方法：</a:t>
            </a:r>
            <a:r>
              <a:rPr lang="zh-CN" altLang="en-US" sz="2100" b="1" noProof="1">
                <a:solidFill>
                  <a:prstClr val="black"/>
                </a:solidFill>
                <a:latin typeface="Times New Roman" panose="02020603050405020304"/>
                <a:cs typeface="+mn-ea"/>
              </a:rPr>
              <a:t>两角和它们的夹边对应相等两个三角形全等． </a:t>
            </a:r>
            <a:endParaRPr lang="zh-CN" altLang="en-US" sz="2100" b="1" noProof="1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29" name="组合 2"/>
          <p:cNvGrpSpPr/>
          <p:nvPr/>
        </p:nvGrpSpPr>
        <p:grpSpPr bwMode="auto">
          <a:xfrm>
            <a:off x="-3350" y="-48238"/>
            <a:ext cx="2006600" cy="477837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06069" y="554274"/>
            <a:ext cx="7382501" cy="492443"/>
            <a:chOff x="556587" y="554274"/>
            <a:chExt cx="7382501" cy="492443"/>
          </a:xfrm>
        </p:grpSpPr>
        <p:sp>
          <p:nvSpPr>
            <p:cNvPr id="54299" name="文本框 2"/>
            <p:cNvSpPr txBox="1">
              <a:spLocks noChangeArrowheads="1"/>
            </p:cNvSpPr>
            <p:nvPr/>
          </p:nvSpPr>
          <p:spPr bwMode="auto">
            <a:xfrm>
              <a:off x="2500313" y="584200"/>
              <a:ext cx="543877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利用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“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角边角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”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定理证明三角形全等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grpSp>
          <p:nvGrpSpPr>
            <p:cNvPr id="34" name="组合 6"/>
            <p:cNvGrpSpPr/>
            <p:nvPr/>
          </p:nvGrpSpPr>
          <p:grpSpPr bwMode="auto">
            <a:xfrm>
              <a:off x="556587" y="554274"/>
              <a:ext cx="1750775" cy="492443"/>
              <a:chOff x="402068" y="545931"/>
              <a:chExt cx="1750199" cy="492765"/>
            </a:xfrm>
          </p:grpSpPr>
          <p:grpSp>
            <p:nvGrpSpPr>
              <p:cNvPr id="35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0" name="椭圆 39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36" name="文本框 11"/>
              <p:cNvSpPr txBox="1">
                <a:spLocks noChangeArrowheads="1"/>
              </p:cNvSpPr>
              <p:nvPr/>
            </p:nvSpPr>
            <p:spPr bwMode="auto">
              <a:xfrm>
                <a:off x="402068" y="545931"/>
                <a:ext cx="1750199" cy="492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01" name="Rectangle 29"/>
          <p:cNvSpPr>
            <a:spLocks noChangeArrowheads="1"/>
          </p:cNvSpPr>
          <p:nvPr/>
        </p:nvSpPr>
        <p:spPr bwMode="auto">
          <a:xfrm>
            <a:off x="1137646" y="562692"/>
            <a:ext cx="7286625" cy="1557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图，已知点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在线段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上，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求证：△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DEF.</a:t>
            </a:r>
            <a:endParaRPr lang="en-US" altLang="zh-CN" sz="2400" b="1" i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indent="266700" eaLnBrk="0" hangingPunct="0">
              <a:lnSpc>
                <a:spcPct val="140000"/>
              </a:lnSpc>
            </a:pPr>
            <a:endParaRPr lang="en-US" altLang="zh-CN" sz="20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pic>
        <p:nvPicPr>
          <p:cNvPr id="54300" name="Picture 28" descr="D:\网络技术部\课件\2014年秋课件\四清八数人教课件\A38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337" y="1984521"/>
            <a:ext cx="2916237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302" name="Rectangle 30"/>
          <p:cNvSpPr>
            <a:spLocks noChangeArrowheads="1"/>
          </p:cNvSpPr>
          <p:nvPr/>
        </p:nvSpPr>
        <p:spPr bwMode="auto">
          <a:xfrm>
            <a:off x="4860332" y="1659439"/>
            <a:ext cx="3975757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AB∥DE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DEF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EF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DEF.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ASA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）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595" y="6379"/>
            <a:ext cx="2006600" cy="477838"/>
            <a:chOff x="248" y="110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205"/>
              <a:ext cx="3160" cy="572"/>
              <a:chOff x="248" y="205"/>
              <a:chExt cx="3160" cy="572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44" y="205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5" y="66187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3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3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3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43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3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3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852" y="549677"/>
            <a:ext cx="8009698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如图，点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在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上，点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在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上，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, 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=∠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求证：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AD=AE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56322" name="组合 3"/>
          <p:cNvGrpSpPr/>
          <p:nvPr/>
        </p:nvGrpSpPr>
        <p:grpSpPr bwMode="auto">
          <a:xfrm>
            <a:off x="6005736" y="2318288"/>
            <a:ext cx="1985011" cy="2035017"/>
            <a:chOff x="9355" y="4032"/>
            <a:chExt cx="4167" cy="4272"/>
          </a:xfrm>
        </p:grpSpPr>
        <p:sp>
          <p:nvSpPr>
            <p:cNvPr id="56323" name="TextBox 6"/>
            <p:cNvSpPr txBox="1">
              <a:spLocks noChangeArrowheads="1"/>
            </p:cNvSpPr>
            <p:nvPr/>
          </p:nvSpPr>
          <p:spPr bwMode="auto">
            <a:xfrm>
              <a:off x="11282" y="4032"/>
              <a:ext cx="76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grpSp>
          <p:nvGrpSpPr>
            <p:cNvPr id="56324" name="组合 1"/>
            <p:cNvGrpSpPr/>
            <p:nvPr/>
          </p:nvGrpSpPr>
          <p:grpSpPr bwMode="auto">
            <a:xfrm>
              <a:off x="9355" y="4722"/>
              <a:ext cx="4167" cy="3582"/>
              <a:chOff x="9355" y="4722"/>
              <a:chExt cx="4167" cy="3582"/>
            </a:xfrm>
          </p:grpSpPr>
          <p:sp>
            <p:nvSpPr>
              <p:cNvPr id="56325" name="任意多边形 4"/>
              <p:cNvSpPr>
                <a:spLocks noChangeArrowheads="1"/>
              </p:cNvSpPr>
              <p:nvPr/>
            </p:nvSpPr>
            <p:spPr bwMode="auto">
              <a:xfrm>
                <a:off x="9785" y="4722"/>
                <a:ext cx="2582" cy="2840"/>
              </a:xfrm>
              <a:custGeom>
                <a:avLst/>
                <a:gdLst>
                  <a:gd name="T0" fmla="*/ 1039660 w 1640909"/>
                  <a:gd name="T1" fmla="*/ 0 h 1803748"/>
                  <a:gd name="T2" fmla="*/ 0 w 1640909"/>
                  <a:gd name="T3" fmla="*/ 1803748 h 1803748"/>
                  <a:gd name="T4" fmla="*/ 1640909 w 1640909"/>
                  <a:gd name="T5" fmla="*/ 1227551 h 1803748"/>
                  <a:gd name="T6" fmla="*/ 1039660 w 1640909"/>
                  <a:gd name="T7" fmla="*/ 0 h 1803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0909" h="1803748">
                    <a:moveTo>
                      <a:pt x="1039660" y="0"/>
                    </a:moveTo>
                    <a:lnTo>
                      <a:pt x="0" y="1803748"/>
                    </a:lnTo>
                    <a:lnTo>
                      <a:pt x="1640909" y="1227551"/>
                    </a:lnTo>
                    <a:lnTo>
                      <a:pt x="1039660" y="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6326" name="任意多边形 5"/>
              <p:cNvSpPr>
                <a:spLocks noChangeArrowheads="1"/>
              </p:cNvSpPr>
              <p:nvPr/>
            </p:nvSpPr>
            <p:spPr bwMode="auto">
              <a:xfrm>
                <a:off x="10277" y="4722"/>
                <a:ext cx="2585" cy="2840"/>
              </a:xfrm>
              <a:custGeom>
                <a:avLst/>
                <a:gdLst>
                  <a:gd name="T0" fmla="*/ 739036 w 1640910"/>
                  <a:gd name="T1" fmla="*/ 0 h 1803748"/>
                  <a:gd name="T2" fmla="*/ 1640910 w 1640910"/>
                  <a:gd name="T3" fmla="*/ 1803748 h 1803748"/>
                  <a:gd name="T4" fmla="*/ 0 w 1640910"/>
                  <a:gd name="T5" fmla="*/ 1227551 h 1803748"/>
                  <a:gd name="T6" fmla="*/ 739036 w 1640910"/>
                  <a:gd name="T7" fmla="*/ 0 h 1803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40910" h="1803748">
                    <a:moveTo>
                      <a:pt x="739036" y="0"/>
                    </a:moveTo>
                    <a:lnTo>
                      <a:pt x="1640910" y="1803748"/>
                    </a:lnTo>
                    <a:lnTo>
                      <a:pt x="0" y="1227551"/>
                    </a:lnTo>
                    <a:lnTo>
                      <a:pt x="739036" y="0"/>
                    </a:lnTo>
                    <a:close/>
                  </a:path>
                </a:pathLst>
              </a:cu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56327" name="TextBox 7"/>
              <p:cNvSpPr txBox="1">
                <a:spLocks noChangeArrowheads="1"/>
              </p:cNvSpPr>
              <p:nvPr/>
            </p:nvSpPr>
            <p:spPr bwMode="auto">
              <a:xfrm>
                <a:off x="9355" y="7432"/>
                <a:ext cx="765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/>
                  </a:rPr>
                  <a:t>B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328" name="TextBox 8"/>
              <p:cNvSpPr txBox="1">
                <a:spLocks noChangeArrowheads="1"/>
              </p:cNvSpPr>
              <p:nvPr/>
            </p:nvSpPr>
            <p:spPr bwMode="auto">
              <a:xfrm>
                <a:off x="12757" y="7432"/>
                <a:ext cx="765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/>
                  </a:rPr>
                  <a:t>C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329" name="TextBox 9"/>
              <p:cNvSpPr txBox="1">
                <a:spLocks noChangeArrowheads="1"/>
              </p:cNvSpPr>
              <p:nvPr/>
            </p:nvSpPr>
            <p:spPr bwMode="auto">
              <a:xfrm>
                <a:off x="9732" y="6252"/>
                <a:ext cx="788" cy="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/>
                  </a:rPr>
                  <a:t>D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330" name="TextBox 10"/>
              <p:cNvSpPr txBox="1">
                <a:spLocks noChangeArrowheads="1"/>
              </p:cNvSpPr>
              <p:nvPr/>
            </p:nvSpPr>
            <p:spPr bwMode="auto">
              <a:xfrm>
                <a:off x="12322" y="6100"/>
                <a:ext cx="765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/>
                  </a:rPr>
                  <a:t>E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303775" y="1742936"/>
            <a:ext cx="6022803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分析：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证明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ACD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≌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ABE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就可以得出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AD=AE</a:t>
            </a:r>
            <a:r>
              <a:rPr lang="en-US" altLang="zh-CN" sz="2100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.</a:t>
            </a:r>
            <a:endParaRPr lang="zh-CN" altLang="en-US" sz="210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80473" y="2237358"/>
            <a:ext cx="3714478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ACD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和△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ABE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中，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1820223" y="2709607"/>
            <a:ext cx="30861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（公共角 ）， 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AC=AB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（已知），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C=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B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（已知 ），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17" name="AutoShape 10"/>
          <p:cNvSpPr/>
          <p:nvPr/>
        </p:nvSpPr>
        <p:spPr bwMode="auto">
          <a:xfrm>
            <a:off x="1766248" y="2817557"/>
            <a:ext cx="53975" cy="1035050"/>
          </a:xfrm>
          <a:prstGeom prst="leftBrace">
            <a:avLst>
              <a:gd name="adj1" fmla="val 166667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100" b="1" kern="0">
              <a:solidFill>
                <a:srgbClr val="FF0000"/>
              </a:solidFill>
              <a:latin typeface="Times New Roman" panose="02020603050405020304"/>
              <a:cs typeface="Times New Roman" panose="02020603050405020304" pitchFamily="18" charset="0"/>
            </a:endParaRPr>
          </a:p>
        </p:txBody>
      </p:sp>
      <p:sp>
        <p:nvSpPr>
          <p:cNvPr id="11279" name="矩形 17"/>
          <p:cNvSpPr>
            <a:spLocks noChangeArrowheads="1"/>
          </p:cNvSpPr>
          <p:nvPr/>
        </p:nvSpPr>
        <p:spPr bwMode="auto">
          <a:xfrm>
            <a:off x="1712273" y="4060570"/>
            <a:ext cx="437813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ACD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≌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ABE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ASA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11280" name="矩形 18"/>
          <p:cNvSpPr>
            <a:spLocks noChangeArrowheads="1"/>
          </p:cNvSpPr>
          <p:nvPr/>
        </p:nvSpPr>
        <p:spPr bwMode="auto">
          <a:xfrm>
            <a:off x="1705923" y="4436807"/>
            <a:ext cx="14093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AD=AE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.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22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 bldLvl="0" animBg="1"/>
      <p:bldP spid="11279" grpId="0"/>
      <p:bldP spid="11280" grpId="0"/>
    </p:bldLst>
  </p:timing>
</p:sld>
</file>

<file path=ppt/tags/tag1.xml><?xml version="1.0" encoding="utf-8"?>
<p:tagLst xmlns:p="http://schemas.openxmlformats.org/presentationml/2006/main">
  <p:tag name="KSO_WM_DOC_GUID" val="{7fa399af-0dc8-4668-bdf2-0316e2de206f}"/>
  <p:tag name="KSO_WPP_MARK_KEY" val="42eb2ee8-aef1-4863-9b32-abd1bec7122e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3874</Words>
  <Application>WPS 演示</Application>
  <PresentationFormat>全屏显示(16:9)</PresentationFormat>
  <Paragraphs>497</Paragraphs>
  <Slides>28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9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Yuanti SC</vt:lpstr>
      <vt:lpstr>Segoe Print</vt:lpstr>
      <vt:lpstr>Verdana</vt:lpstr>
      <vt:lpstr>Times New Roman</vt:lpstr>
      <vt:lpstr>仿宋</vt:lpstr>
      <vt:lpstr>Arial Unicode MS</vt:lpstr>
      <vt:lpstr>Calibri</vt:lpstr>
      <vt:lpstr>Cambria Math</vt:lpstr>
      <vt:lpstr>楷体_GB2312</vt:lpstr>
      <vt:lpstr>Cambria Math</vt:lpstr>
      <vt:lpstr>《七彩课堂》课件模板（新）</vt:lpstr>
      <vt:lpstr>1_《七彩课堂》课件模板（新）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1308</cp:revision>
  <dcterms:created xsi:type="dcterms:W3CDTF">2016-01-14T07:05:00Z</dcterms:created>
  <dcterms:modified xsi:type="dcterms:W3CDTF">2023-04-26T05:52:46Z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D27E9B73709F4F2D95100C6C83D661A6_12</vt:lpwstr>
  </property>
</Properties>
</file>