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31"/>
  </p:notesMasterIdLst>
  <p:handoutMasterIdLst>
    <p:handoutMasterId r:id="rId32"/>
  </p:handoutMasterIdLst>
  <p:sldIdLst>
    <p:sldId id="574" r:id="rId4"/>
    <p:sldId id="425" r:id="rId5"/>
    <p:sldId id="575" r:id="rId6"/>
    <p:sldId id="576" r:id="rId7"/>
    <p:sldId id="577" r:id="rId8"/>
    <p:sldId id="588" r:id="rId9"/>
    <p:sldId id="578" r:id="rId10"/>
    <p:sldId id="579" r:id="rId11"/>
    <p:sldId id="589" r:id="rId12"/>
    <p:sldId id="580" r:id="rId13"/>
    <p:sldId id="581" r:id="rId14"/>
    <p:sldId id="582" r:id="rId15"/>
    <p:sldId id="583" r:id="rId16"/>
    <p:sldId id="590" r:id="rId17"/>
    <p:sldId id="584" r:id="rId18"/>
    <p:sldId id="585" r:id="rId19"/>
    <p:sldId id="586" r:id="rId20"/>
    <p:sldId id="587" r:id="rId21"/>
    <p:sldId id="591" r:id="rId22"/>
    <p:sldId id="448" r:id="rId23"/>
    <p:sldId id="592" r:id="rId24"/>
    <p:sldId id="593" r:id="rId25"/>
    <p:sldId id="594" r:id="rId26"/>
    <p:sldId id="595" r:id="rId27"/>
    <p:sldId id="596" r:id="rId28"/>
    <p:sldId id="597" r:id="rId29"/>
    <p:sldId id="598" r:id="rId30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9" userDrawn="1">
          <p15:clr>
            <a:srgbClr val="A4A3A4"/>
          </p15:clr>
        </p15:guide>
        <p15:guide id="2" pos="284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中国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52" autoAdjust="0"/>
    <p:restoredTop sz="95825" autoAdjust="0"/>
  </p:normalViewPr>
  <p:slideViewPr>
    <p:cSldViewPr snapToGrid="0" showGuides="1">
      <p:cViewPr varScale="1">
        <p:scale>
          <a:sx n="111" d="100"/>
          <a:sy n="111" d="100"/>
        </p:scale>
        <p:origin x="-276" y="-84"/>
      </p:cViewPr>
      <p:guideLst>
        <p:guide orient="horz" pos="1539"/>
        <p:guide pos="284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D13FEDBA-F741-4601-9B74-11CEA5A66A7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1585354D-667B-4147-868B-6552E45D0222}" type="slidenum">
              <a:rPr lang="en-US" altLang="en-US"/>
            </a:fld>
            <a:endParaRPr lang="en-US" altLang="en-US"/>
          </a:p>
        </p:txBody>
      </p:sp>
      <p:pic>
        <p:nvPicPr>
          <p:cNvPr id="5632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807865" y="9857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14.1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式的乘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GIF"/><Relationship Id="rId4" Type="http://schemas.openxmlformats.org/officeDocument/2006/relationships/image" Target="../media/image14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7.e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3" descr="p17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3" t="3738" r="3351" b="6873"/>
          <a:stretch>
            <a:fillRect/>
          </a:stretch>
        </p:blipFill>
        <p:spPr bwMode="auto">
          <a:xfrm>
            <a:off x="2897188" y="2247900"/>
            <a:ext cx="4537075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0" name="Text Box 26"/>
          <p:cNvSpPr txBox="1">
            <a:spLocks noChangeArrowheads="1"/>
          </p:cNvSpPr>
          <p:nvPr/>
        </p:nvSpPr>
        <p:spPr bwMode="auto">
          <a:xfrm>
            <a:off x="654341" y="731838"/>
            <a:ext cx="801987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球、木星、太阳可以近似地看做是球体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木星、太阳的半径分别约是地球的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倍和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倍，它们的体积分别约是地球的多少倍？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8371" name="组合 1"/>
          <p:cNvGrpSpPr/>
          <p:nvPr/>
        </p:nvGrpSpPr>
        <p:grpSpPr bwMode="auto">
          <a:xfrm>
            <a:off x="-8389" y="-54496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37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8377" name="AutoShape 30"/>
              <p:cNvSpPr>
                <a:spLocks noChangeArrowheads="1"/>
              </p:cNvSpPr>
              <p:nvPr/>
            </p:nvSpPr>
            <p:spPr bwMode="auto">
              <a:xfrm>
                <a:off x="765175" y="2886075"/>
                <a:ext cx="2671128" cy="1845628"/>
              </a:xfrm>
              <a:prstGeom prst="wedgeRoundRectCallout">
                <a:avLst>
                  <a:gd name="adj1" fmla="val 83440"/>
                  <a:gd name="adj2" fmla="val -41292"/>
                  <a:gd name="adj3" fmla="val 16667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pPr algn="ctr">
                  <a:spcAft>
                    <a:spcPct val="50000"/>
                  </a:spcAft>
                </a:pPr>
                <a:r>
                  <a:rPr lang="en-US" altLang="zh-CN" sz="24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V</a:t>
                </a:r>
                <a:r>
                  <a:rPr lang="zh-CN" altLang="en-US" sz="2400" b="1" baseline="-25000" dirty="0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球</a:t>
                </a:r>
                <a:r>
                  <a:rPr lang="en-US" altLang="zh-CN" sz="2400" b="1" dirty="0" smtClean="0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_GB2312" panose="0201060903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_GB2312" panose="02010609030101010101" pitchFamily="49" charset="-122"/>
                          </a:rPr>
                          <m:t>𝟒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_GB2312" panose="02010609030101010101" pitchFamily="49" charset="-122"/>
                          </a:rPr>
                          <m:t>𝟑</m:t>
                        </m:r>
                      </m:den>
                    </m:f>
                    <m:sSup>
                      <m:sSup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_GB2312" panose="02010609030101010101" pitchFamily="49" charset="-122"/>
                          </a:rPr>
                        </m:ctrlPr>
                      </m:sSupPr>
                      <m:e>
                        <m:r>
                          <a:rPr lang="zh-CN" altLang="en-US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_GB2312" panose="02010609030101010101" pitchFamily="49" charset="-122"/>
                          </a:rPr>
                          <m:t>𝝅</m:t>
                        </m:r>
                        <m: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_GB2312" panose="02010609030101010101" pitchFamily="49" charset="-122"/>
                          </a:rPr>
                          <m:t>𝒓</m:t>
                        </m:r>
                      </m:e>
                      <m:sup>
                        <m: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_GB2312" panose="02010609030101010101" pitchFamily="49" charset="-122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zh-CN" sz="2400" b="1" dirty="0" smtClean="0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 </a:t>
                </a:r>
                <a:r>
                  <a:rPr lang="zh-CN" altLang="en-US" sz="2400" b="1" dirty="0" smtClean="0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，</a:t>
                </a:r>
                <a:endParaRPr lang="zh-CN" altLang="en-US" sz="2400" b="1" dirty="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  <a:p>
                <a:pPr algn="ctr">
                  <a:spcAft>
                    <a:spcPct val="50000"/>
                  </a:spcAft>
                </a:pPr>
                <a:r>
                  <a:rPr lang="zh-CN" altLang="en-US" sz="2400" b="1" dirty="0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其中</a:t>
                </a: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V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是体积、</a:t>
                </a: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楷体_GB2312" panose="02010609030101010101" pitchFamily="49" charset="-122"/>
                  </a:rPr>
                  <a:t>r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是球的半径 </a:t>
                </a:r>
                <a:endParaRPr lang="zh-CN" altLang="en-US" sz="2400" b="1" dirty="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</mc:Choice>
        <mc:Fallback>
          <p:sp>
            <p:nvSpPr>
              <p:cNvPr id="58377" name="AutoShape 3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5175" y="2886075"/>
                <a:ext cx="2671128" cy="1845628"/>
              </a:xfrm>
              <a:prstGeom prst="wedgeRoundRectCallout">
                <a:avLst>
                  <a:gd name="adj1" fmla="val 83440"/>
                  <a:gd name="adj2" fmla="val -41292"/>
                  <a:gd name="adj3" fmla="val 16667"/>
                </a:avLst>
              </a:prstGeom>
              <a:blipFill rotWithShape="1">
                <a:blip r:embed="rId2"/>
                <a:stretch>
                  <a:fillRect l="-190" t="-275" r="-34197" b="-258"/>
                </a:stretch>
              </a:blipFill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Text Box 2"/>
          <p:cNvSpPr txBox="1">
            <a:spLocks noChangeArrowheads="1"/>
          </p:cNvSpPr>
          <p:nvPr/>
        </p:nvSpPr>
        <p:spPr bwMode="auto">
          <a:xfrm>
            <a:off x="1728788" y="2731294"/>
            <a:ext cx="5865812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100" b="1" dirty="0" smtClean="0">
                <a:latin typeface="+mn-lt"/>
              </a:rPr>
              <a:t>(–</a:t>
            </a:r>
            <a:r>
              <a:rPr lang="en-US" altLang="zh-CN" sz="2100" b="1" i="1" dirty="0" smtClean="0">
                <a:latin typeface="+mn-lt"/>
              </a:rPr>
              <a:t>a</a:t>
            </a:r>
            <a:r>
              <a:rPr lang="en-US" altLang="zh-CN" sz="2100" b="1" baseline="30000" dirty="0" smtClean="0">
                <a:latin typeface="+mn-lt"/>
              </a:rPr>
              <a:t>5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表示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个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相乘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，结果没有负号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7587" name="文本框 2"/>
          <p:cNvSpPr txBox="1">
            <a:spLocks noChangeArrowheads="1"/>
          </p:cNvSpPr>
          <p:nvPr/>
        </p:nvSpPr>
        <p:spPr bwMode="auto">
          <a:xfrm>
            <a:off x="1728788" y="1206034"/>
            <a:ext cx="50225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的结果相同吗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?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为什么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28788" y="1751013"/>
            <a:ext cx="105990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不相同</a:t>
            </a:r>
            <a:r>
              <a:rPr lang="en-US" altLang="zh-CN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1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16343" y="2200735"/>
            <a:ext cx="503535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+mn-lt"/>
                <a:sym typeface="宋体" panose="02010600030101010101" pitchFamily="2" charset="-122"/>
              </a:rPr>
              <a:t>(–</a:t>
            </a:r>
            <a:r>
              <a:rPr lang="en-US" altLang="zh-CN" sz="2100" b="1" i="1" dirty="0" smtClean="0"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100" b="1" baseline="30000" dirty="0" smtClean="0"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latin typeface="+mn-lt"/>
                <a:sym typeface="宋体" panose="02010600030101010101" pitchFamily="2" charset="-122"/>
              </a:rPr>
              <a:t>5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表示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个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相乘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，其结果带有负号</a:t>
            </a:r>
            <a:r>
              <a:rPr lang="en-US" altLang="zh-CN" sz="2100" b="1" dirty="0">
                <a:latin typeface="+mn-lt"/>
                <a:sym typeface="宋体" panose="02010600030101010101" pitchFamily="2" charset="-122"/>
              </a:rPr>
              <a:t>.</a:t>
            </a:r>
            <a:endParaRPr lang="en-US" altLang="zh-CN" sz="2100" b="1" dirty="0">
              <a:latin typeface="+mn-lt"/>
              <a:sym typeface="宋体" panose="02010600030101010101" pitchFamily="2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1936750" y="3484563"/>
            <a:ext cx="3256302" cy="992187"/>
            <a:chOff x="1688" y="7316"/>
            <a:chExt cx="6838" cy="2085"/>
          </a:xfrm>
        </p:grpSpPr>
        <p:graphicFrame>
          <p:nvGraphicFramePr>
            <p:cNvPr id="67591" name="对象 9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688" y="7316"/>
            <a:ext cx="4429" cy="20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704" name="" r:id="rId1" imgW="1079500" imgH="508000" progId="Equation.DSMT4">
                    <p:embed/>
                  </p:oleObj>
                </mc:Choice>
                <mc:Fallback>
                  <p:oleObj name="" r:id="rId1" imgW="1079500" imgH="508000" progId="Equation.DSMT4">
                    <p:embed/>
                    <p:pic>
                      <p:nvPicPr>
                        <p:cNvPr id="0" name="对象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8" y="7316"/>
                          <a:ext cx="4429" cy="20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592" name="文本框 10"/>
            <p:cNvSpPr txBox="1">
              <a:spLocks noChangeArrowheads="1"/>
            </p:cNvSpPr>
            <p:nvPr/>
          </p:nvSpPr>
          <p:spPr bwMode="auto">
            <a:xfrm>
              <a:off x="5947" y="7388"/>
              <a:ext cx="2408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+mn-lt"/>
                  <a:sym typeface="宋体" panose="02010600030101010101" pitchFamily="2" charset="-122"/>
                </a:rPr>
                <a:t>n</a:t>
              </a:r>
              <a:r>
                <a:rPr lang="zh-CN" altLang="en-US" sz="2100" b="1" dirty="0">
                  <a:latin typeface="+mn-lt"/>
                  <a:sym typeface="宋体" panose="02010600030101010101" pitchFamily="2" charset="-122"/>
                </a:rPr>
                <a:t>为偶数</a:t>
              </a:r>
              <a:endParaRPr lang="zh-CN" altLang="en-US" sz="2100" b="1" dirty="0">
                <a:latin typeface="+mn-lt"/>
                <a:sym typeface="宋体" panose="02010600030101010101" pitchFamily="2" charset="-122"/>
              </a:endParaRPr>
            </a:p>
          </p:txBody>
        </p:sp>
        <p:sp>
          <p:nvSpPr>
            <p:cNvPr id="67593" name="文本框 11"/>
            <p:cNvSpPr txBox="1">
              <a:spLocks noChangeArrowheads="1"/>
            </p:cNvSpPr>
            <p:nvPr/>
          </p:nvSpPr>
          <p:spPr bwMode="auto">
            <a:xfrm>
              <a:off x="6118" y="8388"/>
              <a:ext cx="2408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+mn-lt"/>
                  <a:sym typeface="宋体" panose="02010600030101010101" pitchFamily="2" charset="-122"/>
                </a:rPr>
                <a:t>n</a:t>
              </a:r>
              <a:r>
                <a:rPr lang="zh-CN" altLang="en-US" sz="2100" b="1" dirty="0">
                  <a:latin typeface="+mn-lt"/>
                  <a:sym typeface="宋体" panose="02010600030101010101" pitchFamily="2" charset="-122"/>
                </a:rPr>
                <a:t>为</a:t>
              </a:r>
              <a:r>
                <a:rPr lang="zh-CN" altLang="en-US" sz="2100" b="1" dirty="0" smtClean="0">
                  <a:latin typeface="+mn-lt"/>
                  <a:sym typeface="宋体" panose="02010600030101010101" pitchFamily="2" charset="-122"/>
                </a:rPr>
                <a:t>奇数</a:t>
              </a:r>
              <a:endParaRPr lang="zh-CN" altLang="en-US" sz="2100" b="1" dirty="0">
                <a:latin typeface="+mn-lt"/>
                <a:sym typeface="宋体" panose="02010600030101010101" pitchFamily="2" charset="-122"/>
              </a:endParaRPr>
            </a:p>
          </p:txBody>
        </p:sp>
      </p:grpSp>
      <p:grpSp>
        <p:nvGrpSpPr>
          <p:cNvPr id="67598" name="组合 4"/>
          <p:cNvGrpSpPr/>
          <p:nvPr/>
        </p:nvGrpSpPr>
        <p:grpSpPr bwMode="auto">
          <a:xfrm>
            <a:off x="1673872" y="548640"/>
            <a:ext cx="1685925" cy="410210"/>
            <a:chOff x="3485" y="1168"/>
            <a:chExt cx="2655" cy="646"/>
          </a:xfrm>
        </p:grpSpPr>
        <p:sp>
          <p:nvSpPr>
            <p:cNvPr id="3" name="圆角矩形 2"/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67600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67603" name="文本框 6151"/>
          <p:cNvSpPr txBox="1">
            <a:spLocks noChangeArrowheads="1"/>
          </p:cNvSpPr>
          <p:nvPr/>
        </p:nvSpPr>
        <p:spPr bwMode="auto">
          <a:xfrm>
            <a:off x="3433763" y="497804"/>
            <a:ext cx="3898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幂的乘方的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法则</a:t>
            </a:r>
            <a:r>
              <a:rPr lang="en-US" altLang="zh-CN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较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复杂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的</a:t>
            </a:r>
            <a:r>
              <a:rPr lang="en-US" altLang="zh-CN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6705" y="1185275"/>
            <a:ext cx="1755979" cy="455854"/>
            <a:chOff x="1745942" y="3988439"/>
            <a:chExt cx="1755979" cy="455854"/>
          </a:xfrm>
        </p:grpSpPr>
        <p:grpSp>
          <p:nvGrpSpPr>
            <p:cNvPr id="28" name="组合 27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0" name="流程图: 库存数据 29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5298" grpId="0" bldLvl="0" build="allAtOnce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20"/>
          <p:cNvSpPr txBox="1"/>
          <p:nvPr/>
        </p:nvSpPr>
        <p:spPr>
          <a:xfrm>
            <a:off x="1546225" y="573088"/>
            <a:ext cx="4493538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下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面这道题该怎么进行计算呢？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8"/>
          <p:cNvSpPr txBox="1"/>
          <p:nvPr/>
        </p:nvSpPr>
        <p:spPr>
          <a:xfrm>
            <a:off x="1546225" y="1991614"/>
            <a:ext cx="156966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幂的乘方</a:t>
            </a:r>
            <a:r>
              <a:rPr lang="en-US" altLang="zh-CN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:</a:t>
            </a:r>
            <a:endParaRPr lang="en-US" altLang="zh-CN" sz="2400" b="1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3176588" y="1166813"/>
            <a:ext cx="1150937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endParaRPr lang="zh-CN" altLang="zh-CN" sz="27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3" name="Text Box 17"/>
          <p:cNvSpPr txBox="1">
            <a:spLocks noChangeArrowheads="1"/>
          </p:cNvSpPr>
          <p:nvPr/>
        </p:nvSpPr>
        <p:spPr bwMode="auto">
          <a:xfrm>
            <a:off x="4237038" y="1166813"/>
            <a:ext cx="852487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zh-CN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24</a:t>
            </a:r>
            <a:endParaRPr lang="zh-CN" altLang="zh-CN" sz="27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68613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195513" y="1127125"/>
          <a:ext cx="1079500" cy="585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26" name="" r:id="rId1" imgW="584200" imgH="316865" progId="Equation.DSMT4">
                  <p:embed/>
                </p:oleObj>
              </mc:Choice>
              <mc:Fallback>
                <p:oleObj name="" r:id="rId1" imgW="584200" imgH="316865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1127125"/>
                        <a:ext cx="1079500" cy="585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325813" y="1931726"/>
          <a:ext cx="1947862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827" name="" r:id="rId3" imgW="1054100" imgH="316865" progId="Equation.DSMT4">
                  <p:embed/>
                </p:oleObj>
              </mc:Choice>
              <mc:Fallback>
                <p:oleObj name="" r:id="rId3" imgW="1054100" imgH="316865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25813" y="1931726"/>
                        <a:ext cx="1947862" cy="585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5" name="文本框 9"/>
          <p:cNvSpPr txBox="1">
            <a:spLocks noChangeArrowheads="1"/>
          </p:cNvSpPr>
          <p:nvPr/>
        </p:nvSpPr>
        <p:spPr bwMode="auto">
          <a:xfrm>
            <a:off x="1865033" y="3135446"/>
            <a:ext cx="3964547" cy="51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57505" indent="-3575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[(</a:t>
            </a:r>
            <a:r>
              <a:rPr lang="en-US" altLang="zh-CN" sz="2700" b="1" i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y</a:t>
            </a:r>
            <a:r>
              <a:rPr lang="en-US" altLang="zh-CN" sz="2700" b="1" baseline="30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5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)</a:t>
            </a:r>
            <a:r>
              <a:rPr lang="en-US" altLang="zh-CN" sz="2700" b="1" baseline="30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]</a:t>
            </a:r>
            <a:r>
              <a:rPr lang="en-US" altLang="zh-CN" sz="2700" b="1" baseline="300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=______=________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2296" name="文本框 10"/>
          <p:cNvSpPr txBox="1">
            <a:spLocks noChangeArrowheads="1"/>
          </p:cNvSpPr>
          <p:nvPr/>
        </p:nvSpPr>
        <p:spPr bwMode="auto">
          <a:xfrm>
            <a:off x="1840756" y="3800475"/>
            <a:ext cx="4060727" cy="516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57505" indent="-3575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2"/>
              </a:buClr>
              <a:buFont typeface="Wingdings" panose="05000000000000000000" pitchFamily="2" charset="2"/>
              <a:buNone/>
            </a:pP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[(</a:t>
            </a:r>
            <a:r>
              <a:rPr lang="en-US" altLang="zh-CN" sz="2700" b="1" i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x</a:t>
            </a:r>
            <a:r>
              <a:rPr lang="en-US" altLang="zh-CN" sz="2700" b="1" baseline="300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5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)</a:t>
            </a:r>
            <a:r>
              <a:rPr lang="en-US" altLang="zh-CN" sz="2700" b="1" i="1" baseline="300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m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]</a:t>
            </a:r>
            <a:r>
              <a:rPr lang="en-US" altLang="zh-CN" sz="2700" b="1" i="1" baseline="30000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n</a:t>
            </a:r>
            <a:r>
              <a:rPr lang="en-US" altLang="zh-CN" sz="2700" b="1"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=______=________</a:t>
            </a:r>
            <a:endParaRPr lang="en-US" altLang="zh-CN" sz="2700" b="1">
              <a:latin typeface="Times New Roman" panose="02020603050405020304" pitchFamily="18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1677935" y="2693985"/>
            <a:ext cx="1261805" cy="41528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练一练</a:t>
            </a:r>
            <a:r>
              <a:rPr lang="zh-CN" altLang="en-US" sz="21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  <a:sym typeface="+mn-ea"/>
              </a:rPr>
              <a:t>：</a:t>
            </a:r>
            <a:endParaRPr lang="zh-CN" altLang="en-US" sz="2100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176588" y="3104932"/>
            <a:ext cx="91563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y</a:t>
            </a:r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</a:t>
            </a:r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7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621213" y="3088154"/>
            <a:ext cx="56938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y</a:t>
            </a:r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20</a:t>
            </a:r>
            <a:endParaRPr lang="en-US" altLang="zh-CN" sz="27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275013" y="3779168"/>
            <a:ext cx="1011815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x</a:t>
            </a:r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en-US" altLang="zh-CN" sz="27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zh-CN" altLang="zh-CN" sz="27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7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endParaRPr lang="en-US" altLang="zh-CN" sz="27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530725" y="3800475"/>
            <a:ext cx="78098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宋体" panose="02010600030101010101" pitchFamily="2" charset="-122"/>
              </a:rPr>
              <a:t>x</a:t>
            </a:r>
            <a:r>
              <a:rPr lang="en-US" altLang="zh-CN" sz="27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en-US" altLang="zh-CN" sz="2700" b="1" i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mn</a:t>
            </a:r>
            <a:endParaRPr lang="en-US" altLang="zh-CN" sz="2700" b="1" i="1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545" y="491263"/>
            <a:ext cx="620389" cy="620389"/>
          </a:xfrm>
          <a:prstGeom prst="rect">
            <a:avLst/>
          </a:prstGeom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309" y="2714759"/>
            <a:ext cx="450850" cy="42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2" grpId="0"/>
      <p:bldP spid="12295" grpId="0"/>
      <p:bldP spid="12296" grpId="0"/>
      <p:bldP spid="12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059722" y="1109017"/>
            <a:ext cx="180850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634" name="Text Box 8"/>
          <p:cNvSpPr txBox="1">
            <a:spLocks noChangeArrowheads="1"/>
          </p:cNvSpPr>
          <p:nvPr/>
        </p:nvSpPr>
        <p:spPr bwMode="auto">
          <a:xfrm>
            <a:off x="2714125" y="1115902"/>
            <a:ext cx="19062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Times New Roman" panose="02020603050405020304" pitchFamily="18" charset="0"/>
              </a:rPr>
              <a:t>   </a:t>
            </a:r>
            <a:r>
              <a:rPr lang="en-US" altLang="zh-CN" sz="2400" b="1" dirty="0">
                <a:latin typeface="Times New Roman" panose="02020603050405020304" pitchFamily="18" charset="0"/>
              </a:rPr>
              <a:t>(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x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4</a:t>
            </a:r>
            <a:r>
              <a:rPr lang="zh-CN" altLang="zh-CN" sz="2400" b="1" dirty="0"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3</a:t>
            </a:r>
            <a:r>
              <a:rPr lang="zh-CN" altLang="zh-CN" sz="2400" b="1" dirty="0">
                <a:latin typeface="Times New Roman" panose="02020603050405020304" pitchFamily="18" charset="0"/>
              </a:rPr>
              <a:t>·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6</a:t>
            </a:r>
            <a:r>
              <a:rPr lang="en-US" altLang="zh-CN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;</a:t>
            </a:r>
            <a:endParaRPr lang="en-US" altLang="zh-CN" sz="2400" b="1" baseline="300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9635" name="Text Box 8"/>
          <p:cNvSpPr txBox="1">
            <a:spLocks noChangeArrowheads="1"/>
          </p:cNvSpPr>
          <p:nvPr/>
        </p:nvSpPr>
        <p:spPr bwMode="auto">
          <a:xfrm>
            <a:off x="1544408" y="1727172"/>
            <a:ext cx="31390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Times New Roman" panose="02020603050405020304" pitchFamily="18" charset="0"/>
              </a:rPr>
              <a:t>  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zh-CN" sz="2400" b="1" dirty="0">
                <a:latin typeface="Times New Roman" panose="02020603050405020304" pitchFamily="18" charset="0"/>
              </a:rPr>
              <a:t>＋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10</a:t>
            </a:r>
            <a:r>
              <a:rPr lang="zh-CN" altLang="zh-CN" sz="2400" b="1" dirty="0">
                <a:latin typeface="Times New Roman" panose="02020603050405020304" pitchFamily="18" charset="0"/>
              </a:rPr>
              <a:t>.</a:t>
            </a:r>
            <a:endParaRPr lang="en-US" altLang="zh-CN" sz="2400" b="1" baseline="30000" dirty="0"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984832" y="2505075"/>
            <a:ext cx="4256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: 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(1) </a:t>
            </a:r>
            <a:r>
              <a:rPr lang="en-US" altLang="zh-CN" sz="2400" b="1" dirty="0">
                <a:latin typeface="Times New Roman" panose="02020603050405020304" pitchFamily="18" charset="0"/>
              </a:rPr>
              <a:t>(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x</a:t>
            </a:r>
            <a:r>
              <a:rPr lang="zh-CN" altLang="zh-CN" sz="2400" b="1" baseline="30000" dirty="0"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r>
              <a:rPr lang="zh-CN" altLang="zh-CN" sz="2400" b="1" dirty="0"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3</a:t>
            </a:r>
            <a:r>
              <a:rPr lang="zh-CN" altLang="zh-CN" sz="24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·</a:t>
            </a:r>
            <a:r>
              <a:rPr lang="en-US" altLang="zh-CN" sz="24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 =</a:t>
            </a:r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12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= </a:t>
            </a:r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18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；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324557" y="2994025"/>
            <a:ext cx="425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400" b="1" dirty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) 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zh-CN" sz="2400" b="1" dirty="0">
                <a:latin typeface="Times New Roman" panose="02020603050405020304" pitchFamily="18" charset="0"/>
              </a:rPr>
              <a:t>＋</a:t>
            </a:r>
            <a:r>
              <a:rPr lang="zh-CN" altLang="zh-CN" sz="24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400" b="1" baseline="30000" dirty="0">
                <a:latin typeface="Times New Roman" panose="02020603050405020304" pitchFamily="18" charset="0"/>
              </a:rPr>
              <a:t>10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 </a:t>
            </a:r>
            <a:endParaRPr lang="zh-CN" altLang="zh-CN" sz="2400" b="1" dirty="0">
              <a:latin typeface="Times New Roman" panose="02020603050405020304" pitchFamily="18" charset="0"/>
              <a:ea typeface="楷体_GB2312" panose="0201060903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578557" y="3484563"/>
            <a:ext cx="4256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–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·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·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＋</a:t>
            </a:r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10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 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578557" y="3954463"/>
            <a:ext cx="42560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–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10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＋</a:t>
            </a:r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zh-CN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10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0.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2" name="组合 14"/>
          <p:cNvGrpSpPr/>
          <p:nvPr/>
        </p:nvGrpSpPr>
        <p:grpSpPr>
          <a:xfrm>
            <a:off x="5761038" y="979211"/>
            <a:ext cx="2428399" cy="1062037"/>
            <a:chOff x="8193" y="1399"/>
            <a:chExt cx="5099" cy="2230"/>
          </a:xfrm>
          <a:solidFill>
            <a:srgbClr val="66FFCC"/>
          </a:solidFill>
        </p:grpSpPr>
        <p:sp>
          <p:nvSpPr>
            <p:cNvPr id="12" name="云形标注 11"/>
            <p:cNvSpPr/>
            <p:nvPr/>
          </p:nvSpPr>
          <p:spPr>
            <a:xfrm>
              <a:off x="8193" y="1399"/>
              <a:ext cx="5099" cy="2230"/>
            </a:xfrm>
            <a:prstGeom prst="cloudCallout">
              <a:avLst>
                <a:gd name="adj1" fmla="val -92731"/>
                <a:gd name="adj2" fmla="val 43572"/>
              </a:avLst>
            </a:prstGeom>
            <a:grpFill/>
            <a:ln w="9525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913" y="1740"/>
              <a:ext cx="4062" cy="15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noProof="1"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忆一忆有理数混合运算的顺序</a:t>
              </a:r>
              <a:endParaRPr lang="zh-CN" altLang="en-US" noProof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863095" y="2505075"/>
            <a:ext cx="2090737" cy="414338"/>
          </a:xfrm>
          <a:prstGeom prst="rect">
            <a:avLst/>
          </a:prstGeom>
          <a:solidFill>
            <a:srgbClr val="D6F5F5"/>
          </a:solidFill>
          <a:ln w="9525">
            <a:solidFill>
              <a:srgbClr val="149494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先乘方，再乘除</a:t>
            </a:r>
            <a:endParaRPr lang="zh-CN" altLang="en-US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867856" y="3125788"/>
            <a:ext cx="3756026" cy="415498"/>
          </a:xfrm>
          <a:prstGeom prst="rect">
            <a:avLst/>
          </a:prstGeom>
          <a:solidFill>
            <a:srgbClr val="D6F5F5"/>
          </a:solidFill>
          <a:ln w="9525">
            <a:solidFill>
              <a:srgbClr val="149494"/>
            </a:solidFill>
            <a:round/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先乘方，再乘除，最后算加减</a:t>
            </a:r>
            <a:endParaRPr lang="zh-CN" altLang="en-US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" name="组合 20"/>
          <p:cNvGrpSpPr/>
          <p:nvPr/>
        </p:nvGrpSpPr>
        <p:grpSpPr>
          <a:xfrm>
            <a:off x="4837614" y="4105851"/>
            <a:ext cx="2309805" cy="726208"/>
            <a:chOff x="8869" y="8575"/>
            <a:chExt cx="4497" cy="1303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9" name="云形标注 18"/>
            <p:cNvSpPr/>
            <p:nvPr/>
          </p:nvSpPr>
          <p:spPr>
            <a:xfrm>
              <a:off x="8869" y="8575"/>
              <a:ext cx="4423" cy="1303"/>
            </a:xfrm>
            <a:prstGeom prst="cloudCallout">
              <a:avLst>
                <a:gd name="adj1" fmla="val -109484"/>
                <a:gd name="adj2" fmla="val -167881"/>
              </a:avLst>
            </a:prstGeom>
            <a:grpFill/>
            <a:ln w="9525" cap="flat" cmpd="sng" algn="ctr">
              <a:solidFill>
                <a:srgbClr val="149494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142" y="8866"/>
              <a:ext cx="4224" cy="773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noProof="1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+mn-ea"/>
                </a:rPr>
                <a:t>底数的符号要统一</a:t>
              </a:r>
              <a:endParaRPr lang="zh-CN" altLang="en-US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9648" name="组合 6"/>
          <p:cNvGrpSpPr/>
          <p:nvPr/>
        </p:nvGrpSpPr>
        <p:grpSpPr bwMode="auto">
          <a:xfrm>
            <a:off x="699804" y="520773"/>
            <a:ext cx="1851477" cy="492125"/>
            <a:chOff x="434944" y="558833"/>
            <a:chExt cx="1850869" cy="492443"/>
          </a:xfrm>
        </p:grpSpPr>
        <p:grpSp>
          <p:nvGrpSpPr>
            <p:cNvPr id="69649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9655" name="文本框 11"/>
            <p:cNvSpPr txBox="1">
              <a:spLocks noChangeArrowheads="1"/>
            </p:cNvSpPr>
            <p:nvPr/>
          </p:nvSpPr>
          <p:spPr bwMode="auto">
            <a:xfrm>
              <a:off x="434944" y="55883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</a:t>
              </a:r>
              <a:r>
                <a:rPr lang="zh-CN" altLang="en-US" sz="2600" b="1" dirty="0" smtClean="0">
                  <a:solidFill>
                    <a:schemeClr val="bg1"/>
                  </a:solidFill>
                </a:rPr>
                <a:t>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9656" name="文本框 6"/>
          <p:cNvSpPr txBox="1">
            <a:spLocks noChangeArrowheads="1"/>
          </p:cNvSpPr>
          <p:nvPr/>
        </p:nvSpPr>
        <p:spPr bwMode="auto">
          <a:xfrm>
            <a:off x="2564148" y="553076"/>
            <a:ext cx="38496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有关幂的乘方的混合运算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0" name="组合 2"/>
          <p:cNvGrpSpPr/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9" grpId="0"/>
      <p:bldP spid="10" grpId="0"/>
      <p:bldP spid="11" grpId="0"/>
      <p:bldP spid="16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57163" y="691666"/>
            <a:ext cx="8593137" cy="3712554"/>
            <a:chOff x="157163" y="582609"/>
            <a:chExt cx="8593137" cy="3712554"/>
          </a:xfrm>
        </p:grpSpPr>
        <p:grpSp>
          <p:nvGrpSpPr>
            <p:cNvPr id="15" name="组合 14"/>
            <p:cNvGrpSpPr/>
            <p:nvPr/>
          </p:nvGrpSpPr>
          <p:grpSpPr>
            <a:xfrm>
              <a:off x="157163" y="582612"/>
              <a:ext cx="8593137" cy="3712551"/>
              <a:chOff x="-3593057" y="1567519"/>
              <a:chExt cx="8776917" cy="3695664"/>
            </a:xfrm>
          </p:grpSpPr>
          <p:pic>
            <p:nvPicPr>
              <p:cNvPr id="19" name="一个圆顶角并剪去另一个顶角的矩形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593057" y="1567519"/>
                <a:ext cx="8776917" cy="369566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6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7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41D5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8" name="图片 17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0657" name="Text Box 2"/>
          <p:cNvSpPr txBox="1">
            <a:spLocks noChangeArrowheads="1"/>
          </p:cNvSpPr>
          <p:nvPr/>
        </p:nvSpPr>
        <p:spPr bwMode="auto">
          <a:xfrm>
            <a:off x="2039938" y="1498120"/>
            <a:ext cx="311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510018" y="1498120"/>
            <a:ext cx="6356823" cy="1754326"/>
          </a:xfrm>
          <a:prstGeom prst="rect">
            <a:avLst/>
          </a:prstGeom>
          <a:noFill/>
          <a:ln w="25400">
            <a:noFill/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 与</a:t>
            </a:r>
            <a:r>
              <a:rPr lang="zh-CN" altLang="en-US" sz="2400" b="1" dirty="0">
                <a:latin typeface="宋体" panose="02010600030101010101" pitchFamily="2" charset="-122"/>
              </a:rPr>
              <a:t>幂的乘方有关的混合运算中，一般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先算幂的乘方</a:t>
            </a:r>
            <a:r>
              <a:rPr lang="zh-CN" altLang="en-US" sz="2400" b="1" dirty="0">
                <a:latin typeface="宋体" panose="02010600030101010101" pitchFamily="2" charset="-122"/>
              </a:rPr>
              <a:t>，再算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同底数幂的乘法</a:t>
            </a:r>
            <a:r>
              <a:rPr lang="zh-CN" altLang="en-US" sz="2400" b="1" dirty="0">
                <a:latin typeface="宋体" panose="02010600030101010101" pitchFamily="2" charset="-122"/>
              </a:rPr>
              <a:t>，最后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算加减</a:t>
            </a:r>
            <a:r>
              <a:rPr lang="zh-CN" altLang="en-US" sz="2400" b="1" dirty="0">
                <a:latin typeface="宋体" panose="02010600030101010101" pitchFamily="2" charset="-122"/>
              </a:rPr>
              <a:t>，然后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合并同类项</a:t>
            </a:r>
            <a:r>
              <a:rPr lang="zh-CN" altLang="en-US" sz="2400" b="1" dirty="0">
                <a:latin typeface="宋体" panose="02010600030101010101" pitchFamily="2" charset="-122"/>
              </a:rPr>
              <a:t>．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8" name="组合 2"/>
          <p:cNvGrpSpPr/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7"/>
          <p:cNvSpPr txBox="1">
            <a:spLocks noChangeArrowheads="1"/>
          </p:cNvSpPr>
          <p:nvPr/>
        </p:nvSpPr>
        <p:spPr bwMode="auto">
          <a:xfrm>
            <a:off x="1137646" y="474524"/>
            <a:ext cx="74041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·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baseline="30000" dirty="0" err="1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[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[(–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 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baseline="300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9875" name="Text Box 8"/>
          <p:cNvSpPr txBox="1">
            <a:spLocks noChangeArrowheads="1"/>
          </p:cNvSpPr>
          <p:nvPr/>
        </p:nvSpPr>
        <p:spPr bwMode="auto">
          <a:xfrm>
            <a:off x="1173919" y="2169276"/>
            <a:ext cx="31547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</a:rPr>
              <a:t>12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endParaRPr lang="en-US" altLang="zh-CN" sz="2400" b="1" baseline="30000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14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 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9876" name="Text Box 9"/>
          <p:cNvSpPr txBox="1">
            <a:spLocks noChangeArrowheads="1"/>
          </p:cNvSpPr>
          <p:nvPr/>
        </p:nvSpPr>
        <p:spPr bwMode="auto">
          <a:xfrm>
            <a:off x="4571999" y="2180288"/>
            <a:ext cx="328009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 2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baseline="30000" dirty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baseline="30000" dirty="0" smtClean="0">
                <a:latin typeface="+mn-lt"/>
                <a:ea typeface="仿宋" panose="02010609060101010101" pitchFamily="49" charset="-122"/>
              </a:rPr>
              <a:t>n</a:t>
            </a:r>
            <a:endParaRPr lang="en-US" altLang="zh-CN" sz="2400" b="1" i="1" baseline="30000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9877" name="Text Box 10"/>
          <p:cNvSpPr txBox="1">
            <a:spLocks noChangeArrowheads="1"/>
          </p:cNvSpPr>
          <p:nvPr/>
        </p:nvSpPr>
        <p:spPr bwMode="auto">
          <a:xfrm>
            <a:off x="1190697" y="3514521"/>
            <a:ext cx="25256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=(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</a:rPr>
              <a:t>21</a:t>
            </a:r>
            <a:endParaRPr lang="en-US" altLang="zh-CN" sz="2400" b="1" baseline="30000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42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9878" name="Rectangle 17"/>
          <p:cNvSpPr>
            <a:spLocks noChangeArrowheads="1"/>
          </p:cNvSpPr>
          <p:nvPr/>
        </p:nvSpPr>
        <p:spPr bwMode="auto">
          <a:xfrm>
            <a:off x="663167" y="2267159"/>
            <a:ext cx="666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555221" y="3613761"/>
            <a:ext cx="447389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=(–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3×2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2×4</a:t>
            </a:r>
            <a:endParaRPr lang="en-US" altLang="zh-CN" sz="2400" b="1" baseline="30000" dirty="0">
              <a:latin typeface="+mn-lt"/>
              <a:ea typeface="仿宋" panose="02010609060101010101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    = 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6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8</a:t>
            </a:r>
            <a:endParaRPr lang="en-US" altLang="zh-CN" sz="2400" b="1" baseline="30000" dirty="0">
              <a:latin typeface="+mn-lt"/>
              <a:ea typeface="仿宋" panose="02010609060101010101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14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3" name="组合 5"/>
          <p:cNvGrpSpPr/>
          <p:nvPr/>
        </p:nvGrpSpPr>
        <p:grpSpPr bwMode="auto">
          <a:xfrm>
            <a:off x="-6758" y="-43439"/>
            <a:ext cx="2006600" cy="477838"/>
            <a:chOff x="248" y="58"/>
            <a:chExt cx="3160" cy="752"/>
          </a:xfrm>
        </p:grpSpPr>
        <p:sp>
          <p:nvSpPr>
            <p:cNvPr id="15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16" name="组合 2"/>
            <p:cNvGrpSpPr/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7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5" y="56877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98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98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98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98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2"/>
          <p:cNvSpPr txBox="1">
            <a:spLocks noChangeArrowheads="1"/>
          </p:cNvSpPr>
          <p:nvPr/>
        </p:nvSpPr>
        <p:spPr bwMode="auto">
          <a:xfrm>
            <a:off x="999950" y="968222"/>
            <a:ext cx="6994787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7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已知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，求下列各式的值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0" hangingPunct="0">
              <a:lnSpc>
                <a:spcPct val="17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 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111" name="矩形 4110"/>
          <p:cNvSpPr>
            <a:spLocks noChangeArrowheads="1"/>
          </p:cNvSpPr>
          <p:nvPr/>
        </p:nvSpPr>
        <p:spPr bwMode="auto">
          <a:xfrm>
            <a:off x="1857375" y="2354412"/>
            <a:ext cx="4344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400" b="1" dirty="0">
                <a:latin typeface="Times New Roman" panose="02020603050405020304" pitchFamily="18" charset="0"/>
              </a:rPr>
              <a:t>(1)10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400" b="1" i="1" baseline="30000" dirty="0"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(10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；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113" name="矩形 4112"/>
          <p:cNvSpPr>
            <a:spLocks noChangeArrowheads="1"/>
          </p:cNvSpPr>
          <p:nvPr/>
        </p:nvSpPr>
        <p:spPr bwMode="auto">
          <a:xfrm>
            <a:off x="1857375" y="2827473"/>
            <a:ext cx="3485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(2)10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400" b="1" i="1" baseline="30000" dirty="0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(10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；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115" name="矩形 4114"/>
          <p:cNvSpPr>
            <a:spLocks noChangeArrowheads="1"/>
          </p:cNvSpPr>
          <p:nvPr/>
        </p:nvSpPr>
        <p:spPr bwMode="auto">
          <a:xfrm>
            <a:off x="1849438" y="3330011"/>
            <a:ext cx="52485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Times New Roman" panose="02020603050405020304" pitchFamily="18" charset="0"/>
              </a:rPr>
              <a:t>(3)10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400" b="1" i="1" baseline="30000" dirty="0">
                <a:latin typeface="Times New Roman" panose="02020603050405020304" pitchFamily="18" charset="0"/>
              </a:rPr>
              <a:t>m</a:t>
            </a:r>
            <a:r>
              <a:rPr lang="zh-CN" altLang="en-US" sz="2400" b="1" baseline="30000" dirty="0">
                <a:latin typeface="Times New Roman" panose="02020603050405020304" pitchFamily="18" charset="0"/>
              </a:rPr>
              <a:t>＋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400" b="1" i="1" baseline="30000" dirty="0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27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108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762000" y="3890211"/>
            <a:ext cx="7903158" cy="10618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CC0066"/>
            </a:solidFill>
            <a:prstDash val="dash"/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方法总结：</a:t>
            </a:r>
            <a:r>
              <a:rPr lang="zh-CN" altLang="en-US" sz="2100" b="1" dirty="0">
                <a:latin typeface="宋体" panose="02010600030101010101" pitchFamily="2" charset="-122"/>
              </a:rPr>
              <a:t>此类题的关键是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逆用</a:t>
            </a:r>
            <a:r>
              <a:rPr lang="zh-CN" altLang="en-US" sz="2100" b="1" dirty="0">
                <a:latin typeface="宋体" panose="02010600030101010101" pitchFamily="2" charset="-122"/>
              </a:rPr>
              <a:t>幂的乘方及同底数幂的乘法公式，将所求值的式子正确变形，然后代入已知条件求值即可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grpSp>
        <p:nvGrpSpPr>
          <p:cNvPr id="72710" name="组合 6"/>
          <p:cNvGrpSpPr/>
          <p:nvPr/>
        </p:nvGrpSpPr>
        <p:grpSpPr bwMode="auto">
          <a:xfrm>
            <a:off x="720725" y="508000"/>
            <a:ext cx="1858963" cy="492125"/>
            <a:chOff x="427462" y="558483"/>
            <a:chExt cx="1858351" cy="491808"/>
          </a:xfrm>
        </p:grpSpPr>
        <p:grpSp>
          <p:nvGrpSpPr>
            <p:cNvPr id="72711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2717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2718" name="文本框 1"/>
          <p:cNvSpPr txBox="1">
            <a:spLocks noChangeArrowheads="1"/>
          </p:cNvSpPr>
          <p:nvPr/>
        </p:nvSpPr>
        <p:spPr bwMode="auto">
          <a:xfrm>
            <a:off x="2691818" y="537425"/>
            <a:ext cx="5133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指数中含有字母的幂的乘方的计算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" name="组合 2"/>
          <p:cNvGrpSpPr/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2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1" grpId="0"/>
      <p:bldP spid="4113" grpId="0"/>
      <p:bldP spid="4115" grpId="0"/>
      <p:bldP spid="10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矩形 7173"/>
          <p:cNvSpPr>
            <a:spLocks noChangeArrowheads="1"/>
          </p:cNvSpPr>
          <p:nvPr/>
        </p:nvSpPr>
        <p:spPr bwMode="auto">
          <a:xfrm>
            <a:off x="1483555" y="1122716"/>
            <a:ext cx="43268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3730" name="矩形 7175"/>
          <p:cNvSpPr>
            <a:spLocks noChangeArrowheads="1"/>
          </p:cNvSpPr>
          <p:nvPr/>
        </p:nvSpPr>
        <p:spPr bwMode="auto">
          <a:xfrm>
            <a:off x="1483555" y="1800782"/>
            <a:ext cx="5251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32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45746" y="2468983"/>
            <a:ext cx="44871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(1) (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i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12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729.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061683" y="2850219"/>
            <a:ext cx="5407249" cy="1837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lnSpc>
                <a:spcPct val="18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–3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3,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∴4</a:t>
            </a:r>
            <a:r>
              <a:rPr lang="en-US" altLang="zh-CN" sz="2100" b="1" i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·32</a:t>
            </a:r>
            <a:r>
              <a:rPr lang="en-US" altLang="zh-CN" sz="2100" b="1" i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·(2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·2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8. 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3737" name="文本框 3"/>
          <p:cNvSpPr txBox="1">
            <a:spLocks noChangeArrowheads="1"/>
          </p:cNvSpPr>
          <p:nvPr/>
        </p:nvSpPr>
        <p:spPr bwMode="auto">
          <a:xfrm>
            <a:off x="1305426" y="661051"/>
            <a:ext cx="3569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完成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目：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1" name="组合 5"/>
          <p:cNvGrpSpPr/>
          <p:nvPr/>
        </p:nvGrpSpPr>
        <p:grpSpPr bwMode="auto">
          <a:xfrm>
            <a:off x="-6758" y="-51570"/>
            <a:ext cx="2006600" cy="477838"/>
            <a:chOff x="248" y="32"/>
            <a:chExt cx="3160" cy="752"/>
          </a:xfrm>
        </p:grpSpPr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5" name="组合 2"/>
            <p:cNvGrpSpPr/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6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69" y="66105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矩形 10"/>
          <p:cNvSpPr>
            <a:spLocks noChangeArrowheads="1"/>
          </p:cNvSpPr>
          <p:nvPr/>
        </p:nvSpPr>
        <p:spPr bwMode="auto">
          <a:xfrm>
            <a:off x="999950" y="1189211"/>
            <a:ext cx="51324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3 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比较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500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,4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400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,5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300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的大小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16797" y="1729383"/>
            <a:ext cx="7639974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2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分析</a:t>
            </a:r>
            <a:r>
              <a:rPr lang="zh-CN" altLang="en-US" sz="22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zh-CN" altLang="zh-CN" sz="2200" b="1" dirty="0">
                <a:latin typeface="宋体" panose="02010600030101010101" pitchFamily="2" charset="-122"/>
              </a:rPr>
              <a:t>这三个幂的</a:t>
            </a:r>
            <a:r>
              <a:rPr lang="zh-CN" altLang="zh-CN" sz="2200" b="1" dirty="0">
                <a:solidFill>
                  <a:srgbClr val="FF0000"/>
                </a:solidFill>
                <a:latin typeface="宋体" panose="02010600030101010101" pitchFamily="2" charset="-122"/>
              </a:rPr>
              <a:t>底数不同</a:t>
            </a:r>
            <a:r>
              <a:rPr lang="en-US" altLang="zh-CN" sz="2200" b="1" dirty="0">
                <a:latin typeface="宋体" panose="02010600030101010101" pitchFamily="2" charset="-122"/>
              </a:rPr>
              <a:t>,</a:t>
            </a:r>
            <a:r>
              <a:rPr lang="zh-CN" altLang="zh-CN" sz="2200" b="1" dirty="0">
                <a:solidFill>
                  <a:srgbClr val="FF0000"/>
                </a:solidFill>
                <a:latin typeface="宋体" panose="02010600030101010101" pitchFamily="2" charset="-122"/>
              </a:rPr>
              <a:t>指数也不相同</a:t>
            </a:r>
            <a:r>
              <a:rPr lang="en-US" altLang="zh-CN" sz="2200" b="1" dirty="0">
                <a:latin typeface="宋体" panose="02010600030101010101" pitchFamily="2" charset="-122"/>
              </a:rPr>
              <a:t>,</a:t>
            </a:r>
            <a:r>
              <a:rPr lang="zh-CN" altLang="zh-CN" sz="2200" b="1" dirty="0">
                <a:latin typeface="宋体" panose="02010600030101010101" pitchFamily="2" charset="-122"/>
              </a:rPr>
              <a:t>不能直接比较大小</a:t>
            </a:r>
            <a:r>
              <a:rPr lang="en-US" altLang="zh-CN" sz="2200" b="1" dirty="0">
                <a:latin typeface="宋体" panose="02010600030101010101" pitchFamily="2" charset="-122"/>
              </a:rPr>
              <a:t>,</a:t>
            </a:r>
            <a:r>
              <a:rPr lang="zh-CN" altLang="zh-CN" sz="2200" b="1" dirty="0">
                <a:latin typeface="宋体" panose="02010600030101010101" pitchFamily="2" charset="-122"/>
              </a:rPr>
              <a:t>通过观察</a:t>
            </a:r>
            <a:r>
              <a:rPr lang="en-US" altLang="zh-CN" sz="2200" b="1" dirty="0">
                <a:latin typeface="宋体" panose="02010600030101010101" pitchFamily="2" charset="-122"/>
              </a:rPr>
              <a:t>,</a:t>
            </a:r>
            <a:r>
              <a:rPr lang="zh-CN" altLang="zh-CN" sz="2200" b="1" dirty="0">
                <a:latin typeface="宋体" panose="02010600030101010101" pitchFamily="2" charset="-122"/>
              </a:rPr>
              <a:t>发现指数都是</a:t>
            </a:r>
            <a:r>
              <a:rPr lang="en-US" altLang="zh-CN" sz="2200" b="1" dirty="0">
                <a:latin typeface="宋体" panose="02010600030101010101" pitchFamily="2" charset="-122"/>
              </a:rPr>
              <a:t>100</a:t>
            </a:r>
            <a:r>
              <a:rPr lang="zh-CN" altLang="zh-CN" sz="2200" b="1" dirty="0">
                <a:latin typeface="宋体" panose="02010600030101010101" pitchFamily="2" charset="-122"/>
              </a:rPr>
              <a:t>的倍数</a:t>
            </a:r>
            <a:r>
              <a:rPr lang="en-US" altLang="zh-CN" sz="2200" b="1" dirty="0" smtClean="0">
                <a:latin typeface="宋体" panose="02010600030101010101" pitchFamily="2" charset="-122"/>
              </a:rPr>
              <a:t>,</a:t>
            </a:r>
            <a:r>
              <a:rPr lang="zh-CN" altLang="zh-CN" sz="2200" b="1" dirty="0" smtClean="0">
                <a:latin typeface="宋体" panose="02010600030101010101" pitchFamily="2" charset="-122"/>
              </a:rPr>
              <a:t>可</a:t>
            </a:r>
            <a:r>
              <a:rPr lang="zh-CN" altLang="zh-CN" sz="2200" b="1" dirty="0">
                <a:latin typeface="宋体" panose="02010600030101010101" pitchFamily="2" charset="-122"/>
              </a:rPr>
              <a:t>以考虑逆用幂的乘方法则</a:t>
            </a:r>
            <a:r>
              <a:rPr lang="en-US" altLang="zh-CN" sz="2200" b="1" dirty="0">
                <a:latin typeface="宋体" panose="02010600030101010101" pitchFamily="2" charset="-122"/>
              </a:rPr>
              <a:t>.</a:t>
            </a:r>
            <a:endParaRPr lang="en-US" altLang="zh-CN" sz="2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25853" y="2988040"/>
            <a:ext cx="7472195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en-US" altLang="zh-CN" sz="21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: </a:t>
            </a:r>
            <a:r>
              <a:rPr lang="en-US" altLang="zh-CN" sz="2100" b="1" dirty="0" smtClean="0">
                <a:latin typeface="+mn-lt"/>
              </a:rPr>
              <a:t>3</a:t>
            </a:r>
            <a:r>
              <a:rPr lang="en-US" altLang="zh-CN" sz="2100" b="1" baseline="30000" dirty="0" smtClean="0">
                <a:latin typeface="+mn-lt"/>
              </a:rPr>
              <a:t>500</a:t>
            </a:r>
            <a:r>
              <a:rPr lang="en-US" altLang="zh-CN" sz="2100" b="1" dirty="0">
                <a:latin typeface="+mn-lt"/>
              </a:rPr>
              <a:t>=(</a:t>
            </a:r>
            <a:r>
              <a:rPr lang="en-US" altLang="zh-CN" sz="2100" b="1" dirty="0" smtClean="0">
                <a:latin typeface="+mn-lt"/>
              </a:rPr>
              <a:t>3</a:t>
            </a:r>
            <a:r>
              <a:rPr lang="en-US" altLang="zh-CN" sz="2100" b="1" baseline="30000" dirty="0" smtClean="0">
                <a:latin typeface="+mn-lt"/>
              </a:rPr>
              <a:t>5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100</a:t>
            </a: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243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100</a:t>
            </a:r>
            <a:r>
              <a:rPr lang="en-US" altLang="zh-CN" sz="2100" b="1" dirty="0" smtClean="0">
                <a:latin typeface="+mn-lt"/>
              </a:rPr>
              <a:t>, 4</a:t>
            </a:r>
            <a:r>
              <a:rPr lang="en-US" altLang="zh-CN" sz="2100" b="1" baseline="30000" dirty="0" smtClean="0">
                <a:latin typeface="+mn-lt"/>
              </a:rPr>
              <a:t>400</a:t>
            </a:r>
            <a:r>
              <a:rPr lang="en-US" altLang="zh-CN" sz="2100" b="1" dirty="0">
                <a:latin typeface="+mn-lt"/>
              </a:rPr>
              <a:t>=(</a:t>
            </a:r>
            <a:r>
              <a:rPr lang="en-US" altLang="zh-CN" sz="2100" b="1" dirty="0" smtClean="0">
                <a:latin typeface="+mn-lt"/>
              </a:rPr>
              <a:t>4</a:t>
            </a:r>
            <a:r>
              <a:rPr lang="en-US" altLang="zh-CN" sz="2100" b="1" baseline="30000" dirty="0" smtClean="0">
                <a:latin typeface="+mn-lt"/>
              </a:rPr>
              <a:t>4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100</a:t>
            </a: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256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100</a:t>
            </a:r>
            <a:r>
              <a:rPr lang="en-US" altLang="zh-CN" sz="2100" b="1" dirty="0" smtClean="0">
                <a:latin typeface="+mn-lt"/>
              </a:rPr>
              <a:t>,   5</a:t>
            </a:r>
            <a:r>
              <a:rPr lang="en-US" altLang="zh-CN" sz="2100" b="1" baseline="30000" dirty="0" smtClean="0">
                <a:latin typeface="+mn-lt"/>
              </a:rPr>
              <a:t>300</a:t>
            </a:r>
            <a:r>
              <a:rPr lang="en-US" altLang="zh-CN" sz="2100" b="1" dirty="0">
                <a:latin typeface="+mn-lt"/>
              </a:rPr>
              <a:t>=(5</a:t>
            </a:r>
            <a:r>
              <a:rPr lang="en-US" altLang="zh-CN" sz="2100" b="1" baseline="30000" dirty="0">
                <a:latin typeface="+mn-lt"/>
              </a:rPr>
              <a:t>3</a:t>
            </a:r>
            <a:r>
              <a:rPr lang="en-US" altLang="zh-CN" sz="2100" b="1" dirty="0">
                <a:latin typeface="+mn-lt"/>
              </a:rPr>
              <a:t>)</a:t>
            </a:r>
            <a:r>
              <a:rPr lang="en-US" altLang="zh-CN" sz="2100" b="1" baseline="30000" dirty="0">
                <a:latin typeface="+mn-lt"/>
              </a:rPr>
              <a:t>100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125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100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</a:rPr>
              <a:t>∵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256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100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&gt;243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100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&gt;125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100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,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zh-CN" altLang="zh-CN" sz="21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400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&gt;3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500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&gt;5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300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74756" name="组合 6"/>
          <p:cNvGrpSpPr/>
          <p:nvPr/>
        </p:nvGrpSpPr>
        <p:grpSpPr bwMode="auto">
          <a:xfrm>
            <a:off x="720725" y="508000"/>
            <a:ext cx="1858963" cy="492125"/>
            <a:chOff x="427462" y="558483"/>
            <a:chExt cx="1858351" cy="491808"/>
          </a:xfrm>
        </p:grpSpPr>
        <p:grpSp>
          <p:nvGrpSpPr>
            <p:cNvPr id="74757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4763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4764" name="文本框 3"/>
          <p:cNvSpPr txBox="1">
            <a:spLocks noChangeArrowheads="1"/>
          </p:cNvSpPr>
          <p:nvPr/>
        </p:nvSpPr>
        <p:spPr bwMode="auto">
          <a:xfrm>
            <a:off x="2767013" y="523874"/>
            <a:ext cx="31416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幂的大小的比较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11739" y="-47610"/>
            <a:ext cx="2006600" cy="477837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7163" y="582609"/>
            <a:ext cx="8593137" cy="5148266"/>
            <a:chOff x="157163" y="582609"/>
            <a:chExt cx="8593137" cy="5148266"/>
          </a:xfrm>
        </p:grpSpPr>
        <p:grpSp>
          <p:nvGrpSpPr>
            <p:cNvPr id="13" name="组合 12"/>
            <p:cNvGrpSpPr/>
            <p:nvPr/>
          </p:nvGrpSpPr>
          <p:grpSpPr>
            <a:xfrm>
              <a:off x="157163" y="582612"/>
              <a:ext cx="8593137" cy="5148263"/>
              <a:chOff x="-3593057" y="1567519"/>
              <a:chExt cx="8776917" cy="5124845"/>
            </a:xfrm>
          </p:grpSpPr>
          <p:pic>
            <p:nvPicPr>
              <p:cNvPr id="18" name="一个圆顶角并剪去另一个顶角的矩形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593057" y="1567519"/>
                <a:ext cx="8776917" cy="51248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矩形 18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5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6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41D5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7" name="图片 16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090570" y="1350700"/>
            <a:ext cx="7340366" cy="3194721"/>
          </a:xfrm>
          <a:prstGeom prst="rect">
            <a:avLst/>
          </a:prstGeom>
          <a:noFill/>
          <a:ln w="25400">
            <a:noFill/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sym typeface="宋体" panose="02010600030101010101" pitchFamily="2" charset="-122"/>
              </a:rPr>
              <a:t>         比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较底数大于</a:t>
            </a: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1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的幂的大小的方法有两种</a:t>
            </a:r>
            <a:r>
              <a:rPr lang="en-US" altLang="en-US" sz="2400" b="1" dirty="0" smtClean="0">
                <a:latin typeface="+mn-lt"/>
                <a:sym typeface="宋体" panose="02010600030101010101" pitchFamily="2" charset="-122"/>
              </a:rPr>
              <a:t>:</a:t>
            </a:r>
            <a:endParaRPr lang="en-US" altLang="en-US" sz="2400" b="1" dirty="0" smtClean="0"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 </a:t>
            </a:r>
            <a:r>
              <a:rPr lang="en-US" altLang="en-US" sz="2400" b="1" dirty="0" smtClean="0">
                <a:latin typeface="+mn-lt"/>
                <a:sym typeface="宋体" panose="02010600030101010101" pitchFamily="2" charset="-122"/>
              </a:rPr>
              <a:t>       1. </a:t>
            </a:r>
            <a:r>
              <a:rPr lang="zh-CN" altLang="en-US" sz="2400" b="1" dirty="0" smtClean="0">
                <a:latin typeface="+mn-lt"/>
                <a:sym typeface="宋体" panose="02010600030101010101" pitchFamily="2" charset="-122"/>
              </a:rPr>
              <a:t>底数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相同</a:t>
            </a: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指数越大</a:t>
            </a: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幂就越大</a:t>
            </a:r>
            <a:r>
              <a:rPr lang="en-US" altLang="en-US" sz="2400" b="1" dirty="0" smtClean="0">
                <a:latin typeface="+mn-lt"/>
                <a:sym typeface="宋体" panose="02010600030101010101" pitchFamily="2" charset="-122"/>
              </a:rPr>
              <a:t>;</a:t>
            </a:r>
            <a:endParaRPr lang="en-US" altLang="en-US" sz="2400" b="1" dirty="0" smtClean="0"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 </a:t>
            </a:r>
            <a:r>
              <a:rPr lang="en-US" altLang="en-US" sz="2400" b="1" dirty="0" smtClean="0">
                <a:latin typeface="+mn-lt"/>
                <a:sym typeface="宋体" panose="02010600030101010101" pitchFamily="2" charset="-122"/>
              </a:rPr>
              <a:t>       2. </a:t>
            </a:r>
            <a:r>
              <a:rPr lang="zh-CN" altLang="en-US" sz="2400" b="1" dirty="0" smtClean="0">
                <a:latin typeface="+mn-lt"/>
                <a:sym typeface="宋体" panose="02010600030101010101" pitchFamily="2" charset="-122"/>
              </a:rPr>
              <a:t>指数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相同</a:t>
            </a: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底数越大</a:t>
            </a:r>
            <a:r>
              <a:rPr lang="en-US" altLang="en-US" sz="2400" b="1" dirty="0">
                <a:latin typeface="+mn-lt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幂就越大</a:t>
            </a:r>
            <a:r>
              <a:rPr lang="en-US" altLang="en-US" sz="2400" b="1" dirty="0" smtClean="0">
                <a:latin typeface="+mn-lt"/>
                <a:sym typeface="宋体" panose="02010600030101010101" pitchFamily="2" charset="-122"/>
              </a:rPr>
              <a:t>.</a:t>
            </a:r>
            <a:endParaRPr lang="en-US" altLang="en-US" sz="2400" b="1" dirty="0" smtClean="0"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 </a:t>
            </a:r>
            <a:r>
              <a:rPr lang="en-US" altLang="zh-CN" sz="2400" b="1" i="1" dirty="0" smtClean="0">
                <a:latin typeface="+mn-lt"/>
                <a:sym typeface="宋体" panose="02010600030101010101" pitchFamily="2" charset="-122"/>
              </a:rPr>
              <a:t>       </a:t>
            </a:r>
            <a:r>
              <a:rPr lang="zh-CN" altLang="en-US" sz="2400" b="1" dirty="0" smtClean="0">
                <a:latin typeface="+mn-lt"/>
                <a:sym typeface="宋体" panose="02010600030101010101" pitchFamily="2" charset="-122"/>
              </a:rPr>
              <a:t>故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在此类题中，一般先观察题目所给数据的特点，将其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转化为同底数的幂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同指数的幂</a:t>
            </a:r>
            <a:r>
              <a:rPr lang="zh-CN" altLang="en-US" sz="2400" b="1" dirty="0">
                <a:latin typeface="+mn-lt"/>
                <a:sym typeface="宋体" panose="02010600030101010101" pitchFamily="2" charset="-122"/>
              </a:rPr>
              <a:t>，然后再进行大小比较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.</a:t>
            </a:r>
            <a:endParaRPr lang="en-US" altLang="zh-CN" sz="2400" b="1" dirty="0">
              <a:latin typeface="+mn-lt"/>
              <a:sym typeface="宋体" panose="02010600030101010101" pitchFamily="2" charset="-122"/>
            </a:endParaRPr>
          </a:p>
        </p:txBody>
      </p:sp>
      <p:grpSp>
        <p:nvGrpSpPr>
          <p:cNvPr id="7" name="组合 2"/>
          <p:cNvGrpSpPr/>
          <p:nvPr/>
        </p:nvGrpSpPr>
        <p:grpSpPr bwMode="auto">
          <a:xfrm>
            <a:off x="-11739" y="-47610"/>
            <a:ext cx="2006600" cy="477837"/>
            <a:chOff x="123" y="40"/>
            <a:chExt cx="3160" cy="752"/>
          </a:xfrm>
        </p:grpSpPr>
        <p:cxnSp>
          <p:nvCxnSpPr>
            <p:cNvPr id="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矩形 11"/>
          <p:cNvSpPr>
            <a:spLocks noChangeArrowheads="1"/>
          </p:cNvSpPr>
          <p:nvPr/>
        </p:nvSpPr>
        <p:spPr bwMode="auto">
          <a:xfrm>
            <a:off x="1354138" y="806975"/>
            <a:ext cx="5416550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7505" indent="-3575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ts val="1800"/>
              </a:spcBef>
              <a:buClr>
                <a:schemeClr val="accent2"/>
              </a:buClr>
            </a:pP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比较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大小：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33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____3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22</a:t>
            </a:r>
            <a:endParaRPr lang="en-US" altLang="zh-CN" sz="2800" b="1" baseline="300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515" name="Text Box 7"/>
          <p:cNvSpPr txBox="1">
            <a:spLocks noChangeArrowheads="1"/>
          </p:cNvSpPr>
          <p:nvPr/>
        </p:nvSpPr>
        <p:spPr bwMode="auto">
          <a:xfrm>
            <a:off x="2353474" y="1702095"/>
            <a:ext cx="2765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33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=(2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11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=8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11</a:t>
            </a:r>
            <a:endParaRPr lang="en-US" altLang="zh-CN" sz="2800" b="1" baseline="300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516" name="Text Box 7"/>
          <p:cNvSpPr txBox="1">
            <a:spLocks noChangeArrowheads="1"/>
          </p:cNvSpPr>
          <p:nvPr/>
        </p:nvSpPr>
        <p:spPr bwMode="auto">
          <a:xfrm>
            <a:off x="4799506" y="1668950"/>
            <a:ext cx="29670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22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=(3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11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=9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11</a:t>
            </a:r>
            <a:endParaRPr lang="en-US" altLang="zh-CN" sz="2800" b="1" baseline="300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517" name="TextBox 12"/>
          <p:cNvSpPr txBox="1">
            <a:spLocks noChangeArrowheads="1"/>
          </p:cNvSpPr>
          <p:nvPr/>
        </p:nvSpPr>
        <p:spPr bwMode="auto">
          <a:xfrm>
            <a:off x="3736186" y="806975"/>
            <a:ext cx="642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16192" y="2343704"/>
            <a:ext cx="43624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∵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8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11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＜9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11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∴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33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＜3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22</a:t>
            </a:r>
            <a:endParaRPr lang="en-US" altLang="zh-CN" sz="2800" b="1" baseline="300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1" name="组合 5"/>
          <p:cNvGrpSpPr/>
          <p:nvPr/>
        </p:nvGrpSpPr>
        <p:grpSpPr bwMode="auto">
          <a:xfrm>
            <a:off x="-6758" y="-59959"/>
            <a:ext cx="2006600" cy="477838"/>
            <a:chOff x="248" y="32"/>
            <a:chExt cx="3160" cy="752"/>
          </a:xfrm>
        </p:grpSpPr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5" name="组合 2"/>
            <p:cNvGrpSpPr/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6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047" y="77490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354138" y="1699728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/>
                <a:ea typeface="黑体" panose="02010609060101010101" pitchFamily="2" charset="-122"/>
              </a:rPr>
              <a:t>解析：</a:t>
            </a:r>
            <a:endParaRPr lang="zh-CN" altLang="en-US" sz="20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/>
      <p:bldP spid="21516" grpId="0" bldLvl="0"/>
      <p:bldP spid="21517" grpId="0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929388" y="2972092"/>
            <a:ext cx="6838818" cy="7693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 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理解并掌握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幂的乘方法则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065403" y="1019242"/>
            <a:ext cx="7180976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 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能熟练地运用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幂的乘方的法则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进行化简和计算.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-33556"/>
            <a:ext cx="2017712" cy="477838"/>
            <a:chOff x="1588" y="-58490"/>
            <a:chExt cx="2017712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396438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397" name="文本框 18"/>
            <p:cNvSpPr txBox="1">
              <a:spLocks noChangeArrowheads="1"/>
            </p:cNvSpPr>
            <p:nvPr/>
          </p:nvSpPr>
          <p:spPr bwMode="auto">
            <a:xfrm>
              <a:off x="552450" y="-5849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32901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33894" y="728255"/>
            <a:ext cx="7691243" cy="3161577"/>
            <a:chOff x="-38068" y="1010563"/>
            <a:chExt cx="7691243" cy="3161577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515873"/>
              <a:ext cx="7690962" cy="2656267"/>
              <a:chOff x="224" y="1943"/>
              <a:chExt cx="13665" cy="55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825" y="4382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53175" y="1010563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Box 2"/>
          <p:cNvSpPr txBox="1">
            <a:spLocks noChangeArrowheads="1"/>
          </p:cNvSpPr>
          <p:nvPr/>
        </p:nvSpPr>
        <p:spPr bwMode="auto">
          <a:xfrm>
            <a:off x="580108" y="1198563"/>
            <a:ext cx="84518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•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的结果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8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B．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9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11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D．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18</a:t>
            </a:r>
            <a:endParaRPr lang="zh-CN" altLang="zh-CN" sz="2400" b="1" baseline="300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7839" name="文本框 3"/>
          <p:cNvSpPr txBox="1">
            <a:spLocks noChangeArrowheads="1"/>
          </p:cNvSpPr>
          <p:nvPr/>
        </p:nvSpPr>
        <p:spPr bwMode="auto">
          <a:xfrm>
            <a:off x="584447" y="2637682"/>
            <a:ext cx="7470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baseline="30000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=5，2</a:t>
            </a:r>
            <a:r>
              <a:rPr lang="zh-CN" altLang="en-US" sz="2400" b="1" i="1" baseline="30000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=3，则2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baseline="30000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baseline="30000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_____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7840" name="文本框 4"/>
          <p:cNvSpPr txBox="1">
            <a:spLocks noChangeArrowheads="1"/>
          </p:cNvSpPr>
          <p:nvPr/>
        </p:nvSpPr>
        <p:spPr bwMode="auto">
          <a:xfrm>
            <a:off x="952500" y="3212184"/>
            <a:ext cx="50053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∵2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=5，2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=3，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∴2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=5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×3=75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913434" y="1405463"/>
            <a:ext cx="406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05275" y="2594219"/>
            <a:ext cx="544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75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77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40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文本框 1"/>
          <p:cNvSpPr txBox="1">
            <a:spLocks noChangeArrowheads="1"/>
          </p:cNvSpPr>
          <p:nvPr/>
        </p:nvSpPr>
        <p:spPr bwMode="auto">
          <a:xfrm>
            <a:off x="1005849" y="1190625"/>
            <a:ext cx="584517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u="sng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u="sng" dirty="0" smtClean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u="sng" dirty="0"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.</a:t>
            </a:r>
            <a:endParaRPr lang="zh-CN" altLang="zh-CN" sz="2400" b="1" dirty="0">
              <a:ea typeface="楷体" panose="02010609060101010101" pitchFamily="49" charset="-122"/>
            </a:endParaRPr>
          </a:p>
          <a:p>
            <a:pPr eaLnBrk="0" hangingPunct="0">
              <a:lnSpc>
                <a:spcPct val="140000"/>
              </a:lnSpc>
            </a:pP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8850" name="文本框 3"/>
          <p:cNvSpPr txBox="1">
            <a:spLocks noChangeArrowheads="1"/>
          </p:cNvSpPr>
          <p:nvPr/>
        </p:nvSpPr>
        <p:spPr bwMode="auto">
          <a:xfrm>
            <a:off x="1007436" y="2015262"/>
            <a:ext cx="66595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列各式的括号内，应填入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		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6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		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048462" y="2150771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8852" name="组合 2"/>
          <p:cNvGrpSpPr/>
          <p:nvPr/>
        </p:nvGrpSpPr>
        <p:grpSpPr bwMode="auto">
          <a:xfrm>
            <a:off x="-5840" y="-51405"/>
            <a:ext cx="2006600" cy="476924"/>
            <a:chOff x="263" y="162"/>
            <a:chExt cx="3160" cy="753"/>
          </a:xfrm>
        </p:grpSpPr>
        <p:sp>
          <p:nvSpPr>
            <p:cNvPr id="78853" name="文本框 20"/>
            <p:cNvSpPr txBox="1">
              <a:spLocks noChangeArrowheads="1"/>
            </p:cNvSpPr>
            <p:nvPr/>
          </p:nvSpPr>
          <p:spPr bwMode="auto">
            <a:xfrm>
              <a:off x="844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78854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98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8857" name="组合 7"/>
          <p:cNvGrpSpPr/>
          <p:nvPr/>
        </p:nvGrpSpPr>
        <p:grpSpPr bwMode="auto">
          <a:xfrm>
            <a:off x="3318536" y="489844"/>
            <a:ext cx="2480310" cy="523234"/>
            <a:chOff x="5083" y="1100"/>
            <a:chExt cx="3905" cy="826"/>
          </a:xfrm>
        </p:grpSpPr>
        <p:grpSp>
          <p:nvGrpSpPr>
            <p:cNvPr id="7885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8864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74054" y="1249348"/>
            <a:ext cx="555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endParaRPr lang="zh-CN" altLang="en-US" sz="2400" b="1" dirty="0"/>
          </a:p>
        </p:txBody>
      </p:sp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4062873" y="1247023"/>
            <a:ext cx="555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endParaRPr lang="zh-CN" altLang="en-US" sz="2400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1"/>
          <p:cNvSpPr txBox="1">
            <a:spLocks noChangeArrowheads="1"/>
          </p:cNvSpPr>
          <p:nvPr/>
        </p:nvSpPr>
        <p:spPr bwMode="auto">
          <a:xfrm>
            <a:off x="927676" y="899792"/>
            <a:ext cx="7410981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下列计算中，错误的是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0" hangingPunct="0">
              <a:lnSpc>
                <a:spcPct val="14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[(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lvl="1" eaLnBrk="0" hangingPunct="0">
              <a:lnSpc>
                <a:spcPct val="14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[(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7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lvl="1" eaLnBrk="0" hangingPunct="0">
              <a:lnSpc>
                <a:spcPct val="14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[(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lvl="1" eaLnBrk="0" hangingPunct="0">
              <a:lnSpc>
                <a:spcPct val="14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[(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14111" y="1006763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9875" name="矩形 6153"/>
          <p:cNvSpPr>
            <a:spLocks noChangeArrowheads="1"/>
          </p:cNvSpPr>
          <p:nvPr/>
        </p:nvSpPr>
        <p:spPr bwMode="auto">
          <a:xfrm>
            <a:off x="927676" y="3574467"/>
            <a:ext cx="768781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如果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(9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，那么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  	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                  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  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471536" y="3621159"/>
            <a:ext cx="339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5840" y="-51405"/>
            <a:ext cx="2006600" cy="476924"/>
            <a:chOff x="263" y="162"/>
            <a:chExt cx="3160" cy="753"/>
          </a:xfrm>
        </p:grpSpPr>
        <p:sp>
          <p:nvSpPr>
            <p:cNvPr id="12" name="文本框 20"/>
            <p:cNvSpPr txBox="1">
              <a:spLocks noChangeArrowheads="1"/>
            </p:cNvSpPr>
            <p:nvPr/>
          </p:nvSpPr>
          <p:spPr bwMode="auto">
            <a:xfrm>
              <a:off x="844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1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98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65197" y="1031653"/>
            <a:ext cx="7014831" cy="979161"/>
            <a:chOff x="1065197" y="1031653"/>
            <a:chExt cx="7014831" cy="979161"/>
          </a:xfrm>
        </p:grpSpPr>
        <p:sp>
          <p:nvSpPr>
            <p:cNvPr id="80897" name="文本框 1"/>
            <p:cNvSpPr txBox="1">
              <a:spLocks noChangeArrowheads="1"/>
            </p:cNvSpPr>
            <p:nvPr/>
          </p:nvSpPr>
          <p:spPr bwMode="auto">
            <a:xfrm>
              <a:off x="1166187" y="1031653"/>
              <a:ext cx="157607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．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计算：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80898" name="文本框 2"/>
            <p:cNvSpPr txBox="1">
              <a:spLocks noChangeArrowheads="1"/>
            </p:cNvSpPr>
            <p:nvPr/>
          </p:nvSpPr>
          <p:spPr bwMode="auto">
            <a:xfrm>
              <a:off x="1065197" y="1549149"/>
              <a:ext cx="16770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400" b="1" dirty="0">
                  <a:latin typeface="+mn-lt"/>
                </a:rPr>
                <a:t>1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en-US" altLang="zh-CN" sz="2400" b="1" dirty="0">
                  <a:latin typeface="+mn-lt"/>
                </a:rPr>
                <a:t>(10</a:t>
              </a:r>
              <a:r>
                <a:rPr lang="en-US" altLang="zh-CN" sz="2400" b="1" baseline="30000" dirty="0">
                  <a:latin typeface="+mn-lt"/>
                </a:rPr>
                <a:t>2</a:t>
              </a:r>
              <a:r>
                <a:rPr lang="en-US" altLang="zh-CN" sz="2400" b="1" dirty="0">
                  <a:latin typeface="+mn-lt"/>
                </a:rPr>
                <a:t>)</a:t>
              </a:r>
              <a:r>
                <a:rPr lang="en-US" altLang="zh-CN" sz="2400" b="1" baseline="30000" dirty="0">
                  <a:latin typeface="+mn-lt"/>
                </a:rPr>
                <a:t>8</a:t>
              </a:r>
              <a:r>
                <a:rPr lang="zh-CN" altLang="en-US" sz="2400" b="1" dirty="0">
                  <a:latin typeface="+mn-lt"/>
                </a:rPr>
                <a:t>；</a:t>
              </a:r>
              <a:endParaRPr lang="zh-CN" altLang="en-US" sz="2400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80899" name="文本框 3"/>
            <p:cNvSpPr txBox="1">
              <a:spLocks noChangeArrowheads="1"/>
            </p:cNvSpPr>
            <p:nvPr/>
          </p:nvSpPr>
          <p:spPr bwMode="auto">
            <a:xfrm>
              <a:off x="2744365" y="1549149"/>
              <a:ext cx="158088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400" b="1" dirty="0">
                  <a:latin typeface="+mn-lt"/>
                </a:rPr>
                <a:t>2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en-US" altLang="zh-CN" sz="2400" b="1" dirty="0">
                  <a:latin typeface="+mn-lt"/>
                </a:rPr>
                <a:t>(</a:t>
              </a:r>
              <a:r>
                <a:rPr lang="en-US" altLang="zh-CN" sz="2400" b="1" i="1" dirty="0">
                  <a:latin typeface="+mn-lt"/>
                </a:rPr>
                <a:t>x</a:t>
              </a:r>
              <a:r>
                <a:rPr lang="en-US" altLang="zh-CN" sz="2400" b="1" i="1" baseline="30000" dirty="0">
                  <a:latin typeface="+mn-lt"/>
                </a:rPr>
                <a:t>m</a:t>
              </a:r>
              <a:r>
                <a:rPr lang="en-US" altLang="zh-CN" sz="2400" b="1" dirty="0">
                  <a:latin typeface="+mn-lt"/>
                </a:rPr>
                <a:t>)</a:t>
              </a:r>
              <a:r>
                <a:rPr lang="en-US" altLang="zh-CN" sz="2400" b="1" baseline="30000" dirty="0">
                  <a:latin typeface="+mn-lt"/>
                </a:rPr>
                <a:t>2</a:t>
              </a:r>
              <a:r>
                <a:rPr lang="zh-CN" altLang="en-US" sz="2400" b="1" dirty="0">
                  <a:latin typeface="+mn-lt"/>
                </a:rPr>
                <a:t>；</a:t>
              </a:r>
              <a:endParaRPr lang="zh-CN" altLang="en-US" sz="2400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80900" name="文本框 4"/>
            <p:cNvSpPr txBox="1">
              <a:spLocks noChangeArrowheads="1"/>
            </p:cNvSpPr>
            <p:nvPr/>
          </p:nvSpPr>
          <p:spPr bwMode="auto">
            <a:xfrm>
              <a:off x="4219449" y="1549147"/>
              <a:ext cx="18421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400" b="1" dirty="0">
                  <a:latin typeface="+mn-lt"/>
                </a:rPr>
                <a:t>3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en-US" altLang="zh-CN" sz="2400" b="1" dirty="0" smtClean="0">
                  <a:latin typeface="+mn-lt"/>
                </a:rPr>
                <a:t>[(–</a:t>
              </a:r>
              <a:r>
                <a:rPr lang="en-US" altLang="zh-CN" sz="2400" b="1" i="1" dirty="0" smtClean="0">
                  <a:latin typeface="+mn-lt"/>
                </a:rPr>
                <a:t>a</a:t>
              </a:r>
              <a:r>
                <a:rPr lang="en-US" altLang="zh-CN" sz="2400" b="1" dirty="0" smtClean="0">
                  <a:latin typeface="+mn-lt"/>
                </a:rPr>
                <a:t>)</a:t>
              </a:r>
              <a:r>
                <a:rPr lang="en-US" altLang="zh-CN" sz="2400" b="1" baseline="30000" dirty="0" smtClean="0">
                  <a:latin typeface="+mn-lt"/>
                </a:rPr>
                <a:t>3</a:t>
              </a:r>
              <a:r>
                <a:rPr lang="en-US" altLang="zh-CN" sz="2400" b="1" dirty="0" smtClean="0">
                  <a:latin typeface="+mn-lt"/>
                </a:rPr>
                <a:t>]</a:t>
              </a:r>
              <a:r>
                <a:rPr lang="en-US" altLang="zh-CN" sz="2400" b="1" baseline="30000" dirty="0" smtClean="0">
                  <a:latin typeface="+mn-lt"/>
                </a:rPr>
                <a:t>5</a:t>
              </a:r>
              <a:endParaRPr lang="zh-CN" altLang="en-US" sz="2400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80901" name="文本框 5"/>
            <p:cNvSpPr txBox="1">
              <a:spLocks noChangeArrowheads="1"/>
            </p:cNvSpPr>
            <p:nvPr/>
          </p:nvSpPr>
          <p:spPr bwMode="auto">
            <a:xfrm>
              <a:off x="6308389" y="1549149"/>
              <a:ext cx="17716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400" b="1" dirty="0">
                  <a:latin typeface="+mn-lt"/>
                </a:rPr>
                <a:t>4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en-US" altLang="zh-CN" sz="2400" b="1" dirty="0" smtClean="0">
                  <a:latin typeface="+mn-lt"/>
                </a:rPr>
                <a:t>–(</a:t>
              </a:r>
              <a:r>
                <a:rPr lang="en-US" altLang="zh-CN" sz="2400" b="1" i="1" dirty="0">
                  <a:latin typeface="+mn-lt"/>
                </a:rPr>
                <a:t>x</a:t>
              </a:r>
              <a:r>
                <a:rPr lang="en-US" altLang="zh-CN" sz="2400" b="1" baseline="30000" dirty="0">
                  <a:latin typeface="+mn-lt"/>
                </a:rPr>
                <a:t>2</a:t>
              </a:r>
              <a:r>
                <a:rPr lang="en-US" altLang="zh-CN" sz="2400" b="1" dirty="0">
                  <a:latin typeface="+mn-lt"/>
                </a:rPr>
                <a:t>)</a:t>
              </a:r>
              <a:r>
                <a:rPr lang="en-US" altLang="zh-CN" sz="2400" b="1" i="1" baseline="30000" dirty="0">
                  <a:latin typeface="+mn-lt"/>
                </a:rPr>
                <a:t>m</a:t>
              </a:r>
              <a:r>
                <a:rPr lang="en-US" altLang="zh-CN" sz="2400" b="1" dirty="0">
                  <a:latin typeface="+mn-lt"/>
                </a:rPr>
                <a:t>.</a:t>
              </a:r>
              <a:endParaRPr lang="en-US" altLang="zh-CN" sz="2400" b="1" dirty="0"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198944" y="2334706"/>
            <a:ext cx="27751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(1)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(10</a:t>
            </a:r>
            <a:r>
              <a:rPr lang="en-US" altLang="zh-CN" sz="2400" b="1" baseline="30000" dirty="0"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>
                <a:latin typeface="+mn-lt"/>
                <a:sym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16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793065" y="2879955"/>
            <a:ext cx="19688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(2)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(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x</a:t>
            </a:r>
            <a:r>
              <a:rPr lang="en-US" altLang="zh-CN" sz="2400" b="1" i="1" baseline="30000" dirty="0">
                <a:latin typeface="+mn-lt"/>
                <a:sym typeface="宋体" panose="02010600030101010101" pitchFamily="2" charset="-122"/>
              </a:rPr>
              <a:t>m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>
                <a:latin typeface="+mn-lt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08377" y="3450152"/>
            <a:ext cx="3390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(3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[(–</a:t>
            </a:r>
            <a:r>
              <a:rPr lang="en-US" altLang="zh-CN" sz="2400" b="1" i="1" dirty="0" smtClean="0"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sym typeface="宋体" panose="02010600030101010101" pitchFamily="2" charset="-122"/>
              </a:rPr>
              <a:t>3</a:t>
            </a: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]</a:t>
            </a:r>
            <a:r>
              <a:rPr lang="en-US" altLang="zh-CN" sz="2400" b="1" baseline="30000" dirty="0" smtClean="0">
                <a:latin typeface="+mn-lt"/>
                <a:sym typeface="宋体" panose="02010600030101010101" pitchFamily="2" charset="-122"/>
              </a:rPr>
              <a:t>5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(–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15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15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854911" y="4019018"/>
            <a:ext cx="22765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(4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–(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)</a:t>
            </a:r>
            <a:r>
              <a:rPr lang="en-US" altLang="zh-CN" sz="2400" b="1" i="1" baseline="30000" dirty="0">
                <a:latin typeface="+mn-lt"/>
                <a:sym typeface="宋体" panose="02010600030101010101" pitchFamily="2" charset="-122"/>
              </a:rPr>
              <a:t>m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6" name="组合 2"/>
          <p:cNvGrpSpPr/>
          <p:nvPr/>
        </p:nvGrpSpPr>
        <p:grpSpPr bwMode="auto">
          <a:xfrm>
            <a:off x="-22618" y="-43171"/>
            <a:ext cx="2006600" cy="476924"/>
            <a:chOff x="263" y="175"/>
            <a:chExt cx="3160" cy="753"/>
          </a:xfrm>
        </p:grpSpPr>
        <p:sp>
          <p:nvSpPr>
            <p:cNvPr id="27" name="文本框 20"/>
            <p:cNvSpPr txBox="1">
              <a:spLocks noChangeArrowheads="1"/>
            </p:cNvSpPr>
            <p:nvPr/>
          </p:nvSpPr>
          <p:spPr bwMode="auto">
            <a:xfrm>
              <a:off x="870" y="17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28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98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文本框 1"/>
          <p:cNvSpPr txBox="1">
            <a:spLocks noChangeArrowheads="1"/>
          </p:cNvSpPr>
          <p:nvPr/>
        </p:nvSpPr>
        <p:spPr bwMode="auto">
          <a:xfrm>
            <a:off x="1512303" y="904539"/>
            <a:ext cx="15696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计算：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1922" name="文本框 2"/>
          <p:cNvSpPr txBox="1">
            <a:spLocks noChangeArrowheads="1"/>
          </p:cNvSpPr>
          <p:nvPr/>
        </p:nvSpPr>
        <p:spPr bwMode="auto">
          <a:xfrm>
            <a:off x="1628431" y="1241743"/>
            <a:ext cx="7331011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4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–13(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·(–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[(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[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9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533057" y="3052817"/>
            <a:ext cx="4584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–13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125195" y="3594154"/>
            <a:ext cx="4891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04557" y="4206929"/>
            <a:ext cx="42931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-5840" y="-51405"/>
            <a:ext cx="2006600" cy="476924"/>
            <a:chOff x="263" y="162"/>
            <a:chExt cx="3160" cy="753"/>
          </a:xfrm>
        </p:grpSpPr>
        <p:sp>
          <p:nvSpPr>
            <p:cNvPr id="13" name="文本框 20"/>
            <p:cNvSpPr txBox="1">
              <a:spLocks noChangeArrowheads="1"/>
            </p:cNvSpPr>
            <p:nvPr/>
          </p:nvSpPr>
          <p:spPr bwMode="auto">
            <a:xfrm>
              <a:off x="844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4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1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98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1"/>
          <p:cNvSpPr txBox="1">
            <a:spLocks noChangeArrowheads="1"/>
          </p:cNvSpPr>
          <p:nvPr/>
        </p:nvSpPr>
        <p:spPr bwMode="auto">
          <a:xfrm>
            <a:off x="1366411" y="1239472"/>
            <a:ext cx="42066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+4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–5=0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求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27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·81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540350" y="1675970"/>
            <a:ext cx="5783239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:</a:t>
            </a:r>
            <a:r>
              <a:rPr lang="zh-CN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+4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–5=0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,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r>
              <a:rPr lang="zh-CN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+4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=5,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27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·81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=(3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·(3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endParaRPr lang="en-US" altLang="zh-CN" sz="24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·3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endParaRPr lang="en-US" altLang="zh-CN" sz="24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+4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endParaRPr lang="en-US" altLang="zh-CN" sz="24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endParaRPr lang="en-US" altLang="zh-CN" sz="2400" b="1" baseline="30000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=243.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82947" name="组合 6"/>
          <p:cNvGrpSpPr/>
          <p:nvPr/>
        </p:nvGrpSpPr>
        <p:grpSpPr bwMode="auto">
          <a:xfrm>
            <a:off x="3301785" y="525111"/>
            <a:ext cx="2480310" cy="522923"/>
            <a:chOff x="5074" y="898"/>
            <a:chExt cx="3905" cy="823"/>
          </a:xfrm>
        </p:grpSpPr>
        <p:grpSp>
          <p:nvGrpSpPr>
            <p:cNvPr id="82948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2954" name="TextBox 15"/>
            <p:cNvSpPr txBox="1">
              <a:spLocks noChangeArrowheads="1"/>
            </p:cNvSpPr>
            <p:nvPr/>
          </p:nvSpPr>
          <p:spPr bwMode="auto">
            <a:xfrm>
              <a:off x="5074" y="898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-5840" y="-51405"/>
            <a:ext cx="2006600" cy="476924"/>
            <a:chOff x="263" y="162"/>
            <a:chExt cx="3160" cy="753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844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98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文本框 1"/>
          <p:cNvSpPr txBox="1">
            <a:spLocks noChangeArrowheads="1"/>
          </p:cNvSpPr>
          <p:nvPr/>
        </p:nvSpPr>
        <p:spPr bwMode="auto">
          <a:xfrm>
            <a:off x="1081349" y="1217622"/>
            <a:ext cx="6131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=3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55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=4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44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=5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33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试比较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的大小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260394" y="1805585"/>
            <a:ext cx="6373587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: 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=3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55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=(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5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11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243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11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,</a:t>
            </a:r>
            <a:endParaRPr lang="en-US" altLang="zh-CN" sz="2400" b="1" dirty="0" smtClean="0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      b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=4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44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=(4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11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256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11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,</a:t>
            </a:r>
            <a:endParaRPr lang="en-US" altLang="zh-CN" sz="2400" b="1" dirty="0" smtClean="0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      c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=5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33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=(5</a:t>
            </a:r>
            <a:r>
              <a:rPr lang="en-US" altLang="zh-CN" sz="2400" b="1" baseline="30000" dirty="0"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>
                <a:latin typeface="+mn-lt"/>
                <a:ea typeface="黑体" panose="02010609060101010101" pitchFamily="2" charset="-122"/>
              </a:rPr>
              <a:t>11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125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11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.</a:t>
            </a:r>
            <a:endParaRPr lang="en-US" altLang="zh-CN" sz="2400" b="1" dirty="0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     </a:t>
            </a:r>
            <a:r>
              <a:rPr lang="zh-CN" altLang="zh-CN" sz="2400" b="1" dirty="0" smtClean="0">
                <a:latin typeface="+mn-lt"/>
                <a:ea typeface="黑体" panose="02010609060101010101" pitchFamily="2" charset="-122"/>
              </a:rPr>
              <a:t>∵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256&gt;243&gt;125,</a:t>
            </a:r>
            <a:endParaRPr lang="en-US" altLang="zh-CN" sz="2400" b="1" dirty="0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b&gt;a&gt;c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83976" name="组合 2"/>
          <p:cNvGrpSpPr/>
          <p:nvPr/>
        </p:nvGrpSpPr>
        <p:grpSpPr bwMode="auto">
          <a:xfrm>
            <a:off x="3343913" y="500016"/>
            <a:ext cx="2478722" cy="522924"/>
            <a:chOff x="5073" y="892"/>
            <a:chExt cx="3905" cy="823"/>
          </a:xfrm>
        </p:grpSpPr>
        <p:grpSp>
          <p:nvGrpSpPr>
            <p:cNvPr id="83977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5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" name="缺角矩形 1"/>
              <p:cNvSpPr/>
              <p:nvPr/>
            </p:nvSpPr>
            <p:spPr>
              <a:xfrm rot="3000000">
                <a:off x="4936765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7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3983" name="TextBox 15"/>
            <p:cNvSpPr txBox="1">
              <a:spLocks noChangeArrowheads="1"/>
            </p:cNvSpPr>
            <p:nvPr/>
          </p:nvSpPr>
          <p:spPr bwMode="auto">
            <a:xfrm>
              <a:off x="5073" y="892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"/>
          <p:cNvGrpSpPr/>
          <p:nvPr/>
        </p:nvGrpSpPr>
        <p:grpSpPr bwMode="auto">
          <a:xfrm>
            <a:off x="-5840" y="-51405"/>
            <a:ext cx="2006600" cy="476924"/>
            <a:chOff x="263" y="162"/>
            <a:chExt cx="3160" cy="753"/>
          </a:xfrm>
        </p:grpSpPr>
        <p:sp>
          <p:nvSpPr>
            <p:cNvPr id="25" name="文本框 20"/>
            <p:cNvSpPr txBox="1">
              <a:spLocks noChangeArrowheads="1"/>
            </p:cNvSpPr>
            <p:nvPr/>
          </p:nvSpPr>
          <p:spPr bwMode="auto">
            <a:xfrm>
              <a:off x="844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6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98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55009" y="2011363"/>
            <a:ext cx="1553682" cy="461665"/>
          </a:xfrm>
          <a:prstGeom prst="rect">
            <a:avLst/>
          </a:prstGeom>
          <a:noFill/>
          <a:ln w="25400">
            <a:solidFill>
              <a:schemeClr val="accent1">
                <a:alpha val="54117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幂的乘方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573338" y="1060450"/>
            <a:ext cx="757237" cy="400110"/>
          </a:xfrm>
          <a:prstGeom prst="rect">
            <a:avLst/>
          </a:prstGeom>
          <a:noFill/>
          <a:ln w="25400">
            <a:solidFill>
              <a:srgbClr val="ECEC0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法则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06813" y="468313"/>
            <a:ext cx="3673475" cy="495585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mn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m,n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都是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正整数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552919" y="3382963"/>
            <a:ext cx="755650" cy="400110"/>
          </a:xfrm>
          <a:prstGeom prst="rect">
            <a:avLst/>
          </a:prstGeom>
          <a:noFill/>
          <a:ln w="25400">
            <a:solidFill>
              <a:srgbClr val="ECEC0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706813" y="1387475"/>
            <a:ext cx="3673475" cy="454035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ea typeface="黑体" panose="02010609060101010101" pitchFamily="2" charset="-122"/>
              </a:rPr>
              <a:t>幂的乘方，底数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不变</a:t>
            </a:r>
            <a:r>
              <a:rPr lang="zh-CN" altLang="en-US" b="1" dirty="0">
                <a:ea typeface="黑体" panose="02010609060101010101" pitchFamily="2" charset="-122"/>
              </a:rPr>
              <a:t>，指数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2" charset="-122"/>
              </a:rPr>
              <a:t>相乘</a:t>
            </a:r>
            <a:endParaRPr lang="zh-CN" altLang="en-US" b="1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2357438" y="1169988"/>
            <a:ext cx="161925" cy="2430462"/>
          </a:xfrm>
          <a:prstGeom prst="leftBrace">
            <a:avLst>
              <a:gd name="adj1" fmla="val 7505"/>
              <a:gd name="adj2" fmla="val 50000"/>
            </a:avLst>
          </a:prstGeom>
          <a:solidFill>
            <a:schemeClr val="bg1"/>
          </a:solidFill>
          <a:ln w="25400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5" name="左大括号 14"/>
          <p:cNvSpPr/>
          <p:nvPr/>
        </p:nvSpPr>
        <p:spPr bwMode="auto">
          <a:xfrm>
            <a:off x="3436938" y="684213"/>
            <a:ext cx="217487" cy="1027112"/>
          </a:xfrm>
          <a:prstGeom prst="leftBrace">
            <a:avLst>
              <a:gd name="adj1" fmla="val 8090"/>
              <a:gd name="adj2" fmla="val 50000"/>
            </a:avLst>
          </a:prstGeom>
          <a:solidFill>
            <a:schemeClr val="bg1"/>
          </a:solidFill>
          <a:ln w="25400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544887" y="2465388"/>
            <a:ext cx="4894437" cy="957250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幂的乘方与同底数幂的乘法的区别：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;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﹒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m+n</a:t>
            </a:r>
            <a:endParaRPr lang="zh-CN" altLang="en-US" sz="20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" name="左大括号 17"/>
          <p:cNvSpPr/>
          <p:nvPr/>
        </p:nvSpPr>
        <p:spPr bwMode="auto">
          <a:xfrm>
            <a:off x="3382963" y="3113088"/>
            <a:ext cx="109537" cy="865187"/>
          </a:xfrm>
          <a:prstGeom prst="leftBrace">
            <a:avLst>
              <a:gd name="adj1" fmla="val 7789"/>
              <a:gd name="adj2" fmla="val 50000"/>
            </a:avLst>
          </a:prstGeom>
          <a:solidFill>
            <a:schemeClr val="bg1"/>
          </a:solidFill>
          <a:ln w="25400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544887" y="3600450"/>
            <a:ext cx="4810547" cy="96032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幂的乘方法则的逆用：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=(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endParaRPr lang="zh-CN" altLang="en-US" sz="20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85003" name="组合 1"/>
          <p:cNvGrpSpPr/>
          <p:nvPr/>
        </p:nvGrpSpPr>
        <p:grpSpPr bwMode="auto">
          <a:xfrm>
            <a:off x="3466" y="-59626"/>
            <a:ext cx="2006600" cy="477838"/>
            <a:chOff x="227" y="33"/>
            <a:chExt cx="3160" cy="752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5005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5" grpId="0" bldLvl="0" animBg="1"/>
      <p:bldP spid="16" grpId="0" bldLvl="0" animBg="1"/>
      <p:bldP spid="18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 bwMode="auto">
          <a:xfrm>
            <a:off x="1749425" y="1811338"/>
            <a:ext cx="671513" cy="414337"/>
            <a:chOff x="84" y="124"/>
            <a:chExt cx="532" cy="348"/>
          </a:xfrm>
        </p:grpSpPr>
        <p:sp>
          <p:nvSpPr>
            <p:cNvPr id="60418" name="Rectangle 7"/>
            <p:cNvSpPr>
              <a:spLocks noChangeArrowheads="1"/>
            </p:cNvSpPr>
            <p:nvPr/>
          </p:nvSpPr>
          <p:spPr bwMode="auto">
            <a:xfrm>
              <a:off x="445" y="184"/>
              <a:ext cx="171" cy="19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60419" name="Text Box 8"/>
            <p:cNvSpPr txBox="1">
              <a:spLocks noChangeArrowheads="1"/>
            </p:cNvSpPr>
            <p:nvPr/>
          </p:nvSpPr>
          <p:spPr bwMode="auto">
            <a:xfrm>
              <a:off x="84" y="124"/>
              <a:ext cx="35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1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10</a:t>
              </a:r>
              <a:endParaRPr lang="zh-CN" altLang="zh-CN" sz="21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" name="Group 16"/>
          <p:cNvGrpSpPr/>
          <p:nvPr/>
        </p:nvGrpSpPr>
        <p:grpSpPr bwMode="auto">
          <a:xfrm>
            <a:off x="1255713" y="2390775"/>
            <a:ext cx="2600325" cy="2101850"/>
            <a:chOff x="-402" y="-268"/>
            <a:chExt cx="2074" cy="1765"/>
          </a:xfrm>
        </p:grpSpPr>
        <p:sp>
          <p:nvSpPr>
            <p:cNvPr id="60421" name="Rectangle 17"/>
            <p:cNvSpPr>
              <a:spLocks noChangeArrowheads="1"/>
            </p:cNvSpPr>
            <p:nvPr/>
          </p:nvSpPr>
          <p:spPr bwMode="auto">
            <a:xfrm>
              <a:off x="-16" y="-268"/>
              <a:ext cx="1688" cy="1765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sz="100" i="1">
                <a:ea typeface="楷体_GB2312" panose="02010609030101010101" pitchFamily="49" charset="-122"/>
              </a:endParaRPr>
            </a:p>
          </p:txBody>
        </p:sp>
        <p:sp>
          <p:nvSpPr>
            <p:cNvPr id="60422" name="Text Box 18"/>
            <p:cNvSpPr txBox="1">
              <a:spLocks noChangeArrowheads="1"/>
            </p:cNvSpPr>
            <p:nvPr/>
          </p:nvSpPr>
          <p:spPr bwMode="auto">
            <a:xfrm>
              <a:off x="-402" y="410"/>
              <a:ext cx="42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100" b="1">
                  <a:latin typeface="Times New Roman" panose="02020603050405020304" pitchFamily="18" charset="0"/>
                  <a:ea typeface="楷体_GB2312" panose="02010609030101010101" pitchFamily="49" charset="-122"/>
                </a:rPr>
                <a:t>10</a:t>
              </a:r>
              <a:r>
                <a:rPr lang="zh-CN" altLang="zh-CN" sz="2100" b="1" baseline="30000">
                  <a:latin typeface="Times New Roman" panose="02020603050405020304" pitchFamily="18" charset="0"/>
                  <a:ea typeface="楷体_GB2312" panose="02010609030101010101" pitchFamily="49" charset="-122"/>
                </a:rPr>
                <a:t>3</a:t>
              </a:r>
              <a:endParaRPr lang="zh-CN" altLang="zh-CN" sz="2100" b="1"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5235357" y="2336800"/>
            <a:ext cx="103906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＝边长</a:t>
            </a:r>
            <a:r>
              <a:rPr lang="zh-CN" altLang="zh-CN" sz="2000" b="1" baseline="30000" dirty="0">
                <a:solidFill>
                  <a:srgbClr val="FF0000"/>
                </a:solidFill>
                <a:latin typeface="+mn-lt"/>
              </a:rPr>
              <a:t>2</a:t>
            </a:r>
            <a:endParaRPr lang="zh-CN" altLang="zh-CN" sz="2000" b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4" name="Group 13"/>
          <p:cNvGrpSpPr/>
          <p:nvPr/>
        </p:nvGrpSpPr>
        <p:grpSpPr bwMode="auto">
          <a:xfrm>
            <a:off x="4665663" y="1676400"/>
            <a:ext cx="2243094" cy="554038"/>
            <a:chOff x="0" y="0"/>
            <a:chExt cx="1760" cy="465"/>
          </a:xfrm>
        </p:grpSpPr>
        <p:sp>
          <p:nvSpPr>
            <p:cNvPr id="60425" name="Text Box 14"/>
            <p:cNvSpPr txBox="1">
              <a:spLocks noChangeArrowheads="1"/>
            </p:cNvSpPr>
            <p:nvPr/>
          </p:nvSpPr>
          <p:spPr bwMode="auto">
            <a:xfrm>
              <a:off x="408" y="45"/>
              <a:ext cx="135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+mn-lt"/>
                </a:rPr>
                <a:t>＝边长</a:t>
              </a:r>
              <a:r>
                <a:rPr lang="zh-CN" altLang="zh-CN" sz="2000" b="1" dirty="0">
                  <a:solidFill>
                    <a:srgbClr val="FF0000"/>
                  </a:solidFill>
                  <a:latin typeface="+mn-lt"/>
                </a:rPr>
                <a:t>×</a:t>
              </a:r>
              <a:r>
                <a:rPr lang="zh-CN" altLang="en-US" sz="2000" b="1" dirty="0">
                  <a:solidFill>
                    <a:srgbClr val="FF0000"/>
                  </a:solidFill>
                  <a:latin typeface="+mn-lt"/>
                </a:rPr>
                <a:t>边长</a:t>
              </a:r>
              <a:endParaRPr lang="zh-CN" altLang="en-US" sz="2000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60426" name="Text Box 15"/>
            <p:cNvSpPr txBox="1">
              <a:spLocks noChangeArrowheads="1"/>
            </p:cNvSpPr>
            <p:nvPr/>
          </p:nvSpPr>
          <p:spPr bwMode="auto">
            <a:xfrm>
              <a:off x="0" y="0"/>
              <a:ext cx="511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3000" b="1" i="1">
                  <a:latin typeface="Times New Roman" panose="02020603050405020304" pitchFamily="18" charset="0"/>
                  <a:ea typeface="MS PGothic" panose="020B0600070205080204" pitchFamily="34" charset="-128"/>
                </a:rPr>
                <a:t>S</a:t>
              </a:r>
              <a:r>
                <a:rPr lang="zh-CN" altLang="en-US" baseline="-25000">
                  <a:latin typeface="黑体" panose="02010609060101010101" pitchFamily="2" charset="-122"/>
                  <a:ea typeface="黑体" panose="02010609060101010101" pitchFamily="2" charset="-122"/>
                </a:rPr>
                <a:t>正</a:t>
              </a:r>
              <a:endParaRPr lang="zh-CN" altLang="en-US" baseline="-250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8" name="Text Box 30"/>
          <p:cNvSpPr txBox="1">
            <a:spLocks noChangeArrowheads="1"/>
          </p:cNvSpPr>
          <p:nvPr/>
        </p:nvSpPr>
        <p:spPr bwMode="auto">
          <a:xfrm>
            <a:off x="1577185" y="1216848"/>
            <a:ext cx="5134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请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分别求出下列两个正方形的面积？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0430" name="文本框 6151"/>
          <p:cNvSpPr txBox="1">
            <a:spLocks noChangeArrowheads="1"/>
          </p:cNvSpPr>
          <p:nvPr/>
        </p:nvSpPr>
        <p:spPr bwMode="auto">
          <a:xfrm>
            <a:off x="3737531" y="575301"/>
            <a:ext cx="3898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幂的乘方的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法则</a:t>
            </a:r>
            <a:r>
              <a:rPr lang="en-US" altLang="zh-CN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较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简单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的</a:t>
            </a:r>
            <a:r>
              <a:rPr lang="en-US" altLang="zh-CN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" name="Group 10"/>
          <p:cNvGrpSpPr/>
          <p:nvPr/>
        </p:nvGrpSpPr>
        <p:grpSpPr bwMode="auto">
          <a:xfrm>
            <a:off x="4734322" y="2779713"/>
            <a:ext cx="1882379" cy="518732"/>
            <a:chOff x="0" y="0"/>
            <a:chExt cx="1581" cy="435"/>
          </a:xfrm>
        </p:grpSpPr>
        <p:sp>
          <p:nvSpPr>
            <p:cNvPr id="60433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471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zh-CN" sz="2400" b="1" i="1" dirty="0">
                  <a:latin typeface="Times New Roman" panose="02020603050405020304" pitchFamily="18" charset="0"/>
                  <a:ea typeface="楷体_GB2312" panose="02010609030101010101" pitchFamily="49" charset="-122"/>
                </a:rPr>
                <a:t>S</a:t>
              </a:r>
              <a:r>
                <a:rPr lang="zh-CN" altLang="zh-CN" sz="2400" baseline="-25000" dirty="0">
                  <a:latin typeface="黑体" panose="02010609060101010101" pitchFamily="2" charset="-122"/>
                  <a:ea typeface="黑体" panose="02010609060101010101" pitchFamily="2" charset="-122"/>
                </a:rPr>
                <a:t>小</a:t>
              </a:r>
              <a:endParaRPr lang="zh-CN" altLang="en-US" sz="2400" baseline="-250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60434" name="Text Box 12"/>
            <p:cNvSpPr txBox="1">
              <a:spLocks noChangeArrowheads="1"/>
            </p:cNvSpPr>
            <p:nvPr/>
          </p:nvSpPr>
          <p:spPr bwMode="auto">
            <a:xfrm>
              <a:off x="389" y="48"/>
              <a:ext cx="119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＝</a:t>
              </a:r>
              <a:r>
                <a:rPr lang="zh-CN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10×10</a:t>
              </a:r>
              <a:endPara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138" name="Text Box 21"/>
          <p:cNvSpPr txBox="1">
            <a:spLocks noChangeArrowheads="1"/>
          </p:cNvSpPr>
          <p:nvPr/>
        </p:nvSpPr>
        <p:spPr bwMode="auto">
          <a:xfrm>
            <a:off x="6474088" y="2847689"/>
            <a:ext cx="9044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Group 22"/>
          <p:cNvGrpSpPr/>
          <p:nvPr/>
        </p:nvGrpSpPr>
        <p:grpSpPr bwMode="auto">
          <a:xfrm>
            <a:off x="4795838" y="3484563"/>
            <a:ext cx="2284412" cy="516347"/>
            <a:chOff x="0" y="0"/>
            <a:chExt cx="1919" cy="433"/>
          </a:xfrm>
        </p:grpSpPr>
        <p:sp>
          <p:nvSpPr>
            <p:cNvPr id="60437" name="Text Box 23"/>
            <p:cNvSpPr txBox="1">
              <a:spLocks noChangeArrowheads="1"/>
            </p:cNvSpPr>
            <p:nvPr/>
          </p:nvSpPr>
          <p:spPr bwMode="auto">
            <a:xfrm>
              <a:off x="331" y="46"/>
              <a:ext cx="158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＝</a:t>
              </a:r>
              <a:r>
                <a:rPr lang="zh-CN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10</a:t>
              </a:r>
              <a:r>
                <a:rPr lang="zh-CN" altLang="zh-CN" sz="24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zh-CN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×10</a:t>
              </a:r>
              <a:r>
                <a:rPr lang="zh-CN" altLang="zh-CN" sz="24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lang="zh-CN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0438" name="Text Box 24"/>
            <p:cNvSpPr txBox="1">
              <a:spLocks noChangeArrowheads="1"/>
            </p:cNvSpPr>
            <p:nvPr/>
          </p:nvSpPr>
          <p:spPr bwMode="auto">
            <a:xfrm>
              <a:off x="0" y="0"/>
              <a:ext cx="784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400" b="1" i="1" dirty="0" smtClean="0">
                  <a:latin typeface="Times New Roman" panose="02020603050405020304" pitchFamily="18" charset="0"/>
                </a:rPr>
                <a:t>S</a:t>
              </a:r>
              <a:r>
                <a:rPr lang="zh-CN" altLang="en-US" sz="2400" b="1" baseline="-25000" dirty="0"/>
                <a:t>大</a:t>
              </a:r>
              <a:endParaRPr lang="zh-CN" altLang="en-US" sz="2400" b="1" dirty="0"/>
            </a:p>
          </p:txBody>
        </p:sp>
      </p:grpSp>
      <p:sp>
        <p:nvSpPr>
          <p:cNvPr id="5144" name="Text Box 27"/>
          <p:cNvSpPr txBox="1">
            <a:spLocks noChangeArrowheads="1"/>
          </p:cNvSpPr>
          <p:nvPr/>
        </p:nvSpPr>
        <p:spPr bwMode="auto">
          <a:xfrm>
            <a:off x="6730884" y="3498850"/>
            <a:ext cx="107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=(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0446" name="组合 2"/>
          <p:cNvGrpSpPr/>
          <p:nvPr/>
        </p:nvGrpSpPr>
        <p:grpSpPr bwMode="auto">
          <a:xfrm>
            <a:off x="-8808" y="-53213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44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0450" name="组合 4"/>
          <p:cNvGrpSpPr/>
          <p:nvPr/>
        </p:nvGrpSpPr>
        <p:grpSpPr bwMode="auto">
          <a:xfrm>
            <a:off x="2006181" y="607783"/>
            <a:ext cx="1685925" cy="409790"/>
            <a:chOff x="3485" y="1168"/>
            <a:chExt cx="2654" cy="644"/>
          </a:xfrm>
        </p:grpSpPr>
        <p:sp>
          <p:nvSpPr>
            <p:cNvPr id="5" name="圆角矩形 4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60452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41" name="Text Box 27"/>
          <p:cNvSpPr txBox="1">
            <a:spLocks noChangeArrowheads="1"/>
          </p:cNvSpPr>
          <p:nvPr/>
        </p:nvSpPr>
        <p:spPr bwMode="auto">
          <a:xfrm>
            <a:off x="6730884" y="4032999"/>
            <a:ext cx="8467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5138" grpId="0"/>
      <p:bldP spid="5138" grpId="1"/>
      <p:bldP spid="5144" grpId="0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0"/>
          <p:cNvSpPr txBox="1">
            <a:spLocks noChangeArrowheads="1"/>
          </p:cNvSpPr>
          <p:nvPr/>
        </p:nvSpPr>
        <p:spPr bwMode="auto">
          <a:xfrm>
            <a:off x="999950" y="494982"/>
            <a:ext cx="7290819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根据乘方的意义及同底数幂的乘法填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观察计算的结果，你能发现什么规律？证明你的猜想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0" name="文本框 4"/>
          <p:cNvSpPr txBox="1">
            <a:spLocks noChangeArrowheads="1"/>
          </p:cNvSpPr>
          <p:nvPr/>
        </p:nvSpPr>
        <p:spPr bwMode="auto">
          <a:xfrm>
            <a:off x="2252663" y="1573626"/>
            <a:ext cx="4138612" cy="241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(3</a:t>
            </a:r>
            <a:r>
              <a:rPr lang="en-US" altLang="zh-CN" sz="27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700" b="1" dirty="0">
                <a:latin typeface="Times New Roman" panose="02020603050405020304" pitchFamily="18" charset="0"/>
              </a:rPr>
              <a:t>)</a:t>
            </a:r>
            <a:r>
              <a:rPr lang="en-US" altLang="zh-CN" sz="2700" b="1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700" b="1" dirty="0">
                <a:latin typeface="Times New Roman" panose="02020603050405020304" pitchFamily="18" charset="0"/>
              </a:rPr>
              <a:t>= ___ </a:t>
            </a:r>
            <a:r>
              <a:rPr lang="zh-CN" altLang="zh-CN" sz="2700" b="1" dirty="0">
                <a:latin typeface="Times New Roman" panose="02020603050405020304" pitchFamily="18" charset="0"/>
              </a:rPr>
              <a:t>×</a:t>
            </a:r>
            <a:r>
              <a:rPr lang="en-US" altLang="zh-CN" sz="27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___ </a:t>
            </a:r>
            <a:r>
              <a:rPr lang="zh-CN" altLang="zh-CN" sz="2700" b="1" dirty="0">
                <a:latin typeface="Times New Roman" panose="02020603050405020304" pitchFamily="18" charset="0"/>
              </a:rPr>
              <a:t>×</a:t>
            </a:r>
            <a:r>
              <a:rPr lang="en-US" altLang="zh-CN" sz="27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___ </a:t>
            </a:r>
            <a:endParaRPr lang="en-US" altLang="zh-CN" sz="2700" b="1" baseline="30000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700" b="1" baseline="30000" dirty="0">
                <a:latin typeface="Times New Roman" panose="02020603050405020304" pitchFamily="18" charset="0"/>
              </a:rPr>
              <a:t>               </a:t>
            </a:r>
            <a:r>
              <a:rPr lang="en-US" altLang="zh-CN" sz="2700" b="1" dirty="0">
                <a:latin typeface="Times New Roman" panose="02020603050405020304" pitchFamily="18" charset="0"/>
              </a:rPr>
              <a:t>=</a:t>
            </a:r>
            <a:r>
              <a:rPr lang="en-US" altLang="zh-CN" sz="2700" b="1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700" b="1" baseline="30000" dirty="0" smtClean="0">
                <a:latin typeface="Times New Roman" panose="02020603050405020304" pitchFamily="18" charset="0"/>
              </a:rPr>
              <a:t>(    )+(     )+(</a:t>
            </a:r>
            <a:r>
              <a:rPr lang="zh-CN" altLang="zh-CN" sz="2700" b="1" baseline="30000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700" b="1" baseline="30000" dirty="0" smtClean="0">
                <a:latin typeface="Times New Roman" panose="02020603050405020304" pitchFamily="18" charset="0"/>
              </a:rPr>
              <a:t>    )</a:t>
            </a:r>
            <a:endParaRPr lang="zh-CN" altLang="zh-CN" sz="2700" b="1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          =</a:t>
            </a:r>
            <a:r>
              <a:rPr lang="en-US" altLang="zh-CN" sz="2700" b="1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700" b="1" baseline="30000" dirty="0" smtClean="0">
                <a:latin typeface="Times New Roman" panose="02020603050405020304" pitchFamily="18" charset="0"/>
              </a:rPr>
              <a:t>(     )</a:t>
            </a:r>
            <a:r>
              <a:rPr lang="zh-CN" altLang="zh-CN" sz="2700" b="1" baseline="30000" dirty="0" smtClean="0">
                <a:latin typeface="Times New Roman" panose="02020603050405020304" pitchFamily="18" charset="0"/>
              </a:rPr>
              <a:t>×</a:t>
            </a:r>
            <a:r>
              <a:rPr lang="en-US" altLang="zh-CN" sz="2700" b="1" baseline="30000" dirty="0" smtClean="0">
                <a:latin typeface="Times New Roman" panose="02020603050405020304" pitchFamily="18" charset="0"/>
              </a:rPr>
              <a:t>(      )</a:t>
            </a:r>
            <a:endParaRPr lang="zh-CN" altLang="zh-CN" sz="2700" b="1" baseline="30000" dirty="0">
              <a:latin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zh-CN" sz="2700" b="1" baseline="30000" dirty="0">
                <a:latin typeface="Times New Roman" panose="02020603050405020304" pitchFamily="18" charset="0"/>
              </a:rPr>
              <a:t>               </a:t>
            </a:r>
            <a:r>
              <a:rPr lang="en-US" altLang="zh-CN" sz="2700" b="1" dirty="0">
                <a:latin typeface="Times New Roman" panose="02020603050405020304" pitchFamily="18" charset="0"/>
              </a:rPr>
              <a:t>=</a:t>
            </a:r>
            <a:r>
              <a:rPr lang="en-US" altLang="zh-CN" sz="2700" b="1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700" b="1" baseline="30000" dirty="0" smtClean="0">
                <a:latin typeface="Times New Roman" panose="02020603050405020304" pitchFamily="18" charset="0"/>
              </a:rPr>
              <a:t>(     )</a:t>
            </a:r>
            <a:r>
              <a:rPr lang="zh-CN" altLang="zh-CN" sz="2700" b="1" dirty="0" smtClean="0">
                <a:latin typeface="Times New Roman" panose="02020603050405020304" pitchFamily="18" charset="0"/>
              </a:rPr>
              <a:t> 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81363" y="1709913"/>
            <a:ext cx="47320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2700" b="1" baseline="3000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2700" b="1" baseline="3000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238625" y="1689275"/>
            <a:ext cx="47320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2700" b="1" baseline="3000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2700" b="1" baseline="3000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157788" y="1709913"/>
            <a:ext cx="473206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2700" b="1" baseline="3000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2700" b="1" baseline="3000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621409" y="2367603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2700" b="1" baseline="30000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171928" y="2367603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2700" b="1" baseline="30000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731082" y="2359064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2700" b="1" baseline="30000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632011" y="2955100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endParaRPr lang="en-US" altLang="zh-CN" sz="2700" b="1" baseline="30000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345277" y="2941866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endParaRPr lang="en-US" altLang="zh-CN" sz="2700" b="1" baseline="30000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648595" y="3535693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6</a:t>
            </a:r>
            <a:endParaRPr lang="en-US" altLang="zh-CN" sz="2700" b="1" baseline="30000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180" name="Text Box 30"/>
          <p:cNvSpPr txBox="1">
            <a:spLocks noChangeArrowheads="1"/>
          </p:cNvSpPr>
          <p:nvPr/>
        </p:nvSpPr>
        <p:spPr bwMode="auto">
          <a:xfrm>
            <a:off x="1503363" y="4052021"/>
            <a:ext cx="6096000" cy="640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猜想：</a:t>
            </a: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7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700" b="1" i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700" b="1" i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7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=_____.</a:t>
            </a:r>
            <a:endParaRPr lang="en-US" altLang="zh-CN" sz="27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447191" y="4155294"/>
            <a:ext cx="66556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7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mn</a:t>
            </a:r>
            <a:endParaRPr lang="en-US" altLang="zh-CN" sz="27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9" name="组合 2"/>
          <p:cNvGrpSpPr/>
          <p:nvPr/>
        </p:nvGrpSpPr>
        <p:grpSpPr bwMode="auto">
          <a:xfrm>
            <a:off x="-8389" y="-55751"/>
            <a:ext cx="2006600" cy="478472"/>
            <a:chOff x="123" y="40"/>
            <a:chExt cx="3160" cy="753"/>
          </a:xfrm>
        </p:grpSpPr>
        <p:cxnSp>
          <p:nvCxnSpPr>
            <p:cNvPr id="2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302" y="15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  <p:bldP spid="14" grpId="0"/>
      <p:bldP spid="15" grpId="0"/>
      <p:bldP spid="16" grpId="0"/>
      <p:bldP spid="17" grpId="0"/>
      <p:bldP spid="18" grpId="0"/>
      <p:bldP spid="7180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文本框 3"/>
          <p:cNvSpPr txBox="1">
            <a:spLocks noChangeArrowheads="1"/>
          </p:cNvSpPr>
          <p:nvPr/>
        </p:nvSpPr>
        <p:spPr bwMode="auto">
          <a:xfrm>
            <a:off x="1427789" y="1106715"/>
            <a:ext cx="89639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dirty="0"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700" b="1" i="1" dirty="0"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700" b="1" i="1" baseline="30000" dirty="0">
                <a:latin typeface="+mn-lt"/>
                <a:ea typeface="黑体" panose="02010609060101010101" pitchFamily="2" charset="-122"/>
              </a:rPr>
              <a:t>m</a:t>
            </a:r>
            <a:r>
              <a:rPr lang="en-US" altLang="zh-CN" sz="2700" b="1" dirty="0"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700" b="1" i="1" baseline="30000" dirty="0">
                <a:latin typeface="+mn-lt"/>
                <a:ea typeface="黑体" panose="02010609060101010101" pitchFamily="2" charset="-122"/>
              </a:rPr>
              <a:t>n</a:t>
            </a:r>
            <a:endParaRPr lang="en-US" altLang="zh-CN" sz="2700" b="1" i="1" baseline="30000" dirty="0">
              <a:latin typeface="+mn-lt"/>
              <a:ea typeface="黑体" panose="02010609060101010101" pitchFamily="2" charset="-122"/>
            </a:endParaRPr>
          </a:p>
        </p:txBody>
      </p:sp>
      <p:graphicFrame>
        <p:nvGraphicFramePr>
          <p:cNvPr id="17" name="对象 1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200731" y="4071006"/>
          <a:ext cx="877887" cy="484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82" name="" r:id="rId1" imgW="368300" imgH="203200" progId="Equation.DSMT4">
                  <p:embed/>
                </p:oleObj>
              </mc:Choice>
              <mc:Fallback>
                <p:oleObj name="" r:id="rId1" imgW="368300" imgH="203200" progId="Equation.DSMT4">
                  <p:embed/>
                  <p:pic>
                    <p:nvPicPr>
                      <p:cNvPr id="0" name="对象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0731" y="4071006"/>
                        <a:ext cx="877887" cy="484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" name="TextBox 21"/>
          <p:cNvSpPr txBox="1"/>
          <p:nvPr/>
        </p:nvSpPr>
        <p:spPr>
          <a:xfrm>
            <a:off x="4873584" y="820777"/>
            <a:ext cx="2334293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幂的乘方法则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5226999" y="1460106"/>
            <a:ext cx="336332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zh-CN" sz="2400" b="1" i="1" dirty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zh-CN" sz="2400" b="1" dirty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zh-CN" sz="2400" b="1" i="1" dirty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 a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mn</a:t>
            </a:r>
            <a:r>
              <a:rPr lang="zh-CN" altLang="en-US" sz="2400" dirty="0">
                <a:solidFill>
                  <a:srgbClr val="FB240D"/>
                </a:solidFill>
                <a:ea typeface="楷体_GB2312" panose="02010609030101010101" pitchFamily="49" charset="-122"/>
                <a:sym typeface="宋体" panose="02010600030101010101" pitchFamily="2" charset="-122"/>
              </a:rPr>
              <a:t>　</a:t>
            </a:r>
            <a:endParaRPr lang="zh-CN" altLang="en-US" sz="2400" dirty="0">
              <a:solidFill>
                <a:srgbClr val="FB240D"/>
              </a:solidFill>
              <a:ea typeface="楷体_GB2312" panose="02010609030101010101" pitchFamily="49" charset="-122"/>
              <a:sym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zh-CN" sz="2400" b="1" dirty="0">
                <a:solidFill>
                  <a:srgbClr val="FB240D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zh-CN" sz="2400" b="1" i="1" dirty="0">
                <a:solidFill>
                  <a:srgbClr val="FB240D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>
                <a:solidFill>
                  <a:srgbClr val="FB240D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zh-CN" sz="2400" b="1" i="1" dirty="0">
                <a:solidFill>
                  <a:srgbClr val="FB240D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>
                <a:solidFill>
                  <a:srgbClr val="FB240D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都是</a:t>
            </a:r>
            <a:r>
              <a:rPr lang="zh-CN" altLang="en-US" sz="2400" b="1" dirty="0" smtClean="0">
                <a:solidFill>
                  <a:srgbClr val="FB240D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正整数</a:t>
            </a:r>
            <a:r>
              <a:rPr lang="en-US" altLang="zh-CN" sz="2400" b="1" dirty="0" smtClean="0">
                <a:solidFill>
                  <a:srgbClr val="FB240D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zh-CN" altLang="en-US" sz="2400" b="1" dirty="0">
              <a:solidFill>
                <a:srgbClr val="FB240D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4994902" y="2836921"/>
            <a:ext cx="3981318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即幂的乘方，底数</a:t>
            </a:r>
            <a:r>
              <a:rPr lang="en-US" altLang="zh-CN" sz="2400" b="1" dirty="0">
                <a:latin typeface="宋体" panose="02010600030101010101" pitchFamily="2" charset="-122"/>
              </a:rPr>
              <a:t>______</a:t>
            </a:r>
            <a:r>
              <a:rPr lang="zh-CN" altLang="en-US" sz="2400" b="1" dirty="0">
                <a:latin typeface="宋体" panose="02010600030101010101" pitchFamily="2" charset="-122"/>
              </a:rPr>
              <a:t>，指数＿</a:t>
            </a:r>
            <a:r>
              <a:rPr lang="en-US" altLang="zh-CN" sz="2400" b="1" dirty="0">
                <a:latin typeface="宋体" panose="02010600030101010101" pitchFamily="2" charset="-122"/>
              </a:rPr>
              <a:t>__</a:t>
            </a:r>
            <a:r>
              <a:rPr lang="zh-CN" altLang="en-US" sz="2400" b="1" dirty="0">
                <a:latin typeface="宋体" panose="02010600030101010101" pitchFamily="2" charset="-122"/>
              </a:rPr>
              <a:t>＿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7565858" y="2869381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不变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5748964" y="3304959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相乘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1204143" y="1726248"/>
            <a:ext cx="3314516" cy="1153795"/>
            <a:chOff x="1898" y="2718"/>
            <a:chExt cx="5217" cy="1817"/>
          </a:xfrm>
        </p:grpSpPr>
        <p:sp>
          <p:nvSpPr>
            <p:cNvPr id="62478" name="文本框 4"/>
            <p:cNvSpPr txBox="1">
              <a:spLocks noChangeArrowheads="1"/>
            </p:cNvSpPr>
            <p:nvPr/>
          </p:nvSpPr>
          <p:spPr bwMode="auto">
            <a:xfrm>
              <a:off x="1898" y="2718"/>
              <a:ext cx="5217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latin typeface="+mn-lt"/>
                </a:rPr>
                <a:t>=</a:t>
              </a:r>
              <a:r>
                <a:rPr lang="en-US" altLang="zh-CN" sz="2800" b="1" i="1" dirty="0">
                  <a:latin typeface="+mn-lt"/>
                </a:rPr>
                <a:t>a</a:t>
              </a:r>
              <a:r>
                <a:rPr lang="en-US" altLang="zh-CN" sz="2800" b="1" i="1" baseline="30000" dirty="0">
                  <a:latin typeface="+mn-lt"/>
                </a:rPr>
                <a:t>m</a:t>
              </a:r>
              <a:r>
                <a:rPr lang="en-US" altLang="zh-CN" sz="2800" b="1" i="1" dirty="0">
                  <a:latin typeface="+mn-lt"/>
                </a:rPr>
                <a:t>·a</a:t>
              </a:r>
              <a:r>
                <a:rPr lang="en-US" altLang="zh-CN" sz="2800" b="1" i="1" baseline="30000" dirty="0">
                  <a:latin typeface="+mn-lt"/>
                </a:rPr>
                <a:t>m</a:t>
              </a:r>
              <a:r>
                <a:rPr lang="en-US" altLang="zh-CN" sz="2800" b="1" i="1" dirty="0">
                  <a:latin typeface="+mn-lt"/>
                </a:rPr>
                <a:t>·a</a:t>
              </a:r>
              <a:r>
                <a:rPr lang="en-US" altLang="zh-CN" sz="2800" b="1" i="1" baseline="30000" dirty="0">
                  <a:latin typeface="+mn-lt"/>
                </a:rPr>
                <a:t>m</a:t>
              </a:r>
              <a:r>
                <a:rPr lang="en-US" altLang="zh-CN" sz="2800" b="1" i="1" dirty="0">
                  <a:latin typeface="宋体" panose="02010600030101010101" pitchFamily="2" charset="-122"/>
                </a:rPr>
                <a:t>…</a:t>
              </a:r>
              <a:r>
                <a:rPr lang="en-US" altLang="zh-CN" sz="2800" b="1" i="1" dirty="0">
                  <a:latin typeface="+mn-lt"/>
                </a:rPr>
                <a:t>a</a:t>
              </a:r>
              <a:r>
                <a:rPr lang="en-US" altLang="zh-CN" sz="2800" b="1" i="1" baseline="30000" dirty="0">
                  <a:latin typeface="+mn-lt"/>
                </a:rPr>
                <a:t>m</a:t>
              </a:r>
              <a:endParaRPr lang="en-US" altLang="zh-CN" sz="2800" b="1" i="1" baseline="30000" dirty="0">
                <a:latin typeface="+mn-lt"/>
              </a:endParaRPr>
            </a:p>
          </p:txBody>
        </p:sp>
        <p:sp>
          <p:nvSpPr>
            <p:cNvPr id="7" name="左大括号 6"/>
            <p:cNvSpPr/>
            <p:nvPr/>
          </p:nvSpPr>
          <p:spPr>
            <a:xfrm rot="16200000">
              <a:off x="3516" y="2404"/>
              <a:ext cx="410" cy="2492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/>
            <a:p>
              <a:pPr algn="ctr"/>
              <a:endParaRPr lang="zh-CN" altLang="en-US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endParaRPr>
            </a:p>
          </p:txBody>
        </p:sp>
        <p:sp>
          <p:nvSpPr>
            <p:cNvPr id="62480" name="文本框 7"/>
            <p:cNvSpPr txBox="1">
              <a:spLocks noChangeArrowheads="1"/>
            </p:cNvSpPr>
            <p:nvPr/>
          </p:nvSpPr>
          <p:spPr bwMode="auto">
            <a:xfrm>
              <a:off x="3050" y="3808"/>
              <a:ext cx="1917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n</a:t>
              </a:r>
              <a:r>
                <a:rPr lang="zh-CN" altLang="en-US" sz="2400" b="1" dirty="0">
                  <a:latin typeface="+mn-lt"/>
                </a:rPr>
                <a:t>个</a:t>
              </a:r>
              <a:r>
                <a:rPr lang="en-US" altLang="zh-CN" sz="2400" b="1" i="1" dirty="0">
                  <a:latin typeface="+mn-lt"/>
                </a:rPr>
                <a:t>a</a:t>
              </a:r>
              <a:r>
                <a:rPr lang="en-US" altLang="zh-CN" sz="2400" b="1" i="1" baseline="30000" dirty="0">
                  <a:latin typeface="+mn-lt"/>
                </a:rPr>
                <a:t>m</a:t>
              </a:r>
              <a:endParaRPr lang="en-US" altLang="zh-CN" sz="2400" b="1" i="1" baseline="30000" dirty="0">
                <a:latin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 bwMode="auto">
          <a:xfrm>
            <a:off x="1157812" y="2926682"/>
            <a:ext cx="3113620" cy="1014423"/>
            <a:chOff x="3435" y="4339"/>
            <a:chExt cx="2929" cy="1598"/>
          </a:xfrm>
        </p:grpSpPr>
        <p:sp>
          <p:nvSpPr>
            <p:cNvPr id="62482" name="文本框 8"/>
            <p:cNvSpPr txBox="1">
              <a:spLocks noChangeArrowheads="1"/>
            </p:cNvSpPr>
            <p:nvPr/>
          </p:nvSpPr>
          <p:spPr bwMode="auto">
            <a:xfrm>
              <a:off x="3435" y="4339"/>
              <a:ext cx="2929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+mn-lt"/>
                </a:rPr>
                <a:t>=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+mn-lt"/>
                </a:rPr>
                <a:t>a</a:t>
              </a:r>
              <a:r>
                <a:rPr lang="en-US" altLang="zh-CN" sz="3200" b="1" i="1" baseline="30000" dirty="0">
                  <a:solidFill>
                    <a:srgbClr val="FF0000"/>
                  </a:solidFill>
                  <a:latin typeface="+mn-lt"/>
                </a:rPr>
                <a:t>m</a:t>
              </a:r>
              <a:r>
                <a:rPr lang="en-US" altLang="zh-CN" sz="3200" b="1" baseline="30000" dirty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3200" b="1" i="1" baseline="30000" dirty="0">
                  <a:solidFill>
                    <a:srgbClr val="FF0000"/>
                  </a:solidFill>
                  <a:latin typeface="+mn-lt"/>
                </a:rPr>
                <a:t>m</a:t>
              </a:r>
              <a:r>
                <a:rPr lang="en-US" altLang="zh-CN" sz="3200" b="1" baseline="30000" dirty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3200" b="1" baseline="300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…</a:t>
              </a:r>
              <a:r>
                <a:rPr lang="en-US" altLang="zh-CN" sz="3200" b="1" baseline="30000" dirty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3200" b="1" i="1" baseline="30000" dirty="0">
                  <a:solidFill>
                    <a:srgbClr val="FF0000"/>
                  </a:solidFill>
                  <a:latin typeface="+mn-lt"/>
                </a:rPr>
                <a:t>m</a:t>
              </a:r>
              <a:endParaRPr lang="en-US" altLang="zh-CN" sz="3200" b="1" i="1" baseline="30000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0" name="右大括号 9"/>
            <p:cNvSpPr/>
            <p:nvPr/>
          </p:nvSpPr>
          <p:spPr>
            <a:xfrm rot="5400000">
              <a:off x="4263" y="4548"/>
              <a:ext cx="523" cy="1204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sz="2000" b="1" noProof="1"/>
            </a:p>
          </p:txBody>
        </p:sp>
        <p:sp>
          <p:nvSpPr>
            <p:cNvPr id="62484" name="文本框 10"/>
            <p:cNvSpPr txBox="1">
              <a:spLocks noChangeArrowheads="1"/>
            </p:cNvSpPr>
            <p:nvPr/>
          </p:nvSpPr>
          <p:spPr bwMode="auto">
            <a:xfrm>
              <a:off x="4214" y="5307"/>
              <a:ext cx="1794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i="1" dirty="0">
                  <a:solidFill>
                    <a:srgbClr val="FF0000"/>
                  </a:solidFill>
                  <a:latin typeface="+mn-lt"/>
                </a:rPr>
                <a:t>n</a:t>
              </a:r>
              <a:r>
                <a:rPr lang="zh-CN" altLang="en-US" sz="2000" b="1" dirty="0">
                  <a:latin typeface="+mn-lt"/>
                </a:rPr>
                <a:t>个</a:t>
              </a:r>
              <a:r>
                <a:rPr lang="en-US" altLang="zh-CN" sz="2000" b="1" i="1" dirty="0">
                  <a:latin typeface="+mn-lt"/>
                </a:rPr>
                <a:t>m</a:t>
              </a:r>
              <a:endParaRPr lang="en-US" altLang="zh-CN" sz="2000" b="1" i="1" dirty="0">
                <a:latin typeface="+mn-lt"/>
              </a:endParaRPr>
            </a:p>
          </p:txBody>
        </p:sp>
      </p:grpSp>
      <p:grpSp>
        <p:nvGrpSpPr>
          <p:cNvPr id="22" name="组合 2"/>
          <p:cNvGrpSpPr/>
          <p:nvPr/>
        </p:nvGrpSpPr>
        <p:grpSpPr bwMode="auto">
          <a:xfrm>
            <a:off x="-8389" y="-57618"/>
            <a:ext cx="2006600" cy="477837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圆角矩形 31"/>
          <p:cNvSpPr>
            <a:spLocks noChangeArrowheads="1"/>
          </p:cNvSpPr>
          <p:nvPr/>
        </p:nvSpPr>
        <p:spPr bwMode="auto">
          <a:xfrm>
            <a:off x="930799" y="619810"/>
            <a:ext cx="1641475" cy="431800"/>
          </a:xfrm>
          <a:prstGeom prst="roundRect">
            <a:avLst>
              <a:gd name="adj" fmla="val 16667"/>
            </a:avLst>
          </a:prstGeom>
          <a:solidFill>
            <a:srgbClr val="FFBF53">
              <a:lumMod val="40000"/>
              <a:lumOff val="60000"/>
            </a:srgbClr>
          </a:solidFill>
          <a:ln w="25400">
            <a:solidFill>
              <a:srgbClr val="02B3C5">
                <a:lumMod val="75000"/>
              </a:srgbClr>
            </a:solidFill>
            <a:round/>
          </a:ln>
        </p:spPr>
        <p:txBody>
          <a:bodyPr/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000" b="1" kern="0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证</a:t>
            </a:r>
            <a:r>
              <a:rPr lang="zh-CN" altLang="en-US" sz="2000" b="1" kern="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明猜想</a:t>
            </a:r>
            <a:endParaRPr lang="zh-CN" altLang="en-US" sz="2000" b="1" kern="0" dirty="0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23" grpId="0"/>
      <p:bldP spid="24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内容占位符 48130" descr="比一比"/>
          <p:cNvPicPr>
            <a:picLocks noGrp="1" noChangeAspect="1" noChangeArrowheads="1"/>
          </p:cNvPicPr>
          <p:nvPr>
            <p:ph idx="429496729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50" y="539918"/>
            <a:ext cx="1727200" cy="57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8170" name="表格 48169"/>
          <p:cNvGraphicFramePr/>
          <p:nvPr/>
        </p:nvGraphicFramePr>
        <p:xfrm>
          <a:off x="637564" y="1256251"/>
          <a:ext cx="7315200" cy="3057562"/>
        </p:xfrm>
        <a:graphic>
          <a:graphicData uri="http://schemas.openxmlformats.org/drawingml/2006/table">
            <a:tbl>
              <a:tblPr/>
              <a:tblGrid>
                <a:gridCol w="1803632"/>
                <a:gridCol w="2253678"/>
                <a:gridCol w="1143865"/>
                <a:gridCol w="1124124"/>
                <a:gridCol w="989901"/>
              </a:tblGrid>
              <a:tr h="390195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运算</a:t>
                      </a:r>
                      <a:endParaRPr lang="zh-CN" altLang="en-US" sz="2100" b="1" dirty="0">
                        <a:solidFill>
                          <a:srgbClr val="0000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种类</a:t>
                      </a:r>
                      <a:endParaRPr lang="zh-CN" altLang="en-US" sz="2100" b="1" dirty="0">
                        <a:solidFill>
                          <a:srgbClr val="0000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096" marB="35096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公式</a:t>
                      </a:r>
                      <a:endParaRPr lang="zh-CN" altLang="en-US" sz="2100" b="1" dirty="0">
                        <a:solidFill>
                          <a:srgbClr val="0000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法则</a:t>
                      </a:r>
                      <a:endParaRPr lang="zh-CN" altLang="en-US" sz="2100" b="1" dirty="0">
                        <a:solidFill>
                          <a:srgbClr val="0000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中运算</a:t>
                      </a:r>
                      <a:endParaRPr lang="zh-CN" altLang="en-US" sz="2100" b="1" dirty="0">
                        <a:solidFill>
                          <a:srgbClr val="0000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计算结果</a:t>
                      </a:r>
                      <a:endParaRPr lang="zh-CN" altLang="en-US" sz="2100" b="1" dirty="0">
                        <a:solidFill>
                          <a:srgbClr val="0000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704769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底数</a:t>
                      </a:r>
                      <a:endParaRPr lang="zh-CN" altLang="en-US" sz="2100" b="1" dirty="0">
                        <a:solidFill>
                          <a:srgbClr val="0000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>
                          <a:solidFill>
                            <a:srgbClr val="0000FF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指数</a:t>
                      </a:r>
                      <a:endParaRPr lang="zh-CN" altLang="en-US" sz="2100" b="1" dirty="0">
                        <a:solidFill>
                          <a:srgbClr val="0000FF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23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/>
                        <a:t>同底数幂乘法</a:t>
                      </a:r>
                      <a:endParaRPr lang="zh-CN" altLang="en-US" sz="2100" b="1" dirty="0"/>
                    </a:p>
                  </a:txBody>
                  <a:tcPr marL="67500" marR="67500" marT="35096" marB="35096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/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/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/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>
                        <a:solidFill>
                          <a:srgbClr val="CC0000"/>
                        </a:solidFill>
                      </a:endParaRP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032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1" dirty="0"/>
                        <a:t>幂的乘方</a:t>
                      </a:r>
                      <a:endParaRPr lang="zh-CN" altLang="en-US" sz="2100" b="1" dirty="0"/>
                    </a:p>
                  </a:txBody>
                  <a:tcPr marL="67500" marR="67500" marT="35096" marB="35096" anchor="ctr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/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/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/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1" dirty="0">
                        <a:solidFill>
                          <a:srgbClr val="CC0000"/>
                        </a:solidFill>
                      </a:endParaRPr>
                    </a:p>
                  </a:txBody>
                  <a:tcPr marL="67500" marR="67500" marT="35096" marB="35096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8161" name="矩形 48160"/>
          <p:cNvSpPr>
            <a:spLocks noChangeArrowheads="1"/>
          </p:cNvSpPr>
          <p:nvPr/>
        </p:nvSpPr>
        <p:spPr bwMode="auto">
          <a:xfrm>
            <a:off x="5010033" y="2661605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chemeClr val="bg1"/>
              </a:buClr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乘法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162" name="矩形 48161"/>
          <p:cNvSpPr>
            <a:spLocks noChangeArrowheads="1"/>
          </p:cNvSpPr>
          <p:nvPr/>
        </p:nvSpPr>
        <p:spPr bwMode="auto">
          <a:xfrm>
            <a:off x="5010032" y="3540183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乘方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163" name="矩形 48162"/>
          <p:cNvSpPr>
            <a:spLocks noChangeArrowheads="1"/>
          </p:cNvSpPr>
          <p:nvPr/>
        </p:nvSpPr>
        <p:spPr bwMode="auto">
          <a:xfrm>
            <a:off x="5997050" y="2638964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不变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164" name="矩形 48163"/>
          <p:cNvSpPr>
            <a:spLocks noChangeArrowheads="1"/>
          </p:cNvSpPr>
          <p:nvPr/>
        </p:nvSpPr>
        <p:spPr bwMode="auto">
          <a:xfrm>
            <a:off x="5997050" y="3612101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100" b="1">
                <a:solidFill>
                  <a:srgbClr val="FF0000"/>
                </a:solidFill>
                <a:latin typeface="+mn-lt"/>
              </a:rPr>
              <a:t>不变</a:t>
            </a:r>
            <a:endParaRPr lang="zh-CN" altLang="en-US" sz="21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165" name="矩形 48164"/>
          <p:cNvSpPr>
            <a:spLocks noChangeArrowheads="1"/>
          </p:cNvSpPr>
          <p:nvPr/>
        </p:nvSpPr>
        <p:spPr bwMode="auto">
          <a:xfrm>
            <a:off x="7083499" y="2468490"/>
            <a:ext cx="74295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100" b="1" dirty="0">
                <a:latin typeface="+mn-lt"/>
              </a:rPr>
              <a:t>指数</a:t>
            </a:r>
            <a:endParaRPr lang="zh-CN" altLang="en-US" sz="2100" b="1" dirty="0">
              <a:latin typeface="+mn-lt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100" b="1" dirty="0">
                <a:solidFill>
                  <a:srgbClr val="CC0000"/>
                </a:solidFill>
                <a:latin typeface="+mn-lt"/>
              </a:rPr>
              <a:t>相加</a:t>
            </a:r>
            <a:endParaRPr lang="zh-CN" altLang="en-US" sz="2100" b="1" dirty="0">
              <a:solidFill>
                <a:srgbClr val="CC0000"/>
              </a:solidFill>
              <a:latin typeface="+mn-lt"/>
            </a:endParaRPr>
          </a:p>
        </p:txBody>
      </p:sp>
      <p:sp>
        <p:nvSpPr>
          <p:cNvPr id="48166" name="矩形 48165"/>
          <p:cNvSpPr>
            <a:spLocks noChangeArrowheads="1"/>
          </p:cNvSpPr>
          <p:nvPr/>
        </p:nvSpPr>
        <p:spPr bwMode="auto">
          <a:xfrm>
            <a:off x="7037476" y="3489864"/>
            <a:ext cx="85090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>
                <a:schemeClr val="bg1"/>
              </a:buClr>
            </a:pPr>
            <a:r>
              <a:rPr lang="zh-CN" altLang="en-US" sz="2100" b="1" dirty="0">
                <a:latin typeface="+mn-lt"/>
              </a:rPr>
              <a:t>指数</a:t>
            </a:r>
            <a:endParaRPr lang="zh-CN" altLang="en-US" sz="2100" b="1" dirty="0">
              <a:latin typeface="+mn-lt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100" b="1" dirty="0">
                <a:solidFill>
                  <a:srgbClr val="CC0000"/>
                </a:solidFill>
                <a:latin typeface="+mn-lt"/>
              </a:rPr>
              <a:t>相乘</a:t>
            </a:r>
            <a:endParaRPr lang="zh-CN" altLang="en-US" sz="2100" b="1" dirty="0">
              <a:solidFill>
                <a:srgbClr val="CC0000"/>
              </a:solidFill>
              <a:latin typeface="+mn-lt"/>
            </a:endParaRPr>
          </a:p>
        </p:txBody>
      </p:sp>
      <p:graphicFrame>
        <p:nvGraphicFramePr>
          <p:cNvPr id="77828" name="对象 77827"/>
          <p:cNvGraphicFramePr>
            <a:graphicFrameLocks noChangeAspect="1"/>
          </p:cNvGraphicFramePr>
          <p:nvPr/>
        </p:nvGraphicFramePr>
        <p:xfrm>
          <a:off x="2722563" y="3507326"/>
          <a:ext cx="183197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27" name="" r:id="rId2" imgW="609600" imgH="184785" progId="Equation.3">
                  <p:embed/>
                </p:oleObj>
              </mc:Choice>
              <mc:Fallback>
                <p:oleObj name="" r:id="rId2" imgW="609600" imgH="184785" progId="Equation.3">
                  <p:embed/>
                  <p:pic>
                    <p:nvPicPr>
                      <p:cNvPr id="0" name="对象 778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2563" y="3507326"/>
                        <a:ext cx="183197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2510259" y="2523105"/>
            <a:ext cx="21558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en-US" altLang="zh-CN" sz="27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700" b="1" dirty="0">
                <a:solidFill>
                  <a:srgbClr val="000000"/>
                </a:solidFill>
                <a:latin typeface="+mn-lt"/>
              </a:rPr>
              <a:t> · </a:t>
            </a:r>
            <a:r>
              <a:rPr lang="en-US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en-US" altLang="zh-CN" sz="27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700" b="1" baseline="30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zh-CN" sz="2700" b="1" dirty="0">
                <a:solidFill>
                  <a:srgbClr val="000000"/>
                </a:solidFill>
                <a:latin typeface="+mn-lt"/>
              </a:rPr>
              <a:t>=  </a:t>
            </a:r>
            <a:r>
              <a:rPr lang="en-US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en-US" altLang="zh-CN" sz="2700" b="1" i="1" baseline="30000" dirty="0">
                <a:solidFill>
                  <a:srgbClr val="FF0000"/>
                </a:solidFill>
                <a:latin typeface="+mn-lt"/>
              </a:rPr>
              <a:t>m+n</a:t>
            </a:r>
            <a:r>
              <a:rPr lang="en-US" altLang="zh-CN" sz="2700" b="1" dirty="0">
                <a:solidFill>
                  <a:srgbClr val="000000"/>
                </a:solidFill>
                <a:latin typeface="+mn-lt"/>
              </a:rPr>
              <a:t>  </a:t>
            </a:r>
            <a:r>
              <a:rPr lang="en-US" altLang="zh-CN" sz="30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 </a:t>
            </a:r>
            <a:endParaRPr lang="en-US" altLang="zh-CN" sz="21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16" name="组合 2"/>
          <p:cNvGrpSpPr/>
          <p:nvPr/>
        </p:nvGrpSpPr>
        <p:grpSpPr bwMode="auto">
          <a:xfrm>
            <a:off x="-8389" y="-33943"/>
            <a:ext cx="2006600" cy="478472"/>
            <a:chOff x="123" y="79"/>
            <a:chExt cx="3160" cy="753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8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8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48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48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48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61" grpId="0"/>
      <p:bldP spid="48162" grpId="0"/>
      <p:bldP spid="48163" grpId="0"/>
      <p:bldP spid="48164" grpId="0"/>
      <p:bldP spid="48165" grpId="0"/>
      <p:bldP spid="48166" grpId="0"/>
      <p:bldP spid="716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701675" y="1039813"/>
            <a:ext cx="159316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1048337" y="2615741"/>
            <a:ext cx="42560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: </a:t>
            </a:r>
            <a:r>
              <a:rPr lang="zh-CN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(</a:t>
            </a:r>
            <a:r>
              <a:rPr lang="zh-CN" altLang="zh-CN" sz="2100" b="1" dirty="0" smtClean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1) (</a:t>
            </a:r>
            <a:r>
              <a:rPr lang="zh-CN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10</a:t>
            </a:r>
            <a:r>
              <a:rPr lang="zh-CN" altLang="zh-CN" sz="2100" b="1" baseline="30000" dirty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)</a:t>
            </a:r>
            <a:r>
              <a:rPr lang="zh-CN" altLang="zh-CN" sz="2100" b="1" baseline="30000" dirty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5</a:t>
            </a:r>
            <a:r>
              <a:rPr lang="zh-CN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= 10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3×5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 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= 10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15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；</a:t>
            </a:r>
            <a:endParaRPr lang="zh-CN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5304425" y="2615742"/>
            <a:ext cx="29289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(2) (</a:t>
            </a:r>
            <a:r>
              <a:rPr lang="zh-CN" altLang="zh-CN" sz="2100" b="1" i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a</a:t>
            </a:r>
            <a:r>
              <a:rPr lang="zh-CN" altLang="zh-CN" sz="2100" b="1" baseline="30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r>
              <a:rPr lang="zh-CN" altLang="zh-CN" sz="2100" b="1" i="1" baseline="30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 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a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2×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= 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8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；</a:t>
            </a:r>
            <a:endParaRPr lang="zh-CN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1415050" y="3060242"/>
            <a:ext cx="38893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(3) (</a:t>
            </a:r>
            <a:r>
              <a:rPr lang="zh-CN" altLang="zh-CN" sz="2100" b="1" i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a</a:t>
            </a:r>
            <a:r>
              <a:rPr lang="zh-CN" altLang="zh-CN" sz="2100" b="1" i="1" baseline="30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m</a:t>
            </a:r>
            <a:r>
              <a:rPr lang="zh-CN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zh-CN" sz="2100" b="1" baseline="30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zh-CN" sz="2100" b="1" i="1" baseline="30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a</a:t>
            </a:r>
            <a:r>
              <a:rPr lang="zh-CN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m</a:t>
            </a:r>
            <a:r>
              <a:rPr lang="zh-CN" altLang="zh-CN" sz="2100" b="1" i="1" baseline="2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·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a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zh-CN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m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；</a:t>
            </a:r>
            <a:endParaRPr lang="en-US" altLang="zh-CN" sz="21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64517" name="Text Box 10"/>
          <p:cNvSpPr txBox="1">
            <a:spLocks noChangeArrowheads="1"/>
          </p:cNvSpPr>
          <p:nvPr/>
        </p:nvSpPr>
        <p:spPr bwMode="auto">
          <a:xfrm>
            <a:off x="5764563" y="1495233"/>
            <a:ext cx="132760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(3)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zh-CN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100" b="1" i="1" baseline="30000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zh-CN" sz="2100" b="1" dirty="0">
                <a:latin typeface="Times New Roman" panose="02020603050405020304" pitchFamily="18" charset="0"/>
              </a:rPr>
              <a:t>；</a:t>
            </a:r>
            <a:endParaRPr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5329950" y="3060242"/>
            <a:ext cx="38893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r>
              <a:rPr lang="zh-CN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) </a:t>
            </a:r>
            <a:r>
              <a:rPr lang="en-US" altLang="zh-CN" sz="21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–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</a:rPr>
              <a:t>4</a:t>
            </a:r>
            <a:r>
              <a:rPr lang="en-US" altLang="zh-CN" sz="2100" b="1" dirty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>
                <a:latin typeface="Times New Roman" panose="02020603050405020304" pitchFamily="18" charset="0"/>
              </a:rPr>
              <a:t>3</a:t>
            </a:r>
            <a:r>
              <a:rPr lang="zh-CN" altLang="zh-CN" sz="2100" b="1" i="1" baseline="300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4</a:t>
            </a:r>
            <a:r>
              <a:rPr lang="zh-CN" altLang="en-US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×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Wingdings" panose="05000000000000000000" pitchFamily="2" charset="2"/>
              </a:rPr>
              <a:t>.</a:t>
            </a:r>
            <a:endParaRPr lang="en-US" altLang="zh-CN" sz="21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64519" name="组合 4"/>
          <p:cNvGrpSpPr/>
          <p:nvPr/>
        </p:nvGrpSpPr>
        <p:grpSpPr bwMode="auto">
          <a:xfrm>
            <a:off x="1287141" y="1496996"/>
            <a:ext cx="6050242" cy="922019"/>
            <a:chOff x="2011" y="2008"/>
            <a:chExt cx="9527" cy="1453"/>
          </a:xfrm>
        </p:grpSpPr>
        <p:sp>
          <p:nvSpPr>
            <p:cNvPr id="64520" name="Text Box 5"/>
            <p:cNvSpPr txBox="1">
              <a:spLocks noChangeArrowheads="1"/>
            </p:cNvSpPr>
            <p:nvPr/>
          </p:nvSpPr>
          <p:spPr bwMode="auto">
            <a:xfrm>
              <a:off x="2011" y="2008"/>
              <a:ext cx="2414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(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1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)(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10</a:t>
              </a:r>
              <a:r>
                <a:rPr lang="zh-CN" altLang="zh-CN" sz="2100" b="1" baseline="30000" dirty="0" smtClean="0">
                  <a:latin typeface="+mn-lt"/>
                  <a:ea typeface="楷体" panose="02010609060101010101" pitchFamily="49" charset="-122"/>
                </a:rPr>
                <a:t>3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zh-CN" altLang="zh-CN" sz="2100" b="1" baseline="30000" dirty="0" smtClean="0">
                  <a:latin typeface="+mn-lt"/>
                  <a:ea typeface="楷体" panose="02010609060101010101" pitchFamily="49" charset="-122"/>
                </a:rPr>
                <a:t>5</a:t>
              </a:r>
              <a:r>
                <a:rPr lang="zh-CN" altLang="zh-CN" sz="2100" b="1" i="1" dirty="0" smtClean="0"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</a:rPr>
                <a:t>；</a:t>
              </a:r>
              <a:r>
                <a:rPr lang="zh-CN" altLang="zh-CN" sz="2100" b="1" i="1" dirty="0">
                  <a:latin typeface="+mn-lt"/>
                  <a:ea typeface="楷体" panose="02010609060101010101" pitchFamily="49" charset="-122"/>
                </a:rPr>
                <a:t> </a:t>
              </a:r>
              <a:endParaRPr lang="zh-CN" altLang="zh-CN" sz="2100" b="1" baseline="30000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4521" name="Text Box 11"/>
            <p:cNvSpPr txBox="1">
              <a:spLocks noChangeArrowheads="1"/>
            </p:cNvSpPr>
            <p:nvPr/>
          </p:nvSpPr>
          <p:spPr bwMode="auto">
            <a:xfrm>
              <a:off x="5632" y="2008"/>
              <a:ext cx="2745" cy="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(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)(</a:t>
              </a:r>
              <a:r>
                <a:rPr lang="zh-CN" altLang="zh-CN" sz="2100" b="1" i="1" dirty="0" smtClean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zh-CN" sz="2100" b="1" baseline="30000" dirty="0" smtClean="0"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en-US" altLang="zh-CN" sz="2100" b="1" baseline="30000" dirty="0" smtClean="0">
                  <a:latin typeface="+mn-lt"/>
                  <a:ea typeface="楷体" panose="02010609060101010101" pitchFamily="49" charset="-122"/>
                </a:rPr>
                <a:t>4</a:t>
              </a:r>
              <a:r>
                <a:rPr lang="zh-CN" altLang="en-US" sz="2100" b="1" dirty="0">
                  <a:latin typeface="+mn-lt"/>
                  <a:ea typeface="楷体" panose="02010609060101010101" pitchFamily="49" charset="-122"/>
                </a:rPr>
                <a:t>；</a:t>
              </a:r>
              <a:endParaRPr lang="zh-CN" altLang="en-US" sz="21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64522" name="Text Box 10"/>
            <p:cNvSpPr txBox="1">
              <a:spLocks noChangeArrowheads="1"/>
            </p:cNvSpPr>
            <p:nvPr/>
          </p:nvSpPr>
          <p:spPr bwMode="auto">
            <a:xfrm>
              <a:off x="2011" y="2806"/>
              <a:ext cx="2202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(4)–(</a:t>
              </a:r>
              <a:r>
                <a:rPr lang="en-US" altLang="zh-CN" sz="2100" b="1" i="1" dirty="0" smtClean="0">
                  <a:latin typeface="+mn-lt"/>
                  <a:ea typeface="楷体" panose="02010609060101010101" pitchFamily="49" charset="-122"/>
                </a:rPr>
                <a:t>x</a:t>
              </a:r>
              <a:r>
                <a:rPr lang="en-US" altLang="zh-CN" sz="2100" b="1" baseline="30000" dirty="0" smtClean="0">
                  <a:latin typeface="+mn-lt"/>
                  <a:ea typeface="楷体" panose="02010609060101010101" pitchFamily="49" charset="-122"/>
                </a:rPr>
                <a:t>4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en-US" altLang="zh-CN" sz="2100" b="1" baseline="30000" dirty="0" smtClean="0">
                  <a:latin typeface="+mn-lt"/>
                  <a:ea typeface="楷体" panose="02010609060101010101" pitchFamily="49" charset="-122"/>
                </a:rPr>
                <a:t>3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；</a:t>
              </a:r>
              <a:endPara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4523" name="Text Box 8"/>
            <p:cNvSpPr txBox="1">
              <a:spLocks noChangeArrowheads="1"/>
            </p:cNvSpPr>
            <p:nvPr/>
          </p:nvSpPr>
          <p:spPr bwMode="auto">
            <a:xfrm>
              <a:off x="9056" y="2806"/>
              <a:ext cx="2482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(6)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   [(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–</a:t>
              </a:r>
              <a:r>
                <a:rPr lang="zh-CN" altLang="zh-CN" sz="2100" b="1" i="1" dirty="0" smtClean="0">
                  <a:latin typeface="+mn-lt"/>
                  <a:ea typeface="楷体" panose="02010609060101010101" pitchFamily="49" charset="-122"/>
                </a:rPr>
                <a:t>x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zh-CN" altLang="zh-CN" sz="2100" b="1" baseline="30000" dirty="0" smtClean="0">
                  <a:latin typeface="+mn-lt"/>
                  <a:ea typeface="楷体" panose="02010609060101010101" pitchFamily="49" charset="-122"/>
                </a:rPr>
                <a:t>4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]</a:t>
              </a:r>
              <a:r>
                <a:rPr lang="zh-CN" altLang="zh-CN" sz="2100" b="1" baseline="30000" dirty="0" smtClean="0">
                  <a:latin typeface="+mn-lt"/>
                  <a:ea typeface="楷体" panose="02010609060101010101" pitchFamily="49" charset="-122"/>
                </a:rPr>
                <a:t>3</a:t>
              </a:r>
              <a:r>
                <a:rPr lang="en-US" altLang="zh-CN" sz="2100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.</a:t>
              </a:r>
              <a:endParaRPr lang="en-US" altLang="zh-CN" sz="2100" b="1" baseline="30000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64524" name="Text Box 14"/>
            <p:cNvSpPr txBox="1">
              <a:spLocks noChangeArrowheads="1"/>
            </p:cNvSpPr>
            <p:nvPr/>
          </p:nvSpPr>
          <p:spPr bwMode="auto">
            <a:xfrm>
              <a:off x="5629" y="2806"/>
              <a:ext cx="2810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</a:rPr>
                <a:t>(5)</a:t>
              </a:r>
              <a:r>
                <a:rPr lang="zh-CN" altLang="zh-CN" sz="2100" b="1" dirty="0" smtClean="0"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[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</a:rPr>
                <a:t>(</a:t>
              </a:r>
              <a:r>
                <a:rPr lang="zh-CN" altLang="zh-CN" sz="2100" b="1" i="1" dirty="0">
                  <a:latin typeface="+mn-lt"/>
                  <a:ea typeface="楷体" panose="02010609060101010101" pitchFamily="49" charset="-122"/>
                </a:rPr>
                <a:t>x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</a:rPr>
                <a:t>+</a:t>
              </a:r>
              <a:r>
                <a:rPr lang="zh-CN" altLang="zh-CN" sz="2100" b="1" i="1" dirty="0">
                  <a:latin typeface="+mn-lt"/>
                  <a:ea typeface="楷体" panose="02010609060101010101" pitchFamily="49" charset="-122"/>
                </a:rPr>
                <a:t>y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</a:rPr>
                <a:t>)</a:t>
              </a:r>
              <a:r>
                <a:rPr lang="zh-CN" altLang="zh-CN" sz="2100" b="1" baseline="30000" dirty="0">
                  <a:latin typeface="+mn-lt"/>
                  <a:ea typeface="楷体" panose="02010609060101010101" pitchFamily="49" charset="-122"/>
                </a:rPr>
                <a:t>2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]</a:t>
              </a:r>
              <a:r>
                <a:rPr lang="zh-CN" altLang="zh-CN" sz="2100" b="1" baseline="30000" dirty="0">
                  <a:latin typeface="+mn-lt"/>
                  <a:ea typeface="楷体" panose="02010609060101010101" pitchFamily="49" charset="-122"/>
                </a:rPr>
                <a:t>3</a:t>
              </a:r>
              <a:r>
                <a:rPr lang="zh-CN" altLang="zh-CN" sz="2100" b="1" dirty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；</a:t>
              </a:r>
              <a:endParaRPr lang="zh-CN" altLang="zh-CN" sz="2100" b="1" baseline="30000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1403350" y="3542967"/>
            <a:ext cx="42116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(5)</a:t>
            </a:r>
            <a:r>
              <a:rPr lang="zh-CN" altLang="zh-CN" sz="21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[</a:t>
            </a:r>
            <a:r>
              <a:rPr lang="zh-CN" altLang="zh-CN" sz="2100" b="1" dirty="0">
                <a:latin typeface="Times New Roman" panose="02020603050405020304" pitchFamily="18" charset="0"/>
              </a:rPr>
              <a:t>(</a:t>
            </a:r>
            <a:r>
              <a:rPr lang="zh-CN" altLang="zh-CN" sz="2100" b="1" i="1" dirty="0">
                <a:latin typeface="Times New Roman" panose="02020603050405020304" pitchFamily="18" charset="0"/>
              </a:rPr>
              <a:t>x</a:t>
            </a:r>
            <a:r>
              <a:rPr lang="zh-CN" altLang="zh-CN" sz="2100" b="1" dirty="0">
                <a:latin typeface="Times New Roman" panose="02020603050405020304" pitchFamily="18" charset="0"/>
              </a:rPr>
              <a:t>+</a:t>
            </a:r>
            <a:r>
              <a:rPr lang="zh-CN" altLang="zh-CN" sz="2100" b="1" i="1" dirty="0">
                <a:latin typeface="Times New Roman" panose="02020603050405020304" pitchFamily="18" charset="0"/>
              </a:rPr>
              <a:t>y</a:t>
            </a:r>
            <a:r>
              <a:rPr lang="zh-CN" altLang="zh-CN" sz="2100" b="1" dirty="0">
                <a:latin typeface="Times New Roman" panose="02020603050405020304" pitchFamily="18" charset="0"/>
              </a:rPr>
              <a:t>)</a:t>
            </a:r>
            <a:r>
              <a:rPr lang="zh-CN" altLang="zh-CN" sz="2100" b="1" baseline="30000" dirty="0">
                <a:latin typeface="Times New Roman" panose="02020603050405020304" pitchFamily="18" charset="0"/>
              </a:rPr>
              <a:t>2</a:t>
            </a:r>
            <a:r>
              <a:rPr lang="zh-CN" altLang="zh-CN" sz="21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]</a:t>
            </a:r>
            <a:r>
              <a:rPr lang="zh-CN" altLang="zh-CN" sz="2100" b="1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=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(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+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y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)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2×3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=(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+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；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</a:t>
            </a:r>
            <a:endParaRPr lang="zh-CN" altLang="zh-CN" sz="21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1403350" y="4138819"/>
            <a:ext cx="51387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(6)</a:t>
            </a:r>
            <a:r>
              <a:rPr lang="zh-CN" altLang="zh-CN" sz="2100" b="1" dirty="0" smtClean="0">
                <a:latin typeface="Times New Roman" panose="02020603050405020304" pitchFamily="18" charset="0"/>
              </a:rPr>
              <a:t>[(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</a:t>
            </a:r>
            <a:r>
              <a:rPr lang="zh-CN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zh-CN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zh-CN" altLang="zh-CN" sz="2100" b="1" baseline="30000" dirty="0" smtClean="0">
                <a:latin typeface="Times New Roman" panose="02020603050405020304" pitchFamily="18" charset="0"/>
              </a:rPr>
              <a:t>4</a:t>
            </a:r>
            <a:r>
              <a:rPr lang="zh-CN" altLang="zh-CN" sz="2100" b="1" dirty="0" smtClean="0">
                <a:latin typeface="Times New Roman" panose="02020603050405020304" pitchFamily="18" charset="0"/>
              </a:rPr>
              <a:t>]</a:t>
            </a:r>
            <a:r>
              <a:rPr lang="zh-CN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=</a:t>
            </a:r>
            <a:r>
              <a:rPr lang="zh-CN" altLang="zh-CN" sz="2100" b="1" baseline="30000" dirty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4×3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= 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12 </a:t>
            </a:r>
            <a:r>
              <a:rPr lang="zh-CN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= </a:t>
            </a:r>
            <a:r>
              <a:rPr lang="zh-CN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12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en-US" altLang="zh-CN" sz="2100" b="1" i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1675" y="547688"/>
            <a:ext cx="6709212" cy="492125"/>
            <a:chOff x="701675" y="547688"/>
            <a:chExt cx="6709212" cy="492125"/>
          </a:xfrm>
        </p:grpSpPr>
        <p:grpSp>
          <p:nvGrpSpPr>
            <p:cNvPr id="64531" name="组合 6"/>
            <p:cNvGrpSpPr/>
            <p:nvPr/>
          </p:nvGrpSpPr>
          <p:grpSpPr bwMode="auto">
            <a:xfrm>
              <a:off x="701675" y="547688"/>
              <a:ext cx="1830556" cy="492125"/>
              <a:chOff x="427462" y="558483"/>
              <a:chExt cx="1829953" cy="492443"/>
            </a:xfrm>
          </p:grpSpPr>
          <p:grpSp>
            <p:nvGrpSpPr>
              <p:cNvPr id="64532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3" name="椭圆 2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4" name="椭圆 3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64538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</a:rPr>
                  <a:t>素养考点 </a:t>
                </a:r>
                <a:r>
                  <a:rPr lang="en-US" altLang="zh-CN" sz="2600" b="1" dirty="0">
                    <a:solidFill>
                      <a:schemeClr val="bg1"/>
                    </a:solidFill>
                    <a:latin typeface="+mn-lt"/>
                  </a:rPr>
                  <a:t>1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64539" name="文本框 2"/>
            <p:cNvSpPr txBox="1">
              <a:spLocks noChangeArrowheads="1"/>
            </p:cNvSpPr>
            <p:nvPr/>
          </p:nvSpPr>
          <p:spPr bwMode="auto">
            <a:xfrm>
              <a:off x="2803962" y="563562"/>
              <a:ext cx="46069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幂</a:t>
              </a: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的乘方的法则的应</a:t>
              </a:r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用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9" name="组合 2"/>
          <p:cNvGrpSpPr/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7" grpId="0"/>
      <p:bldP spid="30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7163" y="620592"/>
            <a:ext cx="8593137" cy="4278579"/>
            <a:chOff x="157163" y="582609"/>
            <a:chExt cx="8593137" cy="5148266"/>
          </a:xfrm>
        </p:grpSpPr>
        <p:grpSp>
          <p:nvGrpSpPr>
            <p:cNvPr id="13" name="组合 12"/>
            <p:cNvGrpSpPr/>
            <p:nvPr/>
          </p:nvGrpSpPr>
          <p:grpSpPr>
            <a:xfrm>
              <a:off x="157163" y="582612"/>
              <a:ext cx="8593137" cy="5148263"/>
              <a:chOff x="-3593057" y="1567519"/>
              <a:chExt cx="8776917" cy="5124845"/>
            </a:xfrm>
          </p:grpSpPr>
          <p:pic>
            <p:nvPicPr>
              <p:cNvPr id="17" name="一个圆顶角并剪去另一个顶角的矩形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593057" y="1567519"/>
                <a:ext cx="8776917" cy="51248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矩形 17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5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41D5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6" name="图片 15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094267" y="1455723"/>
            <a:ext cx="6946084" cy="2308324"/>
          </a:xfrm>
          <a:prstGeom prst="rect">
            <a:avLst/>
          </a:prstGeom>
          <a:noFill/>
          <a:ln w="25400">
            <a:noFill/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 运</a:t>
            </a:r>
            <a:r>
              <a:rPr lang="zh-CN" altLang="en-US" sz="2400" b="1" dirty="0">
                <a:latin typeface="宋体" panose="02010600030101010101" pitchFamily="2" charset="-122"/>
              </a:rPr>
              <a:t>用幂的乘方法则进行计算时，一定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不要将幂的乘方与同底数幂的乘法混淆</a:t>
            </a:r>
            <a:r>
              <a:rPr lang="zh-CN" altLang="en-US" sz="2400" b="1" dirty="0">
                <a:latin typeface="宋体" panose="02010600030101010101" pitchFamily="2" charset="-122"/>
              </a:rPr>
              <a:t>，在幂的乘方中，底数可以是单项式，也可以是多项式．在运算时，注意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把底数看成一个整体</a:t>
            </a:r>
            <a:r>
              <a:rPr lang="zh-CN" altLang="en-US" sz="2400" b="1" dirty="0">
                <a:latin typeface="宋体" panose="02010600030101010101" pitchFamily="2" charset="-122"/>
              </a:rPr>
              <a:t>，同时注意</a:t>
            </a:r>
            <a:r>
              <a:rPr lang="en-US" altLang="zh-CN" sz="2400" b="1" dirty="0">
                <a:latin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</a:rPr>
              <a:t>负号</a:t>
            </a:r>
            <a:r>
              <a:rPr lang="en-US" altLang="zh-CN" sz="2400" b="1" dirty="0">
                <a:latin typeface="宋体" panose="02010600030101010101" pitchFamily="2" charset="-122"/>
              </a:rPr>
              <a:t>”.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pSp>
        <p:nvGrpSpPr>
          <p:cNvPr id="7" name="组合 2"/>
          <p:cNvGrpSpPr/>
          <p:nvPr/>
        </p:nvGrpSpPr>
        <p:grpSpPr bwMode="auto">
          <a:xfrm>
            <a:off x="-3350" y="-57611"/>
            <a:ext cx="2006600" cy="477837"/>
            <a:chOff x="123" y="40"/>
            <a:chExt cx="3160" cy="752"/>
          </a:xfrm>
        </p:grpSpPr>
        <p:cxnSp>
          <p:nvCxnSpPr>
            <p:cNvPr id="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3"/>
          <p:cNvSpPr txBox="1">
            <a:spLocks noChangeArrowheads="1"/>
          </p:cNvSpPr>
          <p:nvPr/>
        </p:nvSpPr>
        <p:spPr bwMode="auto">
          <a:xfrm>
            <a:off x="1060133" y="440532"/>
            <a:ext cx="726122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：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① 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8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800" b="1" baseline="30000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			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② 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8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)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4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③ 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800" b="1" i="1" dirty="0" err="1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i="1" baseline="30000" dirty="0" err="1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en-US" sz="2800" b="1" dirty="0">
                <a:latin typeface="+mn-lt"/>
                <a:ea typeface="楷体" panose="02010609060101010101" pitchFamily="49" charset="-122"/>
              </a:rPr>
              <a:t>			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④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)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7</a:t>
            </a:r>
            <a:endParaRPr lang="zh-CN" altLang="en-US" sz="2800" b="1" i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09688" y="1436838"/>
            <a:ext cx="1858962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10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3×7</a:t>
            </a:r>
            <a:endParaRPr lang="en-US" altLang="zh-CN" sz="2800" b="1" baseline="30000" dirty="0">
              <a:solidFill>
                <a:srgbClr val="FF0000"/>
              </a:solidFill>
              <a:latin typeface="+mn-lt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10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21</a:t>
            </a:r>
            <a:endParaRPr lang="en-US" altLang="zh-CN" sz="28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816316" y="1449067"/>
            <a:ext cx="18573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3×4</a:t>
            </a:r>
            <a:endParaRPr lang="en-US" altLang="zh-CN" sz="2800" b="1" baseline="30000" dirty="0" smtClean="0">
              <a:solidFill>
                <a:srgbClr val="FF0000"/>
              </a:solidFill>
              <a:latin typeface="+mn-lt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12</a:t>
            </a:r>
            <a:endParaRPr lang="en-US" altLang="zh-CN" sz="28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383506" y="2996835"/>
            <a:ext cx="18589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n</a:t>
            </a:r>
            <a:endParaRPr lang="en-US" altLang="zh-CN" sz="28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007951" y="3033106"/>
            <a:ext cx="2239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 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7×7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 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49</a:t>
            </a:r>
            <a:endParaRPr lang="en-US" altLang="zh-CN" sz="28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74985" y="3627603"/>
            <a:ext cx="18875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2800" b="1" dirty="0">
                <a:latin typeface="+mn-lt"/>
              </a:rPr>
              <a:t>[</a:t>
            </a:r>
            <a:r>
              <a:rPr lang="en-US" altLang="zh-CN" sz="2800" b="1" dirty="0" smtClean="0">
                <a:latin typeface="+mn-lt"/>
              </a:rPr>
              <a:t>(–</a:t>
            </a:r>
            <a:r>
              <a:rPr lang="en-US" altLang="zh-CN" sz="2800" b="1" i="1" dirty="0" smtClean="0">
                <a:latin typeface="+mn-lt"/>
              </a:rPr>
              <a:t>x</a:t>
            </a:r>
            <a:r>
              <a:rPr lang="en-US" altLang="zh-CN" sz="2800" b="1" dirty="0" smtClean="0">
                <a:latin typeface="+mn-lt"/>
              </a:rPr>
              <a:t>)</a:t>
            </a:r>
            <a:r>
              <a:rPr lang="en-US" altLang="zh-CN" sz="2800" b="1" baseline="30000" dirty="0" smtClean="0">
                <a:latin typeface="+mn-lt"/>
              </a:rPr>
              <a:t>3</a:t>
            </a:r>
            <a:r>
              <a:rPr lang="en-US" altLang="zh-CN" sz="2800" b="1" dirty="0" smtClean="0">
                <a:latin typeface="+mn-lt"/>
              </a:rPr>
              <a:t>]</a:t>
            </a:r>
            <a:r>
              <a:rPr lang="en-US" altLang="zh-CN" sz="2800" b="1" baseline="30000" dirty="0" smtClean="0">
                <a:latin typeface="+mn-lt"/>
              </a:rPr>
              <a:t>3</a:t>
            </a:r>
            <a:endParaRPr lang="en-US" altLang="zh-CN" sz="2800" b="1" baseline="30000" dirty="0"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17613" y="4231057"/>
            <a:ext cx="25490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=(–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3×3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9</a:t>
            </a:r>
            <a:endParaRPr lang="en-US" altLang="zh-CN" sz="28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743246" y="3521240"/>
            <a:ext cx="2112963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zh-CN" altLang="en-US" sz="2800" b="1" dirty="0">
                <a:latin typeface="+mn-lt"/>
              </a:rPr>
              <a:t>[</a:t>
            </a:r>
            <a:r>
              <a:rPr lang="en-US" altLang="zh-CN" sz="2800" b="1" dirty="0" smtClean="0">
                <a:latin typeface="+mn-lt"/>
              </a:rPr>
              <a:t>(–</a:t>
            </a:r>
            <a:r>
              <a:rPr lang="en-US" altLang="zh-CN" sz="2800" b="1" i="1" dirty="0" smtClean="0">
                <a:latin typeface="+mn-lt"/>
              </a:rPr>
              <a:t>x</a:t>
            </a:r>
            <a:r>
              <a:rPr lang="en-US" altLang="zh-CN" sz="2800" b="1" dirty="0" smtClean="0">
                <a:latin typeface="+mn-lt"/>
              </a:rPr>
              <a:t>)</a:t>
            </a:r>
            <a:r>
              <a:rPr lang="en-US" altLang="zh-CN" sz="2800" b="1" baseline="30000" dirty="0" smtClean="0">
                <a:latin typeface="+mn-lt"/>
              </a:rPr>
              <a:t>5</a:t>
            </a:r>
            <a:r>
              <a:rPr lang="en-US" altLang="zh-CN" sz="2800" b="1" dirty="0" smtClean="0">
                <a:latin typeface="+mn-lt"/>
              </a:rPr>
              <a:t>]</a:t>
            </a:r>
            <a:r>
              <a:rPr lang="en-US" altLang="zh-CN" sz="2800" b="1" baseline="30000" dirty="0" smtClean="0">
                <a:latin typeface="+mn-lt"/>
              </a:rPr>
              <a:t>4</a:t>
            </a:r>
            <a:endParaRPr lang="en-US" altLang="zh-CN" sz="2800" b="1" baseline="30000" dirty="0">
              <a:latin typeface="+mn-lt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4835525" y="4169144"/>
            <a:ext cx="33035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=(–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5×4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=(–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20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baseline="30000" dirty="0" smtClean="0">
                <a:solidFill>
                  <a:srgbClr val="FF0000"/>
                </a:solidFill>
                <a:latin typeface="+mn-lt"/>
              </a:rPr>
              <a:t>20</a:t>
            </a:r>
            <a:endParaRPr lang="en-US" altLang="zh-CN" sz="2800" b="1" baseline="300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5" name="组合 5"/>
          <p:cNvGrpSpPr/>
          <p:nvPr/>
        </p:nvGrpSpPr>
        <p:grpSpPr bwMode="auto">
          <a:xfrm>
            <a:off x="-6758" y="-59959"/>
            <a:ext cx="2006600" cy="477838"/>
            <a:chOff x="248" y="32"/>
            <a:chExt cx="3160" cy="752"/>
          </a:xfrm>
        </p:grpSpPr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17" name="组合 2"/>
            <p:cNvGrpSpPr/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8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042" y="58259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4" grpId="0"/>
      <p:bldP spid="10" grpId="0"/>
    </p:bldLst>
  </p:timing>
</p:sld>
</file>

<file path=ppt/tags/tag1.xml><?xml version="1.0" encoding="utf-8"?>
<p:tagLst xmlns:p="http://schemas.openxmlformats.org/presentationml/2006/main">
  <p:tag name="KSO_WM_DOC_GUID" val="{82f2e44b-a9b6-4139-8e47-eb124ee645ac}"/>
  <p:tag name="KSO_WPP_MARK_KEY" val="4e296709-441f-4944-b114-97f524c53b34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3817</Words>
  <Application>WPS 演示</Application>
  <PresentationFormat>全屏显示(16:9)</PresentationFormat>
  <Paragraphs>503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27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楷体</vt:lpstr>
      <vt:lpstr>Yuanti SC</vt:lpstr>
      <vt:lpstr>Segoe Print</vt:lpstr>
      <vt:lpstr>Times New Roman</vt:lpstr>
      <vt:lpstr>楷体_GB2312</vt:lpstr>
      <vt:lpstr>Cambria Math</vt:lpstr>
      <vt:lpstr>MS PGothic</vt:lpstr>
      <vt:lpstr>Calibri</vt:lpstr>
      <vt:lpstr>Arial Unicode MS</vt:lpstr>
      <vt:lpstr>仿宋</vt:lpstr>
      <vt:lpstr>Times New Roman</vt:lpstr>
      <vt:lpstr>Calibri</vt:lpstr>
      <vt:lpstr>《七彩课堂》课件模板（新）</vt:lpstr>
      <vt:lpstr>1_《七彩课堂》课件模板（新）</vt:lpstr>
      <vt:lpstr>Equation.DSMT4</vt:lpstr>
      <vt:lpstr>Equation.3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1159</cp:revision>
  <dcterms:created xsi:type="dcterms:W3CDTF">2016-01-14T07:05:00Z</dcterms:created>
  <dcterms:modified xsi:type="dcterms:W3CDTF">2023-04-26T06:03:13Z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00A60849B0AB4F50A0D5586F08762BCE_12</vt:lpwstr>
  </property>
</Properties>
</file>