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33"/>
  </p:notesMasterIdLst>
  <p:handoutMasterIdLst>
    <p:handoutMasterId r:id="rId34"/>
  </p:handoutMasterIdLst>
  <p:sldIdLst>
    <p:sldId id="640" r:id="rId4"/>
    <p:sldId id="715" r:id="rId5"/>
    <p:sldId id="641" r:id="rId6"/>
    <p:sldId id="643" r:id="rId7"/>
    <p:sldId id="644" r:id="rId8"/>
    <p:sldId id="645" r:id="rId9"/>
    <p:sldId id="646" r:id="rId10"/>
    <p:sldId id="648" r:id="rId11"/>
    <p:sldId id="647" r:id="rId12"/>
    <p:sldId id="649" r:id="rId13"/>
    <p:sldId id="650" r:id="rId14"/>
    <p:sldId id="651" r:id="rId15"/>
    <p:sldId id="653" r:id="rId16"/>
    <p:sldId id="654" r:id="rId17"/>
    <p:sldId id="663" r:id="rId18"/>
    <p:sldId id="656" r:id="rId19"/>
    <p:sldId id="658" r:id="rId20"/>
    <p:sldId id="659" r:id="rId21"/>
    <p:sldId id="660" r:id="rId22"/>
    <p:sldId id="686" r:id="rId23"/>
    <p:sldId id="661" r:id="rId24"/>
    <p:sldId id="662" r:id="rId25"/>
    <p:sldId id="448" r:id="rId26"/>
    <p:sldId id="664" r:id="rId27"/>
    <p:sldId id="665" r:id="rId28"/>
    <p:sldId id="666" r:id="rId29"/>
    <p:sldId id="667" r:id="rId30"/>
    <p:sldId id="668" r:id="rId31"/>
    <p:sldId id="683" r:id="rId32"/>
  </p:sldIdLst>
  <p:sldSz cx="9144000" cy="5143500" type="screen16x9"/>
  <p:notesSz cx="6858000" cy="9144000"/>
  <p:custDataLst>
    <p:tags r:id="rId3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6" userDrawn="1">
          <p15:clr>
            <a:srgbClr val="A4A3A4"/>
          </p15:clr>
        </p15:guide>
        <p15:guide id="2" pos="2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825" autoAdjust="0"/>
  </p:normalViewPr>
  <p:slideViewPr>
    <p:cSldViewPr snapToGrid="0" showGuides="1">
      <p:cViewPr varScale="1">
        <p:scale>
          <a:sx n="52" d="100"/>
          <a:sy n="52" d="100"/>
        </p:scale>
        <p:origin x="-66" y="-996"/>
      </p:cViewPr>
      <p:guideLst>
        <p:guide orient="horz" pos="1486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3.vml.rels><?xml version="1.0" encoding="UTF-8" standalone="yes"?>
<Relationships xmlns="http://schemas.openxmlformats.org/package/2006/relationships"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9EBC2BA-6471-4F5B-B0FC-D8681CE328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6063FC5C-322D-4926-9F26-8C92E1ACE2C9}" type="slidenum">
              <a:rPr lang="en-US" altLang="en-US"/>
            </a:fld>
            <a:endParaRPr lang="en-US" altLang="en-US"/>
          </a:p>
        </p:txBody>
      </p:sp>
      <p:pic>
        <p:nvPicPr>
          <p:cNvPr id="69639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6023991" y="8720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分式方程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849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8.wmf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5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2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16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6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5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0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9.png"/><Relationship Id="rId4" Type="http://schemas.openxmlformats.org/officeDocument/2006/relationships/image" Target="../media/image35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4.wmf"/><Relationship Id="rId1" Type="http://schemas.openxmlformats.org/officeDocument/2006/relationships/oleObject" Target="../embeddings/oleObject27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wmf"/><Relationship Id="rId1" Type="http://schemas.openxmlformats.org/officeDocument/2006/relationships/oleObject" Target="../embeddings/oleObject29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37.wmf"/><Relationship Id="rId1" Type="http://schemas.openxmlformats.org/officeDocument/2006/relationships/oleObject" Target="../embeddings/oleObject30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38.wmf"/><Relationship Id="rId16" Type="http://schemas.openxmlformats.org/officeDocument/2006/relationships/vmlDrawing" Target="../drawings/vmlDrawing13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37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36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31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4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7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38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5.v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4.wmf"/><Relationship Id="rId1" Type="http://schemas.openxmlformats.org/officeDocument/2006/relationships/oleObject" Target="../embeddings/oleObject40.bin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5.wmf"/><Relationship Id="rId1" Type="http://schemas.openxmlformats.org/officeDocument/2006/relationships/oleObject" Target="../embeddings/oleObject41.bin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57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42.bin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2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7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2"/>
          <p:cNvSpPr txBox="1">
            <a:spLocks noChangeArrowheads="1"/>
          </p:cNvSpPr>
          <p:nvPr/>
        </p:nvSpPr>
        <p:spPr bwMode="auto">
          <a:xfrm>
            <a:off x="428625" y="585788"/>
            <a:ext cx="781050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一艘轮船在静水中的最大航速为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20 km/h,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它沿江以最大航速顺流航行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100 km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所用时间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与以最大航速逆流航行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60 km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所用时间相等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江水的流速为多少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49231" y="2114408"/>
            <a:ext cx="39862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设江水的流速为 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v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km/h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根据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题意，得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19460" name="Object 4"/>
          <p:cNvGraphicFramePr/>
          <p:nvPr/>
        </p:nvGraphicFramePr>
        <p:xfrm>
          <a:off x="1801363" y="3326404"/>
          <a:ext cx="1862529" cy="832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0" name="" r:id="rId1" imgW="817880" imgH="320675" progId="Equation.3">
                  <p:embed/>
                </p:oleObj>
              </mc:Choice>
              <mc:Fallback>
                <p:oleObj name="" r:id="rId1" imgW="817880" imgH="320675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363" y="3326404"/>
                        <a:ext cx="1862529" cy="8326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"/>
          <p:cNvGrpSpPr/>
          <p:nvPr/>
        </p:nvGrpSpPr>
        <p:grpSpPr bwMode="auto">
          <a:xfrm>
            <a:off x="-12407" y="-61657"/>
            <a:ext cx="2006600" cy="493712"/>
            <a:chOff x="100" y="40"/>
            <a:chExt cx="3160" cy="778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5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287208" y="3214069"/>
            <a:ext cx="1160884" cy="1693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云形标注 1"/>
          <p:cNvSpPr/>
          <p:nvPr/>
        </p:nvSpPr>
        <p:spPr>
          <a:xfrm>
            <a:off x="5387480" y="2096226"/>
            <a:ext cx="2647950" cy="1351823"/>
          </a:xfrm>
          <a:prstGeom prst="cloudCallout">
            <a:avLst>
              <a:gd name="adj1" fmla="val -121670"/>
              <a:gd name="adj2" fmla="val 59549"/>
            </a:avLst>
          </a:prstGeom>
          <a:grpFill/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的方程与以前学过的方程一样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3"/>
          <p:cNvSpPr>
            <a:spLocks noChangeArrowheads="1"/>
          </p:cNvSpPr>
          <p:nvPr/>
        </p:nvSpPr>
        <p:spPr bwMode="auto">
          <a:xfrm>
            <a:off x="1763713" y="4657725"/>
            <a:ext cx="5570537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2100" b="1">
                <a:latin typeface="宋体" panose="02010600030101010101" pitchFamily="2" charset="-122"/>
              </a:rPr>
              <a:t> </a:t>
            </a:r>
            <a:endParaRPr lang="en-US" altLang="zh-CN" sz="21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altLang="zh-CN" sz="2100" b="1">
                <a:latin typeface="宋体" panose="02010600030101010101" pitchFamily="2" charset="-122"/>
              </a:rPr>
              <a:t> </a:t>
            </a:r>
            <a:endParaRPr lang="en-US" altLang="zh-CN" sz="21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1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100" b="1">
              <a:latin typeface="宋体" panose="02010600030101010101" pitchFamily="2" charset="-122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400" b="1">
              <a:latin typeface="Calibri" panose="020F0502020204030204" charset="0"/>
            </a:endParaRPr>
          </a:p>
          <a:p>
            <a:pPr eaLnBrk="0" hangingPunct="0">
              <a:lnSpc>
                <a:spcPct val="80000"/>
              </a:lnSpc>
              <a:spcBef>
                <a:spcPct val="20000"/>
              </a:spcBef>
            </a:pPr>
            <a:endParaRPr lang="en-US" altLang="zh-CN" sz="2400">
              <a:latin typeface="Calibri" panose="020F0502020204030204" charset="0"/>
            </a:endParaRPr>
          </a:p>
        </p:txBody>
      </p:sp>
      <p:sp>
        <p:nvSpPr>
          <p:cNvPr id="81922" name="Rectangle 5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1923" name="Rectangle 7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81925" name="组合 14341"/>
          <p:cNvGrpSpPr/>
          <p:nvPr/>
        </p:nvGrpSpPr>
        <p:grpSpPr bwMode="auto">
          <a:xfrm>
            <a:off x="714375" y="489250"/>
            <a:ext cx="7511951" cy="1027566"/>
            <a:chOff x="0" y="0"/>
            <a:chExt cx="6310" cy="862"/>
          </a:xfrm>
        </p:grpSpPr>
        <p:sp>
          <p:nvSpPr>
            <p:cNvPr id="81926" name="Text Box 30"/>
            <p:cNvSpPr txBox="1">
              <a:spLocks noChangeArrowheads="1"/>
            </p:cNvSpPr>
            <p:nvPr/>
          </p:nvSpPr>
          <p:spPr bwMode="auto">
            <a:xfrm>
              <a:off x="799" y="84"/>
              <a:ext cx="551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得到的解    是分式方程</a:t>
              </a:r>
              <a:endParaRPr lang="zh-CN" altLang="en-US" sz="2400" b="1" dirty="0">
                <a:solidFill>
                  <a:schemeClr val="hlin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81927" name="对象 14343"/>
            <p:cNvGraphicFramePr>
              <a:graphicFrameLocks noChangeAspect="1"/>
            </p:cNvGraphicFramePr>
            <p:nvPr/>
          </p:nvGraphicFramePr>
          <p:xfrm>
            <a:off x="2266" y="192"/>
            <a:ext cx="352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26" name="" r:id="rId1" imgW="558800" imgH="317500" progId="Equation.DSMT4">
                    <p:embed/>
                  </p:oleObj>
                </mc:Choice>
                <mc:Fallback>
                  <p:oleObj name="" r:id="rId1" imgW="558800" imgH="317500" progId="Equation.DSMT4">
                    <p:embed/>
                    <p:pic>
                      <p:nvPicPr>
                        <p:cNvPr id="0" name="对象 143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66" y="192"/>
                          <a:ext cx="352" cy="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28" name="对象 14344"/>
            <p:cNvGraphicFramePr>
              <a:graphicFrameLocks noChangeAspect="1"/>
            </p:cNvGraphicFramePr>
            <p:nvPr/>
          </p:nvGraphicFramePr>
          <p:xfrm>
            <a:off x="4104" y="0"/>
            <a:ext cx="1199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227" name="" r:id="rId3" imgW="1905000" imgH="876300" progId="Equation.DSMT4">
                    <p:embed/>
                  </p:oleObj>
                </mc:Choice>
                <mc:Fallback>
                  <p:oleObj name="" r:id="rId3" imgW="1905000" imgH="876300" progId="Equation.DSMT4">
                    <p:embed/>
                    <p:pic>
                      <p:nvPicPr>
                        <p:cNvPr id="0" name="对象 143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4" y="0"/>
                          <a:ext cx="1199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1929" name="矩形 14345"/>
            <p:cNvSpPr>
              <a:spLocks noChangeArrowheads="1"/>
            </p:cNvSpPr>
            <p:nvPr/>
          </p:nvSpPr>
          <p:spPr bwMode="auto">
            <a:xfrm>
              <a:off x="0" y="475"/>
              <a:ext cx="197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的解吗？　　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935" name="文本框 2"/>
          <p:cNvSpPr txBox="1">
            <a:spLocks noChangeArrowheads="1"/>
          </p:cNvSpPr>
          <p:nvPr/>
        </p:nvSpPr>
        <p:spPr bwMode="auto">
          <a:xfrm>
            <a:off x="753782" y="1610588"/>
            <a:ext cx="6113791" cy="267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检验：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代入分式方程得：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左边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右边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左边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右边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，所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是原方程的解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81936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75922" y="2329804"/>
          <a:ext cx="1366239" cy="5375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8" name="" r:id="rId5" imgW="1002665" imgH="393700" progId="Equation.KSEE3">
                  <p:embed/>
                </p:oleObj>
              </mc:Choice>
              <mc:Fallback>
                <p:oleObj name="" r:id="rId5" imgW="1002665" imgH="393700" progId="Equation.KSEE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5922" y="2329804"/>
                        <a:ext cx="1366239" cy="5375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37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762589" y="3050290"/>
          <a:ext cx="1365604" cy="55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9" name="" r:id="rId7" imgW="977900" imgH="393700" progId="Equation.KSEE3">
                  <p:embed/>
                </p:oleObj>
              </mc:Choice>
              <mc:Fallback>
                <p:oleObj name="" r:id="rId7" imgW="977900" imgH="393700" progId="Equation.KSEE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2589" y="3050290"/>
                        <a:ext cx="1365604" cy="55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776577" y="58315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追问：</a:t>
            </a:r>
            <a:endParaRPr lang="zh-CN" altLang="en-US" sz="2400" b="1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4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82946" name="组合 15362"/>
          <p:cNvGrpSpPr/>
          <p:nvPr/>
        </p:nvGrpSpPr>
        <p:grpSpPr bwMode="auto">
          <a:xfrm>
            <a:off x="1918970" y="666579"/>
            <a:ext cx="3485862" cy="666750"/>
            <a:chOff x="1152" y="0"/>
            <a:chExt cx="2927" cy="560"/>
          </a:xfrm>
        </p:grpSpPr>
        <p:graphicFrame>
          <p:nvGraphicFramePr>
            <p:cNvPr id="82947" name="对象 15363"/>
            <p:cNvGraphicFramePr>
              <a:graphicFrameLocks noChangeAspect="1"/>
            </p:cNvGraphicFramePr>
            <p:nvPr/>
          </p:nvGraphicFramePr>
          <p:xfrm>
            <a:off x="2751" y="0"/>
            <a:ext cx="1328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253" name="" r:id="rId1" imgW="2108200" imgH="889000" progId="Equation.DSMT4">
                    <p:embed/>
                  </p:oleObj>
                </mc:Choice>
                <mc:Fallback>
                  <p:oleObj name="" r:id="rId1" imgW="2108200" imgH="889000" progId="Equation.DSMT4">
                    <p:embed/>
                    <p:pic>
                      <p:nvPicPr>
                        <p:cNvPr id="0" name="对象 153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51" y="0"/>
                          <a:ext cx="1328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948" name="Text Box 7"/>
            <p:cNvSpPr txBox="1">
              <a:spLocks noChangeArrowheads="1"/>
            </p:cNvSpPr>
            <p:nvPr/>
          </p:nvSpPr>
          <p:spPr bwMode="auto">
            <a:xfrm>
              <a:off x="1152" y="127"/>
              <a:ext cx="152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解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分式方程：   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 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82949" name="Rectangle 8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2950" name="Rectangle 9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2951" name="Rectangle 10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15370" name="组合 15369"/>
          <p:cNvGrpSpPr/>
          <p:nvPr/>
        </p:nvGrpSpPr>
        <p:grpSpPr bwMode="auto">
          <a:xfrm>
            <a:off x="493713" y="3188081"/>
            <a:ext cx="8278812" cy="1200746"/>
            <a:chOff x="0" y="0"/>
            <a:chExt cx="5738" cy="1008"/>
          </a:xfrm>
        </p:grpSpPr>
        <p:sp>
          <p:nvSpPr>
            <p:cNvPr id="82954" name="矩形 15370"/>
            <p:cNvSpPr>
              <a:spLocks noChangeArrowheads="1"/>
            </p:cNvSpPr>
            <p:nvPr/>
          </p:nvSpPr>
          <p:spPr bwMode="auto">
            <a:xfrm>
              <a:off x="0" y="0"/>
              <a:ext cx="573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</a:rPr>
                <a:t>　　　　 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是原分式方程</a:t>
              </a:r>
              <a:r>
                <a:rPr lang="zh-CN" altLang="en-US" sz="24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变形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后的</a:t>
              </a:r>
              <a:r>
                <a:rPr lang="zh-CN" altLang="en-US" sz="24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整式方程的解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，但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不是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原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分式方程的解．</a:t>
              </a:r>
              <a:endPara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aphicFrame>
          <p:nvGraphicFramePr>
            <p:cNvPr id="82955" name="对象 15371"/>
            <p:cNvGraphicFramePr>
              <a:graphicFrameLocks noChangeAspect="1"/>
            </p:cNvGraphicFramePr>
            <p:nvPr/>
          </p:nvGraphicFramePr>
          <p:xfrm>
            <a:off x="480" y="172"/>
            <a:ext cx="486" cy="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254" name="" r:id="rId3" imgW="571500" imgH="304800" progId="Equation.DSMT4">
                    <p:embed/>
                  </p:oleObj>
                </mc:Choice>
                <mc:Fallback>
                  <p:oleObj name="" r:id="rId3" imgW="571500" imgH="304800" progId="Equation.DSMT4">
                    <p:embed/>
                    <p:pic>
                      <p:nvPicPr>
                        <p:cNvPr id="0" name="对象 153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" y="172"/>
                          <a:ext cx="486" cy="25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07393" y="82550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7116" y="1710097"/>
            <a:ext cx="7702819" cy="1071563"/>
            <a:chOff x="527116" y="1777209"/>
            <a:chExt cx="7702819" cy="1071563"/>
          </a:xfrm>
        </p:grpSpPr>
        <p:grpSp>
          <p:nvGrpSpPr>
            <p:cNvPr id="15373" name="组合 15372"/>
            <p:cNvGrpSpPr/>
            <p:nvPr/>
          </p:nvGrpSpPr>
          <p:grpSpPr bwMode="auto">
            <a:xfrm>
              <a:off x="527116" y="1777209"/>
              <a:ext cx="7702819" cy="1071563"/>
              <a:chOff x="0" y="0"/>
              <a:chExt cx="6470" cy="900"/>
            </a:xfrm>
          </p:grpSpPr>
          <p:sp>
            <p:nvSpPr>
              <p:cNvPr id="82957" name="Text Box 12"/>
              <p:cNvSpPr txBox="1">
                <a:spLocks noChangeArrowheads="1"/>
              </p:cNvSpPr>
              <p:nvPr/>
            </p:nvSpPr>
            <p:spPr bwMode="auto">
              <a:xfrm>
                <a:off x="1026" y="97"/>
                <a:ext cx="544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你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得到的解        是分式方程</a:t>
                </a:r>
                <a:endParaRPr lang="zh-CN" altLang="en-US" sz="2800" dirty="0">
                  <a:latin typeface="+mn-lt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82958" name="对象 15374"/>
              <p:cNvGraphicFramePr>
                <a:graphicFrameLocks noChangeAspect="1"/>
              </p:cNvGraphicFramePr>
              <p:nvPr/>
            </p:nvGraphicFramePr>
            <p:xfrm>
              <a:off x="4357" y="0"/>
              <a:ext cx="1223" cy="5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255" name="" r:id="rId5" imgW="1943100" imgH="889000" progId="Equation.DSMT4">
                      <p:embed/>
                    </p:oleObj>
                  </mc:Choice>
                  <mc:Fallback>
                    <p:oleObj name="" r:id="rId5" imgW="1943100" imgH="889000" progId="Equation.DSMT4">
                      <p:embed/>
                      <p:pic>
                        <p:nvPicPr>
                          <p:cNvPr id="0" name="对象 1537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357" y="0"/>
                            <a:ext cx="1223" cy="5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2959" name="对象 15375"/>
              <p:cNvGraphicFramePr>
                <a:graphicFrameLocks noChangeAspect="1"/>
              </p:cNvGraphicFramePr>
              <p:nvPr/>
            </p:nvGraphicFramePr>
            <p:xfrm>
              <a:off x="2537" y="223"/>
              <a:ext cx="360" cy="19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3256" name="" r:id="rId7" imgW="571500" imgH="304800" progId="Equation.DSMT4">
                      <p:embed/>
                    </p:oleObj>
                  </mc:Choice>
                  <mc:Fallback>
                    <p:oleObj name="" r:id="rId7" imgW="571500" imgH="304800" progId="Equation.DSMT4">
                      <p:embed/>
                      <p:pic>
                        <p:nvPicPr>
                          <p:cNvPr id="0" name="对象 1537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37" y="223"/>
                            <a:ext cx="360" cy="19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2960" name="矩形 15376"/>
              <p:cNvSpPr>
                <a:spLocks noChangeArrowheads="1"/>
              </p:cNvSpPr>
              <p:nvPr/>
            </p:nvSpPr>
            <p:spPr bwMode="auto">
              <a:xfrm>
                <a:off x="0" y="512"/>
                <a:ext cx="353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的解吗？该如何验证呢？　　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649964" y="1873851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追问</a:t>
              </a:r>
              <a:r>
                <a:rPr lang="en-US" altLang="zh-CN" sz="2400" b="1" dirty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70" name="组合 16386"/>
          <p:cNvGrpSpPr/>
          <p:nvPr/>
        </p:nvGrpSpPr>
        <p:grpSpPr bwMode="auto">
          <a:xfrm>
            <a:off x="535814" y="553657"/>
            <a:ext cx="8445807" cy="2360940"/>
            <a:chOff x="-478" y="-157"/>
            <a:chExt cx="7094" cy="1982"/>
          </a:xfrm>
        </p:grpSpPr>
        <p:sp>
          <p:nvSpPr>
            <p:cNvPr id="83971" name="Text Box 5"/>
            <p:cNvSpPr txBox="1">
              <a:spLocks noChangeArrowheads="1"/>
            </p:cNvSpPr>
            <p:nvPr/>
          </p:nvSpPr>
          <p:spPr bwMode="auto">
            <a:xfrm>
              <a:off x="-473" y="-157"/>
              <a:ext cx="7089" cy="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   上面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两个分式方程的求解过程中，同样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去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分母将分式方程化为整式方程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，为什么整式方程                    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    是分式方程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83972" name="对象 16388"/>
            <p:cNvGraphicFramePr>
              <a:graphicFrameLocks noChangeAspect="1"/>
            </p:cNvGraphicFramePr>
            <p:nvPr/>
          </p:nvGraphicFramePr>
          <p:xfrm>
            <a:off x="4064" y="453"/>
            <a:ext cx="2383" cy="2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65" name="" r:id="rId1" imgW="2843530" imgH="330200" progId="Equation.DSMT4">
                    <p:embed/>
                  </p:oleObj>
                </mc:Choice>
                <mc:Fallback>
                  <p:oleObj name="" r:id="rId1" imgW="2843530" imgH="330200" progId="Equation.DSMT4">
                    <p:embed/>
                    <p:pic>
                      <p:nvPicPr>
                        <p:cNvPr id="0" name="对象 163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4" y="453"/>
                          <a:ext cx="2383" cy="27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74" name="对象 16390"/>
            <p:cNvGraphicFramePr>
              <a:graphicFrameLocks noChangeAspect="1"/>
            </p:cNvGraphicFramePr>
            <p:nvPr/>
          </p:nvGraphicFramePr>
          <p:xfrm>
            <a:off x="188" y="923"/>
            <a:ext cx="398" cy="2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66" name="" r:id="rId3" imgW="558800" imgH="317500" progId="Equation.DSMT4">
                    <p:embed/>
                  </p:oleObj>
                </mc:Choice>
                <mc:Fallback>
                  <p:oleObj name="" r:id="rId3" imgW="558800" imgH="317500" progId="Equation.DSMT4">
                    <p:embed/>
                    <p:pic>
                      <p:nvPicPr>
                        <p:cNvPr id="0" name="对象 163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" y="923"/>
                          <a:ext cx="398" cy="2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75" name="对象 16391"/>
            <p:cNvGraphicFramePr>
              <a:graphicFrameLocks noChangeAspect="1"/>
            </p:cNvGraphicFramePr>
            <p:nvPr/>
          </p:nvGraphicFramePr>
          <p:xfrm>
            <a:off x="2061" y="724"/>
            <a:ext cx="120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67" name="" r:id="rId5" imgW="1905000" imgH="876300" progId="Equation.DSMT4">
                    <p:embed/>
                  </p:oleObj>
                </mc:Choice>
                <mc:Fallback>
                  <p:oleObj name="" r:id="rId5" imgW="1905000" imgH="876300" progId="Equation.DSMT4">
                    <p:embed/>
                    <p:pic>
                      <p:nvPicPr>
                        <p:cNvPr id="0" name="对象 163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61" y="724"/>
                          <a:ext cx="120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76" name="对象 16392"/>
            <p:cNvGraphicFramePr>
              <a:graphicFrameLocks noChangeAspect="1"/>
            </p:cNvGraphicFramePr>
            <p:nvPr/>
          </p:nvGraphicFramePr>
          <p:xfrm>
            <a:off x="148" y="1437"/>
            <a:ext cx="472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368" name="Equation" r:id="rId7" imgW="571500" imgH="304800" progId="Equation.DSMT4">
                    <p:embed/>
                  </p:oleObj>
                </mc:Choice>
                <mc:Fallback>
                  <p:oleObj name="Equation" r:id="rId7" imgW="571500" imgH="304800" progId="Equation.DSMT4">
                    <p:embed/>
                    <p:pic>
                      <p:nvPicPr>
                        <p:cNvPr id="0" name="对象 163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" y="1437"/>
                          <a:ext cx="472" cy="2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3977" name="矩形 16393"/>
            <p:cNvSpPr>
              <a:spLocks noChangeArrowheads="1"/>
            </p:cNvSpPr>
            <p:nvPr/>
          </p:nvSpPr>
          <p:spPr bwMode="auto">
            <a:xfrm>
              <a:off x="3385" y="811"/>
              <a:ext cx="314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的解，而整式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方程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＋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5=10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83978" name="矩形 16394"/>
            <p:cNvSpPr>
              <a:spLocks noChangeArrowheads="1"/>
            </p:cNvSpPr>
            <p:nvPr/>
          </p:nvSpPr>
          <p:spPr bwMode="auto">
            <a:xfrm>
              <a:off x="-478" y="1365"/>
              <a:ext cx="72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解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3979" name="组合 16395"/>
            <p:cNvGrpSpPr/>
            <p:nvPr/>
          </p:nvGrpSpPr>
          <p:grpSpPr bwMode="auto">
            <a:xfrm>
              <a:off x="547" y="1265"/>
              <a:ext cx="4170" cy="560"/>
              <a:chOff x="523" y="-278"/>
              <a:chExt cx="4170" cy="560"/>
            </a:xfrm>
          </p:grpSpPr>
          <p:graphicFrame>
            <p:nvGraphicFramePr>
              <p:cNvPr id="83980" name="对象 16396"/>
              <p:cNvGraphicFramePr>
                <a:graphicFrameLocks noChangeAspect="1"/>
              </p:cNvGraphicFramePr>
              <p:nvPr/>
            </p:nvGraphicFramePr>
            <p:xfrm>
              <a:off x="2460" y="-278"/>
              <a:ext cx="1223" cy="5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4369" name="" r:id="rId9" imgW="1943100" imgH="889000" progId="Equation.DSMT4">
                      <p:embed/>
                    </p:oleObj>
                  </mc:Choice>
                  <mc:Fallback>
                    <p:oleObj name="" r:id="rId9" imgW="1943100" imgH="889000" progId="Equation.DSMT4">
                      <p:embed/>
                      <p:pic>
                        <p:nvPicPr>
                          <p:cNvPr id="0" name="对象 1639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60" y="-278"/>
                            <a:ext cx="1223" cy="5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83981" name="矩形 16397"/>
              <p:cNvSpPr>
                <a:spLocks noChangeArrowheads="1"/>
              </p:cNvSpPr>
              <p:nvPr/>
            </p:nvSpPr>
            <p:spPr bwMode="auto">
              <a:xfrm>
                <a:off x="523" y="-172"/>
                <a:ext cx="2234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却不是分式方程　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982" name="矩形 16398"/>
              <p:cNvSpPr>
                <a:spLocks noChangeArrowheads="1"/>
              </p:cNvSpPr>
              <p:nvPr/>
            </p:nvSpPr>
            <p:spPr bwMode="auto">
              <a:xfrm>
                <a:off x="3645" y="-168"/>
                <a:ext cx="1048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的解？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56722" y="64667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追问</a:t>
            </a:r>
            <a:r>
              <a:rPr lang="en-US" altLang="zh-CN" sz="24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solidFill>
                <a:srgbClr val="006666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矩形 17410"/>
          <p:cNvSpPr>
            <a:spLocks noChangeArrowheads="1"/>
          </p:cNvSpPr>
          <p:nvPr/>
        </p:nvSpPr>
        <p:spPr bwMode="auto">
          <a:xfrm>
            <a:off x="521356" y="2906713"/>
            <a:ext cx="8362585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原因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在去分母的过程中，对原分式方程进行了变形，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而这种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变形是否引起分式方程解的变化，主要取决于所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乘的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最简公分母是否为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7"/>
          <p:cNvSpPr txBox="1">
            <a:spLocks noChangeArrowheads="1"/>
          </p:cNvSpPr>
          <p:nvPr/>
        </p:nvSpPr>
        <p:spPr bwMode="auto">
          <a:xfrm>
            <a:off x="1817688" y="1706563"/>
            <a:ext cx="4968875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/>
          </a:p>
        </p:txBody>
      </p:sp>
      <p:sp>
        <p:nvSpPr>
          <p:cNvPr id="86019" name="Rectangle 12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6020" name="Rectangle 14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6021" name="Rectangle 16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6022" name="Rectangle 18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18441" name="矩形 18440"/>
          <p:cNvSpPr>
            <a:spLocks noChangeArrowheads="1"/>
          </p:cNvSpPr>
          <p:nvPr/>
        </p:nvSpPr>
        <p:spPr bwMode="auto">
          <a:xfrm>
            <a:off x="432593" y="547215"/>
            <a:ext cx="8616157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的方法主要有两种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）将整式方程的解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代入原分式方程</a:t>
            </a:r>
            <a:r>
              <a:rPr lang="zh-CN" altLang="en-US" sz="2400" b="1" dirty="0">
                <a:latin typeface="宋体" panose="02010600030101010101" pitchFamily="2" charset="-122"/>
              </a:rPr>
              <a:t>，看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左右两边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是否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相等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（</a:t>
            </a:r>
            <a:r>
              <a:rPr lang="en-US" altLang="zh-CN" sz="2400" b="1" dirty="0">
                <a:latin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宋体" panose="02010600030101010101" pitchFamily="2" charset="-122"/>
              </a:rPr>
              <a:t>）将整式方程的解代入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最简公分母</a:t>
            </a:r>
            <a:r>
              <a:rPr lang="zh-CN" altLang="en-US" sz="2400" b="1" dirty="0">
                <a:latin typeface="宋体" panose="02010600030101010101" pitchFamily="2" charset="-122"/>
              </a:rPr>
              <a:t>，看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是否为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0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813" y="2805069"/>
            <a:ext cx="1213728" cy="196219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4332" y="2449274"/>
            <a:ext cx="3239135" cy="1052556"/>
            <a:chOff x="374332" y="2449274"/>
            <a:chExt cx="3239135" cy="1052556"/>
          </a:xfrm>
        </p:grpSpPr>
        <p:sp>
          <p:nvSpPr>
            <p:cNvPr id="18442" name="矩形 18441"/>
            <p:cNvSpPr>
              <a:spLocks noChangeArrowheads="1"/>
            </p:cNvSpPr>
            <p:nvPr/>
          </p:nvSpPr>
          <p:spPr bwMode="auto">
            <a:xfrm>
              <a:off x="682625" y="2636000"/>
              <a:ext cx="252730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00" b="1" dirty="0">
                  <a:latin typeface="宋体" panose="02010600030101010101" pitchFamily="2" charset="-122"/>
                </a:rPr>
                <a:t>显然，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第</a:t>
              </a:r>
              <a:r>
                <a:rPr lang="en-US" altLang="zh-CN" sz="2100" b="1" dirty="0" smtClean="0">
                  <a:latin typeface="宋体" panose="02010600030101010101" pitchFamily="2" charset="-122"/>
                </a:rPr>
                <a:t>(2)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种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方法比较简便！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sp>
          <p:nvSpPr>
            <p:cNvPr id="3" name="云形标注 2"/>
            <p:cNvSpPr/>
            <p:nvPr/>
          </p:nvSpPr>
          <p:spPr>
            <a:xfrm>
              <a:off x="374332" y="2449274"/>
              <a:ext cx="3239135" cy="1052556"/>
            </a:xfrm>
            <a:prstGeom prst="cloudCallout">
              <a:avLst>
                <a:gd name="adj1" fmla="val 102672"/>
                <a:gd name="adj2" fmla="val -1750"/>
              </a:avLst>
            </a:prstGeom>
            <a:grpFill/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8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87042" name="Rectangle 16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pSp>
        <p:nvGrpSpPr>
          <p:cNvPr id="87044" name="组合 19460"/>
          <p:cNvGrpSpPr/>
          <p:nvPr/>
        </p:nvGrpSpPr>
        <p:grpSpPr bwMode="auto">
          <a:xfrm>
            <a:off x="633892" y="522104"/>
            <a:ext cx="7786241" cy="1741129"/>
            <a:chOff x="-24" y="35"/>
            <a:chExt cx="6540" cy="1463"/>
          </a:xfrm>
        </p:grpSpPr>
        <p:graphicFrame>
          <p:nvGraphicFramePr>
            <p:cNvPr id="87045" name="对象 19461"/>
            <p:cNvGraphicFramePr>
              <a:graphicFrameLocks noChangeAspect="1"/>
            </p:cNvGraphicFramePr>
            <p:nvPr/>
          </p:nvGraphicFramePr>
          <p:xfrm>
            <a:off x="2928" y="35"/>
            <a:ext cx="1199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200" name="" r:id="rId1" imgW="1905000" imgH="876300" progId="Equation.DSMT4">
                    <p:embed/>
                  </p:oleObj>
                </mc:Choice>
                <mc:Fallback>
                  <p:oleObj name="" r:id="rId1" imgW="1905000" imgH="876300" progId="Equation.DSMT4">
                    <p:embed/>
                    <p:pic>
                      <p:nvPicPr>
                        <p:cNvPr id="0" name="对象 194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35"/>
                          <a:ext cx="1199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7046" name="对象 19462"/>
            <p:cNvGraphicFramePr>
              <a:graphicFrameLocks noChangeAspect="1"/>
            </p:cNvGraphicFramePr>
            <p:nvPr/>
          </p:nvGraphicFramePr>
          <p:xfrm>
            <a:off x="4720" y="49"/>
            <a:ext cx="1223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201" name="" r:id="rId3" imgW="1943100" imgH="889000" progId="Equation.DSMT4">
                    <p:embed/>
                  </p:oleObj>
                </mc:Choice>
                <mc:Fallback>
                  <p:oleObj name="" r:id="rId3" imgW="1943100" imgH="889000" progId="Equation.DSMT4">
                    <p:embed/>
                    <p:pic>
                      <p:nvPicPr>
                        <p:cNvPr id="0" name="对象 194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20" y="49"/>
                          <a:ext cx="1223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7047" name="矩形 19463"/>
            <p:cNvSpPr>
              <a:spLocks noChangeArrowheads="1"/>
            </p:cNvSpPr>
            <p:nvPr/>
          </p:nvSpPr>
          <p:spPr bwMode="auto">
            <a:xfrm>
              <a:off x="937" y="149"/>
              <a:ext cx="450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回顾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解分式方程        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049" name="矩形 19465"/>
            <p:cNvSpPr>
              <a:spLocks noChangeArrowheads="1"/>
            </p:cNvSpPr>
            <p:nvPr/>
          </p:nvSpPr>
          <p:spPr bwMode="auto">
            <a:xfrm>
              <a:off x="-24" y="562"/>
              <a:ext cx="6540" cy="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的过程，你能概括出解分式方程的基本思路和一般步骤吗？解分式方程应该注意什么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00839" y="67082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33892" y="2611438"/>
            <a:ext cx="6715125" cy="119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基本思路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将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分式方程化为整式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方程</a:t>
            </a:r>
            <a:r>
              <a:rPr lang="en-US" altLang="zh-CN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一般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）去分母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；（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）解整式方程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；（</a:t>
            </a:r>
            <a:r>
              <a:rPr lang="en-US" altLang="zh-CN" sz="2100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）检验．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58456" y="4025900"/>
            <a:ext cx="7731059" cy="75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由于去分母后解得的整式方程的解不一定是原分式方程</a:t>
            </a:r>
            <a:r>
              <a:rPr lang="zh-CN" altLang="en-US" sz="2100" b="1" dirty="0">
                <a:latin typeface="宋体" panose="02010600030101010101" pitchFamily="2" charset="-122"/>
              </a:rPr>
              <a:t>的解，所以需要检验．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pic>
        <p:nvPicPr>
          <p:cNvPr id="24" name="图片 17" descr="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78090" y="1996049"/>
            <a:ext cx="1141854" cy="1524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0753" y="544513"/>
            <a:ext cx="7755572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指出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下列方程中各分母的最简分母，并写出去分母后得到的整式方程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8066" name="组合 2"/>
          <p:cNvGrpSpPr/>
          <p:nvPr/>
        </p:nvGrpSpPr>
        <p:grpSpPr bwMode="auto">
          <a:xfrm>
            <a:off x="931863" y="1727200"/>
            <a:ext cx="6302375" cy="876300"/>
            <a:chOff x="1623" y="2448"/>
            <a:chExt cx="9926" cy="1380"/>
          </a:xfrm>
        </p:grpSpPr>
        <p:sp>
          <p:nvSpPr>
            <p:cNvPr id="88067" name="矩形 2"/>
            <p:cNvSpPr>
              <a:spLocks noChangeArrowheads="1"/>
            </p:cNvSpPr>
            <p:nvPr/>
          </p:nvSpPr>
          <p:spPr bwMode="auto">
            <a:xfrm>
              <a:off x="1622" y="2717"/>
              <a:ext cx="860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1"/>
                <a:t>①</a:t>
              </a:r>
              <a:endParaRPr lang="zh-CN" altLang="en-US" sz="2800" b="1"/>
            </a:p>
          </p:txBody>
        </p:sp>
        <p:graphicFrame>
          <p:nvGraphicFramePr>
            <p:cNvPr id="88068" name="对象 3"/>
            <p:cNvGraphicFramePr>
              <a:graphicFrameLocks noChangeAspect="1"/>
            </p:cNvGraphicFramePr>
            <p:nvPr/>
          </p:nvGraphicFramePr>
          <p:xfrm>
            <a:off x="2565" y="2447"/>
            <a:ext cx="3017" cy="1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217" name="" r:id="rId1" imgW="889000" imgH="406400" progId="Equation.DSMT4">
                    <p:embed/>
                  </p:oleObj>
                </mc:Choice>
                <mc:Fallback>
                  <p:oleObj name="" r:id="rId1" imgW="889000" imgH="406400" progId="Equation.DSMT4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65" y="2447"/>
                          <a:ext cx="3017" cy="13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8069" name="对象 4"/>
            <p:cNvGraphicFramePr>
              <a:graphicFrameLocks noChangeAspect="1"/>
            </p:cNvGraphicFramePr>
            <p:nvPr/>
          </p:nvGraphicFramePr>
          <p:xfrm>
            <a:off x="7715" y="2447"/>
            <a:ext cx="3835" cy="13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218" name="" r:id="rId3" imgW="1130300" imgH="406400" progId="Equation.DSMT4">
                    <p:embed/>
                  </p:oleObj>
                </mc:Choice>
                <mc:Fallback>
                  <p:oleObj name="" r:id="rId3" imgW="1130300" imgH="40640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15" y="2447"/>
                          <a:ext cx="3835" cy="13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8070" name="矩形 6"/>
            <p:cNvSpPr>
              <a:spLocks noChangeArrowheads="1"/>
            </p:cNvSpPr>
            <p:nvPr/>
          </p:nvSpPr>
          <p:spPr bwMode="auto">
            <a:xfrm>
              <a:off x="6885" y="2717"/>
              <a:ext cx="860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800" b="1"/>
                <a:t>②</a:t>
              </a:r>
              <a:endParaRPr lang="zh-CN" altLang="en-US" sz="2800" b="1"/>
            </a:p>
          </p:txBody>
        </p:sp>
      </p:grpSp>
      <p:sp>
        <p:nvSpPr>
          <p:cNvPr id="8" name="矩形 7"/>
          <p:cNvSpPr/>
          <p:nvPr/>
        </p:nvSpPr>
        <p:spPr>
          <a:xfrm>
            <a:off x="877888" y="2970213"/>
            <a:ext cx="7875587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①最简公分母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+3)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去分母得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+3=4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；</a:t>
            </a:r>
            <a:endParaRPr lang="zh-CN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8738" y="3557588"/>
            <a:ext cx="6894512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②最简公分母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去分母得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=4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；</a:t>
            </a:r>
            <a:endParaRPr lang="zh-CN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13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15" y="56968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5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90114" name="Rectangle 7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90116" name="矩形 21510"/>
          <p:cNvSpPr>
            <a:spLocks noChangeArrowheads="1"/>
          </p:cNvSpPr>
          <p:nvPr/>
        </p:nvSpPr>
        <p:spPr bwMode="auto">
          <a:xfrm>
            <a:off x="1183719" y="1223666"/>
            <a:ext cx="2815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解下列方程：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129" name="文本框 5"/>
          <p:cNvSpPr txBox="1">
            <a:spLocks noChangeArrowheads="1"/>
          </p:cNvSpPr>
          <p:nvPr/>
        </p:nvSpPr>
        <p:spPr bwMode="auto">
          <a:xfrm>
            <a:off x="3115469" y="527049"/>
            <a:ext cx="1838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解分式方程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90130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794125" y="1073165"/>
          <a:ext cx="1230313" cy="849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206" name="Equation" r:id="rId1" imgW="13716000" imgH="9448800" progId="Equation.DSMT4">
                  <p:embed/>
                </p:oleObj>
              </mc:Choice>
              <mc:Fallback>
                <p:oleObj name="Equation" r:id="rId1" imgW="13716000" imgH="94488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94125" y="1073165"/>
                        <a:ext cx="1230313" cy="849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8867" name="文本框 5"/>
          <p:cNvSpPr txBox="1">
            <a:spLocks noChangeArrowheads="1"/>
          </p:cNvSpPr>
          <p:nvPr/>
        </p:nvSpPr>
        <p:spPr bwMode="auto">
          <a:xfrm>
            <a:off x="1190625" y="2001838"/>
            <a:ext cx="566808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方程的两边同乘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–2)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–6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检验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：当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=6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时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所以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，原方程的解是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6"/>
          <p:cNvGrpSpPr/>
          <p:nvPr/>
        </p:nvGrpSpPr>
        <p:grpSpPr bwMode="auto">
          <a:xfrm>
            <a:off x="1134502" y="494984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rPr>
                <a:t>1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8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8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7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2467" y="660400"/>
            <a:ext cx="3195111" cy="673100"/>
            <a:chOff x="1592467" y="660400"/>
            <a:chExt cx="3195111" cy="673100"/>
          </a:xfrm>
        </p:grpSpPr>
        <p:sp>
          <p:nvSpPr>
            <p:cNvPr id="91139" name="矩形 22532"/>
            <p:cNvSpPr>
              <a:spLocks noChangeArrowheads="1"/>
            </p:cNvSpPr>
            <p:nvPr/>
          </p:nvSpPr>
          <p:spPr bwMode="auto">
            <a:xfrm>
              <a:off x="1592467" y="758438"/>
              <a:ext cx="204094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解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下列方程：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91144" name="对象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613149" y="660400"/>
            <a:ext cx="1174429" cy="673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19" name="" r:id="rId1" imgW="685800" imgH="393700" progId="Equation.KSEE3">
                    <p:embed/>
                  </p:oleObj>
                </mc:Choice>
                <mc:Fallback>
                  <p:oleObj name="" r:id="rId1" imgW="685800" imgH="393700" progId="Equation.KSEE3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13149" y="660400"/>
                          <a:ext cx="1174429" cy="6731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9881" name="文本框 5"/>
          <p:cNvSpPr txBox="1">
            <a:spLocks noChangeArrowheads="1"/>
          </p:cNvSpPr>
          <p:nvPr/>
        </p:nvSpPr>
        <p:spPr bwMode="auto">
          <a:xfrm>
            <a:off x="1491258" y="1468438"/>
            <a:ext cx="494718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方程的两边同乘以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+3)=4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1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：当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，原方程的解是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2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13" y="170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67" y="73180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98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98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98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62" name="组合 1037"/>
          <p:cNvGrpSpPr/>
          <p:nvPr/>
        </p:nvGrpSpPr>
        <p:grpSpPr bwMode="auto">
          <a:xfrm>
            <a:off x="914753" y="1204119"/>
            <a:ext cx="4205287" cy="666750"/>
            <a:chOff x="521" y="906"/>
            <a:chExt cx="3532" cy="560"/>
          </a:xfrm>
        </p:grpSpPr>
        <p:graphicFrame>
          <p:nvGraphicFramePr>
            <p:cNvPr id="92163" name="Object 4"/>
            <p:cNvGraphicFramePr>
              <a:graphicFrameLocks noChangeAspect="1"/>
            </p:cNvGraphicFramePr>
            <p:nvPr/>
          </p:nvGraphicFramePr>
          <p:xfrm>
            <a:off x="2038" y="906"/>
            <a:ext cx="2015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749" name="" r:id="rId1" imgW="3200400" imgH="889000" progId="Equation.DSMT4">
                    <p:embed/>
                  </p:oleObj>
                </mc:Choice>
                <mc:Fallback>
                  <p:oleObj name="" r:id="rId1" imgW="3200400" imgH="8890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8" y="906"/>
                          <a:ext cx="2015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64" name="矩形 1033"/>
            <p:cNvSpPr>
              <a:spLocks noChangeArrowheads="1"/>
            </p:cNvSpPr>
            <p:nvPr/>
          </p:nvSpPr>
          <p:spPr bwMode="auto">
            <a:xfrm>
              <a:off x="521" y="1018"/>
              <a:ext cx="17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例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2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解方程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6" name="Text Box 4"/>
          <p:cNvSpPr txBox="1">
            <a:spLocks noChangeArrowheads="1"/>
          </p:cNvSpPr>
          <p:nvPr/>
        </p:nvSpPr>
        <p:spPr bwMode="auto">
          <a:xfrm>
            <a:off x="1141413" y="1941513"/>
            <a:ext cx="733583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解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方程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两边同乘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</a:t>
            </a:r>
            <a:endParaRPr lang="en-US" altLang="zh-CN" sz="21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   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化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简，得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检验：当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因此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不是原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分式方程的解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所以原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分式方程无解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1040" name="Object 4"/>
          <p:cNvGraphicFramePr>
            <a:graphicFrameLocks noChangeAspect="1"/>
          </p:cNvGraphicFramePr>
          <p:nvPr/>
        </p:nvGraphicFramePr>
        <p:xfrm>
          <a:off x="3758458" y="2018164"/>
          <a:ext cx="130492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0" name="" r:id="rId3" imgW="1738630" imgH="405765" progId="Equation.DSMT4">
                  <p:embed/>
                </p:oleObj>
              </mc:Choice>
              <mc:Fallback>
                <p:oleObj name="" r:id="rId3" imgW="1738630" imgH="405765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8458" y="2018164"/>
                        <a:ext cx="1304925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2" name="Object 4"/>
          <p:cNvGraphicFramePr>
            <a:graphicFrameLocks noChangeAspect="1"/>
          </p:cNvGraphicFramePr>
          <p:nvPr/>
        </p:nvGraphicFramePr>
        <p:xfrm>
          <a:off x="2149475" y="2505075"/>
          <a:ext cx="2343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1" name="Equation" r:id="rId5" imgW="74980800" imgH="9753600" progId="Equation.DSMT4">
                  <p:embed/>
                </p:oleObj>
              </mc:Choice>
              <mc:Fallback>
                <p:oleObj name="Equation" r:id="rId5" imgW="74980800" imgH="9753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9475" y="2505075"/>
                        <a:ext cx="2343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3" name="Object 4"/>
          <p:cNvGraphicFramePr>
            <a:graphicFrameLocks noChangeAspect="1"/>
          </p:cNvGraphicFramePr>
          <p:nvPr/>
        </p:nvGraphicFramePr>
        <p:xfrm>
          <a:off x="3776663" y="3943350"/>
          <a:ext cx="1296987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2" name="Equation" r:id="rId7" imgW="41452800" imgH="9753600" progId="Equation.DSMT4">
                  <p:embed/>
                </p:oleObj>
              </mc:Choice>
              <mc:Fallback>
                <p:oleObj name="Equation" r:id="rId7" imgW="41452800" imgH="9753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6663" y="3943350"/>
                        <a:ext cx="1296987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" name="Object 4"/>
          <p:cNvGraphicFramePr>
            <a:graphicFrameLocks noChangeAspect="1"/>
          </p:cNvGraphicFramePr>
          <p:nvPr/>
        </p:nvGraphicFramePr>
        <p:xfrm>
          <a:off x="2894013" y="3040966"/>
          <a:ext cx="436562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3" name="Equation" r:id="rId9" imgW="14020800" imgH="7620000" progId="Equation.DSMT4">
                  <p:embed/>
                </p:oleObj>
              </mc:Choice>
              <mc:Fallback>
                <p:oleObj name="Equation" r:id="rId9" imgW="14020800" imgH="7620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040966"/>
                        <a:ext cx="436562" cy="23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5" name="Object 4"/>
          <p:cNvGraphicFramePr>
            <a:graphicFrameLocks noChangeAspect="1"/>
          </p:cNvGraphicFramePr>
          <p:nvPr/>
        </p:nvGraphicFramePr>
        <p:xfrm>
          <a:off x="2518922" y="3581400"/>
          <a:ext cx="161925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4" name="Equation" r:id="rId11" imgW="5181600" imgH="5486400" progId="Equation.DSMT4">
                  <p:embed/>
                </p:oleObj>
              </mc:Choice>
              <mc:Fallback>
                <p:oleObj name="Equation" r:id="rId11" imgW="5181600" imgH="5486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8922" y="3581400"/>
                        <a:ext cx="161925" cy="17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6" name="Object 4"/>
          <p:cNvGraphicFramePr>
            <a:graphicFrameLocks noChangeAspect="1"/>
          </p:cNvGraphicFramePr>
          <p:nvPr/>
        </p:nvGraphicFramePr>
        <p:xfrm>
          <a:off x="2792368" y="4067175"/>
          <a:ext cx="161925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5" name="Equation" r:id="rId13" imgW="5181600" imgH="5486400" progId="Equation.DSMT4">
                  <p:embed/>
                </p:oleObj>
              </mc:Choice>
              <mc:Fallback>
                <p:oleObj name="Equation" r:id="rId13" imgW="5181600" imgH="5486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2368" y="4067175"/>
                        <a:ext cx="161925" cy="17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77" name="文本框 5"/>
          <p:cNvSpPr txBox="1">
            <a:spLocks noChangeArrowheads="1"/>
          </p:cNvSpPr>
          <p:nvPr/>
        </p:nvSpPr>
        <p:spPr bwMode="auto">
          <a:xfrm>
            <a:off x="2878935" y="634528"/>
            <a:ext cx="4083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解含有整式项的分式方程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9" name="组合 6"/>
          <p:cNvGrpSpPr/>
          <p:nvPr/>
        </p:nvGrpSpPr>
        <p:grpSpPr bwMode="auto">
          <a:xfrm>
            <a:off x="848077" y="588648"/>
            <a:ext cx="2274656" cy="492440"/>
            <a:chOff x="402069" y="545931"/>
            <a:chExt cx="2273908" cy="492762"/>
          </a:xfrm>
        </p:grpSpPr>
        <p:grpSp>
          <p:nvGrpSpPr>
            <p:cNvPr id="40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2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460375" y="1927225"/>
            <a:ext cx="3359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解分式方程的一般步骤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436881" y="2312988"/>
            <a:ext cx="8268970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1.</a:t>
            </a:r>
            <a:r>
              <a:rPr lang="zh-CN" altLang="en-US" sz="2100" b="1" dirty="0">
                <a:latin typeface="+mn-lt"/>
              </a:rPr>
              <a:t>在方程的两边都乘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</a:rPr>
              <a:t>最简公分母</a:t>
            </a:r>
            <a:r>
              <a:rPr lang="zh-CN" altLang="en-US" sz="2100" b="1" dirty="0">
                <a:latin typeface="+mn-lt"/>
              </a:rPr>
              <a:t>，约去分母，化成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</a:rPr>
              <a:t>整式方程</a:t>
            </a:r>
            <a:r>
              <a:rPr lang="en-US" altLang="zh-CN" sz="2100" b="1" dirty="0">
                <a:solidFill>
                  <a:srgbClr val="3333CC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3333CC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2.</a:t>
            </a:r>
            <a:r>
              <a:rPr lang="zh-CN" altLang="en-US" sz="2100" b="1" dirty="0">
                <a:latin typeface="+mn-lt"/>
              </a:rPr>
              <a:t>解这个整式方程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3.</a:t>
            </a:r>
            <a:r>
              <a:rPr lang="zh-CN" altLang="en-US" sz="2100" b="1" dirty="0">
                <a:latin typeface="+mn-lt"/>
              </a:rPr>
              <a:t>把整式方程的解代入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</a:rPr>
              <a:t>最简公分母</a:t>
            </a:r>
            <a:r>
              <a:rPr lang="zh-CN" altLang="en-US" sz="2100" b="1" dirty="0">
                <a:latin typeface="+mn-lt"/>
              </a:rPr>
              <a:t>，如果最简公分母的值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不为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zh-CN" altLang="en-US" sz="2100" b="1" dirty="0">
                <a:solidFill>
                  <a:srgbClr val="3333CC"/>
                </a:solidFill>
                <a:latin typeface="+mn-lt"/>
              </a:rPr>
              <a:t>，</a:t>
            </a:r>
            <a:r>
              <a:rPr lang="zh-CN" altLang="en-US" sz="2100" b="1" dirty="0">
                <a:latin typeface="+mn-lt"/>
              </a:rPr>
              <a:t>则整式方程的解是原分式方程的解；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否则</a:t>
            </a:r>
            <a:r>
              <a:rPr lang="zh-CN" altLang="en-US" sz="2100" b="1" dirty="0">
                <a:latin typeface="+mn-lt"/>
              </a:rPr>
              <a:t>，这个解不是原分式方程的解，必须舍去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4.</a:t>
            </a:r>
            <a:r>
              <a:rPr lang="zh-CN" altLang="en-US" sz="2100" b="1" dirty="0">
                <a:latin typeface="+mn-lt"/>
              </a:rPr>
              <a:t>写出原方程的解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93187" name="Rectangle 4"/>
          <p:cNvSpPr>
            <a:spLocks noChangeArrowheads="1"/>
          </p:cNvSpPr>
          <p:nvPr/>
        </p:nvSpPr>
        <p:spPr bwMode="auto">
          <a:xfrm>
            <a:off x="498475" y="581026"/>
            <a:ext cx="2693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解分式方程的思路：</a:t>
            </a:r>
            <a:endParaRPr lang="zh-CN" altLang="en-US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476375" y="1336675"/>
            <a:ext cx="1452563" cy="461665"/>
          </a:xfrm>
          <a:prstGeom prst="rect">
            <a:avLst/>
          </a:prstGeom>
          <a:noFill/>
          <a:ln w="15875">
            <a:solidFill>
              <a:schemeClr val="accent1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分式方程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745163" y="1333500"/>
            <a:ext cx="1503362" cy="461665"/>
          </a:xfrm>
          <a:prstGeom prst="rect">
            <a:avLst/>
          </a:prstGeom>
          <a:noFill/>
          <a:ln w="15875">
            <a:solidFill>
              <a:schemeClr val="accent3">
                <a:lumMod val="75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整式方程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706813" y="1147763"/>
            <a:ext cx="1143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+mn-lt"/>
              </a:rPr>
              <a:t>去分母</a:t>
            </a:r>
            <a:endParaRPr lang="zh-CN" altLang="en-US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704" name="AutoShape 8"/>
          <p:cNvSpPr/>
          <p:nvPr/>
        </p:nvSpPr>
        <p:spPr>
          <a:xfrm>
            <a:off x="3030538" y="1474788"/>
            <a:ext cx="2587625" cy="163512"/>
          </a:xfrm>
          <a:prstGeom prst="rightArrow">
            <a:avLst>
              <a:gd name="adj1" fmla="val 50000"/>
              <a:gd name="adj2" fmla="val 396533"/>
            </a:avLst>
          </a:prstGeom>
          <a:solidFill>
            <a:schemeClr val="hlink"/>
          </a:solidFill>
          <a:ln w="1587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zh-CN" sz="1350" noProof="1">
              <a:latin typeface="+mn-lt"/>
            </a:endParaRP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4486275" y="4079876"/>
            <a:ext cx="2517775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一化二解三检验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701" grpId="0" bldLvl="0" animBg="1"/>
      <p:bldP spid="29702" grpId="0" bldLvl="0" animBg="1"/>
      <p:bldP spid="29703" grpId="0"/>
      <p:bldP spid="29704" grpId="0" bldLvl="0" animBg="1"/>
      <p:bldP spid="2970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/>
          <p:cNvSpPr>
            <a:spLocks noChangeArrowheads="1"/>
          </p:cNvSpPr>
          <p:nvPr/>
        </p:nvSpPr>
        <p:spPr bwMode="auto">
          <a:xfrm>
            <a:off x="317928" y="3352800"/>
            <a:ext cx="7555266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分式方程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的概念．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13202" y="1952380"/>
            <a:ext cx="7740223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会用去分母的方法解可化为一元一次方程的简单的分式方程，体会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化归思想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程序化思想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5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  <a:endParaRPr lang="zh-CN" altLang="en-US" dirty="0"/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7531" y="542437"/>
            <a:ext cx="8431355" cy="4021880"/>
            <a:chOff x="-367319" y="275737"/>
            <a:chExt cx="8431355" cy="4021880"/>
          </a:xfrm>
        </p:grpSpPr>
        <p:grpSp>
          <p:nvGrpSpPr>
            <p:cNvPr id="9" name="组合 14"/>
            <p:cNvGrpSpPr/>
            <p:nvPr/>
          </p:nvGrpSpPr>
          <p:grpSpPr>
            <a:xfrm>
              <a:off x="-367319" y="427113"/>
              <a:ext cx="8431073" cy="3824657"/>
              <a:chOff x="-361" y="-313"/>
              <a:chExt cx="14980" cy="7925"/>
            </a:xfrm>
          </p:grpSpPr>
          <p:sp>
            <p:nvSpPr>
              <p:cNvPr id="13" name="直接箭头连接符 12"/>
              <p:cNvSpPr/>
              <p:nvPr/>
            </p:nvSpPr>
            <p:spPr>
              <a:xfrm>
                <a:off x="-361" y="7612"/>
                <a:ext cx="13626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0" name="直接连接符 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1"/>
          <p:cNvSpPr>
            <a:spLocks noChangeArrowheads="1"/>
          </p:cNvSpPr>
          <p:nvPr/>
        </p:nvSpPr>
        <p:spPr bwMode="auto">
          <a:xfrm>
            <a:off x="998184" y="685312"/>
            <a:ext cx="7555266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了解解分式方程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根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需要进行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检验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的原因．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TextBox 19460"/>
          <p:cNvSpPr txBox="1">
            <a:spLocks noChangeArrowheads="1"/>
          </p:cNvSpPr>
          <p:nvPr/>
        </p:nvSpPr>
        <p:spPr bwMode="auto">
          <a:xfrm>
            <a:off x="1003300" y="933450"/>
            <a:ext cx="31470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解分式方程的一般步骤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3400" y="171288"/>
            <a:ext cx="8286750" cy="4743612"/>
            <a:chOff x="552450" y="466725"/>
            <a:chExt cx="8286750" cy="4057650"/>
          </a:xfrm>
        </p:grpSpPr>
        <p:sp>
          <p:nvSpPr>
            <p:cNvPr id="32" name="剪去同侧角的矩形 3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36" name="矩形 35"/>
          <p:cNvSpPr/>
          <p:nvPr/>
        </p:nvSpPr>
        <p:spPr>
          <a:xfrm>
            <a:off x="1123950" y="1495425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100" b="1" dirty="0">
                <a:solidFill>
                  <a:schemeClr val="tx1"/>
                </a:solidFill>
                <a:ea typeface="宋体" panose="02010600030101010101" pitchFamily="2" charset="-122"/>
              </a:rPr>
              <a:t>分式方程</a:t>
            </a:r>
            <a:endParaRPr lang="zh-CN" altLang="en-US" sz="21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95725" y="1504950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100" b="1" dirty="0">
                <a:solidFill>
                  <a:schemeClr val="tx1"/>
                </a:solidFill>
                <a:ea typeface="宋体" panose="02010600030101010101" pitchFamily="2" charset="-122"/>
              </a:rPr>
              <a:t>整式方程</a:t>
            </a:r>
            <a:endParaRPr lang="zh-CN" altLang="en-US" sz="21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95725" y="2609850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100" b="1" i="1" dirty="0">
                <a:solidFill>
                  <a:schemeClr val="tx1"/>
                </a:solidFill>
                <a:ea typeface="宋体" panose="02010600030101010101" pitchFamily="2" charset="-122"/>
              </a:rPr>
              <a:t>x=a</a:t>
            </a:r>
            <a:endParaRPr lang="zh-CN" altLang="en-US" sz="2100" b="1" i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76325" y="3743325"/>
            <a:ext cx="168592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100" b="1" i="1" dirty="0">
                <a:solidFill>
                  <a:schemeClr val="tx1"/>
                </a:solidFill>
                <a:ea typeface="宋体" panose="02010600030101010101" pitchFamily="2" charset="-122"/>
              </a:rPr>
              <a:t>x=a</a:t>
            </a:r>
            <a:r>
              <a:rPr lang="zh-CN" altLang="en-US" sz="2100" b="1" dirty="0">
                <a:solidFill>
                  <a:schemeClr val="tx1"/>
                </a:solidFill>
                <a:ea typeface="宋体" panose="02010600030101010101" pitchFamily="2" charset="-122"/>
              </a:rPr>
              <a:t>是分式方程的解</a:t>
            </a:r>
            <a:endParaRPr lang="zh-CN" altLang="en-US" sz="21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05575" y="3743325"/>
            <a:ext cx="181927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100" b="1" i="1" dirty="0">
                <a:solidFill>
                  <a:schemeClr val="tx1"/>
                </a:solidFill>
                <a:ea typeface="宋体" panose="02010600030101010101" pitchFamily="2" charset="-122"/>
              </a:rPr>
              <a:t>x=a</a:t>
            </a:r>
            <a:r>
              <a:rPr lang="zh-CN" altLang="en-US" sz="2100" b="1" dirty="0">
                <a:solidFill>
                  <a:schemeClr val="tx1"/>
                </a:solidFill>
                <a:ea typeface="宋体" panose="02010600030101010101" pitchFamily="2" charset="-122"/>
              </a:rPr>
              <a:t>不是分式方程的解</a:t>
            </a:r>
            <a:endParaRPr lang="zh-CN" altLang="en-US" sz="2100" b="1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cxnSp>
        <p:nvCxnSpPr>
          <p:cNvPr id="41" name="直接箭头连接符 40"/>
          <p:cNvCxnSpPr>
            <a:stCxn id="39" idx="3"/>
            <a:endCxn id="40" idx="1"/>
          </p:cNvCxnSpPr>
          <p:nvPr/>
        </p:nvCxnSpPr>
        <p:spPr>
          <a:xfrm flipV="1">
            <a:off x="2762250" y="4214813"/>
            <a:ext cx="3743325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38" idx="2"/>
            <a:endCxn id="40" idx="1"/>
          </p:cNvCxnSpPr>
          <p:nvPr/>
        </p:nvCxnSpPr>
        <p:spPr>
          <a:xfrm>
            <a:off x="4691063" y="3095625"/>
            <a:ext cx="0" cy="11191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781300" y="3881438"/>
            <a:ext cx="19271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</a:rPr>
              <a:t>最简公分母不为</a:t>
            </a:r>
            <a:r>
              <a:rPr lang="en-US" altLang="zh-CN" b="1" dirty="0">
                <a:latin typeface="+mn-lt"/>
              </a:rPr>
              <a:t>0</a:t>
            </a:r>
            <a:endParaRPr lang="zh-CN" altLang="en-US" b="1" dirty="0">
              <a:latin typeface="+mn-lt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757738" y="3873500"/>
            <a:ext cx="1694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</a:rPr>
              <a:t>最简公分母为</a:t>
            </a:r>
            <a:r>
              <a:rPr lang="en-US" altLang="zh-CN" b="1" dirty="0">
                <a:latin typeface="+mn-lt"/>
              </a:rPr>
              <a:t>0</a:t>
            </a:r>
            <a:endParaRPr lang="zh-CN" altLang="en-US" b="1" dirty="0">
              <a:latin typeface="+mn-lt"/>
            </a:endParaRPr>
          </a:p>
        </p:txBody>
      </p:sp>
      <p:cxnSp>
        <p:nvCxnSpPr>
          <p:cNvPr id="45" name="直接箭头连接符 44"/>
          <p:cNvCxnSpPr>
            <a:stCxn id="36" idx="3"/>
            <a:endCxn id="40" idx="1"/>
          </p:cNvCxnSpPr>
          <p:nvPr/>
        </p:nvCxnSpPr>
        <p:spPr>
          <a:xfrm flipV="1">
            <a:off x="2714625" y="1738313"/>
            <a:ext cx="1181100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2849563" y="1311275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latin typeface="+mn-lt"/>
              </a:rPr>
              <a:t>去分母</a:t>
            </a:r>
            <a:endParaRPr lang="zh-CN" altLang="en-US" sz="2100" b="1">
              <a:latin typeface="+mn-lt"/>
            </a:endParaRPr>
          </a:p>
        </p:txBody>
      </p:sp>
      <p:cxnSp>
        <p:nvCxnSpPr>
          <p:cNvPr id="47" name="直接箭头连接符 46"/>
          <p:cNvCxnSpPr>
            <a:stCxn id="37" idx="2"/>
            <a:endCxn id="40" idx="1"/>
          </p:cNvCxnSpPr>
          <p:nvPr/>
        </p:nvCxnSpPr>
        <p:spPr>
          <a:xfrm flipH="1">
            <a:off x="4691063" y="1990725"/>
            <a:ext cx="0" cy="619125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4691063" y="2100263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解整式方程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691063" y="3254375"/>
            <a:ext cx="7232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检验</a:t>
            </a:r>
            <a:endParaRPr lang="zh-CN" altLang="en-US" sz="2100" b="1" dirty="0">
              <a:latin typeface="+mn-lt"/>
            </a:endParaRPr>
          </a:p>
        </p:txBody>
      </p:sp>
      <p:cxnSp>
        <p:nvCxnSpPr>
          <p:cNvPr id="50" name="直接箭头连接符 49"/>
          <p:cNvCxnSpPr>
            <a:stCxn id="36" idx="2"/>
            <a:endCxn id="39" idx="0"/>
          </p:cNvCxnSpPr>
          <p:nvPr/>
        </p:nvCxnSpPr>
        <p:spPr>
          <a:xfrm>
            <a:off x="1919288" y="1981200"/>
            <a:ext cx="0" cy="1762125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右弧形箭头 50"/>
          <p:cNvSpPr/>
          <p:nvPr/>
        </p:nvSpPr>
        <p:spPr>
          <a:xfrm>
            <a:off x="2571750" y="2100263"/>
            <a:ext cx="1154113" cy="1554162"/>
          </a:xfrm>
          <a:prstGeom prst="curvedLeftArrow">
            <a:avLst>
              <a:gd name="adj1" fmla="val 8238"/>
              <a:gd name="adj2" fmla="val 27553"/>
              <a:gd name="adj3" fmla="val 1592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21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3" grpId="0"/>
      <p:bldP spid="44" grpId="0"/>
      <p:bldP spid="46" grpId="0"/>
      <p:bldP spid="48" grpId="0"/>
      <p:bldP spid="49" grpId="0"/>
      <p:bldP spid="5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0437" y="533400"/>
            <a:ext cx="7507287" cy="1020004"/>
            <a:chOff x="960437" y="533400"/>
            <a:chExt cx="7507287" cy="1020004"/>
          </a:xfrm>
        </p:grpSpPr>
        <p:sp>
          <p:nvSpPr>
            <p:cNvPr id="95237" name="文本框 4"/>
            <p:cNvSpPr txBox="1">
              <a:spLocks noChangeArrowheads="1"/>
            </p:cNvSpPr>
            <p:nvPr/>
          </p:nvSpPr>
          <p:spPr bwMode="auto">
            <a:xfrm>
              <a:off x="960437" y="574675"/>
              <a:ext cx="7507287" cy="978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解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分式方程                      时，去分母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后得到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的整式方程是（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）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95238" name="对象 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601192" y="533400"/>
            <a:ext cx="1630108" cy="549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96" name="" r:id="rId1" imgW="1168400" imgH="393700" progId="Equation.KSEE3">
                    <p:embed/>
                  </p:oleObj>
                </mc:Choice>
                <mc:Fallback>
                  <p:oleObj name="" r:id="rId1" imgW="1168400" imgH="393700" progId="Equation.KSEE3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01192" y="533400"/>
                          <a:ext cx="1630108" cy="5492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5239" name="文本框 6"/>
          <p:cNvSpPr txBox="1">
            <a:spLocks noChangeArrowheads="1"/>
          </p:cNvSpPr>
          <p:nvPr/>
        </p:nvSpPr>
        <p:spPr bwMode="auto">
          <a:xfrm>
            <a:off x="1034733" y="1441450"/>
            <a:ext cx="457835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A. 2(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)+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=16(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–7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B. 2(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)+5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=8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C.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2(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–8)–5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=16(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–7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)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D. 2(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–8)–5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=8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800100" y="3258387"/>
            <a:ext cx="7962900" cy="1061720"/>
            <a:chOff x="2655" y="4955"/>
            <a:chExt cx="10860" cy="1672"/>
          </a:xfrm>
        </p:grpSpPr>
        <p:sp>
          <p:nvSpPr>
            <p:cNvPr id="95241" name="文本框 7"/>
            <p:cNvSpPr txBox="1">
              <a:spLocks noChangeArrowheads="1"/>
            </p:cNvSpPr>
            <p:nvPr/>
          </p:nvSpPr>
          <p:spPr bwMode="auto">
            <a:xfrm>
              <a:off x="2655" y="4955"/>
              <a:ext cx="10860" cy="1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解析：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原方程可以变形</a:t>
              </a:r>
              <a:r>
                <a:rPr lang="zh-CN" altLang="en-US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为                            ，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两边都乘以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–7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）</a:t>
              </a:r>
              <a:r>
                <a:rPr lang="zh-CN" altLang="en-US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得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–8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+5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=8×2(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–7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),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即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2(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–8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)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+5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=16(</a:t>
              </a:r>
              <a:r>
                <a:rPr lang="en-US" altLang="zh-CN" sz="2100" b="1" i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x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–7)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.</a:t>
              </a:r>
              <a:endPara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95242" name="对象 8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913" y="5045"/>
            <a:ext cx="2484" cy="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97" name="" r:id="rId3" imgW="1206500" imgH="419100" progId="Equation.KSEE3">
                    <p:embed/>
                  </p:oleObj>
                </mc:Choice>
                <mc:Fallback>
                  <p:oleObj name="" r:id="rId3" imgW="1206500" imgH="419100" progId="Equation.KSEE3">
                    <p:embed/>
                    <p:pic>
                      <p:nvPicPr>
                        <p:cNvPr id="0" name="对象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13" y="5045"/>
                          <a:ext cx="2484" cy="8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2954" name="文本框 3"/>
          <p:cNvSpPr txBox="1">
            <a:spLocks noChangeArrowheads="1"/>
          </p:cNvSpPr>
          <p:nvPr/>
        </p:nvSpPr>
        <p:spPr bwMode="auto">
          <a:xfrm>
            <a:off x="1779340" y="1064039"/>
            <a:ext cx="440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-6801" y="-53975"/>
            <a:ext cx="2006600" cy="477838"/>
            <a:chOff x="248" y="40"/>
            <a:chExt cx="3160" cy="752"/>
          </a:xfrm>
        </p:grpSpPr>
        <p:cxnSp>
          <p:nvCxnSpPr>
            <p:cNvPr id="14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96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00" y="170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67" y="5381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7163" y="534988"/>
            <a:ext cx="8593137" cy="4770438"/>
            <a:chOff x="-3593057" y="1567519"/>
            <a:chExt cx="8776917" cy="5124845"/>
          </a:xfrm>
        </p:grpSpPr>
        <p:pic>
          <p:nvPicPr>
            <p:cNvPr id="19" name="一个圆顶角并剪去另一个顶角的矩形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593057" y="1567519"/>
              <a:ext cx="8776917" cy="5124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" name="矩形 19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6257" name="Rectangle 2"/>
          <p:cNvSpPr>
            <a:spLocks noChangeArrowheads="1"/>
          </p:cNvSpPr>
          <p:nvPr/>
        </p:nvSpPr>
        <p:spPr bwMode="auto">
          <a:xfrm>
            <a:off x="1195070" y="1430893"/>
            <a:ext cx="2217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易错易混点拨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157288" y="1841646"/>
            <a:ext cx="5975350" cy="50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(1)</a:t>
            </a:r>
            <a:r>
              <a:rPr lang="zh-CN" altLang="en-US" sz="2100" b="1" dirty="0">
                <a:latin typeface="宋体" panose="02010600030101010101" pitchFamily="2" charset="-122"/>
              </a:rPr>
              <a:t>去分母时，原方程的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整式部分漏乘</a:t>
            </a:r>
            <a:r>
              <a:rPr lang="zh-CN" altLang="en-US" sz="2100" b="1" dirty="0">
                <a:latin typeface="宋体" panose="02010600030101010101" pitchFamily="2" charset="-122"/>
              </a:rPr>
              <a:t>．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147765" y="2412072"/>
            <a:ext cx="6886575" cy="98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(2)</a:t>
            </a:r>
            <a:r>
              <a:rPr lang="zh-CN" altLang="en-US" sz="2100" b="1" dirty="0">
                <a:latin typeface="宋体" panose="02010600030101010101" pitchFamily="2" charset="-122"/>
              </a:rPr>
              <a:t>约去分母后，分子是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多项式</a:t>
            </a:r>
            <a:r>
              <a:rPr lang="zh-CN" altLang="en-US" sz="2100" b="1" dirty="0">
                <a:latin typeface="宋体" panose="02010600030101010101" pitchFamily="2" charset="-122"/>
              </a:rPr>
              <a:t>时， 没有添括号．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latin typeface="宋体" panose="02010600030101010101" pitchFamily="2" charset="-122"/>
              </a:rPr>
              <a:t>因分数线有括号的作用）   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104900" y="3484139"/>
            <a:ext cx="690562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(3)</a:t>
            </a:r>
            <a:r>
              <a:rPr lang="zh-CN" altLang="en-US" sz="2100" b="1" dirty="0">
                <a:latin typeface="宋体" panose="02010600030101010101" pitchFamily="2" charset="-122"/>
              </a:rPr>
              <a:t>把整式方程的解代入最简公分母后的值为</a:t>
            </a:r>
            <a:r>
              <a:rPr lang="en-US" altLang="zh-CN" sz="2100" b="1" dirty="0">
                <a:latin typeface="+mn-lt"/>
              </a:rPr>
              <a:t>0</a:t>
            </a:r>
            <a:r>
              <a:rPr lang="zh-CN" altLang="en-US" sz="2100" b="1" dirty="0">
                <a:latin typeface="宋体" panose="02010600030101010101" pitchFamily="2" charset="-122"/>
              </a:rPr>
              <a:t>，不舍掉</a:t>
            </a:r>
            <a:r>
              <a:rPr lang="en-US" altLang="zh-CN" sz="2100" b="1" dirty="0">
                <a:latin typeface="宋体" panose="02010600030101010101" pitchFamily="2" charset="-122"/>
              </a:rPr>
              <a:t>.   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12700" y="10844"/>
            <a:ext cx="2006600" cy="393962"/>
            <a:chOff x="123" y="157"/>
            <a:chExt cx="3160" cy="620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1" name="组 1"/>
          <p:cNvGrpSpPr/>
          <p:nvPr/>
        </p:nvGrpSpPr>
        <p:grpSpPr>
          <a:xfrm>
            <a:off x="1211265" y="582609"/>
            <a:ext cx="3184525" cy="617537"/>
            <a:chOff x="7647436" y="3815009"/>
            <a:chExt cx="3452021" cy="601051"/>
          </a:xfrm>
        </p:grpSpPr>
        <p:sp>
          <p:nvSpPr>
            <p:cNvPr id="22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b="1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方法点拨</a:t>
              </a:r>
              <a:endParaRPr lang="zh-CN" altLang="en-US" sz="2400" b="1" dirty="0">
                <a:solidFill>
                  <a:srgbClr val="1D41D5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3" name="图片 22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6" name="文本框 18"/>
          <p:cNvSpPr txBox="1">
            <a:spLocks noChangeArrowheads="1"/>
          </p:cNvSpPr>
          <p:nvPr/>
        </p:nvSpPr>
        <p:spPr bwMode="auto">
          <a:xfrm>
            <a:off x="404679" y="-5397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500" b="1">
                <a:latin typeface="宋体" panose="02010600030101010101" pitchFamily="2" charset="-122"/>
                <a:cs typeface="Yuanti SC"/>
              </a:defRPr>
            </a:lvl1pPr>
          </a:lstStyle>
          <a:p>
            <a:r>
              <a:rPr lang="zh-CN" altLang="en-US" dirty="0">
                <a:latin typeface="+mn-lt"/>
              </a:rPr>
              <a:t>巩固练习</a:t>
            </a:r>
            <a:endParaRPr lang="zh-CN" altLang="en-US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4" grpId="0"/>
      <p:bldP spid="307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7295" name="TextBox 2"/>
              <p:cNvSpPr txBox="1">
                <a:spLocks noChangeArrowheads="1"/>
              </p:cNvSpPr>
              <p:nvPr/>
            </p:nvSpPr>
            <p:spPr bwMode="auto">
              <a:xfrm>
                <a:off x="327025" y="836877"/>
                <a:ext cx="8451850" cy="144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1.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</a:rPr>
                  <a:t>分式方程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</a:rPr>
                  <a:t> 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</a:rPr>
                  <a:t>=1的解是（　　）</a:t>
                </a:r>
                <a:endParaRPr lang="zh-CN" altLang="zh-CN" sz="2400" b="1" dirty="0">
                  <a:latin typeface="+mn-lt"/>
                  <a:ea typeface="楷体" panose="02010609060101010101" pitchFamily="49" charset="-122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</a:rPr>
                  <a:t>A．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</a:rPr>
                  <a:t>=1	B．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</a:rPr>
                  <a:t>1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</a:rPr>
                  <a:t>	C．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</a:rPr>
                  <a:t>=3	D．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</a:rPr>
                  <a:t>3</a:t>
                </a:r>
                <a:endParaRPr lang="zh-CN" altLang="zh-CN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7295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025" y="836877"/>
                <a:ext cx="8451850" cy="1446550"/>
              </a:xfrm>
              <a:prstGeom prst="rect">
                <a:avLst/>
              </a:prstGeom>
              <a:blipFill rotWithShape="1">
                <a:blip r:embed="rId1"/>
                <a:stretch>
                  <a:fillRect t="-40" b="4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011" name="文本框 4"/>
          <p:cNvSpPr txBox="1">
            <a:spLocks noChangeArrowheads="1"/>
          </p:cNvSpPr>
          <p:nvPr/>
        </p:nvSpPr>
        <p:spPr bwMode="auto">
          <a:xfrm>
            <a:off x="5298281" y="1136116"/>
            <a:ext cx="427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7300" name="文本框 2"/>
              <p:cNvSpPr txBox="1">
                <a:spLocks noChangeArrowheads="1"/>
              </p:cNvSpPr>
              <p:nvPr/>
            </p:nvSpPr>
            <p:spPr bwMode="auto">
              <a:xfrm>
                <a:off x="327025" y="2288039"/>
                <a:ext cx="8267700" cy="2000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2.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关于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的分式方程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+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𝒂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𝟎</m:t>
                    </m:r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解为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=4，则常数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的值为（　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    ）</a:t>
                </a:r>
                <a:endParaRPr lang="en-US" altLang="zh-CN" sz="2400" b="1" dirty="0">
                  <a:latin typeface="+mn-lt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err="1">
                    <a:latin typeface="+mn-lt"/>
                    <a:ea typeface="楷体" panose="02010609060101010101" pitchFamily="49" charset="-122"/>
                  </a:rPr>
                  <a:t>A．</a:t>
                </a:r>
                <a:r>
                  <a:rPr lang="en-US" altLang="zh-CN" sz="2400" b="1" i="1" dirty="0" err="1"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=1	</a:t>
                </a:r>
                <a:r>
                  <a:rPr lang="en-US" altLang="zh-CN" sz="2400" b="1" dirty="0" err="1">
                    <a:latin typeface="+mn-lt"/>
                    <a:ea typeface="楷体" panose="02010609060101010101" pitchFamily="49" charset="-122"/>
                  </a:rPr>
                  <a:t>B．</a:t>
                </a:r>
                <a:r>
                  <a:rPr lang="en-US" altLang="zh-CN" sz="2400" b="1" i="1" dirty="0" err="1"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=2	</a:t>
                </a:r>
                <a:r>
                  <a:rPr lang="en-US" altLang="zh-CN" sz="2400" b="1" dirty="0" err="1">
                    <a:latin typeface="+mn-lt"/>
                    <a:ea typeface="楷体" panose="02010609060101010101" pitchFamily="49" charset="-122"/>
                  </a:rPr>
                  <a:t>C．</a:t>
                </a:r>
                <a:r>
                  <a:rPr lang="en-US" altLang="zh-CN" sz="2400" b="1" i="1" dirty="0" err="1"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=4	</a:t>
                </a:r>
                <a:r>
                  <a:rPr lang="en-US" altLang="zh-CN" sz="2400" b="1" dirty="0" err="1">
                    <a:latin typeface="+mn-lt"/>
                    <a:ea typeface="楷体" panose="02010609060101010101" pitchFamily="49" charset="-122"/>
                  </a:rPr>
                  <a:t>D．</a:t>
                </a:r>
                <a:r>
                  <a:rPr lang="en-US" altLang="zh-CN" sz="2400" b="1" i="1" dirty="0" err="1"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=10</a:t>
                </a:r>
                <a:endParaRPr lang="en-US" altLang="zh-CN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7300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025" y="2288039"/>
                <a:ext cx="8267700" cy="2000516"/>
              </a:xfrm>
              <a:prstGeom prst="rect">
                <a:avLst/>
              </a:prstGeom>
              <a:blipFill rotWithShape="1">
                <a:blip r:embed="rId2"/>
                <a:stretch>
                  <a:fillRect t="-7" b="2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5016" name="文本框 9"/>
          <p:cNvSpPr txBox="1">
            <a:spLocks noChangeArrowheads="1"/>
          </p:cNvSpPr>
          <p:nvPr/>
        </p:nvSpPr>
        <p:spPr bwMode="auto">
          <a:xfrm>
            <a:off x="857091" y="3176336"/>
            <a:ext cx="5457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11" grpId="0"/>
      <p:bldP spid="850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457200" y="1252538"/>
                <a:ext cx="8267700" cy="2554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1.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若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关于</a:t>
                </a:r>
                <a:r>
                  <a:rPr lang="en-US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x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的分式方程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𝒎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zh-CN" altLang="en-US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den>
                    </m:f>
                    <m:r>
                      <a:rPr 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m:t>=</m:t>
                    </m:r>
                    <m:r>
                      <a:rPr 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m:t>𝟏</m:t>
                    </m:r>
                    <m:r>
                      <a:rPr lang="ar-AE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的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解为</a:t>
                </a:r>
                <a:r>
                  <a:rPr lang="en-US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=2，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则</a:t>
                </a:r>
                <a:r>
                  <a:rPr lang="en-US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m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的值为（　　）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A．5	</a:t>
                </a:r>
                <a:r>
                  <a:rPr 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                                         B．4</a:t>
                </a:r>
                <a:r>
                  <a:rPr 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</a:t>
                </a:r>
                <a:endParaRPr 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C．3</a:t>
                </a:r>
                <a:r>
                  <a:rPr 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                                         D．2</a:t>
                </a:r>
                <a:endParaRPr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252538"/>
                <a:ext cx="8267700" cy="2554545"/>
              </a:xfrm>
              <a:prstGeom prst="rect">
                <a:avLst/>
              </a:prstGeom>
              <a:blipFill rotWithShape="1">
                <a:blip r:embed="rId1"/>
                <a:stretch>
                  <a:fillRect t="-12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7452" y="2146430"/>
            <a:ext cx="76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8312" name="组合 7"/>
          <p:cNvGrpSpPr/>
          <p:nvPr/>
        </p:nvGrpSpPr>
        <p:grpSpPr bwMode="auto">
          <a:xfrm>
            <a:off x="3332163" y="534988"/>
            <a:ext cx="2479675" cy="520700"/>
            <a:chOff x="5083" y="1100"/>
            <a:chExt cx="3904" cy="822"/>
          </a:xfrm>
        </p:grpSpPr>
        <p:grpSp>
          <p:nvGrpSpPr>
            <p:cNvPr id="98313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8319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771525" y="1174750"/>
                <a:ext cx="7562850" cy="224709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2.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方程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ar-AE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ar-AE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den>
                    </m:f>
                    <m:r>
                      <a:rPr lang="ar-AE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m:t>  </m:t>
                    </m:r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的解为（　　）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A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=–1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                                  B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=0	</a:t>
                </a:r>
                <a:endParaRPr lang="en-US" altLang="zh-CN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C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𝟓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	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                                   D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．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x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𝟕</m:t>
                        </m:r>
                      </m:den>
                    </m:f>
                  </m:oMath>
                </a14:m>
                <a:endParaRPr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525" y="1174750"/>
                <a:ext cx="7562850" cy="2247090"/>
              </a:xfrm>
              <a:prstGeom prst="rect">
                <a:avLst/>
              </a:prstGeom>
              <a:blipFill rotWithShape="1">
                <a:blip r:embed="rId1"/>
                <a:stretch>
                  <a:fillRect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356893" y="1446963"/>
            <a:ext cx="38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14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6655" y="2336577"/>
            <a:ext cx="800100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去分母，得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+3–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–1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kx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zh-CN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            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整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理，得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–2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–4=0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因为有增根，所以增根为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=0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或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=1.</a:t>
            </a:r>
            <a:endParaRPr lang="zh-CN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=0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时，代入方程</a:t>
            </a:r>
            <a:r>
              <a:rPr lang="zh-CN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得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–4=0</a:t>
            </a:r>
            <a:r>
              <a:rPr lang="zh-CN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，所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以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=0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不是方程的增根；</a:t>
            </a:r>
            <a:endParaRPr lang="zh-CN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=1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时，代入方程，得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=5</a:t>
            </a:r>
            <a:r>
              <a:rPr lang="zh-CN" altLang="zh-CN" sz="21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，所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以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k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=5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时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,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方程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有增根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=1.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3259" y="979284"/>
            <a:ext cx="7543800" cy="1569660"/>
            <a:chOff x="542925" y="979284"/>
            <a:chExt cx="7543800" cy="1569660"/>
          </a:xfrm>
        </p:grpSpPr>
        <p:sp>
          <p:nvSpPr>
            <p:cNvPr id="3" name="矩形 2"/>
            <p:cNvSpPr/>
            <p:nvPr/>
          </p:nvSpPr>
          <p:spPr>
            <a:xfrm>
              <a:off x="542925" y="979284"/>
              <a:ext cx="75438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 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已知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关于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x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的方程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                                              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有增根，求该方程的增根和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k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的值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.</a:t>
              </a:r>
              <a:endPara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082030" y="1007825"/>
            <a:ext cx="3432175" cy="83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0445" name="" r:id="rId1" imgW="1663065" imgH="406400" progId="Equation.DSMT4">
                    <p:embed/>
                  </p:oleObj>
                </mc:Choice>
                <mc:Fallback>
                  <p:oleObj name="" r:id="rId1" imgW="1663065" imgH="40640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2030" y="1007825"/>
                          <a:ext cx="3432175" cy="838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0361" name="组合 6"/>
          <p:cNvGrpSpPr/>
          <p:nvPr/>
        </p:nvGrpSpPr>
        <p:grpSpPr bwMode="auto">
          <a:xfrm>
            <a:off x="3301010" y="466259"/>
            <a:ext cx="2479675" cy="522288"/>
            <a:chOff x="5060" y="905"/>
            <a:chExt cx="3904" cy="822"/>
          </a:xfrm>
        </p:grpSpPr>
        <p:grpSp>
          <p:nvGrpSpPr>
            <p:cNvPr id="100362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0368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能力提升题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73075" y="963613"/>
            <a:ext cx="1215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解方程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: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724025" y="1373188"/>
          <a:ext cx="5991225" cy="303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465" name="" r:id="rId1" imgW="2501900" imgH="1282700" progId="Equation.DSMT4">
                  <p:embed/>
                </p:oleObj>
              </mc:Choice>
              <mc:Fallback>
                <p:oleObj name="" r:id="rId1" imgW="2501900" imgH="12827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4025" y="1373188"/>
                        <a:ext cx="5991225" cy="3036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1384" name="组合 2"/>
          <p:cNvGrpSpPr/>
          <p:nvPr/>
        </p:nvGrpSpPr>
        <p:grpSpPr bwMode="auto">
          <a:xfrm>
            <a:off x="3220994" y="485775"/>
            <a:ext cx="2478088" cy="522288"/>
            <a:chOff x="5060" y="905"/>
            <a:chExt cx="3904" cy="822"/>
          </a:xfrm>
        </p:grpSpPr>
        <p:grpSp>
          <p:nvGrpSpPr>
            <p:cNvPr id="101385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1391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2"/>
          <p:cNvGrpSpPr/>
          <p:nvPr/>
        </p:nvGrpSpPr>
        <p:grpSpPr bwMode="auto">
          <a:xfrm>
            <a:off x="0" y="-77082"/>
            <a:ext cx="2006600" cy="492125"/>
            <a:chOff x="263" y="110"/>
            <a:chExt cx="3160" cy="777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39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45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94105" y="1273175"/>
          <a:ext cx="7259637" cy="218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1" name="Equation" r:id="rId1" imgW="109118400" imgH="32918400" progId="Equation.DSMT4">
                  <p:embed/>
                </p:oleObj>
              </mc:Choice>
              <mc:Fallback>
                <p:oleObj name="Equation" r:id="rId1" imgW="109118400" imgH="32918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4105" y="1273175"/>
                        <a:ext cx="7259637" cy="218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02" name="TextBox 2"/>
          <p:cNvSpPr txBox="1">
            <a:spLocks noChangeArrowheads="1"/>
          </p:cNvSpPr>
          <p:nvPr/>
        </p:nvSpPr>
        <p:spPr bwMode="auto">
          <a:xfrm>
            <a:off x="925513" y="600075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：方程可化为：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14" name="TextBox 1"/>
          <p:cNvSpPr txBox="1">
            <a:spLocks noChangeArrowheads="1"/>
          </p:cNvSpPr>
          <p:nvPr/>
        </p:nvSpPr>
        <p:spPr bwMode="auto">
          <a:xfrm>
            <a:off x="3585215" y="28860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15" name="对象 2"/>
          <p:cNvGraphicFramePr>
            <a:graphicFrameLocks noChangeAspect="1"/>
          </p:cNvGraphicFramePr>
          <p:nvPr/>
        </p:nvGraphicFramePr>
        <p:xfrm>
          <a:off x="4107503" y="2647950"/>
          <a:ext cx="3963987" cy="687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2" name="Equation" r:id="rId3" imgW="63398400" imgH="10972800" progId="Equation.DSMT4">
                  <p:embed/>
                </p:oleObj>
              </mc:Choice>
              <mc:Fallback>
                <p:oleObj name="Equation" r:id="rId3" imgW="63398400" imgH="10972800" progId="Equation.DSMT4">
                  <p:embed/>
                  <p:pic>
                    <p:nvPicPr>
                      <p:cNvPr id="0" name="图片 1025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07503" y="2647950"/>
                        <a:ext cx="3963987" cy="6879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3610615" y="3470276"/>
            <a:ext cx="39917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解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=–3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经检验：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  <a:sym typeface="+mn-ea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是原方程的根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1"/>
          <p:cNvGrpSpPr/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29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28650" y="1524000"/>
            <a:ext cx="1773238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解分式方程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52825" y="1533525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整式方程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552825" y="2638425"/>
            <a:ext cx="1590675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400" b="1" i="1" dirty="0">
                <a:solidFill>
                  <a:schemeClr val="tx1"/>
                </a:solidFill>
                <a:ea typeface="黑体" panose="02010609060101010101" pitchFamily="2" charset="-122"/>
              </a:rPr>
              <a:t>x=a</a:t>
            </a:r>
            <a:endParaRPr lang="zh-CN" altLang="en-US" sz="2400" b="1" i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33425" y="3771900"/>
            <a:ext cx="168592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400" b="1" i="1" dirty="0">
                <a:solidFill>
                  <a:schemeClr val="tx1"/>
                </a:solidFill>
                <a:ea typeface="黑体" panose="02010609060101010101" pitchFamily="2" charset="-122"/>
              </a:rPr>
              <a:t>x=a</a:t>
            </a:r>
            <a:r>
              <a:rPr lang="zh-CN" altLang="en-US" sz="2400" b="1" dirty="0">
                <a:solidFill>
                  <a:schemeClr val="tx1"/>
                </a:solidFill>
                <a:ea typeface="黑体" panose="02010609060101010101" pitchFamily="2" charset="-122"/>
              </a:rPr>
              <a:t>是分式方程的解</a:t>
            </a:r>
            <a:endParaRPr lang="zh-CN" altLang="en-US" sz="2400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162675" y="3771900"/>
            <a:ext cx="1819275" cy="9429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en-US" altLang="zh-CN" sz="2400" b="1" i="1" dirty="0">
                <a:solidFill>
                  <a:schemeClr val="tx1"/>
                </a:solidFill>
                <a:ea typeface="黑体" panose="02010609060101010101" pitchFamily="2" charset="-122"/>
              </a:rPr>
              <a:t>x=a</a:t>
            </a:r>
            <a:r>
              <a:rPr lang="zh-CN" altLang="en-US" sz="2400" b="1" dirty="0">
                <a:solidFill>
                  <a:schemeClr val="tx1"/>
                </a:solidFill>
                <a:ea typeface="黑体" panose="02010609060101010101" pitchFamily="2" charset="-122"/>
              </a:rPr>
              <a:t>不是分式方程的解</a:t>
            </a:r>
            <a:endParaRPr lang="zh-CN" altLang="en-US" sz="2400" b="1" dirty="0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cxnSp>
        <p:nvCxnSpPr>
          <p:cNvPr id="37" name="直接箭头连接符 36"/>
          <p:cNvCxnSpPr>
            <a:stCxn id="35" idx="3"/>
            <a:endCxn id="36" idx="1"/>
          </p:cNvCxnSpPr>
          <p:nvPr/>
        </p:nvCxnSpPr>
        <p:spPr>
          <a:xfrm flipV="1">
            <a:off x="2419350" y="4243388"/>
            <a:ext cx="3743325" cy="0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34" idx="2"/>
            <a:endCxn id="36" idx="1"/>
          </p:cNvCxnSpPr>
          <p:nvPr/>
        </p:nvCxnSpPr>
        <p:spPr>
          <a:xfrm>
            <a:off x="4348163" y="3124200"/>
            <a:ext cx="0" cy="1119188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419350" y="3871913"/>
            <a:ext cx="1928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  <a:ea typeface="黑体" panose="02010609060101010101" pitchFamily="2" charset="-122"/>
              </a:rPr>
              <a:t>最简公分母不为</a:t>
            </a:r>
            <a:r>
              <a:rPr lang="en-US" altLang="zh-CN" b="1" dirty="0">
                <a:latin typeface="+mn-lt"/>
                <a:ea typeface="黑体" panose="02010609060101010101" pitchFamily="2" charset="-122"/>
              </a:rPr>
              <a:t>0</a:t>
            </a:r>
            <a:endParaRPr lang="zh-CN" altLang="en-US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414838" y="3873500"/>
            <a:ext cx="1695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+mn-lt"/>
                <a:ea typeface="黑体" panose="02010609060101010101" pitchFamily="2" charset="-122"/>
              </a:rPr>
              <a:t>最简公分母为</a:t>
            </a:r>
            <a:r>
              <a:rPr lang="en-US" altLang="zh-CN" b="1" dirty="0">
                <a:latin typeface="+mn-lt"/>
                <a:ea typeface="黑体" panose="02010609060101010101" pitchFamily="2" charset="-122"/>
              </a:rPr>
              <a:t>0</a:t>
            </a:r>
            <a:endParaRPr lang="zh-CN" altLang="en-US" b="1" dirty="0">
              <a:latin typeface="+mn-lt"/>
              <a:ea typeface="黑体" panose="02010609060101010101" pitchFamily="2" charset="-122"/>
            </a:endParaRPr>
          </a:p>
        </p:txBody>
      </p:sp>
      <p:cxnSp>
        <p:nvCxnSpPr>
          <p:cNvPr id="41" name="直接箭头连接符 40"/>
          <p:cNvCxnSpPr>
            <a:stCxn id="32" idx="3"/>
            <a:endCxn id="33" idx="1"/>
          </p:cNvCxnSpPr>
          <p:nvPr/>
        </p:nvCxnSpPr>
        <p:spPr>
          <a:xfrm>
            <a:off x="2401888" y="1766888"/>
            <a:ext cx="1150937" cy="0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506663" y="1339850"/>
            <a:ext cx="958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去分母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3" name="直接箭头连接符 42"/>
          <p:cNvCxnSpPr>
            <a:stCxn id="33" idx="2"/>
            <a:endCxn id="36" idx="1"/>
          </p:cNvCxnSpPr>
          <p:nvPr/>
        </p:nvCxnSpPr>
        <p:spPr>
          <a:xfrm flipH="1">
            <a:off x="4348163" y="2019300"/>
            <a:ext cx="0" cy="619125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348163" y="2128838"/>
            <a:ext cx="1474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解整式方程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4348163" y="3282950"/>
            <a:ext cx="700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检验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 flipH="1">
            <a:off x="1557338" y="2009775"/>
            <a:ext cx="0" cy="1762125"/>
          </a:xfrm>
          <a:prstGeom prst="straightConnector1">
            <a:avLst/>
          </a:prstGeom>
          <a:ln w="19050">
            <a:solidFill>
              <a:srgbClr val="00B05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右弧形箭头 46"/>
          <p:cNvSpPr/>
          <p:nvPr/>
        </p:nvSpPr>
        <p:spPr>
          <a:xfrm>
            <a:off x="2228850" y="2128838"/>
            <a:ext cx="1154113" cy="1554162"/>
          </a:xfrm>
          <a:prstGeom prst="curvedLeftArrow">
            <a:avLst>
              <a:gd name="adj1" fmla="val 8238"/>
              <a:gd name="adj2" fmla="val 27553"/>
              <a:gd name="adj3" fmla="val 15928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6113" y="714375"/>
            <a:ext cx="1773237" cy="48577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>
            <a:off x="1525588" y="1225317"/>
            <a:ext cx="0" cy="2524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>
            <a:stCxn id="48" idx="3"/>
            <a:endCxn id="35" idx="0"/>
          </p:cNvCxnSpPr>
          <p:nvPr/>
        </p:nvCxnSpPr>
        <p:spPr>
          <a:xfrm>
            <a:off x="2419350" y="957263"/>
            <a:ext cx="1008063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12"/>
          <p:cNvSpPr txBox="1">
            <a:spLocks noChangeArrowheads="1"/>
          </p:cNvSpPr>
          <p:nvPr/>
        </p:nvSpPr>
        <p:spPr bwMode="auto">
          <a:xfrm>
            <a:off x="2632075" y="558800"/>
            <a:ext cx="708025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65513" y="653256"/>
            <a:ext cx="4637087" cy="608013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分母中含有未知数</a:t>
            </a:r>
            <a:r>
              <a:rPr lang="zh-CN" altLang="en-US" sz="2000" b="1" noProof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的方程叫做</a:t>
            </a:r>
            <a:r>
              <a:rPr lang="zh-CN" altLang="en-US" sz="2000" b="1" noProof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r>
              <a:rPr lang="en-US" altLang="zh-CN" sz="2000" b="1" noProof="1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000" b="1" noProof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9" grpId="0"/>
      <p:bldP spid="40" grpId="0"/>
      <p:bldP spid="42" grpId="0"/>
      <p:bldP spid="44" grpId="0"/>
      <p:bldP spid="45" grpId="0"/>
      <p:bldP spid="47" grpId="0" bldLvl="0" animBg="1"/>
      <p:bldP spid="48" grpId="0" bldLvl="0" animBg="1"/>
      <p:bldP spid="48" grpId="1" animBg="1"/>
      <p:bldP spid="51" grpId="0"/>
      <p:bldP spid="5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10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0" name="Rectangle 21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1" name="Rectangle 23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2" name="Rectangle 25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3736" name="矩形 6152"/>
          <p:cNvSpPr>
            <a:spLocks noChangeArrowheads="1"/>
          </p:cNvSpPr>
          <p:nvPr/>
        </p:nvSpPr>
        <p:spPr bwMode="auto">
          <a:xfrm>
            <a:off x="525727" y="1215635"/>
            <a:ext cx="8573770" cy="1347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为要解决导入中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的问题，我们得到了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方程                        ．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4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仔细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观察这个方程，未知数的位置有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什么特点？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745" name="文本框 6151"/>
          <p:cNvSpPr txBox="1">
            <a:spLocks noChangeArrowheads="1"/>
          </p:cNvSpPr>
          <p:nvPr/>
        </p:nvSpPr>
        <p:spPr bwMode="auto">
          <a:xfrm>
            <a:off x="3943350" y="720726"/>
            <a:ext cx="2325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分式方程的概念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4"/>
          <p:cNvGrpSpPr/>
          <p:nvPr/>
        </p:nvGrpSpPr>
        <p:grpSpPr bwMode="auto">
          <a:xfrm>
            <a:off x="2238316" y="749173"/>
            <a:ext cx="1739920" cy="409791"/>
            <a:chOff x="3485" y="1168"/>
            <a:chExt cx="2739" cy="644"/>
          </a:xfrm>
        </p:grpSpPr>
        <p:sp>
          <p:nvSpPr>
            <p:cNvPr id="25" name="圆角矩形 24"/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2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1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445" y="2643914"/>
            <a:ext cx="8520430" cy="1191749"/>
            <a:chOff x="385445" y="2643914"/>
            <a:chExt cx="8520430" cy="1191749"/>
          </a:xfrm>
        </p:grpSpPr>
        <p:grpSp>
          <p:nvGrpSpPr>
            <p:cNvPr id="31" name="组合 7175"/>
            <p:cNvGrpSpPr/>
            <p:nvPr/>
          </p:nvGrpSpPr>
          <p:grpSpPr bwMode="auto">
            <a:xfrm>
              <a:off x="385445" y="2643914"/>
              <a:ext cx="8520430" cy="1191749"/>
              <a:chOff x="0" y="54"/>
              <a:chExt cx="5639" cy="1002"/>
            </a:xfrm>
          </p:grpSpPr>
          <p:sp>
            <p:nvSpPr>
              <p:cNvPr id="32" name="Text Box 19"/>
              <p:cNvSpPr txBox="1">
                <a:spLocks noChangeArrowheads="1"/>
              </p:cNvSpPr>
              <p:nvPr/>
            </p:nvSpPr>
            <p:spPr bwMode="auto">
              <a:xfrm>
                <a:off x="0" y="140"/>
                <a:ext cx="5639" cy="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70000"/>
                  </a:spcBef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方程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             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spcBef>
                    <a:spcPct val="70000"/>
                  </a:spcBef>
                </a:pP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与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上面的方程有什么共同特征？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aphicFrame>
            <p:nvGraphicFramePr>
              <p:cNvPr id="33" name="对象 7177"/>
              <p:cNvGraphicFramePr>
                <a:graphicFrameLocks noChangeAspect="1"/>
              </p:cNvGraphicFramePr>
              <p:nvPr/>
            </p:nvGraphicFramePr>
            <p:xfrm>
              <a:off x="1341" y="54"/>
              <a:ext cx="2367" cy="56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3962" name="" r:id="rId1" imgW="3759200" imgH="889000" progId="Equation.DSMT4">
                      <p:embed/>
                    </p:oleObj>
                  </mc:Choice>
                  <mc:Fallback>
                    <p:oleObj name="" r:id="rId1" imgW="3759200" imgH="889000" progId="Equation.DSMT4">
                      <p:embed/>
                      <p:pic>
                        <p:nvPicPr>
                          <p:cNvPr id="0" name="图片 7396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41" y="54"/>
                            <a:ext cx="2367" cy="56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4" name="对象 7178"/>
              <p:cNvGraphicFramePr>
                <a:graphicFrameLocks noChangeAspect="1"/>
              </p:cNvGraphicFramePr>
              <p:nvPr/>
            </p:nvGraphicFramePr>
            <p:xfrm>
              <a:off x="3894" y="73"/>
              <a:ext cx="1319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3963" name="" r:id="rId3" imgW="2095500" imgH="876300" progId="Equation.DSMT4">
                      <p:embed/>
                    </p:oleObj>
                  </mc:Choice>
                  <mc:Fallback>
                    <p:oleObj name="" r:id="rId3" imgW="2095500" imgH="876300" progId="Equation.DSMT4">
                      <p:embed/>
                      <p:pic>
                        <p:nvPicPr>
                          <p:cNvPr id="0" name="图片 7396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94" y="73"/>
                            <a:ext cx="1319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7" name="矩形 36"/>
            <p:cNvSpPr/>
            <p:nvPr/>
          </p:nvSpPr>
          <p:spPr>
            <a:xfrm>
              <a:off x="499877" y="2746676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追问</a:t>
              </a:r>
              <a:r>
                <a:rPr lang="en-US" altLang="zh-CN" sz="2400" b="1" dirty="0" smtClean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：</a:t>
              </a:r>
              <a:endParaRPr lang="zh-CN" altLang="en-US" dirty="0">
                <a:solidFill>
                  <a:srgbClr val="006666"/>
                </a:solidFill>
              </a:endParaRPr>
            </a:p>
          </p:txBody>
        </p:sp>
      </p:grp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763838" y="3970338"/>
            <a:ext cx="3433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分母中都含有未知数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． 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6805613" y="1173677"/>
          <a:ext cx="1862137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64" name="" r:id="rId5" imgW="817880" imgH="320675" progId="Equation.3">
                  <p:embed/>
                </p:oleObj>
              </mc:Choice>
              <mc:Fallback>
                <p:oleObj name="" r:id="rId5" imgW="817880" imgH="320675" progId="Equation.3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5613" y="1173677"/>
                        <a:ext cx="1862137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矩形 8195"/>
          <p:cNvSpPr>
            <a:spLocks noChangeArrowheads="1"/>
          </p:cNvSpPr>
          <p:nvPr/>
        </p:nvSpPr>
        <p:spPr bwMode="auto">
          <a:xfrm>
            <a:off x="635475" y="655565"/>
            <a:ext cx="6530955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的概念：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　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分母中含有未知数的方程叫做分式方程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．</a:t>
            </a:r>
            <a:endParaRPr lang="en-US" altLang="zh-CN" sz="24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分式方程的特征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中含有未知数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197" name="矩形 8196"/>
          <p:cNvSpPr>
            <a:spLocks noChangeArrowheads="1"/>
          </p:cNvSpPr>
          <p:nvPr/>
        </p:nvSpPr>
        <p:spPr bwMode="auto">
          <a:xfrm>
            <a:off x="515009" y="3095625"/>
            <a:ext cx="6743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我们</a:t>
            </a:r>
            <a:r>
              <a:rPr lang="zh-CN" altLang="en-US" sz="2400" b="1" dirty="0">
                <a:latin typeface="宋体" panose="02010600030101010101" pitchFamily="2" charset="-122"/>
              </a:rPr>
              <a:t>以前学习的方程都是整式方程，它们的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未知数不在</a:t>
            </a:r>
            <a:r>
              <a:rPr lang="zh-CN" altLang="en-US" sz="2400" b="1" dirty="0">
                <a:latin typeface="宋体" panose="02010600030101010101" pitchFamily="2" charset="-122"/>
              </a:rPr>
              <a:t>分母中</a:t>
            </a:r>
            <a:r>
              <a:rPr lang="zh-CN" altLang="en-US" sz="2400" b="1" dirty="0"/>
              <a:t>．</a:t>
            </a:r>
            <a:endParaRPr lang="zh-CN" altLang="en-US" sz="2400" b="1" dirty="0"/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04652" y="2326173"/>
            <a:ext cx="5896747" cy="482118"/>
            <a:chOff x="604652" y="2326173"/>
            <a:chExt cx="5896747" cy="482118"/>
          </a:xfrm>
        </p:grpSpPr>
        <p:sp>
          <p:nvSpPr>
            <p:cNvPr id="8194" name="Rectangle 4"/>
            <p:cNvSpPr>
              <a:spLocks noChangeArrowheads="1"/>
            </p:cNvSpPr>
            <p:nvPr/>
          </p:nvSpPr>
          <p:spPr bwMode="auto">
            <a:xfrm>
              <a:off x="1676039" y="2326173"/>
              <a:ext cx="48253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能再写出几个分式方程吗？　　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04652" y="2346626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追问</a:t>
              </a:r>
              <a:r>
                <a:rPr lang="en-US" altLang="zh-CN" sz="2400" b="1" dirty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srgbClr val="006666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113" y="2570331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54632" y="723107"/>
            <a:ext cx="7846219" cy="88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下列</a:t>
            </a:r>
            <a:r>
              <a:rPr lang="zh-CN" altLang="en-US" b="1" dirty="0">
                <a:ea typeface="楷体" panose="02010609060101010101" pitchFamily="49" charset="-122"/>
              </a:rPr>
              <a:t>式子中，属于分式方程的是</a:t>
            </a:r>
            <a:r>
              <a:rPr lang="zh-CN" altLang="en-US" b="1" u="sng" dirty="0">
                <a:ea typeface="楷体" panose="02010609060101010101" pitchFamily="49" charset="-122"/>
              </a:rPr>
              <a:t>      </a:t>
            </a:r>
            <a:r>
              <a:rPr lang="zh-CN" altLang="en-US" b="1" u="sng" dirty="0" smtClean="0">
                <a:ea typeface="楷体" panose="02010609060101010101" pitchFamily="49" charset="-122"/>
              </a:rPr>
              <a:t>          </a:t>
            </a:r>
            <a:r>
              <a:rPr lang="zh-CN" altLang="en-US" b="1" dirty="0" smtClean="0">
                <a:ea typeface="楷体" panose="02010609060101010101" pitchFamily="49" charset="-122"/>
              </a:rPr>
              <a:t>，属于</a:t>
            </a:r>
            <a:r>
              <a:rPr lang="zh-CN" altLang="en-US" b="1" dirty="0">
                <a:ea typeface="楷体" panose="02010609060101010101" pitchFamily="49" charset="-122"/>
              </a:rPr>
              <a:t>整式方程的是</a:t>
            </a:r>
            <a:r>
              <a:rPr lang="zh-CN" altLang="en-US" b="1" u="sng" dirty="0">
                <a:ea typeface="楷体" panose="02010609060101010101" pitchFamily="49" charset="-122"/>
              </a:rPr>
              <a:t> 　     </a:t>
            </a:r>
            <a:r>
              <a:rPr lang="zh-CN" altLang="en-US" b="1" dirty="0">
                <a:ea typeface="楷体" panose="02010609060101010101" pitchFamily="49" charset="-122"/>
              </a:rPr>
              <a:t>（填序号）．</a:t>
            </a:r>
            <a:endParaRPr lang="zh-CN" altLang="en-US" sz="2800" dirty="0">
              <a:ea typeface="楷体" panose="02010609060101010101" pitchFamily="49" charset="-122"/>
            </a:endParaRPr>
          </a:p>
        </p:txBody>
      </p:sp>
      <p:sp>
        <p:nvSpPr>
          <p:cNvPr id="76802" name="Rectangle 5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6803" name="Rectangle 7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6804" name="Rectangle 9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6805" name="Rectangle 11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graphicFrame>
        <p:nvGraphicFramePr>
          <p:cNvPr id="76806" name="对象 9222"/>
          <p:cNvGraphicFramePr>
            <a:graphicFrameLocks noChangeAspect="1"/>
          </p:cNvGraphicFramePr>
          <p:nvPr/>
        </p:nvGraphicFramePr>
        <p:xfrm>
          <a:off x="1570039" y="2081213"/>
          <a:ext cx="5497512" cy="20606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86" name="" r:id="rId1" imgW="5016500" imgH="1879600" progId="Equation.DSMT4">
                  <p:embed/>
                </p:oleObj>
              </mc:Choice>
              <mc:Fallback>
                <p:oleObj name="" r:id="rId1" imgW="5016500" imgH="1879600" progId="Equation.DSMT4">
                  <p:embed/>
                  <p:pic>
                    <p:nvPicPr>
                      <p:cNvPr id="0" name="对象 92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39" y="2081213"/>
                        <a:ext cx="5497512" cy="20606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807" name="Rectangle 13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9225" name="Text Box 15"/>
          <p:cNvSpPr txBox="1">
            <a:spLocks noChangeArrowheads="1"/>
          </p:cNvSpPr>
          <p:nvPr/>
        </p:nvSpPr>
        <p:spPr bwMode="auto">
          <a:xfrm>
            <a:off x="5397806" y="822319"/>
            <a:ext cx="826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227" name="Text Box 15"/>
          <p:cNvSpPr txBox="1">
            <a:spLocks noChangeArrowheads="1"/>
          </p:cNvSpPr>
          <p:nvPr/>
        </p:nvSpPr>
        <p:spPr bwMode="auto">
          <a:xfrm>
            <a:off x="2071571" y="1354931"/>
            <a:ext cx="969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7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79136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5936100" y="829317"/>
            <a:ext cx="932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/>
      <p:bldP spid="922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10245" name="矩形 10244"/>
          <p:cNvSpPr>
            <a:spLocks noChangeArrowheads="1"/>
          </p:cNvSpPr>
          <p:nvPr/>
        </p:nvSpPr>
        <p:spPr bwMode="auto">
          <a:xfrm>
            <a:off x="593062" y="2703513"/>
            <a:ext cx="8154034" cy="155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总结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　　这些解法的共同特点是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先去分母</a:t>
            </a:r>
            <a:r>
              <a:rPr lang="zh-CN" altLang="en-US" sz="2400" b="1" dirty="0">
                <a:latin typeface="宋体" panose="02010600030101010101" pitchFamily="2" charset="-122"/>
              </a:rPr>
              <a:t>，将分式方程转化为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整式方程</a:t>
            </a:r>
            <a:r>
              <a:rPr lang="zh-CN" altLang="en-US" sz="2400" b="1" dirty="0">
                <a:latin typeface="宋体" panose="02010600030101010101" pitchFamily="2" charset="-122"/>
              </a:rPr>
              <a:t>，再解整式方程</a:t>
            </a:r>
            <a:r>
              <a:rPr lang="zh-CN" altLang="en-US" sz="2400" dirty="0"/>
              <a:t>．</a:t>
            </a:r>
            <a:endParaRPr lang="zh-CN" altLang="en-US" sz="2400" dirty="0"/>
          </a:p>
        </p:txBody>
      </p:sp>
      <p:grpSp>
        <p:nvGrpSpPr>
          <p:cNvPr id="77829" name="组合 10245"/>
          <p:cNvGrpSpPr/>
          <p:nvPr/>
        </p:nvGrpSpPr>
        <p:grpSpPr bwMode="auto">
          <a:xfrm>
            <a:off x="1657495" y="1122363"/>
            <a:ext cx="5920132" cy="657225"/>
            <a:chOff x="1160" y="48"/>
            <a:chExt cx="4972" cy="552"/>
          </a:xfrm>
        </p:grpSpPr>
        <p:graphicFrame>
          <p:nvGraphicFramePr>
            <p:cNvPr id="77830" name="对象 10246"/>
            <p:cNvGraphicFramePr>
              <a:graphicFrameLocks noChangeAspect="1"/>
            </p:cNvGraphicFramePr>
            <p:nvPr/>
          </p:nvGraphicFramePr>
          <p:xfrm>
            <a:off x="3703" y="48"/>
            <a:ext cx="120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912" name="" r:id="rId1" imgW="1905000" imgH="876300" progId="Equation.DSMT4">
                    <p:embed/>
                  </p:oleObj>
                </mc:Choice>
                <mc:Fallback>
                  <p:oleObj name="" r:id="rId1" imgW="1905000" imgH="876300" progId="Equation.DSMT4">
                    <p:embed/>
                    <p:pic>
                      <p:nvPicPr>
                        <p:cNvPr id="0" name="对象 102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3" y="48"/>
                          <a:ext cx="120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831" name="矩形 10247"/>
            <p:cNvSpPr>
              <a:spLocks noChangeArrowheads="1"/>
            </p:cNvSpPr>
            <p:nvPr/>
          </p:nvSpPr>
          <p:spPr bwMode="auto">
            <a:xfrm>
              <a:off x="1160" y="175"/>
              <a:ext cx="497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能试着解分式方程            吗？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839" name="文本框 6151"/>
          <p:cNvSpPr txBox="1">
            <a:spLocks noChangeArrowheads="1"/>
          </p:cNvSpPr>
          <p:nvPr/>
        </p:nvSpPr>
        <p:spPr bwMode="auto">
          <a:xfrm>
            <a:off x="4045154" y="584803"/>
            <a:ext cx="17129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解分式方程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1" name="组合 4"/>
          <p:cNvGrpSpPr/>
          <p:nvPr/>
        </p:nvGrpSpPr>
        <p:grpSpPr bwMode="auto">
          <a:xfrm>
            <a:off x="2257366" y="615823"/>
            <a:ext cx="1739920" cy="409791"/>
            <a:chOff x="3485" y="1168"/>
            <a:chExt cx="2739" cy="644"/>
          </a:xfrm>
        </p:grpSpPr>
        <p:sp>
          <p:nvSpPr>
            <p:cNvPr id="22" name="圆角矩形 21"/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2" charset="-122"/>
              </a:endParaRPr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61802" y="126483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7903" y="2016125"/>
            <a:ext cx="6563169" cy="470545"/>
            <a:chOff x="637903" y="2016125"/>
            <a:chExt cx="6563169" cy="470545"/>
          </a:xfrm>
        </p:grpSpPr>
        <p:sp>
          <p:nvSpPr>
            <p:cNvPr id="10243" name="Rectangle 6"/>
            <p:cNvSpPr>
              <a:spLocks noChangeArrowheads="1"/>
            </p:cNvSpPr>
            <p:nvPr/>
          </p:nvSpPr>
          <p:spPr bwMode="auto">
            <a:xfrm>
              <a:off x="1692447" y="2025005"/>
              <a:ext cx="55086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这些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解法有什么共同特点？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37903" y="2016125"/>
              <a:ext cx="126669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：</a:t>
              </a:r>
              <a:endParaRPr lang="zh-CN" altLang="en-US" dirty="0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9"/>
          <p:cNvSpPr>
            <a:spLocks noChangeArrowheads="1"/>
          </p:cNvSpPr>
          <p:nvPr/>
        </p:nvSpPr>
        <p:spPr bwMode="auto">
          <a:xfrm>
            <a:off x="571500" y="1163638"/>
            <a:ext cx="6724650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）如何把分式方程转化为整式方程呢？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）怎样去分母？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）在方程两边乘以什么样的式子才能把每一个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分母都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约去呢？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）这样做的依据是什么？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9707" y="536302"/>
            <a:ext cx="1860625" cy="574730"/>
            <a:chOff x="1636450" y="3836008"/>
            <a:chExt cx="1860625" cy="574730"/>
          </a:xfrm>
        </p:grpSpPr>
        <p:grpSp>
          <p:nvGrpSpPr>
            <p:cNvPr id="13" name="组合 12"/>
            <p:cNvGrpSpPr/>
            <p:nvPr/>
          </p:nvGrpSpPr>
          <p:grpSpPr>
            <a:xfrm>
              <a:off x="1923628" y="3848821"/>
              <a:ext cx="1573447" cy="543248"/>
              <a:chOff x="835069" y="660480"/>
              <a:chExt cx="1573447" cy="543248"/>
            </a:xfrm>
          </p:grpSpPr>
          <p:sp>
            <p:nvSpPr>
              <p:cNvPr id="15" name="流程图: 库存数据 14"/>
              <p:cNvSpPr/>
              <p:nvPr/>
            </p:nvSpPr>
            <p:spPr>
              <a:xfrm rot="10800000">
                <a:off x="835069" y="660480"/>
                <a:ext cx="1334716" cy="543248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979562" y="681223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636450" y="3836008"/>
              <a:ext cx="522059" cy="57473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788" y="2409191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组合 13313"/>
          <p:cNvGrpSpPr/>
          <p:nvPr/>
        </p:nvGrpSpPr>
        <p:grpSpPr bwMode="auto">
          <a:xfrm>
            <a:off x="532130" y="660401"/>
            <a:ext cx="4160789" cy="657225"/>
            <a:chOff x="0" y="16"/>
            <a:chExt cx="3096" cy="552"/>
          </a:xfrm>
        </p:grpSpPr>
        <p:graphicFrame>
          <p:nvGraphicFramePr>
            <p:cNvPr id="80898" name="对象 13314"/>
            <p:cNvGraphicFramePr>
              <a:graphicFrameLocks noChangeAspect="1"/>
            </p:cNvGraphicFramePr>
            <p:nvPr/>
          </p:nvGraphicFramePr>
          <p:xfrm>
            <a:off x="1785" y="16"/>
            <a:ext cx="1311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61" name="" r:id="rId1" imgW="2082800" imgH="876300" progId="Equation.DSMT4">
                    <p:embed/>
                  </p:oleObj>
                </mc:Choice>
                <mc:Fallback>
                  <p:oleObj name="" r:id="rId1" imgW="2082800" imgH="876300" progId="Equation.DSMT4">
                    <p:embed/>
                    <p:pic>
                      <p:nvPicPr>
                        <p:cNvPr id="0" name="对象 133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5" y="16"/>
                          <a:ext cx="1311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899" name="Text Box 11"/>
            <p:cNvSpPr txBox="1">
              <a:spLocks noChangeArrowheads="1"/>
            </p:cNvSpPr>
            <p:nvPr/>
          </p:nvSpPr>
          <p:spPr bwMode="auto">
            <a:xfrm>
              <a:off x="0" y="140"/>
              <a:ext cx="266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例</a:t>
              </a:r>
              <a:r>
                <a:rPr lang="zh-CN" altLang="en-US" sz="2400" b="1" dirty="0"/>
                <a:t>　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解分式方程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3317" name="对象 13316"/>
          <p:cNvGraphicFramePr>
            <a:graphicFrameLocks noChangeAspect="1"/>
          </p:cNvGraphicFramePr>
          <p:nvPr/>
        </p:nvGraphicFramePr>
        <p:xfrm>
          <a:off x="1262063" y="2392363"/>
          <a:ext cx="53340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62" name="" r:id="rId3" imgW="7112000" imgH="876300" progId="Equation.DSMT4">
                  <p:embed/>
                </p:oleObj>
              </mc:Choice>
              <mc:Fallback>
                <p:oleObj name="" r:id="rId3" imgW="7112000" imgH="876300" progId="Equation.DSMT4">
                  <p:embed/>
                  <p:pic>
                    <p:nvPicPr>
                      <p:cNvPr id="0" name="对象 133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2063" y="2392363"/>
                        <a:ext cx="53340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18" name="组合 13317"/>
          <p:cNvGrpSpPr/>
          <p:nvPr/>
        </p:nvGrpSpPr>
        <p:grpSpPr bwMode="auto">
          <a:xfrm>
            <a:off x="1204595" y="3138488"/>
            <a:ext cx="2620963" cy="461962"/>
            <a:chOff x="0" y="-48"/>
            <a:chExt cx="2202" cy="388"/>
          </a:xfrm>
        </p:grpSpPr>
        <p:graphicFrame>
          <p:nvGraphicFramePr>
            <p:cNvPr id="80902" name="对象 13318"/>
            <p:cNvGraphicFramePr>
              <a:graphicFrameLocks noChangeAspect="1"/>
            </p:cNvGraphicFramePr>
            <p:nvPr/>
          </p:nvGraphicFramePr>
          <p:xfrm>
            <a:off x="363" y="59"/>
            <a:ext cx="1839" cy="2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63" name="Equation" r:id="rId5" imgW="70104000" imgH="8229600" progId="Equation.DSMT4">
                    <p:embed/>
                  </p:oleObj>
                </mc:Choice>
                <mc:Fallback>
                  <p:oleObj name="Equation" r:id="rId5" imgW="70104000" imgH="8229600" progId="Equation.DSMT4">
                    <p:embed/>
                    <p:pic>
                      <p:nvPicPr>
                        <p:cNvPr id="0" name="对象 133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" y="59"/>
                          <a:ext cx="1839" cy="2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3" name="Text Box 18"/>
            <p:cNvSpPr txBox="1">
              <a:spLocks noChangeArrowheads="1"/>
            </p:cNvSpPr>
            <p:nvPr/>
          </p:nvSpPr>
          <p:spPr bwMode="auto">
            <a:xfrm>
              <a:off x="0" y="-48"/>
              <a:ext cx="31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即</a:t>
              </a:r>
              <a:endParaRPr lang="zh-CN" altLang="en-US" sz="2400" b="1" dirty="0">
                <a:latin typeface="+mn-lt"/>
                <a:ea typeface="仿宋" panose="02010609060101010101" pitchFamily="49" charset="-122"/>
              </a:endParaRPr>
            </a:p>
          </p:txBody>
        </p:sp>
      </p:grpSp>
      <p:grpSp>
        <p:nvGrpSpPr>
          <p:cNvPr id="13321" name="组合 13320"/>
          <p:cNvGrpSpPr/>
          <p:nvPr/>
        </p:nvGrpSpPr>
        <p:grpSpPr bwMode="auto">
          <a:xfrm>
            <a:off x="1203801" y="3662363"/>
            <a:ext cx="1306423" cy="461962"/>
            <a:chOff x="0" y="0"/>
            <a:chExt cx="1098" cy="388"/>
          </a:xfrm>
        </p:grpSpPr>
        <p:graphicFrame>
          <p:nvGraphicFramePr>
            <p:cNvPr id="80905" name="对象 13321"/>
            <p:cNvGraphicFramePr>
              <a:graphicFrameLocks noChangeAspect="1"/>
            </p:cNvGraphicFramePr>
            <p:nvPr/>
          </p:nvGraphicFramePr>
          <p:xfrm>
            <a:off x="690" y="92"/>
            <a:ext cx="408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64" name="" r:id="rId7" imgW="647700" imgH="317500" progId="Equation.DSMT4">
                    <p:embed/>
                  </p:oleObj>
                </mc:Choice>
                <mc:Fallback>
                  <p:oleObj name="" r:id="rId7" imgW="647700" imgH="317500" progId="Equation.DSMT4">
                    <p:embed/>
                    <p:pic>
                      <p:nvPicPr>
                        <p:cNvPr id="0" name="对象 133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90" y="92"/>
                          <a:ext cx="408" cy="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6" name="Text Box 22"/>
            <p:cNvSpPr txBox="1">
              <a:spLocks noChangeArrowheads="1"/>
            </p:cNvSpPr>
            <p:nvPr/>
          </p:nvSpPr>
          <p:spPr bwMode="auto">
            <a:xfrm>
              <a:off x="0" y="0"/>
              <a:ext cx="90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+mn-lt"/>
                  <a:ea typeface="仿宋" panose="02010609060101010101" pitchFamily="49" charset="-122"/>
                </a:rPr>
                <a:t>解得</a:t>
              </a:r>
              <a:endParaRPr lang="zh-CN" altLang="en-US" sz="2400" b="1">
                <a:latin typeface="+mn-lt"/>
                <a:ea typeface="仿宋" panose="02010609060101010101" pitchFamily="49" charset="-122"/>
              </a:endParaRPr>
            </a:p>
          </p:txBody>
        </p:sp>
      </p:grpSp>
      <p:sp>
        <p:nvSpPr>
          <p:cNvPr id="13324" name="Text Box 14"/>
          <p:cNvSpPr txBox="1">
            <a:spLocks noChangeArrowheads="1"/>
          </p:cNvSpPr>
          <p:nvPr/>
        </p:nvSpPr>
        <p:spPr bwMode="auto">
          <a:xfrm>
            <a:off x="1126807" y="1846263"/>
            <a:ext cx="1241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则得到，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3325" name="组合 13324"/>
          <p:cNvGrpSpPr/>
          <p:nvPr/>
        </p:nvGrpSpPr>
        <p:grpSpPr bwMode="auto">
          <a:xfrm>
            <a:off x="1126807" y="1384301"/>
            <a:ext cx="6707175" cy="461962"/>
            <a:chOff x="0" y="0"/>
            <a:chExt cx="5634" cy="388"/>
          </a:xfrm>
        </p:grpSpPr>
        <p:graphicFrame>
          <p:nvGraphicFramePr>
            <p:cNvPr id="80909" name="对象 13325"/>
            <p:cNvGraphicFramePr>
              <a:graphicFrameLocks noChangeAspect="1"/>
            </p:cNvGraphicFramePr>
            <p:nvPr/>
          </p:nvGraphicFramePr>
          <p:xfrm>
            <a:off x="4003" y="67"/>
            <a:ext cx="1631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65" name="" r:id="rId9" imgW="2589530" imgH="330200" progId="Equation.DSMT4">
                    <p:embed/>
                  </p:oleObj>
                </mc:Choice>
                <mc:Fallback>
                  <p:oleObj name="" r:id="rId9" imgW="2589530" imgH="330200" progId="Equation.DSMT4">
                    <p:embed/>
                    <p:pic>
                      <p:nvPicPr>
                        <p:cNvPr id="0" name="对象 133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3" y="67"/>
                          <a:ext cx="1631" cy="20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10" name="Text Box 24"/>
            <p:cNvSpPr txBox="1">
              <a:spLocks noChangeArrowheads="1"/>
            </p:cNvSpPr>
            <p:nvPr/>
          </p:nvSpPr>
          <p:spPr bwMode="auto">
            <a:xfrm>
              <a:off x="0" y="0"/>
              <a:ext cx="435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方程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两边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同乘各分母的最简公分母 </a:t>
              </a:r>
              <a:r>
                <a:rPr lang="zh-CN" altLang="en-US" sz="2400" b="1" dirty="0">
                  <a:solidFill>
                    <a:schemeClr val="hlink"/>
                  </a:solidFill>
                  <a:latin typeface="+mn-lt"/>
                  <a:ea typeface="仿宋" panose="02010609060101010101" pitchFamily="49" charset="-122"/>
                </a:rPr>
                <a:t>   </a:t>
              </a:r>
              <a:endParaRPr lang="zh-CN" altLang="en-US" sz="2400" b="1" dirty="0">
                <a:solidFill>
                  <a:schemeClr val="hlink"/>
                </a:solidFill>
                <a:latin typeface="+mn-lt"/>
                <a:ea typeface="仿宋" panose="02010609060101010101" pitchFamily="49" charset="-122"/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290"/>
          <p:cNvSpPr>
            <a:spLocks noChangeArrowheads="1"/>
          </p:cNvSpPr>
          <p:nvPr/>
        </p:nvSpPr>
        <p:spPr bwMode="auto">
          <a:xfrm>
            <a:off x="990600" y="1466378"/>
            <a:ext cx="7210425" cy="2382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1</a:t>
            </a:r>
            <a:r>
              <a:rPr lang="zh-CN" altLang="en-US" sz="2400" b="1" dirty="0">
                <a:latin typeface="+mn-lt"/>
              </a:rPr>
              <a:t>）分母中含有未知数的方程，通过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去分母</a:t>
            </a:r>
            <a:r>
              <a:rPr lang="zh-CN" altLang="en-US" sz="2400" b="1" dirty="0">
                <a:latin typeface="+mn-lt"/>
              </a:rPr>
              <a:t>就化为</a:t>
            </a:r>
            <a:r>
              <a:rPr lang="zh-CN" altLang="en-US" sz="2400" b="1" dirty="0" smtClean="0">
                <a:latin typeface="+mn-lt"/>
              </a:rPr>
              <a:t>整式</a:t>
            </a:r>
            <a:r>
              <a:rPr lang="zh-CN" altLang="en-US" sz="2400" b="1" dirty="0">
                <a:latin typeface="+mn-lt"/>
              </a:rPr>
              <a:t>方程了．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dirty="0">
                <a:latin typeface="+mn-lt"/>
              </a:rPr>
              <a:t>2</a:t>
            </a:r>
            <a:r>
              <a:rPr lang="zh-CN" altLang="en-US" sz="2400" b="1" dirty="0">
                <a:latin typeface="+mn-lt"/>
              </a:rPr>
              <a:t>）利用等式的</a:t>
            </a:r>
            <a:r>
              <a:rPr lang="zh-CN" altLang="en-US" sz="2400" b="1" dirty="0" smtClean="0">
                <a:latin typeface="+mn-lt"/>
              </a:rPr>
              <a:t>性质</a:t>
            </a:r>
            <a:r>
              <a:rPr lang="zh-CN" altLang="en-US" sz="2400" dirty="0">
                <a:latin typeface="+mn-lt"/>
              </a:rPr>
              <a:t>，</a:t>
            </a:r>
            <a:r>
              <a:rPr lang="zh-CN" altLang="en-US" sz="2400" b="1" dirty="0" smtClean="0">
                <a:latin typeface="+mn-lt"/>
              </a:rPr>
              <a:t>可以</a:t>
            </a:r>
            <a:r>
              <a:rPr lang="zh-CN" altLang="en-US" sz="2400" b="1" dirty="0">
                <a:latin typeface="+mn-lt"/>
              </a:rPr>
              <a:t>在方程两边都乘同一个</a:t>
            </a:r>
            <a:r>
              <a:rPr lang="zh-CN" altLang="en-US" sz="2400" b="1" dirty="0" smtClean="0">
                <a:latin typeface="+mn-lt"/>
              </a:rPr>
              <a:t>式子</a:t>
            </a:r>
            <a:r>
              <a:rPr lang="en-US" altLang="zh-CN" sz="2400" b="1" dirty="0" smtClean="0">
                <a:latin typeface="+mn-lt"/>
              </a:rPr>
              <a:t>——</a:t>
            </a:r>
            <a:r>
              <a:rPr lang="zh-CN" altLang="en-US" sz="2400" b="1" dirty="0">
                <a:latin typeface="+mn-lt"/>
              </a:rPr>
              <a:t>各分母的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最简公分母</a:t>
            </a:r>
            <a:r>
              <a:rPr lang="zh-CN" altLang="en-US" sz="2400" dirty="0">
                <a:latin typeface="+mn-lt"/>
              </a:rPr>
              <a:t>．</a:t>
            </a:r>
            <a:endParaRPr lang="zh-CN" altLang="en-US" sz="2400" dirty="0">
              <a:latin typeface="+mn-lt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35398c06-2755-4c95-a61f-07ae99c26983}"/>
  <p:tag name="KSO_WPP_MARK_KEY" val="f6b6fb38-aef2-47fd-b7ee-282af4c6368c"/>
  <p:tag name="COMMONDATA" val="eyJoZGlkIjoiN2YxOGMyNDFkMTQxMWJhZTVlZDhiNDQyZGU2OTYwOWEifQ=="/>
</p:tagLst>
</file>

<file path=ppt/theme/theme1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3311</Words>
  <Application>WPS 演示</Application>
  <PresentationFormat>全屏显示(16:9)</PresentationFormat>
  <Paragraphs>382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43</vt:i4>
      </vt:variant>
      <vt:variant>
        <vt:lpstr>幻灯片标题</vt:lpstr>
      </vt:variant>
      <vt:variant>
        <vt:i4>29</vt:i4>
      </vt:variant>
    </vt:vector>
  </HeadingPairs>
  <TitlesOfParts>
    <vt:vector size="90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仿宋</vt:lpstr>
      <vt:lpstr>Yuanti SC</vt:lpstr>
      <vt:lpstr>Segoe Print</vt:lpstr>
      <vt:lpstr>Times New Roman</vt:lpstr>
      <vt:lpstr>Arial Unicode MS</vt:lpstr>
      <vt:lpstr>Calibri</vt:lpstr>
      <vt:lpstr>Cambria Math</vt:lpstr>
      <vt:lpstr>4_《七彩课堂》课件模板（新）</vt:lpstr>
      <vt:lpstr>2_《七彩课堂》课件模板（新）</vt:lpstr>
      <vt:lpstr>Equation.3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Equation.KSEE3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1203</cp:revision>
  <dcterms:created xsi:type="dcterms:W3CDTF">2016-01-14T07:05:00Z</dcterms:created>
  <dcterms:modified xsi:type="dcterms:W3CDTF">2023-04-26T06:14:11Z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43D6B8C4642045808682A28A53CAB9A7_12</vt:lpwstr>
  </property>
</Properties>
</file>