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3"/>
  </p:sldMasterIdLst>
  <p:notesMasterIdLst>
    <p:notesMasterId r:id="rId7"/>
  </p:notesMasterIdLst>
  <p:handoutMasterIdLst>
    <p:handoutMasterId r:id="rId22"/>
  </p:handoutMasterIdLst>
  <p:sldIdLst>
    <p:sldId id="721" r:id="rId4"/>
    <p:sldId id="722" r:id="rId5"/>
    <p:sldId id="723" r:id="rId6"/>
    <p:sldId id="724" r:id="rId8"/>
    <p:sldId id="725" r:id="rId9"/>
    <p:sldId id="726" r:id="rId10"/>
    <p:sldId id="727" r:id="rId11"/>
    <p:sldId id="728" r:id="rId12"/>
    <p:sldId id="729" r:id="rId13"/>
    <p:sldId id="730" r:id="rId14"/>
    <p:sldId id="731" r:id="rId15"/>
    <p:sldId id="732" r:id="rId16"/>
    <p:sldId id="733" r:id="rId17"/>
    <p:sldId id="734" r:id="rId18"/>
    <p:sldId id="735" r:id="rId19"/>
    <p:sldId id="736" r:id="rId20"/>
    <p:sldId id="737" r:id="rId21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3" userDrawn="1">
          <p15:clr>
            <a:srgbClr val="A4A3A4"/>
          </p15:clr>
        </p15:guide>
        <p15:guide id="2" pos="286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中国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03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32" autoAdjust="0"/>
    <p:restoredTop sz="95825" autoAdjust="0"/>
  </p:normalViewPr>
  <p:slideViewPr>
    <p:cSldViewPr snapToGrid="0" showGuides="1">
      <p:cViewPr varScale="1">
        <p:scale>
          <a:sx n="111" d="100"/>
          <a:sy n="111" d="100"/>
        </p:scale>
        <p:origin x="-390" y="-84"/>
      </p:cViewPr>
      <p:guideLst>
        <p:guide orient="horz" pos="1643"/>
        <p:guide pos="28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1.vml.rels><?xml version="1.0" encoding="UTF-8" standalone="yes"?>
<Relationships xmlns="http://schemas.openxmlformats.org/package/2006/relationships"><Relationship Id="rId5" Type="http://schemas.openxmlformats.org/officeDocument/2006/relationships/image" Target="../media/image60.wmf"/><Relationship Id="rId4" Type="http://schemas.openxmlformats.org/officeDocument/2006/relationships/image" Target="../media/image59.wmf"/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7" Type="http://schemas.openxmlformats.org/officeDocument/2006/relationships/image" Target="../media/image27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5" Type="http://schemas.openxmlformats.org/officeDocument/2006/relationships/image" Target="../media/image32.wmf"/><Relationship Id="rId4" Type="http://schemas.openxmlformats.org/officeDocument/2006/relationships/image" Target="../media/image31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9" Type="http://schemas.openxmlformats.org/officeDocument/2006/relationships/image" Target="../media/image41.wmf"/><Relationship Id="rId8" Type="http://schemas.openxmlformats.org/officeDocument/2006/relationships/image" Target="../media/image40.wmf"/><Relationship Id="rId7" Type="http://schemas.openxmlformats.org/officeDocument/2006/relationships/image" Target="../media/image39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49.wmf"/><Relationship Id="rId4" Type="http://schemas.openxmlformats.org/officeDocument/2006/relationships/image" Target="../media/image48.wmf"/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F1200E31-7D85-4BEC-889E-67F76B4ACFC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49" charset="-122"/>
              </a:defRPr>
            </a:lvl1pPr>
          </a:lstStyle>
          <a:p>
            <a:fld id="{DB4FAC7C-2E17-4A80-83F8-34923B45ABD0}" type="slidenum">
              <a:rPr lang="en-US" altLang="en-US"/>
            </a:fld>
            <a:endParaRPr lang="en-US" altLang="en-US"/>
          </a:p>
        </p:txBody>
      </p:sp>
      <p:pic>
        <p:nvPicPr>
          <p:cNvPr id="47111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68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2" name="灯片编号占位符 3"/>
          <p:cNvSpPr txBox="1">
            <a:spLocks noGrp="1" noChangeArrowheads="1"/>
          </p:cNvSpPr>
          <p:nvPr>
            <p:ph type="sldNum" sz="quarter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>
              <a:defRPr/>
            </a:pPr>
            <a:fld id="{C9E19433-2228-4535-9378-0BEF22AF0271}" type="slidenum">
              <a:rPr altLang="en-US" noProof="1" dirty="0" smtClean="0">
                <a:solidFill>
                  <a:prstClr val="black"/>
                </a:solidFill>
                <a:ea typeface="宋体" panose="02010600030101010101" pitchFamily="2" charset="-122"/>
                <a:cs typeface="+mn-ea"/>
                <a:sym typeface="+mn-ea"/>
              </a:rPr>
            </a:fld>
            <a:endParaRPr lang="zh-CN" altLang="en-US" noProof="1">
              <a:solidFill>
                <a:prstClr val="black"/>
              </a:solidFill>
              <a:ea typeface="宋体" panose="02010600030101010101" pitchFamily="2" charset="-122"/>
              <a:cs typeface="+mn-ea"/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577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757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ABECFAC-19C7-4884-A002-2C231E53F72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2.png"/><Relationship Id="rId20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45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46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59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7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48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70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1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72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8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3" name="文本框 1"/>
          <p:cNvSpPr txBox="1">
            <a:spLocks noChangeArrowheads="1"/>
          </p:cNvSpPr>
          <p:nvPr userDrawn="1"/>
        </p:nvSpPr>
        <p:spPr bwMode="auto">
          <a:xfrm>
            <a:off x="5733367" y="6848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分式的运算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grpSp>
        <p:nvGrpSpPr>
          <p:cNvPr id="45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46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59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7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48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9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70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1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72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8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43" name="文本框 1"/>
          <p:cNvSpPr txBox="1">
            <a:spLocks noChangeArrowheads="1"/>
          </p:cNvSpPr>
          <p:nvPr userDrawn="1"/>
        </p:nvSpPr>
        <p:spPr bwMode="auto">
          <a:xfrm>
            <a:off x="5733367" y="6848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分式的运算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5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wmf"/><Relationship Id="rId8" Type="http://schemas.openxmlformats.org/officeDocument/2006/relationships/oleObject" Target="../embeddings/oleObject26.bin"/><Relationship Id="rId7" Type="http://schemas.openxmlformats.org/officeDocument/2006/relationships/image" Target="../media/image30.wmf"/><Relationship Id="rId6" Type="http://schemas.openxmlformats.org/officeDocument/2006/relationships/oleObject" Target="../embeddings/oleObject25.bin"/><Relationship Id="rId5" Type="http://schemas.openxmlformats.org/officeDocument/2006/relationships/image" Target="../media/image29.wmf"/><Relationship Id="rId4" Type="http://schemas.openxmlformats.org/officeDocument/2006/relationships/oleObject" Target="../embeddings/oleObject24.bin"/><Relationship Id="rId3" Type="http://schemas.openxmlformats.org/officeDocument/2006/relationships/image" Target="../media/image28.wmf"/><Relationship Id="rId2" Type="http://schemas.openxmlformats.org/officeDocument/2006/relationships/oleObject" Target="../embeddings/oleObject23.bin"/><Relationship Id="rId13" Type="http://schemas.openxmlformats.org/officeDocument/2006/relationships/vmlDrawing" Target="../drawings/vmlDrawing7.vml"/><Relationship Id="rId12" Type="http://schemas.openxmlformats.org/officeDocument/2006/relationships/slideLayout" Target="../slideLayouts/slideLayout20.xml"/><Relationship Id="rId11" Type="http://schemas.openxmlformats.org/officeDocument/2006/relationships/image" Target="../media/image32.wmf"/><Relationship Id="rId10" Type="http://schemas.openxmlformats.org/officeDocument/2006/relationships/oleObject" Target="../embeddings/oleObject27.bin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2.bin"/><Relationship Id="rId8" Type="http://schemas.openxmlformats.org/officeDocument/2006/relationships/image" Target="../media/image36.wmf"/><Relationship Id="rId7" Type="http://schemas.openxmlformats.org/officeDocument/2006/relationships/oleObject" Target="../embeddings/oleObject31.bin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4.wmf"/><Relationship Id="rId3" Type="http://schemas.openxmlformats.org/officeDocument/2006/relationships/oleObject" Target="../embeddings/oleObject29.bin"/><Relationship Id="rId21" Type="http://schemas.openxmlformats.org/officeDocument/2006/relationships/vmlDrawing" Target="../drawings/vmlDrawing8.vml"/><Relationship Id="rId20" Type="http://schemas.openxmlformats.org/officeDocument/2006/relationships/slideLayout" Target="../slideLayouts/slideLayout20.xml"/><Relationship Id="rId2" Type="http://schemas.openxmlformats.org/officeDocument/2006/relationships/image" Target="../media/image33.wmf"/><Relationship Id="rId19" Type="http://schemas.openxmlformats.org/officeDocument/2006/relationships/image" Target="../media/image11.png"/><Relationship Id="rId18" Type="http://schemas.openxmlformats.org/officeDocument/2006/relationships/image" Target="../media/image41.wmf"/><Relationship Id="rId17" Type="http://schemas.openxmlformats.org/officeDocument/2006/relationships/oleObject" Target="../embeddings/oleObject36.bin"/><Relationship Id="rId16" Type="http://schemas.openxmlformats.org/officeDocument/2006/relationships/image" Target="../media/image40.wmf"/><Relationship Id="rId15" Type="http://schemas.openxmlformats.org/officeDocument/2006/relationships/oleObject" Target="../embeddings/oleObject35.bin"/><Relationship Id="rId14" Type="http://schemas.openxmlformats.org/officeDocument/2006/relationships/image" Target="../media/image39.wmf"/><Relationship Id="rId13" Type="http://schemas.openxmlformats.org/officeDocument/2006/relationships/oleObject" Target="../embeddings/oleObject34.bin"/><Relationship Id="rId12" Type="http://schemas.openxmlformats.org/officeDocument/2006/relationships/image" Target="../media/image38.wmf"/><Relationship Id="rId11" Type="http://schemas.openxmlformats.org/officeDocument/2006/relationships/oleObject" Target="../embeddings/oleObject33.bin"/><Relationship Id="rId10" Type="http://schemas.openxmlformats.org/officeDocument/2006/relationships/image" Target="../media/image37.wmf"/><Relationship Id="rId1" Type="http://schemas.openxmlformats.org/officeDocument/2006/relationships/oleObject" Target="../embeddings/oleObject28.bin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1.bin"/><Relationship Id="rId8" Type="http://schemas.openxmlformats.org/officeDocument/2006/relationships/image" Target="../media/image48.wmf"/><Relationship Id="rId7" Type="http://schemas.openxmlformats.org/officeDocument/2006/relationships/oleObject" Target="../embeddings/oleObject40.bin"/><Relationship Id="rId6" Type="http://schemas.openxmlformats.org/officeDocument/2006/relationships/image" Target="../media/image47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46.wmf"/><Relationship Id="rId3" Type="http://schemas.openxmlformats.org/officeDocument/2006/relationships/oleObject" Target="../embeddings/oleObject38.bin"/><Relationship Id="rId2" Type="http://schemas.openxmlformats.org/officeDocument/2006/relationships/image" Target="../media/image45.wmf"/><Relationship Id="rId12" Type="http://schemas.openxmlformats.org/officeDocument/2006/relationships/vmlDrawing" Target="../drawings/vmlDrawing9.vml"/><Relationship Id="rId11" Type="http://schemas.openxmlformats.org/officeDocument/2006/relationships/slideLayout" Target="../slideLayouts/slideLayout28.xml"/><Relationship Id="rId10" Type="http://schemas.openxmlformats.org/officeDocument/2006/relationships/image" Target="../media/image49.wmf"/><Relationship Id="rId1" Type="http://schemas.openxmlformats.org/officeDocument/2006/relationships/oleObject" Target="../embeddings/oleObject37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6.bin"/><Relationship Id="rId8" Type="http://schemas.openxmlformats.org/officeDocument/2006/relationships/image" Target="../media/image53.wmf"/><Relationship Id="rId7" Type="http://schemas.openxmlformats.org/officeDocument/2006/relationships/oleObject" Target="../embeddings/oleObject45.bin"/><Relationship Id="rId6" Type="http://schemas.openxmlformats.org/officeDocument/2006/relationships/image" Target="../media/image52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51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50.wmf"/><Relationship Id="rId14" Type="http://schemas.openxmlformats.org/officeDocument/2006/relationships/vmlDrawing" Target="../drawings/vmlDrawing10.vml"/><Relationship Id="rId13" Type="http://schemas.openxmlformats.org/officeDocument/2006/relationships/slideLayout" Target="../slideLayouts/slideLayout28.xml"/><Relationship Id="rId12" Type="http://schemas.openxmlformats.org/officeDocument/2006/relationships/image" Target="../media/image55.wmf"/><Relationship Id="rId11" Type="http://schemas.openxmlformats.org/officeDocument/2006/relationships/oleObject" Target="../embeddings/oleObject47.bin"/><Relationship Id="rId10" Type="http://schemas.openxmlformats.org/officeDocument/2006/relationships/image" Target="../media/image54.wmf"/><Relationship Id="rId1" Type="http://schemas.openxmlformats.org/officeDocument/2006/relationships/oleObject" Target="../embeddings/oleObject42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2.bin"/><Relationship Id="rId8" Type="http://schemas.openxmlformats.org/officeDocument/2006/relationships/image" Target="../media/image59.wmf"/><Relationship Id="rId7" Type="http://schemas.openxmlformats.org/officeDocument/2006/relationships/oleObject" Target="../embeddings/oleObject51.bin"/><Relationship Id="rId6" Type="http://schemas.openxmlformats.org/officeDocument/2006/relationships/image" Target="../media/image58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57.wmf"/><Relationship Id="rId3" Type="http://schemas.openxmlformats.org/officeDocument/2006/relationships/oleObject" Target="../embeddings/oleObject49.bin"/><Relationship Id="rId2" Type="http://schemas.openxmlformats.org/officeDocument/2006/relationships/image" Target="../media/image56.wmf"/><Relationship Id="rId12" Type="http://schemas.openxmlformats.org/officeDocument/2006/relationships/vmlDrawing" Target="../drawings/vmlDrawing11.vml"/><Relationship Id="rId11" Type="http://schemas.openxmlformats.org/officeDocument/2006/relationships/slideLayout" Target="../slideLayouts/slideLayout28.xml"/><Relationship Id="rId10" Type="http://schemas.openxmlformats.org/officeDocument/2006/relationships/image" Target="../media/image60.wmf"/><Relationship Id="rId1" Type="http://schemas.openxmlformats.org/officeDocument/2006/relationships/oleObject" Target="../embeddings/oleObject48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2.vml"/><Relationship Id="rId7" Type="http://schemas.openxmlformats.org/officeDocument/2006/relationships/slideLayout" Target="../slideLayouts/slideLayout28.x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62.wmf"/><Relationship Id="rId3" Type="http://schemas.openxmlformats.org/officeDocument/2006/relationships/oleObject" Target="../embeddings/oleObject54.bin"/><Relationship Id="rId2" Type="http://schemas.openxmlformats.org/officeDocument/2006/relationships/image" Target="../media/image61.wmf"/><Relationship Id="rId1" Type="http://schemas.openxmlformats.org/officeDocument/2006/relationships/oleObject" Target="../embeddings/oleObject53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.xml"/><Relationship Id="rId8" Type="http://schemas.openxmlformats.org/officeDocument/2006/relationships/image" Target="../media/image7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wmf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28.xml"/><Relationship Id="rId7" Type="http://schemas.openxmlformats.org/officeDocument/2006/relationships/image" Target="../media/image11.png"/><Relationship Id="rId6" Type="http://schemas.openxmlformats.org/officeDocument/2006/relationships/image" Target="../media/image10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13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0.xml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wmf"/><Relationship Id="rId8" Type="http://schemas.openxmlformats.org/officeDocument/2006/relationships/oleObject" Target="../embeddings/oleObject15.bin"/><Relationship Id="rId7" Type="http://schemas.openxmlformats.org/officeDocument/2006/relationships/image" Target="../media/image19.wmf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3.bin"/><Relationship Id="rId3" Type="http://schemas.openxmlformats.org/officeDocument/2006/relationships/image" Target="../media/image17.wmf"/><Relationship Id="rId2" Type="http://schemas.openxmlformats.org/officeDocument/2006/relationships/oleObject" Target="../embeddings/oleObject12.bin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20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.bin"/><Relationship Id="rId8" Type="http://schemas.openxmlformats.org/officeDocument/2006/relationships/image" Target="../media/image24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21.wmf"/><Relationship Id="rId17" Type="http://schemas.openxmlformats.org/officeDocument/2006/relationships/vmlDrawing" Target="../drawings/vmlDrawing6.vml"/><Relationship Id="rId16" Type="http://schemas.openxmlformats.org/officeDocument/2006/relationships/slideLayout" Target="../slideLayouts/slideLayout20.xml"/><Relationship Id="rId15" Type="http://schemas.openxmlformats.org/officeDocument/2006/relationships/image" Target="../media/image27.wmf"/><Relationship Id="rId14" Type="http://schemas.openxmlformats.org/officeDocument/2006/relationships/oleObject" Target="../embeddings/oleObject22.bin"/><Relationship Id="rId13" Type="http://schemas.openxmlformats.org/officeDocument/2006/relationships/image" Target="../media/image11.png"/><Relationship Id="rId12" Type="http://schemas.openxmlformats.org/officeDocument/2006/relationships/image" Target="../media/image26.wmf"/><Relationship Id="rId11" Type="http://schemas.openxmlformats.org/officeDocument/2006/relationships/oleObject" Target="../embeddings/oleObject21.bin"/><Relationship Id="rId10" Type="http://schemas.openxmlformats.org/officeDocument/2006/relationships/image" Target="../media/image25.wmf"/><Relationship Id="rId1" Type="http://schemas.openxmlformats.org/officeDocument/2006/relationships/oleObject" Target="../embeddings/oleObject1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/>
          <p:nvPr/>
        </p:nvSpPr>
        <p:spPr bwMode="auto">
          <a:xfrm>
            <a:off x="947956" y="847544"/>
            <a:ext cx="7113864" cy="2436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学习过分数的乘除混合运算，那么分式的乘除混合运算该如何进行呢？分式的乘方又与分数的乘方有何异同呢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1"/>
          <p:cNvGrpSpPr/>
          <p:nvPr/>
        </p:nvGrpSpPr>
        <p:grpSpPr bwMode="auto">
          <a:xfrm>
            <a:off x="4371" y="-38812"/>
            <a:ext cx="2006600" cy="493712"/>
            <a:chOff x="100" y="76"/>
            <a:chExt cx="3160" cy="778"/>
          </a:xfrm>
        </p:grpSpPr>
        <p:cxnSp>
          <p:nvCxnSpPr>
            <p:cNvPr id="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pic>
        <p:nvPicPr>
          <p:cNvPr id="11" name="图片 17" descr="8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2103">
            <a:off x="6749657" y="2785529"/>
            <a:ext cx="1560512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925" y="1660129"/>
            <a:ext cx="2996726" cy="2721241"/>
          </a:xfrm>
          <a:prstGeom prst="rect">
            <a:avLst/>
          </a:prstGeom>
        </p:spPr>
      </p:pic>
      <p:sp>
        <p:nvSpPr>
          <p:cNvPr id="7184" name="Rectangle 5"/>
          <p:cNvSpPr>
            <a:spLocks noChangeArrowheads="1"/>
          </p:cNvSpPr>
          <p:nvPr/>
        </p:nvSpPr>
        <p:spPr bwMode="auto">
          <a:xfrm>
            <a:off x="601663" y="2019449"/>
            <a:ext cx="10615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571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7185" name="Object 3"/>
          <p:cNvGraphicFramePr>
            <a:graphicFrameLocks noChangeAspect="1"/>
          </p:cNvGraphicFramePr>
          <p:nvPr/>
        </p:nvGraphicFramePr>
        <p:xfrm>
          <a:off x="1801813" y="1920875"/>
          <a:ext cx="27432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66" name="Equation" r:id="rId2" imgW="87782400" imgH="21945600" progId="Equation.DSMT4">
                  <p:embed/>
                </p:oleObj>
              </mc:Choice>
              <mc:Fallback>
                <p:oleObj name="Equation" r:id="rId2" imgW="87782400" imgH="21945600" progId="Equation.DSMT4">
                  <p:embed/>
                  <p:pic>
                    <p:nvPicPr>
                      <p:cNvPr id="0" name="图片 833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1813" y="1920875"/>
                        <a:ext cx="27432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6" name="Object 3"/>
          <p:cNvGraphicFramePr>
            <a:graphicFrameLocks noChangeAspect="1"/>
          </p:cNvGraphicFramePr>
          <p:nvPr/>
        </p:nvGraphicFramePr>
        <p:xfrm>
          <a:off x="1654175" y="2655888"/>
          <a:ext cx="2286000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67" name="Equation" r:id="rId4" imgW="73152000" imgH="21945600" progId="Equation.DSMT4">
                  <p:embed/>
                </p:oleObj>
              </mc:Choice>
              <mc:Fallback>
                <p:oleObj name="Equation" r:id="rId4" imgW="73152000" imgH="21945600" progId="Equation.DSMT4">
                  <p:embed/>
                  <p:pic>
                    <p:nvPicPr>
                      <p:cNvPr id="0" name="图片 833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4175" y="2655888"/>
                        <a:ext cx="2286000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7" name="Object 3"/>
          <p:cNvGraphicFramePr>
            <a:graphicFrameLocks noChangeAspect="1"/>
          </p:cNvGraphicFramePr>
          <p:nvPr/>
        </p:nvGraphicFramePr>
        <p:xfrm>
          <a:off x="1654175" y="3389313"/>
          <a:ext cx="2179638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68" name="Equation" r:id="rId6" imgW="69799200" imgH="21945600" progId="Equation.DSMT4">
                  <p:embed/>
                </p:oleObj>
              </mc:Choice>
              <mc:Fallback>
                <p:oleObj name="Equation" r:id="rId6" imgW="69799200" imgH="21945600" progId="Equation.DSMT4">
                  <p:embed/>
                  <p:pic>
                    <p:nvPicPr>
                      <p:cNvPr id="0" name="图片 833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4175" y="3389313"/>
                        <a:ext cx="2179638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8" name="Object 3"/>
          <p:cNvGraphicFramePr>
            <a:graphicFrameLocks noChangeAspect="1"/>
          </p:cNvGraphicFramePr>
          <p:nvPr/>
        </p:nvGraphicFramePr>
        <p:xfrm>
          <a:off x="1654175" y="4122738"/>
          <a:ext cx="1076325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69" name="Equation" r:id="rId8" imgW="34442400" imgH="21945600" progId="Equation.DSMT4">
                  <p:embed/>
                </p:oleObj>
              </mc:Choice>
              <mc:Fallback>
                <p:oleObj name="Equation" r:id="rId8" imgW="34442400" imgH="21945600" progId="Equation.DSMT4">
                  <p:embed/>
                  <p:pic>
                    <p:nvPicPr>
                      <p:cNvPr id="0" name="图片 833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4175" y="4122738"/>
                        <a:ext cx="1076325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9879" name="组合 7196"/>
          <p:cNvGrpSpPr/>
          <p:nvPr/>
        </p:nvGrpSpPr>
        <p:grpSpPr bwMode="auto">
          <a:xfrm>
            <a:off x="382630" y="1096963"/>
            <a:ext cx="4913269" cy="685800"/>
            <a:chOff x="33" y="930"/>
            <a:chExt cx="4127" cy="576"/>
          </a:xfrm>
        </p:grpSpPr>
        <p:graphicFrame>
          <p:nvGraphicFramePr>
            <p:cNvPr id="79880" name="Object 4"/>
            <p:cNvGraphicFramePr>
              <a:graphicFrameLocks noChangeAspect="1"/>
            </p:cNvGraphicFramePr>
            <p:nvPr/>
          </p:nvGraphicFramePr>
          <p:xfrm>
            <a:off x="1793" y="930"/>
            <a:ext cx="2367" cy="5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370" name="Equation" r:id="rId10" imgW="90220800" imgH="21945600" progId="Equation.DSMT4">
                    <p:embed/>
                  </p:oleObj>
                </mc:Choice>
                <mc:Fallback>
                  <p:oleObj name="Equation" r:id="rId10" imgW="90220800" imgH="21945600" progId="Equation.DSMT4">
                    <p:embed/>
                    <p:pic>
                      <p:nvPicPr>
                        <p:cNvPr id="0" name="图片 8336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93" y="930"/>
                          <a:ext cx="2367" cy="5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9881" name="Rectangle 7"/>
            <p:cNvSpPr>
              <a:spLocks noChangeArrowheads="1"/>
            </p:cNvSpPr>
            <p:nvPr/>
          </p:nvSpPr>
          <p:spPr bwMode="auto">
            <a:xfrm>
              <a:off x="33" y="1015"/>
              <a:ext cx="257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indent="2571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例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　计算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　　　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9886" name="组合 6"/>
          <p:cNvGrpSpPr/>
          <p:nvPr/>
        </p:nvGrpSpPr>
        <p:grpSpPr bwMode="auto">
          <a:xfrm>
            <a:off x="539750" y="573088"/>
            <a:ext cx="1858963" cy="492125"/>
            <a:chOff x="427462" y="558483"/>
            <a:chExt cx="1858351" cy="491808"/>
          </a:xfrm>
        </p:grpSpPr>
        <p:grpSp>
          <p:nvGrpSpPr>
            <p:cNvPr id="79887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9893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5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5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9894" name="文本框 1"/>
          <p:cNvSpPr txBox="1">
            <a:spLocks noChangeArrowheads="1"/>
          </p:cNvSpPr>
          <p:nvPr/>
        </p:nvSpPr>
        <p:spPr bwMode="auto">
          <a:xfrm>
            <a:off x="2582863" y="596900"/>
            <a:ext cx="3548062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分式乘方的混合运算</a:t>
            </a:r>
            <a:endParaRPr lang="zh-CN" altLang="en-US" sz="25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598875" y="2136982"/>
            <a:ext cx="279082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归纳总结</a:t>
            </a:r>
            <a:r>
              <a:rPr lang="zh-CN" altLang="en-US" sz="2000" b="1" dirty="0">
                <a:solidFill>
                  <a:srgbClr val="2003F7"/>
                </a:solidFill>
                <a:latin typeface="宋体" panose="02010600030101010101" pitchFamily="2" charset="-122"/>
              </a:rPr>
              <a:t>：</a:t>
            </a:r>
            <a:endParaRPr lang="zh-CN" altLang="en-US" sz="2000" b="1" dirty="0">
              <a:solidFill>
                <a:srgbClr val="2003F7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宋体" panose="02010600030101010101" pitchFamily="2" charset="-122"/>
              </a:rPr>
              <a:t>分式的混合运算，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先算乘方，再算乘除，最后算加减</a:t>
            </a:r>
            <a:r>
              <a:rPr lang="zh-CN" altLang="en-US" sz="2000" b="1" dirty="0">
                <a:latin typeface="宋体" panose="02010600030101010101" pitchFamily="2" charset="-122"/>
              </a:rPr>
              <a:t>，若有括号先算括号内的</a:t>
            </a:r>
            <a:r>
              <a:rPr lang="en-US" altLang="zh-CN" sz="2000" b="1" dirty="0">
                <a:latin typeface="宋体" panose="02010600030101010101" pitchFamily="2" charset="-122"/>
              </a:rPr>
              <a:t>.</a:t>
            </a:r>
            <a:endParaRPr lang="en-US" altLang="zh-CN" sz="2000" b="1" dirty="0">
              <a:latin typeface="宋体" panose="02010600030101010101" pitchFamily="2" charset="-122"/>
            </a:endParaRPr>
          </a:p>
        </p:txBody>
      </p:sp>
      <p:grpSp>
        <p:nvGrpSpPr>
          <p:cNvPr id="27" name="组合 1"/>
          <p:cNvGrpSpPr/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4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7" name="Object 2"/>
          <p:cNvGraphicFramePr>
            <a:graphicFrameLocks noChangeAspect="1"/>
          </p:cNvGraphicFramePr>
          <p:nvPr/>
        </p:nvGraphicFramePr>
        <p:xfrm>
          <a:off x="960438" y="1441450"/>
          <a:ext cx="2305050" cy="569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17" name="Equation" r:id="rId1" imgW="60960000" imgH="14630400" progId="Equation.DSMT4">
                  <p:embed/>
                </p:oleObj>
              </mc:Choice>
              <mc:Fallback>
                <p:oleObj name="Equation" r:id="rId1" imgW="60960000" imgH="14630400" progId="Equation.DSMT4">
                  <p:embed/>
                  <p:pic>
                    <p:nvPicPr>
                      <p:cNvPr id="0" name="图片 847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0438" y="1441450"/>
                        <a:ext cx="2305050" cy="569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1" name="Object 3"/>
          <p:cNvGraphicFramePr>
            <a:graphicFrameLocks noChangeAspect="1"/>
          </p:cNvGraphicFramePr>
          <p:nvPr/>
        </p:nvGraphicFramePr>
        <p:xfrm>
          <a:off x="4505325" y="1449388"/>
          <a:ext cx="3803650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18" name="Equation" r:id="rId3" imgW="87477600" imgH="10363200" progId="Equation.DSMT4">
                  <p:embed/>
                </p:oleObj>
              </mc:Choice>
              <mc:Fallback>
                <p:oleObj name="Equation" r:id="rId3" imgW="87477600" imgH="10363200" progId="Equation.DSMT4">
                  <p:embed/>
                  <p:pic>
                    <p:nvPicPr>
                      <p:cNvPr id="0" name="图片 847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5325" y="1449388"/>
                        <a:ext cx="3803650" cy="487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2" name="Object 4"/>
          <p:cNvGraphicFramePr>
            <a:graphicFrameLocks noChangeAspect="1"/>
          </p:cNvGraphicFramePr>
          <p:nvPr/>
        </p:nvGraphicFramePr>
        <p:xfrm>
          <a:off x="962025" y="2006600"/>
          <a:ext cx="1973263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19" name="Equation" r:id="rId5" imgW="33223200" imgH="9448800" progId="Equation.DSMT4">
                  <p:embed/>
                </p:oleObj>
              </mc:Choice>
              <mc:Fallback>
                <p:oleObj name="Equation" r:id="rId5" imgW="33223200" imgH="9448800" progId="Equation.DSMT4">
                  <p:embed/>
                  <p:pic>
                    <p:nvPicPr>
                      <p:cNvPr id="0" name="图片 847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2025" y="2006600"/>
                        <a:ext cx="1973263" cy="585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3" name="Object 5"/>
          <p:cNvGraphicFramePr>
            <a:graphicFrameLocks noChangeAspect="1"/>
          </p:cNvGraphicFramePr>
          <p:nvPr/>
        </p:nvGraphicFramePr>
        <p:xfrm>
          <a:off x="979488" y="2632075"/>
          <a:ext cx="1712912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20" name="Equation" r:id="rId7" imgW="27736800" imgH="10058400" progId="Equation.DSMT4">
                  <p:embed/>
                </p:oleObj>
              </mc:Choice>
              <mc:Fallback>
                <p:oleObj name="Equation" r:id="rId7" imgW="27736800" imgH="10058400" progId="Equation.DSMT4">
                  <p:embed/>
                  <p:pic>
                    <p:nvPicPr>
                      <p:cNvPr id="0" name="图片 847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9488" y="2632075"/>
                        <a:ext cx="1712912" cy="639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4" name="Object 6"/>
          <p:cNvGraphicFramePr>
            <a:graphicFrameLocks noChangeAspect="1"/>
          </p:cNvGraphicFramePr>
          <p:nvPr/>
        </p:nvGraphicFramePr>
        <p:xfrm>
          <a:off x="962194" y="3406775"/>
          <a:ext cx="1069975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21" name="Equation" r:id="rId9" imgW="12801600" imgH="9448800" progId="Equation.DSMT4">
                  <p:embed/>
                </p:oleObj>
              </mc:Choice>
              <mc:Fallback>
                <p:oleObj name="Equation" r:id="rId9" imgW="12801600" imgH="9448800" progId="Equation.DSMT4">
                  <p:embed/>
                  <p:pic>
                    <p:nvPicPr>
                      <p:cNvPr id="0" name="图片 847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2194" y="3406775"/>
                        <a:ext cx="1069975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5" name="Object 7"/>
          <p:cNvGraphicFramePr>
            <a:graphicFrameLocks noChangeAspect="1"/>
          </p:cNvGraphicFramePr>
          <p:nvPr/>
        </p:nvGraphicFramePr>
        <p:xfrm>
          <a:off x="4383088" y="1949450"/>
          <a:ext cx="3919537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22" name="Equation" r:id="rId11" imgW="50901600" imgH="9448800" progId="Equation.DSMT4">
                  <p:embed/>
                </p:oleObj>
              </mc:Choice>
              <mc:Fallback>
                <p:oleObj name="Equation" r:id="rId11" imgW="50901600" imgH="9448800" progId="Equation.DSMT4">
                  <p:embed/>
                  <p:pic>
                    <p:nvPicPr>
                      <p:cNvPr id="0" name="图片 847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3088" y="1949450"/>
                        <a:ext cx="3919537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6" name="Object 8"/>
          <p:cNvGraphicFramePr>
            <a:graphicFrameLocks noChangeAspect="1"/>
          </p:cNvGraphicFramePr>
          <p:nvPr/>
        </p:nvGraphicFramePr>
        <p:xfrm>
          <a:off x="4391026" y="2528888"/>
          <a:ext cx="4629150" cy="604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23" name="Equation" r:id="rId13" imgW="71932800" imgH="9448800" progId="Equation.DSMT4">
                  <p:embed/>
                </p:oleObj>
              </mc:Choice>
              <mc:Fallback>
                <p:oleObj name="Equation" r:id="rId13" imgW="71932800" imgH="9448800" progId="Equation.DSMT4">
                  <p:embed/>
                  <p:pic>
                    <p:nvPicPr>
                      <p:cNvPr id="0" name="图片 847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1026" y="2528888"/>
                        <a:ext cx="4629150" cy="604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7" name="Object 9"/>
          <p:cNvGraphicFramePr>
            <a:graphicFrameLocks noChangeAspect="1"/>
          </p:cNvGraphicFramePr>
          <p:nvPr/>
        </p:nvGraphicFramePr>
        <p:xfrm>
          <a:off x="4368800" y="3208338"/>
          <a:ext cx="2120900" cy="70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24" name="Equation" r:id="rId15" imgW="26822400" imgH="10058400" progId="Equation.DSMT4">
                  <p:embed/>
                </p:oleObj>
              </mc:Choice>
              <mc:Fallback>
                <p:oleObj name="Equation" r:id="rId15" imgW="26822400" imgH="10058400" progId="Equation.DSMT4">
                  <p:embed/>
                  <p:pic>
                    <p:nvPicPr>
                      <p:cNvPr id="0" name="图片 847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8800" y="3208338"/>
                        <a:ext cx="2120900" cy="700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9818" name="Object 10"/>
          <p:cNvGraphicFramePr>
            <a:graphicFrameLocks noChangeAspect="1"/>
          </p:cNvGraphicFramePr>
          <p:nvPr/>
        </p:nvGraphicFramePr>
        <p:xfrm>
          <a:off x="4371975" y="3971925"/>
          <a:ext cx="2474913" cy="62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725" name="Equation" r:id="rId17" imgW="28041600" imgH="9448800" progId="Equation.DSMT4">
                  <p:embed/>
                </p:oleObj>
              </mc:Choice>
              <mc:Fallback>
                <p:oleObj name="Equation" r:id="rId17" imgW="28041600" imgH="9448800" progId="Equation.DSMT4">
                  <p:embed/>
                  <p:pic>
                    <p:nvPicPr>
                      <p:cNvPr id="0" name="图片 847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1975" y="3971925"/>
                        <a:ext cx="2474913" cy="620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1007671" y="769293"/>
            <a:ext cx="154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"/>
          <p:cNvGrpSpPr/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1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03" y="73342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 Box 19"/>
          <p:cNvSpPr txBox="1"/>
          <p:nvPr/>
        </p:nvSpPr>
        <p:spPr>
          <a:xfrm>
            <a:off x="-39186" y="2057299"/>
            <a:ext cx="126246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解</a:t>
            </a:r>
            <a:r>
              <a:rPr lang="en-US" altLang="zh-CN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: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原式</a:t>
            </a:r>
            <a:endParaRPr lang="en-US" altLang="zh-CN" sz="2100" b="1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  <p:sp>
        <p:nvSpPr>
          <p:cNvPr id="23" name="Text Box 19"/>
          <p:cNvSpPr txBox="1"/>
          <p:nvPr/>
        </p:nvSpPr>
        <p:spPr>
          <a:xfrm>
            <a:off x="3339985" y="2074883"/>
            <a:ext cx="126246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解</a:t>
            </a:r>
            <a:r>
              <a:rPr lang="en-US" altLang="zh-CN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: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原式</a:t>
            </a:r>
            <a:endParaRPr lang="en-US" altLang="zh-CN" sz="2100" b="1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1934" name="TextBox 2"/>
              <p:cNvSpPr txBox="1">
                <a:spLocks noChangeArrowheads="1"/>
              </p:cNvSpPr>
              <p:nvPr/>
            </p:nvSpPr>
            <p:spPr bwMode="auto">
              <a:xfrm>
                <a:off x="343570" y="1106489"/>
                <a:ext cx="8451850" cy="1550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indent="2667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计算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（1+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）÷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  <m:r>
                      <a:rPr lang="zh-CN" altLang="zh-CN" sz="2400" b="1" i="1" dirty="0" smtClean="0">
                        <a:solidFill>
                          <a:prstClr val="black"/>
                        </a:solidFill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zh-CN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结果是（　　）</a:t>
                </a:r>
                <a:endParaRPr lang="zh-CN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400" b="1" i="1" dirty="0" smtClean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+1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 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400" b="1" dirty="0">
                    <a:solidFill>
                      <a:prstClr val="black"/>
                    </a:solidFill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  <m:r>
                      <a:rPr lang="en-US" altLang="zh-CN" sz="2400" b="1" i="1" dirty="0">
                        <a:solidFill>
                          <a:prstClr val="black"/>
                        </a:solidFill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r>
                  <a:rPr lang="en-US" altLang="zh-CN" sz="2400" b="1" dirty="0">
                    <a:solidFill>
                      <a:prstClr val="black"/>
                    </a:solidFill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  <m:r>
                      <a:rPr lang="en-US" altLang="zh-CN" sz="2400" b="1" i="1" dirty="0">
                        <a:solidFill>
                          <a:prstClr val="black"/>
                        </a:solidFill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r>
                  <a:rPr lang="en-US" altLang="zh-CN" sz="2400" b="1" dirty="0">
                    <a:solidFill>
                      <a:prstClr val="black"/>
                    </a:solidFill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1934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3570" y="1106489"/>
                <a:ext cx="8451850" cy="1550972"/>
              </a:xfrm>
              <a:prstGeom prst="rect">
                <a:avLst/>
              </a:prstGeom>
              <a:blipFill rotWithShape="1">
                <a:blip r:embed="rId1"/>
                <a:stretch>
                  <a:fillRect t="-21" b="4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1949" name="文本框 2"/>
              <p:cNvSpPr txBox="1">
                <a:spLocks noChangeArrowheads="1"/>
              </p:cNvSpPr>
              <p:nvPr/>
            </p:nvSpPr>
            <p:spPr bwMode="auto">
              <a:xfrm>
                <a:off x="626639" y="2714612"/>
                <a:ext cx="5468938" cy="6810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化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简：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𝒂𝒃</m:t>
                        </m:r>
                      </m:den>
                    </m:f>
                    <m:r>
                      <a:rPr lang="en-US" altLang="zh-CN" sz="2400" b="1" i="1" dirty="0">
                        <a:solidFill>
                          <a:prstClr val="black"/>
                        </a:solidFill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∙</m:t>
                    </m:r>
                    <m:f>
                      <m:fPr>
                        <m:ctrlP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𝟏𝟓</m:t>
                        </m:r>
                        <m:sSup>
                          <m:sSupPr>
                            <m:ctrlP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𝒃</m:t>
                            </m:r>
                          </m:e>
                          <m:sup>
                            <m:r>
                              <a:rPr lang="en-US" altLang="zh-CN" sz="2400" b="1" i="1" dirty="0" smtClean="0">
                                <a:solidFill>
                                  <a:prstClr val="black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zh-CN" altLang="en-US" sz="2400" b="1" i="1" dirty="0" smtClean="0">
                        <a:solidFill>
                          <a:prstClr val="black"/>
                        </a:solidFill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endPara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1949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6639" y="2714612"/>
                <a:ext cx="5468938" cy="681024"/>
              </a:xfrm>
              <a:prstGeom prst="rect">
                <a:avLst/>
              </a:prstGeom>
              <a:blipFill rotWithShape="1">
                <a:blip r:embed="rId2"/>
                <a:stretch>
                  <a:fillRect l="-10" t="-91" r="4" b="4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1953" name="文本框 3"/>
              <p:cNvSpPr txBox="1">
                <a:spLocks noChangeArrowheads="1"/>
              </p:cNvSpPr>
              <p:nvPr/>
            </p:nvSpPr>
            <p:spPr bwMode="auto">
              <a:xfrm>
                <a:off x="831402" y="3659508"/>
                <a:ext cx="7588398" cy="728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解</a:t>
                </a:r>
                <a:r>
                  <a:rPr lang="zh-CN" altLang="en-US" sz="24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：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仿宋" panose="02010609060101010101" pitchFamily="49" charset="-122"/>
                    <a:ea typeface="仿宋" panose="02010609060101010101" pitchFamily="49" charset="-122"/>
                    <a:cs typeface="Times New Roman" panose="02020603050405020304" pitchFamily="18" charset="0"/>
                  </a:rPr>
                  <a:t>原式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𝟒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𝟓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𝒂𝒃</m:t>
                        </m:r>
                      </m:den>
                    </m:f>
                    <m:r>
                      <a:rPr lang="en-US" altLang="zh-CN" sz="2400" b="1" i="1" dirty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∙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𝟏𝟓</m:t>
                        </m:r>
                        <m:sSup>
                          <m:sSupPr>
                            <m:ctrlP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400" b="1" i="1" dirty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)(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.</a:t>
                </a:r>
                <a:endPara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1953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1402" y="3659508"/>
                <a:ext cx="7588398" cy="728716"/>
              </a:xfrm>
              <a:prstGeom prst="rect">
                <a:avLst/>
              </a:prstGeom>
              <a:blipFill rotWithShape="1">
                <a:blip r:embed="rId3"/>
                <a:stretch>
                  <a:fillRect l="-2" r="4" b="5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764241" y="1378690"/>
            <a:ext cx="5064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18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945" name="组合 7"/>
          <p:cNvGrpSpPr/>
          <p:nvPr/>
        </p:nvGrpSpPr>
        <p:grpSpPr bwMode="auto">
          <a:xfrm>
            <a:off x="541338" y="1050925"/>
            <a:ext cx="7219950" cy="3708400"/>
            <a:chOff x="1008062" y="696914"/>
            <a:chExt cx="7219951" cy="3709880"/>
          </a:xfrm>
        </p:grpSpPr>
        <p:sp>
          <p:nvSpPr>
            <p:cNvPr id="11" name="矩形 10"/>
            <p:cNvSpPr/>
            <p:nvPr/>
          </p:nvSpPr>
          <p:spPr bwMode="auto">
            <a:xfrm>
              <a:off x="1008062" y="696914"/>
              <a:ext cx="6954838" cy="370988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8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下列计算中，正确的是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buFontTx/>
                <a:buNone/>
                <a:defRPr/>
              </a:pPr>
              <a:endPara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buFontTx/>
                <a:buNone/>
                <a:defRPr/>
              </a:pPr>
              <a:r>
                <a:rPr lang="en-US" altLang="zh-CN" sz="28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.                                     </a:t>
              </a:r>
              <a:r>
                <a:rPr lang="en-US" altLang="zh-CN" sz="28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B.</a:t>
              </a:r>
              <a:endPara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buFontTx/>
                <a:buNone/>
                <a:defRPr/>
              </a:pPr>
              <a:endPara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buFontTx/>
                <a:buNone/>
                <a:defRPr/>
              </a:pPr>
              <a:endPara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buFontTx/>
                <a:buNone/>
                <a:defRPr/>
              </a:pPr>
              <a:r>
                <a:rPr lang="en-US" altLang="zh-CN" sz="28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.                                      </a:t>
              </a:r>
              <a:r>
                <a:rPr lang="en-US" altLang="zh-CN" sz="28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D. </a:t>
              </a:r>
              <a:endPara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buFontTx/>
                <a:buNone/>
                <a:defRPr/>
              </a:pPr>
              <a:endPara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2947" name="对象 1"/>
            <p:cNvGraphicFramePr>
              <a:graphicFrameLocks noChangeAspect="1"/>
            </p:cNvGraphicFramePr>
            <p:nvPr/>
          </p:nvGraphicFramePr>
          <p:xfrm>
            <a:off x="1671477" y="1565549"/>
            <a:ext cx="1962993" cy="9878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404" name="Equation" r:id="rId1" imgW="52120800" imgH="26212800" progId="Equation.DSMT4">
                    <p:embed/>
                  </p:oleObj>
                </mc:Choice>
                <mc:Fallback>
                  <p:oleObj name="Equation" r:id="rId1" imgW="52120800" imgH="26212800" progId="Equation.DSMT4">
                    <p:embed/>
                    <p:pic>
                      <p:nvPicPr>
                        <p:cNvPr id="0" name="图片 8540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71477" y="1565549"/>
                          <a:ext cx="1962993" cy="9878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948" name="对象 2"/>
            <p:cNvGraphicFramePr>
              <a:graphicFrameLocks noChangeAspect="1"/>
            </p:cNvGraphicFramePr>
            <p:nvPr/>
          </p:nvGraphicFramePr>
          <p:xfrm>
            <a:off x="5355669" y="1536807"/>
            <a:ext cx="2313544" cy="10166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405" name="Equation" r:id="rId3" imgW="59740800" imgH="26212800" progId="Equation.DSMT4">
                    <p:embed/>
                  </p:oleObj>
                </mc:Choice>
                <mc:Fallback>
                  <p:oleObj name="Equation" r:id="rId3" imgW="59740800" imgH="26212800" progId="Equation.DSMT4">
                    <p:embed/>
                    <p:pic>
                      <p:nvPicPr>
                        <p:cNvPr id="0" name="图片 8540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55669" y="1536807"/>
                          <a:ext cx="2313544" cy="10166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949" name="对象 5"/>
            <p:cNvGraphicFramePr>
              <a:graphicFrameLocks noChangeAspect="1"/>
            </p:cNvGraphicFramePr>
            <p:nvPr/>
          </p:nvGraphicFramePr>
          <p:xfrm>
            <a:off x="1654699" y="3051902"/>
            <a:ext cx="2553543" cy="9864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406" name="Equation" r:id="rId5" imgW="67970400" imgH="26212800" progId="Equation.DSMT4">
                    <p:embed/>
                  </p:oleObj>
                </mc:Choice>
                <mc:Fallback>
                  <p:oleObj name="Equation" r:id="rId5" imgW="67970400" imgH="26212800" progId="Equation.DSMT4">
                    <p:embed/>
                    <p:pic>
                      <p:nvPicPr>
                        <p:cNvPr id="0" name="图片 8540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54699" y="3051902"/>
                          <a:ext cx="2553543" cy="98644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950" name="对象 6"/>
            <p:cNvGraphicFramePr>
              <a:graphicFrameLocks noChangeAspect="1"/>
            </p:cNvGraphicFramePr>
            <p:nvPr/>
          </p:nvGraphicFramePr>
          <p:xfrm>
            <a:off x="5376863" y="3069586"/>
            <a:ext cx="2851150" cy="10449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5407" name="Equation" r:id="rId7" imgW="71628000" imgH="26212800" progId="Equation.DSMT4">
                    <p:embed/>
                  </p:oleObj>
                </mc:Choice>
                <mc:Fallback>
                  <p:oleObj name="Equation" r:id="rId7" imgW="71628000" imgH="26212800" progId="Equation.DSMT4">
                    <p:embed/>
                    <p:pic>
                      <p:nvPicPr>
                        <p:cNvPr id="0" name="图片 8540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76863" y="3069586"/>
                          <a:ext cx="2851150" cy="10449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4833858" y="1222375"/>
          <a:ext cx="2794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408" name="Equation" r:id="rId9" imgW="292100" imgH="292100" progId="Equation.DSMT4">
                  <p:embed/>
                </p:oleObj>
              </mc:Choice>
              <mc:Fallback>
                <p:oleObj name="Equation" r:id="rId9" imgW="292100" imgH="292100" progId="Equation.DSMT4">
                  <p:embed/>
                  <p:pic>
                    <p:nvPicPr>
                      <p:cNvPr id="0" name="图片 854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3858" y="1222375"/>
                        <a:ext cx="2794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2957" name="组合 7"/>
          <p:cNvGrpSpPr/>
          <p:nvPr/>
        </p:nvGrpSpPr>
        <p:grpSpPr bwMode="auto">
          <a:xfrm>
            <a:off x="3331845" y="462360"/>
            <a:ext cx="2480310" cy="525768"/>
            <a:chOff x="5083" y="1048"/>
            <a:chExt cx="3905" cy="830"/>
          </a:xfrm>
        </p:grpSpPr>
        <p:grpSp>
          <p:nvGrpSpPr>
            <p:cNvPr id="82958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5" name="缺角矩形 4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缺角矩形 5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2964" name="TextBox 15"/>
            <p:cNvSpPr txBox="1">
              <a:spLocks noChangeArrowheads="1"/>
            </p:cNvSpPr>
            <p:nvPr/>
          </p:nvSpPr>
          <p:spPr bwMode="auto">
            <a:xfrm>
              <a:off x="5083" y="1048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基础巩固题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1"/>
          <p:cNvGrpSpPr/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50838" y="3001963"/>
          <a:ext cx="3930650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510" name="Equation" r:id="rId1" imgW="116433600" imgH="23774400" progId="Equation.DSMT4">
                  <p:embed/>
                </p:oleObj>
              </mc:Choice>
              <mc:Fallback>
                <p:oleObj name="Equation" r:id="rId1" imgW="116433600" imgH="23774400" progId="Equation.DSMT4">
                  <p:embed/>
                  <p:pic>
                    <p:nvPicPr>
                      <p:cNvPr id="0" name="图片 865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838" y="3001963"/>
                        <a:ext cx="3930650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1595438" y="4065588"/>
          <a:ext cx="1073150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511" name="Equation" r:id="rId3" imgW="32308800" imgH="21640800" progId="Equation.DSMT4">
                  <p:embed/>
                </p:oleObj>
              </mc:Choice>
              <mc:Fallback>
                <p:oleObj name="Equation" r:id="rId3" imgW="32308800" imgH="21640800" progId="Equation.DSMT4">
                  <p:embed/>
                  <p:pic>
                    <p:nvPicPr>
                      <p:cNvPr id="0" name="图片 865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5438" y="4065588"/>
                        <a:ext cx="1073150" cy="719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"/>
          <p:cNvGrpSpPr/>
          <p:nvPr/>
        </p:nvGrpSpPr>
        <p:grpSpPr bwMode="auto">
          <a:xfrm>
            <a:off x="-4018" y="-30562"/>
            <a:ext cx="2006600" cy="477213"/>
            <a:chOff x="100" y="89"/>
            <a:chExt cx="3160" cy="752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89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1813" y="1046862"/>
            <a:ext cx="7861300" cy="1549400"/>
            <a:chOff x="531813" y="1122363"/>
            <a:chExt cx="7861300" cy="1549400"/>
          </a:xfrm>
        </p:grpSpPr>
        <p:grpSp>
          <p:nvGrpSpPr>
            <p:cNvPr id="83969" name="组合 1"/>
            <p:cNvGrpSpPr/>
            <p:nvPr/>
          </p:nvGrpSpPr>
          <p:grpSpPr bwMode="auto">
            <a:xfrm>
              <a:off x="531813" y="1122363"/>
              <a:ext cx="6954837" cy="1549400"/>
              <a:chOff x="1008062" y="696914"/>
              <a:chExt cx="6954837" cy="1549399"/>
            </a:xfrm>
          </p:grpSpPr>
          <p:sp>
            <p:nvSpPr>
              <p:cNvPr id="3" name="矩形 2"/>
              <p:cNvSpPr/>
              <p:nvPr/>
            </p:nvSpPr>
            <p:spPr bwMode="auto">
              <a:xfrm>
                <a:off x="1008062" y="696914"/>
                <a:ext cx="6954837" cy="60801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  <a:buFontTx/>
                  <a:buNone/>
                  <a:defRPr/>
                </a:pPr>
                <a:r>
                  <a:rPr lang="en-US" altLang="zh-CN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2.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计算下列各题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endPara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83971" name="对象 1"/>
              <p:cNvGraphicFramePr>
                <a:graphicFrameLocks noChangeAspect="1"/>
              </p:cNvGraphicFramePr>
              <p:nvPr/>
            </p:nvGraphicFramePr>
            <p:xfrm>
              <a:off x="1065212" y="1379539"/>
              <a:ext cx="4040187" cy="86677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6512" name="Equation" r:id="rId5" imgW="128016000" imgH="27432000" progId="Equation.DSMT4">
                      <p:embed/>
                    </p:oleObj>
                  </mc:Choice>
                  <mc:Fallback>
                    <p:oleObj name="Equation" r:id="rId5" imgW="128016000" imgH="27432000" progId="Equation.DSMT4">
                      <p:embed/>
                      <p:pic>
                        <p:nvPicPr>
                          <p:cNvPr id="0" name="图片 8651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065212" y="1379539"/>
                            <a:ext cx="4040187" cy="86677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16" name="对象 1"/>
            <p:cNvGraphicFramePr>
              <a:graphicFrameLocks noChangeAspect="1"/>
            </p:cNvGraphicFramePr>
            <p:nvPr/>
          </p:nvGraphicFramePr>
          <p:xfrm>
            <a:off x="5140325" y="1858963"/>
            <a:ext cx="3252788" cy="7699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6513" name="Equation" r:id="rId7" imgW="100584000" imgH="23774400" progId="Equation.DSMT4">
                    <p:embed/>
                  </p:oleObj>
                </mc:Choice>
                <mc:Fallback>
                  <p:oleObj name="Equation" r:id="rId7" imgW="100584000" imgH="23774400" progId="Equation.DSMT4">
                    <p:embed/>
                    <p:pic>
                      <p:nvPicPr>
                        <p:cNvPr id="0" name="图片 865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40325" y="1858963"/>
                          <a:ext cx="3252788" cy="76993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618038" y="3021013"/>
          <a:ext cx="4210050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514" name="Equation" r:id="rId9" imgW="124053600" imgH="23774400" progId="Equation.DSMT4">
                  <p:embed/>
                </p:oleObj>
              </mc:Choice>
              <mc:Fallback>
                <p:oleObj name="Equation" r:id="rId9" imgW="124053600" imgH="23774400" progId="Equation.DSMT4">
                  <p:embed/>
                  <p:pic>
                    <p:nvPicPr>
                      <p:cNvPr id="0" name="图片 865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8038" y="3021013"/>
                        <a:ext cx="4210050" cy="808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856288" y="4065588"/>
          <a:ext cx="887412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515" name="Equation" r:id="rId11" imgW="22250400" imgH="21336000" progId="Equation.DSMT4">
                  <p:embed/>
                </p:oleObj>
              </mc:Choice>
              <mc:Fallback>
                <p:oleObj name="Equation" r:id="rId11" imgW="22250400" imgH="21336000" progId="Equation.DSMT4">
                  <p:embed/>
                  <p:pic>
                    <p:nvPicPr>
                      <p:cNvPr id="0" name="图片 865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6288" y="4065588"/>
                        <a:ext cx="887412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17" name="组合 5"/>
          <p:cNvGrpSpPr/>
          <p:nvPr/>
        </p:nvGrpSpPr>
        <p:grpSpPr bwMode="auto">
          <a:xfrm>
            <a:off x="1252538" y="1252538"/>
            <a:ext cx="6818312" cy="1410395"/>
            <a:chOff x="1008061" y="890589"/>
            <a:chExt cx="6954837" cy="1628538"/>
          </a:xfrm>
        </p:grpSpPr>
        <p:grpSp>
          <p:nvGrpSpPr>
            <p:cNvPr id="86018" name="组合 1"/>
            <p:cNvGrpSpPr/>
            <p:nvPr/>
          </p:nvGrpSpPr>
          <p:grpSpPr bwMode="auto">
            <a:xfrm>
              <a:off x="1008061" y="890589"/>
              <a:ext cx="6954837" cy="1628538"/>
              <a:chOff x="1008061" y="1096964"/>
              <a:chExt cx="6954837" cy="1628538"/>
            </a:xfrm>
          </p:grpSpPr>
          <p:sp>
            <p:nvSpPr>
              <p:cNvPr id="3" name="矩形 2"/>
              <p:cNvSpPr/>
              <p:nvPr/>
            </p:nvSpPr>
            <p:spPr bwMode="auto">
              <a:xfrm>
                <a:off x="1008061" y="1126293"/>
                <a:ext cx="6954837" cy="159920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buFontTx/>
                  <a:buNone/>
                  <a:defRPr/>
                </a:pPr>
                <a:r>
                  <a:rPr lang="zh-CN" altLang="en-US" sz="2800" b="1" dirty="0" smtClean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先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化简再求值</a:t>
                </a:r>
                <a:r>
                  <a:rPr lang="zh-CN" altLang="en-US" sz="2800" b="1" dirty="0" smtClean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：                                         </a:t>
                </a:r>
                <a:r>
                  <a:rPr lang="zh-CN" altLang="en-US" sz="2800" b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，其中</a:t>
                </a:r>
                <a:r>
                  <a:rPr lang="en-US" altLang="zh-CN" sz="2800" b="1" i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a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=    </a:t>
                </a:r>
                <a:r>
                  <a:rPr lang="en-US" altLang="zh-CN" sz="2800" b="1" dirty="0" smtClean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  <a:cs typeface="宋体" panose="02010600030101010101" pitchFamily="2" charset="-122"/>
                  </a:rPr>
                  <a:t>.</a:t>
                </a:r>
                <a:endParaRPr lang="en-US" altLang="zh-CN" sz="28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cs typeface="宋体" panose="02010600030101010101" pitchFamily="2" charset="-122"/>
                </a:endParaRPr>
              </a:p>
            </p:txBody>
          </p:sp>
          <p:graphicFrame>
            <p:nvGraphicFramePr>
              <p:cNvPr id="86020" name="对象 1"/>
              <p:cNvGraphicFramePr>
                <a:graphicFrameLocks noChangeAspect="1"/>
              </p:cNvGraphicFramePr>
              <p:nvPr/>
            </p:nvGraphicFramePr>
            <p:xfrm>
              <a:off x="3830478" y="1096964"/>
              <a:ext cx="3471751" cy="87435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7447" name="Equation" r:id="rId1" imgW="87172800" imgH="21945600" progId="Equation.DSMT4">
                      <p:embed/>
                    </p:oleObj>
                  </mc:Choice>
                  <mc:Fallback>
                    <p:oleObj name="Equation" r:id="rId1" imgW="87172800" imgH="21945600" progId="Equation.DSMT4">
                      <p:embed/>
                      <p:pic>
                        <p:nvPicPr>
                          <p:cNvPr id="0" name="图片 8744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830478" y="1096964"/>
                            <a:ext cx="3471751" cy="87435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86021" name="对象 1"/>
            <p:cNvGraphicFramePr>
              <a:graphicFrameLocks noChangeAspect="1"/>
            </p:cNvGraphicFramePr>
            <p:nvPr/>
          </p:nvGraphicFramePr>
          <p:xfrm>
            <a:off x="2174937" y="1859098"/>
            <a:ext cx="436562" cy="4619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448" name="Equation" r:id="rId3" imgW="457835" imgH="483235" progId="Equation.DSMT4">
                    <p:embed/>
                  </p:oleObj>
                </mc:Choice>
                <mc:Fallback>
                  <p:oleObj name="Equation" r:id="rId3" imgW="457835" imgH="483235" progId="Equation.DSMT4">
                    <p:embed/>
                    <p:pic>
                      <p:nvPicPr>
                        <p:cNvPr id="0" name="图片 874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74937" y="1859098"/>
                          <a:ext cx="436562" cy="4619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1081088" y="2643188"/>
          <a:ext cx="6526212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449" name="Equation" r:id="rId5" imgW="163982400" imgH="23164800" progId="Equation.DSMT4">
                  <p:embed/>
                </p:oleObj>
              </mc:Choice>
              <mc:Fallback>
                <p:oleObj name="Equation" r:id="rId5" imgW="163982400" imgH="23164800" progId="Equation.DSMT4">
                  <p:embed/>
                  <p:pic>
                    <p:nvPicPr>
                      <p:cNvPr id="0" name="图片 874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1088" y="2643188"/>
                        <a:ext cx="6526212" cy="923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 bwMode="auto">
          <a:xfrm>
            <a:off x="1408113" y="3795063"/>
            <a:ext cx="6954837" cy="765494"/>
            <a:chOff x="2218" y="5977"/>
            <a:chExt cx="10952" cy="1206"/>
          </a:xfrm>
        </p:grpSpPr>
        <p:graphicFrame>
          <p:nvGraphicFramePr>
            <p:cNvPr id="86024" name="对象 7"/>
            <p:cNvGraphicFramePr>
              <a:graphicFrameLocks noChangeAspect="1"/>
            </p:cNvGraphicFramePr>
            <p:nvPr/>
          </p:nvGraphicFramePr>
          <p:xfrm>
            <a:off x="5680" y="5978"/>
            <a:ext cx="4450" cy="12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450" name="Equation" r:id="rId7" imgW="71018400" imgH="19202400" progId="Equation.DSMT4">
                    <p:embed/>
                  </p:oleObj>
                </mc:Choice>
                <mc:Fallback>
                  <p:oleObj name="Equation" r:id="rId7" imgW="71018400" imgH="19202400" progId="Equation.DSMT4">
                    <p:embed/>
                    <p:pic>
                      <p:nvPicPr>
                        <p:cNvPr id="0" name="图片 874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80" y="5978"/>
                          <a:ext cx="4450" cy="12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86025" name="组合 10"/>
            <p:cNvGrpSpPr/>
            <p:nvPr/>
          </p:nvGrpSpPr>
          <p:grpSpPr bwMode="auto">
            <a:xfrm>
              <a:off x="2218" y="5977"/>
              <a:ext cx="10952" cy="1091"/>
              <a:chOff x="1799271" y="3072441"/>
              <a:chExt cx="6954837" cy="692507"/>
            </a:xfrm>
          </p:grpSpPr>
          <p:sp>
            <p:nvSpPr>
              <p:cNvPr id="9" name="矩形 8"/>
              <p:cNvSpPr/>
              <p:nvPr/>
            </p:nvSpPr>
            <p:spPr bwMode="auto">
              <a:xfrm>
                <a:off x="1799271" y="3072441"/>
                <a:ext cx="6954837" cy="69250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buFontTx/>
                  <a:buNone/>
                  <a:defRPr/>
                </a:pPr>
                <a:r>
                  <a:rPr lang="zh-CN" altLang="en-US" sz="2600" b="1" dirty="0">
                    <a:latin typeface="仿宋" panose="02010609060101010101" pitchFamily="49" charset="-122"/>
                    <a:ea typeface="仿宋" panose="02010609060101010101" pitchFamily="49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600" b="1" i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a </a:t>
                </a:r>
                <a:r>
                  <a:rPr lang="en-US" altLang="zh-CN" sz="26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=         </a:t>
                </a:r>
                <a:r>
                  <a:rPr lang="zh-CN" altLang="en-US" sz="2600" b="1" dirty="0">
                    <a:latin typeface="仿宋" panose="02010609060101010101" pitchFamily="49" charset="-122"/>
                    <a:ea typeface="仿宋" panose="02010609060101010101" pitchFamily="49" charset="-122"/>
                    <a:cs typeface="Times New Roman" panose="02020603050405020304" pitchFamily="18" charset="0"/>
                  </a:rPr>
                  <a:t>时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endPara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86027" name="对象 1"/>
              <p:cNvGraphicFramePr>
                <a:graphicFrameLocks noChangeAspect="1"/>
              </p:cNvGraphicFramePr>
              <p:nvPr/>
            </p:nvGraphicFramePr>
            <p:xfrm>
              <a:off x="2652713" y="3190486"/>
              <a:ext cx="436562" cy="4619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7451" name="" r:id="rId9" imgW="457835" imgH="483235" progId="Equation.DSMT4">
                      <p:embed/>
                    </p:oleObj>
                  </mc:Choice>
                  <mc:Fallback>
                    <p:oleObj name="" r:id="rId9" imgW="457835" imgH="483235" progId="Equation.DSMT4">
                      <p:embed/>
                      <p:pic>
                        <p:nvPicPr>
                          <p:cNvPr id="0" name="图片 8745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52713" y="3190486"/>
                            <a:ext cx="436562" cy="46196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86028" name="组合 6"/>
          <p:cNvGrpSpPr/>
          <p:nvPr/>
        </p:nvGrpSpPr>
        <p:grpSpPr bwMode="auto">
          <a:xfrm>
            <a:off x="3326629" y="530225"/>
            <a:ext cx="2479675" cy="522288"/>
            <a:chOff x="5060" y="905"/>
            <a:chExt cx="3904" cy="822"/>
          </a:xfrm>
        </p:grpSpPr>
        <p:grpSp>
          <p:nvGrpSpPr>
            <p:cNvPr id="86029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6035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能力提升题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1"/>
          <p:cNvGrpSpPr/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2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1" name="组合 1"/>
          <p:cNvGrpSpPr/>
          <p:nvPr/>
        </p:nvGrpSpPr>
        <p:grpSpPr bwMode="auto">
          <a:xfrm>
            <a:off x="1008063" y="1262063"/>
            <a:ext cx="6954837" cy="1776412"/>
            <a:chOff x="1008062" y="696914"/>
            <a:chExt cx="6954837" cy="1776411"/>
          </a:xfrm>
        </p:grpSpPr>
        <p:sp>
          <p:nvSpPr>
            <p:cNvPr id="3" name="矩形 2"/>
            <p:cNvSpPr/>
            <p:nvPr/>
          </p:nvSpPr>
          <p:spPr bwMode="auto">
            <a:xfrm>
              <a:off x="1008062" y="696914"/>
              <a:ext cx="6954837" cy="6093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  <a:defRPr/>
              </a:pP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计算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宋体" panose="02010600030101010101" pitchFamily="2" charset="-122"/>
                </a:rPr>
                <a:t>.</a:t>
              </a:r>
              <a:endPara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graphicFrame>
          <p:nvGraphicFramePr>
            <p:cNvPr id="87043" name="对象 1"/>
            <p:cNvGraphicFramePr>
              <a:graphicFrameLocks noChangeAspect="1"/>
            </p:cNvGraphicFramePr>
            <p:nvPr/>
          </p:nvGraphicFramePr>
          <p:xfrm>
            <a:off x="1284287" y="1379539"/>
            <a:ext cx="4638675" cy="10937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8309" name="Equation" r:id="rId1" imgW="116433600" imgH="27432000" progId="Equation.DSMT4">
                    <p:embed/>
                  </p:oleObj>
                </mc:Choice>
                <mc:Fallback>
                  <p:oleObj name="Equation" r:id="rId1" imgW="116433600" imgH="27432000" progId="Equation.DSMT4">
                    <p:embed/>
                    <p:pic>
                      <p:nvPicPr>
                        <p:cNvPr id="0" name="图片 8830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84287" y="1379539"/>
                          <a:ext cx="4638675" cy="109378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023938" y="3402013"/>
          <a:ext cx="4635500" cy="947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0" name="Equation" r:id="rId3" imgW="116433600" imgH="23774400" progId="Equation.DSMT4">
                  <p:embed/>
                </p:oleObj>
              </mc:Choice>
              <mc:Fallback>
                <p:oleObj name="Equation" r:id="rId3" imgW="116433600" imgH="23774400" progId="Equation.DSMT4">
                  <p:embed/>
                  <p:pic>
                    <p:nvPicPr>
                      <p:cNvPr id="0" name="图片 8830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3938" y="3402013"/>
                        <a:ext cx="4635500" cy="947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726113" y="3444875"/>
          <a:ext cx="1287462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311" name="Equation" r:id="rId5" imgW="32308800" imgH="21640800" progId="Equation.DSMT4">
                  <p:embed/>
                </p:oleObj>
              </mc:Choice>
              <mc:Fallback>
                <p:oleObj name="Equation" r:id="rId5" imgW="32308800" imgH="21640800" progId="Equation.DSMT4">
                  <p:embed/>
                  <p:pic>
                    <p:nvPicPr>
                      <p:cNvPr id="0" name="图片 883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6113" y="3444875"/>
                        <a:ext cx="1287462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7046" name="组合 2"/>
          <p:cNvGrpSpPr/>
          <p:nvPr/>
        </p:nvGrpSpPr>
        <p:grpSpPr bwMode="auto">
          <a:xfrm>
            <a:off x="3293204" y="526147"/>
            <a:ext cx="2478088" cy="522288"/>
            <a:chOff x="5060" y="905"/>
            <a:chExt cx="3904" cy="822"/>
          </a:xfrm>
        </p:grpSpPr>
        <p:grpSp>
          <p:nvGrpSpPr>
            <p:cNvPr id="87047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" name="缺角矩形 1"/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" name="缺角矩形 3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7053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拓广探索题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0" name="组合 1"/>
          <p:cNvGrpSpPr/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92188" y="1343025"/>
            <a:ext cx="475858" cy="2308324"/>
          </a:xfrm>
          <a:prstGeom prst="rect">
            <a:avLst/>
          </a:prstGeom>
          <a:noFill/>
          <a:ln w="25400">
            <a:solidFill>
              <a:schemeClr val="accent1">
                <a:alpha val="54117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分式混合运算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073275" y="719138"/>
            <a:ext cx="811212" cy="830997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混合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运算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" name="左大括号 54"/>
          <p:cNvSpPr/>
          <p:nvPr/>
        </p:nvSpPr>
        <p:spPr bwMode="auto">
          <a:xfrm>
            <a:off x="1681162" y="992188"/>
            <a:ext cx="300037" cy="3005356"/>
          </a:xfrm>
          <a:prstGeom prst="leftBrace">
            <a:avLst>
              <a:gd name="adj1" fmla="val 77338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24" name="右箭头 23"/>
          <p:cNvSpPr/>
          <p:nvPr/>
        </p:nvSpPr>
        <p:spPr bwMode="auto">
          <a:xfrm>
            <a:off x="3019425" y="1052513"/>
            <a:ext cx="215900" cy="2174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2073275" y="3560763"/>
            <a:ext cx="811213" cy="646331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应用</a:t>
            </a:r>
            <a:endParaRPr lang="en-US" altLang="zh-CN" sz="24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3235325" y="3155950"/>
            <a:ext cx="1031875" cy="1785104"/>
          </a:xfrm>
          <a:prstGeom prst="rect">
            <a:avLst/>
          </a:prstGeom>
          <a:noFill/>
          <a:ln w="25400">
            <a:solidFill>
              <a:schemeClr val="tx1">
                <a:alpha val="76076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关键是明确运算种类及运算顺序</a:t>
            </a:r>
            <a:endParaRPr lang="zh-CN" altLang="en-US" sz="2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3235325" y="706438"/>
            <a:ext cx="1031875" cy="769441"/>
          </a:xfrm>
          <a:prstGeom prst="rect">
            <a:avLst/>
          </a:prstGeom>
          <a:noFill/>
          <a:ln w="25400">
            <a:solidFill>
              <a:schemeClr val="tx1">
                <a:alpha val="87056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明确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运算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顺序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右箭头 13"/>
          <p:cNvSpPr/>
          <p:nvPr/>
        </p:nvSpPr>
        <p:spPr bwMode="auto">
          <a:xfrm>
            <a:off x="4494213" y="1060450"/>
            <a:ext cx="485775" cy="195263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5083175" y="632116"/>
            <a:ext cx="3441700" cy="707886"/>
          </a:xfrm>
          <a:prstGeom prst="rect">
            <a:avLst/>
          </a:prstGeom>
          <a:noFill/>
          <a:ln w="25400">
            <a:solidFill>
              <a:schemeClr val="tx1">
                <a:alpha val="87056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同级运算自左向右进行；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运算律可简化运算</a:t>
            </a:r>
            <a:endParaRPr lang="en-US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右箭头 16"/>
          <p:cNvSpPr/>
          <p:nvPr/>
        </p:nvSpPr>
        <p:spPr bwMode="auto">
          <a:xfrm>
            <a:off x="3019425" y="3765550"/>
            <a:ext cx="215900" cy="21748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右箭头 17"/>
          <p:cNvSpPr/>
          <p:nvPr/>
        </p:nvSpPr>
        <p:spPr bwMode="auto">
          <a:xfrm>
            <a:off x="4494213" y="3832225"/>
            <a:ext cx="484187" cy="195263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5083175" y="3678238"/>
            <a:ext cx="3441700" cy="400110"/>
          </a:xfrm>
          <a:prstGeom prst="rect">
            <a:avLst/>
          </a:prstGeom>
          <a:noFill/>
          <a:ln w="25400">
            <a:solidFill>
              <a:schemeClr val="tx1">
                <a:alpha val="87056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明确运算方法及运算技巧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406900" y="773113"/>
            <a:ext cx="646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技巧</a:t>
            </a:r>
            <a:endParaRPr lang="zh-CN" altLang="en-US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406900" y="3502025"/>
            <a:ext cx="6463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endParaRPr lang="zh-CN" altLang="en-US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2073275" y="1887538"/>
            <a:ext cx="811213" cy="1200329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分式的乘方</a:t>
            </a:r>
            <a:endParaRPr lang="zh-CN" altLang="en-US" sz="24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右箭头 5"/>
          <p:cNvSpPr/>
          <p:nvPr/>
        </p:nvSpPr>
        <p:spPr bwMode="auto">
          <a:xfrm>
            <a:off x="3019425" y="2297113"/>
            <a:ext cx="214312" cy="2174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235325" y="1811338"/>
            <a:ext cx="1031875" cy="1107996"/>
          </a:xfrm>
          <a:prstGeom prst="rect">
            <a:avLst/>
          </a:prstGeom>
          <a:noFill/>
          <a:ln w="25400">
            <a:solidFill>
              <a:schemeClr val="tx1">
                <a:alpha val="87056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分式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乘方的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法则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5083174" y="2011363"/>
            <a:ext cx="3582653" cy="707886"/>
          </a:xfrm>
          <a:prstGeom prst="rect">
            <a:avLst/>
          </a:prstGeom>
          <a:noFill/>
          <a:ln w="25400">
            <a:solidFill>
              <a:schemeClr val="tx1">
                <a:alpha val="87056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掌握分式乘方的运算法则；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熟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练地进行分式乘方的运算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9" name="组合 1"/>
          <p:cNvGrpSpPr/>
          <p:nvPr/>
        </p:nvGrpSpPr>
        <p:grpSpPr bwMode="auto">
          <a:xfrm>
            <a:off x="-12407" y="-38812"/>
            <a:ext cx="2006600" cy="477213"/>
            <a:chOff x="100" y="76"/>
            <a:chExt cx="3160" cy="752"/>
          </a:xfrm>
        </p:grpSpPr>
        <p:cxnSp>
          <p:nvCxnSpPr>
            <p:cNvPr id="30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33" name="右箭头 32"/>
          <p:cNvSpPr/>
          <p:nvPr/>
        </p:nvSpPr>
        <p:spPr bwMode="auto">
          <a:xfrm>
            <a:off x="4476750" y="2308224"/>
            <a:ext cx="484187" cy="195263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5" grpId="0" animBg="1"/>
      <p:bldP spid="24" grpId="0" animBg="1"/>
      <p:bldP spid="23" grpId="0" animBg="1"/>
      <p:bldP spid="25" grpId="0" animBg="1"/>
      <p:bldP spid="19" grpId="0" animBg="1"/>
      <p:bldP spid="14" grpId="0" animBg="1"/>
      <p:bldP spid="15" grpId="0" animBg="1"/>
      <p:bldP spid="17" grpId="0" animBg="1"/>
      <p:bldP spid="18" grpId="0" animBg="1"/>
      <p:bldP spid="26" grpId="0" animBg="1"/>
      <p:bldP spid="27" grpId="0"/>
      <p:bldP spid="28" grpId="0"/>
      <p:bldP spid="5" grpId="0" animBg="1"/>
      <p:bldP spid="6" grpId="0" animBg="1"/>
      <p:bldP spid="7" grpId="0" animBg="1"/>
      <p:bldP spid="9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677148" y="2986859"/>
            <a:ext cx="7246487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buClr>
                <a:srgbClr val="FF0066"/>
              </a:buClr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熟练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掌握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分式的乘除混合运算顺序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和方法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229920" y="1001294"/>
            <a:ext cx="6885379" cy="11695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 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掌握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分式乘方的运算法则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，并能灵活运用法则进行分式乘方的运算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.</a:t>
            </a:r>
            <a:endParaRPr lang="en-US" altLang="zh-CN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素养目标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05312" y="667591"/>
            <a:ext cx="7691244" cy="3257071"/>
            <a:chOff x="-5424" y="458041"/>
            <a:chExt cx="7691244" cy="3257071"/>
          </a:xfrm>
        </p:grpSpPr>
        <p:grpSp>
          <p:nvGrpSpPr>
            <p:cNvPr id="17" name="组合 14"/>
            <p:cNvGrpSpPr/>
            <p:nvPr/>
          </p:nvGrpSpPr>
          <p:grpSpPr>
            <a:xfrm>
              <a:off x="-5424" y="1058845"/>
              <a:ext cx="7690962" cy="2656267"/>
              <a:chOff x="282" y="996"/>
              <a:chExt cx="13665" cy="5504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82" y="6500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0883" y="3435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685820" y="458041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1137642" y="1253181"/>
            <a:ext cx="7143750" cy="3416320"/>
          </a:xfrm>
          <a:prstGeom prst="rect">
            <a:avLst/>
          </a:prstGeom>
          <a:solidFill>
            <a:schemeClr val="bg2"/>
          </a:solidFill>
          <a:ln w="63500" cmpd="thinThick">
            <a:solidFill>
              <a:srgbClr val="00B050"/>
            </a:solidFill>
          </a:ln>
        </p:spPr>
        <p:txBody>
          <a:bodyPr wrap="square" anchor="ctr">
            <a:spAutoFit/>
          </a:bodyPr>
          <a:lstStyle/>
          <a:p>
            <a:pPr latinLnBrk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2003F7"/>
                </a:solidFill>
                <a:latin typeface="+mn-lt"/>
                <a:cs typeface="宋体" panose="02010600030101010101" pitchFamily="2" charset="-122"/>
              </a:rPr>
              <a:t>分式乘除混合运算的计算方法：</a:t>
            </a:r>
            <a:endParaRPr lang="en-US" altLang="zh-CN" sz="2400" b="1" dirty="0">
              <a:solidFill>
                <a:srgbClr val="2003F7"/>
              </a:solidFill>
              <a:latin typeface="+mn-lt"/>
              <a:cs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     (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1)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分式乘除混合运算，先依据分式的乘除法法则，把分式乘除法统一成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乘法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cs typeface="宋体" panose="02010600030101010101" pitchFamily="2" charset="-122"/>
            </a:endParaRPr>
          </a:p>
          <a:p>
            <a:pPr latinLnBrk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     (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2)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当分式的分子分母为多项式时，应先进行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因式分解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，然后约去分子分母的公因式，计算结果应为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最简分式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或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整式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cs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cs typeface="宋体" panose="02010600030101010101" pitchFamily="2" charset="-122"/>
            </a:endParaRPr>
          </a:p>
        </p:txBody>
      </p:sp>
      <p:grpSp>
        <p:nvGrpSpPr>
          <p:cNvPr id="70665" name="组合 6147"/>
          <p:cNvGrpSpPr/>
          <p:nvPr/>
        </p:nvGrpSpPr>
        <p:grpSpPr bwMode="auto">
          <a:xfrm>
            <a:off x="2926553" y="203200"/>
            <a:ext cx="4298803" cy="875942"/>
            <a:chOff x="882" y="0"/>
            <a:chExt cx="9037" cy="1841"/>
          </a:xfrm>
        </p:grpSpPr>
        <p:sp>
          <p:nvSpPr>
            <p:cNvPr id="70666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1872208 h 1872208"/>
                <a:gd name="T2" fmla="*/ 2520280 w 2520280"/>
                <a:gd name="T3" fmla="*/ 1872208 h 1872208"/>
                <a:gd name="T4" fmla="*/ 0 w 2520280"/>
                <a:gd name="T5" fmla="*/ 1872208 h 1872208"/>
                <a:gd name="T6" fmla="*/ 0 w 2520280"/>
                <a:gd name="T7" fmla="*/ 0 h 1872208"/>
                <a:gd name="T8" fmla="*/ 916 w 2520280"/>
                <a:gd name="T9" fmla="*/ 0 h 1872208"/>
                <a:gd name="T10" fmla="*/ 0 w 2520280"/>
                <a:gd name="T11" fmla="*/ 0 h 1872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67" name="文本框 6151"/>
            <p:cNvSpPr txBox="1">
              <a:spLocks noChangeArrowheads="1"/>
            </p:cNvSpPr>
            <p:nvPr/>
          </p:nvSpPr>
          <p:spPr bwMode="auto">
            <a:xfrm>
              <a:off x="3677" y="871"/>
              <a:ext cx="6242" cy="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分式乘除的混合运算</a:t>
              </a:r>
              <a:endPara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3" name="组合 4"/>
          <p:cNvGrpSpPr/>
          <p:nvPr/>
        </p:nvGrpSpPr>
        <p:grpSpPr bwMode="auto">
          <a:xfrm>
            <a:off x="2419291" y="653923"/>
            <a:ext cx="1739920" cy="409791"/>
            <a:chOff x="3485" y="1168"/>
            <a:chExt cx="2739" cy="644"/>
          </a:xfrm>
        </p:grpSpPr>
        <p:sp>
          <p:nvSpPr>
            <p:cNvPr id="14" name="圆角矩形 13"/>
            <p:cNvSpPr/>
            <p:nvPr/>
          </p:nvSpPr>
          <p:spPr>
            <a:xfrm>
              <a:off x="3485" y="1168"/>
              <a:ext cx="2739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15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prstClr val="white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prstClr val="white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7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5" name="Group 22"/>
          <p:cNvGrpSpPr/>
          <p:nvPr/>
        </p:nvGrpSpPr>
        <p:grpSpPr bwMode="auto">
          <a:xfrm>
            <a:off x="360363" y="1041400"/>
            <a:ext cx="6048375" cy="889000"/>
            <a:chOff x="137" y="920"/>
            <a:chExt cx="3810" cy="560"/>
          </a:xfrm>
        </p:grpSpPr>
        <p:graphicFrame>
          <p:nvGraphicFramePr>
            <p:cNvPr id="72706" name="Object 6"/>
            <p:cNvGraphicFramePr>
              <a:graphicFrameLocks noChangeAspect="1"/>
            </p:cNvGraphicFramePr>
            <p:nvPr/>
          </p:nvGraphicFramePr>
          <p:xfrm>
            <a:off x="1523" y="920"/>
            <a:ext cx="2424" cy="5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146" name="Equation" r:id="rId1" imgW="92354400" imgH="21336000" progId="Equation.DSMT4">
                    <p:embed/>
                  </p:oleObj>
                </mc:Choice>
                <mc:Fallback>
                  <p:oleObj name="Equation" r:id="rId1" imgW="92354400" imgH="21336000" progId="Equation.DSMT4">
                    <p:embed/>
                    <p:pic>
                      <p:nvPicPr>
                        <p:cNvPr id="0" name="图片 771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23" y="920"/>
                          <a:ext cx="2424" cy="56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137" y="1034"/>
              <a:ext cx="1394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indent="262255" eaLnBrk="0" hangingPunct="0">
                <a:buFontTx/>
                <a:buNone/>
                <a:defRPr/>
              </a:pPr>
              <a:r>
                <a:rPr lang="zh-CN" altLang="en-US" sz="28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例</a:t>
              </a:r>
              <a:r>
                <a:rPr lang="en-US" altLang="zh-CN" sz="28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</a:t>
              </a:r>
              <a:r>
                <a:rPr lang="zh-CN" altLang="en-US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</a:t>
              </a:r>
              <a:endParaRPr lang="zh-CN" alt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1587500" y="2206625"/>
            <a:ext cx="8778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5" name="Object 22"/>
          <p:cNvGraphicFramePr>
            <a:graphicFrameLocks noChangeAspect="1"/>
          </p:cNvGraphicFramePr>
          <p:nvPr/>
        </p:nvGraphicFramePr>
        <p:xfrm>
          <a:off x="2265363" y="2022475"/>
          <a:ext cx="3681412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147" name="Equation" r:id="rId3" imgW="88392000" imgH="21336000" progId="Equation.DSMT4">
                  <p:embed/>
                </p:oleObj>
              </mc:Choice>
              <mc:Fallback>
                <p:oleObj name="Equation" r:id="rId3" imgW="88392000" imgH="21336000" progId="Equation.DSMT4">
                  <p:embed/>
                  <p:pic>
                    <p:nvPicPr>
                      <p:cNvPr id="0" name="图片 771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5363" y="2022475"/>
                        <a:ext cx="3681412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0"/>
          <p:cNvGraphicFramePr>
            <a:graphicFrameLocks noChangeAspect="1"/>
          </p:cNvGraphicFramePr>
          <p:nvPr/>
        </p:nvGraphicFramePr>
        <p:xfrm>
          <a:off x="1955800" y="3163888"/>
          <a:ext cx="3821113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148" name="Equation" r:id="rId5" imgW="91744800" imgH="21640800" progId="Equation.DSMT4">
                  <p:embed/>
                </p:oleObj>
              </mc:Choice>
              <mc:Fallback>
                <p:oleObj name="Equation" r:id="rId5" imgW="91744800" imgH="21640800" progId="Equation.DSMT4">
                  <p:embed/>
                  <p:pic>
                    <p:nvPicPr>
                      <p:cNvPr id="0" name="图片 771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3163888"/>
                        <a:ext cx="3821113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31"/>
          <p:cNvGraphicFramePr>
            <a:graphicFrameLocks noChangeAspect="1"/>
          </p:cNvGraphicFramePr>
          <p:nvPr/>
        </p:nvGraphicFramePr>
        <p:xfrm>
          <a:off x="2032000" y="4065588"/>
          <a:ext cx="111125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149" name="Equation" r:id="rId7" imgW="26212800" imgH="21640800" progId="Equation.DSMT4">
                  <p:embed/>
                </p:oleObj>
              </mc:Choice>
              <mc:Fallback>
                <p:oleObj name="Equation" r:id="rId7" imgW="26212800" imgH="21640800" progId="Equation.DSMT4">
                  <p:embed/>
                  <p:pic>
                    <p:nvPicPr>
                      <p:cNvPr id="0" name="图片 771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2000" y="4065588"/>
                        <a:ext cx="111125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701675" y="573088"/>
            <a:ext cx="7297738" cy="492125"/>
            <a:chOff x="701675" y="573088"/>
            <a:chExt cx="7297738" cy="492125"/>
          </a:xfrm>
        </p:grpSpPr>
        <p:grpSp>
          <p:nvGrpSpPr>
            <p:cNvPr id="72716" name="组合 6"/>
            <p:cNvGrpSpPr/>
            <p:nvPr/>
          </p:nvGrpSpPr>
          <p:grpSpPr bwMode="auto">
            <a:xfrm>
              <a:off x="701675" y="573088"/>
              <a:ext cx="1830556" cy="492125"/>
              <a:chOff x="427462" y="558483"/>
              <a:chExt cx="1829953" cy="492443"/>
            </a:xfrm>
          </p:grpSpPr>
          <p:grpSp>
            <p:nvGrpSpPr>
              <p:cNvPr id="72717" name="组合 5"/>
              <p:cNvGrpSpPr/>
              <p:nvPr/>
            </p:nvGrpSpPr>
            <p:grpSpPr bwMode="auto">
              <a:xfrm>
                <a:off x="468723" y="591841"/>
                <a:ext cx="1417171" cy="425725"/>
                <a:chOff x="2177459" y="-557354"/>
                <a:chExt cx="1417171" cy="425725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" name="椭圆 4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" name="椭圆 5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" name="椭圆 6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2723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500" b="1" dirty="0">
                    <a:solidFill>
                      <a:prstClr val="white"/>
                    </a:solidFill>
                  </a:rPr>
                  <a:t>素养考点 </a:t>
                </a:r>
                <a:r>
                  <a:rPr lang="en-US" altLang="zh-CN" sz="2500" b="1" dirty="0">
                    <a:solidFill>
                      <a:prstClr val="white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500" b="1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" name="矩形 4"/>
            <p:cNvSpPr>
              <a:spLocks noChangeArrowheads="1"/>
            </p:cNvSpPr>
            <p:nvPr/>
          </p:nvSpPr>
          <p:spPr bwMode="auto">
            <a:xfrm>
              <a:off x="2720975" y="573088"/>
              <a:ext cx="5278438" cy="47705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>
              <a:lvl1pPr eaLnBrk="0" hangingPunct="0">
                <a:lnSpc>
                  <a:spcPct val="120000"/>
                </a:lnSpc>
                <a:defRPr sz="24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buFontTx/>
                <a:buNone/>
                <a:defRPr/>
              </a:pPr>
              <a:r>
                <a:rPr lang="zh-CN" altLang="en-US" sz="2500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分式乘除的混合运算</a:t>
              </a:r>
              <a:endParaRPr lang="zh-CN" altLang="en-US" sz="25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23" name="组合 1"/>
          <p:cNvGrpSpPr/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2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729" name="Group 27"/>
          <p:cNvGrpSpPr/>
          <p:nvPr/>
        </p:nvGrpSpPr>
        <p:grpSpPr bwMode="auto">
          <a:xfrm>
            <a:off x="884238" y="821534"/>
            <a:ext cx="5502275" cy="901700"/>
            <a:chOff x="335" y="922"/>
            <a:chExt cx="3466" cy="568"/>
          </a:xfrm>
        </p:grpSpPr>
        <p:graphicFrame>
          <p:nvGraphicFramePr>
            <p:cNvPr id="73730" name="Object 11"/>
            <p:cNvGraphicFramePr>
              <a:graphicFrameLocks noChangeAspect="1"/>
            </p:cNvGraphicFramePr>
            <p:nvPr/>
          </p:nvGraphicFramePr>
          <p:xfrm>
            <a:off x="1266" y="922"/>
            <a:ext cx="2535" cy="5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081" name="Equation" r:id="rId1" imgW="106375200" imgH="23774400" progId="Equation.DSMT4">
                    <p:embed/>
                  </p:oleObj>
                </mc:Choice>
                <mc:Fallback>
                  <p:oleObj name="Equation" r:id="rId1" imgW="106375200" imgH="23774400" progId="Equation.DSMT4">
                    <p:embed/>
                    <p:pic>
                      <p:nvPicPr>
                        <p:cNvPr id="0" name="图片 7808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66" y="922"/>
                          <a:ext cx="2535" cy="5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35" y="1026"/>
              <a:ext cx="70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zh-CN" altLang="en-US" sz="24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</a:t>
              </a:r>
              <a:endPara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22" name="Object 43"/>
          <p:cNvGraphicFramePr>
            <a:graphicFrameLocks noChangeAspect="1"/>
          </p:cNvGraphicFramePr>
          <p:nvPr/>
        </p:nvGraphicFramePr>
        <p:xfrm>
          <a:off x="2033588" y="2157413"/>
          <a:ext cx="5980112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082" name="Equation" r:id="rId3" imgW="151790400" imgH="26517600" progId="Equation.DSMT4">
                  <p:embed/>
                </p:oleObj>
              </mc:Choice>
              <mc:Fallback>
                <p:oleObj name="Equation" r:id="rId3" imgW="151790400" imgH="26517600" progId="Equation.DSMT4">
                  <p:embed/>
                  <p:pic>
                    <p:nvPicPr>
                      <p:cNvPr id="0" name="图片 780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3588" y="2157413"/>
                        <a:ext cx="5980112" cy="104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 Box 42"/>
          <p:cNvSpPr txBox="1">
            <a:spLocks noChangeArrowheads="1"/>
          </p:cNvSpPr>
          <p:nvPr/>
        </p:nvSpPr>
        <p:spPr bwMode="auto">
          <a:xfrm>
            <a:off x="636588" y="2430463"/>
            <a:ext cx="21256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endParaRPr lang="zh-CN" altLang="en-US" sz="2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128838" y="3429000"/>
          <a:ext cx="1514475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083" name="Equation" r:id="rId5" imgW="38404800" imgH="22860000" progId="Equation.DSMT4">
                  <p:embed/>
                </p:oleObj>
              </mc:Choice>
              <mc:Fallback>
                <p:oleObj name="Equation" r:id="rId5" imgW="38404800" imgH="22860000" progId="Equation.DSMT4">
                  <p:embed/>
                  <p:pic>
                    <p:nvPicPr>
                      <p:cNvPr id="0" name="图片 780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8838" y="3429000"/>
                        <a:ext cx="1514475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"/>
          <p:cNvGrpSpPr/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72" y="918421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92" name="组合 3091"/>
          <p:cNvGrpSpPr/>
          <p:nvPr/>
        </p:nvGrpSpPr>
        <p:grpSpPr bwMode="auto">
          <a:xfrm>
            <a:off x="1219200" y="3028949"/>
            <a:ext cx="6060743" cy="657225"/>
            <a:chOff x="80" y="2410"/>
            <a:chExt cx="5090" cy="552"/>
          </a:xfrm>
        </p:grpSpPr>
        <p:sp>
          <p:nvSpPr>
            <p:cNvPr id="74754" name="Rectangle 40"/>
            <p:cNvSpPr>
              <a:spLocks noChangeArrowheads="1"/>
            </p:cNvSpPr>
            <p:nvPr/>
          </p:nvSpPr>
          <p:spPr bwMode="auto">
            <a:xfrm>
              <a:off x="80" y="2484"/>
              <a:ext cx="5090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zh-CN" altLang="en-US" sz="2400" b="1" dirty="0">
                  <a:solidFill>
                    <a:srgbClr val="2003F7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　　猜想：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n</a:t>
              </a:r>
              <a:r>
                <a:rPr lang="en-US" altLang="zh-CN" sz="24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为正整数时　　　　　　　　</a:t>
              </a:r>
              <a:endPara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74755" name="Object 39"/>
            <p:cNvGraphicFramePr>
              <a:graphicFrameLocks noChangeAspect="1"/>
            </p:cNvGraphicFramePr>
            <p:nvPr/>
          </p:nvGraphicFramePr>
          <p:xfrm>
            <a:off x="3161" y="2410"/>
            <a:ext cx="784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018" name="Equation" r:id="rId1" imgW="29870400" imgH="21031200" progId="Equation.DSMT4">
                    <p:embed/>
                  </p:oleObj>
                </mc:Choice>
                <mc:Fallback>
                  <p:oleObj name="Equation" r:id="rId1" imgW="29870400" imgH="21031200" progId="Equation.DSMT4">
                    <p:embed/>
                    <p:pic>
                      <p:nvPicPr>
                        <p:cNvPr id="0" name="图片 790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1" y="2410"/>
                          <a:ext cx="784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4758" name="组合 3090"/>
          <p:cNvGrpSpPr/>
          <p:nvPr/>
        </p:nvGrpSpPr>
        <p:grpSpPr bwMode="auto">
          <a:xfrm>
            <a:off x="1353978" y="1148556"/>
            <a:ext cx="6770687" cy="1702593"/>
            <a:chOff x="649" y="975"/>
            <a:chExt cx="5687" cy="1430"/>
          </a:xfrm>
        </p:grpSpPr>
        <p:graphicFrame>
          <p:nvGraphicFramePr>
            <p:cNvPr id="74759" name="Object 34"/>
            <p:cNvGraphicFramePr>
              <a:graphicFrameLocks noChangeAspect="1"/>
            </p:cNvGraphicFramePr>
            <p:nvPr/>
          </p:nvGraphicFramePr>
          <p:xfrm>
            <a:off x="953" y="1853"/>
            <a:ext cx="3264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019" name="Equation" r:id="rId3" imgW="124358400" imgH="21031200" progId="Equation.DSMT4">
                    <p:embed/>
                  </p:oleObj>
                </mc:Choice>
                <mc:Fallback>
                  <p:oleObj name="Equation" r:id="rId3" imgW="124358400" imgH="21031200" progId="Equation.DSMT4">
                    <p:embed/>
                    <p:pic>
                      <p:nvPicPr>
                        <p:cNvPr id="0" name="图片 790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53" y="1853"/>
                          <a:ext cx="3264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4760" name="Rectangle 38"/>
            <p:cNvSpPr>
              <a:spLocks noChangeArrowheads="1"/>
            </p:cNvSpPr>
            <p:nvPr/>
          </p:nvSpPr>
          <p:spPr bwMode="auto">
            <a:xfrm>
              <a:off x="649" y="975"/>
              <a:ext cx="5687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0" hangingPunct="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你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能结合有理数乘方的概念和分式乘法的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法则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写出结果吗？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765" name="组合 4"/>
          <p:cNvGrpSpPr/>
          <p:nvPr/>
        </p:nvGrpSpPr>
        <p:grpSpPr bwMode="auto">
          <a:xfrm>
            <a:off x="2832100" y="585787"/>
            <a:ext cx="1685925" cy="410359"/>
            <a:chOff x="3485" y="1168"/>
            <a:chExt cx="2655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4767" name="矩形 1"/>
            <p:cNvSpPr>
              <a:spLocks noChangeArrowheads="1"/>
            </p:cNvSpPr>
            <p:nvPr/>
          </p:nvSpPr>
          <p:spPr bwMode="auto">
            <a:xfrm>
              <a:off x="3758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4768" name="文本框 2"/>
          <p:cNvSpPr txBox="1">
            <a:spLocks noChangeArrowheads="1"/>
          </p:cNvSpPr>
          <p:nvPr/>
        </p:nvSpPr>
        <p:spPr bwMode="auto">
          <a:xfrm>
            <a:off x="4759325" y="577850"/>
            <a:ext cx="18319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分式的乘方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" name="组合 1"/>
          <p:cNvGrpSpPr/>
          <p:nvPr/>
        </p:nvGrpSpPr>
        <p:grpSpPr bwMode="auto">
          <a:xfrm>
            <a:off x="-4018" y="-55312"/>
            <a:ext cx="2006600" cy="477213"/>
            <a:chOff x="100" y="50"/>
            <a:chExt cx="3160" cy="752"/>
          </a:xfrm>
        </p:grpSpPr>
        <p:cxnSp>
          <p:nvCxnSpPr>
            <p:cNvPr id="1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50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8233" name="Rectangle 41"/>
          <p:cNvSpPr>
            <a:spLocks noChangeArrowheads="1"/>
          </p:cNvSpPr>
          <p:nvPr/>
        </p:nvSpPr>
        <p:spPr bwMode="auto">
          <a:xfrm>
            <a:off x="1438048" y="3832442"/>
            <a:ext cx="5975398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22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你能写出推导过程吗？试试看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你能用文字语言叙述得到的结论吗？　　　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1007671" y="4176712"/>
            <a:ext cx="6772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这就是说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分式乘方要把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分子、分母分别乘方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．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4098" name="Object 7"/>
          <p:cNvGraphicFramePr>
            <a:graphicFrameLocks noChangeAspect="1"/>
          </p:cNvGraphicFramePr>
          <p:nvPr/>
        </p:nvGraphicFramePr>
        <p:xfrm>
          <a:off x="1797050" y="1808163"/>
          <a:ext cx="4921250" cy="147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38" name="Equation" r:id="rId1" imgW="157581600" imgH="47244000" progId="Equation.DSMT4">
                  <p:embed/>
                </p:oleObj>
              </mc:Choice>
              <mc:Fallback>
                <p:oleObj name="Equation" r:id="rId1" imgW="157581600" imgH="47244000" progId="Equation.DSMT4">
                  <p:embed/>
                  <p:pic>
                    <p:nvPicPr>
                      <p:cNvPr id="0" name="图片 800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7050" y="1808163"/>
                        <a:ext cx="4921250" cy="1476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109" name="组合 4108"/>
          <p:cNvGrpSpPr/>
          <p:nvPr/>
        </p:nvGrpSpPr>
        <p:grpSpPr>
          <a:xfrm>
            <a:off x="2095500" y="3356373"/>
            <a:ext cx="1839516" cy="685800"/>
            <a:chOff x="88" y="2687"/>
            <a:chExt cx="1545" cy="576"/>
          </a:xfrm>
          <a:noFill/>
        </p:grpSpPr>
        <p:sp>
          <p:nvSpPr>
            <p:cNvPr id="4103" name="Text Box 8"/>
            <p:cNvSpPr txBox="1"/>
            <p:nvPr/>
          </p:nvSpPr>
          <p:spPr>
            <a:xfrm>
              <a:off x="88" y="2830"/>
              <a:ext cx="1011" cy="348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noProof="1">
                  <a:solidFill>
                    <a:srgbClr val="0000FF"/>
                  </a:solidFill>
                  <a:latin typeface="宋体" panose="02010600030101010101" pitchFamily="2" charset="-122"/>
                </a:rPr>
                <a:t>即</a:t>
              </a:r>
              <a:endParaRPr lang="zh-CN" altLang="en-US" sz="2100" b="1" noProof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graphicFrame>
          <p:nvGraphicFramePr>
            <p:cNvPr id="4099" name="Object 9"/>
            <p:cNvGraphicFramePr>
              <a:graphicFrameLocks noChangeAspect="1"/>
            </p:cNvGraphicFramePr>
            <p:nvPr/>
          </p:nvGraphicFramePr>
          <p:xfrm>
            <a:off x="537" y="2687"/>
            <a:ext cx="1096" cy="5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0039" name="Equation" r:id="rId3" imgW="41757600" imgH="21945600" progId="Equation.DSMT4">
                    <p:embed/>
                  </p:oleObj>
                </mc:Choice>
                <mc:Fallback>
                  <p:oleObj name="Equation" r:id="rId3" imgW="41757600" imgH="21945600" progId="Equation.DSMT4">
                    <p:embed/>
                    <p:pic>
                      <p:nvPicPr>
                        <p:cNvPr id="0" name="图片 80038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37" y="2687"/>
                          <a:ext cx="1096" cy="57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108" name="Rectangle 4"/>
          <p:cNvSpPr>
            <a:spLocks noChangeArrowheads="1"/>
          </p:cNvSpPr>
          <p:nvPr/>
        </p:nvSpPr>
        <p:spPr bwMode="auto">
          <a:xfrm>
            <a:off x="833835" y="1384056"/>
            <a:ext cx="65230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一般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地，当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是正整数时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　　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组合 1"/>
          <p:cNvGrpSpPr/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1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分式的乘方法则</a:t>
            </a:r>
            <a:endParaRPr lang="zh-CN" altLang="zh-CN" sz="2800" b="1" spc="100" noProof="1">
              <a:solidFill>
                <a:srgbClr val="2003F7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803" y="2067920"/>
            <a:ext cx="2996726" cy="2721241"/>
          </a:xfrm>
          <a:prstGeom prst="rect">
            <a:avLst/>
          </a:prstGeom>
        </p:spPr>
      </p:pic>
      <p:sp>
        <p:nvSpPr>
          <p:cNvPr id="5138" name="Rectangle 5"/>
          <p:cNvSpPr>
            <a:spLocks noChangeArrowheads="1"/>
          </p:cNvSpPr>
          <p:nvPr/>
        </p:nvSpPr>
        <p:spPr bwMode="auto">
          <a:xfrm>
            <a:off x="382588" y="2467124"/>
            <a:ext cx="10615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indent="2571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139" name="Object 2"/>
          <p:cNvGraphicFramePr>
            <a:graphicFrameLocks noChangeAspect="1"/>
          </p:cNvGraphicFramePr>
          <p:nvPr/>
        </p:nvGraphicFramePr>
        <p:xfrm>
          <a:off x="1398588" y="2352675"/>
          <a:ext cx="3122612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30" name="Equation" r:id="rId2" imgW="99974400" imgH="21945600" progId="Equation.DSMT4">
                  <p:embed/>
                </p:oleObj>
              </mc:Choice>
              <mc:Fallback>
                <p:oleObj name="Equation" r:id="rId2" imgW="99974400" imgH="21945600" progId="Equation.DSMT4">
                  <p:embed/>
                  <p:pic>
                    <p:nvPicPr>
                      <p:cNvPr id="0" name="图片 812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8588" y="2352675"/>
                        <a:ext cx="3122612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40" name="Object 3"/>
          <p:cNvGraphicFramePr>
            <a:graphicFrameLocks noChangeAspect="1"/>
          </p:cNvGraphicFramePr>
          <p:nvPr/>
        </p:nvGraphicFramePr>
        <p:xfrm>
          <a:off x="1385374" y="3194110"/>
          <a:ext cx="335121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31" name="Equation" r:id="rId4" imgW="107289600" imgH="21945600" progId="Equation.DSMT4">
                  <p:embed/>
                </p:oleObj>
              </mc:Choice>
              <mc:Fallback>
                <p:oleObj name="Equation" r:id="rId4" imgW="107289600" imgH="21945600" progId="Equation.DSMT4">
                  <p:embed/>
                  <p:pic>
                    <p:nvPicPr>
                      <p:cNvPr id="0" name="图片 812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5374" y="3194110"/>
                        <a:ext cx="3351213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41" name="Object 4"/>
          <p:cNvGraphicFramePr>
            <a:graphicFrameLocks noChangeAspect="1"/>
          </p:cNvGraphicFramePr>
          <p:nvPr/>
        </p:nvGraphicFramePr>
        <p:xfrm>
          <a:off x="1395427" y="3971678"/>
          <a:ext cx="375126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32" name="Equation" r:id="rId6" imgW="120091200" imgH="21945600" progId="Equation.DSMT4">
                  <p:embed/>
                </p:oleObj>
              </mc:Choice>
              <mc:Fallback>
                <p:oleObj name="Equation" r:id="rId6" imgW="120091200" imgH="21945600" progId="Equation.DSMT4">
                  <p:embed/>
                  <p:pic>
                    <p:nvPicPr>
                      <p:cNvPr id="0" name="图片 812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5427" y="3971678"/>
                        <a:ext cx="3751263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7830" name="组合 5149"/>
          <p:cNvGrpSpPr/>
          <p:nvPr/>
        </p:nvGrpSpPr>
        <p:grpSpPr bwMode="auto">
          <a:xfrm>
            <a:off x="325998" y="1111251"/>
            <a:ext cx="6836396" cy="1058870"/>
            <a:chOff x="369" y="1007"/>
            <a:chExt cx="5741" cy="889"/>
          </a:xfrm>
        </p:grpSpPr>
        <p:graphicFrame>
          <p:nvGraphicFramePr>
            <p:cNvPr id="77831" name="Object 6"/>
            <p:cNvGraphicFramePr>
              <a:graphicFrameLocks noChangeAspect="1"/>
            </p:cNvGraphicFramePr>
            <p:nvPr/>
          </p:nvGraphicFramePr>
          <p:xfrm>
            <a:off x="1244" y="1320"/>
            <a:ext cx="4866" cy="5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233" name="Equation" r:id="rId8" imgW="169164000" imgH="21945600" progId="Equation.DSMT4">
                    <p:embed/>
                  </p:oleObj>
                </mc:Choice>
                <mc:Fallback>
                  <p:oleObj name="Equation" r:id="rId8" imgW="169164000" imgH="21945600" progId="Equation.DSMT4">
                    <p:embed/>
                    <p:pic>
                      <p:nvPicPr>
                        <p:cNvPr id="0" name="图片 812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44" y="1320"/>
                          <a:ext cx="4866" cy="5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7832" name="Rectangle 7"/>
            <p:cNvSpPr>
              <a:spLocks noChangeArrowheads="1"/>
            </p:cNvSpPr>
            <p:nvPr/>
          </p:nvSpPr>
          <p:spPr bwMode="auto">
            <a:xfrm>
              <a:off x="369" y="1007"/>
              <a:ext cx="257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indent="25717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例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　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计算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：</a:t>
              </a:r>
              <a:r>
                <a:rPr lang="zh-CN" altLang="en-US" sz="24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　　　</a:t>
              </a:r>
              <a:endPara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7837" name="组合 6"/>
          <p:cNvGrpSpPr/>
          <p:nvPr/>
        </p:nvGrpSpPr>
        <p:grpSpPr bwMode="auto">
          <a:xfrm>
            <a:off x="558800" y="563563"/>
            <a:ext cx="1858963" cy="492125"/>
            <a:chOff x="427462" y="558483"/>
            <a:chExt cx="1858351" cy="491808"/>
          </a:xfrm>
        </p:grpSpPr>
        <p:grpSp>
          <p:nvGrpSpPr>
            <p:cNvPr id="77838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7844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5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500" b="1" dirty="0" smtClean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zh-CN" altLang="en-US" sz="25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7845" name="文本框 1"/>
          <p:cNvSpPr txBox="1">
            <a:spLocks noChangeArrowheads="1"/>
          </p:cNvSpPr>
          <p:nvPr/>
        </p:nvSpPr>
        <p:spPr bwMode="auto">
          <a:xfrm>
            <a:off x="2668589" y="588963"/>
            <a:ext cx="2684462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5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分式乘方的运算</a:t>
            </a:r>
            <a:endParaRPr lang="zh-CN" altLang="en-US" sz="25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991225" y="2542392"/>
            <a:ext cx="2771776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归纳总结：</a:t>
            </a:r>
            <a:endParaRPr lang="zh-CN" altLang="en-US" sz="2000" b="1" dirty="0">
              <a:solidFill>
                <a:srgbClr val="2003F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000" b="1" dirty="0">
                <a:latin typeface="宋体" panose="02010600030101010101" pitchFamily="2" charset="-122"/>
              </a:rPr>
              <a:t>分式的乘方，把分子分母分别乘方，再算积的乘方、幂的乘方</a:t>
            </a:r>
            <a:r>
              <a:rPr lang="en-US" altLang="zh-CN" sz="2000" b="1" dirty="0">
                <a:latin typeface="宋体" panose="02010600030101010101" pitchFamily="2" charset="-122"/>
              </a:rPr>
              <a:t>.</a:t>
            </a:r>
            <a:r>
              <a:rPr lang="zh-CN" altLang="en-US" sz="2000" b="1" dirty="0">
                <a:latin typeface="宋体" panose="02010600030101010101" pitchFamily="2" charset="-122"/>
              </a:rPr>
              <a:t>也可以先确定符号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，再把</a:t>
            </a:r>
            <a:r>
              <a:rPr lang="zh-CN" altLang="en-US" sz="2000" b="1" dirty="0">
                <a:latin typeface="宋体" panose="02010600030101010101" pitchFamily="2" charset="-122"/>
              </a:rPr>
              <a:t>分子、分母分别乘方</a:t>
            </a:r>
            <a:r>
              <a:rPr lang="en-US" altLang="zh-CN" sz="2000" b="1" dirty="0">
                <a:latin typeface="宋体" panose="02010600030101010101" pitchFamily="2" charset="-122"/>
              </a:rPr>
              <a:t>.</a:t>
            </a:r>
            <a:endParaRPr lang="en-US" altLang="zh-CN" sz="2000" b="1" dirty="0">
              <a:latin typeface="宋体" panose="02010600030101010101" pitchFamily="2" charset="-122"/>
            </a:endParaRPr>
          </a:p>
        </p:txBody>
      </p:sp>
      <p:grpSp>
        <p:nvGrpSpPr>
          <p:cNvPr id="27" name="组合 1"/>
          <p:cNvGrpSpPr/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8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ext Box 2"/>
          <p:cNvSpPr txBox="1">
            <a:spLocks noChangeArrowheads="1"/>
          </p:cNvSpPr>
          <p:nvPr/>
        </p:nvSpPr>
        <p:spPr bwMode="auto">
          <a:xfrm>
            <a:off x="1099950" y="801784"/>
            <a:ext cx="1543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8792" name="Object 8"/>
          <p:cNvGraphicFramePr>
            <a:graphicFrameLocks noChangeAspect="1"/>
          </p:cNvGraphicFramePr>
          <p:nvPr/>
        </p:nvGraphicFramePr>
        <p:xfrm>
          <a:off x="2090738" y="1946275"/>
          <a:ext cx="1347787" cy="1138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12" name="Equation" r:id="rId1" imgW="16459200" imgH="13716000" progId="Equation.DSMT4">
                  <p:embed/>
                </p:oleObj>
              </mc:Choice>
              <mc:Fallback>
                <p:oleObj name="Equation" r:id="rId1" imgW="16459200" imgH="13716000" progId="Equation.DSMT4">
                  <p:embed/>
                  <p:pic>
                    <p:nvPicPr>
                      <p:cNvPr id="0" name="图片 825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0738" y="1946275"/>
                        <a:ext cx="1347787" cy="1138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793" name="Object 9"/>
          <p:cNvGraphicFramePr>
            <a:graphicFrameLocks noChangeAspect="1"/>
          </p:cNvGraphicFramePr>
          <p:nvPr/>
        </p:nvGraphicFramePr>
        <p:xfrm>
          <a:off x="2094096" y="3021013"/>
          <a:ext cx="1017588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13" name="Equation" r:id="rId3" imgW="11887200" imgH="10363200" progId="Equation.DSMT4">
                  <p:embed/>
                </p:oleObj>
              </mc:Choice>
              <mc:Fallback>
                <p:oleObj name="Equation" r:id="rId3" imgW="11887200" imgH="10363200" progId="Equation.DSMT4">
                  <p:embed/>
                  <p:pic>
                    <p:nvPicPr>
                      <p:cNvPr id="0" name="图片 825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4096" y="3021013"/>
                        <a:ext cx="1017588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794" name="Object 10"/>
          <p:cNvGraphicFramePr>
            <a:graphicFrameLocks noChangeAspect="1"/>
          </p:cNvGraphicFramePr>
          <p:nvPr/>
        </p:nvGraphicFramePr>
        <p:xfrm>
          <a:off x="5104920" y="2030398"/>
          <a:ext cx="1652587" cy="1004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14" name="Equation" r:id="rId5" imgW="17678400" imgH="10668000" progId="Equation.DSMT4">
                  <p:embed/>
                </p:oleObj>
              </mc:Choice>
              <mc:Fallback>
                <p:oleObj name="Equation" r:id="rId5" imgW="17678400" imgH="10668000" progId="Equation.DSMT4">
                  <p:embed/>
                  <p:pic>
                    <p:nvPicPr>
                      <p:cNvPr id="0" name="图片 825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4920" y="2030398"/>
                        <a:ext cx="1652587" cy="1004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795" name="Object 11"/>
          <p:cNvGraphicFramePr>
            <a:graphicFrameLocks noChangeAspect="1"/>
          </p:cNvGraphicFramePr>
          <p:nvPr/>
        </p:nvGraphicFramePr>
        <p:xfrm>
          <a:off x="5160482" y="2973140"/>
          <a:ext cx="1273175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15" name="Equation" r:id="rId7" imgW="14325600" imgH="10058400" progId="Equation.DSMT4">
                  <p:embed/>
                </p:oleObj>
              </mc:Choice>
              <mc:Fallback>
                <p:oleObj name="Equation" r:id="rId7" imgW="14325600" imgH="10058400" progId="Equation.DSMT4">
                  <p:embed/>
                  <p:pic>
                    <p:nvPicPr>
                      <p:cNvPr id="0" name="图片 825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0482" y="2973140"/>
                        <a:ext cx="1273175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8800" name="Object 16"/>
          <p:cNvGraphicFramePr>
            <a:graphicFrameLocks noChangeAspect="1"/>
          </p:cNvGraphicFramePr>
          <p:nvPr/>
        </p:nvGraphicFramePr>
        <p:xfrm>
          <a:off x="2083470" y="3849455"/>
          <a:ext cx="1017588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16" name="Equation" r:id="rId9" imgW="11887200" imgH="10363200" progId="Equation.DSMT4">
                  <p:embed/>
                </p:oleObj>
              </mc:Choice>
              <mc:Fallback>
                <p:oleObj name="Equation" r:id="rId9" imgW="11887200" imgH="10363200" progId="Equation.DSMT4">
                  <p:embed/>
                  <p:pic>
                    <p:nvPicPr>
                      <p:cNvPr id="0" name="图片 825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3470" y="3849455"/>
                        <a:ext cx="1017588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8856" name="Object 13"/>
          <p:cNvGraphicFramePr>
            <a:graphicFrameLocks noChangeAspect="1"/>
          </p:cNvGraphicFramePr>
          <p:nvPr/>
        </p:nvGraphicFramePr>
        <p:xfrm>
          <a:off x="1997075" y="1317625"/>
          <a:ext cx="1457325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17" name="Equation" r:id="rId11" imgW="30480000" imgH="16154400" progId="Equation.DSMT4">
                  <p:embed/>
                </p:oleObj>
              </mc:Choice>
              <mc:Fallback>
                <p:oleObj name="Equation" r:id="rId11" imgW="30480000" imgH="16154400" progId="Equation.DSMT4">
                  <p:embed/>
                  <p:pic>
                    <p:nvPicPr>
                      <p:cNvPr id="0" name="图片 825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7075" y="1317625"/>
                        <a:ext cx="1457325" cy="77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组合 1"/>
          <p:cNvGrpSpPr/>
          <p:nvPr/>
        </p:nvGrpSpPr>
        <p:grpSpPr bwMode="auto">
          <a:xfrm>
            <a:off x="-4018" y="-30562"/>
            <a:ext cx="2006600" cy="477213"/>
            <a:chOff x="100" y="89"/>
            <a:chExt cx="3160" cy="752"/>
          </a:xfrm>
        </p:grpSpPr>
        <p:cxnSp>
          <p:nvCxnSpPr>
            <p:cNvPr id="16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870" y="89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03" y="73342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 Box 19"/>
          <p:cNvSpPr txBox="1"/>
          <p:nvPr/>
        </p:nvSpPr>
        <p:spPr>
          <a:xfrm>
            <a:off x="957337" y="2278260"/>
            <a:ext cx="12624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: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原式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  <p:sp>
        <p:nvSpPr>
          <p:cNvPr id="20" name="Text Box 19"/>
          <p:cNvSpPr txBox="1"/>
          <p:nvPr/>
        </p:nvSpPr>
        <p:spPr>
          <a:xfrm>
            <a:off x="3995550" y="2258550"/>
            <a:ext cx="126246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: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原式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938173" y="1263449"/>
          <a:ext cx="21717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18" name="Equation" r:id="rId14" imgW="45415200" imgH="16764000" progId="Equation.DSMT4">
                  <p:embed/>
                </p:oleObj>
              </mc:Choice>
              <mc:Fallback>
                <p:oleObj name="Equation" r:id="rId14" imgW="45415200" imgH="167640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8173" y="1263449"/>
                        <a:ext cx="21717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tags/tag1.xml><?xml version="1.0" encoding="utf-8"?>
<p:tagLst xmlns:p="http://schemas.openxmlformats.org/presentationml/2006/main">
  <p:tag name="KSO_WM_DOC_GUID" val="{d8db17bf-2f44-4ce5-9f03-98549e8675cf}"/>
  <p:tag name="KSO_WPP_MARK_KEY" val="16f06967-fe4a-4bbb-b360-3cf1108fc666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1222</Words>
  <Application>WPS 演示</Application>
  <PresentationFormat>全屏显示(16:9)</PresentationFormat>
  <Paragraphs>170</Paragraphs>
  <Slides>17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55</vt:i4>
      </vt:variant>
      <vt:variant>
        <vt:lpstr>幻灯片标题</vt:lpstr>
      </vt:variant>
      <vt:variant>
        <vt:i4>17</vt:i4>
      </vt:variant>
    </vt:vector>
  </HeadingPairs>
  <TitlesOfParts>
    <vt:vector size="90" baseType="lpstr">
      <vt:lpstr>Arial</vt:lpstr>
      <vt:lpstr>宋体</vt:lpstr>
      <vt:lpstr>Wingdings</vt:lpstr>
      <vt:lpstr>黑体</vt:lpstr>
      <vt:lpstr>Impact</vt:lpstr>
      <vt:lpstr>微软雅黑</vt:lpstr>
      <vt:lpstr>方正舒体</vt:lpstr>
      <vt:lpstr>Times New Roman</vt:lpstr>
      <vt:lpstr>楷体</vt:lpstr>
      <vt:lpstr>Yuanti SC</vt:lpstr>
      <vt:lpstr>Segoe Print</vt:lpstr>
      <vt:lpstr>Times New Roman</vt:lpstr>
      <vt:lpstr>仿宋</vt:lpstr>
      <vt:lpstr>Arial Unicode MS</vt:lpstr>
      <vt:lpstr>Calibri</vt:lpstr>
      <vt:lpstr>Cambria Math</vt:lpstr>
      <vt:lpstr>《七彩课堂》课件模板（新）</vt:lpstr>
      <vt:lpstr>1_《七彩课堂》课件模板（新）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1202</cp:revision>
  <dcterms:created xsi:type="dcterms:W3CDTF">2016-01-14T07:05:00Z</dcterms:created>
  <dcterms:modified xsi:type="dcterms:W3CDTF">2023-04-26T06:12:00Z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CFEF1C8A9AED413BBE640C160151E836_12</vt:lpwstr>
  </property>
</Properties>
</file>